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</p:sldIdLst>
  <p:sldSz cy="6858000" cx="12192000"/>
  <p:notesSz cx="6858000" cy="9144000"/>
  <p:embeddedFontLst>
    <p:embeddedFont>
      <p:font typeface="Belleza"/>
      <p:regular r:id="rId4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5" roundtripDataSignature="AMtx7mhiz3R1KLoSA9cov44NpxJGCHDAW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ACE3D8F-A421-4950-958E-7E3ACACBFB33}">
  <a:tblStyle styleId="{9ACE3D8F-A421-4950-958E-7E3ACACBFB33}" styleName="Table_0">
    <a:wholeTbl>
      <a:tcTxStyle b="off" i="off">
        <a:font>
          <a:latin typeface="Bierstadt"/>
          <a:ea typeface="Bierstadt"/>
          <a:cs typeface="Bierstadt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BF0E6"/>
          </a:solidFill>
        </a:fill>
      </a:tcStyle>
    </a:wholeTbl>
    <a:band1H>
      <a:tcTxStyle/>
      <a:tcStyle>
        <a:fill>
          <a:solidFill>
            <a:srgbClr val="F7DFCA"/>
          </a:solidFill>
        </a:fill>
      </a:tcStyle>
    </a:band1H>
    <a:band2H>
      <a:tcTxStyle/>
    </a:band2H>
    <a:band1V>
      <a:tcTxStyle/>
      <a:tcStyle>
        <a:fill>
          <a:solidFill>
            <a:srgbClr val="F7DFCA"/>
          </a:solidFill>
        </a:fill>
      </a:tcStyle>
    </a:band1V>
    <a:band2V>
      <a:tcTxStyle/>
    </a:band2V>
    <a:lastCol>
      <a:tcTxStyle b="on" i="off">
        <a:font>
          <a:latin typeface="Bierstadt"/>
          <a:ea typeface="Bierstadt"/>
          <a:cs typeface="Bierstadt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Bierstadt"/>
          <a:ea typeface="Bierstadt"/>
          <a:cs typeface="Bierstadt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Bierstadt"/>
          <a:ea typeface="Bierstadt"/>
          <a:cs typeface="Bierstadt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Bierstadt"/>
          <a:ea typeface="Bierstadt"/>
          <a:cs typeface="Bierstadt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22" Type="http://schemas.openxmlformats.org/officeDocument/2006/relationships/slide" Target="slides/slide16.xml"/><Relationship Id="rId44" Type="http://schemas.openxmlformats.org/officeDocument/2006/relationships/font" Target="fonts/Belleza-regular.fntdata"/><Relationship Id="rId21" Type="http://schemas.openxmlformats.org/officeDocument/2006/relationships/slide" Target="slides/slide15.xml"/><Relationship Id="rId43" Type="http://schemas.openxmlformats.org/officeDocument/2006/relationships/slide" Target="slides/slide37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45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" name="Google Shape;38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0" name="Google Shape;57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5" name="Google Shape;59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2" name="Google Shape;62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" name="Google Shape;62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" name="Google Shape;635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6" name="Google Shape;646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" name="Google Shape;658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9" name="Google Shape;669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6" name="Google Shape;67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" name="Google Shape;685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2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4" name="Google Shape;694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" name="Google Shape;700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6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8" name="Google Shape;708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2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4" name="Google Shape;714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1"/>
          <p:cNvSpPr/>
          <p:nvPr/>
        </p:nvSpPr>
        <p:spPr>
          <a:xfrm>
            <a:off x="517870" y="6209925"/>
            <a:ext cx="11155680" cy="45719"/>
          </a:xfrm>
          <a:custGeom>
            <a:rect b="b" l="l" r="r" t="t"/>
            <a:pathLst>
              <a:path extrusionOk="0" h="45719" w="8715708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41"/>
          <p:cNvSpPr txBox="1"/>
          <p:nvPr>
            <p:ph type="ctrTitle"/>
          </p:nvPr>
        </p:nvSpPr>
        <p:spPr>
          <a:xfrm>
            <a:off x="521208" y="978408"/>
            <a:ext cx="1115568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1"/>
          <p:cNvSpPr txBox="1"/>
          <p:nvPr>
            <p:ph idx="1" type="subTitle"/>
          </p:nvPr>
        </p:nvSpPr>
        <p:spPr>
          <a:xfrm>
            <a:off x="521208" y="4480560"/>
            <a:ext cx="7104888" cy="13990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i="1" sz="22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4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2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2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2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2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2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0"/>
          <p:cNvSpPr/>
          <p:nvPr/>
        </p:nvSpPr>
        <p:spPr>
          <a:xfrm>
            <a:off x="517870" y="6209925"/>
            <a:ext cx="11155680" cy="45719"/>
          </a:xfrm>
          <a:custGeom>
            <a:rect b="b" l="l" r="r" t="t"/>
            <a:pathLst>
              <a:path extrusionOk="0" h="45719" w="8715708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40"/>
          <p:cNvSpPr txBox="1"/>
          <p:nvPr>
            <p:ph type="ctrTitle"/>
          </p:nvPr>
        </p:nvSpPr>
        <p:spPr>
          <a:xfrm>
            <a:off x="521208" y="978408"/>
            <a:ext cx="1115568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0"/>
          <p:cNvSpPr txBox="1"/>
          <p:nvPr>
            <p:ph idx="1" type="subTitle"/>
          </p:nvPr>
        </p:nvSpPr>
        <p:spPr>
          <a:xfrm>
            <a:off x="521208" y="4480560"/>
            <a:ext cx="7104888" cy="13990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6" name="Google Shape;36;p40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0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0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3"/>
          <p:cNvSpPr txBox="1"/>
          <p:nvPr>
            <p:ph type="title"/>
          </p:nvPr>
        </p:nvSpPr>
        <p:spPr>
          <a:xfrm>
            <a:off x="521208" y="978408"/>
            <a:ext cx="5020056" cy="4288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3"/>
          <p:cNvSpPr txBox="1"/>
          <p:nvPr>
            <p:ph idx="1" type="body"/>
          </p:nvPr>
        </p:nvSpPr>
        <p:spPr>
          <a:xfrm>
            <a:off x="521208" y="5266944"/>
            <a:ext cx="5020056" cy="10881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200"/>
              <a:buNone/>
              <a:defRPr i="1" sz="22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42" name="Google Shape;42;p43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3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3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45" name="Google Shape;45;p43"/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4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4"/>
          <p:cNvSpPr txBox="1"/>
          <p:nvPr>
            <p:ph idx="1" type="body"/>
          </p:nvPr>
        </p:nvSpPr>
        <p:spPr>
          <a:xfrm>
            <a:off x="521208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44"/>
          <p:cNvSpPr txBox="1"/>
          <p:nvPr>
            <p:ph idx="2" type="body"/>
          </p:nvPr>
        </p:nvSpPr>
        <p:spPr>
          <a:xfrm>
            <a:off x="6519672" y="2578608"/>
            <a:ext cx="516636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44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4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4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5"/>
          <p:cNvSpPr txBox="1"/>
          <p:nvPr>
            <p:ph type="title"/>
          </p:nvPr>
        </p:nvSpPr>
        <p:spPr>
          <a:xfrm>
            <a:off x="521208" y="978408"/>
            <a:ext cx="11164824" cy="12161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5"/>
          <p:cNvSpPr txBox="1"/>
          <p:nvPr>
            <p:ph idx="1" type="body"/>
          </p:nvPr>
        </p:nvSpPr>
        <p:spPr>
          <a:xfrm>
            <a:off x="521208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6" name="Google Shape;56;p45"/>
          <p:cNvSpPr txBox="1"/>
          <p:nvPr>
            <p:ph idx="2" type="body"/>
          </p:nvPr>
        </p:nvSpPr>
        <p:spPr>
          <a:xfrm>
            <a:off x="521208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45"/>
          <p:cNvSpPr txBox="1"/>
          <p:nvPr>
            <p:ph idx="3" type="body"/>
          </p:nvPr>
        </p:nvSpPr>
        <p:spPr>
          <a:xfrm>
            <a:off x="6519672" y="2340864"/>
            <a:ext cx="5166360" cy="658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b="0"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8" name="Google Shape;58;p45"/>
          <p:cNvSpPr txBox="1"/>
          <p:nvPr>
            <p:ph idx="4" type="body"/>
          </p:nvPr>
        </p:nvSpPr>
        <p:spPr>
          <a:xfrm>
            <a:off x="6519672" y="3035808"/>
            <a:ext cx="5166360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45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5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5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6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6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6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6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7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7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7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8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8"/>
          <p:cNvSpPr txBox="1"/>
          <p:nvPr>
            <p:ph idx="1" type="body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2pPr>
            <a:lvl3pPr indent="-3302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75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4pPr>
            <a:lvl5pPr indent="-3175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4" name="Google Shape;74;p48"/>
          <p:cNvSpPr txBox="1"/>
          <p:nvPr>
            <p:ph idx="2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5" name="Google Shape;75;p48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8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8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9"/>
          <p:cNvSpPr txBox="1"/>
          <p:nvPr>
            <p:ph type="title"/>
          </p:nvPr>
        </p:nvSpPr>
        <p:spPr>
          <a:xfrm>
            <a:off x="521208" y="978408"/>
            <a:ext cx="5020056" cy="2459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9"/>
          <p:cNvSpPr/>
          <p:nvPr>
            <p:ph idx="2" type="pic"/>
          </p:nvPr>
        </p:nvSpPr>
        <p:spPr>
          <a:xfrm>
            <a:off x="6519672" y="987424"/>
            <a:ext cx="5166360" cy="5358384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49"/>
          <p:cNvSpPr txBox="1"/>
          <p:nvPr>
            <p:ph idx="1" type="body"/>
          </p:nvPr>
        </p:nvSpPr>
        <p:spPr>
          <a:xfrm>
            <a:off x="521208" y="3575304"/>
            <a:ext cx="5020056" cy="2770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i="1" sz="2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2" name="Google Shape;82;p49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9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9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0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50"/>
          <p:cNvSpPr txBox="1"/>
          <p:nvPr>
            <p:ph idx="1" type="body"/>
          </p:nvPr>
        </p:nvSpPr>
        <p:spPr>
          <a:xfrm rot="5400000">
            <a:off x="4215384" y="-1115568"/>
            <a:ext cx="3767328" cy="11155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50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50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50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51"/>
          <p:cNvSpPr txBox="1"/>
          <p:nvPr>
            <p:ph type="title"/>
          </p:nvPr>
        </p:nvSpPr>
        <p:spPr>
          <a:xfrm rot="5400000">
            <a:off x="7251192" y="2386584"/>
            <a:ext cx="5367528" cy="2551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1"/>
          <p:cNvSpPr txBox="1"/>
          <p:nvPr>
            <p:ph idx="1" type="body"/>
          </p:nvPr>
        </p:nvSpPr>
        <p:spPr>
          <a:xfrm rot="5400000">
            <a:off x="1842516" y="-342900"/>
            <a:ext cx="5367528" cy="80101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4" name="Google Shape;94;p51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51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1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97" name="Google Shape;97;p51"/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9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9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9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39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39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11" name="Google Shape;11;p39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8"/>
          <p:cNvSpPr txBox="1"/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1" name="Google Shape;21;p38"/>
          <p:cNvSpPr txBox="1"/>
          <p:nvPr>
            <p:ph idx="1" type="body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38"/>
          <p:cNvSpPr txBox="1"/>
          <p:nvPr>
            <p:ph idx="10" type="dt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38"/>
          <p:cNvSpPr txBox="1"/>
          <p:nvPr>
            <p:ph idx="11" type="ftr"/>
          </p:nvPr>
        </p:nvSpPr>
        <p:spPr>
          <a:xfrm>
            <a:off x="521208" y="10058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Google Shape;24;p38"/>
          <p:cNvSpPr txBox="1"/>
          <p:nvPr>
            <p:ph idx="12" type="sldNum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D"/>
              <a:t>‹#›</a:t>
            </a:fld>
            <a:endParaRPr/>
          </a:p>
        </p:txBody>
      </p:sp>
      <p:sp>
        <p:nvSpPr>
          <p:cNvPr id="25" name="Google Shape;25;p38"/>
          <p:cNvSpPr/>
          <p:nvPr/>
        </p:nvSpPr>
        <p:spPr>
          <a:xfrm>
            <a:off x="517869" y="508090"/>
            <a:ext cx="11153214" cy="149279"/>
          </a:xfrm>
          <a:custGeom>
            <a:rect b="b" l="l" r="r" t="t"/>
            <a:pathLst>
              <a:path extrusionOk="0" h="149279" w="8085002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image" Target="../media/image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hyperlink" Target="https://www.learnspeed.com/write-a-great-tutor-session-report/" TargetMode="Externa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olored pencils inside a pencil holder which is on top of a wood table" id="103" name="Google Shape;103;p1"/>
          <p:cNvPicPr preferRelativeResize="0"/>
          <p:nvPr/>
        </p:nvPicPr>
        <p:blipFill rotWithShape="1">
          <a:blip r:embed="rId3">
            <a:alphaModFix/>
          </a:blip>
          <a:srcRect b="0" l="0" r="0" t="15730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 flipH="1" rot="-5400000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26000">
                <a:srgbClr val="000000">
                  <a:alpha val="16862"/>
                </a:srgbClr>
              </a:gs>
              <a:gs pos="46000">
                <a:srgbClr val="000000">
                  <a:alpha val="29803"/>
                </a:srgbClr>
              </a:gs>
              <a:gs pos="100000">
                <a:srgbClr val="000000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 txBox="1"/>
          <p:nvPr>
            <p:ph type="ctrTitle"/>
          </p:nvPr>
        </p:nvSpPr>
        <p:spPr>
          <a:xfrm>
            <a:off x="458351" y="2167129"/>
            <a:ext cx="5218516" cy="19868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"/>
              <a:buNone/>
            </a:pPr>
            <a:r>
              <a:rPr lang="en-ID" sz="6000"/>
              <a:t>English for Mathematics</a:t>
            </a:r>
            <a:endParaRPr/>
          </a:p>
        </p:txBody>
      </p:sp>
      <p:sp>
        <p:nvSpPr>
          <p:cNvPr id="106" name="Google Shape;106;p1"/>
          <p:cNvSpPr txBox="1"/>
          <p:nvPr>
            <p:ph idx="1" type="subTitle"/>
          </p:nvPr>
        </p:nvSpPr>
        <p:spPr>
          <a:xfrm>
            <a:off x="538900" y="4596551"/>
            <a:ext cx="5139714" cy="11504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</a:pPr>
            <a:r>
              <a:rPr lang="en-ID"/>
              <a:t>Itha Priyastiti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</a:pPr>
            <a:r>
              <a:rPr lang="en-ID"/>
              <a:t>Universitas Kristen Wira Wacana Sumba</a:t>
            </a:r>
            <a:endParaRPr/>
          </a:p>
        </p:txBody>
      </p:sp>
      <p:sp>
        <p:nvSpPr>
          <p:cNvPr id="107" name="Google Shape;107;p1"/>
          <p:cNvSpPr/>
          <p:nvPr/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"/>
          <p:cNvSpPr/>
          <p:nvPr/>
        </p:nvSpPr>
        <p:spPr>
          <a:xfrm flipH="1">
            <a:off x="6492239" y="1"/>
            <a:ext cx="5695841" cy="1287016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Lecture 12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Assessing Your Students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14" name="Google Shape;1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2172" y="1351284"/>
            <a:ext cx="2829759" cy="4479892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"/>
          <p:cNvSpPr txBox="1"/>
          <p:nvPr>
            <p:ph type="title"/>
          </p:nvPr>
        </p:nvSpPr>
        <p:spPr>
          <a:xfrm>
            <a:off x="1307683" y="2142810"/>
            <a:ext cx="2418735" cy="798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ID"/>
              <a:t>Review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/>
          <p:nvPr>
            <p:ph idx="1" type="body"/>
          </p:nvPr>
        </p:nvSpPr>
        <p:spPr>
          <a:xfrm>
            <a:off x="518161" y="1241614"/>
            <a:ext cx="11128637" cy="20655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As a professional entrepreneur, maintain your professionalism.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Use professional language for formal documents.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Although brochures or flyers aim to attract potential customer, professional language will keep the credibility of your business.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Passive voices are frequently used in the professional language.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1" name="Google Shape;121;p3"/>
          <p:cNvSpPr/>
          <p:nvPr/>
        </p:nvSpPr>
        <p:spPr>
          <a:xfrm>
            <a:off x="518161" y="219024"/>
            <a:ext cx="4400204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Professional Language</a:t>
            </a:r>
            <a:endParaRPr/>
          </a:p>
        </p:txBody>
      </p:sp>
      <p:grpSp>
        <p:nvGrpSpPr>
          <p:cNvPr id="122" name="Google Shape;122;p3"/>
          <p:cNvGrpSpPr/>
          <p:nvPr/>
        </p:nvGrpSpPr>
        <p:grpSpPr>
          <a:xfrm>
            <a:off x="1570128" y="3667818"/>
            <a:ext cx="9024700" cy="2578485"/>
            <a:chOff x="1101" y="180458"/>
            <a:chExt cx="9024700" cy="2578485"/>
          </a:xfrm>
        </p:grpSpPr>
        <p:sp>
          <p:nvSpPr>
            <p:cNvPr id="123" name="Google Shape;123;p3"/>
            <p:cNvSpPr/>
            <p:nvPr/>
          </p:nvSpPr>
          <p:spPr>
            <a:xfrm>
              <a:off x="1101" y="180458"/>
              <a:ext cx="4297476" cy="2578485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1101" y="180458"/>
              <a:ext cx="4297476" cy="25784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14300" lIns="114300" spcFirstLastPara="1" rIns="114300" wrap="square" tIns="11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None/>
              </a:pPr>
              <a:r>
                <a:rPr b="1" i="0" lang="en-ID" sz="3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Professional Language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105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Clarity and Conciseness</a:t>
              </a:r>
              <a:endParaRPr b="0" i="0" sz="2200" u="none" cap="none" strike="noStrike">
                <a:solidFill>
                  <a:schemeClr val="lt2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Audience Awareness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Structured Organization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Formal Tone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lt2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chemeClr val="lt2"/>
                  </a:solidFill>
                  <a:latin typeface="Cambria"/>
                  <a:ea typeface="Cambria"/>
                  <a:cs typeface="Cambria"/>
                  <a:sym typeface="Cambria"/>
                </a:rPr>
                <a:t>Purpose-Driven Content</a:t>
              </a:r>
              <a:endParaRPr/>
            </a:p>
            <a:p>
              <a:pPr indent="-889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Arial"/>
                <a:buNone/>
              </a:pPr>
              <a:r>
                <a:t/>
              </a:r>
              <a:endParaRPr b="1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25" name="Google Shape;125;p3"/>
            <p:cNvSpPr/>
            <p:nvPr/>
          </p:nvSpPr>
          <p:spPr>
            <a:xfrm>
              <a:off x="4728325" y="180458"/>
              <a:ext cx="4297476" cy="2578485"/>
            </a:xfrm>
            <a:prstGeom prst="rect">
              <a:avLst/>
            </a:prstGeom>
            <a:solidFill>
              <a:srgbClr val="E64520"/>
            </a:solidFill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3"/>
            <p:cNvSpPr txBox="1"/>
            <p:nvPr/>
          </p:nvSpPr>
          <p:spPr>
            <a:xfrm>
              <a:off x="4728325" y="180458"/>
              <a:ext cx="4297476" cy="25784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mbria"/>
                <a:buNone/>
              </a:pPr>
              <a:r>
                <a:rPr b="1" i="0" lang="en-ID" sz="28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Passive Voice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98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The agent is obvious</a:t>
              </a:r>
              <a:endParaRPr b="0" i="0" sz="2200" u="none" cap="none" strike="noStrike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endParaRPr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The agent is unknown/ unimportant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330"/>
                </a:spcBef>
                <a:spcAft>
                  <a:spcPts val="0"/>
                </a:spcAft>
                <a:buClr>
                  <a:srgbClr val="FFFFFF"/>
                </a:buClr>
                <a:buSzPts val="2200"/>
                <a:buFont typeface="Cambria"/>
                <a:buChar char="•"/>
              </a:pPr>
              <a:r>
                <a:rPr b="0" i="0" lang="en-ID" sz="2200" u="none" cap="none" strike="noStrike">
                  <a:solidFill>
                    <a:srgbClr val="FFFFFF"/>
                  </a:solidFill>
                  <a:latin typeface="Cambria"/>
                  <a:ea typeface="Cambria"/>
                  <a:cs typeface="Cambria"/>
                  <a:sym typeface="Cambria"/>
                </a:rPr>
                <a:t>Focus on the action/ process/ result</a:t>
              </a: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31" name="Google Shape;13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4168" y="1228619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4"/>
          <p:cNvSpPr txBox="1"/>
          <p:nvPr>
            <p:ph type="title"/>
          </p:nvPr>
        </p:nvSpPr>
        <p:spPr>
          <a:xfrm>
            <a:off x="1058646" y="1931656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Today’s Agenda</a:t>
            </a:r>
            <a:endParaRPr/>
          </a:p>
        </p:txBody>
      </p:sp>
      <p:sp>
        <p:nvSpPr>
          <p:cNvPr id="133" name="Google Shape;133;p4"/>
          <p:cNvSpPr txBox="1"/>
          <p:nvPr>
            <p:ph idx="1" type="body"/>
          </p:nvPr>
        </p:nvSpPr>
        <p:spPr>
          <a:xfrm>
            <a:off x="4776375" y="2054320"/>
            <a:ext cx="6836505" cy="10481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Passive voice (for reporting assessments professionally)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Data interpretation (reading and analyzing test results)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38" name="Google Shape;13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4168" y="1228619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/>
          <p:nvPr>
            <p:ph type="title"/>
          </p:nvPr>
        </p:nvSpPr>
        <p:spPr>
          <a:xfrm>
            <a:off x="1058646" y="1931656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Assessment Reporting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"/>
          <p:cNvSpPr txBox="1"/>
          <p:nvPr>
            <p:ph idx="1" type="body"/>
          </p:nvPr>
        </p:nvSpPr>
        <p:spPr>
          <a:xfrm>
            <a:off x="521208" y="1614722"/>
            <a:ext cx="11155680" cy="858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3619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How do you know if your students are doing well?</a:t>
            </a:r>
            <a:endParaRPr/>
          </a:p>
          <a:p>
            <a:pPr indent="-361950" lvl="0" marL="3619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What method can you use to evaluate students’ ability?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518983" y="222424"/>
            <a:ext cx="360887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Brainstorming</a:t>
            </a:r>
            <a:endParaRPr/>
          </a:p>
        </p:txBody>
      </p:sp>
      <p:sp>
        <p:nvSpPr>
          <p:cNvPr id="146" name="Google Shape;146;p6"/>
          <p:cNvSpPr txBox="1"/>
          <p:nvPr/>
        </p:nvSpPr>
        <p:spPr>
          <a:xfrm>
            <a:off x="518983" y="2943720"/>
            <a:ext cx="9533322" cy="2492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Suskie (2018)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Student-level assessment assesses how well individual students have achieved course learning goals 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Assessment aims to give students feedback and grades on their learning. 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Assessment can be administered through tests, quizzes, assignments, and the like.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 txBox="1"/>
          <p:nvPr>
            <p:ph idx="1" type="body"/>
          </p:nvPr>
        </p:nvSpPr>
        <p:spPr>
          <a:xfrm>
            <a:off x="518983" y="1458685"/>
            <a:ext cx="11155680" cy="12670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3619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Professional tutoring center build good rapport with the stakeholder (students, parents).</a:t>
            </a:r>
            <a:endParaRPr/>
          </a:p>
          <a:p>
            <a:pPr indent="-361950" lvl="0" marL="3619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Reporting the students’ progress and achievement is one way to build trust.</a:t>
            </a:r>
            <a:endParaRPr/>
          </a:p>
          <a:p>
            <a:pPr indent="-361950" lvl="0" marL="36195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To write professional tutoring reports:</a:t>
            </a:r>
            <a:endParaRPr/>
          </a:p>
        </p:txBody>
      </p:sp>
      <p:sp>
        <p:nvSpPr>
          <p:cNvPr id="152" name="Google Shape;152;p7"/>
          <p:cNvSpPr/>
          <p:nvPr/>
        </p:nvSpPr>
        <p:spPr>
          <a:xfrm>
            <a:off x="518983" y="222424"/>
            <a:ext cx="5359303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Assessment Reporting</a:t>
            </a:r>
            <a:endParaRPr/>
          </a:p>
        </p:txBody>
      </p:sp>
      <p:sp>
        <p:nvSpPr>
          <p:cNvPr id="153" name="Google Shape;153;p7"/>
          <p:cNvSpPr txBox="1"/>
          <p:nvPr/>
        </p:nvSpPr>
        <p:spPr>
          <a:xfrm>
            <a:off x="888273" y="2977621"/>
            <a:ext cx="10920550" cy="18466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Keep the information about what specifically </a:t>
            </a:r>
            <a:r>
              <a:rPr b="1" i="0" lang="en-ID" sz="21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was worked on short and to the point.</a:t>
            </a:r>
            <a:endParaRPr/>
          </a:p>
          <a:p>
            <a:pPr indent="-457200" lvl="0" marL="45720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Communicate if the student is on path to their goals as stated in the work order.</a:t>
            </a:r>
            <a:endParaRPr/>
          </a:p>
          <a:p>
            <a:pPr indent="-457200" lvl="0" marL="45720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 specific if the parent needs to take action to support the student.</a:t>
            </a:r>
            <a:endParaRPr/>
          </a:p>
          <a:p>
            <a:pPr indent="0" lvl="0" marL="0" marR="0" rtl="0" algn="r"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https://www.learnspeed.com/write-a-great-tutor-session-report/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"/>
          <p:cNvSpPr txBox="1"/>
          <p:nvPr>
            <p:ph idx="1" type="body"/>
          </p:nvPr>
        </p:nvSpPr>
        <p:spPr>
          <a:xfrm>
            <a:off x="518160" y="2028464"/>
            <a:ext cx="11155680" cy="1629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3619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Remember the reasons you use passive voice?</a:t>
            </a:r>
            <a:endParaRPr/>
          </a:p>
          <a:p>
            <a:pPr indent="-361950" lvl="0" marL="36195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Passive voice is preferred when you want to focus on the action/ process/ result.</a:t>
            </a:r>
            <a:endParaRPr/>
          </a:p>
          <a:p>
            <a:pPr indent="-361950" lvl="0" marL="36195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21211E"/>
              </a:buClr>
              <a:buSzPts val="2100"/>
              <a:buChar char="•"/>
            </a:pPr>
            <a:r>
              <a:rPr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See the following: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9" name="Google Shape;159;p8"/>
          <p:cNvSpPr/>
          <p:nvPr/>
        </p:nvSpPr>
        <p:spPr>
          <a:xfrm>
            <a:off x="508145" y="47165"/>
            <a:ext cx="5555247" cy="108386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in Assessment Reporting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"/>
          <p:cNvSpPr/>
          <p:nvPr/>
        </p:nvSpPr>
        <p:spPr>
          <a:xfrm>
            <a:off x="508145" y="47165"/>
            <a:ext cx="5555247" cy="108386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in Assessment Reporting</a:t>
            </a:r>
            <a:endParaRPr/>
          </a:p>
        </p:txBody>
      </p:sp>
      <p:grpSp>
        <p:nvGrpSpPr>
          <p:cNvPr id="165" name="Google Shape;165;p9"/>
          <p:cNvGrpSpPr/>
          <p:nvPr/>
        </p:nvGrpSpPr>
        <p:grpSpPr>
          <a:xfrm>
            <a:off x="803368" y="1651283"/>
            <a:ext cx="10757262" cy="2345808"/>
            <a:chOff x="909659" y="3231033"/>
            <a:chExt cx="8926671" cy="2345808"/>
          </a:xfrm>
        </p:grpSpPr>
        <p:grpSp>
          <p:nvGrpSpPr>
            <p:cNvPr id="166" name="Google Shape;166;p9"/>
            <p:cNvGrpSpPr/>
            <p:nvPr/>
          </p:nvGrpSpPr>
          <p:grpSpPr>
            <a:xfrm>
              <a:off x="5551713" y="3231033"/>
              <a:ext cx="4284617" cy="2345808"/>
              <a:chOff x="5551713" y="3231033"/>
              <a:chExt cx="4284617" cy="2345808"/>
            </a:xfrm>
          </p:grpSpPr>
          <p:sp>
            <p:nvSpPr>
              <p:cNvPr id="167" name="Google Shape;167;p9"/>
              <p:cNvSpPr/>
              <p:nvPr/>
            </p:nvSpPr>
            <p:spPr>
              <a:xfrm>
                <a:off x="5551713" y="3762806"/>
                <a:ext cx="4284616" cy="1814035"/>
              </a:xfrm>
              <a:prstGeom prst="rect">
                <a:avLst/>
              </a:prstGeom>
              <a:solidFill>
                <a:srgbClr val="D86A67"/>
              </a:solidFill>
              <a:ln cap="flat" cmpd="sng" w="19050">
                <a:solidFill>
                  <a:srgbClr val="6343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-285750" lvl="0" marL="285750" marR="0" rtl="0" algn="just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test was given last week.</a:t>
                </a:r>
                <a:endParaRPr/>
              </a:p>
              <a:p>
                <a:pPr indent="-285750" lvl="0" marL="285750" marR="0" rtl="0" algn="just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All assignments were graded.</a:t>
                </a:r>
                <a:endParaRPr/>
              </a:p>
              <a:p>
                <a:pPr indent="-285750" lvl="0" marL="285750" marR="0" rtl="0" algn="just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students’ progress have been observed.</a:t>
                </a:r>
                <a:endParaRPr/>
              </a:p>
            </p:txBody>
          </p:sp>
          <p:sp>
            <p:nvSpPr>
              <p:cNvPr id="168" name="Google Shape;168;p9"/>
              <p:cNvSpPr/>
              <p:nvPr/>
            </p:nvSpPr>
            <p:spPr>
              <a:xfrm>
                <a:off x="5551714" y="3231033"/>
                <a:ext cx="4284616" cy="547803"/>
              </a:xfrm>
              <a:prstGeom prst="rect">
                <a:avLst/>
              </a:prstGeom>
              <a:solidFill>
                <a:srgbClr val="D86A67"/>
              </a:solidFill>
              <a:ln cap="flat" cmpd="sng" w="19050">
                <a:solidFill>
                  <a:srgbClr val="6343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Passive</a:t>
                </a:r>
                <a:endParaRPr/>
              </a:p>
            </p:txBody>
          </p:sp>
        </p:grpSp>
        <p:grpSp>
          <p:nvGrpSpPr>
            <p:cNvPr id="169" name="Google Shape;169;p9"/>
            <p:cNvGrpSpPr/>
            <p:nvPr/>
          </p:nvGrpSpPr>
          <p:grpSpPr>
            <a:xfrm>
              <a:off x="909659" y="3231033"/>
              <a:ext cx="4524491" cy="2345808"/>
              <a:chOff x="909659" y="3231033"/>
              <a:chExt cx="4524491" cy="2345808"/>
            </a:xfrm>
          </p:grpSpPr>
          <p:sp>
            <p:nvSpPr>
              <p:cNvPr id="170" name="Google Shape;170;p9"/>
              <p:cNvSpPr/>
              <p:nvPr/>
            </p:nvSpPr>
            <p:spPr>
              <a:xfrm>
                <a:off x="909659" y="3778836"/>
                <a:ext cx="4524491" cy="1798005"/>
              </a:xfrm>
              <a:prstGeom prst="rect">
                <a:avLst/>
              </a:prstGeom>
              <a:solidFill>
                <a:srgbClr val="009193"/>
              </a:solidFill>
              <a:ln cap="flat" cmpd="sng" w="19050">
                <a:solidFill>
                  <a:srgbClr val="6343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-285750" lvl="0" marL="28575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tutor gave the test last week.</a:t>
                </a:r>
                <a:endParaRPr/>
              </a:p>
              <a:p>
                <a:pPr indent="-285750" lvl="0" marL="28575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tutor graded all assignments.</a:t>
                </a:r>
                <a:endParaRPr/>
              </a:p>
              <a:p>
                <a:pPr indent="-285750" lvl="0" marL="28575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100"/>
                  <a:buFont typeface="Arial"/>
                  <a:buChar char="•"/>
                </a:pPr>
                <a:r>
                  <a:rPr b="0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SmartSteps has observed the students’ progress.</a:t>
                </a:r>
                <a:endParaRPr/>
              </a:p>
            </p:txBody>
          </p:sp>
          <p:sp>
            <p:nvSpPr>
              <p:cNvPr id="171" name="Google Shape;171;p9"/>
              <p:cNvSpPr/>
              <p:nvPr/>
            </p:nvSpPr>
            <p:spPr>
              <a:xfrm>
                <a:off x="909659" y="3231033"/>
                <a:ext cx="4524490" cy="531773"/>
              </a:xfrm>
              <a:prstGeom prst="rect">
                <a:avLst/>
              </a:prstGeom>
              <a:solidFill>
                <a:srgbClr val="009193"/>
              </a:solidFill>
              <a:ln cap="flat" cmpd="sng" w="19050">
                <a:solidFill>
                  <a:srgbClr val="6343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i="0" lang="en-ID" sz="2100" u="none" cap="none" strike="noStrike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Active</a:t>
                </a:r>
                <a:endParaRPr/>
              </a:p>
            </p:txBody>
          </p:sp>
        </p:grpSp>
      </p:grpSp>
      <p:sp>
        <p:nvSpPr>
          <p:cNvPr id="172" name="Google Shape;172;p9"/>
          <p:cNvSpPr txBox="1"/>
          <p:nvPr/>
        </p:nvSpPr>
        <p:spPr>
          <a:xfrm>
            <a:off x="803368" y="4889693"/>
            <a:ext cx="9032962" cy="8925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 is used to focus on </a:t>
            </a:r>
            <a:r>
              <a:rPr b="1" i="0" lang="en-ID" sz="2100" u="none" cap="none" strike="noStrike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what was done</a:t>
            </a: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not who did it. </a:t>
            </a:r>
            <a:endParaRPr/>
          </a:p>
          <a:p>
            <a:pPr indent="-342900" lvl="0" marL="3429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sentences sound more objective and professional.</a:t>
            </a:r>
            <a:endParaRPr b="0" i="0" sz="21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3" name="Google Shape;173;p9"/>
          <p:cNvSpPr/>
          <p:nvPr/>
        </p:nvSpPr>
        <p:spPr>
          <a:xfrm rot="4435961">
            <a:off x="6238910" y="1567414"/>
            <a:ext cx="2524199" cy="3812642"/>
          </a:xfrm>
          <a:prstGeom prst="arc">
            <a:avLst>
              <a:gd fmla="val 18094326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78" name="Google Shape;17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4168" y="1228619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0"/>
          <p:cNvSpPr txBox="1"/>
          <p:nvPr>
            <p:ph type="title"/>
          </p:nvPr>
        </p:nvSpPr>
        <p:spPr>
          <a:xfrm>
            <a:off x="1058646" y="1931656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Passive </a:t>
            </a:r>
            <a:br>
              <a:rPr lang="en-ID" sz="3600">
                <a:latin typeface="Cambria"/>
                <a:ea typeface="Cambria"/>
                <a:cs typeface="Cambria"/>
                <a:sym typeface="Cambria"/>
              </a:rPr>
            </a:b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Voice</a:t>
            </a:r>
            <a:endParaRPr/>
          </a:p>
        </p:txBody>
      </p:sp>
      <p:sp>
        <p:nvSpPr>
          <p:cNvPr id="180" name="Google Shape;180;p10"/>
          <p:cNvSpPr txBox="1"/>
          <p:nvPr/>
        </p:nvSpPr>
        <p:spPr>
          <a:xfrm>
            <a:off x="5060572" y="2131855"/>
            <a:ext cx="4780738" cy="2061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ID" sz="3500" u="none" cap="none" strike="noStrike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Past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ID" sz="3500" u="none" cap="none" strike="noStrike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Future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ID" sz="3500" u="none" cap="none" strike="noStrike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Modals </a:t>
            </a:r>
            <a:endParaRPr b="0" i="0" sz="3500" u="none" cap="none" strike="noStrike">
              <a:solidFill>
                <a:schemeClr val="dk1"/>
              </a:solidFill>
              <a:latin typeface="Belleza"/>
              <a:ea typeface="Belleza"/>
              <a:cs typeface="Belleza"/>
              <a:sym typeface="Bellez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"/>
          <p:cNvSpPr txBox="1"/>
          <p:nvPr>
            <p:ph idx="1" type="body"/>
          </p:nvPr>
        </p:nvSpPr>
        <p:spPr>
          <a:xfrm>
            <a:off x="518160" y="1346978"/>
            <a:ext cx="11155680" cy="1879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English uses the passive voice in the past to stress the effect of an action that happened in the past.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The past simple passive is used when referring to a single completed action in the past, focusing on the effect rather than the cause.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86" name="Google Shape;186;p11"/>
          <p:cNvSpPr/>
          <p:nvPr/>
        </p:nvSpPr>
        <p:spPr>
          <a:xfrm>
            <a:off x="518984" y="222424"/>
            <a:ext cx="4549406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ID" sz="35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Passives in the Past</a:t>
            </a:r>
            <a:endParaRPr/>
          </a:p>
        </p:txBody>
      </p:sp>
      <p:grpSp>
        <p:nvGrpSpPr>
          <p:cNvPr id="187" name="Google Shape;187;p11"/>
          <p:cNvGrpSpPr/>
          <p:nvPr/>
        </p:nvGrpSpPr>
        <p:grpSpPr>
          <a:xfrm>
            <a:off x="1187697" y="3231681"/>
            <a:ext cx="8710489" cy="1170503"/>
            <a:chOff x="2227618" y="2189020"/>
            <a:chExt cx="8710489" cy="1170503"/>
          </a:xfrm>
        </p:grpSpPr>
        <p:sp>
          <p:nvSpPr>
            <p:cNvPr id="188" name="Google Shape;188;p11"/>
            <p:cNvSpPr/>
            <p:nvPr/>
          </p:nvSpPr>
          <p:spPr>
            <a:xfrm>
              <a:off x="2227618" y="2850422"/>
              <a:ext cx="2183544" cy="505901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ID" sz="21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The test </a:t>
              </a:r>
              <a:endParaRPr/>
            </a:p>
          </p:txBody>
        </p:sp>
        <p:sp>
          <p:nvSpPr>
            <p:cNvPr id="189" name="Google Shape;189;p11"/>
            <p:cNvSpPr/>
            <p:nvPr/>
          </p:nvSpPr>
          <p:spPr>
            <a:xfrm>
              <a:off x="2227618" y="2204886"/>
              <a:ext cx="2183544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SUBJECT</a:t>
              </a:r>
              <a:endParaRPr/>
            </a:p>
          </p:txBody>
        </p:sp>
        <p:sp>
          <p:nvSpPr>
            <p:cNvPr id="190" name="Google Shape;190;p11"/>
            <p:cNvSpPr/>
            <p:nvPr/>
          </p:nvSpPr>
          <p:spPr>
            <a:xfrm>
              <a:off x="6265366" y="2834558"/>
              <a:ext cx="2477223" cy="519148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ID" sz="21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given</a:t>
              </a:r>
              <a:endParaRPr/>
            </a:p>
          </p:txBody>
        </p:sp>
        <p:sp>
          <p:nvSpPr>
            <p:cNvPr id="191" name="Google Shape;191;p11"/>
            <p:cNvSpPr/>
            <p:nvPr/>
          </p:nvSpPr>
          <p:spPr>
            <a:xfrm>
              <a:off x="6265366" y="2189021"/>
              <a:ext cx="2477223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PAST PARTICIPLE</a:t>
              </a:r>
              <a:endParaRPr/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8742589" y="2841927"/>
              <a:ext cx="2195518" cy="515341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ID" sz="21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last week.</a:t>
              </a:r>
              <a:endParaRPr/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742589" y="2189020"/>
              <a:ext cx="2195518" cy="66269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REST OF SENTENCE</a:t>
              </a:r>
              <a:endParaRPr/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4423136" y="2850423"/>
              <a:ext cx="1830256" cy="509100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ID" sz="21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was</a:t>
              </a:r>
              <a:endParaRPr/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4423136" y="2204886"/>
              <a:ext cx="1830256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ID" sz="21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WAS/ WERE</a:t>
              </a:r>
              <a:endParaRPr/>
            </a:p>
          </p:txBody>
        </p:sp>
      </p:grpSp>
      <p:sp>
        <p:nvSpPr>
          <p:cNvPr id="196" name="Google Shape;196;p11"/>
          <p:cNvSpPr txBox="1"/>
          <p:nvPr/>
        </p:nvSpPr>
        <p:spPr>
          <a:xfrm>
            <a:off x="672674" y="5044521"/>
            <a:ext cx="271054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thing that receives the action. </a:t>
            </a:r>
            <a:endParaRPr/>
          </a:p>
        </p:txBody>
      </p:sp>
      <p:sp>
        <p:nvSpPr>
          <p:cNvPr id="197" name="Google Shape;197;p11"/>
          <p:cNvSpPr txBox="1"/>
          <p:nvPr/>
        </p:nvSpPr>
        <p:spPr>
          <a:xfrm>
            <a:off x="3455790" y="5747004"/>
            <a:ext cx="37466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i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was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is for singular subjects, and “</a:t>
            </a:r>
            <a:r>
              <a:rPr i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is for plural subjects. </a:t>
            </a:r>
            <a:endParaRPr/>
          </a:p>
        </p:txBody>
      </p:sp>
      <p:sp>
        <p:nvSpPr>
          <p:cNvPr id="198" name="Google Shape;198;p11"/>
          <p:cNvSpPr txBox="1"/>
          <p:nvPr/>
        </p:nvSpPr>
        <p:spPr>
          <a:xfrm>
            <a:off x="6784206" y="4798066"/>
            <a:ext cx="29777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main verb is a past participle. </a:t>
            </a:r>
            <a:endParaRPr/>
          </a:p>
        </p:txBody>
      </p:sp>
      <p:sp>
        <p:nvSpPr>
          <p:cNvPr id="199" name="Google Shape;199;p11"/>
          <p:cNvSpPr/>
          <p:nvPr/>
        </p:nvSpPr>
        <p:spPr>
          <a:xfrm rot="-7312541">
            <a:off x="1448272" y="4235856"/>
            <a:ext cx="1231920" cy="1491232"/>
          </a:xfrm>
          <a:prstGeom prst="arc">
            <a:avLst>
              <a:gd fmla="val 18094326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1"/>
          <p:cNvSpPr/>
          <p:nvPr/>
        </p:nvSpPr>
        <p:spPr>
          <a:xfrm rot="-10136069">
            <a:off x="3782967" y="3850840"/>
            <a:ext cx="2100840" cy="2067321"/>
          </a:xfrm>
          <a:prstGeom prst="arc">
            <a:avLst>
              <a:gd fmla="val 18094326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1"/>
          <p:cNvSpPr/>
          <p:nvPr/>
        </p:nvSpPr>
        <p:spPr>
          <a:xfrm rot="9475350">
            <a:off x="5990335" y="3542672"/>
            <a:ext cx="1726266" cy="1542626"/>
          </a:xfrm>
          <a:prstGeom prst="arc">
            <a:avLst>
              <a:gd fmla="val 18050742" name="adj1"/>
              <a:gd fmla="val 1668528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"/>
          <p:cNvSpPr txBox="1"/>
          <p:nvPr>
            <p:ph idx="1" type="body"/>
          </p:nvPr>
        </p:nvSpPr>
        <p:spPr>
          <a:xfrm>
            <a:off x="540509" y="1115377"/>
            <a:ext cx="11155680" cy="4797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Examples on how to change from active to passive: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7" name="Google Shape;207;p12"/>
          <p:cNvSpPr/>
          <p:nvPr/>
        </p:nvSpPr>
        <p:spPr>
          <a:xfrm>
            <a:off x="518984" y="222424"/>
            <a:ext cx="4549406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Passives in the Past</a:t>
            </a:r>
            <a:endParaRPr/>
          </a:p>
        </p:txBody>
      </p:sp>
      <p:sp>
        <p:nvSpPr>
          <p:cNvPr id="208" name="Google Shape;208;p12"/>
          <p:cNvSpPr/>
          <p:nvPr/>
        </p:nvSpPr>
        <p:spPr>
          <a:xfrm>
            <a:off x="3257246" y="1996113"/>
            <a:ext cx="6084835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9" name="Google Shape;209;p12"/>
          <p:cNvSpPr txBox="1"/>
          <p:nvPr/>
        </p:nvSpPr>
        <p:spPr>
          <a:xfrm>
            <a:off x="3379580" y="3153659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0" name="Google Shape;210;p12"/>
          <p:cNvSpPr txBox="1"/>
          <p:nvPr/>
        </p:nvSpPr>
        <p:spPr>
          <a:xfrm>
            <a:off x="1631981" y="2105118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211" name="Google Shape;211;p12"/>
          <p:cNvSpPr/>
          <p:nvPr/>
        </p:nvSpPr>
        <p:spPr>
          <a:xfrm>
            <a:off x="3791008" y="2717000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2"/>
          <p:cNvSpPr/>
          <p:nvPr/>
        </p:nvSpPr>
        <p:spPr>
          <a:xfrm>
            <a:off x="3576865" y="2085076"/>
            <a:ext cx="147022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2"/>
          <p:cNvSpPr/>
          <p:nvPr/>
        </p:nvSpPr>
        <p:spPr>
          <a:xfrm>
            <a:off x="5189069" y="2117016"/>
            <a:ext cx="83832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2"/>
          <p:cNvSpPr txBox="1"/>
          <p:nvPr/>
        </p:nvSpPr>
        <p:spPr>
          <a:xfrm>
            <a:off x="5307079" y="3197601"/>
            <a:ext cx="78250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5" name="Google Shape;215;p12"/>
          <p:cNvSpPr/>
          <p:nvPr/>
        </p:nvSpPr>
        <p:spPr>
          <a:xfrm>
            <a:off x="5293094" y="2705186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2"/>
          <p:cNvSpPr/>
          <p:nvPr/>
        </p:nvSpPr>
        <p:spPr>
          <a:xfrm>
            <a:off x="6268375" y="2117016"/>
            <a:ext cx="2859177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2"/>
          <p:cNvSpPr txBox="1"/>
          <p:nvPr/>
        </p:nvSpPr>
        <p:spPr>
          <a:xfrm>
            <a:off x="6841956" y="3194936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8" name="Google Shape;218;p12"/>
          <p:cNvSpPr/>
          <p:nvPr/>
        </p:nvSpPr>
        <p:spPr>
          <a:xfrm>
            <a:off x="6974264" y="2698799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2"/>
          <p:cNvSpPr/>
          <p:nvPr/>
        </p:nvSpPr>
        <p:spPr>
          <a:xfrm>
            <a:off x="2499508" y="4266209"/>
            <a:ext cx="6493885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606464" y="4250539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221" name="Google Shape;221;p12"/>
          <p:cNvSpPr/>
          <p:nvPr/>
        </p:nvSpPr>
        <p:spPr>
          <a:xfrm>
            <a:off x="2591278" y="4328675"/>
            <a:ext cx="2684521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2"/>
          <p:cNvSpPr/>
          <p:nvPr/>
        </p:nvSpPr>
        <p:spPr>
          <a:xfrm>
            <a:off x="6081517" y="4322852"/>
            <a:ext cx="81776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2"/>
          <p:cNvSpPr/>
          <p:nvPr/>
        </p:nvSpPr>
        <p:spPr>
          <a:xfrm>
            <a:off x="6989370" y="4335388"/>
            <a:ext cx="1804692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2"/>
          <p:cNvSpPr/>
          <p:nvPr/>
        </p:nvSpPr>
        <p:spPr>
          <a:xfrm flipH="1" rot="10800000">
            <a:off x="3763307" y="3785818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2"/>
          <p:cNvSpPr/>
          <p:nvPr/>
        </p:nvSpPr>
        <p:spPr>
          <a:xfrm flipH="1" rot="10800000">
            <a:off x="5293094" y="3795302"/>
            <a:ext cx="1327694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2"/>
          <p:cNvSpPr txBox="1"/>
          <p:nvPr/>
        </p:nvSpPr>
        <p:spPr>
          <a:xfrm>
            <a:off x="3604015" y="2138216"/>
            <a:ext cx="14802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tutors</a:t>
            </a:r>
            <a:endParaRPr/>
          </a:p>
        </p:txBody>
      </p:sp>
      <p:sp>
        <p:nvSpPr>
          <p:cNvPr id="227" name="Google Shape;227;p12"/>
          <p:cNvSpPr txBox="1"/>
          <p:nvPr/>
        </p:nvSpPr>
        <p:spPr>
          <a:xfrm>
            <a:off x="5199827" y="2120479"/>
            <a:ext cx="83832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gave</a:t>
            </a:r>
            <a:endParaRPr/>
          </a:p>
        </p:txBody>
      </p:sp>
      <p:sp>
        <p:nvSpPr>
          <p:cNvPr id="228" name="Google Shape;228;p12"/>
          <p:cNvSpPr txBox="1"/>
          <p:nvPr/>
        </p:nvSpPr>
        <p:spPr>
          <a:xfrm>
            <a:off x="6307971" y="2132280"/>
            <a:ext cx="280882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personalized feedback.</a:t>
            </a:r>
            <a:endParaRPr/>
          </a:p>
        </p:txBody>
      </p:sp>
      <p:sp>
        <p:nvSpPr>
          <p:cNvPr id="229" name="Google Shape;229;p12"/>
          <p:cNvSpPr txBox="1"/>
          <p:nvPr/>
        </p:nvSpPr>
        <p:spPr>
          <a:xfrm>
            <a:off x="2531157" y="4325834"/>
            <a:ext cx="277995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Personalized feedback</a:t>
            </a:r>
            <a:endParaRPr/>
          </a:p>
        </p:txBody>
      </p:sp>
      <p:sp>
        <p:nvSpPr>
          <p:cNvPr id="230" name="Google Shape;230;p12"/>
          <p:cNvSpPr txBox="1"/>
          <p:nvPr/>
        </p:nvSpPr>
        <p:spPr>
          <a:xfrm>
            <a:off x="6060544" y="4302612"/>
            <a:ext cx="81784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given</a:t>
            </a:r>
            <a:endParaRPr/>
          </a:p>
        </p:txBody>
      </p:sp>
      <p:sp>
        <p:nvSpPr>
          <p:cNvPr id="231" name="Google Shape;231;p12"/>
          <p:cNvSpPr txBox="1"/>
          <p:nvPr/>
        </p:nvSpPr>
        <p:spPr>
          <a:xfrm>
            <a:off x="6989370" y="4321557"/>
            <a:ext cx="1857857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 strike="sng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(by the tutors)</a:t>
            </a:r>
            <a:endParaRPr/>
          </a:p>
        </p:txBody>
      </p:sp>
      <p:sp>
        <p:nvSpPr>
          <p:cNvPr id="232" name="Google Shape;232;p12"/>
          <p:cNvSpPr txBox="1"/>
          <p:nvPr/>
        </p:nvSpPr>
        <p:spPr>
          <a:xfrm>
            <a:off x="5668509" y="5560813"/>
            <a:ext cx="3085018" cy="4974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‘gave’ changes to ‘given’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33" name="Google Shape;233;p12"/>
          <p:cNvSpPr/>
          <p:nvPr/>
        </p:nvSpPr>
        <p:spPr>
          <a:xfrm flipH="1" rot="-3075856">
            <a:off x="6699158" y="4539306"/>
            <a:ext cx="1023720" cy="1113124"/>
          </a:xfrm>
          <a:prstGeom prst="arc">
            <a:avLst>
              <a:gd fmla="val 16200000" name="adj1"/>
              <a:gd fmla="val 2108154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2"/>
          <p:cNvSpPr/>
          <p:nvPr/>
        </p:nvSpPr>
        <p:spPr>
          <a:xfrm>
            <a:off x="5415030" y="4334112"/>
            <a:ext cx="623124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2"/>
          <p:cNvSpPr txBox="1"/>
          <p:nvPr/>
        </p:nvSpPr>
        <p:spPr>
          <a:xfrm>
            <a:off x="5420618" y="4314657"/>
            <a:ext cx="65458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was</a:t>
            </a:r>
            <a:endParaRPr/>
          </a:p>
        </p:txBody>
      </p:sp>
      <p:sp>
        <p:nvSpPr>
          <p:cNvPr id="236" name="Google Shape;236;p12"/>
          <p:cNvSpPr txBox="1"/>
          <p:nvPr/>
        </p:nvSpPr>
        <p:spPr>
          <a:xfrm>
            <a:off x="3303670" y="5011615"/>
            <a:ext cx="1677313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37" name="Google Shape;237;p12"/>
          <p:cNvSpPr/>
          <p:nvPr/>
        </p:nvSpPr>
        <p:spPr>
          <a:xfrm rot="5170793">
            <a:off x="4698356" y="4292507"/>
            <a:ext cx="805989" cy="991220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3"/>
          <p:cNvSpPr txBox="1"/>
          <p:nvPr/>
        </p:nvSpPr>
        <p:spPr>
          <a:xfrm>
            <a:off x="521208" y="1217009"/>
            <a:ext cx="11148822" cy="5215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5913" lvl="0" marL="31591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Let’s see another example:</a:t>
            </a:r>
            <a:endParaRPr/>
          </a:p>
        </p:txBody>
      </p:sp>
      <p:sp>
        <p:nvSpPr>
          <p:cNvPr id="243" name="Google Shape;243;p13"/>
          <p:cNvSpPr/>
          <p:nvPr/>
        </p:nvSpPr>
        <p:spPr>
          <a:xfrm>
            <a:off x="521208" y="239159"/>
            <a:ext cx="5422392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778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Passives in the Past</a:t>
            </a:r>
            <a:endParaRPr/>
          </a:p>
        </p:txBody>
      </p:sp>
      <p:sp>
        <p:nvSpPr>
          <p:cNvPr id="244" name="Google Shape;244;p13"/>
          <p:cNvSpPr/>
          <p:nvPr/>
        </p:nvSpPr>
        <p:spPr>
          <a:xfrm>
            <a:off x="3009818" y="1726751"/>
            <a:ext cx="7898436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45" name="Google Shape;245;p13"/>
          <p:cNvSpPr txBox="1"/>
          <p:nvPr/>
        </p:nvSpPr>
        <p:spPr>
          <a:xfrm>
            <a:off x="3379580" y="2884297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46" name="Google Shape;246;p13"/>
          <p:cNvSpPr txBox="1"/>
          <p:nvPr/>
        </p:nvSpPr>
        <p:spPr>
          <a:xfrm>
            <a:off x="1384554" y="1835756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247" name="Google Shape;247;p13"/>
          <p:cNvSpPr/>
          <p:nvPr/>
        </p:nvSpPr>
        <p:spPr>
          <a:xfrm>
            <a:off x="3673593" y="2440972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3"/>
          <p:cNvSpPr/>
          <p:nvPr/>
        </p:nvSpPr>
        <p:spPr>
          <a:xfrm>
            <a:off x="3291431" y="1859653"/>
            <a:ext cx="162526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3"/>
          <p:cNvSpPr/>
          <p:nvPr/>
        </p:nvSpPr>
        <p:spPr>
          <a:xfrm>
            <a:off x="5126989" y="1847524"/>
            <a:ext cx="105632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3"/>
          <p:cNvSpPr txBox="1"/>
          <p:nvPr/>
        </p:nvSpPr>
        <p:spPr>
          <a:xfrm>
            <a:off x="4980983" y="2873069"/>
            <a:ext cx="208393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negative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1" name="Google Shape;251;p13"/>
          <p:cNvSpPr/>
          <p:nvPr/>
        </p:nvSpPr>
        <p:spPr>
          <a:xfrm>
            <a:off x="5606928" y="2427580"/>
            <a:ext cx="1222239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3"/>
          <p:cNvSpPr/>
          <p:nvPr/>
        </p:nvSpPr>
        <p:spPr>
          <a:xfrm>
            <a:off x="7596483" y="1855555"/>
            <a:ext cx="1805701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3"/>
          <p:cNvSpPr txBox="1"/>
          <p:nvPr/>
        </p:nvSpPr>
        <p:spPr>
          <a:xfrm>
            <a:off x="8003832" y="2926422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4" name="Google Shape;254;p13"/>
          <p:cNvSpPr/>
          <p:nvPr/>
        </p:nvSpPr>
        <p:spPr>
          <a:xfrm>
            <a:off x="8169528" y="2438990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3"/>
          <p:cNvSpPr/>
          <p:nvPr/>
        </p:nvSpPr>
        <p:spPr>
          <a:xfrm>
            <a:off x="2671631" y="3996847"/>
            <a:ext cx="8236623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6" name="Google Shape;256;p13"/>
          <p:cNvSpPr txBox="1"/>
          <p:nvPr/>
        </p:nvSpPr>
        <p:spPr>
          <a:xfrm>
            <a:off x="842307" y="4055346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257" name="Google Shape;257;p13"/>
          <p:cNvSpPr/>
          <p:nvPr/>
        </p:nvSpPr>
        <p:spPr>
          <a:xfrm>
            <a:off x="2752645" y="4059313"/>
            <a:ext cx="218411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3"/>
          <p:cNvSpPr/>
          <p:nvPr/>
        </p:nvSpPr>
        <p:spPr>
          <a:xfrm>
            <a:off x="6442971" y="4079329"/>
            <a:ext cx="106451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13"/>
          <p:cNvSpPr/>
          <p:nvPr/>
        </p:nvSpPr>
        <p:spPr>
          <a:xfrm>
            <a:off x="9380039" y="4055346"/>
            <a:ext cx="116584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3"/>
          <p:cNvSpPr/>
          <p:nvPr/>
        </p:nvSpPr>
        <p:spPr>
          <a:xfrm flipH="1" rot="10800000">
            <a:off x="3673592" y="3513717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13"/>
          <p:cNvSpPr/>
          <p:nvPr/>
        </p:nvSpPr>
        <p:spPr>
          <a:xfrm flipH="1" rot="10800000">
            <a:off x="5578126" y="3516663"/>
            <a:ext cx="1225189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13"/>
          <p:cNvSpPr txBox="1"/>
          <p:nvPr/>
        </p:nvSpPr>
        <p:spPr>
          <a:xfrm>
            <a:off x="3394166" y="1841144"/>
            <a:ext cx="14802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tutors</a:t>
            </a:r>
            <a:endParaRPr/>
          </a:p>
        </p:txBody>
      </p:sp>
      <p:sp>
        <p:nvSpPr>
          <p:cNvPr id="263" name="Google Shape;263;p13"/>
          <p:cNvSpPr txBox="1"/>
          <p:nvPr/>
        </p:nvSpPr>
        <p:spPr>
          <a:xfrm>
            <a:off x="5099914" y="1851607"/>
            <a:ext cx="1173895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did not</a:t>
            </a:r>
            <a:endParaRPr/>
          </a:p>
        </p:txBody>
      </p:sp>
      <p:sp>
        <p:nvSpPr>
          <p:cNvPr id="264" name="Google Shape;264;p13"/>
          <p:cNvSpPr txBox="1"/>
          <p:nvPr/>
        </p:nvSpPr>
        <p:spPr>
          <a:xfrm>
            <a:off x="7616176" y="1847519"/>
            <a:ext cx="192123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test results</a:t>
            </a:r>
            <a:endParaRPr/>
          </a:p>
        </p:txBody>
      </p:sp>
      <p:sp>
        <p:nvSpPr>
          <p:cNvPr id="265" name="Google Shape;265;p13"/>
          <p:cNvSpPr txBox="1"/>
          <p:nvPr/>
        </p:nvSpPr>
        <p:spPr>
          <a:xfrm>
            <a:off x="2883065" y="4056472"/>
            <a:ext cx="197735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test results</a:t>
            </a:r>
            <a:endParaRPr/>
          </a:p>
        </p:txBody>
      </p:sp>
      <p:sp>
        <p:nvSpPr>
          <p:cNvPr id="266" name="Google Shape;266;p13"/>
          <p:cNvSpPr txBox="1"/>
          <p:nvPr/>
        </p:nvSpPr>
        <p:spPr>
          <a:xfrm>
            <a:off x="6500827" y="4070298"/>
            <a:ext cx="1017501" cy="437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shared</a:t>
            </a:r>
            <a:endParaRPr/>
          </a:p>
        </p:txBody>
      </p:sp>
      <p:sp>
        <p:nvSpPr>
          <p:cNvPr id="267" name="Google Shape;267;p13"/>
          <p:cNvSpPr txBox="1"/>
          <p:nvPr/>
        </p:nvSpPr>
        <p:spPr>
          <a:xfrm>
            <a:off x="9402184" y="4079329"/>
            <a:ext cx="115214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publicly.</a:t>
            </a:r>
            <a:endParaRPr/>
          </a:p>
        </p:txBody>
      </p:sp>
      <p:sp>
        <p:nvSpPr>
          <p:cNvPr id="268" name="Google Shape;268;p13"/>
          <p:cNvSpPr txBox="1"/>
          <p:nvPr/>
        </p:nvSpPr>
        <p:spPr>
          <a:xfrm>
            <a:off x="6630182" y="5123898"/>
            <a:ext cx="3085018" cy="8333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‘share’ changes to ‘shared’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69" name="Google Shape;269;p13"/>
          <p:cNvSpPr/>
          <p:nvPr/>
        </p:nvSpPr>
        <p:spPr>
          <a:xfrm flipH="1" rot="-5018145">
            <a:off x="6627851" y="4166964"/>
            <a:ext cx="743821" cy="848864"/>
          </a:xfrm>
          <a:prstGeom prst="arc">
            <a:avLst>
              <a:gd fmla="val 16200000" name="adj1"/>
              <a:gd fmla="val 19950809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3"/>
          <p:cNvSpPr/>
          <p:nvPr/>
        </p:nvSpPr>
        <p:spPr>
          <a:xfrm>
            <a:off x="5052244" y="4071799"/>
            <a:ext cx="1338497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3"/>
          <p:cNvSpPr txBox="1"/>
          <p:nvPr/>
        </p:nvSpPr>
        <p:spPr>
          <a:xfrm>
            <a:off x="5114401" y="4055346"/>
            <a:ext cx="1209850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 not</a:t>
            </a:r>
            <a:endParaRPr/>
          </a:p>
        </p:txBody>
      </p:sp>
      <p:sp>
        <p:nvSpPr>
          <p:cNvPr id="272" name="Google Shape;272;p13"/>
          <p:cNvSpPr txBox="1"/>
          <p:nvPr/>
        </p:nvSpPr>
        <p:spPr>
          <a:xfrm>
            <a:off x="5054282" y="5995272"/>
            <a:ext cx="1677313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73" name="Google Shape;273;p13"/>
          <p:cNvSpPr/>
          <p:nvPr/>
        </p:nvSpPr>
        <p:spPr>
          <a:xfrm flipH="1" rot="-3009102">
            <a:off x="5284790" y="4148395"/>
            <a:ext cx="1498257" cy="2050786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3"/>
          <p:cNvSpPr txBox="1"/>
          <p:nvPr/>
        </p:nvSpPr>
        <p:spPr>
          <a:xfrm>
            <a:off x="6422928" y="1865567"/>
            <a:ext cx="965829" cy="432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share</a:t>
            </a:r>
            <a:endParaRPr/>
          </a:p>
        </p:txBody>
      </p:sp>
      <p:sp>
        <p:nvSpPr>
          <p:cNvPr id="275" name="Google Shape;275;p13"/>
          <p:cNvSpPr/>
          <p:nvPr/>
        </p:nvSpPr>
        <p:spPr>
          <a:xfrm>
            <a:off x="6363244" y="1847519"/>
            <a:ext cx="105632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3"/>
          <p:cNvSpPr txBox="1"/>
          <p:nvPr/>
        </p:nvSpPr>
        <p:spPr>
          <a:xfrm>
            <a:off x="9579099" y="1838004"/>
            <a:ext cx="1203937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publicly.</a:t>
            </a:r>
            <a:endParaRPr/>
          </a:p>
        </p:txBody>
      </p:sp>
      <p:sp>
        <p:nvSpPr>
          <p:cNvPr id="277" name="Google Shape;277;p13"/>
          <p:cNvSpPr/>
          <p:nvPr/>
        </p:nvSpPr>
        <p:spPr>
          <a:xfrm>
            <a:off x="9537410" y="1867758"/>
            <a:ext cx="124562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13"/>
          <p:cNvSpPr txBox="1"/>
          <p:nvPr/>
        </p:nvSpPr>
        <p:spPr>
          <a:xfrm>
            <a:off x="9599751" y="2942796"/>
            <a:ext cx="1093350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79" name="Google Shape;279;p13"/>
          <p:cNvSpPr/>
          <p:nvPr/>
        </p:nvSpPr>
        <p:spPr>
          <a:xfrm>
            <a:off x="9765447" y="2455364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3"/>
          <p:cNvSpPr/>
          <p:nvPr/>
        </p:nvSpPr>
        <p:spPr>
          <a:xfrm flipH="1" rot="10800000">
            <a:off x="9765447" y="3585510"/>
            <a:ext cx="747049" cy="35611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4"/>
          <p:cNvSpPr txBox="1"/>
          <p:nvPr>
            <p:ph idx="1" type="body"/>
          </p:nvPr>
        </p:nvSpPr>
        <p:spPr>
          <a:xfrm>
            <a:off x="518160" y="1346977"/>
            <a:ext cx="11155680" cy="1740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English uses the passive voice in the future to stress the effect of an action that will happen in the future, rather than the cause of that action.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21211E"/>
              </a:buClr>
              <a:buSzPts val="2100"/>
              <a:buChar char="•"/>
            </a:pPr>
            <a:r>
              <a:rPr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future simple passive is usually formed with </a:t>
            </a:r>
            <a:r>
              <a:rPr i="1"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‘will’ </a:t>
            </a:r>
            <a:r>
              <a:rPr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rather than </a:t>
            </a:r>
            <a:r>
              <a:rPr i="1"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‘going to’ </a:t>
            </a:r>
            <a:r>
              <a:rPr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(Hall &amp; Barduhn, 2016).</a:t>
            </a:r>
            <a:r>
              <a:rPr i="1" lang="en-ID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 i="1"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86" name="Google Shape;286;p14"/>
          <p:cNvSpPr/>
          <p:nvPr/>
        </p:nvSpPr>
        <p:spPr>
          <a:xfrm>
            <a:off x="518983" y="222424"/>
            <a:ext cx="5740657" cy="72696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Passives in the Future</a:t>
            </a:r>
            <a:endParaRPr/>
          </a:p>
        </p:txBody>
      </p:sp>
      <p:grpSp>
        <p:nvGrpSpPr>
          <p:cNvPr id="287" name="Google Shape;287;p14"/>
          <p:cNvGrpSpPr/>
          <p:nvPr/>
        </p:nvGrpSpPr>
        <p:grpSpPr>
          <a:xfrm>
            <a:off x="1000461" y="3231681"/>
            <a:ext cx="9509759" cy="1170503"/>
            <a:chOff x="2040382" y="2189020"/>
            <a:chExt cx="9509759" cy="1170503"/>
          </a:xfrm>
        </p:grpSpPr>
        <p:sp>
          <p:nvSpPr>
            <p:cNvPr id="288" name="Google Shape;288;p14"/>
            <p:cNvSpPr/>
            <p:nvPr/>
          </p:nvSpPr>
          <p:spPr>
            <a:xfrm>
              <a:off x="2040382" y="2850422"/>
              <a:ext cx="2370780" cy="505901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Remedial support</a:t>
              </a:r>
              <a:endParaRPr/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2040382" y="2204886"/>
              <a:ext cx="2370780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SUBJECT</a:t>
              </a:r>
              <a:endParaRPr/>
            </a:p>
          </p:txBody>
        </p:sp>
        <p:sp>
          <p:nvSpPr>
            <p:cNvPr id="290" name="Google Shape;290;p14"/>
            <p:cNvSpPr/>
            <p:nvPr/>
          </p:nvSpPr>
          <p:spPr>
            <a:xfrm>
              <a:off x="6265366" y="2834558"/>
              <a:ext cx="2477223" cy="519148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provided</a:t>
              </a:r>
              <a:endParaRPr/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6265366" y="2189021"/>
              <a:ext cx="2477223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PAST PARTICIPLE</a:t>
              </a:r>
              <a:endParaRPr/>
            </a:p>
          </p:txBody>
        </p:sp>
        <p:sp>
          <p:nvSpPr>
            <p:cNvPr id="292" name="Google Shape;292;p14"/>
            <p:cNvSpPr/>
            <p:nvPr/>
          </p:nvSpPr>
          <p:spPr>
            <a:xfrm>
              <a:off x="8742588" y="2841927"/>
              <a:ext cx="2807553" cy="515341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throughout the year.</a:t>
              </a:r>
              <a:endParaRPr/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8742588" y="2189020"/>
              <a:ext cx="2807553" cy="66269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REST OF SENTENCE</a:t>
              </a:r>
              <a:endParaRPr/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4423136" y="2850423"/>
              <a:ext cx="1830256" cy="509100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will be</a:t>
              </a:r>
              <a:endParaRPr/>
            </a:p>
          </p:txBody>
        </p:sp>
        <p:sp>
          <p:nvSpPr>
            <p:cNvPr id="295" name="Google Shape;295;p14"/>
            <p:cNvSpPr/>
            <p:nvPr/>
          </p:nvSpPr>
          <p:spPr>
            <a:xfrm>
              <a:off x="4423136" y="2204886"/>
              <a:ext cx="1830256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9050">
              <a:solidFill>
                <a:srgbClr val="6343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ID" sz="21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WILL BE</a:t>
              </a:r>
              <a:endParaRPr/>
            </a:p>
          </p:txBody>
        </p:sp>
      </p:grpSp>
      <p:sp>
        <p:nvSpPr>
          <p:cNvPr id="296" name="Google Shape;296;p14"/>
          <p:cNvSpPr txBox="1"/>
          <p:nvPr/>
        </p:nvSpPr>
        <p:spPr>
          <a:xfrm>
            <a:off x="672674" y="5044521"/>
            <a:ext cx="271054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thing that receives the action. </a:t>
            </a:r>
            <a:endParaRPr/>
          </a:p>
        </p:txBody>
      </p:sp>
      <p:sp>
        <p:nvSpPr>
          <p:cNvPr id="297" name="Google Shape;297;p14"/>
          <p:cNvSpPr txBox="1"/>
          <p:nvPr/>
        </p:nvSpPr>
        <p:spPr>
          <a:xfrm>
            <a:off x="3455790" y="5747004"/>
            <a:ext cx="374665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i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be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does not change with any subject. </a:t>
            </a:r>
            <a:endParaRPr/>
          </a:p>
        </p:txBody>
      </p:sp>
      <p:sp>
        <p:nvSpPr>
          <p:cNvPr id="298" name="Google Shape;298;p14"/>
          <p:cNvSpPr txBox="1"/>
          <p:nvPr/>
        </p:nvSpPr>
        <p:spPr>
          <a:xfrm>
            <a:off x="6784206" y="4798066"/>
            <a:ext cx="2977744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main verb is a past participle. </a:t>
            </a:r>
            <a:endParaRPr/>
          </a:p>
        </p:txBody>
      </p:sp>
      <p:sp>
        <p:nvSpPr>
          <p:cNvPr id="299" name="Google Shape;299;p14"/>
          <p:cNvSpPr/>
          <p:nvPr/>
        </p:nvSpPr>
        <p:spPr>
          <a:xfrm rot="-7312541">
            <a:off x="1448272" y="4235856"/>
            <a:ext cx="1231920" cy="1491232"/>
          </a:xfrm>
          <a:prstGeom prst="arc">
            <a:avLst>
              <a:gd fmla="val 18094326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4"/>
          <p:cNvSpPr/>
          <p:nvPr/>
        </p:nvSpPr>
        <p:spPr>
          <a:xfrm rot="-10136069">
            <a:off x="3782967" y="3850840"/>
            <a:ext cx="2100840" cy="2067321"/>
          </a:xfrm>
          <a:prstGeom prst="arc">
            <a:avLst>
              <a:gd fmla="val 18094326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14"/>
          <p:cNvSpPr/>
          <p:nvPr/>
        </p:nvSpPr>
        <p:spPr>
          <a:xfrm rot="9475350">
            <a:off x="5990335" y="3671768"/>
            <a:ext cx="1726266" cy="1542626"/>
          </a:xfrm>
          <a:prstGeom prst="arc">
            <a:avLst>
              <a:gd fmla="val 18050742" name="adj1"/>
              <a:gd fmla="val 1668528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5"/>
          <p:cNvSpPr txBox="1"/>
          <p:nvPr>
            <p:ph idx="1" type="body"/>
          </p:nvPr>
        </p:nvSpPr>
        <p:spPr>
          <a:xfrm>
            <a:off x="540509" y="1115377"/>
            <a:ext cx="11155680" cy="4797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Examples on how to change from active to passive: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7" name="Google Shape;307;p15"/>
          <p:cNvSpPr/>
          <p:nvPr/>
        </p:nvSpPr>
        <p:spPr>
          <a:xfrm>
            <a:off x="3257247" y="1996113"/>
            <a:ext cx="7169644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8" name="Google Shape;308;p15"/>
          <p:cNvSpPr txBox="1"/>
          <p:nvPr/>
        </p:nvSpPr>
        <p:spPr>
          <a:xfrm>
            <a:off x="3379580" y="3153659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9" name="Google Shape;309;p15"/>
          <p:cNvSpPr txBox="1"/>
          <p:nvPr/>
        </p:nvSpPr>
        <p:spPr>
          <a:xfrm>
            <a:off x="1631981" y="2105118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310" name="Google Shape;310;p15"/>
          <p:cNvSpPr/>
          <p:nvPr/>
        </p:nvSpPr>
        <p:spPr>
          <a:xfrm>
            <a:off x="3791008" y="2717000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5"/>
          <p:cNvSpPr/>
          <p:nvPr/>
        </p:nvSpPr>
        <p:spPr>
          <a:xfrm>
            <a:off x="3329438" y="2085076"/>
            <a:ext cx="147022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5"/>
          <p:cNvSpPr/>
          <p:nvPr/>
        </p:nvSpPr>
        <p:spPr>
          <a:xfrm>
            <a:off x="4854694" y="2084742"/>
            <a:ext cx="652334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5"/>
          <p:cNvSpPr txBox="1"/>
          <p:nvPr/>
        </p:nvSpPr>
        <p:spPr>
          <a:xfrm>
            <a:off x="5158557" y="3193118"/>
            <a:ext cx="1521982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4" name="Google Shape;314;p15"/>
          <p:cNvSpPr/>
          <p:nvPr/>
        </p:nvSpPr>
        <p:spPr>
          <a:xfrm>
            <a:off x="5620430" y="2693197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15"/>
          <p:cNvSpPr/>
          <p:nvPr/>
        </p:nvSpPr>
        <p:spPr>
          <a:xfrm>
            <a:off x="6386569" y="2072085"/>
            <a:ext cx="248588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15"/>
          <p:cNvSpPr txBox="1"/>
          <p:nvPr/>
        </p:nvSpPr>
        <p:spPr>
          <a:xfrm>
            <a:off x="7140590" y="3198840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7" name="Google Shape;317;p15"/>
          <p:cNvSpPr/>
          <p:nvPr/>
        </p:nvSpPr>
        <p:spPr>
          <a:xfrm>
            <a:off x="7319117" y="2705186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5"/>
          <p:cNvSpPr/>
          <p:nvPr/>
        </p:nvSpPr>
        <p:spPr>
          <a:xfrm>
            <a:off x="2499508" y="4266209"/>
            <a:ext cx="7819599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9" name="Google Shape;319;p15"/>
          <p:cNvSpPr txBox="1"/>
          <p:nvPr/>
        </p:nvSpPr>
        <p:spPr>
          <a:xfrm>
            <a:off x="606464" y="4250539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320" name="Google Shape;320;p15"/>
          <p:cNvSpPr/>
          <p:nvPr/>
        </p:nvSpPr>
        <p:spPr>
          <a:xfrm>
            <a:off x="2591279" y="4328675"/>
            <a:ext cx="242928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15"/>
          <p:cNvSpPr/>
          <p:nvPr/>
        </p:nvSpPr>
        <p:spPr>
          <a:xfrm>
            <a:off x="6293389" y="4322852"/>
            <a:ext cx="81776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15"/>
          <p:cNvSpPr/>
          <p:nvPr/>
        </p:nvSpPr>
        <p:spPr>
          <a:xfrm>
            <a:off x="8753527" y="4312732"/>
            <a:ext cx="1443101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15"/>
          <p:cNvSpPr/>
          <p:nvPr/>
        </p:nvSpPr>
        <p:spPr>
          <a:xfrm flipH="1" rot="10800000">
            <a:off x="3763307" y="3785818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15"/>
          <p:cNvSpPr/>
          <p:nvPr/>
        </p:nvSpPr>
        <p:spPr>
          <a:xfrm flipH="1" rot="10800000">
            <a:off x="5293094" y="3795302"/>
            <a:ext cx="1327694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5"/>
          <p:cNvSpPr txBox="1"/>
          <p:nvPr/>
        </p:nvSpPr>
        <p:spPr>
          <a:xfrm>
            <a:off x="3356588" y="2084426"/>
            <a:ext cx="14802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6" name="Google Shape;326;p15"/>
          <p:cNvSpPr txBox="1"/>
          <p:nvPr/>
        </p:nvSpPr>
        <p:spPr>
          <a:xfrm>
            <a:off x="4844208" y="2079030"/>
            <a:ext cx="62869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</a:t>
            </a:r>
            <a:endParaRPr/>
          </a:p>
        </p:txBody>
      </p:sp>
      <p:sp>
        <p:nvSpPr>
          <p:cNvPr id="327" name="Google Shape;327;p15"/>
          <p:cNvSpPr txBox="1"/>
          <p:nvPr/>
        </p:nvSpPr>
        <p:spPr>
          <a:xfrm>
            <a:off x="6364337" y="2062885"/>
            <a:ext cx="248588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progress report</a:t>
            </a:r>
            <a:endParaRPr/>
          </a:p>
        </p:txBody>
      </p:sp>
      <p:sp>
        <p:nvSpPr>
          <p:cNvPr id="328" name="Google Shape;328;p15"/>
          <p:cNvSpPr txBox="1"/>
          <p:nvPr/>
        </p:nvSpPr>
        <p:spPr>
          <a:xfrm>
            <a:off x="2531157" y="4325834"/>
            <a:ext cx="246842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progress report</a:t>
            </a:r>
            <a:endParaRPr/>
          </a:p>
        </p:txBody>
      </p:sp>
      <p:sp>
        <p:nvSpPr>
          <p:cNvPr id="329" name="Google Shape;329;p15"/>
          <p:cNvSpPr txBox="1"/>
          <p:nvPr/>
        </p:nvSpPr>
        <p:spPr>
          <a:xfrm>
            <a:off x="6272416" y="4302612"/>
            <a:ext cx="81784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sent</a:t>
            </a:r>
            <a:endParaRPr/>
          </a:p>
        </p:txBody>
      </p:sp>
      <p:sp>
        <p:nvSpPr>
          <p:cNvPr id="330" name="Google Shape;330;p15"/>
          <p:cNvSpPr txBox="1"/>
          <p:nvPr/>
        </p:nvSpPr>
        <p:spPr>
          <a:xfrm>
            <a:off x="8753527" y="4322122"/>
            <a:ext cx="150885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parents.</a:t>
            </a:r>
            <a:endParaRPr/>
          </a:p>
        </p:txBody>
      </p:sp>
      <p:sp>
        <p:nvSpPr>
          <p:cNvPr id="331" name="Google Shape;331;p15"/>
          <p:cNvSpPr txBox="1"/>
          <p:nvPr/>
        </p:nvSpPr>
        <p:spPr>
          <a:xfrm>
            <a:off x="5668509" y="5560813"/>
            <a:ext cx="3085018" cy="4974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‘send’ changes to ‘sent’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2" name="Google Shape;332;p15"/>
          <p:cNvSpPr/>
          <p:nvPr/>
        </p:nvSpPr>
        <p:spPr>
          <a:xfrm flipH="1" rot="-3075856">
            <a:off x="6699158" y="4539306"/>
            <a:ext cx="1023720" cy="1113124"/>
          </a:xfrm>
          <a:prstGeom prst="arc">
            <a:avLst>
              <a:gd fmla="val 16200000" name="adj1"/>
              <a:gd fmla="val 2108154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15"/>
          <p:cNvSpPr/>
          <p:nvPr/>
        </p:nvSpPr>
        <p:spPr>
          <a:xfrm>
            <a:off x="5158557" y="4334112"/>
            <a:ext cx="991380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5"/>
          <p:cNvSpPr txBox="1"/>
          <p:nvPr/>
        </p:nvSpPr>
        <p:spPr>
          <a:xfrm>
            <a:off x="5059707" y="4314657"/>
            <a:ext cx="119993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be</a:t>
            </a:r>
            <a:endParaRPr/>
          </a:p>
        </p:txBody>
      </p:sp>
      <p:sp>
        <p:nvSpPr>
          <p:cNvPr id="335" name="Google Shape;335;p15"/>
          <p:cNvSpPr txBox="1"/>
          <p:nvPr/>
        </p:nvSpPr>
        <p:spPr>
          <a:xfrm>
            <a:off x="3581650" y="5099364"/>
            <a:ext cx="1677313" cy="5048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is added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6" name="Google Shape;336;p15"/>
          <p:cNvSpPr/>
          <p:nvPr/>
        </p:nvSpPr>
        <p:spPr>
          <a:xfrm rot="5170793">
            <a:off x="4961641" y="4299805"/>
            <a:ext cx="805989" cy="991220"/>
          </a:xfrm>
          <a:prstGeom prst="arc">
            <a:avLst>
              <a:gd fmla="val 16200000" name="adj1"/>
              <a:gd fmla="val 148334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5"/>
          <p:cNvSpPr/>
          <p:nvPr/>
        </p:nvSpPr>
        <p:spPr>
          <a:xfrm>
            <a:off x="518983" y="222424"/>
            <a:ext cx="5740657" cy="72696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Passives in the Future</a:t>
            </a:r>
            <a:endParaRPr/>
          </a:p>
        </p:txBody>
      </p:sp>
      <p:sp>
        <p:nvSpPr>
          <p:cNvPr id="338" name="Google Shape;338;p15"/>
          <p:cNvSpPr/>
          <p:nvPr/>
        </p:nvSpPr>
        <p:spPr>
          <a:xfrm>
            <a:off x="5588364" y="2074320"/>
            <a:ext cx="709585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15"/>
          <p:cNvSpPr txBox="1"/>
          <p:nvPr/>
        </p:nvSpPr>
        <p:spPr>
          <a:xfrm>
            <a:off x="5576931" y="2062885"/>
            <a:ext cx="739735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send</a:t>
            </a:r>
            <a:endParaRPr/>
          </a:p>
        </p:txBody>
      </p:sp>
      <p:sp>
        <p:nvSpPr>
          <p:cNvPr id="340" name="Google Shape;340;p15"/>
          <p:cNvSpPr txBox="1"/>
          <p:nvPr/>
        </p:nvSpPr>
        <p:spPr>
          <a:xfrm>
            <a:off x="8902828" y="2071128"/>
            <a:ext cx="1416279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parents.</a:t>
            </a:r>
            <a:endParaRPr/>
          </a:p>
        </p:txBody>
      </p:sp>
      <p:sp>
        <p:nvSpPr>
          <p:cNvPr id="341" name="Google Shape;341;p15"/>
          <p:cNvSpPr/>
          <p:nvPr/>
        </p:nvSpPr>
        <p:spPr>
          <a:xfrm>
            <a:off x="8925060" y="2072638"/>
            <a:ext cx="1394047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15"/>
          <p:cNvSpPr txBox="1"/>
          <p:nvPr/>
        </p:nvSpPr>
        <p:spPr>
          <a:xfrm>
            <a:off x="9118837" y="3180464"/>
            <a:ext cx="111015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3" name="Google Shape;343;p15"/>
          <p:cNvSpPr/>
          <p:nvPr/>
        </p:nvSpPr>
        <p:spPr>
          <a:xfrm>
            <a:off x="9297365" y="2686810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15"/>
          <p:cNvSpPr/>
          <p:nvPr/>
        </p:nvSpPr>
        <p:spPr>
          <a:xfrm flipH="1" rot="10800000">
            <a:off x="9237442" y="3844193"/>
            <a:ext cx="747049" cy="35611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6"/>
          <p:cNvSpPr txBox="1"/>
          <p:nvPr>
            <p:ph idx="1" type="body"/>
          </p:nvPr>
        </p:nvSpPr>
        <p:spPr>
          <a:xfrm>
            <a:off x="540509" y="1115377"/>
            <a:ext cx="11155680" cy="4797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Examples on how to change from active to passive: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0" name="Google Shape;350;p16"/>
          <p:cNvSpPr/>
          <p:nvPr/>
        </p:nvSpPr>
        <p:spPr>
          <a:xfrm>
            <a:off x="2203132" y="1996113"/>
            <a:ext cx="9493057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1" name="Google Shape;351;p16"/>
          <p:cNvSpPr txBox="1"/>
          <p:nvPr/>
        </p:nvSpPr>
        <p:spPr>
          <a:xfrm>
            <a:off x="2357685" y="3165024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2" name="Google Shape;352;p16"/>
          <p:cNvSpPr txBox="1"/>
          <p:nvPr/>
        </p:nvSpPr>
        <p:spPr>
          <a:xfrm>
            <a:off x="577868" y="2084426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353" name="Google Shape;353;p16"/>
          <p:cNvSpPr/>
          <p:nvPr/>
        </p:nvSpPr>
        <p:spPr>
          <a:xfrm>
            <a:off x="2702146" y="2694334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16"/>
          <p:cNvSpPr/>
          <p:nvPr/>
        </p:nvSpPr>
        <p:spPr>
          <a:xfrm>
            <a:off x="2260169" y="2113026"/>
            <a:ext cx="147022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16"/>
          <p:cNvSpPr/>
          <p:nvPr/>
        </p:nvSpPr>
        <p:spPr>
          <a:xfrm>
            <a:off x="3816972" y="2116760"/>
            <a:ext cx="1182613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16"/>
          <p:cNvSpPr txBox="1"/>
          <p:nvPr/>
        </p:nvSpPr>
        <p:spPr>
          <a:xfrm>
            <a:off x="4843276" y="3172730"/>
            <a:ext cx="1781043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7" name="Google Shape;357;p16"/>
          <p:cNvSpPr/>
          <p:nvPr/>
        </p:nvSpPr>
        <p:spPr>
          <a:xfrm>
            <a:off x="5258963" y="2712497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16"/>
          <p:cNvSpPr/>
          <p:nvPr/>
        </p:nvSpPr>
        <p:spPr>
          <a:xfrm>
            <a:off x="6252990" y="2102137"/>
            <a:ext cx="208837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16"/>
          <p:cNvSpPr txBox="1"/>
          <p:nvPr/>
        </p:nvSpPr>
        <p:spPr>
          <a:xfrm>
            <a:off x="7114389" y="3208387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0" name="Google Shape;360;p16"/>
          <p:cNvSpPr/>
          <p:nvPr/>
        </p:nvSpPr>
        <p:spPr>
          <a:xfrm>
            <a:off x="7323696" y="2725093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16"/>
          <p:cNvSpPr/>
          <p:nvPr/>
        </p:nvSpPr>
        <p:spPr>
          <a:xfrm>
            <a:off x="2357685" y="4135510"/>
            <a:ext cx="9113400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2" name="Google Shape;362;p16"/>
          <p:cNvSpPr txBox="1"/>
          <p:nvPr/>
        </p:nvSpPr>
        <p:spPr>
          <a:xfrm>
            <a:off x="606464" y="4250539"/>
            <a:ext cx="18709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363" name="Google Shape;363;p16"/>
          <p:cNvSpPr/>
          <p:nvPr/>
        </p:nvSpPr>
        <p:spPr>
          <a:xfrm>
            <a:off x="2418630" y="4207398"/>
            <a:ext cx="2204893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16"/>
          <p:cNvSpPr/>
          <p:nvPr/>
        </p:nvSpPr>
        <p:spPr>
          <a:xfrm>
            <a:off x="6056362" y="4217628"/>
            <a:ext cx="1050143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16"/>
          <p:cNvSpPr/>
          <p:nvPr/>
        </p:nvSpPr>
        <p:spPr>
          <a:xfrm>
            <a:off x="8010861" y="4199438"/>
            <a:ext cx="3388659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16"/>
          <p:cNvSpPr/>
          <p:nvPr/>
        </p:nvSpPr>
        <p:spPr>
          <a:xfrm flipH="1" rot="10800000">
            <a:off x="2723821" y="3715423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16"/>
          <p:cNvSpPr/>
          <p:nvPr/>
        </p:nvSpPr>
        <p:spPr>
          <a:xfrm flipH="1" rot="10800000">
            <a:off x="5846434" y="3743150"/>
            <a:ext cx="1173481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16"/>
          <p:cNvSpPr txBox="1"/>
          <p:nvPr/>
        </p:nvSpPr>
        <p:spPr>
          <a:xfrm>
            <a:off x="2239700" y="2062885"/>
            <a:ext cx="14802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9" name="Google Shape;369;p16"/>
          <p:cNvSpPr txBox="1"/>
          <p:nvPr/>
        </p:nvSpPr>
        <p:spPr>
          <a:xfrm>
            <a:off x="3763867" y="2058051"/>
            <a:ext cx="123571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not</a:t>
            </a:r>
            <a:endParaRPr/>
          </a:p>
        </p:txBody>
      </p:sp>
      <p:sp>
        <p:nvSpPr>
          <p:cNvPr id="370" name="Google Shape;370;p16"/>
          <p:cNvSpPr txBox="1"/>
          <p:nvPr/>
        </p:nvSpPr>
        <p:spPr>
          <a:xfrm>
            <a:off x="6218118" y="2072466"/>
            <a:ext cx="248588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progress updates</a:t>
            </a:r>
            <a:endParaRPr/>
          </a:p>
        </p:txBody>
      </p:sp>
      <p:sp>
        <p:nvSpPr>
          <p:cNvPr id="371" name="Google Shape;371;p16"/>
          <p:cNvSpPr txBox="1"/>
          <p:nvPr/>
        </p:nvSpPr>
        <p:spPr>
          <a:xfrm>
            <a:off x="2370175" y="4179198"/>
            <a:ext cx="246842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Progress updates</a:t>
            </a:r>
            <a:endParaRPr/>
          </a:p>
        </p:txBody>
      </p:sp>
      <p:sp>
        <p:nvSpPr>
          <p:cNvPr id="372" name="Google Shape;372;p16"/>
          <p:cNvSpPr txBox="1"/>
          <p:nvPr/>
        </p:nvSpPr>
        <p:spPr>
          <a:xfrm>
            <a:off x="6059190" y="4175316"/>
            <a:ext cx="1049925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shared</a:t>
            </a:r>
            <a:endParaRPr/>
          </a:p>
        </p:txBody>
      </p:sp>
      <p:sp>
        <p:nvSpPr>
          <p:cNvPr id="373" name="Google Shape;373;p16"/>
          <p:cNvSpPr txBox="1"/>
          <p:nvPr/>
        </p:nvSpPr>
        <p:spPr>
          <a:xfrm>
            <a:off x="8185199" y="4179198"/>
            <a:ext cx="3234289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without parental consent.</a:t>
            </a:r>
            <a:endParaRPr/>
          </a:p>
        </p:txBody>
      </p:sp>
      <p:sp>
        <p:nvSpPr>
          <p:cNvPr id="374" name="Google Shape;374;p16"/>
          <p:cNvSpPr txBox="1"/>
          <p:nvPr/>
        </p:nvSpPr>
        <p:spPr>
          <a:xfrm>
            <a:off x="5516880" y="5560813"/>
            <a:ext cx="3236647" cy="4974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‘share’ changes to ‘shared’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5" name="Google Shape;375;p16"/>
          <p:cNvSpPr/>
          <p:nvPr/>
        </p:nvSpPr>
        <p:spPr>
          <a:xfrm flipH="1" rot="-3075856">
            <a:off x="6699158" y="4539306"/>
            <a:ext cx="1023720" cy="1113124"/>
          </a:xfrm>
          <a:prstGeom prst="arc">
            <a:avLst>
              <a:gd fmla="val 16200000" name="adj1"/>
              <a:gd fmla="val 2108154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16"/>
          <p:cNvSpPr/>
          <p:nvPr/>
        </p:nvSpPr>
        <p:spPr>
          <a:xfrm>
            <a:off x="4715816" y="4222125"/>
            <a:ext cx="1281977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16"/>
          <p:cNvSpPr txBox="1"/>
          <p:nvPr/>
        </p:nvSpPr>
        <p:spPr>
          <a:xfrm>
            <a:off x="4623523" y="4182556"/>
            <a:ext cx="145002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not be</a:t>
            </a:r>
            <a:endParaRPr/>
          </a:p>
        </p:txBody>
      </p:sp>
      <p:sp>
        <p:nvSpPr>
          <p:cNvPr id="378" name="Google Shape;378;p16"/>
          <p:cNvSpPr/>
          <p:nvPr/>
        </p:nvSpPr>
        <p:spPr>
          <a:xfrm>
            <a:off x="518983" y="222424"/>
            <a:ext cx="5740657" cy="72696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Passives in the Future</a:t>
            </a:r>
            <a:endParaRPr/>
          </a:p>
        </p:txBody>
      </p:sp>
      <p:sp>
        <p:nvSpPr>
          <p:cNvPr id="379" name="Google Shape;379;p16"/>
          <p:cNvSpPr/>
          <p:nvPr/>
        </p:nvSpPr>
        <p:spPr>
          <a:xfrm>
            <a:off x="5092003" y="2102137"/>
            <a:ext cx="106121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16"/>
          <p:cNvSpPr txBox="1"/>
          <p:nvPr/>
        </p:nvSpPr>
        <p:spPr>
          <a:xfrm>
            <a:off x="5060646" y="2072466"/>
            <a:ext cx="10577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share</a:t>
            </a:r>
            <a:endParaRPr/>
          </a:p>
        </p:txBody>
      </p:sp>
      <p:sp>
        <p:nvSpPr>
          <p:cNvPr id="381" name="Google Shape;381;p16"/>
          <p:cNvSpPr txBox="1"/>
          <p:nvPr/>
        </p:nvSpPr>
        <p:spPr>
          <a:xfrm>
            <a:off x="8441130" y="2079030"/>
            <a:ext cx="317177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without parental consent.</a:t>
            </a:r>
            <a:endParaRPr/>
          </a:p>
        </p:txBody>
      </p:sp>
      <p:sp>
        <p:nvSpPr>
          <p:cNvPr id="382" name="Google Shape;382;p16"/>
          <p:cNvSpPr/>
          <p:nvPr/>
        </p:nvSpPr>
        <p:spPr>
          <a:xfrm>
            <a:off x="8441130" y="2092958"/>
            <a:ext cx="317177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16"/>
          <p:cNvSpPr txBox="1"/>
          <p:nvPr/>
        </p:nvSpPr>
        <p:spPr>
          <a:xfrm>
            <a:off x="9330333" y="3169366"/>
            <a:ext cx="111015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84" name="Google Shape;384;p16"/>
          <p:cNvSpPr/>
          <p:nvPr/>
        </p:nvSpPr>
        <p:spPr>
          <a:xfrm>
            <a:off x="9541831" y="2706109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16"/>
          <p:cNvSpPr/>
          <p:nvPr/>
        </p:nvSpPr>
        <p:spPr>
          <a:xfrm flipH="1" rot="10800000">
            <a:off x="9481947" y="3663002"/>
            <a:ext cx="747049" cy="35611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7"/>
          <p:cNvSpPr txBox="1"/>
          <p:nvPr>
            <p:ph idx="1" type="body"/>
          </p:nvPr>
        </p:nvSpPr>
        <p:spPr>
          <a:xfrm>
            <a:off x="518160" y="1164074"/>
            <a:ext cx="11155680" cy="12822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Modal verbs in English can be used in passive forms.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As with other passive constructions, the emphasis changes to the object that receives the action. </a:t>
            </a:r>
            <a:endParaRPr/>
          </a:p>
        </p:txBody>
      </p:sp>
      <p:sp>
        <p:nvSpPr>
          <p:cNvPr id="391" name="Google Shape;391;p17"/>
          <p:cNvSpPr/>
          <p:nvPr/>
        </p:nvSpPr>
        <p:spPr>
          <a:xfrm>
            <a:off x="518983" y="222424"/>
            <a:ext cx="4694487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Passives with Modals</a:t>
            </a:r>
            <a:endParaRPr/>
          </a:p>
        </p:txBody>
      </p:sp>
      <p:sp>
        <p:nvSpPr>
          <p:cNvPr id="392" name="Google Shape;392;p17"/>
          <p:cNvSpPr txBox="1"/>
          <p:nvPr/>
        </p:nvSpPr>
        <p:spPr>
          <a:xfrm>
            <a:off x="376776" y="4444123"/>
            <a:ext cx="24927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thing that receives the action. </a:t>
            </a:r>
            <a:endParaRPr/>
          </a:p>
        </p:txBody>
      </p:sp>
      <p:sp>
        <p:nvSpPr>
          <p:cNvPr id="393" name="Google Shape;393;p17"/>
          <p:cNvSpPr txBox="1"/>
          <p:nvPr/>
        </p:nvSpPr>
        <p:spPr>
          <a:xfrm>
            <a:off x="2353062" y="5200202"/>
            <a:ext cx="289869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Other modal verbs can go here</a:t>
            </a:r>
            <a:endParaRPr/>
          </a:p>
        </p:txBody>
      </p:sp>
      <p:sp>
        <p:nvSpPr>
          <p:cNvPr id="394" name="Google Shape;394;p17"/>
          <p:cNvSpPr txBox="1"/>
          <p:nvPr/>
        </p:nvSpPr>
        <p:spPr>
          <a:xfrm>
            <a:off x="7689510" y="4575127"/>
            <a:ext cx="2195518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main verb is a past participle form </a:t>
            </a:r>
            <a:endParaRPr/>
          </a:p>
        </p:txBody>
      </p:sp>
      <p:sp>
        <p:nvSpPr>
          <p:cNvPr id="395" name="Google Shape;395;p17"/>
          <p:cNvSpPr/>
          <p:nvPr/>
        </p:nvSpPr>
        <p:spPr>
          <a:xfrm rot="-7312541">
            <a:off x="1529408" y="4037029"/>
            <a:ext cx="1231920" cy="1491232"/>
          </a:xfrm>
          <a:prstGeom prst="arc">
            <a:avLst>
              <a:gd fmla="val 19729714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17"/>
          <p:cNvSpPr/>
          <p:nvPr/>
        </p:nvSpPr>
        <p:spPr>
          <a:xfrm rot="-7672101">
            <a:off x="3355786" y="4244685"/>
            <a:ext cx="2100840" cy="2067321"/>
          </a:xfrm>
          <a:prstGeom prst="arc">
            <a:avLst>
              <a:gd fmla="val 19799475" name="adj1"/>
              <a:gd fmla="val 1483347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17"/>
          <p:cNvSpPr/>
          <p:nvPr/>
        </p:nvSpPr>
        <p:spPr>
          <a:xfrm rot="-9692910">
            <a:off x="5592325" y="3558902"/>
            <a:ext cx="2727574" cy="3282600"/>
          </a:xfrm>
          <a:prstGeom prst="arc">
            <a:avLst>
              <a:gd fmla="val 19145668" name="adj1"/>
              <a:gd fmla="val 1668528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8" name="Google Shape;398;p17"/>
          <p:cNvGrpSpPr/>
          <p:nvPr/>
        </p:nvGrpSpPr>
        <p:grpSpPr>
          <a:xfrm>
            <a:off x="544647" y="2744265"/>
            <a:ext cx="10438140" cy="1369470"/>
            <a:chOff x="518160" y="3247547"/>
            <a:chExt cx="10438140" cy="1369470"/>
          </a:xfrm>
        </p:grpSpPr>
        <p:sp>
          <p:nvSpPr>
            <p:cNvPr id="399" name="Google Shape;399;p17"/>
            <p:cNvSpPr/>
            <p:nvPr/>
          </p:nvSpPr>
          <p:spPr>
            <a:xfrm>
              <a:off x="5465996" y="3896987"/>
              <a:ext cx="797996" cy="707885"/>
            </a:xfrm>
            <a:prstGeom prst="roundRect">
              <a:avLst>
                <a:gd fmla="val 16667" name="adj"/>
              </a:avLst>
            </a:prstGeom>
            <a:solidFill>
              <a:srgbClr val="E8E8E8"/>
            </a:solidFill>
            <a:ln cap="flat" cmpd="sng" w="127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D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be</a:t>
              </a:r>
              <a:endParaRPr/>
            </a:p>
          </p:txBody>
        </p:sp>
        <p:grpSp>
          <p:nvGrpSpPr>
            <p:cNvPr id="400" name="Google Shape;400;p17"/>
            <p:cNvGrpSpPr/>
            <p:nvPr/>
          </p:nvGrpSpPr>
          <p:grpSpPr>
            <a:xfrm>
              <a:off x="518160" y="3247547"/>
              <a:ext cx="10438140" cy="1369470"/>
              <a:chOff x="518160" y="3247547"/>
              <a:chExt cx="10438140" cy="1369470"/>
            </a:xfrm>
          </p:grpSpPr>
          <p:grpSp>
            <p:nvGrpSpPr>
              <p:cNvPr id="401" name="Google Shape;401;p17"/>
              <p:cNvGrpSpPr/>
              <p:nvPr/>
            </p:nvGrpSpPr>
            <p:grpSpPr>
              <a:xfrm>
                <a:off x="518160" y="3247547"/>
                <a:ext cx="10438140" cy="1369470"/>
                <a:chOff x="1558081" y="2204886"/>
                <a:chExt cx="10438140" cy="1369470"/>
              </a:xfrm>
            </p:grpSpPr>
            <p:sp>
              <p:nvSpPr>
                <p:cNvPr id="402" name="Google Shape;402;p17"/>
                <p:cNvSpPr/>
                <p:nvPr/>
              </p:nvSpPr>
              <p:spPr>
                <a:xfrm>
                  <a:off x="1558081" y="2850422"/>
                  <a:ext cx="3289481" cy="703437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8E8E8"/>
                </a:solidFill>
                <a:ln cap="flat" cmpd="sng" w="12700">
                  <a:solidFill>
                    <a:schemeClr val="accent2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ID" sz="21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Any changes in the schedule </a:t>
                  </a:r>
                  <a:endParaRPr/>
                </a:p>
              </p:txBody>
            </p:sp>
            <p:sp>
              <p:nvSpPr>
                <p:cNvPr id="403" name="Google Shape;403;p17"/>
                <p:cNvSpPr/>
                <p:nvPr/>
              </p:nvSpPr>
              <p:spPr>
                <a:xfrm>
                  <a:off x="1558081" y="2204886"/>
                  <a:ext cx="3289481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9050">
                  <a:solidFill>
                    <a:srgbClr val="6343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ID" sz="21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SUBJECT</a:t>
                  </a:r>
                  <a:endParaRPr/>
                </a:p>
              </p:txBody>
            </p:sp>
            <p:sp>
              <p:nvSpPr>
                <p:cNvPr id="404" name="Google Shape;404;p17"/>
                <p:cNvSpPr/>
                <p:nvPr/>
              </p:nvSpPr>
              <p:spPr>
                <a:xfrm>
                  <a:off x="7313320" y="2850424"/>
                  <a:ext cx="2477223" cy="721856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8E8E8"/>
                </a:solidFill>
                <a:ln cap="flat" cmpd="sng" w="12700">
                  <a:solidFill>
                    <a:schemeClr val="accent2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ID" sz="21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reported</a:t>
                  </a:r>
                  <a:endParaRPr/>
                </a:p>
              </p:txBody>
            </p:sp>
            <p:sp>
              <p:nvSpPr>
                <p:cNvPr id="405" name="Google Shape;405;p17"/>
                <p:cNvSpPr/>
                <p:nvPr/>
              </p:nvSpPr>
              <p:spPr>
                <a:xfrm>
                  <a:off x="7313320" y="2204887"/>
                  <a:ext cx="2477223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9050">
                  <a:solidFill>
                    <a:srgbClr val="6343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ID" sz="21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PAST PARTICIPLE</a:t>
                  </a:r>
                  <a:endParaRPr/>
                </a:p>
              </p:txBody>
            </p:sp>
            <p:sp>
              <p:nvSpPr>
                <p:cNvPr id="406" name="Google Shape;406;p17"/>
                <p:cNvSpPr/>
                <p:nvPr/>
              </p:nvSpPr>
              <p:spPr>
                <a:xfrm>
                  <a:off x="9800703" y="2857793"/>
                  <a:ext cx="2195518" cy="716563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8E8E8"/>
                </a:solidFill>
                <a:ln cap="flat" cmpd="sng" w="12700">
                  <a:solidFill>
                    <a:schemeClr val="accent2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ID" sz="21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to the registrar.</a:t>
                  </a:r>
                  <a:endParaRPr/>
                </a:p>
              </p:txBody>
            </p:sp>
            <p:sp>
              <p:nvSpPr>
                <p:cNvPr id="407" name="Google Shape;407;p17"/>
                <p:cNvSpPr/>
                <p:nvPr/>
              </p:nvSpPr>
              <p:spPr>
                <a:xfrm>
                  <a:off x="9800703" y="2204886"/>
                  <a:ext cx="2195518" cy="662690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9050">
                  <a:solidFill>
                    <a:srgbClr val="6343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ID" sz="21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REST OF SENTENCE</a:t>
                  </a:r>
                  <a:endParaRPr/>
                </a:p>
              </p:txBody>
            </p:sp>
            <p:sp>
              <p:nvSpPr>
                <p:cNvPr id="408" name="Google Shape;408;p17"/>
                <p:cNvSpPr/>
                <p:nvPr/>
              </p:nvSpPr>
              <p:spPr>
                <a:xfrm>
                  <a:off x="4860989" y="2850422"/>
                  <a:ext cx="1631501" cy="707885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8E8E8"/>
                </a:solidFill>
                <a:ln cap="flat" cmpd="sng" w="12700">
                  <a:solidFill>
                    <a:schemeClr val="accent2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ID" sz="21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must</a:t>
                  </a:r>
                  <a:endParaRPr/>
                </a:p>
              </p:txBody>
            </p:sp>
            <p:sp>
              <p:nvSpPr>
                <p:cNvPr id="409" name="Google Shape;409;p17"/>
                <p:cNvSpPr/>
                <p:nvPr/>
              </p:nvSpPr>
              <p:spPr>
                <a:xfrm>
                  <a:off x="4860989" y="2204886"/>
                  <a:ext cx="1631501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9050">
                  <a:solidFill>
                    <a:srgbClr val="6343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ID" sz="21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MODAL VERB</a:t>
                  </a:r>
                  <a:endParaRPr/>
                </a:p>
              </p:txBody>
            </p:sp>
          </p:grpSp>
          <p:sp>
            <p:nvSpPr>
              <p:cNvPr id="410" name="Google Shape;410;p17"/>
              <p:cNvSpPr/>
              <p:nvPr/>
            </p:nvSpPr>
            <p:spPr>
              <a:xfrm>
                <a:off x="5465996" y="3251451"/>
                <a:ext cx="797996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9050">
                <a:solidFill>
                  <a:srgbClr val="6343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ID" sz="21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‘BE’</a:t>
                </a:r>
                <a:endParaRPr/>
              </a:p>
            </p:txBody>
          </p:sp>
        </p:grpSp>
      </p:grpSp>
      <p:sp>
        <p:nvSpPr>
          <p:cNvPr id="411" name="Google Shape;411;p17"/>
          <p:cNvSpPr txBox="1"/>
          <p:nvPr/>
        </p:nvSpPr>
        <p:spPr>
          <a:xfrm>
            <a:off x="4952877" y="5717736"/>
            <a:ext cx="309035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‘be’ stays the same no matter what the subject is. </a:t>
            </a:r>
            <a:endParaRPr/>
          </a:p>
        </p:txBody>
      </p:sp>
      <p:sp>
        <p:nvSpPr>
          <p:cNvPr id="412" name="Google Shape;412;p17"/>
          <p:cNvSpPr/>
          <p:nvPr/>
        </p:nvSpPr>
        <p:spPr>
          <a:xfrm rot="8381071">
            <a:off x="7427172" y="3086147"/>
            <a:ext cx="1978812" cy="1627104"/>
          </a:xfrm>
          <a:prstGeom prst="arc">
            <a:avLst>
              <a:gd fmla="val 21549806" name="adj1"/>
              <a:gd fmla="val 1668528" name="adj2"/>
            </a:avLst>
          </a:prstGeom>
          <a:noFill/>
          <a:ln cap="flat" cmpd="sng" w="38100">
            <a:solidFill>
              <a:srgbClr val="D86A67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8"/>
          <p:cNvSpPr txBox="1"/>
          <p:nvPr>
            <p:ph idx="1" type="body"/>
          </p:nvPr>
        </p:nvSpPr>
        <p:spPr>
          <a:xfrm>
            <a:off x="540509" y="1115377"/>
            <a:ext cx="11155680" cy="4797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Examples on how to change from active to passive: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18" name="Google Shape;418;p18"/>
          <p:cNvSpPr/>
          <p:nvPr/>
        </p:nvSpPr>
        <p:spPr>
          <a:xfrm>
            <a:off x="2203132" y="1996113"/>
            <a:ext cx="9493057" cy="643949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19" name="Google Shape;419;p18"/>
          <p:cNvSpPr txBox="1"/>
          <p:nvPr/>
        </p:nvSpPr>
        <p:spPr>
          <a:xfrm>
            <a:off x="2357685" y="3165024"/>
            <a:ext cx="1275188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0" name="Google Shape;420;p18"/>
          <p:cNvSpPr txBox="1"/>
          <p:nvPr/>
        </p:nvSpPr>
        <p:spPr>
          <a:xfrm>
            <a:off x="577868" y="2084426"/>
            <a:ext cx="1625264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Active voice</a:t>
            </a:r>
            <a:endParaRPr/>
          </a:p>
        </p:txBody>
      </p:sp>
      <p:sp>
        <p:nvSpPr>
          <p:cNvPr id="421" name="Google Shape;421;p18"/>
          <p:cNvSpPr/>
          <p:nvPr/>
        </p:nvSpPr>
        <p:spPr>
          <a:xfrm>
            <a:off x="2702146" y="2694334"/>
            <a:ext cx="687165" cy="35826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18"/>
          <p:cNvSpPr/>
          <p:nvPr/>
        </p:nvSpPr>
        <p:spPr>
          <a:xfrm>
            <a:off x="2260169" y="2113026"/>
            <a:ext cx="147022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18"/>
          <p:cNvSpPr/>
          <p:nvPr/>
        </p:nvSpPr>
        <p:spPr>
          <a:xfrm>
            <a:off x="3816972" y="2116760"/>
            <a:ext cx="1182613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18"/>
          <p:cNvSpPr txBox="1"/>
          <p:nvPr/>
        </p:nvSpPr>
        <p:spPr>
          <a:xfrm>
            <a:off x="4843276" y="3172730"/>
            <a:ext cx="1781043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5" name="Google Shape;425;p18"/>
          <p:cNvSpPr/>
          <p:nvPr/>
        </p:nvSpPr>
        <p:spPr>
          <a:xfrm>
            <a:off x="5258963" y="2712497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18"/>
          <p:cNvSpPr/>
          <p:nvPr/>
        </p:nvSpPr>
        <p:spPr>
          <a:xfrm>
            <a:off x="6252990" y="2102137"/>
            <a:ext cx="2342370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18"/>
          <p:cNvSpPr txBox="1"/>
          <p:nvPr/>
        </p:nvSpPr>
        <p:spPr>
          <a:xfrm>
            <a:off x="7114389" y="3208387"/>
            <a:ext cx="933466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8" name="Google Shape;428;p18"/>
          <p:cNvSpPr/>
          <p:nvPr/>
        </p:nvSpPr>
        <p:spPr>
          <a:xfrm>
            <a:off x="7323696" y="2725093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18"/>
          <p:cNvSpPr/>
          <p:nvPr/>
        </p:nvSpPr>
        <p:spPr>
          <a:xfrm>
            <a:off x="1774934" y="4148851"/>
            <a:ext cx="9024972" cy="570196"/>
          </a:xfrm>
          <a:prstGeom prst="roundRect">
            <a:avLst>
              <a:gd fmla="val 16667" name="adj"/>
            </a:avLst>
          </a:prstGeom>
          <a:solidFill>
            <a:srgbClr val="C1FA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highlight>
                <a:srgbClr val="FFFF00"/>
              </a:highlight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30" name="Google Shape;430;p18"/>
          <p:cNvSpPr txBox="1"/>
          <p:nvPr/>
        </p:nvSpPr>
        <p:spPr>
          <a:xfrm>
            <a:off x="540510" y="4252164"/>
            <a:ext cx="1466638" cy="818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</a:t>
            </a:r>
            <a:endParaRPr/>
          </a:p>
        </p:txBody>
      </p:sp>
      <p:sp>
        <p:nvSpPr>
          <p:cNvPr id="431" name="Google Shape;431;p18"/>
          <p:cNvSpPr/>
          <p:nvPr/>
        </p:nvSpPr>
        <p:spPr>
          <a:xfrm>
            <a:off x="1816364" y="4208170"/>
            <a:ext cx="2401337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18"/>
          <p:cNvSpPr/>
          <p:nvPr/>
        </p:nvSpPr>
        <p:spPr>
          <a:xfrm>
            <a:off x="5711605" y="4199438"/>
            <a:ext cx="1281977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18"/>
          <p:cNvSpPr/>
          <p:nvPr/>
        </p:nvSpPr>
        <p:spPr>
          <a:xfrm>
            <a:off x="8383870" y="4199438"/>
            <a:ext cx="2555539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18"/>
          <p:cNvSpPr/>
          <p:nvPr/>
        </p:nvSpPr>
        <p:spPr>
          <a:xfrm flipH="1" rot="10800000">
            <a:off x="2723821" y="3715423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18"/>
          <p:cNvSpPr/>
          <p:nvPr/>
        </p:nvSpPr>
        <p:spPr>
          <a:xfrm flipH="1" rot="10800000">
            <a:off x="5581574" y="3732801"/>
            <a:ext cx="742031" cy="35272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18"/>
          <p:cNvSpPr txBox="1"/>
          <p:nvPr/>
        </p:nvSpPr>
        <p:spPr>
          <a:xfrm>
            <a:off x="2239700" y="2062885"/>
            <a:ext cx="14802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37" name="Google Shape;437;p18"/>
          <p:cNvSpPr txBox="1"/>
          <p:nvPr/>
        </p:nvSpPr>
        <p:spPr>
          <a:xfrm>
            <a:off x="3763867" y="2058051"/>
            <a:ext cx="123571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cannot</a:t>
            </a:r>
            <a:endParaRPr/>
          </a:p>
        </p:txBody>
      </p:sp>
      <p:sp>
        <p:nvSpPr>
          <p:cNvPr id="438" name="Google Shape;438;p18"/>
          <p:cNvSpPr txBox="1"/>
          <p:nvPr/>
        </p:nvSpPr>
        <p:spPr>
          <a:xfrm>
            <a:off x="6218118" y="2072466"/>
            <a:ext cx="2485886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registration fee</a:t>
            </a:r>
            <a:endParaRPr/>
          </a:p>
        </p:txBody>
      </p:sp>
      <p:sp>
        <p:nvSpPr>
          <p:cNvPr id="439" name="Google Shape;439;p18"/>
          <p:cNvSpPr txBox="1"/>
          <p:nvPr/>
        </p:nvSpPr>
        <p:spPr>
          <a:xfrm>
            <a:off x="1816364" y="4218486"/>
            <a:ext cx="246842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registration fee</a:t>
            </a:r>
            <a:endParaRPr/>
          </a:p>
        </p:txBody>
      </p:sp>
      <p:sp>
        <p:nvSpPr>
          <p:cNvPr id="440" name="Google Shape;440;p18"/>
          <p:cNvSpPr txBox="1"/>
          <p:nvPr/>
        </p:nvSpPr>
        <p:spPr>
          <a:xfrm>
            <a:off x="5674580" y="4176376"/>
            <a:ext cx="1312205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refunded</a:t>
            </a:r>
            <a:endParaRPr/>
          </a:p>
        </p:txBody>
      </p:sp>
      <p:sp>
        <p:nvSpPr>
          <p:cNvPr id="441" name="Google Shape;441;p18"/>
          <p:cNvSpPr txBox="1"/>
          <p:nvPr/>
        </p:nvSpPr>
        <p:spPr>
          <a:xfrm>
            <a:off x="8558208" y="4179198"/>
            <a:ext cx="225529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the deadline.</a:t>
            </a:r>
            <a:endParaRPr/>
          </a:p>
        </p:txBody>
      </p:sp>
      <p:sp>
        <p:nvSpPr>
          <p:cNvPr id="442" name="Google Shape;442;p18"/>
          <p:cNvSpPr txBox="1"/>
          <p:nvPr/>
        </p:nvSpPr>
        <p:spPr>
          <a:xfrm>
            <a:off x="5516880" y="5560813"/>
            <a:ext cx="3236647" cy="4974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‘refund’ changes to ‘refunded’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43" name="Google Shape;443;p18"/>
          <p:cNvSpPr/>
          <p:nvPr/>
        </p:nvSpPr>
        <p:spPr>
          <a:xfrm flipH="1" rot="-3075856">
            <a:off x="6279636" y="4557290"/>
            <a:ext cx="1023720" cy="1113124"/>
          </a:xfrm>
          <a:prstGeom prst="arc">
            <a:avLst>
              <a:gd fmla="val 16200000" name="adj1"/>
              <a:gd fmla="val 2108154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18"/>
          <p:cNvSpPr/>
          <p:nvPr/>
        </p:nvSpPr>
        <p:spPr>
          <a:xfrm>
            <a:off x="4326222" y="4213739"/>
            <a:ext cx="1281977" cy="414735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18"/>
          <p:cNvSpPr txBox="1"/>
          <p:nvPr/>
        </p:nvSpPr>
        <p:spPr>
          <a:xfrm>
            <a:off x="4209405" y="4195105"/>
            <a:ext cx="1450028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cannot be</a:t>
            </a:r>
            <a:endParaRPr/>
          </a:p>
        </p:txBody>
      </p:sp>
      <p:sp>
        <p:nvSpPr>
          <p:cNvPr id="446" name="Google Shape;446;p18"/>
          <p:cNvSpPr/>
          <p:nvPr/>
        </p:nvSpPr>
        <p:spPr>
          <a:xfrm>
            <a:off x="518983" y="222424"/>
            <a:ext cx="5740657" cy="72696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with Modals</a:t>
            </a:r>
            <a:endParaRPr/>
          </a:p>
        </p:txBody>
      </p:sp>
      <p:sp>
        <p:nvSpPr>
          <p:cNvPr id="447" name="Google Shape;447;p18"/>
          <p:cNvSpPr/>
          <p:nvPr/>
        </p:nvSpPr>
        <p:spPr>
          <a:xfrm>
            <a:off x="5092003" y="2102137"/>
            <a:ext cx="1061218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18"/>
          <p:cNvSpPr txBox="1"/>
          <p:nvPr/>
        </p:nvSpPr>
        <p:spPr>
          <a:xfrm>
            <a:off x="5060646" y="2072466"/>
            <a:ext cx="1057703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refund</a:t>
            </a:r>
            <a:endParaRPr/>
          </a:p>
        </p:txBody>
      </p:sp>
      <p:sp>
        <p:nvSpPr>
          <p:cNvPr id="449" name="Google Shape;449;p18"/>
          <p:cNvSpPr txBox="1"/>
          <p:nvPr/>
        </p:nvSpPr>
        <p:spPr>
          <a:xfrm>
            <a:off x="8787494" y="2091535"/>
            <a:ext cx="2247190" cy="450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the deadline.</a:t>
            </a:r>
            <a:endParaRPr/>
          </a:p>
        </p:txBody>
      </p:sp>
      <p:sp>
        <p:nvSpPr>
          <p:cNvPr id="450" name="Google Shape;450;p18"/>
          <p:cNvSpPr/>
          <p:nvPr/>
        </p:nvSpPr>
        <p:spPr>
          <a:xfrm>
            <a:off x="8742218" y="2102596"/>
            <a:ext cx="2485886" cy="430706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18"/>
          <p:cNvSpPr txBox="1"/>
          <p:nvPr/>
        </p:nvSpPr>
        <p:spPr>
          <a:xfrm>
            <a:off x="9330333" y="3169366"/>
            <a:ext cx="111015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2" name="Google Shape;452;p18"/>
          <p:cNvSpPr/>
          <p:nvPr/>
        </p:nvSpPr>
        <p:spPr>
          <a:xfrm>
            <a:off x="9541831" y="2706109"/>
            <a:ext cx="687165" cy="365789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18"/>
          <p:cNvSpPr/>
          <p:nvPr/>
        </p:nvSpPr>
        <p:spPr>
          <a:xfrm flipH="1" rot="10800000">
            <a:off x="9481947" y="3663002"/>
            <a:ext cx="747049" cy="35611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p18"/>
          <p:cNvSpPr txBox="1"/>
          <p:nvPr/>
        </p:nvSpPr>
        <p:spPr>
          <a:xfrm>
            <a:off x="3649682" y="3179842"/>
            <a:ext cx="1265670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modal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5" name="Google Shape;455;p18"/>
          <p:cNvSpPr/>
          <p:nvPr/>
        </p:nvSpPr>
        <p:spPr>
          <a:xfrm>
            <a:off x="4065368" y="2719609"/>
            <a:ext cx="687165" cy="3530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18"/>
          <p:cNvSpPr/>
          <p:nvPr/>
        </p:nvSpPr>
        <p:spPr>
          <a:xfrm flipH="1" rot="10800000">
            <a:off x="4153642" y="3715423"/>
            <a:ext cx="687165" cy="35611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19"/>
          <p:cNvSpPr txBox="1"/>
          <p:nvPr>
            <p:ph idx="1" type="body"/>
          </p:nvPr>
        </p:nvSpPr>
        <p:spPr>
          <a:xfrm>
            <a:off x="518983" y="1197692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62" name="Google Shape;462;p19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Exercise</a:t>
            </a:r>
            <a:endParaRPr/>
          </a:p>
        </p:txBody>
      </p:sp>
      <p:sp>
        <p:nvSpPr>
          <p:cNvPr id="463" name="Google Shape;463;p19"/>
          <p:cNvSpPr txBox="1"/>
          <p:nvPr/>
        </p:nvSpPr>
        <p:spPr>
          <a:xfrm>
            <a:off x="823783" y="1991719"/>
            <a:ext cx="7655199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tutors assessed the students last Friday.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coordinator will review the test results tomorrow.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admin will distribute the test schedule next Monday.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evaluator gave feedback to all participants.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panel discussed the improvement strategies yesterday.</a:t>
            </a:r>
            <a:endParaRPr/>
          </a:p>
          <a:p>
            <a:pPr indent="-457200" lvl="0" marL="45720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instructor will mark the writing section by hand.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0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69" name="Google Shape;469;p20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470" name="Google Shape;470;p20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1" name="Google Shape;471;p20"/>
          <p:cNvSpPr txBox="1"/>
          <p:nvPr/>
        </p:nvSpPr>
        <p:spPr>
          <a:xfrm>
            <a:off x="2343582" y="2683558"/>
            <a:ext cx="1905426" cy="7454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simple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2" name="Google Shape;472;p20"/>
          <p:cNvSpPr txBox="1"/>
          <p:nvPr/>
        </p:nvSpPr>
        <p:spPr>
          <a:xfrm>
            <a:off x="4613932" y="2839092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3" name="Google Shape;473;p20"/>
          <p:cNvSpPr txBox="1"/>
          <p:nvPr/>
        </p:nvSpPr>
        <p:spPr>
          <a:xfrm>
            <a:off x="6646353" y="281077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4" name="Google Shape;474;p20"/>
          <p:cNvSpPr txBox="1"/>
          <p:nvPr/>
        </p:nvSpPr>
        <p:spPr>
          <a:xfrm>
            <a:off x="1142978" y="5431419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students were assessed last Friday.</a:t>
            </a:r>
            <a:endParaRPr/>
          </a:p>
        </p:txBody>
      </p:sp>
      <p:sp>
        <p:nvSpPr>
          <p:cNvPr id="475" name="Google Shape;475;p20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/>
          </a:p>
        </p:txBody>
      </p:sp>
      <p:sp>
        <p:nvSpPr>
          <p:cNvPr id="476" name="Google Shape;476;p20"/>
          <p:cNvSpPr/>
          <p:nvPr/>
        </p:nvSpPr>
        <p:spPr>
          <a:xfrm>
            <a:off x="1142978" y="1912433"/>
            <a:ext cx="1545631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tutors</a:t>
            </a:r>
            <a:endParaRPr/>
          </a:p>
        </p:txBody>
      </p:sp>
      <p:sp>
        <p:nvSpPr>
          <p:cNvPr id="477" name="Google Shape;477;p20"/>
          <p:cNvSpPr/>
          <p:nvPr/>
        </p:nvSpPr>
        <p:spPr>
          <a:xfrm>
            <a:off x="2824203" y="1904248"/>
            <a:ext cx="1223449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assessed</a:t>
            </a:r>
            <a:endParaRPr/>
          </a:p>
        </p:txBody>
      </p:sp>
      <p:sp>
        <p:nvSpPr>
          <p:cNvPr id="478" name="Google Shape;478;p20"/>
          <p:cNvSpPr/>
          <p:nvPr/>
        </p:nvSpPr>
        <p:spPr>
          <a:xfrm>
            <a:off x="4234276" y="1911681"/>
            <a:ext cx="2167293" cy="463373"/>
          </a:xfrm>
          <a:prstGeom prst="wedgeRectCallout">
            <a:avLst>
              <a:gd fmla="val -22762" name="adj1"/>
              <a:gd fmla="val 119625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students</a:t>
            </a:r>
            <a:endParaRPr/>
          </a:p>
        </p:txBody>
      </p:sp>
      <p:sp>
        <p:nvSpPr>
          <p:cNvPr id="479" name="Google Shape;479;p20"/>
          <p:cNvSpPr/>
          <p:nvPr/>
        </p:nvSpPr>
        <p:spPr>
          <a:xfrm>
            <a:off x="6587134" y="1904248"/>
            <a:ext cx="1736558" cy="463373"/>
          </a:xfrm>
          <a:prstGeom prst="wedgeRectCallout">
            <a:avLst>
              <a:gd fmla="val -16655" name="adj1"/>
              <a:gd fmla="val 135204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last Friday.</a:t>
            </a:r>
            <a:endParaRPr/>
          </a:p>
        </p:txBody>
      </p:sp>
      <p:cxnSp>
        <p:nvCxnSpPr>
          <p:cNvPr id="480" name="Google Shape;480;p20"/>
          <p:cNvCxnSpPr>
            <a:stCxn id="472" idx="2"/>
            <a:endCxn id="481" idx="0"/>
          </p:cNvCxnSpPr>
          <p:nvPr/>
        </p:nvCxnSpPr>
        <p:spPr>
          <a:xfrm rot="5400000">
            <a:off x="3185080" y="2220640"/>
            <a:ext cx="927300" cy="2995200"/>
          </a:xfrm>
          <a:prstGeom prst="curvedConnector3">
            <a:avLst>
              <a:gd fmla="val 50005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482" name="Google Shape;482;p20"/>
          <p:cNvCxnSpPr>
            <a:stCxn id="471" idx="2"/>
            <a:endCxn id="483" idx="0"/>
          </p:cNvCxnSpPr>
          <p:nvPr/>
        </p:nvCxnSpPr>
        <p:spPr>
          <a:xfrm flipH="1" rot="-5400000">
            <a:off x="3123645" y="3601650"/>
            <a:ext cx="755700" cy="410400"/>
          </a:xfrm>
          <a:prstGeom prst="curvedConnector3">
            <a:avLst>
              <a:gd fmla="val 50003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81" name="Google Shape;481;p20"/>
          <p:cNvSpPr/>
          <p:nvPr/>
        </p:nvSpPr>
        <p:spPr>
          <a:xfrm>
            <a:off x="1090083" y="4181980"/>
            <a:ext cx="2122350" cy="463373"/>
          </a:xfrm>
          <a:prstGeom prst="wedgeRectCallout">
            <a:avLst>
              <a:gd fmla="val -24641" name="adj1"/>
              <a:gd fmla="val 47949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students</a:t>
            </a:r>
            <a:endParaRPr/>
          </a:p>
        </p:txBody>
      </p:sp>
      <p:sp>
        <p:nvSpPr>
          <p:cNvPr id="483" name="Google Shape;483;p20"/>
          <p:cNvSpPr/>
          <p:nvPr/>
        </p:nvSpPr>
        <p:spPr>
          <a:xfrm>
            <a:off x="3326581" y="4184738"/>
            <a:ext cx="760200" cy="463500"/>
          </a:xfrm>
          <a:prstGeom prst="wedgeRectCallout">
            <a:avLst>
              <a:gd fmla="val -1247" name="adj1"/>
              <a:gd fmla="val 47327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</a:t>
            </a:r>
            <a:endParaRPr/>
          </a:p>
        </p:txBody>
      </p:sp>
      <p:sp>
        <p:nvSpPr>
          <p:cNvPr id="484" name="Google Shape;484;p20"/>
          <p:cNvSpPr/>
          <p:nvPr/>
        </p:nvSpPr>
        <p:spPr>
          <a:xfrm>
            <a:off x="4194591" y="4185050"/>
            <a:ext cx="1423018" cy="463373"/>
          </a:xfrm>
          <a:prstGeom prst="wedgeRectCallout">
            <a:avLst>
              <a:gd fmla="val -6874" name="adj1"/>
              <a:gd fmla="val 47287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assessed</a:t>
            </a:r>
            <a:endParaRPr/>
          </a:p>
        </p:txBody>
      </p:sp>
      <p:cxnSp>
        <p:nvCxnSpPr>
          <p:cNvPr id="485" name="Google Shape;485;p20"/>
          <p:cNvCxnSpPr>
            <a:stCxn id="471" idx="2"/>
            <a:endCxn id="484" idx="0"/>
          </p:cNvCxnSpPr>
          <p:nvPr/>
        </p:nvCxnSpPr>
        <p:spPr>
          <a:xfrm flipH="1" rot="-5400000">
            <a:off x="3723195" y="3002100"/>
            <a:ext cx="756000" cy="1609800"/>
          </a:xfrm>
          <a:prstGeom prst="curvedConnector3">
            <a:avLst>
              <a:gd fmla="val 50003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86" name="Google Shape;486;p20"/>
          <p:cNvSpPr/>
          <p:nvPr/>
        </p:nvSpPr>
        <p:spPr>
          <a:xfrm>
            <a:off x="5725275" y="4186525"/>
            <a:ext cx="1503642" cy="463373"/>
          </a:xfrm>
          <a:prstGeom prst="wedgeRectCallout">
            <a:avLst>
              <a:gd fmla="val -47287" name="adj1"/>
              <a:gd fmla="val -6773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last Friday.</a:t>
            </a:r>
            <a:endParaRPr/>
          </a:p>
        </p:txBody>
      </p:sp>
      <p:cxnSp>
        <p:nvCxnSpPr>
          <p:cNvPr id="487" name="Google Shape;487;p20"/>
          <p:cNvCxnSpPr>
            <a:stCxn id="473" idx="3"/>
            <a:endCxn id="486" idx="3"/>
          </p:cNvCxnSpPr>
          <p:nvPr/>
        </p:nvCxnSpPr>
        <p:spPr>
          <a:xfrm flipH="1">
            <a:off x="7229048" y="3018522"/>
            <a:ext cx="482100" cy="1399800"/>
          </a:xfrm>
          <a:prstGeom prst="curvedConnector3">
            <a:avLst>
              <a:gd fmla="val -49393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488" name="Google Shape;488;p20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21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4" name="Google Shape;494;p21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495" name="Google Shape;495;p21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6" name="Google Shape;496;p21"/>
          <p:cNvSpPr txBox="1"/>
          <p:nvPr/>
        </p:nvSpPr>
        <p:spPr>
          <a:xfrm>
            <a:off x="2480062" y="2847334"/>
            <a:ext cx="1905426" cy="447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future tense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7" name="Google Shape;497;p21"/>
          <p:cNvSpPr txBox="1"/>
          <p:nvPr/>
        </p:nvSpPr>
        <p:spPr>
          <a:xfrm>
            <a:off x="6225076" y="27817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8" name="Google Shape;498;p21"/>
          <p:cNvSpPr txBox="1"/>
          <p:nvPr/>
        </p:nvSpPr>
        <p:spPr>
          <a:xfrm>
            <a:off x="8257497" y="2753401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9" name="Google Shape;499;p21"/>
          <p:cNvSpPr txBox="1"/>
          <p:nvPr/>
        </p:nvSpPr>
        <p:spPr>
          <a:xfrm>
            <a:off x="1142978" y="5431419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test result will be reviewed tomorrow.</a:t>
            </a:r>
            <a:endParaRPr/>
          </a:p>
        </p:txBody>
      </p:sp>
      <p:sp>
        <p:nvSpPr>
          <p:cNvPr id="500" name="Google Shape;500;p21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/>
          </a:p>
        </p:txBody>
      </p:sp>
      <p:sp>
        <p:nvSpPr>
          <p:cNvPr id="501" name="Google Shape;501;p21"/>
          <p:cNvSpPr/>
          <p:nvPr/>
        </p:nvSpPr>
        <p:spPr>
          <a:xfrm>
            <a:off x="1142978" y="1912433"/>
            <a:ext cx="2037763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coordinator</a:t>
            </a:r>
            <a:endParaRPr/>
          </a:p>
        </p:txBody>
      </p:sp>
      <p:sp>
        <p:nvSpPr>
          <p:cNvPr id="502" name="Google Shape;502;p21"/>
          <p:cNvSpPr/>
          <p:nvPr/>
        </p:nvSpPr>
        <p:spPr>
          <a:xfrm>
            <a:off x="3358845" y="1917940"/>
            <a:ext cx="890163" cy="463373"/>
          </a:xfrm>
          <a:prstGeom prst="wedgeRectCallout">
            <a:avLst>
              <a:gd fmla="val -5552" name="adj1"/>
              <a:gd fmla="val 11702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</a:t>
            </a:r>
            <a:endParaRPr/>
          </a:p>
        </p:txBody>
      </p:sp>
      <p:sp>
        <p:nvSpPr>
          <p:cNvPr id="503" name="Google Shape;503;p21"/>
          <p:cNvSpPr/>
          <p:nvPr/>
        </p:nvSpPr>
        <p:spPr>
          <a:xfrm>
            <a:off x="5787495" y="1917014"/>
            <a:ext cx="1939959" cy="463373"/>
          </a:xfrm>
          <a:prstGeom prst="wedgeRectCallout">
            <a:avLst>
              <a:gd fmla="val -6581" name="adj1"/>
              <a:gd fmla="val 12257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test result</a:t>
            </a:r>
            <a:endParaRPr/>
          </a:p>
        </p:txBody>
      </p:sp>
      <p:sp>
        <p:nvSpPr>
          <p:cNvPr id="504" name="Google Shape;504;p21"/>
          <p:cNvSpPr/>
          <p:nvPr/>
        </p:nvSpPr>
        <p:spPr>
          <a:xfrm>
            <a:off x="7913019" y="1909581"/>
            <a:ext cx="1736558" cy="463373"/>
          </a:xfrm>
          <a:prstGeom prst="wedgeRectCallout">
            <a:avLst>
              <a:gd fmla="val -937" name="adj1"/>
              <a:gd fmla="val 114587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tomorrow.</a:t>
            </a:r>
            <a:endParaRPr/>
          </a:p>
        </p:txBody>
      </p:sp>
      <p:cxnSp>
        <p:nvCxnSpPr>
          <p:cNvPr id="505" name="Google Shape;505;p21"/>
          <p:cNvCxnSpPr>
            <a:stCxn id="497" idx="2"/>
            <a:endCxn id="506" idx="0"/>
          </p:cNvCxnSpPr>
          <p:nvPr/>
        </p:nvCxnSpPr>
        <p:spPr>
          <a:xfrm rot="5400000">
            <a:off x="4049524" y="1474168"/>
            <a:ext cx="984900" cy="4431000"/>
          </a:xfrm>
          <a:prstGeom prst="curvedConnector3">
            <a:avLst>
              <a:gd fmla="val 49993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07" name="Google Shape;507;p21"/>
          <p:cNvCxnSpPr>
            <a:stCxn id="496" idx="2"/>
            <a:endCxn id="508" idx="0"/>
          </p:cNvCxnSpPr>
          <p:nvPr/>
        </p:nvCxnSpPr>
        <p:spPr>
          <a:xfrm flipH="1" rot="-5400000">
            <a:off x="3432775" y="3294747"/>
            <a:ext cx="884700" cy="884700"/>
          </a:xfrm>
          <a:prstGeom prst="curvedConnector3">
            <a:avLst>
              <a:gd fmla="val 49992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06" name="Google Shape;506;p21"/>
          <p:cNvSpPr/>
          <p:nvPr/>
        </p:nvSpPr>
        <p:spPr>
          <a:xfrm>
            <a:off x="1090082" y="4181980"/>
            <a:ext cx="2473075" cy="463373"/>
          </a:xfrm>
          <a:prstGeom prst="wedgeRectCallout">
            <a:avLst>
              <a:gd fmla="val -22040" name="adj1"/>
              <a:gd fmla="val 47949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test result</a:t>
            </a:r>
            <a:endParaRPr/>
          </a:p>
        </p:txBody>
      </p:sp>
      <p:sp>
        <p:nvSpPr>
          <p:cNvPr id="508" name="Google Shape;508;p21"/>
          <p:cNvSpPr/>
          <p:nvPr/>
        </p:nvSpPr>
        <p:spPr>
          <a:xfrm>
            <a:off x="3745922" y="4179300"/>
            <a:ext cx="1143201" cy="463373"/>
          </a:xfrm>
          <a:prstGeom prst="wedgeRectCallout">
            <a:avLst>
              <a:gd fmla="val -5668" name="adj1"/>
              <a:gd fmla="val 5679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be</a:t>
            </a:r>
            <a:endParaRPr/>
          </a:p>
        </p:txBody>
      </p:sp>
      <p:sp>
        <p:nvSpPr>
          <p:cNvPr id="509" name="Google Shape;509;p21"/>
          <p:cNvSpPr/>
          <p:nvPr/>
        </p:nvSpPr>
        <p:spPr>
          <a:xfrm>
            <a:off x="5075986" y="4177824"/>
            <a:ext cx="1423018" cy="463373"/>
          </a:xfrm>
          <a:prstGeom prst="wedgeRectCallout">
            <a:avLst>
              <a:gd fmla="val -6890" name="adj1"/>
              <a:gd fmla="val 48846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reviewed</a:t>
            </a:r>
            <a:endParaRPr/>
          </a:p>
        </p:txBody>
      </p:sp>
      <p:cxnSp>
        <p:nvCxnSpPr>
          <p:cNvPr id="510" name="Google Shape;510;p21"/>
          <p:cNvCxnSpPr>
            <a:stCxn id="511" idx="2"/>
            <a:endCxn id="509" idx="0"/>
          </p:cNvCxnSpPr>
          <p:nvPr/>
        </p:nvCxnSpPr>
        <p:spPr>
          <a:xfrm flipH="1" rot="-5400000">
            <a:off x="5040605" y="3430805"/>
            <a:ext cx="867900" cy="626100"/>
          </a:xfrm>
          <a:prstGeom prst="curvedConnector3">
            <a:avLst>
              <a:gd fmla="val 50001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12" name="Google Shape;512;p21"/>
          <p:cNvSpPr/>
          <p:nvPr/>
        </p:nvSpPr>
        <p:spPr>
          <a:xfrm>
            <a:off x="6685867" y="4193082"/>
            <a:ext cx="1503642" cy="463373"/>
          </a:xfrm>
          <a:prstGeom prst="wedgeRectCallout">
            <a:avLst>
              <a:gd fmla="val -43648" name="adj1"/>
              <a:gd fmla="val 77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tomorrow.</a:t>
            </a:r>
            <a:endParaRPr/>
          </a:p>
        </p:txBody>
      </p:sp>
      <p:cxnSp>
        <p:nvCxnSpPr>
          <p:cNvPr id="513" name="Google Shape;513;p21"/>
          <p:cNvCxnSpPr>
            <a:stCxn id="498" idx="3"/>
            <a:endCxn id="512" idx="3"/>
          </p:cNvCxnSpPr>
          <p:nvPr/>
        </p:nvCxnSpPr>
        <p:spPr>
          <a:xfrm flipH="1">
            <a:off x="8189492" y="2961150"/>
            <a:ext cx="1132800" cy="1463700"/>
          </a:xfrm>
          <a:prstGeom prst="curvedConnector3">
            <a:avLst>
              <a:gd fmla="val -21021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14" name="Google Shape;514;p21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5" name="Google Shape;515;p21"/>
          <p:cNvSpPr/>
          <p:nvPr/>
        </p:nvSpPr>
        <p:spPr>
          <a:xfrm>
            <a:off x="4406527" y="1906592"/>
            <a:ext cx="1223449" cy="463373"/>
          </a:xfrm>
          <a:prstGeom prst="wedgeRectCallout">
            <a:avLst>
              <a:gd fmla="val 13412" name="adj1"/>
              <a:gd fmla="val 128809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review</a:t>
            </a:r>
            <a:endParaRPr/>
          </a:p>
        </p:txBody>
      </p:sp>
      <p:sp>
        <p:nvSpPr>
          <p:cNvPr id="511" name="Google Shape;511;p21"/>
          <p:cNvSpPr txBox="1"/>
          <p:nvPr/>
        </p:nvSpPr>
        <p:spPr>
          <a:xfrm>
            <a:off x="4375426" y="2855849"/>
            <a:ext cx="1572157" cy="454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2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1" name="Google Shape;521;p22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22" name="Google Shape;522;p22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3" name="Google Shape;523;p22"/>
          <p:cNvSpPr txBox="1"/>
          <p:nvPr/>
        </p:nvSpPr>
        <p:spPr>
          <a:xfrm>
            <a:off x="2343582" y="2683558"/>
            <a:ext cx="1905426" cy="40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future tense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4" name="Google Shape;524;p22"/>
          <p:cNvSpPr txBox="1"/>
          <p:nvPr/>
        </p:nvSpPr>
        <p:spPr>
          <a:xfrm>
            <a:off x="6499004" y="2721162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5" name="Google Shape;525;p22"/>
          <p:cNvSpPr txBox="1"/>
          <p:nvPr/>
        </p:nvSpPr>
        <p:spPr>
          <a:xfrm>
            <a:off x="8531425" y="269284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6" name="Google Shape;526;p22"/>
          <p:cNvSpPr txBox="1"/>
          <p:nvPr/>
        </p:nvSpPr>
        <p:spPr>
          <a:xfrm>
            <a:off x="1142978" y="5431419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test schedule will be distributed next Monday.</a:t>
            </a:r>
            <a:endParaRPr/>
          </a:p>
        </p:txBody>
      </p:sp>
      <p:sp>
        <p:nvSpPr>
          <p:cNvPr id="527" name="Google Shape;527;p22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/>
          </a:p>
        </p:txBody>
      </p:sp>
      <p:sp>
        <p:nvSpPr>
          <p:cNvPr id="528" name="Google Shape;528;p22"/>
          <p:cNvSpPr/>
          <p:nvPr/>
        </p:nvSpPr>
        <p:spPr>
          <a:xfrm>
            <a:off x="1142978" y="1912433"/>
            <a:ext cx="2037763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Our admin</a:t>
            </a:r>
            <a:endParaRPr/>
          </a:p>
        </p:txBody>
      </p:sp>
      <p:sp>
        <p:nvSpPr>
          <p:cNvPr id="529" name="Google Shape;529;p22"/>
          <p:cNvSpPr/>
          <p:nvPr/>
        </p:nvSpPr>
        <p:spPr>
          <a:xfrm>
            <a:off x="3358845" y="1917940"/>
            <a:ext cx="890163" cy="463373"/>
          </a:xfrm>
          <a:prstGeom prst="wedgeRectCallout">
            <a:avLst>
              <a:gd fmla="val -5552" name="adj1"/>
              <a:gd fmla="val 11702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</a:t>
            </a:r>
            <a:endParaRPr/>
          </a:p>
        </p:txBody>
      </p:sp>
      <p:sp>
        <p:nvSpPr>
          <p:cNvPr id="530" name="Google Shape;530;p22"/>
          <p:cNvSpPr/>
          <p:nvPr/>
        </p:nvSpPr>
        <p:spPr>
          <a:xfrm>
            <a:off x="6003035" y="1917940"/>
            <a:ext cx="2186474" cy="463373"/>
          </a:xfrm>
          <a:prstGeom prst="wedgeRectCallout">
            <a:avLst>
              <a:gd fmla="val -915" name="adj1"/>
              <a:gd fmla="val 12257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test schedule</a:t>
            </a:r>
            <a:endParaRPr/>
          </a:p>
        </p:txBody>
      </p:sp>
      <p:sp>
        <p:nvSpPr>
          <p:cNvPr id="531" name="Google Shape;531;p22"/>
          <p:cNvSpPr/>
          <p:nvPr/>
        </p:nvSpPr>
        <p:spPr>
          <a:xfrm>
            <a:off x="8362999" y="1923299"/>
            <a:ext cx="1736558" cy="463373"/>
          </a:xfrm>
          <a:prstGeom prst="wedgeRectCallout">
            <a:avLst>
              <a:gd fmla="val 2207" name="adj1"/>
              <a:gd fmla="val 114587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next Monday.</a:t>
            </a:r>
            <a:endParaRPr/>
          </a:p>
        </p:txBody>
      </p:sp>
      <p:cxnSp>
        <p:nvCxnSpPr>
          <p:cNvPr id="532" name="Google Shape;532;p22"/>
          <p:cNvCxnSpPr>
            <a:stCxn id="524" idx="2"/>
            <a:endCxn id="533" idx="0"/>
          </p:cNvCxnSpPr>
          <p:nvPr/>
        </p:nvCxnSpPr>
        <p:spPr>
          <a:xfrm rot="5400000">
            <a:off x="4156352" y="1306810"/>
            <a:ext cx="1045200" cy="4704900"/>
          </a:xfrm>
          <a:prstGeom prst="curvedConnector3">
            <a:avLst>
              <a:gd fmla="val 50006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34" name="Google Shape;534;p22"/>
          <p:cNvCxnSpPr>
            <a:stCxn id="523" idx="2"/>
            <a:endCxn id="535" idx="0"/>
          </p:cNvCxnSpPr>
          <p:nvPr/>
        </p:nvCxnSpPr>
        <p:spPr>
          <a:xfrm flipH="1" rot="-5400000">
            <a:off x="3259845" y="3121568"/>
            <a:ext cx="1094100" cy="10212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33" name="Google Shape;533;p22"/>
          <p:cNvSpPr/>
          <p:nvPr/>
        </p:nvSpPr>
        <p:spPr>
          <a:xfrm>
            <a:off x="1090082" y="4181980"/>
            <a:ext cx="2473075" cy="463373"/>
          </a:xfrm>
          <a:prstGeom prst="wedgeRectCallout">
            <a:avLst>
              <a:gd fmla="val -24364" name="adj1"/>
              <a:gd fmla="val 47949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test result</a:t>
            </a:r>
            <a:endParaRPr/>
          </a:p>
        </p:txBody>
      </p:sp>
      <p:sp>
        <p:nvSpPr>
          <p:cNvPr id="535" name="Google Shape;535;p22"/>
          <p:cNvSpPr/>
          <p:nvPr/>
        </p:nvSpPr>
        <p:spPr>
          <a:xfrm>
            <a:off x="3745922" y="4179300"/>
            <a:ext cx="1143201" cy="463373"/>
          </a:xfrm>
          <a:prstGeom prst="wedgeRectCallout">
            <a:avLst>
              <a:gd fmla="val -641" name="adj1"/>
              <a:gd fmla="val 36124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be</a:t>
            </a:r>
            <a:endParaRPr/>
          </a:p>
        </p:txBody>
      </p:sp>
      <p:sp>
        <p:nvSpPr>
          <p:cNvPr id="536" name="Google Shape;536;p22"/>
          <p:cNvSpPr/>
          <p:nvPr/>
        </p:nvSpPr>
        <p:spPr>
          <a:xfrm>
            <a:off x="5075985" y="4177824"/>
            <a:ext cx="1524839" cy="463373"/>
          </a:xfrm>
          <a:prstGeom prst="wedgeRectCallout">
            <a:avLst>
              <a:gd fmla="val -3486" name="adj1"/>
              <a:gd fmla="val 57117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distributed</a:t>
            </a:r>
            <a:endParaRPr/>
          </a:p>
        </p:txBody>
      </p:sp>
      <p:cxnSp>
        <p:nvCxnSpPr>
          <p:cNvPr id="537" name="Google Shape;537;p22"/>
          <p:cNvCxnSpPr>
            <a:stCxn id="538" idx="2"/>
            <a:endCxn id="536" idx="0"/>
          </p:cNvCxnSpPr>
          <p:nvPr/>
        </p:nvCxnSpPr>
        <p:spPr>
          <a:xfrm flipH="1" rot="-5400000">
            <a:off x="4930890" y="3270224"/>
            <a:ext cx="1061700" cy="753300"/>
          </a:xfrm>
          <a:prstGeom prst="curvedConnector3">
            <a:avLst>
              <a:gd fmla="val 50005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39" name="Google Shape;539;p22"/>
          <p:cNvSpPr/>
          <p:nvPr/>
        </p:nvSpPr>
        <p:spPr>
          <a:xfrm>
            <a:off x="6783287" y="4177824"/>
            <a:ext cx="1845558" cy="463373"/>
          </a:xfrm>
          <a:prstGeom prst="wedgeRectCallout">
            <a:avLst>
              <a:gd fmla="val -48028" name="adj1"/>
              <a:gd fmla="val 7508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next Monday.</a:t>
            </a:r>
            <a:endParaRPr/>
          </a:p>
        </p:txBody>
      </p:sp>
      <p:cxnSp>
        <p:nvCxnSpPr>
          <p:cNvPr id="540" name="Google Shape;540;p22"/>
          <p:cNvCxnSpPr>
            <a:stCxn id="525" idx="3"/>
            <a:endCxn id="539" idx="3"/>
          </p:cNvCxnSpPr>
          <p:nvPr/>
        </p:nvCxnSpPr>
        <p:spPr>
          <a:xfrm flipH="1">
            <a:off x="8628720" y="2900592"/>
            <a:ext cx="967500" cy="1509000"/>
          </a:xfrm>
          <a:prstGeom prst="curvedConnector3">
            <a:avLst>
              <a:gd fmla="val -24612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41" name="Google Shape;541;p22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42" name="Google Shape;542;p22"/>
          <p:cNvSpPr/>
          <p:nvPr/>
        </p:nvSpPr>
        <p:spPr>
          <a:xfrm>
            <a:off x="4406527" y="1906592"/>
            <a:ext cx="1423018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distribute</a:t>
            </a:r>
            <a:endParaRPr/>
          </a:p>
        </p:txBody>
      </p:sp>
      <p:sp>
        <p:nvSpPr>
          <p:cNvPr id="538" name="Google Shape;538;p22"/>
          <p:cNvSpPr txBox="1"/>
          <p:nvPr/>
        </p:nvSpPr>
        <p:spPr>
          <a:xfrm>
            <a:off x="4132377" y="2714464"/>
            <a:ext cx="1905426" cy="40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23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48" name="Google Shape;548;p23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49" name="Google Shape;549;p23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0" name="Google Shape;550;p23"/>
          <p:cNvSpPr txBox="1"/>
          <p:nvPr/>
        </p:nvSpPr>
        <p:spPr>
          <a:xfrm>
            <a:off x="2343582" y="2683558"/>
            <a:ext cx="1905426" cy="7454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simple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1" name="Google Shape;551;p23"/>
          <p:cNvSpPr txBox="1"/>
          <p:nvPr/>
        </p:nvSpPr>
        <p:spPr>
          <a:xfrm>
            <a:off x="4613932" y="2839092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2" name="Google Shape;552;p23"/>
          <p:cNvSpPr txBox="1"/>
          <p:nvPr/>
        </p:nvSpPr>
        <p:spPr>
          <a:xfrm>
            <a:off x="6646353" y="281077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53" name="Google Shape;553;p23"/>
          <p:cNvSpPr txBox="1"/>
          <p:nvPr/>
        </p:nvSpPr>
        <p:spPr>
          <a:xfrm>
            <a:off x="1142978" y="5431419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Feedback was given to all participants.</a:t>
            </a:r>
            <a:endParaRPr/>
          </a:p>
        </p:txBody>
      </p:sp>
      <p:sp>
        <p:nvSpPr>
          <p:cNvPr id="554" name="Google Shape;554;p23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/>
          </a:p>
        </p:txBody>
      </p:sp>
      <p:sp>
        <p:nvSpPr>
          <p:cNvPr id="555" name="Google Shape;555;p23"/>
          <p:cNvSpPr/>
          <p:nvPr/>
        </p:nvSpPr>
        <p:spPr>
          <a:xfrm>
            <a:off x="1142978" y="1912433"/>
            <a:ext cx="1765426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evaluator</a:t>
            </a:r>
            <a:endParaRPr/>
          </a:p>
        </p:txBody>
      </p:sp>
      <p:sp>
        <p:nvSpPr>
          <p:cNvPr id="556" name="Google Shape;556;p23"/>
          <p:cNvSpPr/>
          <p:nvPr/>
        </p:nvSpPr>
        <p:spPr>
          <a:xfrm>
            <a:off x="3095028" y="1904248"/>
            <a:ext cx="1223449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gave</a:t>
            </a:r>
            <a:endParaRPr/>
          </a:p>
        </p:txBody>
      </p:sp>
      <p:sp>
        <p:nvSpPr>
          <p:cNvPr id="557" name="Google Shape;557;p23"/>
          <p:cNvSpPr/>
          <p:nvPr/>
        </p:nvSpPr>
        <p:spPr>
          <a:xfrm>
            <a:off x="4505101" y="1911681"/>
            <a:ext cx="1776119" cy="463373"/>
          </a:xfrm>
          <a:prstGeom prst="wedgeRectCallout">
            <a:avLst>
              <a:gd fmla="val -22762" name="adj1"/>
              <a:gd fmla="val 119625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feedback</a:t>
            </a:r>
            <a:endParaRPr/>
          </a:p>
        </p:txBody>
      </p:sp>
      <p:sp>
        <p:nvSpPr>
          <p:cNvPr id="558" name="Google Shape;558;p23"/>
          <p:cNvSpPr/>
          <p:nvPr/>
        </p:nvSpPr>
        <p:spPr>
          <a:xfrm>
            <a:off x="6467844" y="1904248"/>
            <a:ext cx="2566974" cy="463373"/>
          </a:xfrm>
          <a:prstGeom prst="wedgeRectCallout">
            <a:avLst>
              <a:gd fmla="val -16655" name="adj1"/>
              <a:gd fmla="val 135204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all participants.</a:t>
            </a:r>
            <a:endParaRPr/>
          </a:p>
        </p:txBody>
      </p:sp>
      <p:cxnSp>
        <p:nvCxnSpPr>
          <p:cNvPr id="559" name="Google Shape;559;p23"/>
          <p:cNvCxnSpPr>
            <a:stCxn id="551" idx="2"/>
            <a:endCxn id="560" idx="0"/>
          </p:cNvCxnSpPr>
          <p:nvPr/>
        </p:nvCxnSpPr>
        <p:spPr>
          <a:xfrm rot="5400000">
            <a:off x="3185080" y="2220640"/>
            <a:ext cx="927300" cy="2995200"/>
          </a:xfrm>
          <a:prstGeom prst="curvedConnector3">
            <a:avLst>
              <a:gd fmla="val 50005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61" name="Google Shape;561;p23"/>
          <p:cNvCxnSpPr>
            <a:stCxn id="550" idx="2"/>
            <a:endCxn id="562" idx="0"/>
          </p:cNvCxnSpPr>
          <p:nvPr/>
        </p:nvCxnSpPr>
        <p:spPr>
          <a:xfrm flipH="1" rot="-5400000">
            <a:off x="3123645" y="3601650"/>
            <a:ext cx="755700" cy="410400"/>
          </a:xfrm>
          <a:prstGeom prst="curvedConnector3">
            <a:avLst>
              <a:gd fmla="val 50003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60" name="Google Shape;560;p23"/>
          <p:cNvSpPr/>
          <p:nvPr/>
        </p:nvSpPr>
        <p:spPr>
          <a:xfrm>
            <a:off x="1090083" y="4181980"/>
            <a:ext cx="2122350" cy="463373"/>
          </a:xfrm>
          <a:prstGeom prst="wedgeRectCallout">
            <a:avLst>
              <a:gd fmla="val -22836" name="adj1"/>
              <a:gd fmla="val 52082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Feedback</a:t>
            </a:r>
            <a:endParaRPr/>
          </a:p>
        </p:txBody>
      </p:sp>
      <p:sp>
        <p:nvSpPr>
          <p:cNvPr id="562" name="Google Shape;562;p23"/>
          <p:cNvSpPr/>
          <p:nvPr/>
        </p:nvSpPr>
        <p:spPr>
          <a:xfrm>
            <a:off x="3326575" y="4184749"/>
            <a:ext cx="760200" cy="415500"/>
          </a:xfrm>
          <a:prstGeom prst="wedgeRectCallout">
            <a:avLst>
              <a:gd fmla="val 1273" name="adj1"/>
              <a:gd fmla="val 5856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was</a:t>
            </a:r>
            <a:endParaRPr/>
          </a:p>
        </p:txBody>
      </p:sp>
      <p:sp>
        <p:nvSpPr>
          <p:cNvPr id="563" name="Google Shape;563;p23"/>
          <p:cNvSpPr/>
          <p:nvPr/>
        </p:nvSpPr>
        <p:spPr>
          <a:xfrm>
            <a:off x="4194591" y="4185050"/>
            <a:ext cx="1423018" cy="463373"/>
          </a:xfrm>
          <a:prstGeom prst="wedgeRectCallout">
            <a:avLst>
              <a:gd fmla="val 2547" name="adj1"/>
              <a:gd fmla="val 51419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given</a:t>
            </a:r>
            <a:endParaRPr/>
          </a:p>
        </p:txBody>
      </p:sp>
      <p:cxnSp>
        <p:nvCxnSpPr>
          <p:cNvPr id="564" name="Google Shape;564;p23"/>
          <p:cNvCxnSpPr>
            <a:stCxn id="550" idx="2"/>
            <a:endCxn id="563" idx="0"/>
          </p:cNvCxnSpPr>
          <p:nvPr/>
        </p:nvCxnSpPr>
        <p:spPr>
          <a:xfrm flipH="1" rot="-5400000">
            <a:off x="3723195" y="3002100"/>
            <a:ext cx="756000" cy="1609800"/>
          </a:xfrm>
          <a:prstGeom prst="curvedConnector3">
            <a:avLst>
              <a:gd fmla="val 50003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65" name="Google Shape;565;p23"/>
          <p:cNvSpPr/>
          <p:nvPr/>
        </p:nvSpPr>
        <p:spPr>
          <a:xfrm>
            <a:off x="5725274" y="4186525"/>
            <a:ext cx="2566973" cy="463373"/>
          </a:xfrm>
          <a:prstGeom prst="wedgeRectCallout">
            <a:avLst>
              <a:gd fmla="val -49157" name="adj1"/>
              <a:gd fmla="val 1492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all participants.</a:t>
            </a:r>
            <a:endParaRPr/>
          </a:p>
        </p:txBody>
      </p:sp>
      <p:cxnSp>
        <p:nvCxnSpPr>
          <p:cNvPr id="566" name="Google Shape;566;p23"/>
          <p:cNvCxnSpPr>
            <a:stCxn id="552" idx="3"/>
            <a:endCxn id="565" idx="3"/>
          </p:cNvCxnSpPr>
          <p:nvPr/>
        </p:nvCxnSpPr>
        <p:spPr>
          <a:xfrm>
            <a:off x="7711148" y="3018522"/>
            <a:ext cx="581100" cy="1399800"/>
          </a:xfrm>
          <a:prstGeom prst="curvedConnector3">
            <a:avLst>
              <a:gd fmla="val 140978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67" name="Google Shape;567;p23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24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3" name="Google Shape;573;p24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74" name="Google Shape;574;p24"/>
          <p:cNvSpPr txBox="1"/>
          <p:nvPr/>
        </p:nvSpPr>
        <p:spPr>
          <a:xfrm>
            <a:off x="704348" y="2669620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5" name="Google Shape;575;p24"/>
          <p:cNvSpPr txBox="1"/>
          <p:nvPr/>
        </p:nvSpPr>
        <p:spPr>
          <a:xfrm>
            <a:off x="2694427" y="2668923"/>
            <a:ext cx="2501373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simple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6" name="Google Shape;576;p24"/>
          <p:cNvSpPr txBox="1"/>
          <p:nvPr/>
        </p:nvSpPr>
        <p:spPr>
          <a:xfrm>
            <a:off x="5943965" y="2719937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7" name="Google Shape;577;p24"/>
          <p:cNvSpPr txBox="1"/>
          <p:nvPr/>
        </p:nvSpPr>
        <p:spPr>
          <a:xfrm>
            <a:off x="8420561" y="272646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78" name="Google Shape;578;p24"/>
          <p:cNvSpPr txBox="1"/>
          <p:nvPr/>
        </p:nvSpPr>
        <p:spPr>
          <a:xfrm>
            <a:off x="1142977" y="5431419"/>
            <a:ext cx="7814553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improvement strategies were discussed yesterday.</a:t>
            </a:r>
            <a:endParaRPr/>
          </a:p>
        </p:txBody>
      </p:sp>
      <p:sp>
        <p:nvSpPr>
          <p:cNvPr id="579" name="Google Shape;579;p24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5</a:t>
            </a:r>
            <a:endParaRPr/>
          </a:p>
        </p:txBody>
      </p:sp>
      <p:sp>
        <p:nvSpPr>
          <p:cNvPr id="580" name="Google Shape;580;p24"/>
          <p:cNvSpPr/>
          <p:nvPr/>
        </p:nvSpPr>
        <p:spPr>
          <a:xfrm>
            <a:off x="1142978" y="1912433"/>
            <a:ext cx="1765426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panel</a:t>
            </a:r>
            <a:endParaRPr/>
          </a:p>
        </p:txBody>
      </p:sp>
      <p:sp>
        <p:nvSpPr>
          <p:cNvPr id="581" name="Google Shape;581;p24"/>
          <p:cNvSpPr/>
          <p:nvPr/>
        </p:nvSpPr>
        <p:spPr>
          <a:xfrm>
            <a:off x="3095028" y="1904248"/>
            <a:ext cx="1401958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discussed</a:t>
            </a:r>
            <a:endParaRPr/>
          </a:p>
        </p:txBody>
      </p:sp>
      <p:sp>
        <p:nvSpPr>
          <p:cNvPr id="582" name="Google Shape;582;p24"/>
          <p:cNvSpPr/>
          <p:nvPr/>
        </p:nvSpPr>
        <p:spPr>
          <a:xfrm>
            <a:off x="4681063" y="1895592"/>
            <a:ext cx="3453003" cy="463373"/>
          </a:xfrm>
          <a:prstGeom prst="wedgeRectCallout">
            <a:avLst>
              <a:gd fmla="val 2138" name="adj1"/>
              <a:gd fmla="val 12257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improvement strategies</a:t>
            </a:r>
            <a:endParaRPr/>
          </a:p>
        </p:txBody>
      </p:sp>
      <p:sp>
        <p:nvSpPr>
          <p:cNvPr id="583" name="Google Shape;583;p24"/>
          <p:cNvSpPr/>
          <p:nvPr/>
        </p:nvSpPr>
        <p:spPr>
          <a:xfrm>
            <a:off x="8318143" y="1890623"/>
            <a:ext cx="1820456" cy="463373"/>
          </a:xfrm>
          <a:prstGeom prst="wedgeRectCallout">
            <a:avLst>
              <a:gd fmla="val -16655" name="adj1"/>
              <a:gd fmla="val 135204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yesterday.</a:t>
            </a:r>
            <a:endParaRPr/>
          </a:p>
        </p:txBody>
      </p:sp>
      <p:cxnSp>
        <p:nvCxnSpPr>
          <p:cNvPr id="584" name="Google Shape;584;p24"/>
          <p:cNvCxnSpPr>
            <a:stCxn id="576" idx="2"/>
            <a:endCxn id="585" idx="0"/>
          </p:cNvCxnSpPr>
          <p:nvPr/>
        </p:nvCxnSpPr>
        <p:spPr>
          <a:xfrm rot="5400000">
            <a:off x="4145213" y="1850685"/>
            <a:ext cx="1046400" cy="3615900"/>
          </a:xfrm>
          <a:prstGeom prst="curvedConnector3">
            <a:avLst>
              <a:gd fmla="val 50007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586" name="Google Shape;586;p24"/>
          <p:cNvCxnSpPr>
            <a:stCxn id="575" idx="2"/>
            <a:endCxn id="587" idx="0"/>
          </p:cNvCxnSpPr>
          <p:nvPr/>
        </p:nvCxnSpPr>
        <p:spPr>
          <a:xfrm flipH="1" rot="-5400000">
            <a:off x="4020114" y="3086486"/>
            <a:ext cx="1023300" cy="11733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85" name="Google Shape;585;p24"/>
          <p:cNvSpPr/>
          <p:nvPr/>
        </p:nvSpPr>
        <p:spPr>
          <a:xfrm>
            <a:off x="1090082" y="4181980"/>
            <a:ext cx="3540632" cy="463373"/>
          </a:xfrm>
          <a:prstGeom prst="wedgeRectCallout">
            <a:avLst>
              <a:gd fmla="val -21273" name="adj1"/>
              <a:gd fmla="val 52082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improvement strategies</a:t>
            </a:r>
            <a:endParaRPr/>
          </a:p>
        </p:txBody>
      </p:sp>
      <p:sp>
        <p:nvSpPr>
          <p:cNvPr id="587" name="Google Shape;587;p24"/>
          <p:cNvSpPr/>
          <p:nvPr/>
        </p:nvSpPr>
        <p:spPr>
          <a:xfrm>
            <a:off x="4738381" y="4184860"/>
            <a:ext cx="760343" cy="463373"/>
          </a:xfrm>
          <a:prstGeom prst="wedgeRectCallout">
            <a:avLst>
              <a:gd fmla="val -3019" name="adj1"/>
              <a:gd fmla="val 51460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</a:t>
            </a:r>
            <a:endParaRPr/>
          </a:p>
        </p:txBody>
      </p:sp>
      <p:sp>
        <p:nvSpPr>
          <p:cNvPr id="588" name="Google Shape;588;p24"/>
          <p:cNvSpPr/>
          <p:nvPr/>
        </p:nvSpPr>
        <p:spPr>
          <a:xfrm>
            <a:off x="5606391" y="4185172"/>
            <a:ext cx="1423018" cy="463373"/>
          </a:xfrm>
          <a:prstGeom prst="wedgeRectCallout">
            <a:avLst>
              <a:gd fmla="val -6469" name="adj1"/>
              <a:gd fmla="val 51393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discussed</a:t>
            </a:r>
            <a:endParaRPr/>
          </a:p>
        </p:txBody>
      </p:sp>
      <p:cxnSp>
        <p:nvCxnSpPr>
          <p:cNvPr id="589" name="Google Shape;589;p24"/>
          <p:cNvCxnSpPr>
            <a:stCxn id="575" idx="2"/>
            <a:endCxn id="588" idx="0"/>
          </p:cNvCxnSpPr>
          <p:nvPr/>
        </p:nvCxnSpPr>
        <p:spPr>
          <a:xfrm flipH="1" rot="-5400000">
            <a:off x="4619664" y="2486936"/>
            <a:ext cx="1023600" cy="23727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90" name="Google Shape;590;p24"/>
          <p:cNvSpPr/>
          <p:nvPr/>
        </p:nvSpPr>
        <p:spPr>
          <a:xfrm>
            <a:off x="7137075" y="4186647"/>
            <a:ext cx="1820456" cy="463373"/>
          </a:xfrm>
          <a:prstGeom prst="wedgeRectCallout">
            <a:avLst>
              <a:gd fmla="val -47442" name="adj1"/>
              <a:gd fmla="val -6800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yesterday.</a:t>
            </a:r>
            <a:endParaRPr/>
          </a:p>
        </p:txBody>
      </p:sp>
      <p:cxnSp>
        <p:nvCxnSpPr>
          <p:cNvPr id="591" name="Google Shape;591;p24"/>
          <p:cNvCxnSpPr>
            <a:stCxn id="577" idx="3"/>
            <a:endCxn id="590" idx="3"/>
          </p:cNvCxnSpPr>
          <p:nvPr/>
        </p:nvCxnSpPr>
        <p:spPr>
          <a:xfrm flipH="1">
            <a:off x="8957656" y="2934212"/>
            <a:ext cx="527700" cy="1484100"/>
          </a:xfrm>
          <a:prstGeom prst="curvedConnector3">
            <a:avLst>
              <a:gd fmla="val -45125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592" name="Google Shape;592;p24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6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25"/>
          <p:cNvSpPr txBox="1"/>
          <p:nvPr>
            <p:ph idx="1" type="body"/>
          </p:nvPr>
        </p:nvSpPr>
        <p:spPr>
          <a:xfrm>
            <a:off x="518984" y="1113847"/>
            <a:ext cx="11155680" cy="492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Transform the following active sentences to passives.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98" name="Google Shape;598;p25"/>
          <p:cNvSpPr/>
          <p:nvPr/>
        </p:nvSpPr>
        <p:spPr>
          <a:xfrm>
            <a:off x="518984" y="222424"/>
            <a:ext cx="2916944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99" name="Google Shape;599;p25"/>
          <p:cNvSpPr txBox="1"/>
          <p:nvPr/>
        </p:nvSpPr>
        <p:spPr>
          <a:xfrm>
            <a:off x="1043617" y="2683558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0" name="Google Shape;600;p25"/>
          <p:cNvSpPr txBox="1"/>
          <p:nvPr/>
        </p:nvSpPr>
        <p:spPr>
          <a:xfrm>
            <a:off x="2343582" y="2683558"/>
            <a:ext cx="1905426" cy="40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future tense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1" name="Google Shape;601;p25"/>
          <p:cNvSpPr txBox="1"/>
          <p:nvPr/>
        </p:nvSpPr>
        <p:spPr>
          <a:xfrm>
            <a:off x="6499004" y="2721162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object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2" name="Google Shape;602;p25"/>
          <p:cNvSpPr txBox="1"/>
          <p:nvPr/>
        </p:nvSpPr>
        <p:spPr>
          <a:xfrm>
            <a:off x="8531425" y="2692843"/>
            <a:ext cx="10647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adverb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03" name="Google Shape;603;p25"/>
          <p:cNvSpPr txBox="1"/>
          <p:nvPr/>
        </p:nvSpPr>
        <p:spPr>
          <a:xfrm>
            <a:off x="1142978" y="5431419"/>
            <a:ext cx="5978798" cy="415498"/>
          </a:xfrm>
          <a:prstGeom prst="rect">
            <a:avLst/>
          </a:prstGeom>
          <a:solidFill>
            <a:srgbClr val="FCD4D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52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writing section will be marked by hand.</a:t>
            </a:r>
            <a:endParaRPr/>
          </a:p>
        </p:txBody>
      </p:sp>
      <p:sp>
        <p:nvSpPr>
          <p:cNvPr id="604" name="Google Shape;604;p25"/>
          <p:cNvSpPr txBox="1"/>
          <p:nvPr/>
        </p:nvSpPr>
        <p:spPr>
          <a:xfrm>
            <a:off x="656909" y="1892070"/>
            <a:ext cx="47537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6</a:t>
            </a:r>
            <a:endParaRPr/>
          </a:p>
        </p:txBody>
      </p:sp>
      <p:sp>
        <p:nvSpPr>
          <p:cNvPr id="605" name="Google Shape;605;p25"/>
          <p:cNvSpPr/>
          <p:nvPr/>
        </p:nvSpPr>
        <p:spPr>
          <a:xfrm>
            <a:off x="1142978" y="1912433"/>
            <a:ext cx="2037763" cy="463373"/>
          </a:xfrm>
          <a:prstGeom prst="wedgeRectCallout">
            <a:avLst>
              <a:gd fmla="val -25220" name="adj1"/>
              <a:gd fmla="val 114431" name="adj2"/>
            </a:avLst>
          </a:prstGeom>
          <a:solidFill>
            <a:schemeClr val="accent2"/>
          </a:solidFill>
          <a:ln cap="flat" cmpd="sng" w="19050">
            <a:solidFill>
              <a:srgbClr val="004E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instructor</a:t>
            </a:r>
            <a:endParaRPr/>
          </a:p>
        </p:txBody>
      </p:sp>
      <p:sp>
        <p:nvSpPr>
          <p:cNvPr id="606" name="Google Shape;606;p25"/>
          <p:cNvSpPr/>
          <p:nvPr/>
        </p:nvSpPr>
        <p:spPr>
          <a:xfrm>
            <a:off x="3358845" y="1917940"/>
            <a:ext cx="890163" cy="463373"/>
          </a:xfrm>
          <a:prstGeom prst="wedgeRectCallout">
            <a:avLst>
              <a:gd fmla="val -5552" name="adj1"/>
              <a:gd fmla="val 11702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</a:t>
            </a:r>
            <a:endParaRPr/>
          </a:p>
        </p:txBody>
      </p:sp>
      <p:sp>
        <p:nvSpPr>
          <p:cNvPr id="607" name="Google Shape;607;p25"/>
          <p:cNvSpPr/>
          <p:nvPr/>
        </p:nvSpPr>
        <p:spPr>
          <a:xfrm>
            <a:off x="6003035" y="1917940"/>
            <a:ext cx="2403986" cy="463373"/>
          </a:xfrm>
          <a:prstGeom prst="wedgeRectCallout">
            <a:avLst>
              <a:gd fmla="val -915" name="adj1"/>
              <a:gd fmla="val 122570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writing section</a:t>
            </a:r>
            <a:endParaRPr/>
          </a:p>
        </p:txBody>
      </p:sp>
      <p:sp>
        <p:nvSpPr>
          <p:cNvPr id="608" name="Google Shape;608;p25"/>
          <p:cNvSpPr/>
          <p:nvPr/>
        </p:nvSpPr>
        <p:spPr>
          <a:xfrm>
            <a:off x="8531425" y="1923299"/>
            <a:ext cx="1568132" cy="463373"/>
          </a:xfrm>
          <a:prstGeom prst="wedgeRectCallout">
            <a:avLst>
              <a:gd fmla="val 2207" name="adj1"/>
              <a:gd fmla="val 114587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by hand.</a:t>
            </a:r>
            <a:endParaRPr/>
          </a:p>
        </p:txBody>
      </p:sp>
      <p:cxnSp>
        <p:nvCxnSpPr>
          <p:cNvPr id="609" name="Google Shape;609;p25"/>
          <p:cNvCxnSpPr>
            <a:stCxn id="601" idx="2"/>
            <a:endCxn id="610" idx="0"/>
          </p:cNvCxnSpPr>
          <p:nvPr/>
        </p:nvCxnSpPr>
        <p:spPr>
          <a:xfrm rot="5400000">
            <a:off x="4156352" y="1306810"/>
            <a:ext cx="1045200" cy="4704900"/>
          </a:xfrm>
          <a:prstGeom prst="curvedConnector3">
            <a:avLst>
              <a:gd fmla="val 50006" name="adj1"/>
            </a:avLst>
          </a:prstGeom>
          <a:noFill/>
          <a:ln cap="flat" cmpd="sng" w="38100">
            <a:solidFill>
              <a:srgbClr val="0012F9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611" name="Google Shape;611;p25"/>
          <p:cNvCxnSpPr>
            <a:stCxn id="600" idx="2"/>
            <a:endCxn id="612" idx="0"/>
          </p:cNvCxnSpPr>
          <p:nvPr/>
        </p:nvCxnSpPr>
        <p:spPr>
          <a:xfrm flipH="1" rot="-5400000">
            <a:off x="3259845" y="3121568"/>
            <a:ext cx="1094100" cy="1021200"/>
          </a:xfrm>
          <a:prstGeom prst="curvedConnector3">
            <a:avLst>
              <a:gd fmla="val 50004" name="adj1"/>
            </a:avLst>
          </a:prstGeom>
          <a:noFill/>
          <a:ln cap="flat" cmpd="sng" w="38100">
            <a:solidFill>
              <a:srgbClr val="00B05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10" name="Google Shape;610;p25"/>
          <p:cNvSpPr/>
          <p:nvPr/>
        </p:nvSpPr>
        <p:spPr>
          <a:xfrm>
            <a:off x="1090082" y="4181980"/>
            <a:ext cx="2473075" cy="463373"/>
          </a:xfrm>
          <a:prstGeom prst="wedgeRectCallout">
            <a:avLst>
              <a:gd fmla="val -22040" name="adj1"/>
              <a:gd fmla="val 52082" name="adj2"/>
            </a:avLst>
          </a:prstGeom>
          <a:solidFill>
            <a:schemeClr val="accent4"/>
          </a:solidFill>
          <a:ln cap="flat" cmpd="sng" w="19050">
            <a:solidFill>
              <a:srgbClr val="20256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writing section</a:t>
            </a:r>
            <a:endParaRPr/>
          </a:p>
        </p:txBody>
      </p:sp>
      <p:sp>
        <p:nvSpPr>
          <p:cNvPr id="612" name="Google Shape;612;p25"/>
          <p:cNvSpPr/>
          <p:nvPr/>
        </p:nvSpPr>
        <p:spPr>
          <a:xfrm>
            <a:off x="3745922" y="4179300"/>
            <a:ext cx="1143201" cy="463373"/>
          </a:xfrm>
          <a:prstGeom prst="wedgeRectCallout">
            <a:avLst>
              <a:gd fmla="val -7343" name="adj1"/>
              <a:gd fmla="val 56798" name="adj2"/>
            </a:avLst>
          </a:prstGeom>
          <a:gradFill>
            <a:gsLst>
              <a:gs pos="0">
                <a:srgbClr val="9AEAB7"/>
              </a:gs>
              <a:gs pos="50000">
                <a:srgbClr val="8DE0AC"/>
              </a:gs>
              <a:gs pos="100000">
                <a:srgbClr val="78E1A0"/>
              </a:gs>
            </a:gsLst>
            <a:lin ang="5400000" scaled="0"/>
          </a:gra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will be</a:t>
            </a:r>
            <a:endParaRPr/>
          </a:p>
        </p:txBody>
      </p:sp>
      <p:sp>
        <p:nvSpPr>
          <p:cNvPr id="613" name="Google Shape;613;p25"/>
          <p:cNvSpPr/>
          <p:nvPr/>
        </p:nvSpPr>
        <p:spPr>
          <a:xfrm>
            <a:off x="5075986" y="4177824"/>
            <a:ext cx="1423018" cy="463373"/>
          </a:xfrm>
          <a:prstGeom prst="wedgeRectCallout">
            <a:avLst>
              <a:gd fmla="val -4197" name="adj1"/>
              <a:gd fmla="val 48846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marked</a:t>
            </a:r>
            <a:endParaRPr/>
          </a:p>
        </p:txBody>
      </p:sp>
      <p:cxnSp>
        <p:nvCxnSpPr>
          <p:cNvPr id="614" name="Google Shape;614;p25"/>
          <p:cNvCxnSpPr>
            <a:stCxn id="615" idx="2"/>
            <a:endCxn id="613" idx="0"/>
          </p:cNvCxnSpPr>
          <p:nvPr/>
        </p:nvCxnSpPr>
        <p:spPr>
          <a:xfrm flipH="1" rot="-5400000">
            <a:off x="4905390" y="3295724"/>
            <a:ext cx="1061700" cy="702300"/>
          </a:xfrm>
          <a:prstGeom prst="curvedConnector3">
            <a:avLst>
              <a:gd fmla="val 50005" name="adj1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16" name="Google Shape;616;p25"/>
          <p:cNvSpPr/>
          <p:nvPr/>
        </p:nvSpPr>
        <p:spPr>
          <a:xfrm>
            <a:off x="6685867" y="4193082"/>
            <a:ext cx="1503642" cy="463373"/>
          </a:xfrm>
          <a:prstGeom prst="wedgeRectCallout">
            <a:avLst>
              <a:gd fmla="val -43648" name="adj1"/>
              <a:gd fmla="val -16459" name="adj2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by hand.</a:t>
            </a:r>
            <a:endParaRPr/>
          </a:p>
        </p:txBody>
      </p:sp>
      <p:cxnSp>
        <p:nvCxnSpPr>
          <p:cNvPr id="617" name="Google Shape;617;p25"/>
          <p:cNvCxnSpPr>
            <a:stCxn id="602" idx="3"/>
            <a:endCxn id="616" idx="3"/>
          </p:cNvCxnSpPr>
          <p:nvPr/>
        </p:nvCxnSpPr>
        <p:spPr>
          <a:xfrm flipH="1">
            <a:off x="8189520" y="2900592"/>
            <a:ext cx="1406700" cy="1524300"/>
          </a:xfrm>
          <a:prstGeom prst="curvedConnector3">
            <a:avLst>
              <a:gd fmla="val -16928" name="adj1"/>
            </a:avLst>
          </a:prstGeom>
          <a:noFill/>
          <a:ln cap="flat" cmpd="sng" w="38100">
            <a:solidFill>
              <a:srgbClr val="B078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18" name="Google Shape;618;p25"/>
          <p:cNvSpPr txBox="1"/>
          <p:nvPr/>
        </p:nvSpPr>
        <p:spPr>
          <a:xfrm>
            <a:off x="912661" y="4949674"/>
            <a:ext cx="19787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Passive voice: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19" name="Google Shape;619;p25"/>
          <p:cNvSpPr/>
          <p:nvPr/>
        </p:nvSpPr>
        <p:spPr>
          <a:xfrm>
            <a:off x="4406527" y="1906592"/>
            <a:ext cx="1423018" cy="463373"/>
          </a:xfrm>
          <a:prstGeom prst="wedgeRectCallout">
            <a:avLst>
              <a:gd fmla="val -5552" name="adj1"/>
              <a:gd fmla="val 117028" name="adj2"/>
            </a:avLst>
          </a:prstGeom>
          <a:solidFill>
            <a:schemeClr val="accent3"/>
          </a:solidFill>
          <a:ln cap="flat" cmpd="sng" w="19050">
            <a:solidFill>
              <a:srgbClr val="611E0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mark</a:t>
            </a:r>
            <a:endParaRPr/>
          </a:p>
        </p:txBody>
      </p:sp>
      <p:sp>
        <p:nvSpPr>
          <p:cNvPr id="615" name="Google Shape;615;p25"/>
          <p:cNvSpPr txBox="1"/>
          <p:nvPr/>
        </p:nvSpPr>
        <p:spPr>
          <a:xfrm>
            <a:off x="4132377" y="2714464"/>
            <a:ext cx="1905426" cy="40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main verb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624" name="Google Shape;62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646" y="882255"/>
            <a:ext cx="3511382" cy="55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26"/>
          <p:cNvSpPr txBox="1"/>
          <p:nvPr>
            <p:ph type="title"/>
          </p:nvPr>
        </p:nvSpPr>
        <p:spPr>
          <a:xfrm>
            <a:off x="1058646" y="1328009"/>
            <a:ext cx="3511382" cy="210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mbria"/>
              <a:buNone/>
            </a:pP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Charts </a:t>
            </a:r>
            <a:br>
              <a:rPr lang="en-ID" sz="3600">
                <a:latin typeface="Cambria"/>
                <a:ea typeface="Cambria"/>
                <a:cs typeface="Cambria"/>
                <a:sym typeface="Cambria"/>
              </a:rPr>
            </a:b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&amp; </a:t>
            </a:r>
            <a:br>
              <a:rPr lang="en-ID" sz="3600">
                <a:latin typeface="Cambria"/>
                <a:ea typeface="Cambria"/>
                <a:cs typeface="Cambria"/>
                <a:sym typeface="Cambria"/>
              </a:rPr>
            </a:br>
            <a:r>
              <a:rPr lang="en-ID" sz="3600">
                <a:latin typeface="Cambria"/>
                <a:ea typeface="Cambria"/>
                <a:cs typeface="Cambria"/>
                <a:sym typeface="Cambria"/>
              </a:rPr>
              <a:t>Data Interpretation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27"/>
          <p:cNvSpPr txBox="1"/>
          <p:nvPr>
            <p:ph idx="1" type="body"/>
          </p:nvPr>
        </p:nvSpPr>
        <p:spPr>
          <a:xfrm>
            <a:off x="518983" y="1495425"/>
            <a:ext cx="8919920" cy="45027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36195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The next steps to remember after assessing your students are </a:t>
            </a:r>
            <a:r>
              <a:rPr b="1" lang="en-ID" sz="2100"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summarizing and storing evidence</a:t>
            </a:r>
            <a:r>
              <a:rPr b="1" lang="en-ID" sz="2100"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of the results.</a:t>
            </a:r>
            <a:endParaRPr/>
          </a:p>
          <a:p>
            <a:pPr indent="-361950" lvl="0" marL="36195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You have learned types of charts. As tutors, you can select the appropriate type of chart to display your data. Please revisit Lecture 3.</a:t>
            </a:r>
            <a:endParaRPr/>
          </a:p>
          <a:p>
            <a:pPr indent="-361950" lvl="0" marL="36195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Suskie (2018) mentions that most evidence of student learning can be summarized with simple tallies and percentages. </a:t>
            </a:r>
            <a:endParaRPr/>
          </a:p>
          <a:p>
            <a:pPr indent="-361950" lvl="0" marL="36195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As a manager of the tutoring center, you will need to read the report of your students’ progress and achievements then write it in a formal report.</a:t>
            </a:r>
            <a:endParaRPr/>
          </a:p>
          <a:p>
            <a:pPr indent="-361950" lvl="0" marL="36195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Therefore, you should understand on how to interpret the data and to report it professionally.</a:t>
            </a:r>
            <a:endParaRPr/>
          </a:p>
        </p:txBody>
      </p:sp>
      <p:sp>
        <p:nvSpPr>
          <p:cNvPr id="631" name="Google Shape;631;p27"/>
          <p:cNvSpPr/>
          <p:nvPr/>
        </p:nvSpPr>
        <p:spPr>
          <a:xfrm>
            <a:off x="518983" y="222424"/>
            <a:ext cx="628359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pic>
        <p:nvPicPr>
          <p:cNvPr descr="Fountain Pen St58Mv8" id="632" name="Google Shape;632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86191" y="1747174"/>
            <a:ext cx="2303562" cy="187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28"/>
          <p:cNvSpPr txBox="1"/>
          <p:nvPr>
            <p:ph idx="1" type="body"/>
          </p:nvPr>
        </p:nvSpPr>
        <p:spPr>
          <a:xfrm>
            <a:off x="4998230" y="1614919"/>
            <a:ext cx="6785434" cy="496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How to put the data in Table 1 into percentage?</a:t>
            </a:r>
            <a:endParaRPr/>
          </a:p>
        </p:txBody>
      </p:sp>
      <p:sp>
        <p:nvSpPr>
          <p:cNvPr id="638" name="Google Shape;638;p28"/>
          <p:cNvSpPr/>
          <p:nvPr/>
        </p:nvSpPr>
        <p:spPr>
          <a:xfrm>
            <a:off x="408336" y="286694"/>
            <a:ext cx="628359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graphicFrame>
        <p:nvGraphicFramePr>
          <p:cNvPr id="639" name="Google Shape;639;p28"/>
          <p:cNvGraphicFramePr/>
          <p:nvPr/>
        </p:nvGraphicFramePr>
        <p:xfrm>
          <a:off x="488391" y="172659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{9ACE3D8F-A421-4950-958E-7E3ACACBFB33}</a:tableStyleId>
              </a:tblPr>
              <a:tblGrid>
                <a:gridCol w="1548950"/>
                <a:gridCol w="19571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 u="none" cap="none" strike="noStrike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Student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 u="none" cap="none" strike="noStrike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Result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 u="none" cap="none" strike="noStrike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Umbu</a:t>
                      </a:r>
                      <a:endParaRPr sz="2100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Good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Rambu</a:t>
                      </a:r>
                      <a:endParaRPr sz="2100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Poor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Jack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Average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Rose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Excellent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Dorus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Excellent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Bunga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Excellent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Lily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Good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Lilo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Good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Stitch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Poor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Ellie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Good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640" name="Google Shape;640;p28"/>
          <p:cNvSpPr txBox="1"/>
          <p:nvPr/>
        </p:nvSpPr>
        <p:spPr>
          <a:xfrm>
            <a:off x="408336" y="1230276"/>
            <a:ext cx="4356169" cy="496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Table 1 Early Math Final Assessment</a:t>
            </a:r>
            <a:endParaRPr/>
          </a:p>
        </p:txBody>
      </p:sp>
      <p:sp>
        <p:nvSpPr>
          <p:cNvPr id="641" name="Google Shape;641;p28"/>
          <p:cNvSpPr txBox="1"/>
          <p:nvPr/>
        </p:nvSpPr>
        <p:spPr>
          <a:xfrm>
            <a:off x="4555959" y="2419781"/>
            <a:ext cx="7147650" cy="18107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AutoNum type="arabicPeriod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Count the total number of students in the Early Math Class. </a:t>
            </a:r>
            <a:endParaRPr/>
          </a:p>
          <a:p>
            <a:pPr indent="-333375" lvl="0" marL="984250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This is the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denominator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for your percentage calculation.</a:t>
            </a:r>
            <a:endParaRPr/>
          </a:p>
          <a:p>
            <a:pPr indent="-333375" lvl="0" marL="984250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Total Students = Excellent + Good + Average + Poor.</a:t>
            </a:r>
            <a:endParaRPr/>
          </a:p>
        </p:txBody>
      </p:sp>
      <p:sp>
        <p:nvSpPr>
          <p:cNvPr id="642" name="Google Shape;642;p28"/>
          <p:cNvSpPr/>
          <p:nvPr/>
        </p:nvSpPr>
        <p:spPr>
          <a:xfrm rot="6840976">
            <a:off x="4443509" y="3214867"/>
            <a:ext cx="1023720" cy="1472482"/>
          </a:xfrm>
          <a:prstGeom prst="arc">
            <a:avLst>
              <a:gd fmla="val 16200000" name="adj1"/>
              <a:gd fmla="val 2108154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3" name="Google Shape;643;p28"/>
          <p:cNvSpPr txBox="1"/>
          <p:nvPr/>
        </p:nvSpPr>
        <p:spPr>
          <a:xfrm>
            <a:off x="4998230" y="5116796"/>
            <a:ext cx="4915791" cy="9310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Total students: 10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29"/>
          <p:cNvSpPr/>
          <p:nvPr/>
        </p:nvSpPr>
        <p:spPr>
          <a:xfrm>
            <a:off x="408336" y="286694"/>
            <a:ext cx="628359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sp>
        <p:nvSpPr>
          <p:cNvPr id="649" name="Google Shape;649;p29"/>
          <p:cNvSpPr txBox="1"/>
          <p:nvPr/>
        </p:nvSpPr>
        <p:spPr>
          <a:xfrm>
            <a:off x="7427495" y="1556580"/>
            <a:ext cx="4356169" cy="8551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Table 1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Early Math Final Assessment</a:t>
            </a:r>
            <a:endParaRPr/>
          </a:p>
        </p:txBody>
      </p:sp>
      <p:sp>
        <p:nvSpPr>
          <p:cNvPr id="650" name="Google Shape;650;p29"/>
          <p:cNvSpPr txBox="1"/>
          <p:nvPr/>
        </p:nvSpPr>
        <p:spPr>
          <a:xfrm>
            <a:off x="408336" y="1556580"/>
            <a:ext cx="5496345" cy="1113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2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Count the Number of Students in Each Category.</a:t>
            </a:r>
            <a:endParaRPr/>
          </a:p>
          <a:p>
            <a:pPr indent="-333375" lvl="0" marL="936625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Make a list or table like: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aphicFrame>
        <p:nvGraphicFramePr>
          <p:cNvPr id="651" name="Google Shape;651;p29"/>
          <p:cNvGraphicFramePr/>
          <p:nvPr/>
        </p:nvGraphicFramePr>
        <p:xfrm>
          <a:off x="7427495" y="256624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{9ACE3D8F-A421-4950-958E-7E3ACACBFB33}</a:tableStyleId>
              </a:tblPr>
              <a:tblGrid>
                <a:gridCol w="1347400"/>
                <a:gridCol w="1347400"/>
              </a:tblGrid>
              <a:tr h="3708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Result</a:t>
                      </a:r>
                      <a:endParaRPr/>
                    </a:p>
                  </a:txBody>
                  <a:tcPr marT="45725" marB="45725" marR="91450" marL="91450"/>
                </a:tc>
                <a:tc hMerge="1"/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Excellent 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Good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Average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Poor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D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652" name="Google Shape;652;p29"/>
          <p:cNvSpPr/>
          <p:nvPr/>
        </p:nvSpPr>
        <p:spPr>
          <a:xfrm flipH="1" rot="-5065098">
            <a:off x="5411342" y="638708"/>
            <a:ext cx="822798" cy="3539136"/>
          </a:xfrm>
          <a:prstGeom prst="arc">
            <a:avLst>
              <a:gd fmla="val 16847125" name="adj1"/>
              <a:gd fmla="val 4077159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29"/>
          <p:cNvSpPr txBox="1"/>
          <p:nvPr/>
        </p:nvSpPr>
        <p:spPr>
          <a:xfrm>
            <a:off x="408336" y="3180173"/>
            <a:ext cx="6801854" cy="1487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AutoNum type="arabicPeriod" startAt="3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Calculate the Percentage for Each Category.</a:t>
            </a:r>
            <a:endParaRPr/>
          </a:p>
          <a:p>
            <a:pPr indent="-342900" lvl="0" marL="803275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Use this formula:</a:t>
            </a:r>
            <a:endParaRPr/>
          </a:p>
          <a:p>
            <a:pPr indent="0" lvl="0" marL="762000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Percentage = (Number in Category / Total Students) × 100</a:t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54" name="Google Shape;654;p29"/>
          <p:cNvSpPr txBox="1"/>
          <p:nvPr/>
        </p:nvSpPr>
        <p:spPr>
          <a:xfrm>
            <a:off x="408336" y="5784716"/>
            <a:ext cx="609600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8032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Do the same for the rest.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55" name="Google Shape;655;p29"/>
          <p:cNvSpPr txBox="1"/>
          <p:nvPr/>
        </p:nvSpPr>
        <p:spPr>
          <a:xfrm>
            <a:off x="408336" y="4762730"/>
            <a:ext cx="6096000" cy="789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01625" lvl="0" marL="7620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Excellent = (3/10) x 100</a:t>
            </a:r>
            <a:endParaRPr/>
          </a:p>
          <a:p>
            <a:pPr indent="0" lvl="0" marL="762000" marR="0" rtl="0" algn="just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30%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30"/>
          <p:cNvSpPr txBox="1"/>
          <p:nvPr>
            <p:ph idx="1" type="body"/>
          </p:nvPr>
        </p:nvSpPr>
        <p:spPr>
          <a:xfrm>
            <a:off x="329278" y="1452491"/>
            <a:ext cx="5673981" cy="7700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A (vertical or horizontal)</a:t>
            </a:r>
            <a:r>
              <a:rPr b="1" lang="en-ID" sz="2000">
                <a:latin typeface="Cambria"/>
                <a:ea typeface="Cambria"/>
                <a:cs typeface="Cambria"/>
                <a:sym typeface="Cambria"/>
              </a:rPr>
              <a:t> bar chart</a:t>
            </a: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 is used to compare </a:t>
            </a:r>
            <a:r>
              <a:rPr b="1" i="1" lang="en-ID" sz="2000">
                <a:latin typeface="Cambria"/>
                <a:ea typeface="Cambria"/>
                <a:cs typeface="Cambria"/>
                <a:sym typeface="Cambria"/>
              </a:rPr>
              <a:t>unlike</a:t>
            </a: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 (</a:t>
            </a:r>
            <a:r>
              <a:rPr i="1" lang="en-ID" sz="2000">
                <a:latin typeface="Cambria"/>
                <a:ea typeface="Cambria"/>
                <a:cs typeface="Cambria"/>
                <a:sym typeface="Cambria"/>
              </a:rPr>
              <a:t>different</a:t>
            </a:r>
            <a:r>
              <a:rPr lang="en-ID" sz="2000">
                <a:latin typeface="Cambria"/>
                <a:ea typeface="Cambria"/>
                <a:cs typeface="Cambria"/>
                <a:sym typeface="Cambria"/>
              </a:rPr>
              <a:t>) items</a:t>
            </a:r>
            <a:endParaRPr/>
          </a:p>
        </p:txBody>
      </p:sp>
      <p:pic>
        <p:nvPicPr>
          <p:cNvPr descr="A picture containing text, screenshot, font, number&#10;&#10;Description automatically generated" id="661" name="Google Shape;661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5160" y="2332542"/>
            <a:ext cx="4809752" cy="234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screenshot, line, plot, font&#10;&#10;Description automatically generated" id="662" name="Google Shape;662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21499" y="2296910"/>
            <a:ext cx="3946264" cy="23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3" name="Google Shape;663;p30"/>
          <p:cNvPicPr preferRelativeResize="0"/>
          <p:nvPr/>
        </p:nvPicPr>
        <p:blipFill rotWithShape="1">
          <a:blip r:embed="rId5">
            <a:alphaModFix/>
          </a:blip>
          <a:srcRect b="26249" l="8313" r="2809" t="18439"/>
          <a:stretch/>
        </p:blipFill>
        <p:spPr>
          <a:xfrm>
            <a:off x="4885371" y="5016810"/>
            <a:ext cx="4072255" cy="1522730"/>
          </a:xfrm>
          <a:prstGeom prst="rect">
            <a:avLst/>
          </a:prstGeom>
          <a:noFill/>
          <a:ln>
            <a:noFill/>
          </a:ln>
        </p:spPr>
      </p:pic>
      <p:sp>
        <p:nvSpPr>
          <p:cNvPr id="664" name="Google Shape;664;p30"/>
          <p:cNvSpPr txBox="1"/>
          <p:nvPr/>
        </p:nvSpPr>
        <p:spPr>
          <a:xfrm>
            <a:off x="329278" y="5189609"/>
            <a:ext cx="4458622" cy="10618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</a:t>
            </a:r>
            <a:r>
              <a:rPr b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pie chart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displays the </a:t>
            </a:r>
            <a:r>
              <a:rPr b="1"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size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of each part as a percentage of a </a:t>
            </a:r>
            <a:r>
              <a:rPr b="1"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whole.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65" name="Google Shape;665;p30"/>
          <p:cNvSpPr txBox="1"/>
          <p:nvPr/>
        </p:nvSpPr>
        <p:spPr>
          <a:xfrm>
            <a:off x="5766722" y="1434725"/>
            <a:ext cx="6096000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</a:t>
            </a:r>
            <a:r>
              <a:rPr b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line chart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depicts changes over a period of time, showing data and trends</a:t>
            </a:r>
            <a:endParaRPr/>
          </a:p>
        </p:txBody>
      </p:sp>
      <p:sp>
        <p:nvSpPr>
          <p:cNvPr id="666" name="Google Shape;666;p30"/>
          <p:cNvSpPr/>
          <p:nvPr/>
        </p:nvSpPr>
        <p:spPr>
          <a:xfrm>
            <a:off x="518983" y="222424"/>
            <a:ext cx="4268917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Types of Charts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0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31"/>
          <p:cNvSpPr txBox="1"/>
          <p:nvPr>
            <p:ph idx="1" type="body"/>
          </p:nvPr>
        </p:nvSpPr>
        <p:spPr>
          <a:xfrm>
            <a:off x="4121165" y="2052920"/>
            <a:ext cx="6519126" cy="2996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Examples on how to report the data:</a:t>
            </a:r>
            <a:endParaRPr/>
          </a:p>
          <a:p>
            <a:pPr indent="-263525" lvl="0" marL="676275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According to the chart...</a:t>
            </a:r>
            <a:endParaRPr/>
          </a:p>
          <a:p>
            <a:pPr indent="-263525" lvl="0" marL="676275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It can be seen that...</a:t>
            </a:r>
            <a:endParaRPr/>
          </a:p>
          <a:p>
            <a:pPr indent="-263525" lvl="0" marL="676275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The majority of students...</a:t>
            </a:r>
            <a:endParaRPr/>
          </a:p>
          <a:p>
            <a:pPr indent="-263525" lvl="0" marL="676275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Only a few students...</a:t>
            </a:r>
            <a:endParaRPr/>
          </a:p>
          <a:p>
            <a:pPr indent="-263525" lvl="0" marL="676275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ID" sz="2100">
                <a:latin typeface="Cambria"/>
                <a:ea typeface="Cambria"/>
                <a:cs typeface="Cambria"/>
                <a:sym typeface="Cambria"/>
              </a:rPr>
              <a:t>Most students were placed in the … category.</a:t>
            </a:r>
            <a:endParaRPr/>
          </a:p>
        </p:txBody>
      </p:sp>
      <p:sp>
        <p:nvSpPr>
          <p:cNvPr id="672" name="Google Shape;672;p31"/>
          <p:cNvSpPr/>
          <p:nvPr/>
        </p:nvSpPr>
        <p:spPr>
          <a:xfrm>
            <a:off x="518983" y="222424"/>
            <a:ext cx="628359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pic>
        <p:nvPicPr>
          <p:cNvPr descr="Graph Growth" id="673" name="Google Shape;67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0838" y="1809000"/>
            <a:ext cx="2869944" cy="32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7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32"/>
          <p:cNvSpPr/>
          <p:nvPr/>
        </p:nvSpPr>
        <p:spPr>
          <a:xfrm flipH="1">
            <a:off x="5461462" y="280712"/>
            <a:ext cx="6456218" cy="548853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pic>
        <p:nvPicPr>
          <p:cNvPr descr="A letter to a student&#10;&#10;AI-generated content may be incorrect." id="679" name="Google Shape;679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-1689" l="0" r="0" t="-529"/>
          <a:stretch/>
        </p:blipFill>
        <p:spPr>
          <a:xfrm>
            <a:off x="526810" y="411480"/>
            <a:ext cx="4705843" cy="603504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80" name="Google Shape;680;p32"/>
          <p:cNvSpPr txBox="1"/>
          <p:nvPr/>
        </p:nvSpPr>
        <p:spPr>
          <a:xfrm>
            <a:off x="5640619" y="2335309"/>
            <a:ext cx="6097904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Three students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 placed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in the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Excellent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category.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Four students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 placed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in the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Good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category.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One student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was placed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in the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Average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category.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Two students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were placed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in the </a:t>
            </a:r>
            <a:r>
              <a:rPr b="1"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Poor</a:t>
            </a:r>
            <a:r>
              <a:rPr lang="en-ID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category.</a:t>
            </a:r>
            <a:endParaRPr/>
          </a:p>
        </p:txBody>
      </p:sp>
      <p:sp>
        <p:nvSpPr>
          <p:cNvPr id="681" name="Google Shape;681;p32"/>
          <p:cNvSpPr/>
          <p:nvPr/>
        </p:nvSpPr>
        <p:spPr>
          <a:xfrm>
            <a:off x="663677" y="2743200"/>
            <a:ext cx="2964426" cy="815434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D86A6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32"/>
          <p:cNvSpPr/>
          <p:nvPr/>
        </p:nvSpPr>
        <p:spPr>
          <a:xfrm flipH="1" rot="-10110390">
            <a:off x="2619891" y="1137696"/>
            <a:ext cx="3315284" cy="2210725"/>
          </a:xfrm>
          <a:prstGeom prst="arc">
            <a:avLst>
              <a:gd fmla="val 16200000" name="adj1"/>
              <a:gd fmla="val 20488907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33"/>
          <p:cNvSpPr/>
          <p:nvPr/>
        </p:nvSpPr>
        <p:spPr>
          <a:xfrm flipH="1">
            <a:off x="5461462" y="200636"/>
            <a:ext cx="6456218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Charts &amp; Data Interpretation</a:t>
            </a:r>
            <a:endParaRPr/>
          </a:p>
        </p:txBody>
      </p:sp>
      <p:pic>
        <p:nvPicPr>
          <p:cNvPr descr="A letter to a student&#10;&#10;AI-generated content may be incorrect." id="688" name="Google Shape;688;p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-1689" l="0" r="0" t="-529"/>
          <a:stretch/>
        </p:blipFill>
        <p:spPr>
          <a:xfrm>
            <a:off x="526810" y="411480"/>
            <a:ext cx="4705843" cy="603504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89" name="Google Shape;689;p33"/>
          <p:cNvSpPr txBox="1"/>
          <p:nvPr/>
        </p:nvSpPr>
        <p:spPr>
          <a:xfrm>
            <a:off x="5819776" y="1560959"/>
            <a:ext cx="6097904" cy="36471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311150" lvl="0" marL="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Cambria"/>
              <a:buNone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addition, it was noted that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two students did not meet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the minimum passing criteria. As a result, further evaluation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is required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to identify the challenges faced by these students. To ensure progress, a targeted support strategy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will be developed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and implemented in the coming weeks.</a:t>
            </a:r>
            <a:endParaRPr/>
          </a:p>
          <a:p>
            <a:pPr indent="31115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311150" lvl="0" marL="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Cambria"/>
              <a:buNone/>
            </a:pP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We believe that with the right support, each child can continue to grow and succeed. Updates regarding the remedial sessions and additional learning resources </a:t>
            </a:r>
            <a:r>
              <a:rPr b="1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will be shared</a:t>
            </a:r>
            <a:r>
              <a:rPr b="0" i="0" lang="en-ID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 with you shortly.</a:t>
            </a:r>
            <a:endParaRPr/>
          </a:p>
        </p:txBody>
      </p:sp>
      <p:sp>
        <p:nvSpPr>
          <p:cNvPr id="690" name="Google Shape;690;p33"/>
          <p:cNvSpPr/>
          <p:nvPr/>
        </p:nvSpPr>
        <p:spPr>
          <a:xfrm>
            <a:off x="674370" y="3429000"/>
            <a:ext cx="4446270" cy="1289304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1" name="Google Shape;691;p33"/>
          <p:cNvSpPr/>
          <p:nvPr/>
        </p:nvSpPr>
        <p:spPr>
          <a:xfrm rot="-5618381">
            <a:off x="4856931" y="2303411"/>
            <a:ext cx="2064779" cy="2162249"/>
          </a:xfrm>
          <a:prstGeom prst="arc">
            <a:avLst>
              <a:gd fmla="val 16200000" name="adj1"/>
              <a:gd fmla="val 20488907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696" name="Google Shape;69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5807" y="1139411"/>
            <a:ext cx="3196121" cy="5079012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34"/>
          <p:cNvSpPr txBox="1"/>
          <p:nvPr>
            <p:ph type="title"/>
          </p:nvPr>
        </p:nvSpPr>
        <p:spPr>
          <a:xfrm>
            <a:off x="870285" y="1842448"/>
            <a:ext cx="3347884" cy="137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mbria"/>
              <a:buNone/>
            </a:pPr>
            <a:r>
              <a:rPr lang="en-ID">
                <a:latin typeface="Cambria"/>
                <a:ea typeface="Cambria"/>
                <a:cs typeface="Cambria"/>
                <a:sym typeface="Cambria"/>
              </a:rPr>
              <a:t>TAKE HOME NOTES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35"/>
          <p:cNvSpPr/>
          <p:nvPr/>
        </p:nvSpPr>
        <p:spPr>
          <a:xfrm>
            <a:off x="657726" y="1026695"/>
            <a:ext cx="5281276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42875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in the Past</a:t>
            </a:r>
            <a:endParaRPr/>
          </a:p>
          <a:p>
            <a:pPr indent="0" lvl="0" marL="142875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1" marL="14287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stress the effect of an action that happened in the past.</a:t>
            </a:r>
            <a:endParaRPr b="0" i="0" sz="2100" u="none" cap="none" strike="noStrike">
              <a:solidFill>
                <a:schemeClr val="lt2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03" name="Google Shape;703;p35"/>
          <p:cNvSpPr/>
          <p:nvPr/>
        </p:nvSpPr>
        <p:spPr>
          <a:xfrm>
            <a:off x="6252998" y="1026695"/>
            <a:ext cx="5281276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905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in Future</a:t>
            </a:r>
            <a:endParaRPr/>
          </a:p>
          <a:p>
            <a:pPr indent="-342900" lvl="1" marL="5334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 stress the effect of an action that will happen in the future, rather than the cause of that action. </a:t>
            </a:r>
            <a:endParaRPr b="0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1" marL="5334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•"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usually formed with </a:t>
            </a:r>
            <a:r>
              <a:rPr b="0" i="1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‘will’ </a:t>
            </a: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rather than </a:t>
            </a:r>
            <a:r>
              <a:rPr b="0" i="1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‘going to’.</a:t>
            </a:r>
            <a:endParaRPr b="0" i="0" sz="21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04" name="Google Shape;704;p35"/>
          <p:cNvSpPr/>
          <p:nvPr/>
        </p:nvSpPr>
        <p:spPr>
          <a:xfrm>
            <a:off x="657726" y="3717756"/>
            <a:ext cx="5281276" cy="240230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9525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Passive Voice with Modals</a:t>
            </a:r>
            <a:endParaRPr/>
          </a:p>
          <a:p>
            <a:pPr indent="0" lvl="0" marL="9525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1" marL="952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ID" sz="21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 with other passive constructions, the emphasis changes to the object that receives the action.</a:t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5" name="Google Shape;705;p35"/>
          <p:cNvSpPr/>
          <p:nvPr/>
        </p:nvSpPr>
        <p:spPr>
          <a:xfrm>
            <a:off x="6405397" y="3717757"/>
            <a:ext cx="5115557" cy="2402305"/>
          </a:xfrm>
          <a:prstGeom prst="roundRect">
            <a:avLst>
              <a:gd fmla="val 16667" name="adj"/>
            </a:avLst>
          </a:prstGeom>
          <a:solidFill>
            <a:srgbClr val="D86A67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Cambria"/>
              <a:buNone/>
            </a:pPr>
            <a:r>
              <a:rPr b="1"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Use the passive voice in your report with these points in mind: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ID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You want to focus on the action/ result/ effect.</a:t>
            </a:r>
            <a:endParaRPr/>
          </a:p>
          <a:p>
            <a:pPr indent="-209550" lvl="0" marL="34290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t/>
            </a:r>
            <a:endParaRPr b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9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36"/>
          <p:cNvSpPr/>
          <p:nvPr/>
        </p:nvSpPr>
        <p:spPr>
          <a:xfrm>
            <a:off x="518983" y="222424"/>
            <a:ext cx="3608879" cy="67962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ID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References</a:t>
            </a:r>
            <a:endParaRPr/>
          </a:p>
        </p:txBody>
      </p:sp>
      <p:sp>
        <p:nvSpPr>
          <p:cNvPr id="711" name="Google Shape;711;p36"/>
          <p:cNvSpPr txBox="1"/>
          <p:nvPr/>
        </p:nvSpPr>
        <p:spPr>
          <a:xfrm>
            <a:off x="518984" y="1603071"/>
            <a:ext cx="10407814" cy="2969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33375" lvl="0" marL="449263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Azar, B. S., &amp; Hagen, S. A. H. (2009).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Understanding English Grammar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(4th ed.). Pearson Education.</a:t>
            </a:r>
            <a:endParaRPr/>
          </a:p>
          <a:p>
            <a:pPr indent="-333375" lvl="0" marL="449263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Hall, D. and Barduhn, S. (2016).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English for Everyone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Edited by J. Siklos and A. Singer. New York: DK Publishing.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3375" lvl="0" marL="449263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Learnspeed. (2025).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Write A Great Tutor Session Report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lang="en-ID" sz="21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https://www.learnspeed.com/write-a-great-tutor-session-report/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  <a:p>
            <a:pPr indent="-333375" lvl="0" marL="449263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Suskie, L. (2018). </a:t>
            </a:r>
            <a:r>
              <a:rPr i="1"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Assessing Student Learning (3rd ed.). </a:t>
            </a:r>
            <a:r>
              <a:rPr lang="en-ID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Jossey-Bass.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5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37"/>
          <p:cNvSpPr/>
          <p:nvPr/>
        </p:nvSpPr>
        <p:spPr>
          <a:xfrm>
            <a:off x="2407920" y="2178811"/>
            <a:ext cx="6226656" cy="2195069"/>
          </a:xfrm>
          <a:prstGeom prst="wedgeRoundRectCallout">
            <a:avLst>
              <a:gd fmla="val 74187" name="adj1"/>
              <a:gd fmla="val 61077" name="adj2"/>
              <a:gd fmla="val 16667" name="adj3"/>
            </a:avLst>
          </a:prstGeom>
          <a:solidFill>
            <a:srgbClr val="929292"/>
          </a:solidFill>
          <a:ln cap="flat" cmpd="sng" w="19050">
            <a:solidFill>
              <a:srgbClr val="634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4288" lvl="0" marL="14288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</a:pPr>
            <a:r>
              <a:rPr b="1" lang="en-ID" sz="3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you, and see you in the next lecture!</a:t>
            </a:r>
            <a:endParaRPr b="1" sz="35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estaltVTI">
  <a:themeElements>
    <a:clrScheme name="Gestalt">
      <a:dk1>
        <a:srgbClr val="000000"/>
      </a:dk1>
      <a:lt1>
        <a:srgbClr val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estaltVTI">
  <a:themeElements>
    <a:clrScheme name="Gestalt">
      <a:dk1>
        <a:srgbClr val="000000"/>
      </a:dk1>
      <a:lt1>
        <a:srgbClr val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2025-05-29T03:08:50Z</dcterms:created>
  <dc:creator>Itha Priyastiti</dc:creator>
</cp:coreProperties>
</file>