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y="6858000" cx="12192000"/>
  <p:notesSz cx="6858000" cy="9144000"/>
  <p:embeddedFontLst>
    <p:embeddedFont>
      <p:font typeface="Belleza"/>
      <p:regular r:id="rId46"/>
    </p:embeddedFont>
    <p:embeddedFont>
      <p:font typeface="Play"/>
      <p:regular r:id="rId47"/>
      <p:bold r:id="rId48"/>
    </p:embeddedFont>
    <p:embeddedFont>
      <p:font typeface="Open Sans Light"/>
      <p:regular r:id="rId49"/>
      <p:bold r:id="rId50"/>
      <p:italic r:id="rId51"/>
      <p:boldItalic r:id="rId5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53" roundtripDataSignature="AMtx7mg9CBUsRlz1ai14cboRM1nwWU3X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403E203-A051-4BB7-B92D-8D97B318EDD1}">
  <a:tblStyle styleId="{2403E203-A051-4BB7-B92D-8D97B318EDD1}" styleName="Table_0">
    <a:wholeTbl>
      <a:tcTxStyle b="off" i="off">
        <a:font>
          <a:latin typeface="Univers Condensed Light"/>
          <a:ea typeface="Univers Condensed Light"/>
          <a:cs typeface="Univers Condensed Light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7E9EA"/>
          </a:solidFill>
        </a:fill>
      </a:tcStyle>
    </a:wholeTbl>
    <a:band1H>
      <a:tcTxStyle/>
      <a:tcStyle>
        <a:fill>
          <a:solidFill>
            <a:srgbClr val="CAD0D2"/>
          </a:solidFill>
        </a:fill>
      </a:tcStyle>
    </a:band1H>
    <a:band2H>
      <a:tcTxStyle/>
    </a:band2H>
    <a:band1V>
      <a:tcTxStyle/>
      <a:tcStyle>
        <a:fill>
          <a:solidFill>
            <a:srgbClr val="CAD0D2"/>
          </a:solidFill>
        </a:fill>
      </a:tcStyle>
    </a:band1V>
    <a:band2V>
      <a:tcTxStyle/>
    </a:band2V>
    <a:lastCol>
      <a:tcTxStyle b="on" i="off">
        <a:font>
          <a:latin typeface="Univers Condensed Light"/>
          <a:ea typeface="Univers Condensed Light"/>
          <a:cs typeface="Univers Condensed Light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Univers Condensed Light"/>
          <a:ea typeface="Univers Condensed Light"/>
          <a:cs typeface="Univers Condensed Light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Univers Condensed Light"/>
          <a:ea typeface="Univers Condensed Light"/>
          <a:cs typeface="Univers Condensed Light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Univers Condensed Light"/>
          <a:ea typeface="Univers Condensed Light"/>
          <a:cs typeface="Univers Condensed Light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font" Target="fonts/Belleza-regular.fntdata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Play-bold.fntdata"/><Relationship Id="rId47" Type="http://schemas.openxmlformats.org/officeDocument/2006/relationships/font" Target="fonts/Play-regular.fntdata"/><Relationship Id="rId49" Type="http://schemas.openxmlformats.org/officeDocument/2006/relationships/font" Target="fonts/OpenSansLight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OpenSansLight-italic.fntdata"/><Relationship Id="rId50" Type="http://schemas.openxmlformats.org/officeDocument/2006/relationships/font" Target="fonts/OpenSansLight-bold.fntdata"/><Relationship Id="rId53" Type="http://customschemas.google.com/relationships/presentationmetadata" Target="metadata"/><Relationship Id="rId52" Type="http://schemas.openxmlformats.org/officeDocument/2006/relationships/font" Target="fonts/OpenSansLight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ID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0" name="Google Shape;390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4" name="Google Shape;534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" name="Google Shape;567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9" name="Google Shape;579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2"/>
          <p:cNvSpPr txBox="1"/>
          <p:nvPr>
            <p:ph type="ctrTitle"/>
          </p:nvPr>
        </p:nvSpPr>
        <p:spPr>
          <a:xfrm>
            <a:off x="1524000" y="1122363"/>
            <a:ext cx="9144000" cy="30253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600"/>
              <a:buFont typeface="Play"/>
              <a:buNone/>
              <a:defRPr sz="6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2"/>
          <p:cNvSpPr txBox="1"/>
          <p:nvPr>
            <p:ph idx="1" type="subTitle"/>
          </p:nvPr>
        </p:nvSpPr>
        <p:spPr>
          <a:xfrm>
            <a:off x="1524000" y="4386729"/>
            <a:ext cx="9144000" cy="11355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None/>
              <a:defRPr b="1" sz="1800" cap="none"/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42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2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2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3"/>
          <p:cNvSpPr txBox="1"/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3"/>
          <p:cNvSpPr txBox="1"/>
          <p:nvPr>
            <p:ph idx="1" type="body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Char char="•"/>
              <a:defRPr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0988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Char char="•"/>
              <a:defRPr/>
            </a:lvl4pPr>
            <a:lvl5pPr indent="-30987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3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3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192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44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28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28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44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4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4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5"/>
          <p:cNvSpPr txBox="1"/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5"/>
          <p:cNvSpPr txBox="1"/>
          <p:nvPr>
            <p:ph idx="1" type="body"/>
          </p:nvPr>
        </p:nvSpPr>
        <p:spPr>
          <a:xfrm>
            <a:off x="838200" y="1924493"/>
            <a:ext cx="5181600" cy="425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45"/>
          <p:cNvSpPr txBox="1"/>
          <p:nvPr>
            <p:ph idx="2" type="body"/>
          </p:nvPr>
        </p:nvSpPr>
        <p:spPr>
          <a:xfrm>
            <a:off x="6172200" y="1924493"/>
            <a:ext cx="5181600" cy="425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5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5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5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6"/>
          <p:cNvSpPr txBox="1"/>
          <p:nvPr>
            <p:ph idx="1" type="body"/>
          </p:nvPr>
        </p:nvSpPr>
        <p:spPr>
          <a:xfrm>
            <a:off x="839788" y="1734325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b="1" sz="2000" cap="none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46"/>
          <p:cNvSpPr txBox="1"/>
          <p:nvPr>
            <p:ph idx="2" type="body"/>
          </p:nvPr>
        </p:nvSpPr>
        <p:spPr>
          <a:xfrm>
            <a:off x="839788" y="2558237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46"/>
          <p:cNvSpPr txBox="1"/>
          <p:nvPr>
            <p:ph idx="3" type="body"/>
          </p:nvPr>
        </p:nvSpPr>
        <p:spPr>
          <a:xfrm>
            <a:off x="6172200" y="1734325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b="1" sz="2000" cap="none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46"/>
          <p:cNvSpPr txBox="1"/>
          <p:nvPr>
            <p:ph idx="4" type="body"/>
          </p:nvPr>
        </p:nvSpPr>
        <p:spPr>
          <a:xfrm>
            <a:off x="6172200" y="2558237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46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6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6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7"/>
          <p:cNvSpPr txBox="1"/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7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7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7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8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8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8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560"/>
              <a:buChar char="•"/>
              <a:defRPr sz="3200"/>
            </a:lvl1pPr>
            <a:lvl2pPr indent="-3708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240"/>
              <a:buChar char="•"/>
              <a:defRPr sz="2800"/>
            </a:lvl2pPr>
            <a:lvl3pPr indent="-35051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920"/>
              <a:buChar char="•"/>
              <a:defRPr sz="2400"/>
            </a:lvl3pPr>
            <a:lvl4pPr indent="-3302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2000"/>
            </a:lvl4pPr>
            <a:lvl5pPr indent="-3302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4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9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9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9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5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28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50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50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0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1"/>
          <p:cNvSpPr txBox="1"/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51"/>
          <p:cNvSpPr txBox="1"/>
          <p:nvPr>
            <p:ph idx="1" type="body"/>
          </p:nvPr>
        </p:nvSpPr>
        <p:spPr>
          <a:xfrm rot="5400000">
            <a:off x="4083788" y="-931234"/>
            <a:ext cx="4024424" cy="99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51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1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51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5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1pPr>
            <a:lvl2pPr indent="-32004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2pPr>
            <a:lvl3pPr indent="-320039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3pPr>
            <a:lvl4pPr indent="-320039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4pPr>
            <a:lvl5pPr indent="-320039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52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52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52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41"/>
          <p:cNvCxnSpPr/>
          <p:nvPr/>
        </p:nvCxnSpPr>
        <p:spPr>
          <a:xfrm flipH="1">
            <a:off x="0" y="0"/>
            <a:ext cx="3119718" cy="68580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1" name="Google Shape;11;p41"/>
          <p:cNvCxnSpPr/>
          <p:nvPr/>
        </p:nvCxnSpPr>
        <p:spPr>
          <a:xfrm flipH="1">
            <a:off x="0" y="0"/>
            <a:ext cx="903768" cy="654367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2" name="Google Shape;12;p41"/>
          <p:cNvCxnSpPr/>
          <p:nvPr/>
        </p:nvCxnSpPr>
        <p:spPr>
          <a:xfrm rot="10800000">
            <a:off x="-42863" y="5791200"/>
            <a:ext cx="6286501" cy="10668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3" name="Google Shape;13;p41"/>
          <p:cNvCxnSpPr/>
          <p:nvPr/>
        </p:nvCxnSpPr>
        <p:spPr>
          <a:xfrm flipH="1">
            <a:off x="8462964" y="5848350"/>
            <a:ext cx="3729036" cy="100965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4" name="Google Shape;14;p41"/>
          <p:cNvCxnSpPr/>
          <p:nvPr/>
        </p:nvCxnSpPr>
        <p:spPr>
          <a:xfrm flipH="1">
            <a:off x="11543158" y="1647825"/>
            <a:ext cx="648842" cy="521017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5" name="Google Shape;15;p41"/>
          <p:cNvCxnSpPr/>
          <p:nvPr/>
        </p:nvCxnSpPr>
        <p:spPr>
          <a:xfrm rot="10800000">
            <a:off x="10781554" y="0"/>
            <a:ext cx="1410446" cy="425834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6" name="Google Shape;16;p41"/>
          <p:cNvCxnSpPr/>
          <p:nvPr/>
        </p:nvCxnSpPr>
        <p:spPr>
          <a:xfrm rot="10800000">
            <a:off x="6529388" y="-4763"/>
            <a:ext cx="5662612" cy="93197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7" name="Google Shape;17;p41"/>
          <p:cNvSpPr txBox="1"/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Play"/>
              <a:buNone/>
              <a:defRPr b="0" i="1" sz="4400" u="none" cap="none" strike="noStrike">
                <a:solidFill>
                  <a:schemeClr val="dk2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8" name="Google Shape;18;p41"/>
          <p:cNvSpPr txBox="1"/>
          <p:nvPr>
            <p:ph idx="1" type="body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052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•"/>
              <a:defRPr b="0" i="0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indent="-33020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20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indent="-320039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4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indent="-309880" lvl="3" marL="1828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indent="-309879" lvl="4" marL="22860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8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19" name="Google Shape;19;p41"/>
          <p:cNvSpPr txBox="1"/>
          <p:nvPr>
            <p:ph idx="10" type="dt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20" name="Google Shape;20;p41"/>
          <p:cNvSpPr txBox="1"/>
          <p:nvPr>
            <p:ph idx="11" type="ftr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1200" u="none" cap="none" strike="noStrike">
                <a:solidFill>
                  <a:schemeClr val="dk2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21" name="Google Shape;21;p41"/>
          <p:cNvSpPr txBox="1"/>
          <p:nvPr>
            <p:ph idx="12" type="sldNum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6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hyperlink" Target="https://procomm.ieee.org/the-impact-of-indirect-speech-acts-on-professional-communication/#:~:text=In%20responding%20to%20someone%27s%20ideas,disagreement%2C%20but%20also%20to%20avoi" TargetMode="Externa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0" y="652"/>
            <a:ext cx="12192000" cy="6857347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97" name="Google Shape;97;p1"/>
          <p:cNvSpPr txBox="1"/>
          <p:nvPr>
            <p:ph type="ctrTitle"/>
          </p:nvPr>
        </p:nvSpPr>
        <p:spPr>
          <a:xfrm>
            <a:off x="4745264" y="1806577"/>
            <a:ext cx="6935872" cy="2588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600"/>
              <a:buFont typeface="Belleza"/>
              <a:buNone/>
            </a:pPr>
            <a:r>
              <a:rPr i="0" lang="en-ID">
                <a:latin typeface="Belleza"/>
                <a:ea typeface="Belleza"/>
                <a:cs typeface="Belleza"/>
                <a:sym typeface="Belleza"/>
              </a:rPr>
              <a:t>ENGLISH FOR MATHEMATICS</a:t>
            </a:r>
            <a:endParaRPr/>
          </a:p>
        </p:txBody>
      </p:sp>
      <p:sp>
        <p:nvSpPr>
          <p:cNvPr id="98" name="Google Shape;98;p1"/>
          <p:cNvSpPr txBox="1"/>
          <p:nvPr>
            <p:ph idx="1" type="subTitle"/>
          </p:nvPr>
        </p:nvSpPr>
        <p:spPr>
          <a:xfrm>
            <a:off x="4946267" y="285181"/>
            <a:ext cx="6935872" cy="12801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lang="en-ID" sz="3000"/>
              <a:t>LECTURE 14</a:t>
            </a:r>
            <a:endParaRPr/>
          </a:p>
          <a:p>
            <a:pPr indent="0" lvl="0" marL="0" rtl="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lang="en-ID" sz="3000"/>
              <a:t>UNDERSTANDING STUDENTS NEEDS</a:t>
            </a:r>
            <a:endParaRPr/>
          </a:p>
        </p:txBody>
      </p:sp>
      <p:pic>
        <p:nvPicPr>
          <p:cNvPr descr="Jigsaw puzzles in plastic figures" id="99" name="Google Shape;99;p1"/>
          <p:cNvPicPr preferRelativeResize="0"/>
          <p:nvPr/>
        </p:nvPicPr>
        <p:blipFill rotWithShape="1">
          <a:blip r:embed="rId3">
            <a:alphaModFix/>
          </a:blip>
          <a:srcRect b="0" l="27792" r="23623" t="0"/>
          <a:stretch/>
        </p:blipFill>
        <p:spPr>
          <a:xfrm>
            <a:off x="-2573" y="10"/>
            <a:ext cx="4811317" cy="6857988"/>
          </a:xfrm>
          <a:custGeom>
            <a:rect b="b" l="l" r="r" t="t"/>
            <a:pathLst>
              <a:path extrusionOk="0" h="6857998" w="4811317">
                <a:moveTo>
                  <a:pt x="0" y="0"/>
                </a:moveTo>
                <a:lnTo>
                  <a:pt x="4811317" y="0"/>
                </a:lnTo>
                <a:lnTo>
                  <a:pt x="2712446" y="6857998"/>
                </a:lnTo>
                <a:lnTo>
                  <a:pt x="0" y="6857998"/>
                </a:lnTo>
                <a:close/>
              </a:path>
            </a:pathLst>
          </a:custGeom>
          <a:noFill/>
          <a:ln>
            <a:noFill/>
          </a:ln>
        </p:spPr>
      </p:pic>
      <p:cxnSp>
        <p:nvCxnSpPr>
          <p:cNvPr id="100" name="Google Shape;100;p1"/>
          <p:cNvCxnSpPr/>
          <p:nvPr/>
        </p:nvCxnSpPr>
        <p:spPr>
          <a:xfrm flipH="1">
            <a:off x="3418764" y="0"/>
            <a:ext cx="815637" cy="6857348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1" name="Google Shape;101;p1"/>
          <p:cNvCxnSpPr>
            <a:endCxn id="101" idx="2"/>
          </p:cNvCxnSpPr>
          <p:nvPr/>
        </p:nvCxnSpPr>
        <p:spPr>
          <a:xfrm>
            <a:off x="0" y="5468380"/>
            <a:ext cx="6096000" cy="138960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2" name="Google Shape;102;p1"/>
          <p:cNvSpPr txBox="1"/>
          <p:nvPr/>
        </p:nvSpPr>
        <p:spPr>
          <a:xfrm>
            <a:off x="4842957" y="5219689"/>
            <a:ext cx="6740400" cy="128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Arial"/>
              <a:buNone/>
            </a:pPr>
            <a:r>
              <a:rPr b="1" i="0" lang="en-ID" sz="2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Itha Priyastiti</a:t>
            </a:r>
            <a:endParaRPr/>
          </a:p>
          <a:p>
            <a:pPr indent="0" lvl="0" marL="0" marR="0" rtl="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Arial"/>
              <a:buNone/>
            </a:pPr>
            <a:r>
              <a:rPr b="1" i="0" lang="en-ID" sz="21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Universitas Kristen Wira Wacana Sumba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07" name="Google Shape;10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2172" y="1351284"/>
            <a:ext cx="2829759" cy="447989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"/>
          <p:cNvSpPr txBox="1"/>
          <p:nvPr>
            <p:ph type="title"/>
          </p:nvPr>
        </p:nvSpPr>
        <p:spPr>
          <a:xfrm>
            <a:off x="1307683" y="2142810"/>
            <a:ext cx="2418735" cy="7989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i="0" lang="en-ID">
                <a:solidFill>
                  <a:schemeClr val="dk1"/>
                </a:solidFill>
              </a:rPr>
              <a:t>REVIEW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657726" y="882317"/>
            <a:ext cx="4866774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42875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in the Past</a:t>
            </a:r>
            <a:endParaRPr/>
          </a:p>
          <a:p>
            <a:pPr indent="0" lvl="0" marL="142875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1" marL="14287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stress the effect of an action that happened in the past.</a:t>
            </a:r>
            <a:endParaRPr b="0" i="0" sz="2100" u="none" cap="none" strike="noStrike">
              <a:solidFill>
                <a:schemeClr val="lt2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6096000" y="882317"/>
            <a:ext cx="5438274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905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in Future</a:t>
            </a:r>
            <a:endParaRPr/>
          </a:p>
          <a:p>
            <a:pPr indent="-342900" lvl="1" marL="5334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stress the effect of an action that will happen in the future, rather than the cause of that action. </a:t>
            </a:r>
            <a:endParaRPr b="0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1" marL="5334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usually formed with </a:t>
            </a:r>
            <a:r>
              <a:rPr b="0" i="1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‘will’ </a:t>
            </a: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rather than </a:t>
            </a:r>
            <a:r>
              <a:rPr b="0" i="1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‘going to’.</a:t>
            </a:r>
            <a:endParaRPr b="0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657726" y="3573378"/>
            <a:ext cx="4866774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9525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with Modals</a:t>
            </a:r>
            <a:endParaRPr/>
          </a:p>
          <a:p>
            <a:pPr indent="0" lvl="0" marL="9525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1" marL="952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 with other passive constructions, the emphasis changes to the object that receives the action.</a:t>
            </a:r>
            <a:endParaRPr b="0" i="0" sz="18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6172200" y="3573378"/>
            <a:ext cx="5438274" cy="2402305"/>
          </a:xfrm>
          <a:prstGeom prst="roundRect">
            <a:avLst>
              <a:gd fmla="val 16667" name="adj"/>
            </a:avLst>
          </a:prstGeom>
          <a:solidFill>
            <a:srgbClr val="D86A67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Cambria"/>
              <a:buNone/>
            </a:pPr>
            <a:r>
              <a:rPr b="1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Use the passive voice in your report with these points in mind: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You want to focus on the action/ result/ effect.</a:t>
            </a:r>
            <a:endParaRPr/>
          </a:p>
          <a:p>
            <a:pPr indent="-209550" lvl="0" marL="34290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t/>
            </a:r>
            <a:endParaRPr b="1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"/>
          <p:cNvSpPr txBox="1"/>
          <p:nvPr/>
        </p:nvSpPr>
        <p:spPr>
          <a:xfrm>
            <a:off x="724544" y="3482314"/>
            <a:ext cx="10832456" cy="27282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As a professional tutoring center, it is beneficial to collect feedback from your stakeholders (students, parents, other users).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Distributing regular survey is recommended.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You can use the feedbacks to improve your tutoring center.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Despite the importance of overall result of your survey, individual (each) student’s testimonial is also an important point to consider.</a:t>
            </a:r>
            <a:endParaRPr/>
          </a:p>
          <a:p>
            <a:pPr indent="-106679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22" name="Google Shape;122;p4"/>
          <p:cNvSpPr/>
          <p:nvPr/>
        </p:nvSpPr>
        <p:spPr>
          <a:xfrm>
            <a:off x="259596" y="204821"/>
            <a:ext cx="466886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44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Brainstorming</a:t>
            </a:r>
            <a:endParaRPr/>
          </a:p>
        </p:txBody>
      </p:sp>
      <p:pic>
        <p:nvPicPr>
          <p:cNvPr descr="Head with gears with solid fill" id="123" name="Google Shape;12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102" y="1634646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4"/>
          <p:cNvSpPr/>
          <p:nvPr/>
        </p:nvSpPr>
        <p:spPr>
          <a:xfrm>
            <a:off x="2415939" y="1029321"/>
            <a:ext cx="9141062" cy="1915357"/>
          </a:xfrm>
          <a:prstGeom prst="cloudCallout">
            <a:avLst>
              <a:gd fmla="val -59273" name="adj1"/>
              <a:gd fmla="val -3869" name="adj2"/>
            </a:avLst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3000" u="none" cap="none" strike="noStrik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“Why is understanding students' needs important in a tutoring business?”</a:t>
            </a:r>
            <a:endParaRPr b="0" i="0" sz="30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"/>
          <p:cNvSpPr txBox="1"/>
          <p:nvPr>
            <p:ph idx="1" type="body"/>
          </p:nvPr>
        </p:nvSpPr>
        <p:spPr>
          <a:xfrm>
            <a:off x="561167" y="1273707"/>
            <a:ext cx="9906000" cy="5779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What kinds of feedback might students give about a class?</a:t>
            </a:r>
            <a:endParaRPr/>
          </a:p>
        </p:txBody>
      </p:sp>
      <p:pic>
        <p:nvPicPr>
          <p:cNvPr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6797" y="1981128"/>
            <a:ext cx="7885852" cy="33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/>
          <p:nvPr/>
        </p:nvSpPr>
        <p:spPr>
          <a:xfrm>
            <a:off x="239326" y="206902"/>
            <a:ext cx="4847741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44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Brainstorming</a:t>
            </a:r>
            <a:endParaRPr/>
          </a:p>
        </p:txBody>
      </p:sp>
      <p:sp>
        <p:nvSpPr>
          <p:cNvPr id="132" name="Google Shape;132;p5"/>
          <p:cNvSpPr txBox="1"/>
          <p:nvPr/>
        </p:nvSpPr>
        <p:spPr>
          <a:xfrm>
            <a:off x="596685" y="5799005"/>
            <a:ext cx="5626531" cy="57796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What if students give negative feedback?</a:t>
            </a:r>
            <a:endParaRPr/>
          </a:p>
        </p:txBody>
      </p:sp>
      <p:sp>
        <p:nvSpPr>
          <p:cNvPr id="133" name="Google Shape;133;p5"/>
          <p:cNvSpPr/>
          <p:nvPr/>
        </p:nvSpPr>
        <p:spPr>
          <a:xfrm>
            <a:off x="8985034" y="1981128"/>
            <a:ext cx="232474" cy="3369366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34" name="Google Shape;134;p5"/>
          <p:cNvSpPr txBox="1"/>
          <p:nvPr/>
        </p:nvSpPr>
        <p:spPr>
          <a:xfrm>
            <a:off x="9469893" y="3429000"/>
            <a:ext cx="2495227" cy="5779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None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positive feedback</a:t>
            </a:r>
            <a:endParaRPr/>
          </a:p>
        </p:txBody>
      </p:sp>
      <p:pic>
        <p:nvPicPr>
          <p:cNvPr descr="Thumbs Up Emoji" id="135" name="Google Shape;13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06726" y="2177662"/>
            <a:ext cx="1039605" cy="10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 txBox="1"/>
          <p:nvPr>
            <p:ph idx="1" type="body"/>
          </p:nvPr>
        </p:nvSpPr>
        <p:spPr>
          <a:xfrm>
            <a:off x="595308" y="4567605"/>
            <a:ext cx="10796591" cy="1390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Negative feedback should not be seen as a failure, but as an opportunity to grow.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Listening to all types of feedback (including the critical ones) shows professionalism and helps improve the quality of your services.</a:t>
            </a:r>
            <a:endParaRPr/>
          </a:p>
        </p:txBody>
      </p:sp>
      <p:pic>
        <p:nvPicPr>
          <p:cNvPr descr="Caroler in Long Coat" id="141" name="Google Shape;14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8615" y="756500"/>
            <a:ext cx="819001" cy="3744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roler in Blue Jacket" id="142" name="Google Shape;142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43130" y="1900014"/>
            <a:ext cx="932085" cy="23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6"/>
          <p:cNvSpPr/>
          <p:nvPr/>
        </p:nvSpPr>
        <p:spPr>
          <a:xfrm>
            <a:off x="8895439" y="1011229"/>
            <a:ext cx="2588216" cy="1053885"/>
          </a:xfrm>
          <a:prstGeom prst="wedgeRoundRectCallout">
            <a:avLst>
              <a:gd fmla="val -66342" name="adj1"/>
              <a:gd fmla="val -3093" name="adj2"/>
              <a:gd fmla="val 16667" name="adj3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“How’s your class going?”</a:t>
            </a:r>
            <a:endParaRPr/>
          </a:p>
        </p:txBody>
      </p:sp>
      <p:sp>
        <p:nvSpPr>
          <p:cNvPr id="144" name="Google Shape;144;p6"/>
          <p:cNvSpPr/>
          <p:nvPr/>
        </p:nvSpPr>
        <p:spPr>
          <a:xfrm>
            <a:off x="3788820" y="1118501"/>
            <a:ext cx="3117096" cy="1584909"/>
          </a:xfrm>
          <a:prstGeom prst="wedgeRoundRectCallout">
            <a:avLst>
              <a:gd fmla="val -64546" name="adj1"/>
              <a:gd fmla="val 26319" name="adj2"/>
              <a:gd fmla="val 16667" name="adj3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“Well, I enjoy the games in class, but sometimes the instructions are not clear.”</a:t>
            </a:r>
            <a:endParaRPr b="0" i="0" sz="21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127216" y="108475"/>
            <a:ext cx="419681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44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Brainstorming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"/>
          <p:cNvSpPr/>
          <p:nvPr/>
        </p:nvSpPr>
        <p:spPr>
          <a:xfrm>
            <a:off x="-1" y="59771"/>
            <a:ext cx="6096001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Understanding Students Needs</a:t>
            </a:r>
            <a:endParaRPr/>
          </a:p>
        </p:txBody>
      </p:sp>
      <p:grpSp>
        <p:nvGrpSpPr>
          <p:cNvPr id="151" name="Google Shape;151;p7"/>
          <p:cNvGrpSpPr/>
          <p:nvPr/>
        </p:nvGrpSpPr>
        <p:grpSpPr>
          <a:xfrm>
            <a:off x="3482645" y="1515483"/>
            <a:ext cx="4465882" cy="4525962"/>
            <a:chOff x="627172" y="295"/>
            <a:chExt cx="4465882" cy="4525962"/>
          </a:xfrm>
        </p:grpSpPr>
        <p:sp>
          <p:nvSpPr>
            <p:cNvPr id="152" name="Google Shape;152;p7"/>
            <p:cNvSpPr/>
            <p:nvPr/>
          </p:nvSpPr>
          <p:spPr>
            <a:xfrm>
              <a:off x="2628010" y="555367"/>
              <a:ext cx="430006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chemeClr val="accent2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7"/>
            <p:cNvSpPr txBox="1"/>
            <p:nvPr/>
          </p:nvSpPr>
          <p:spPr>
            <a:xfrm>
              <a:off x="2831498" y="598784"/>
              <a:ext cx="23030" cy="46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54" name="Google Shape;154;p7"/>
            <p:cNvSpPr/>
            <p:nvPr/>
          </p:nvSpPr>
          <p:spPr>
            <a:xfrm>
              <a:off x="627172" y="295"/>
              <a:ext cx="2002638" cy="1201582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7"/>
            <p:cNvSpPr txBox="1"/>
            <p:nvPr/>
          </p:nvSpPr>
          <p:spPr>
            <a:xfrm>
              <a:off x="627172" y="295"/>
              <a:ext cx="2002638" cy="1201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3000" lIns="98125" spcFirstLastPara="1" rIns="98125" wrap="square" tIns="10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Personalize learning</a:t>
              </a:r>
              <a:r>
                <a:rPr b="0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56" name="Google Shape;156;p7"/>
            <p:cNvSpPr/>
            <p:nvPr/>
          </p:nvSpPr>
          <p:spPr>
            <a:xfrm>
              <a:off x="1628491" y="1200078"/>
              <a:ext cx="2463244" cy="430006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4772"/>
                  </a:lnTo>
                  <a:lnTo>
                    <a:pt x="0" y="64772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A5772E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7"/>
            <p:cNvSpPr txBox="1"/>
            <p:nvPr/>
          </p:nvSpPr>
          <p:spPr>
            <a:xfrm>
              <a:off x="2797465" y="1412779"/>
              <a:ext cx="125296" cy="46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58" name="Google Shape;158;p7"/>
            <p:cNvSpPr/>
            <p:nvPr/>
          </p:nvSpPr>
          <p:spPr>
            <a:xfrm>
              <a:off x="3090416" y="295"/>
              <a:ext cx="2002638" cy="1201582"/>
            </a:xfrm>
            <a:prstGeom prst="rect">
              <a:avLst/>
            </a:prstGeom>
            <a:solidFill>
              <a:srgbClr val="A5772E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7"/>
            <p:cNvSpPr txBox="1"/>
            <p:nvPr/>
          </p:nvSpPr>
          <p:spPr>
            <a:xfrm>
              <a:off x="3090416" y="295"/>
              <a:ext cx="2002638" cy="1201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3000" lIns="98125" spcFirstLastPara="1" rIns="98125" wrap="square" tIns="10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Improve student outcomes</a:t>
              </a:r>
              <a:r>
                <a:rPr b="0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60" name="Google Shape;160;p7"/>
            <p:cNvSpPr/>
            <p:nvPr/>
          </p:nvSpPr>
          <p:spPr>
            <a:xfrm>
              <a:off x="2628010" y="2217557"/>
              <a:ext cx="430006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0D577C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7"/>
            <p:cNvSpPr txBox="1"/>
            <p:nvPr/>
          </p:nvSpPr>
          <p:spPr>
            <a:xfrm>
              <a:off x="2831498" y="2260973"/>
              <a:ext cx="23030" cy="46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62" name="Google Shape;162;p7"/>
            <p:cNvSpPr/>
            <p:nvPr/>
          </p:nvSpPr>
          <p:spPr>
            <a:xfrm>
              <a:off x="627172" y="1662485"/>
              <a:ext cx="2002638" cy="1201582"/>
            </a:xfrm>
            <a:prstGeom prst="rect">
              <a:avLst/>
            </a:prstGeom>
            <a:solidFill>
              <a:srgbClr val="0D577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7"/>
            <p:cNvSpPr txBox="1"/>
            <p:nvPr/>
          </p:nvSpPr>
          <p:spPr>
            <a:xfrm>
              <a:off x="627172" y="1662485"/>
              <a:ext cx="2002638" cy="1201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3000" lIns="98125" spcFirstLastPara="1" rIns="98125" wrap="square" tIns="10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Increase satisfaction and retention</a:t>
              </a:r>
              <a:r>
                <a:rPr b="0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64" name="Google Shape;164;p7"/>
            <p:cNvSpPr/>
            <p:nvPr/>
          </p:nvSpPr>
          <p:spPr>
            <a:xfrm>
              <a:off x="1628491" y="2862268"/>
              <a:ext cx="2463244" cy="430006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4772"/>
                  </a:lnTo>
                  <a:lnTo>
                    <a:pt x="0" y="64772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CB836D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7"/>
            <p:cNvSpPr txBox="1"/>
            <p:nvPr/>
          </p:nvSpPr>
          <p:spPr>
            <a:xfrm>
              <a:off x="2797465" y="3074968"/>
              <a:ext cx="125296" cy="46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66" name="Google Shape;166;p7"/>
            <p:cNvSpPr/>
            <p:nvPr/>
          </p:nvSpPr>
          <p:spPr>
            <a:xfrm>
              <a:off x="3090416" y="1662485"/>
              <a:ext cx="2002638" cy="1201582"/>
            </a:xfrm>
            <a:prstGeom prst="rect">
              <a:avLst/>
            </a:prstGeom>
            <a:solidFill>
              <a:srgbClr val="CB836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7"/>
            <p:cNvSpPr txBox="1"/>
            <p:nvPr/>
          </p:nvSpPr>
          <p:spPr>
            <a:xfrm>
              <a:off x="3090416" y="1662485"/>
              <a:ext cx="2002638" cy="1201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3000" lIns="98125" spcFirstLastPara="1" rIns="98125" wrap="square" tIns="10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Build trust and reputation</a:t>
              </a:r>
              <a:r>
                <a:rPr b="0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68" name="Google Shape;168;p7"/>
            <p:cNvSpPr/>
            <p:nvPr/>
          </p:nvSpPr>
          <p:spPr>
            <a:xfrm>
              <a:off x="627172" y="3324675"/>
              <a:ext cx="2002638" cy="1201582"/>
            </a:xfrm>
            <a:prstGeom prst="rect">
              <a:avLst/>
            </a:prstGeom>
            <a:solidFill>
              <a:srgbClr val="937378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7"/>
            <p:cNvSpPr txBox="1"/>
            <p:nvPr/>
          </p:nvSpPr>
          <p:spPr>
            <a:xfrm>
              <a:off x="627172" y="3324675"/>
              <a:ext cx="2002638" cy="1201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3000" lIns="98125" spcFirstLastPara="1" rIns="98125" wrap="square" tIns="10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Design better programs</a:t>
              </a:r>
              <a:r>
                <a:rPr b="0" i="0" lang="en-ID" sz="2000" u="none" cap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170" name="Google Shape;170;p7"/>
          <p:cNvSpPr/>
          <p:nvPr/>
        </p:nvSpPr>
        <p:spPr>
          <a:xfrm flipH="1" rot="6750604">
            <a:off x="2459732" y="1550190"/>
            <a:ext cx="1497829" cy="1686981"/>
          </a:xfrm>
          <a:prstGeom prst="arc">
            <a:avLst>
              <a:gd fmla="val 37815" name="adj1"/>
              <a:gd fmla="val 4271432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71" name="Google Shape;171;p7"/>
          <p:cNvSpPr txBox="1"/>
          <p:nvPr/>
        </p:nvSpPr>
        <p:spPr>
          <a:xfrm>
            <a:off x="341630" y="1752165"/>
            <a:ext cx="293526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Tailoring lessons to fit students' strengths and weaknesses makes learning more effective and engaging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2" name="Google Shape;172;p7"/>
          <p:cNvSpPr txBox="1"/>
          <p:nvPr/>
        </p:nvSpPr>
        <p:spPr>
          <a:xfrm>
            <a:off x="8425107" y="677643"/>
            <a:ext cx="3793147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When tutors address specific challenges, students are more likely to progress and succeed.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3" name="Google Shape;173;p7"/>
          <p:cNvSpPr txBox="1"/>
          <p:nvPr/>
        </p:nvSpPr>
        <p:spPr>
          <a:xfrm>
            <a:off x="8682451" y="2312277"/>
            <a:ext cx="3473993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Showing that you care about students' individual needs enhances your credibility and professionalism.</a:t>
            </a:r>
            <a:endParaRPr/>
          </a:p>
        </p:txBody>
      </p:sp>
      <p:sp>
        <p:nvSpPr>
          <p:cNvPr id="174" name="Google Shape;174;p7"/>
          <p:cNvSpPr txBox="1"/>
          <p:nvPr/>
        </p:nvSpPr>
        <p:spPr>
          <a:xfrm>
            <a:off x="416796" y="4345975"/>
            <a:ext cx="277760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Satisfied students (and parents) are more likely to continue with the program and recommend it to others.</a:t>
            </a:r>
            <a:endParaRPr/>
          </a:p>
        </p:txBody>
      </p:sp>
      <p:sp>
        <p:nvSpPr>
          <p:cNvPr id="175" name="Google Shape;175;p7"/>
          <p:cNvSpPr txBox="1"/>
          <p:nvPr/>
        </p:nvSpPr>
        <p:spPr>
          <a:xfrm>
            <a:off x="5699291" y="5235178"/>
            <a:ext cx="4976165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Understanding needs helps you create targeted classes, materials, and schedules that truly meet demand.</a:t>
            </a:r>
            <a:endParaRPr/>
          </a:p>
        </p:txBody>
      </p:sp>
      <p:sp>
        <p:nvSpPr>
          <p:cNvPr id="176" name="Google Shape;176;p7"/>
          <p:cNvSpPr/>
          <p:nvPr/>
        </p:nvSpPr>
        <p:spPr>
          <a:xfrm rot="-9637145">
            <a:off x="7488449" y="1132863"/>
            <a:ext cx="1575715" cy="1206745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77" name="Google Shape;177;p7"/>
          <p:cNvSpPr/>
          <p:nvPr/>
        </p:nvSpPr>
        <p:spPr>
          <a:xfrm flipH="1" rot="6191259">
            <a:off x="2558306" y="3675546"/>
            <a:ext cx="1533105" cy="2031575"/>
          </a:xfrm>
          <a:prstGeom prst="arc">
            <a:avLst>
              <a:gd fmla="val 882928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78" name="Google Shape;178;p7"/>
          <p:cNvSpPr/>
          <p:nvPr/>
        </p:nvSpPr>
        <p:spPr>
          <a:xfrm flipH="1" rot="-3174759">
            <a:off x="7676656" y="2790207"/>
            <a:ext cx="1696643" cy="1033241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79" name="Google Shape;179;p7"/>
          <p:cNvSpPr/>
          <p:nvPr/>
        </p:nvSpPr>
        <p:spPr>
          <a:xfrm rot="-6804156">
            <a:off x="4997886" y="5139314"/>
            <a:ext cx="1696643" cy="1207389"/>
          </a:xfrm>
          <a:prstGeom prst="arc">
            <a:avLst>
              <a:gd fmla="val 37815" name="adj1"/>
              <a:gd fmla="val 301624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85" name="Google Shape;18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37333"/>
            <a:ext cx="10052304" cy="6183334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8"/>
          <p:cNvSpPr txBox="1"/>
          <p:nvPr>
            <p:ph type="title"/>
          </p:nvPr>
        </p:nvSpPr>
        <p:spPr>
          <a:xfrm>
            <a:off x="3078103" y="666427"/>
            <a:ext cx="4035619" cy="2588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lay"/>
              <a:buNone/>
            </a:pPr>
            <a:r>
              <a:rPr b="1" i="0" lang="en-ID" sz="3500" cap="none">
                <a:solidFill>
                  <a:schemeClr val="dk1"/>
                </a:solidFill>
              </a:rPr>
              <a:t>Reading</a:t>
            </a:r>
            <a:br>
              <a:rPr b="1" i="0" lang="en-ID" sz="3500" cap="none">
                <a:solidFill>
                  <a:schemeClr val="dk1"/>
                </a:solidFill>
              </a:rPr>
            </a:br>
            <a:r>
              <a:rPr b="1" i="0" lang="en-ID" sz="3500" cap="none">
                <a:solidFill>
                  <a:schemeClr val="dk1"/>
                </a:solidFill>
              </a:rPr>
              <a:t>&amp;</a:t>
            </a:r>
            <a:br>
              <a:rPr b="1" i="0" lang="en-ID" sz="3500" cap="none">
                <a:solidFill>
                  <a:schemeClr val="dk1"/>
                </a:solidFill>
              </a:rPr>
            </a:br>
            <a:r>
              <a:rPr b="1" i="0" lang="en-ID" sz="3500" cap="none">
                <a:solidFill>
                  <a:schemeClr val="dk1"/>
                </a:solidFill>
              </a:rPr>
              <a:t>Writing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"/>
          <p:cNvSpPr txBox="1"/>
          <p:nvPr>
            <p:ph idx="1" type="body"/>
          </p:nvPr>
        </p:nvSpPr>
        <p:spPr>
          <a:xfrm>
            <a:off x="563684" y="5002471"/>
            <a:ext cx="8723872" cy="10538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Char char="•"/>
            </a:pPr>
            <a:r>
              <a:rPr lang="en-ID" sz="2200">
                <a:solidFill>
                  <a:schemeClr val="dk1"/>
                </a:solidFill>
              </a:rPr>
              <a:t>What do you think of the student’s feedback? What does he need?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Char char="•"/>
            </a:pPr>
            <a:r>
              <a:rPr lang="en-ID" sz="2200">
                <a:solidFill>
                  <a:schemeClr val="dk1"/>
                </a:solidFill>
              </a:rPr>
              <a:t>Find the keywords from the feedback/ testimonial.</a:t>
            </a:r>
            <a:endParaRPr/>
          </a:p>
        </p:txBody>
      </p:sp>
      <p:pic>
        <p:nvPicPr>
          <p:cNvPr descr="Caroler in Long Coat" id="192" name="Google Shape;19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8615" y="591400"/>
            <a:ext cx="819001" cy="3744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roler in Blue Jacket" id="193" name="Google Shape;19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43130" y="1900014"/>
            <a:ext cx="932085" cy="23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9"/>
          <p:cNvSpPr/>
          <p:nvPr/>
        </p:nvSpPr>
        <p:spPr>
          <a:xfrm>
            <a:off x="8895439" y="846129"/>
            <a:ext cx="2588216" cy="1053885"/>
          </a:xfrm>
          <a:prstGeom prst="wedgeRoundRectCallout">
            <a:avLst>
              <a:gd fmla="val -66342" name="adj1"/>
              <a:gd fmla="val -3093" name="adj2"/>
              <a:gd fmla="val 16667" name="adj3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“How’s your class going?”</a:t>
            </a:r>
            <a:endParaRPr/>
          </a:p>
        </p:txBody>
      </p:sp>
      <p:sp>
        <p:nvSpPr>
          <p:cNvPr id="195" name="Google Shape;195;p9"/>
          <p:cNvSpPr/>
          <p:nvPr/>
        </p:nvSpPr>
        <p:spPr>
          <a:xfrm>
            <a:off x="3788820" y="1328586"/>
            <a:ext cx="3117096" cy="1584909"/>
          </a:xfrm>
          <a:prstGeom prst="wedgeRoundRectCallout">
            <a:avLst>
              <a:gd fmla="val -64546" name="adj1"/>
              <a:gd fmla="val 26319" name="adj2"/>
              <a:gd fmla="val 16667" name="adj3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“Well, I enjoy the games in class, but sometimes the instructions are not clear”</a:t>
            </a:r>
            <a:endParaRPr sz="21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96" name="Google Shape;196;p9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</a:t>
            </a:r>
            <a:endParaRPr/>
          </a:p>
        </p:txBody>
      </p:sp>
      <p:sp>
        <p:nvSpPr>
          <p:cNvPr id="197" name="Google Shape;197;p9"/>
          <p:cNvSpPr txBox="1"/>
          <p:nvPr/>
        </p:nvSpPr>
        <p:spPr>
          <a:xfrm>
            <a:off x="4770256" y="3429000"/>
            <a:ext cx="2193558" cy="57950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clearer instructions</a:t>
            </a:r>
            <a:endParaRPr/>
          </a:p>
        </p:txBody>
      </p:sp>
      <p:sp>
        <p:nvSpPr>
          <p:cNvPr id="198" name="Google Shape;198;p9"/>
          <p:cNvSpPr/>
          <p:nvPr/>
        </p:nvSpPr>
        <p:spPr>
          <a:xfrm flipH="1" rot="1914083">
            <a:off x="4192872" y="2735597"/>
            <a:ext cx="1696643" cy="1033241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"/>
          <p:cNvSpPr txBox="1"/>
          <p:nvPr>
            <p:ph idx="1" type="body"/>
          </p:nvPr>
        </p:nvSpPr>
        <p:spPr>
          <a:xfrm>
            <a:off x="631556" y="1139128"/>
            <a:ext cx="7890177" cy="1000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Responding to feedback, you need to be specific of what the needs.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Here are useful steps to do so:</a:t>
            </a:r>
            <a:endParaRPr/>
          </a:p>
        </p:txBody>
      </p:sp>
      <p:sp>
        <p:nvSpPr>
          <p:cNvPr id="205" name="Google Shape;205;p10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</a:t>
            </a:r>
            <a:endParaRPr/>
          </a:p>
        </p:txBody>
      </p:sp>
      <p:sp>
        <p:nvSpPr>
          <p:cNvPr id="206" name="Google Shape;206;p10"/>
          <p:cNvSpPr txBox="1"/>
          <p:nvPr/>
        </p:nvSpPr>
        <p:spPr>
          <a:xfrm>
            <a:off x="401805" y="3341397"/>
            <a:ext cx="2857217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Key strategy: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Underline or highlight </a:t>
            </a: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 words/phrases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 (e.g., “too fast,” “confusing,” “not enough…”)</a:t>
            </a:r>
            <a:endParaRPr/>
          </a:p>
        </p:txBody>
      </p:sp>
      <p:sp>
        <p:nvSpPr>
          <p:cNvPr id="207" name="Google Shape;207;p10"/>
          <p:cNvSpPr txBox="1"/>
          <p:nvPr/>
        </p:nvSpPr>
        <p:spPr>
          <a:xfrm>
            <a:off x="9669005" y="997388"/>
            <a:ext cx="252299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Use your reading skill! ☺ 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grpSp>
        <p:nvGrpSpPr>
          <p:cNvPr id="208" name="Google Shape;208;p10"/>
          <p:cNvGrpSpPr/>
          <p:nvPr/>
        </p:nvGrpSpPr>
        <p:grpSpPr>
          <a:xfrm>
            <a:off x="3432016" y="2201923"/>
            <a:ext cx="6447293" cy="3687668"/>
            <a:chOff x="2975676" y="2139695"/>
            <a:chExt cx="5439904" cy="3687668"/>
          </a:xfrm>
        </p:grpSpPr>
        <p:sp>
          <p:nvSpPr>
            <p:cNvPr id="209" name="Google Shape;209;p10"/>
            <p:cNvSpPr/>
            <p:nvPr/>
          </p:nvSpPr>
          <p:spPr>
            <a:xfrm>
              <a:off x="2975676" y="2139695"/>
              <a:ext cx="5439904" cy="763292"/>
            </a:xfrm>
            <a:prstGeom prst="rect">
              <a:avLst/>
            </a:prstGeom>
            <a:solidFill>
              <a:schemeClr val="accent1"/>
            </a:solidFill>
            <a:ln cap="flat" cmpd="sng" w="12700">
              <a:solidFill>
                <a:srgbClr val="08242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ID" sz="25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1. Read and Understand the Feedback</a:t>
              </a:r>
              <a:endParaRPr sz="25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endParaRPr>
            </a:p>
          </p:txBody>
        </p:sp>
        <p:sp>
          <p:nvSpPr>
            <p:cNvPr id="210" name="Google Shape;210;p10"/>
            <p:cNvSpPr/>
            <p:nvPr/>
          </p:nvSpPr>
          <p:spPr>
            <a:xfrm>
              <a:off x="2975676" y="2902987"/>
              <a:ext cx="5439904" cy="2924376"/>
            </a:xfrm>
            <a:prstGeom prst="rect">
              <a:avLst/>
            </a:prstGeom>
            <a:solidFill>
              <a:srgbClr val="DAD1D1"/>
            </a:soli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-457200" lvl="0" marL="45720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Play"/>
                <a:buAutoNum type="arabicPeriod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Focus on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what is being said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and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why</a:t>
              </a: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.</a:t>
              </a:r>
              <a:endParaRPr/>
            </a:p>
            <a:p>
              <a:pPr indent="-457200" lvl="0" marL="457200" marR="0" rtl="0" algn="l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Play"/>
                <a:buAutoNum type="arabicPeriod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Identify whether the feedback is:</a:t>
              </a:r>
              <a:endParaRPr/>
            </a:p>
            <a:p>
              <a:pPr indent="-387350" lvl="0" marL="1036638" marR="0" rtl="0" algn="l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About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content difficulty</a:t>
              </a:r>
              <a:endParaRPr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endParaRPr>
            </a:p>
            <a:p>
              <a:pPr indent="-387350" lvl="0" marL="1036638" marR="0" rtl="0" algn="l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About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pace or delivery</a:t>
              </a:r>
              <a:endParaRPr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endParaRPr>
            </a:p>
            <a:p>
              <a:pPr indent="-387350" lvl="0" marL="1036638" marR="0" rtl="0" algn="l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About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materials or resources</a:t>
              </a:r>
              <a:endParaRPr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endParaRPr>
            </a:p>
            <a:p>
              <a:pPr indent="-387350" lvl="0" marL="1036638" marR="0" rtl="0" algn="l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About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emotional needs or comfort</a:t>
              </a:r>
              <a:endParaRPr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endParaRPr>
            </a:p>
          </p:txBody>
        </p:sp>
      </p:grpSp>
      <p:sp>
        <p:nvSpPr>
          <p:cNvPr id="211" name="Google Shape;211;p10"/>
          <p:cNvSpPr/>
          <p:nvPr/>
        </p:nvSpPr>
        <p:spPr>
          <a:xfrm rot="10800000">
            <a:off x="8820683" y="1503605"/>
            <a:ext cx="1696643" cy="1334408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12" name="Google Shape;212;p10"/>
          <p:cNvSpPr/>
          <p:nvPr/>
        </p:nvSpPr>
        <p:spPr>
          <a:xfrm flipH="1" rot="10800000">
            <a:off x="1224106" y="3538224"/>
            <a:ext cx="2148107" cy="1334408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13" name="Google Shape;213;p10"/>
          <p:cNvSpPr/>
          <p:nvPr/>
        </p:nvSpPr>
        <p:spPr>
          <a:xfrm>
            <a:off x="6096000" y="6044339"/>
            <a:ext cx="1518834" cy="44945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1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</a:t>
            </a:r>
            <a:endParaRPr/>
          </a:p>
        </p:txBody>
      </p:sp>
      <p:grpSp>
        <p:nvGrpSpPr>
          <p:cNvPr id="219" name="Google Shape;219;p11"/>
          <p:cNvGrpSpPr/>
          <p:nvPr/>
        </p:nvGrpSpPr>
        <p:grpSpPr>
          <a:xfrm>
            <a:off x="3104823" y="1736779"/>
            <a:ext cx="6447293" cy="2981525"/>
            <a:chOff x="2975676" y="2009698"/>
            <a:chExt cx="5439904" cy="2981525"/>
          </a:xfrm>
        </p:grpSpPr>
        <p:sp>
          <p:nvSpPr>
            <p:cNvPr id="220" name="Google Shape;220;p11"/>
            <p:cNvSpPr/>
            <p:nvPr/>
          </p:nvSpPr>
          <p:spPr>
            <a:xfrm>
              <a:off x="2975676" y="2009698"/>
              <a:ext cx="5439904" cy="777821"/>
            </a:xfrm>
            <a:prstGeom prst="rect">
              <a:avLst/>
            </a:prstGeom>
            <a:solidFill>
              <a:schemeClr val="accent1"/>
            </a:solidFill>
            <a:ln cap="flat" cmpd="sng" w="12700">
              <a:solidFill>
                <a:srgbClr val="08242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500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2. </a:t>
              </a:r>
              <a:r>
                <a:rPr b="1" i="0" lang="en-ID" sz="25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Identify the Core Problem/ Need</a:t>
              </a:r>
              <a:endParaRPr sz="25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endParaRPr>
            </a:p>
          </p:txBody>
        </p:sp>
        <p:sp>
          <p:nvSpPr>
            <p:cNvPr id="221" name="Google Shape;221;p11"/>
            <p:cNvSpPr/>
            <p:nvPr/>
          </p:nvSpPr>
          <p:spPr>
            <a:xfrm>
              <a:off x="2975676" y="2790939"/>
              <a:ext cx="5439904" cy="2200284"/>
            </a:xfrm>
            <a:prstGeom prst="rect">
              <a:avLst/>
            </a:prstGeom>
            <a:solidFill>
              <a:srgbClr val="DAD1D1"/>
            </a:soli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-323850" lvl="0" marL="323850" marR="0" rtl="0" algn="just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Char char="•"/>
              </a:pPr>
              <a:r>
                <a:rPr b="0" i="0" lang="en-ID" sz="2400" u="none" strike="noStrike">
                  <a:solidFill>
                    <a:srgbClr val="000000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What is the </a:t>
              </a:r>
              <a:r>
                <a:rPr b="1" i="0" lang="en-ID" sz="2400" u="none" strike="noStrike">
                  <a:solidFill>
                    <a:srgbClr val="000000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main concern or challenge</a:t>
              </a:r>
              <a:r>
                <a:rPr b="0" i="0" lang="en-ID" sz="2400" u="none" strike="noStrike">
                  <a:solidFill>
                    <a:srgbClr val="000000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r>
                <a:rPr b="0" i="0" lang="en-ID" sz="2400" u="none" strike="noStrike">
                  <a:solidFill>
                    <a:srgbClr val="000000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the student is expressing?</a:t>
              </a:r>
              <a:endParaRPr/>
            </a:p>
            <a:p>
              <a:pPr indent="-323850" lvl="0" marL="323850" marR="0" rtl="0" algn="just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Char char="•"/>
              </a:pPr>
              <a:r>
                <a:rPr b="0" i="0" lang="en-ID" sz="2400" u="none" strike="noStrike">
                  <a:solidFill>
                    <a:srgbClr val="000000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Categorize </a:t>
              </a:r>
              <a:r>
                <a:rPr lang="en-ID" sz="2400">
                  <a:solidFill>
                    <a:srgbClr val="000000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the concerns/ challenges</a:t>
              </a:r>
              <a:r>
                <a:rPr b="0" i="0" lang="en-ID" sz="2400" u="none" strike="noStrike">
                  <a:solidFill>
                    <a:srgbClr val="000000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 if needed</a:t>
              </a:r>
              <a:endParaRPr/>
            </a:p>
          </p:txBody>
        </p:sp>
      </p:grpSp>
      <p:sp>
        <p:nvSpPr>
          <p:cNvPr id="222" name="Google Shape;222;p11"/>
          <p:cNvSpPr txBox="1"/>
          <p:nvPr/>
        </p:nvSpPr>
        <p:spPr>
          <a:xfrm>
            <a:off x="9823982" y="1020705"/>
            <a:ext cx="2057401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Think critically! ☺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3" name="Google Shape;223;p11"/>
          <p:cNvSpPr/>
          <p:nvPr/>
        </p:nvSpPr>
        <p:spPr>
          <a:xfrm>
            <a:off x="8890858" y="866418"/>
            <a:ext cx="1487835" cy="1357856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4" name="Google Shape;224;p11"/>
          <p:cNvSpPr txBox="1"/>
          <p:nvPr/>
        </p:nvSpPr>
        <p:spPr>
          <a:xfrm>
            <a:off x="322595" y="3011826"/>
            <a:ext cx="205740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400" u="none" strike="noStrik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academic, instructional, emotional, etc.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5" name="Google Shape;225;p11"/>
          <p:cNvSpPr/>
          <p:nvPr/>
        </p:nvSpPr>
        <p:spPr>
          <a:xfrm rot="3558483">
            <a:off x="2049368" y="2678220"/>
            <a:ext cx="1487835" cy="1357856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6" name="Google Shape;226;p11"/>
          <p:cNvSpPr/>
          <p:nvPr/>
        </p:nvSpPr>
        <p:spPr>
          <a:xfrm>
            <a:off x="5972014" y="5005952"/>
            <a:ext cx="1518834" cy="61993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"/>
          <p:cNvSpPr/>
          <p:nvPr/>
        </p:nvSpPr>
        <p:spPr>
          <a:xfrm>
            <a:off x="127223" y="108475"/>
            <a:ext cx="2688900" cy="7779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Reading</a:t>
            </a:r>
            <a:endParaRPr/>
          </a:p>
        </p:txBody>
      </p:sp>
      <p:grpSp>
        <p:nvGrpSpPr>
          <p:cNvPr id="232" name="Google Shape;232;p12"/>
          <p:cNvGrpSpPr/>
          <p:nvPr/>
        </p:nvGrpSpPr>
        <p:grpSpPr>
          <a:xfrm>
            <a:off x="3181350" y="614600"/>
            <a:ext cx="8782143" cy="2661125"/>
            <a:chOff x="2975684" y="1911097"/>
            <a:chExt cx="5786100" cy="2661125"/>
          </a:xfrm>
        </p:grpSpPr>
        <p:sp>
          <p:nvSpPr>
            <p:cNvPr id="233" name="Google Shape;233;p12"/>
            <p:cNvSpPr/>
            <p:nvPr/>
          </p:nvSpPr>
          <p:spPr>
            <a:xfrm>
              <a:off x="2975684" y="1911097"/>
              <a:ext cx="5786100" cy="647700"/>
            </a:xfrm>
            <a:prstGeom prst="rect">
              <a:avLst/>
            </a:prstGeom>
            <a:solidFill>
              <a:schemeClr val="accent1"/>
            </a:solidFill>
            <a:ln cap="flat" cmpd="sng" w="12700">
              <a:solidFill>
                <a:srgbClr val="08242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500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3. Provide the Antithesis as a Solution</a:t>
              </a:r>
              <a:endParaRPr sz="25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endParaRPr>
            </a:p>
          </p:txBody>
        </p:sp>
        <p:sp>
          <p:nvSpPr>
            <p:cNvPr id="234" name="Google Shape;234;p12"/>
            <p:cNvSpPr/>
            <p:nvPr/>
          </p:nvSpPr>
          <p:spPr>
            <a:xfrm>
              <a:off x="2975684" y="2558922"/>
              <a:ext cx="5786100" cy="2013300"/>
            </a:xfrm>
            <a:prstGeom prst="rect">
              <a:avLst/>
            </a:prstGeom>
            <a:solidFill>
              <a:srgbClr val="DAD1D1"/>
            </a:soli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-342900" lvl="0" marL="342900" marR="0" rtl="0" algn="just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Create a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specific and targeted response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that addresses 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the </a:t>
              </a:r>
              <a:r>
                <a:rPr i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opposite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 of the issue</a:t>
              </a: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, which 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becomes the proposed solution.</a:t>
              </a:r>
              <a:endParaRPr/>
            </a:p>
            <a:p>
              <a:pPr indent="-342900" lvl="0" marL="342900" marR="0" rtl="0" algn="just"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Char char="•"/>
              </a:pP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Use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modals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, 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future forms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, </a:t>
              </a:r>
              <a:r>
                <a:rPr b="1"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passive voice, or reported speech</a:t>
              </a:r>
              <a:r>
                <a:rPr lang="en-ID" sz="2400">
                  <a:solidFill>
                    <a:schemeClr val="dk1"/>
                  </a:solidFill>
                  <a:highlight>
                    <a:srgbClr val="FFFF00"/>
                  </a:highlight>
                  <a:latin typeface="Open Sans Light"/>
                  <a:ea typeface="Open Sans Light"/>
                  <a:cs typeface="Open Sans Light"/>
                  <a:sym typeface="Open Sans Light"/>
                </a:rPr>
                <a:t> </a:t>
              </a:r>
              <a:r>
                <a:rPr lang="en-ID" sz="2400">
                  <a:solidFill>
                    <a:schemeClr val="dk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to sound more professional and action-oriented.</a:t>
              </a:r>
              <a:endParaRPr/>
            </a:p>
          </p:txBody>
        </p:sp>
      </p:grpSp>
      <p:graphicFrame>
        <p:nvGraphicFramePr>
          <p:cNvPr id="235" name="Google Shape;235;p12"/>
          <p:cNvGraphicFramePr/>
          <p:nvPr/>
        </p:nvGraphicFramePr>
        <p:xfrm>
          <a:off x="475528" y="364831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{2403E203-A051-4BB7-B92D-8D97B318EDD1}</a:tableStyleId>
              </a:tblPr>
              <a:tblGrid>
                <a:gridCol w="3510275"/>
                <a:gridCol w="2568450"/>
                <a:gridCol w="33674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 u="none" cap="none" strike="noStrike"/>
                        <a:t>Feedback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 u="none" cap="none" strike="noStrike"/>
                        <a:t>Identified Problem/ Need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 u="none" cap="none" strike="noStrike"/>
                        <a:t>Antithesis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 u="none" cap="none" strike="noStrike">
                          <a:solidFill>
                            <a:schemeClr val="dk1"/>
                          </a:solidFill>
                        </a:rPr>
                        <a:t>“The pace is too fast.”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>
                          <a:solidFill>
                            <a:schemeClr val="dk1"/>
                          </a:solidFill>
                        </a:rPr>
                        <a:t>Speed of delivery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>
                          <a:solidFill>
                            <a:schemeClr val="dk1"/>
                          </a:solidFill>
                        </a:rPr>
                        <a:t>The pace will be adjusted to allow more time for understanding.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>
                          <a:solidFill>
                            <a:schemeClr val="dk1"/>
                          </a:solidFill>
                        </a:rPr>
                        <a:t>“The games are fun, but I don’t understand the instructions.”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>
                          <a:solidFill>
                            <a:schemeClr val="dk1"/>
                          </a:solidFill>
                        </a:rPr>
                        <a:t>Clarity of instructions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200">
                          <a:solidFill>
                            <a:schemeClr val="dk1"/>
                          </a:solidFill>
                        </a:rPr>
                        <a:t>Instructions will be simplified and explained step-by step.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236" name="Google Shape;236;p12"/>
          <p:cNvSpPr/>
          <p:nvPr/>
        </p:nvSpPr>
        <p:spPr>
          <a:xfrm flipH="1" rot="4508104">
            <a:off x="2157789" y="2263502"/>
            <a:ext cx="2148193" cy="2736089"/>
          </a:xfrm>
          <a:prstGeom prst="arc">
            <a:avLst>
              <a:gd fmla="val 37815" name="adj1"/>
              <a:gd fmla="val 3833694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3"/>
          <p:cNvSpPr txBox="1"/>
          <p:nvPr>
            <p:ph idx="1" type="body"/>
          </p:nvPr>
        </p:nvSpPr>
        <p:spPr>
          <a:xfrm>
            <a:off x="631549" y="1305400"/>
            <a:ext cx="10881300" cy="111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19456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80000"/>
              <a:buChar char="•"/>
            </a:pPr>
            <a:r>
              <a:rPr lang="en-ID">
                <a:solidFill>
                  <a:schemeClr val="dk1"/>
                </a:solidFill>
              </a:rPr>
              <a:t>You have collected the survey result and found some feedbacks from the students.</a:t>
            </a:r>
            <a:endParaRPr/>
          </a:p>
          <a:p>
            <a:pPr indent="-219456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80000"/>
              <a:buChar char="•"/>
            </a:pPr>
            <a:r>
              <a:rPr lang="en-ID">
                <a:solidFill>
                  <a:schemeClr val="dk1"/>
                </a:solidFill>
              </a:rPr>
              <a:t>Take some time to read the feedbacks and try to identify what the students need.</a:t>
            </a:r>
            <a:endParaRPr/>
          </a:p>
        </p:txBody>
      </p:sp>
      <p:sp>
        <p:nvSpPr>
          <p:cNvPr id="242" name="Google Shape;242;p13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Exercise</a:t>
            </a:r>
            <a:endParaRPr/>
          </a:p>
        </p:txBody>
      </p:sp>
      <p:sp>
        <p:nvSpPr>
          <p:cNvPr id="243" name="Google Shape;243;p13"/>
          <p:cNvSpPr/>
          <p:nvPr/>
        </p:nvSpPr>
        <p:spPr>
          <a:xfrm>
            <a:off x="1116807" y="2464232"/>
            <a:ext cx="9420749" cy="3952066"/>
          </a:xfrm>
          <a:prstGeom prst="flowChartDocument">
            <a:avLst/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Umbu says: “There are not enough examples for practice.”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Rambu says: “We don’t get enough time to solve problems during class.”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Dorus says: “ It’s hard to focus when the class is noisy.”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Bunga says: “I couldn’t understand the explanation of algebra.”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Lilo says: “It’s hard to hear the teacher from the back of the room.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Stitch says: “We need more feedback on our homework.”</a:t>
            </a:r>
            <a:endParaRPr sz="24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4"/>
          <p:cNvSpPr txBox="1"/>
          <p:nvPr>
            <p:ph idx="1" type="body"/>
          </p:nvPr>
        </p:nvSpPr>
        <p:spPr>
          <a:xfrm>
            <a:off x="325586" y="1187839"/>
            <a:ext cx="10165597" cy="5078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What do the students need?</a:t>
            </a:r>
            <a:endParaRPr/>
          </a:p>
        </p:txBody>
      </p:sp>
      <p:sp>
        <p:nvSpPr>
          <p:cNvPr id="249" name="Google Shape;249;p14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Discussion</a:t>
            </a:r>
            <a:endParaRPr/>
          </a:p>
        </p:txBody>
      </p:sp>
      <p:sp>
        <p:nvSpPr>
          <p:cNvPr id="250" name="Google Shape;250;p14"/>
          <p:cNvSpPr txBox="1"/>
          <p:nvPr/>
        </p:nvSpPr>
        <p:spPr>
          <a:xfrm>
            <a:off x="631555" y="1788270"/>
            <a:ext cx="110851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1. Umbu says: “There are </a:t>
            </a:r>
            <a:r>
              <a:rPr b="1"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not enough examples</a:t>
            </a: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for practice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.”</a:t>
            </a:r>
            <a:endParaRPr/>
          </a:p>
        </p:txBody>
      </p:sp>
      <p:sp>
        <p:nvSpPr>
          <p:cNvPr id="251" name="Google Shape;251;p14"/>
          <p:cNvSpPr/>
          <p:nvPr/>
        </p:nvSpPr>
        <p:spPr>
          <a:xfrm flipH="1" rot="-1840767">
            <a:off x="7141781" y="1067110"/>
            <a:ext cx="1973310" cy="1344165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52" name="Google Shape;252;p14"/>
          <p:cNvSpPr txBox="1"/>
          <p:nvPr/>
        </p:nvSpPr>
        <p:spPr>
          <a:xfrm>
            <a:off x="7998163" y="2279018"/>
            <a:ext cx="3695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Problem/ Need: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lack of examples</a:t>
            </a:r>
            <a:endParaRPr/>
          </a:p>
        </p:txBody>
      </p:sp>
      <p:sp>
        <p:nvSpPr>
          <p:cNvPr id="253" name="Google Shape;253;p14"/>
          <p:cNvSpPr txBox="1"/>
          <p:nvPr/>
        </p:nvSpPr>
        <p:spPr>
          <a:xfrm>
            <a:off x="631549" y="3098300"/>
            <a:ext cx="11085300" cy="461700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Recommendation: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More practice examples 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will be added to each lesson.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54" name="Google Shape;254;p14"/>
          <p:cNvSpPr txBox="1"/>
          <p:nvPr/>
        </p:nvSpPr>
        <p:spPr>
          <a:xfrm>
            <a:off x="631549" y="3983000"/>
            <a:ext cx="1108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2. Rambu says: “We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don’t get enough time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to solve problems during class.”</a:t>
            </a:r>
            <a:endParaRPr/>
          </a:p>
        </p:txBody>
      </p:sp>
      <p:sp>
        <p:nvSpPr>
          <p:cNvPr id="255" name="Google Shape;255;p14"/>
          <p:cNvSpPr/>
          <p:nvPr/>
        </p:nvSpPr>
        <p:spPr>
          <a:xfrm rot="2101665">
            <a:off x="4455387" y="3378955"/>
            <a:ext cx="1509215" cy="1344165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56" name="Google Shape;256;p14"/>
          <p:cNvSpPr txBox="1"/>
          <p:nvPr/>
        </p:nvSpPr>
        <p:spPr>
          <a:xfrm>
            <a:off x="2275801" y="4639619"/>
            <a:ext cx="3660282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Problem/ Need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: lack of time</a:t>
            </a:r>
            <a:endParaRPr/>
          </a:p>
        </p:txBody>
      </p:sp>
      <p:sp>
        <p:nvSpPr>
          <p:cNvPr id="257" name="Google Shape;257;p14"/>
          <p:cNvSpPr txBox="1"/>
          <p:nvPr/>
        </p:nvSpPr>
        <p:spPr>
          <a:xfrm>
            <a:off x="568426" y="5499025"/>
            <a:ext cx="11085300" cy="831000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Recommendation: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Additional problem-solving time will be allocated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during each session.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5"/>
          <p:cNvSpPr txBox="1"/>
          <p:nvPr>
            <p:ph idx="1" type="body"/>
          </p:nvPr>
        </p:nvSpPr>
        <p:spPr>
          <a:xfrm>
            <a:off x="371958" y="1106998"/>
            <a:ext cx="4709493" cy="5078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What do the students need?</a:t>
            </a:r>
            <a:endParaRPr/>
          </a:p>
        </p:txBody>
      </p:sp>
      <p:sp>
        <p:nvSpPr>
          <p:cNvPr id="263" name="Google Shape;263;p15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Discussion</a:t>
            </a:r>
            <a:endParaRPr/>
          </a:p>
        </p:txBody>
      </p:sp>
      <p:sp>
        <p:nvSpPr>
          <p:cNvPr id="264" name="Google Shape;264;p15"/>
          <p:cNvSpPr txBox="1"/>
          <p:nvPr/>
        </p:nvSpPr>
        <p:spPr>
          <a:xfrm>
            <a:off x="645800" y="4762550"/>
            <a:ext cx="70482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student struggled with the explanation or delivery.</a:t>
            </a:r>
            <a:endParaRPr/>
          </a:p>
        </p:txBody>
      </p:sp>
      <p:sp>
        <p:nvSpPr>
          <p:cNvPr id="265" name="Google Shape;265;p15"/>
          <p:cNvSpPr txBox="1"/>
          <p:nvPr/>
        </p:nvSpPr>
        <p:spPr>
          <a:xfrm>
            <a:off x="7694023" y="695569"/>
            <a:ext cx="41259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Problem/ Need: 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learning environment is not quiet enough.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66" name="Google Shape;266;p15"/>
          <p:cNvSpPr txBox="1"/>
          <p:nvPr/>
        </p:nvSpPr>
        <p:spPr>
          <a:xfrm>
            <a:off x="553418" y="1807403"/>
            <a:ext cx="110851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3. Dorus says: “ It’s hard to focus when the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class is noisy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.”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67" name="Google Shape;267;p15"/>
          <p:cNvSpPr/>
          <p:nvPr/>
        </p:nvSpPr>
        <p:spPr>
          <a:xfrm rot="-8988294">
            <a:off x="6741469" y="1480047"/>
            <a:ext cx="1905107" cy="1474676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68" name="Google Shape;268;p15"/>
          <p:cNvSpPr txBox="1"/>
          <p:nvPr/>
        </p:nvSpPr>
        <p:spPr>
          <a:xfrm>
            <a:off x="585528" y="3902400"/>
            <a:ext cx="11188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4. Bunga says: “I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couldn’t understand the explanation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of algebra.”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69" name="Google Shape;269;p15"/>
          <p:cNvSpPr/>
          <p:nvPr/>
        </p:nvSpPr>
        <p:spPr>
          <a:xfrm rot="821777">
            <a:off x="5323152" y="3661562"/>
            <a:ext cx="1701965" cy="1033241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70" name="Google Shape;270;p15"/>
          <p:cNvSpPr txBox="1"/>
          <p:nvPr/>
        </p:nvSpPr>
        <p:spPr>
          <a:xfrm>
            <a:off x="631554" y="2425473"/>
            <a:ext cx="11188487" cy="830997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Recommendation: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A quieter learning environment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will be maintained to support student concentration.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71" name="Google Shape;271;p15"/>
          <p:cNvSpPr txBox="1"/>
          <p:nvPr/>
        </p:nvSpPr>
        <p:spPr>
          <a:xfrm>
            <a:off x="678299" y="5427650"/>
            <a:ext cx="11313600" cy="831000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: A clearer explanation of algebra topics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will be provided in the next class.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6"/>
          <p:cNvSpPr txBox="1"/>
          <p:nvPr>
            <p:ph idx="1" type="body"/>
          </p:nvPr>
        </p:nvSpPr>
        <p:spPr>
          <a:xfrm>
            <a:off x="371958" y="1119702"/>
            <a:ext cx="4709493" cy="5078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ID">
                <a:solidFill>
                  <a:schemeClr val="dk1"/>
                </a:solidFill>
              </a:rPr>
              <a:t>What do the students need?</a:t>
            </a:r>
            <a:endParaRPr/>
          </a:p>
        </p:txBody>
      </p:sp>
      <p:sp>
        <p:nvSpPr>
          <p:cNvPr id="277" name="Google Shape;277;p16"/>
          <p:cNvSpPr/>
          <p:nvPr/>
        </p:nvSpPr>
        <p:spPr>
          <a:xfrm>
            <a:off x="127215" y="108475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Discussion</a:t>
            </a:r>
            <a:endParaRPr/>
          </a:p>
        </p:txBody>
      </p:sp>
      <p:sp>
        <p:nvSpPr>
          <p:cNvPr id="278" name="Google Shape;278;p16"/>
          <p:cNvSpPr txBox="1"/>
          <p:nvPr/>
        </p:nvSpPr>
        <p:spPr>
          <a:xfrm>
            <a:off x="8754475" y="488900"/>
            <a:ext cx="3315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Problem/ Need: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Classroom setup or voice projection.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79" name="Google Shape;279;p16"/>
          <p:cNvSpPr txBox="1"/>
          <p:nvPr/>
        </p:nvSpPr>
        <p:spPr>
          <a:xfrm>
            <a:off x="553426" y="1815600"/>
            <a:ext cx="10078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5. Lilo says: “It’s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hard to hear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the teacher from the back of the room.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0" name="Google Shape;280;p16"/>
          <p:cNvSpPr/>
          <p:nvPr/>
        </p:nvSpPr>
        <p:spPr>
          <a:xfrm rot="-9531179">
            <a:off x="8102096" y="1402357"/>
            <a:ext cx="1905107" cy="1474676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1" name="Google Shape;281;p16"/>
          <p:cNvSpPr txBox="1"/>
          <p:nvPr/>
        </p:nvSpPr>
        <p:spPr>
          <a:xfrm>
            <a:off x="553425" y="2495806"/>
            <a:ext cx="10876800" cy="831000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Recommendation: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Seating arrangements and audio delivery will be adjusted to ensure clarity.</a:t>
            </a:r>
            <a:endParaRPr sz="2400">
              <a:solidFill>
                <a:schemeClr val="dk1"/>
              </a:solidFill>
              <a:highlight>
                <a:srgbClr val="FFFF00"/>
              </a:highlight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2" name="Google Shape;282;p16"/>
          <p:cNvSpPr txBox="1"/>
          <p:nvPr/>
        </p:nvSpPr>
        <p:spPr>
          <a:xfrm>
            <a:off x="1601202" y="4307596"/>
            <a:ext cx="482019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Problem/ Need:</a:t>
            </a: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more regular and helpful feedback.</a:t>
            </a:r>
            <a:endParaRPr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3" name="Google Shape;283;p16"/>
          <p:cNvSpPr txBox="1"/>
          <p:nvPr/>
        </p:nvSpPr>
        <p:spPr>
          <a:xfrm>
            <a:off x="553426" y="3684800"/>
            <a:ext cx="10978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6. Stitch says: “We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need more feedback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on our homework.”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4" name="Google Shape;284;p16"/>
          <p:cNvSpPr/>
          <p:nvPr/>
        </p:nvSpPr>
        <p:spPr>
          <a:xfrm rot="1884905">
            <a:off x="4840841" y="2884210"/>
            <a:ext cx="1905107" cy="1474676"/>
          </a:xfrm>
          <a:prstGeom prst="arc">
            <a:avLst>
              <a:gd fmla="val 37815" name="adj1"/>
              <a:gd fmla="val 2543628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85" name="Google Shape;285;p16"/>
          <p:cNvSpPr txBox="1"/>
          <p:nvPr/>
        </p:nvSpPr>
        <p:spPr>
          <a:xfrm>
            <a:off x="553425" y="5356400"/>
            <a:ext cx="11074500" cy="831000"/>
          </a:xfrm>
          <a:prstGeom prst="rect">
            <a:avLst/>
          </a:prstGeom>
          <a:solidFill>
            <a:srgbClr val="F7CAB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Recommendation: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Homework feedback will be given more frequently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and in greater detail.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 txBox="1"/>
          <p:nvPr>
            <p:ph idx="1" type="body"/>
          </p:nvPr>
        </p:nvSpPr>
        <p:spPr>
          <a:xfrm>
            <a:off x="561167" y="1739358"/>
            <a:ext cx="10768094" cy="23986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Char char="•"/>
            </a:pPr>
            <a:r>
              <a:rPr lang="en-ID"/>
              <a:t>You're a tutor or a manager. How do you share what your students have said with your team or with parents?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Char char="•"/>
            </a:pPr>
            <a:r>
              <a:rPr lang="en-ID"/>
              <a:t>We don’t always quote students word-for-word in a business or professional context.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Char char="•"/>
            </a:pPr>
            <a:r>
              <a:rPr lang="en-ID"/>
              <a:t>Instead, we use reported/ indirect speech to summarize and communicate what students have expressed — </a:t>
            </a:r>
            <a:r>
              <a:rPr lang="en-ID">
                <a:highlight>
                  <a:srgbClr val="FFFF00"/>
                </a:highlight>
              </a:rPr>
              <a:t>professionally and clearly.</a:t>
            </a:r>
            <a:endParaRPr/>
          </a:p>
        </p:txBody>
      </p:sp>
      <p:sp>
        <p:nvSpPr>
          <p:cNvPr id="291" name="Google Shape;291;p17"/>
          <p:cNvSpPr/>
          <p:nvPr/>
        </p:nvSpPr>
        <p:spPr>
          <a:xfrm>
            <a:off x="286847" y="309706"/>
            <a:ext cx="34063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Discussion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296" name="Google Shape;29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37333"/>
            <a:ext cx="10052304" cy="6183334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18"/>
          <p:cNvSpPr txBox="1"/>
          <p:nvPr>
            <p:ph type="title"/>
          </p:nvPr>
        </p:nvSpPr>
        <p:spPr>
          <a:xfrm>
            <a:off x="3078103" y="666427"/>
            <a:ext cx="4035619" cy="2588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lay"/>
              <a:buNone/>
            </a:pPr>
            <a:r>
              <a:rPr b="1" i="0" lang="en-ID" sz="3500" cap="none">
                <a:solidFill>
                  <a:schemeClr val="dk1"/>
                </a:solidFill>
              </a:rPr>
              <a:t>Reported </a:t>
            </a:r>
            <a:br>
              <a:rPr b="1" i="0" lang="en-ID" sz="3500" cap="none">
                <a:solidFill>
                  <a:schemeClr val="dk1"/>
                </a:solidFill>
              </a:rPr>
            </a:br>
            <a:r>
              <a:rPr b="1" i="0" lang="en-ID" sz="3500" cap="none">
                <a:solidFill>
                  <a:schemeClr val="dk1"/>
                </a:solidFill>
              </a:rPr>
              <a:t>Speech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9"/>
          <p:cNvSpPr/>
          <p:nvPr/>
        </p:nvSpPr>
        <p:spPr>
          <a:xfrm>
            <a:off x="127216" y="108475"/>
            <a:ext cx="489423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pic>
        <p:nvPicPr>
          <p:cNvPr descr="Confused person with solid fill" id="303" name="Google Shape;30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76152" y="2783538"/>
            <a:ext cx="2376000" cy="2376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with solid fill" id="304" name="Google Shape;30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37360" y="3717313"/>
            <a:ext cx="2376000" cy="23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9"/>
          <p:cNvSpPr/>
          <p:nvPr/>
        </p:nvSpPr>
        <p:spPr>
          <a:xfrm>
            <a:off x="1017188" y="1384620"/>
            <a:ext cx="3342900" cy="1224300"/>
          </a:xfrm>
          <a:prstGeom prst="wedgeRoundRectCallout">
            <a:avLst>
              <a:gd fmla="val -5998" name="adj1"/>
              <a:gd fmla="val 70095" name="adj2"/>
              <a:gd fmla="val 16667" name="adj3"/>
            </a:avLst>
          </a:prstGeom>
          <a:solidFill>
            <a:srgbClr val="6F575A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”I enjoyed Ms. Pretty’s class last semester.”</a:t>
            </a:r>
            <a:endParaRPr/>
          </a:p>
        </p:txBody>
      </p:sp>
      <p:sp>
        <p:nvSpPr>
          <p:cNvPr id="306" name="Google Shape;306;p19"/>
          <p:cNvSpPr/>
          <p:nvPr/>
        </p:nvSpPr>
        <p:spPr>
          <a:xfrm>
            <a:off x="8076152" y="1281403"/>
            <a:ext cx="3342900" cy="1224300"/>
          </a:xfrm>
          <a:prstGeom prst="wedgeRoundRectCallout">
            <a:avLst>
              <a:gd fmla="val 8374" name="adj1"/>
              <a:gd fmla="val 76424" name="adj2"/>
              <a:gd fmla="val 16667" name="adj3"/>
            </a:avLst>
          </a:prstGeom>
          <a:solidFill>
            <a:srgbClr val="94165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”Sorry, I didn’t hear you. What did you say?”</a:t>
            </a:r>
            <a:endParaRPr/>
          </a:p>
        </p:txBody>
      </p:sp>
      <p:sp>
        <p:nvSpPr>
          <p:cNvPr id="307" name="Google Shape;307;p19"/>
          <p:cNvSpPr/>
          <p:nvPr/>
        </p:nvSpPr>
        <p:spPr>
          <a:xfrm>
            <a:off x="3362597" y="2783538"/>
            <a:ext cx="4329600" cy="1224300"/>
          </a:xfrm>
          <a:prstGeom prst="wedgeRoundRectCallout">
            <a:avLst>
              <a:gd fmla="val -55334" name="adj1"/>
              <a:gd fmla="val 49842" name="adj2"/>
              <a:gd fmla="val 16667" name="adj3"/>
            </a:avLst>
          </a:prstGeom>
          <a:solidFill>
            <a:srgbClr val="6F575A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” I said, I enjoyed Ms. Pretty’s class last semester.”</a:t>
            </a:r>
            <a:endParaRPr/>
          </a:p>
        </p:txBody>
      </p:sp>
      <p:sp>
        <p:nvSpPr>
          <p:cNvPr id="308" name="Google Shape;308;p19"/>
          <p:cNvSpPr txBox="1"/>
          <p:nvPr/>
        </p:nvSpPr>
        <p:spPr>
          <a:xfrm>
            <a:off x="2341520" y="6093325"/>
            <a:ext cx="1486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Bunga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09" name="Google Shape;309;p19"/>
          <p:cNvSpPr txBox="1"/>
          <p:nvPr/>
        </p:nvSpPr>
        <p:spPr>
          <a:xfrm>
            <a:off x="8231217" y="5142541"/>
            <a:ext cx="10210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Dorus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0"/>
          <p:cNvSpPr/>
          <p:nvPr/>
        </p:nvSpPr>
        <p:spPr>
          <a:xfrm>
            <a:off x="499175" y="331975"/>
            <a:ext cx="489423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pic>
        <p:nvPicPr>
          <p:cNvPr descr="Confused person with solid fill" id="315" name="Google Shape;31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8550" y="4176100"/>
            <a:ext cx="1709150" cy="1709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 with solid fill" id="316" name="Google Shape;31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96275" y="4273350"/>
            <a:ext cx="1709150" cy="170915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0"/>
          <p:cNvSpPr/>
          <p:nvPr/>
        </p:nvSpPr>
        <p:spPr>
          <a:xfrm>
            <a:off x="575375" y="2509425"/>
            <a:ext cx="4818000" cy="1224300"/>
          </a:xfrm>
          <a:prstGeom prst="wedgeRoundRectCallout">
            <a:avLst>
              <a:gd fmla="val -9365" name="adj1"/>
              <a:gd fmla="val 77690" name="adj2"/>
              <a:gd fmla="val 16667" name="adj3"/>
            </a:avLst>
          </a:prstGeom>
          <a:solidFill>
            <a:srgbClr val="94165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”I didn’t hear what the teacher said yesterday. What did he say?”</a:t>
            </a:r>
            <a:endParaRPr/>
          </a:p>
        </p:txBody>
      </p:sp>
      <p:sp>
        <p:nvSpPr>
          <p:cNvPr id="318" name="Google Shape;318;p20"/>
          <p:cNvSpPr/>
          <p:nvPr/>
        </p:nvSpPr>
        <p:spPr>
          <a:xfrm>
            <a:off x="5996275" y="2509425"/>
            <a:ext cx="5881500" cy="1565100"/>
          </a:xfrm>
          <a:prstGeom prst="wedgeRoundRectCallout">
            <a:avLst>
              <a:gd fmla="val -25470" name="adj1"/>
              <a:gd fmla="val 67563" name="adj2"/>
              <a:gd fmla="val 16667" name="adj3"/>
            </a:avLst>
          </a:prstGeom>
          <a:solidFill>
            <a:srgbClr val="3F3F3F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tutor said that some students had not passed the exams. So remedial class is offered.</a:t>
            </a:r>
            <a:endParaRPr/>
          </a:p>
        </p:txBody>
      </p:sp>
      <p:sp>
        <p:nvSpPr>
          <p:cNvPr id="319" name="Google Shape;319;p20"/>
          <p:cNvSpPr txBox="1"/>
          <p:nvPr/>
        </p:nvSpPr>
        <p:spPr>
          <a:xfrm>
            <a:off x="499175" y="1311926"/>
            <a:ext cx="112176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Yesterday, the tutor said: “Some students did not pass the exams. So remedial class is offered.”</a:t>
            </a:r>
            <a:endParaRPr/>
          </a:p>
        </p:txBody>
      </p:sp>
      <p:sp>
        <p:nvSpPr>
          <p:cNvPr id="320" name="Google Shape;320;p20"/>
          <p:cNvSpPr txBox="1"/>
          <p:nvPr/>
        </p:nvSpPr>
        <p:spPr>
          <a:xfrm>
            <a:off x="2054747" y="5869550"/>
            <a:ext cx="128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Umbu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21" name="Google Shape;321;p20"/>
          <p:cNvSpPr txBox="1"/>
          <p:nvPr/>
        </p:nvSpPr>
        <p:spPr>
          <a:xfrm>
            <a:off x="6393199" y="5961439"/>
            <a:ext cx="1021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Dorus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1"/>
          <p:cNvSpPr/>
          <p:nvPr/>
        </p:nvSpPr>
        <p:spPr>
          <a:xfrm>
            <a:off x="127216" y="108475"/>
            <a:ext cx="489423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327" name="Google Shape;327;p21"/>
          <p:cNvSpPr txBox="1"/>
          <p:nvPr/>
        </p:nvSpPr>
        <p:spPr>
          <a:xfrm>
            <a:off x="1053885" y="1406865"/>
            <a:ext cx="9996407" cy="41857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 is often used to describe what someone said at an earlier point in time.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No quotation marks are used in reported speech.</a:t>
            </a:r>
            <a:endParaRPr/>
          </a:p>
          <a:p>
            <a:pPr indent="0" lvl="0" marL="363538" marR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(Azar &amp; Hagen, 2009; Hall &amp; Barduhn, 2016). 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Indirect speech allows us to maintain politeness, conflict avoidance, and diplomacy in communication. 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It helps in summarizing or paraphrasing information and eases us to communicate complex thoughts. </a:t>
            </a:r>
            <a:endParaRPr/>
          </a:p>
          <a:p>
            <a:pPr indent="0" lvl="0" marL="355600" marR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(Po Yin &amp; Yang Kuo, 2013; IEEE, 2016)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2"/>
          <p:cNvSpPr txBox="1"/>
          <p:nvPr>
            <p:ph idx="1" type="body"/>
          </p:nvPr>
        </p:nvSpPr>
        <p:spPr>
          <a:xfrm>
            <a:off x="196249" y="992325"/>
            <a:ext cx="35310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None/>
            </a:pPr>
            <a:r>
              <a:rPr lang="en-ID" sz="2400"/>
              <a:t>Why reported speech?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33" name="Google Shape;333;p22"/>
          <p:cNvSpPr/>
          <p:nvPr/>
        </p:nvSpPr>
        <p:spPr>
          <a:xfrm>
            <a:off x="127216" y="108475"/>
            <a:ext cx="4506778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0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grpSp>
        <p:nvGrpSpPr>
          <p:cNvPr id="334" name="Google Shape;334;p22"/>
          <p:cNvGrpSpPr/>
          <p:nvPr/>
        </p:nvGrpSpPr>
        <p:grpSpPr>
          <a:xfrm>
            <a:off x="3042654" y="2394613"/>
            <a:ext cx="5717824" cy="3666587"/>
            <a:chOff x="1201" y="429983"/>
            <a:chExt cx="5717824" cy="3666587"/>
          </a:xfrm>
        </p:grpSpPr>
        <p:sp>
          <p:nvSpPr>
            <p:cNvPr id="335" name="Google Shape;335;p22"/>
            <p:cNvSpPr/>
            <p:nvPr/>
          </p:nvSpPr>
          <p:spPr>
            <a:xfrm>
              <a:off x="2563448" y="1153477"/>
              <a:ext cx="559130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chemeClr val="accent2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" name="Google Shape;336;p22"/>
            <p:cNvSpPr txBox="1"/>
            <p:nvPr/>
          </p:nvSpPr>
          <p:spPr>
            <a:xfrm>
              <a:off x="2828270" y="1196248"/>
              <a:ext cx="29486" cy="5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37" name="Google Shape;337;p22"/>
            <p:cNvSpPr/>
            <p:nvPr/>
          </p:nvSpPr>
          <p:spPr>
            <a:xfrm>
              <a:off x="1201" y="429983"/>
              <a:ext cx="2564047" cy="1538428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" name="Google Shape;338;p22"/>
            <p:cNvSpPr txBox="1"/>
            <p:nvPr/>
          </p:nvSpPr>
          <p:spPr>
            <a:xfrm>
              <a:off x="1201" y="429983"/>
              <a:ext cx="2564047" cy="1538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1875" lIns="125625" spcFirstLastPara="1" rIns="125625" wrap="square" tIns="1318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Professional Communication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39" name="Google Shape;339;p22"/>
            <p:cNvSpPr/>
            <p:nvPr/>
          </p:nvSpPr>
          <p:spPr>
            <a:xfrm>
              <a:off x="1283224" y="1966611"/>
              <a:ext cx="3153777" cy="559130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3670"/>
                  </a:lnTo>
                  <a:lnTo>
                    <a:pt x="0" y="63670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A5772E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" name="Google Shape;340;p22"/>
            <p:cNvSpPr txBox="1"/>
            <p:nvPr/>
          </p:nvSpPr>
          <p:spPr>
            <a:xfrm>
              <a:off x="2779902" y="2243228"/>
              <a:ext cx="160422" cy="5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41" name="Google Shape;341;p22"/>
            <p:cNvSpPr/>
            <p:nvPr/>
          </p:nvSpPr>
          <p:spPr>
            <a:xfrm>
              <a:off x="3154978" y="429983"/>
              <a:ext cx="2564047" cy="1538428"/>
            </a:xfrm>
            <a:prstGeom prst="rect">
              <a:avLst/>
            </a:prstGeom>
            <a:solidFill>
              <a:srgbClr val="A5772E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" name="Google Shape;342;p22"/>
            <p:cNvSpPr txBox="1"/>
            <p:nvPr/>
          </p:nvSpPr>
          <p:spPr>
            <a:xfrm>
              <a:off x="3154978" y="429983"/>
              <a:ext cx="2564047" cy="1538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1875" lIns="125625" spcFirstLastPara="1" rIns="125625" wrap="square" tIns="1318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Confidentiality and Sensitivity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43" name="Google Shape;343;p22"/>
            <p:cNvSpPr/>
            <p:nvPr/>
          </p:nvSpPr>
          <p:spPr>
            <a:xfrm>
              <a:off x="2563448" y="3281636"/>
              <a:ext cx="559130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0D577C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" name="Google Shape;344;p22"/>
            <p:cNvSpPr txBox="1"/>
            <p:nvPr/>
          </p:nvSpPr>
          <p:spPr>
            <a:xfrm>
              <a:off x="2828270" y="3324407"/>
              <a:ext cx="29486" cy="5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45" name="Google Shape;345;p22"/>
            <p:cNvSpPr/>
            <p:nvPr/>
          </p:nvSpPr>
          <p:spPr>
            <a:xfrm>
              <a:off x="1201" y="2558142"/>
              <a:ext cx="2564047" cy="1538428"/>
            </a:xfrm>
            <a:prstGeom prst="rect">
              <a:avLst/>
            </a:prstGeom>
            <a:solidFill>
              <a:srgbClr val="0D577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" name="Google Shape;346;p22"/>
            <p:cNvSpPr txBox="1"/>
            <p:nvPr/>
          </p:nvSpPr>
          <p:spPr>
            <a:xfrm>
              <a:off x="1201" y="2558142"/>
              <a:ext cx="2564047" cy="1538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1875" lIns="125625" spcFirstLastPara="1" rIns="125625" wrap="square" tIns="1318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Accurate Summary of Feedback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47" name="Google Shape;347;p22"/>
            <p:cNvSpPr/>
            <p:nvPr/>
          </p:nvSpPr>
          <p:spPr>
            <a:xfrm>
              <a:off x="3154978" y="2558142"/>
              <a:ext cx="2564047" cy="1538428"/>
            </a:xfrm>
            <a:prstGeom prst="rect">
              <a:avLst/>
            </a:prstGeom>
            <a:solidFill>
              <a:srgbClr val="CB836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" name="Google Shape;348;p22"/>
            <p:cNvSpPr txBox="1"/>
            <p:nvPr/>
          </p:nvSpPr>
          <p:spPr>
            <a:xfrm>
              <a:off x="3154978" y="2558142"/>
              <a:ext cx="2564047" cy="1538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1875" lIns="125625" spcFirstLastPara="1" rIns="125625" wrap="square" tIns="1318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Essentials for Report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349" name="Google Shape;349;p22"/>
          <p:cNvSpPr/>
          <p:nvPr/>
        </p:nvSpPr>
        <p:spPr>
          <a:xfrm flipH="1" rot="7802033">
            <a:off x="1850619" y="2043689"/>
            <a:ext cx="1497829" cy="1686981"/>
          </a:xfrm>
          <a:prstGeom prst="arc">
            <a:avLst>
              <a:gd fmla="val 37815" name="adj1"/>
              <a:gd fmla="val 4271432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50" name="Google Shape;350;p22"/>
          <p:cNvSpPr txBox="1"/>
          <p:nvPr/>
        </p:nvSpPr>
        <p:spPr>
          <a:xfrm>
            <a:off x="247603" y="1989237"/>
            <a:ext cx="2448733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 reports, team meetings, or emails to parents, you need to </a:t>
            </a:r>
            <a:r>
              <a:rPr b="1"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 what students say</a:t>
            </a: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 without using casual or direct quotes.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1" name="Google Shape;351;p22"/>
          <p:cNvSpPr txBox="1"/>
          <p:nvPr/>
        </p:nvSpPr>
        <p:spPr>
          <a:xfrm>
            <a:off x="7971230" y="530648"/>
            <a:ext cx="3793147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Rephrasing in reported speech </a:t>
            </a:r>
            <a:r>
              <a:rPr b="1"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protects student identity</a:t>
            </a: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 and maintains professionalism.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2" name="Google Shape;352;p22"/>
          <p:cNvSpPr txBox="1"/>
          <p:nvPr/>
        </p:nvSpPr>
        <p:spPr>
          <a:xfrm>
            <a:off x="8941785" y="2260571"/>
            <a:ext cx="3167919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 many tutoring businesses, managers write </a:t>
            </a:r>
            <a:r>
              <a:rPr b="1"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weekly or monthly reports</a:t>
            </a: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 about student performance and feedback. 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These reports rely on </a:t>
            </a:r>
            <a:r>
              <a:rPr b="1"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speech</a:t>
            </a: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</a:t>
            </a:r>
            <a:endParaRPr b="0" i="0" sz="2000" u="none" strike="noStrik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53" name="Google Shape;353;p22"/>
          <p:cNvSpPr txBox="1"/>
          <p:nvPr/>
        </p:nvSpPr>
        <p:spPr>
          <a:xfrm>
            <a:off x="293913" y="5013856"/>
            <a:ext cx="2327763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speech helps condense and paraphrase the key points of student feedback.</a:t>
            </a:r>
            <a:endParaRPr b="0" i="0" sz="2000" u="none" strike="noStrik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54" name="Google Shape;354;p22"/>
          <p:cNvSpPr/>
          <p:nvPr/>
        </p:nvSpPr>
        <p:spPr>
          <a:xfrm rot="9752120">
            <a:off x="7430067" y="1453544"/>
            <a:ext cx="1575715" cy="1206745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55" name="Google Shape;355;p22"/>
          <p:cNvSpPr/>
          <p:nvPr/>
        </p:nvSpPr>
        <p:spPr>
          <a:xfrm flipH="1" rot="6191259">
            <a:off x="2274899" y="4395868"/>
            <a:ext cx="1533105" cy="2031575"/>
          </a:xfrm>
          <a:prstGeom prst="arc">
            <a:avLst>
              <a:gd fmla="val 882928" name="adj1"/>
              <a:gd fmla="val 506082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56" name="Google Shape;356;p22"/>
          <p:cNvSpPr/>
          <p:nvPr/>
        </p:nvSpPr>
        <p:spPr>
          <a:xfrm flipH="1" rot="-3174796">
            <a:off x="8231175" y="4260718"/>
            <a:ext cx="1696452" cy="1033148"/>
          </a:xfrm>
          <a:prstGeom prst="arc">
            <a:avLst>
              <a:gd fmla="val 1363898" name="adj1"/>
              <a:gd fmla="val 6800055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3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362" name="Google Shape;362;p23"/>
          <p:cNvSpPr txBox="1"/>
          <p:nvPr/>
        </p:nvSpPr>
        <p:spPr>
          <a:xfrm>
            <a:off x="653144" y="1401054"/>
            <a:ext cx="10711542" cy="17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Imagine yourself as a program manager. You have a team meeting to discuss the students’ feedbacks about their classes.</a:t>
            </a:r>
            <a:endParaRPr/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This is one of the feedback:</a:t>
            </a:r>
            <a:endParaRPr/>
          </a:p>
          <a:p>
            <a:pPr indent="0" lvl="0" marL="36195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Dorus says: “I don’t understand percentages at all.”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63" name="Google Shape;363;p23"/>
          <p:cNvSpPr txBox="1"/>
          <p:nvPr/>
        </p:nvSpPr>
        <p:spPr>
          <a:xfrm>
            <a:off x="803901" y="3429000"/>
            <a:ext cx="99669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You will </a:t>
            </a:r>
            <a:r>
              <a:rPr b="1" lang="en-ID" sz="2400">
                <a:solidFill>
                  <a:srgbClr val="FF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NOT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say: “Dorus says I don’t understand percentages at all.”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64" name="Google Shape;364;p23"/>
          <p:cNvSpPr txBox="1"/>
          <p:nvPr/>
        </p:nvSpPr>
        <p:spPr>
          <a:xfrm>
            <a:off x="803901" y="3967190"/>
            <a:ext cx="99669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Why?</a:t>
            </a:r>
            <a:endParaRPr b="1"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65" name="Google Shape;365;p23"/>
          <p:cNvSpPr txBox="1"/>
          <p:nvPr/>
        </p:nvSpPr>
        <p:spPr>
          <a:xfrm>
            <a:off x="777674" y="4718304"/>
            <a:ext cx="10587011" cy="830997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4E414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 is used to describe what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someone (NOT you) said at an earlier point in time.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4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pic>
        <p:nvPicPr>
          <p:cNvPr descr="Caroler in Long Coat" id="371" name="Google Shape;37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42947" y="2511821"/>
            <a:ext cx="819001" cy="3744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roler in Blue Jacket" id="372" name="Google Shape;37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57747" y="3389100"/>
            <a:ext cx="932085" cy="23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24"/>
          <p:cNvSpPr/>
          <p:nvPr/>
        </p:nvSpPr>
        <p:spPr>
          <a:xfrm>
            <a:off x="4400148" y="1335957"/>
            <a:ext cx="2588216" cy="914400"/>
          </a:xfrm>
          <a:prstGeom prst="wedgeRoundRectCallout">
            <a:avLst>
              <a:gd fmla="val -25735" name="adj1"/>
              <a:gd fmla="val 73849" name="adj2"/>
              <a:gd fmla="val 16667" name="adj3"/>
            </a:avLst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“How was your class today?”</a:t>
            </a:r>
            <a:endParaRPr/>
          </a:p>
        </p:txBody>
      </p:sp>
      <p:sp>
        <p:nvSpPr>
          <p:cNvPr id="374" name="Google Shape;374;p24"/>
          <p:cNvSpPr/>
          <p:nvPr/>
        </p:nvSpPr>
        <p:spPr>
          <a:xfrm>
            <a:off x="439121" y="1963499"/>
            <a:ext cx="2767255" cy="966040"/>
          </a:xfrm>
          <a:prstGeom prst="wedgeRoundRectCallout">
            <a:avLst>
              <a:gd fmla="val 5767" name="adj1"/>
              <a:gd fmla="val 95400" name="adj2"/>
              <a:gd fmla="val 16667" name="adj3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“It was great! I loved the games.”</a:t>
            </a:r>
            <a:endParaRPr sz="21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grpSp>
        <p:nvGrpSpPr>
          <p:cNvPr id="375" name="Google Shape;375;p24"/>
          <p:cNvGrpSpPr/>
          <p:nvPr/>
        </p:nvGrpSpPr>
        <p:grpSpPr>
          <a:xfrm>
            <a:off x="6310118" y="2958638"/>
            <a:ext cx="1759789" cy="1811548"/>
            <a:chOff x="6071580" y="2929539"/>
            <a:chExt cx="1759789" cy="1811548"/>
          </a:xfrm>
        </p:grpSpPr>
        <p:sp>
          <p:nvSpPr>
            <p:cNvPr id="376" name="Google Shape;376;p24"/>
            <p:cNvSpPr/>
            <p:nvPr/>
          </p:nvSpPr>
          <p:spPr>
            <a:xfrm>
              <a:off x="6071580" y="2929539"/>
              <a:ext cx="1759789" cy="1811548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12700">
              <a:solidFill>
                <a:srgbClr val="08242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endParaRPr>
            </a:p>
          </p:txBody>
        </p:sp>
        <p:pic>
          <p:nvPicPr>
            <p:cNvPr descr="Meeting outline" id="377" name="Google Shape;377;p2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451288" y="3262003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78" name="Google Shape;378;p24"/>
          <p:cNvSpPr txBox="1"/>
          <p:nvPr/>
        </p:nvSpPr>
        <p:spPr>
          <a:xfrm>
            <a:off x="8291249" y="3507002"/>
            <a:ext cx="355053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My son said that </a:t>
            </a:r>
            <a:r>
              <a:rPr lang="en-ID" sz="2400">
                <a:solidFill>
                  <a:schemeClr val="dk1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  <a:sym typeface="Open Sans Light"/>
              </a:rPr>
              <a:t>he had loved </a:t>
            </a: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games in class.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5"/>
          <p:cNvSpPr txBox="1"/>
          <p:nvPr>
            <p:ph idx="1" type="body"/>
          </p:nvPr>
        </p:nvSpPr>
        <p:spPr>
          <a:xfrm>
            <a:off x="942703" y="2540831"/>
            <a:ext cx="10306594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Dorus says: “I don’t understand percentages at all.”</a:t>
            </a:r>
            <a:endParaRPr sz="3400">
              <a:solidFill>
                <a:schemeClr val="dk1"/>
              </a:solidFill>
            </a:endParaRPr>
          </a:p>
        </p:txBody>
      </p:sp>
      <p:sp>
        <p:nvSpPr>
          <p:cNvPr id="384" name="Google Shape;384;p25"/>
          <p:cNvSpPr/>
          <p:nvPr/>
        </p:nvSpPr>
        <p:spPr>
          <a:xfrm>
            <a:off x="442772" y="421191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385" name="Google Shape;385;p25"/>
          <p:cNvSpPr/>
          <p:nvPr/>
        </p:nvSpPr>
        <p:spPr>
          <a:xfrm>
            <a:off x="5601124" y="3539234"/>
            <a:ext cx="1255363" cy="41293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86" name="Google Shape;386;p25"/>
          <p:cNvSpPr txBox="1"/>
          <p:nvPr/>
        </p:nvSpPr>
        <p:spPr>
          <a:xfrm>
            <a:off x="942703" y="4143770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One student said that he didn’t understand percentages.</a:t>
            </a:r>
            <a:endParaRPr/>
          </a:p>
        </p:txBody>
      </p:sp>
      <p:sp>
        <p:nvSpPr>
          <p:cNvPr id="387" name="Google Shape;387;p25"/>
          <p:cNvSpPr txBox="1"/>
          <p:nvPr/>
        </p:nvSpPr>
        <p:spPr>
          <a:xfrm>
            <a:off x="442772" y="1411907"/>
            <a:ext cx="114843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Useful verbs for reported speech: </a:t>
            </a: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say, tell, explain, suggest, report, mention, complain, ask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6"/>
          <p:cNvSpPr txBox="1"/>
          <p:nvPr>
            <p:ph idx="1" type="body"/>
          </p:nvPr>
        </p:nvSpPr>
        <p:spPr>
          <a:xfrm>
            <a:off x="309966" y="1906410"/>
            <a:ext cx="11484300" cy="888300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1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9999"/>
              <a:buNone/>
            </a:pPr>
            <a:r>
              <a:rPr b="1" lang="en-ID" sz="3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7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Umbu, Bunga, and Rambu write in the feedback: “Don’t speak too fast.”</a:t>
            </a:r>
            <a:endParaRPr sz="3700">
              <a:solidFill>
                <a:schemeClr val="dk1"/>
              </a:solidFill>
            </a:endParaRPr>
          </a:p>
        </p:txBody>
      </p:sp>
      <p:sp>
        <p:nvSpPr>
          <p:cNvPr id="393" name="Google Shape;393;p26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394" name="Google Shape;394;p26"/>
          <p:cNvSpPr/>
          <p:nvPr/>
        </p:nvSpPr>
        <p:spPr>
          <a:xfrm>
            <a:off x="5468325" y="2891500"/>
            <a:ext cx="910800" cy="2739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95" name="Google Shape;395;p26"/>
          <p:cNvSpPr txBox="1"/>
          <p:nvPr/>
        </p:nvSpPr>
        <p:spPr>
          <a:xfrm>
            <a:off x="809897" y="3356949"/>
            <a:ext cx="10306500" cy="1024200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Some students suggested not to speak too fast.</a:t>
            </a:r>
            <a:endParaRPr/>
          </a:p>
        </p:txBody>
      </p:sp>
      <p:sp>
        <p:nvSpPr>
          <p:cNvPr id="396" name="Google Shape;396;p26"/>
          <p:cNvSpPr txBox="1"/>
          <p:nvPr/>
        </p:nvSpPr>
        <p:spPr>
          <a:xfrm>
            <a:off x="309966" y="1006086"/>
            <a:ext cx="114843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Useful verbs for reported speech: </a:t>
            </a: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say, tell, explain, suggest, report, mention, complain, ask</a:t>
            </a:r>
            <a:endParaRPr/>
          </a:p>
        </p:txBody>
      </p:sp>
      <p:sp>
        <p:nvSpPr>
          <p:cNvPr id="397" name="Google Shape;397;p26"/>
          <p:cNvSpPr txBox="1"/>
          <p:nvPr/>
        </p:nvSpPr>
        <p:spPr>
          <a:xfrm>
            <a:off x="346749" y="5557100"/>
            <a:ext cx="11357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Now, let’s talk about the difference between direct speech and reported speech.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Notice any differences between direct speech and reported speech?</a:t>
            </a:r>
            <a:endParaRPr b="1"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98" name="Google Shape;398;p26"/>
          <p:cNvSpPr txBox="1"/>
          <p:nvPr/>
        </p:nvSpPr>
        <p:spPr>
          <a:xfrm>
            <a:off x="398475" y="4515500"/>
            <a:ext cx="114843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See the difference? Reported speech sounds more polished and professional; protects students’ confidentiality and sensitivity.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7"/>
          <p:cNvSpPr txBox="1"/>
          <p:nvPr>
            <p:ph idx="1" type="body"/>
          </p:nvPr>
        </p:nvSpPr>
        <p:spPr>
          <a:xfrm>
            <a:off x="784500" y="1606196"/>
            <a:ext cx="10306594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b="1" lang="en-ID" sz="28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student says: “ I don’t understand percentages at all.”</a:t>
            </a:r>
            <a:endParaRPr sz="3400">
              <a:solidFill>
                <a:schemeClr val="dk1"/>
              </a:solidFill>
            </a:endParaRPr>
          </a:p>
        </p:txBody>
      </p:sp>
      <p:sp>
        <p:nvSpPr>
          <p:cNvPr id="404" name="Google Shape;404;p27"/>
          <p:cNvSpPr/>
          <p:nvPr/>
        </p:nvSpPr>
        <p:spPr>
          <a:xfrm flipH="1">
            <a:off x="7620187" y="232589"/>
            <a:ext cx="4489758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0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05" name="Google Shape;405;p27"/>
          <p:cNvSpPr/>
          <p:nvPr/>
        </p:nvSpPr>
        <p:spPr>
          <a:xfrm>
            <a:off x="5045760" y="3044695"/>
            <a:ext cx="1255363" cy="41293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06" name="Google Shape;406;p27"/>
          <p:cNvSpPr txBox="1"/>
          <p:nvPr/>
        </p:nvSpPr>
        <p:spPr>
          <a:xfrm>
            <a:off x="784500" y="3861564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One student said that they didn’t understand percentages.</a:t>
            </a:r>
            <a:endParaRPr/>
          </a:p>
        </p:txBody>
      </p:sp>
      <p:sp>
        <p:nvSpPr>
          <p:cNvPr id="407" name="Google Shape;407;p27"/>
          <p:cNvSpPr txBox="1"/>
          <p:nvPr/>
        </p:nvSpPr>
        <p:spPr>
          <a:xfrm>
            <a:off x="784500" y="5403264"/>
            <a:ext cx="92122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Can you identify the direct speech? Is it a question, statement, or imperative?</a:t>
            </a:r>
            <a:endParaRPr/>
          </a:p>
        </p:txBody>
      </p:sp>
      <p:sp>
        <p:nvSpPr>
          <p:cNvPr id="408" name="Google Shape;408;p27"/>
          <p:cNvSpPr txBox="1"/>
          <p:nvPr/>
        </p:nvSpPr>
        <p:spPr>
          <a:xfrm>
            <a:off x="6527801" y="2908116"/>
            <a:ext cx="2184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statement</a:t>
            </a:r>
            <a:endParaRPr b="1"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09" name="Google Shape;409;p27"/>
          <p:cNvSpPr/>
          <p:nvPr/>
        </p:nvSpPr>
        <p:spPr>
          <a:xfrm rot="864117">
            <a:off x="7432807" y="1504473"/>
            <a:ext cx="1696643" cy="1436175"/>
          </a:xfrm>
          <a:prstGeom prst="arc">
            <a:avLst>
              <a:gd fmla="val 321165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8"/>
          <p:cNvSpPr txBox="1"/>
          <p:nvPr>
            <p:ph idx="1" type="body"/>
          </p:nvPr>
        </p:nvSpPr>
        <p:spPr>
          <a:xfrm>
            <a:off x="352699" y="1015648"/>
            <a:ext cx="10306594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b="1" lang="en-ID" sz="28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student says: “ I don’t understand percentages at all.”</a:t>
            </a:r>
            <a:endParaRPr sz="3400">
              <a:solidFill>
                <a:schemeClr val="dk1"/>
              </a:solidFill>
            </a:endParaRPr>
          </a:p>
        </p:txBody>
      </p:sp>
      <p:sp>
        <p:nvSpPr>
          <p:cNvPr id="415" name="Google Shape;415;p28"/>
          <p:cNvSpPr/>
          <p:nvPr/>
        </p:nvSpPr>
        <p:spPr>
          <a:xfrm flipH="1">
            <a:off x="7619946" y="46438"/>
            <a:ext cx="4489758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0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16" name="Google Shape;416;p28"/>
          <p:cNvSpPr/>
          <p:nvPr/>
        </p:nvSpPr>
        <p:spPr>
          <a:xfrm>
            <a:off x="4576772" y="2067301"/>
            <a:ext cx="1255363" cy="41293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17" name="Google Shape;417;p28"/>
          <p:cNvSpPr txBox="1"/>
          <p:nvPr/>
        </p:nvSpPr>
        <p:spPr>
          <a:xfrm>
            <a:off x="352699" y="2701640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One student said that they didn’t understand percentages.</a:t>
            </a:r>
            <a:endParaRPr/>
          </a:p>
        </p:txBody>
      </p:sp>
      <p:sp>
        <p:nvSpPr>
          <p:cNvPr id="418" name="Google Shape;418;p28"/>
          <p:cNvSpPr txBox="1"/>
          <p:nvPr/>
        </p:nvSpPr>
        <p:spPr>
          <a:xfrm>
            <a:off x="6291915" y="3870445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19" name="Google Shape;419;p28"/>
          <p:cNvSpPr/>
          <p:nvPr/>
        </p:nvSpPr>
        <p:spPr>
          <a:xfrm>
            <a:off x="3814355" y="1387494"/>
            <a:ext cx="222069" cy="451008"/>
          </a:xfrm>
          <a:prstGeom prst="ellipse">
            <a:avLst/>
          </a:prstGeom>
          <a:noFill/>
          <a:ln cap="flat" cmpd="sng" w="28575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0" name="Google Shape;420;p28"/>
          <p:cNvSpPr/>
          <p:nvPr/>
        </p:nvSpPr>
        <p:spPr>
          <a:xfrm>
            <a:off x="4047717" y="1387494"/>
            <a:ext cx="876982" cy="451008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1" name="Google Shape;421;p28"/>
          <p:cNvSpPr/>
          <p:nvPr/>
        </p:nvSpPr>
        <p:spPr>
          <a:xfrm>
            <a:off x="4199709" y="3109644"/>
            <a:ext cx="894807" cy="618714"/>
          </a:xfrm>
          <a:prstGeom prst="ellipse">
            <a:avLst/>
          </a:prstGeom>
          <a:noFill/>
          <a:ln cap="flat" cmpd="sng" w="28575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2" name="Google Shape;422;p28"/>
          <p:cNvSpPr/>
          <p:nvPr/>
        </p:nvSpPr>
        <p:spPr>
          <a:xfrm>
            <a:off x="3481252" y="3213704"/>
            <a:ext cx="718457" cy="451008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3" name="Google Shape;423;p28"/>
          <p:cNvSpPr/>
          <p:nvPr/>
        </p:nvSpPr>
        <p:spPr>
          <a:xfrm>
            <a:off x="2677889" y="3250833"/>
            <a:ext cx="731519" cy="451008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4" name="Google Shape;424;p28"/>
          <p:cNvSpPr/>
          <p:nvPr/>
        </p:nvSpPr>
        <p:spPr>
          <a:xfrm>
            <a:off x="2651762" y="1384860"/>
            <a:ext cx="757646" cy="451008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5" name="Google Shape;425;p28"/>
          <p:cNvSpPr/>
          <p:nvPr/>
        </p:nvSpPr>
        <p:spPr>
          <a:xfrm>
            <a:off x="3534387" y="1345671"/>
            <a:ext cx="262555" cy="269525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6" name="Google Shape;426;p28"/>
          <p:cNvSpPr/>
          <p:nvPr/>
        </p:nvSpPr>
        <p:spPr>
          <a:xfrm>
            <a:off x="5147485" y="3129851"/>
            <a:ext cx="1035605" cy="618714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7" name="Google Shape;427;p28"/>
          <p:cNvSpPr/>
          <p:nvPr/>
        </p:nvSpPr>
        <p:spPr>
          <a:xfrm flipH="1" rot="1266247">
            <a:off x="3595270" y="3242521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8" name="Google Shape;428;p28"/>
          <p:cNvSpPr txBox="1"/>
          <p:nvPr/>
        </p:nvSpPr>
        <p:spPr>
          <a:xfrm>
            <a:off x="2068025" y="3870445"/>
            <a:ext cx="39003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29" name="Google Shape;429;p28"/>
          <p:cNvSpPr/>
          <p:nvPr/>
        </p:nvSpPr>
        <p:spPr>
          <a:xfrm rot="864117">
            <a:off x="1401471" y="2650591"/>
            <a:ext cx="1696643" cy="1436175"/>
          </a:xfrm>
          <a:prstGeom prst="arc">
            <a:avLst>
              <a:gd fmla="val 1363898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0" name="Google Shape;430;p28"/>
          <p:cNvSpPr/>
          <p:nvPr/>
        </p:nvSpPr>
        <p:spPr>
          <a:xfrm flipH="1">
            <a:off x="5405410" y="3076368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1" name="Google Shape;431;p28"/>
          <p:cNvSpPr txBox="1"/>
          <p:nvPr/>
        </p:nvSpPr>
        <p:spPr>
          <a:xfrm>
            <a:off x="4204047" y="4125758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2" name="Google Shape;432;p28"/>
          <p:cNvSpPr/>
          <p:nvPr/>
        </p:nvSpPr>
        <p:spPr>
          <a:xfrm flipH="1" rot="1266247">
            <a:off x="4528540" y="3327418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3" name="Google Shape;433;p28"/>
          <p:cNvSpPr txBox="1"/>
          <p:nvPr/>
        </p:nvSpPr>
        <p:spPr>
          <a:xfrm>
            <a:off x="5137317" y="4210655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3</a:t>
            </a:r>
            <a:endParaRPr/>
          </a:p>
        </p:txBody>
      </p:sp>
      <p:sp>
        <p:nvSpPr>
          <p:cNvPr id="434" name="Google Shape;434;p28"/>
          <p:cNvSpPr txBox="1"/>
          <p:nvPr/>
        </p:nvSpPr>
        <p:spPr>
          <a:xfrm>
            <a:off x="612056" y="4700624"/>
            <a:ext cx="28579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34963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verb</a:t>
            </a:r>
            <a:endParaRPr/>
          </a:p>
        </p:txBody>
      </p:sp>
      <p:sp>
        <p:nvSpPr>
          <p:cNvPr id="435" name="Google Shape;435;p28"/>
          <p:cNvSpPr txBox="1"/>
          <p:nvPr/>
        </p:nvSpPr>
        <p:spPr>
          <a:xfrm>
            <a:off x="612057" y="5245353"/>
            <a:ext cx="60406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9250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2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Replacement quotation mark with </a:t>
            </a:r>
            <a:r>
              <a:rPr i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‘that’ </a:t>
            </a:r>
            <a:endParaRPr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6" name="Google Shape;436;p28"/>
          <p:cNvSpPr txBox="1"/>
          <p:nvPr/>
        </p:nvSpPr>
        <p:spPr>
          <a:xfrm>
            <a:off x="642928" y="5707018"/>
            <a:ext cx="17379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3538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3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Pronoun</a:t>
            </a:r>
            <a:endParaRPr/>
          </a:p>
        </p:txBody>
      </p:sp>
      <p:sp>
        <p:nvSpPr>
          <p:cNvPr id="437" name="Google Shape;437;p28"/>
          <p:cNvSpPr txBox="1"/>
          <p:nvPr/>
        </p:nvSpPr>
        <p:spPr>
          <a:xfrm>
            <a:off x="642928" y="6230518"/>
            <a:ext cx="27986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7188" lvl="0" marL="35718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4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Tenses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29"/>
          <p:cNvSpPr txBox="1"/>
          <p:nvPr>
            <p:ph idx="1" type="body"/>
          </p:nvPr>
        </p:nvSpPr>
        <p:spPr>
          <a:xfrm>
            <a:off x="309966" y="2287410"/>
            <a:ext cx="11484300" cy="888300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1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9999"/>
              <a:buNone/>
            </a:pPr>
            <a:r>
              <a:rPr b="1" lang="en-ID" sz="3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7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Umbu, Bunga, and Rambu write in the feedback: “Don’t speak too fast!”</a:t>
            </a:r>
            <a:endParaRPr sz="3700">
              <a:solidFill>
                <a:schemeClr val="dk1"/>
              </a:solidFill>
            </a:endParaRPr>
          </a:p>
        </p:txBody>
      </p:sp>
      <p:sp>
        <p:nvSpPr>
          <p:cNvPr id="443" name="Google Shape;443;p29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44" name="Google Shape;444;p29"/>
          <p:cNvSpPr/>
          <p:nvPr/>
        </p:nvSpPr>
        <p:spPr>
          <a:xfrm>
            <a:off x="5468318" y="3803080"/>
            <a:ext cx="1255500" cy="3069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45" name="Google Shape;445;p29"/>
          <p:cNvSpPr txBox="1"/>
          <p:nvPr/>
        </p:nvSpPr>
        <p:spPr>
          <a:xfrm>
            <a:off x="774410" y="4386784"/>
            <a:ext cx="10306500" cy="1024200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Some students suggested not to speak too fast.</a:t>
            </a:r>
            <a:endParaRPr/>
          </a:p>
        </p:txBody>
      </p:sp>
      <p:sp>
        <p:nvSpPr>
          <p:cNvPr id="446" name="Google Shape;446;p29"/>
          <p:cNvSpPr txBox="1"/>
          <p:nvPr/>
        </p:nvSpPr>
        <p:spPr>
          <a:xfrm>
            <a:off x="309975" y="1234668"/>
            <a:ext cx="114843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Useful verbs for reported speech: </a:t>
            </a:r>
            <a:r>
              <a:rPr b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say, tell, explain, suggest, report, mention, complain, ask</a:t>
            </a:r>
            <a:endParaRPr/>
          </a:p>
        </p:txBody>
      </p:sp>
      <p:sp>
        <p:nvSpPr>
          <p:cNvPr id="447" name="Google Shape;447;p29"/>
          <p:cNvSpPr txBox="1"/>
          <p:nvPr/>
        </p:nvSpPr>
        <p:spPr>
          <a:xfrm>
            <a:off x="352700" y="5897175"/>
            <a:ext cx="1116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Can you identify the direct speech? Is it a question, statement, or imperative?</a:t>
            </a:r>
            <a:endParaRPr/>
          </a:p>
        </p:txBody>
      </p:sp>
      <p:sp>
        <p:nvSpPr>
          <p:cNvPr id="448" name="Google Shape;448;p29"/>
          <p:cNvSpPr txBox="1"/>
          <p:nvPr/>
        </p:nvSpPr>
        <p:spPr>
          <a:xfrm>
            <a:off x="7269308" y="3517375"/>
            <a:ext cx="2184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imperative</a:t>
            </a:r>
            <a:endParaRPr b="1"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49" name="Google Shape;449;p29"/>
          <p:cNvSpPr/>
          <p:nvPr/>
        </p:nvSpPr>
        <p:spPr>
          <a:xfrm rot="864288">
            <a:off x="8574535" y="2291345"/>
            <a:ext cx="1696742" cy="1436253"/>
          </a:xfrm>
          <a:prstGeom prst="arc">
            <a:avLst>
              <a:gd fmla="val 321165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30"/>
          <p:cNvSpPr txBox="1"/>
          <p:nvPr>
            <p:ph idx="1" type="body"/>
          </p:nvPr>
        </p:nvSpPr>
        <p:spPr>
          <a:xfrm>
            <a:off x="309966" y="1677810"/>
            <a:ext cx="11484243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9999"/>
              <a:buNone/>
            </a:pPr>
            <a:r>
              <a:rPr b="1" lang="en-ID" sz="3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7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Umbu, Bunga, and Rambu write in the feedback: “Don’t speak too fast!”</a:t>
            </a:r>
            <a:endParaRPr sz="3700">
              <a:solidFill>
                <a:schemeClr val="dk1"/>
              </a:solidFill>
            </a:endParaRPr>
          </a:p>
        </p:txBody>
      </p:sp>
      <p:sp>
        <p:nvSpPr>
          <p:cNvPr id="455" name="Google Shape;455;p30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56" name="Google Shape;456;p30"/>
          <p:cNvSpPr/>
          <p:nvPr/>
        </p:nvSpPr>
        <p:spPr>
          <a:xfrm>
            <a:off x="5468318" y="2676213"/>
            <a:ext cx="1255363" cy="30700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57" name="Google Shape;457;p30"/>
          <p:cNvSpPr txBox="1"/>
          <p:nvPr/>
        </p:nvSpPr>
        <p:spPr>
          <a:xfrm>
            <a:off x="840337" y="3078976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Some students suggested not to speak too fast.</a:t>
            </a:r>
            <a:endParaRPr/>
          </a:p>
        </p:txBody>
      </p:sp>
      <p:sp>
        <p:nvSpPr>
          <p:cNvPr id="458" name="Google Shape;458;p30"/>
          <p:cNvSpPr/>
          <p:nvPr/>
        </p:nvSpPr>
        <p:spPr>
          <a:xfrm>
            <a:off x="4467115" y="2033217"/>
            <a:ext cx="757646" cy="451008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59" name="Google Shape;459;p30"/>
          <p:cNvSpPr/>
          <p:nvPr/>
        </p:nvSpPr>
        <p:spPr>
          <a:xfrm>
            <a:off x="4388537" y="3573189"/>
            <a:ext cx="1922929" cy="50096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0" name="Google Shape;460;p30"/>
          <p:cNvSpPr/>
          <p:nvPr/>
        </p:nvSpPr>
        <p:spPr>
          <a:xfrm>
            <a:off x="397790" y="1869141"/>
            <a:ext cx="3972503" cy="696838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1" name="Google Shape;461;p30"/>
          <p:cNvSpPr/>
          <p:nvPr/>
        </p:nvSpPr>
        <p:spPr>
          <a:xfrm>
            <a:off x="1599869" y="3450924"/>
            <a:ext cx="2841161" cy="696838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2" name="Google Shape;462;p30"/>
          <p:cNvSpPr/>
          <p:nvPr/>
        </p:nvSpPr>
        <p:spPr>
          <a:xfrm>
            <a:off x="7955844" y="2033217"/>
            <a:ext cx="262555" cy="269525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3" name="Google Shape;463;p30"/>
          <p:cNvSpPr/>
          <p:nvPr/>
        </p:nvSpPr>
        <p:spPr>
          <a:xfrm>
            <a:off x="8218400" y="1908203"/>
            <a:ext cx="885260" cy="618714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4" name="Google Shape;464;p30"/>
          <p:cNvSpPr/>
          <p:nvPr/>
        </p:nvSpPr>
        <p:spPr>
          <a:xfrm>
            <a:off x="6333666" y="3506720"/>
            <a:ext cx="1029346" cy="618714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5" name="Google Shape;465;p30"/>
          <p:cNvSpPr txBox="1"/>
          <p:nvPr/>
        </p:nvSpPr>
        <p:spPr>
          <a:xfrm>
            <a:off x="612057" y="4683076"/>
            <a:ext cx="41142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34963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Removal of quotation mark</a:t>
            </a:r>
            <a:endParaRPr/>
          </a:p>
        </p:txBody>
      </p:sp>
      <p:sp>
        <p:nvSpPr>
          <p:cNvPr id="466" name="Google Shape;466;p30"/>
          <p:cNvSpPr txBox="1"/>
          <p:nvPr/>
        </p:nvSpPr>
        <p:spPr>
          <a:xfrm>
            <a:off x="642928" y="5195652"/>
            <a:ext cx="2351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9250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2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Pronoun</a:t>
            </a:r>
            <a:endParaRPr/>
          </a:p>
        </p:txBody>
      </p:sp>
      <p:sp>
        <p:nvSpPr>
          <p:cNvPr id="467" name="Google Shape;467;p30"/>
          <p:cNvSpPr txBox="1"/>
          <p:nvPr/>
        </p:nvSpPr>
        <p:spPr>
          <a:xfrm>
            <a:off x="642928" y="5655084"/>
            <a:ext cx="27986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3538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3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verb</a:t>
            </a:r>
            <a:endParaRPr/>
          </a:p>
        </p:txBody>
      </p:sp>
      <p:sp>
        <p:nvSpPr>
          <p:cNvPr id="468" name="Google Shape;468;p30"/>
          <p:cNvSpPr txBox="1"/>
          <p:nvPr/>
        </p:nvSpPr>
        <p:spPr>
          <a:xfrm>
            <a:off x="7432907" y="4337332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69" name="Google Shape;469;p30"/>
          <p:cNvSpPr/>
          <p:nvPr/>
        </p:nvSpPr>
        <p:spPr>
          <a:xfrm rot="188391">
            <a:off x="1767531" y="3394844"/>
            <a:ext cx="1199855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0" name="Google Shape;470;p30"/>
          <p:cNvSpPr txBox="1"/>
          <p:nvPr/>
        </p:nvSpPr>
        <p:spPr>
          <a:xfrm>
            <a:off x="7098947" y="2596805"/>
            <a:ext cx="39003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1" name="Google Shape;471;p30"/>
          <p:cNvSpPr/>
          <p:nvPr/>
        </p:nvSpPr>
        <p:spPr>
          <a:xfrm rot="864117">
            <a:off x="6514690" y="1270531"/>
            <a:ext cx="1696643" cy="1436175"/>
          </a:xfrm>
          <a:prstGeom prst="arc">
            <a:avLst>
              <a:gd fmla="val 1363898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2" name="Google Shape;472;p30"/>
          <p:cNvSpPr/>
          <p:nvPr/>
        </p:nvSpPr>
        <p:spPr>
          <a:xfrm flipH="1">
            <a:off x="6536890" y="3540689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3" name="Google Shape;473;p30"/>
          <p:cNvSpPr txBox="1"/>
          <p:nvPr/>
        </p:nvSpPr>
        <p:spPr>
          <a:xfrm>
            <a:off x="2042336" y="4216975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4" name="Google Shape;474;p30"/>
          <p:cNvSpPr/>
          <p:nvPr/>
        </p:nvSpPr>
        <p:spPr>
          <a:xfrm flipH="1" rot="1266247">
            <a:off x="4867962" y="3641719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75" name="Google Shape;475;p30"/>
          <p:cNvSpPr txBox="1"/>
          <p:nvPr/>
        </p:nvSpPr>
        <p:spPr>
          <a:xfrm>
            <a:off x="5535218" y="4419904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3</a:t>
            </a:r>
            <a:endParaRPr/>
          </a:p>
        </p:txBody>
      </p:sp>
      <p:sp>
        <p:nvSpPr>
          <p:cNvPr id="476" name="Google Shape;476;p30"/>
          <p:cNvSpPr txBox="1"/>
          <p:nvPr/>
        </p:nvSpPr>
        <p:spPr>
          <a:xfrm>
            <a:off x="642928" y="6116749"/>
            <a:ext cx="27986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7188" lvl="0" marL="35718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4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Tenses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31"/>
          <p:cNvSpPr txBox="1"/>
          <p:nvPr>
            <p:ph idx="1" type="body"/>
          </p:nvPr>
        </p:nvSpPr>
        <p:spPr>
          <a:xfrm>
            <a:off x="309966" y="1677810"/>
            <a:ext cx="11484243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9999"/>
              <a:buNone/>
            </a:pPr>
            <a:r>
              <a:rPr b="1" lang="en-ID" sz="3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7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Bunga writes in the feedback: “Do you provide a remedial program?”</a:t>
            </a:r>
            <a:endParaRPr sz="3700">
              <a:solidFill>
                <a:schemeClr val="dk1"/>
              </a:solidFill>
            </a:endParaRPr>
          </a:p>
        </p:txBody>
      </p:sp>
      <p:sp>
        <p:nvSpPr>
          <p:cNvPr id="482" name="Google Shape;482;p31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83" name="Google Shape;483;p31"/>
          <p:cNvSpPr/>
          <p:nvPr/>
        </p:nvSpPr>
        <p:spPr>
          <a:xfrm>
            <a:off x="5468318" y="2888680"/>
            <a:ext cx="1255363" cy="30700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84" name="Google Shape;484;p31"/>
          <p:cNvSpPr txBox="1"/>
          <p:nvPr/>
        </p:nvSpPr>
        <p:spPr>
          <a:xfrm>
            <a:off x="774410" y="3548584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 students asked whether we offered a remedial program. </a:t>
            </a:r>
            <a:endParaRPr/>
          </a:p>
        </p:txBody>
      </p:sp>
      <p:sp>
        <p:nvSpPr>
          <p:cNvPr id="485" name="Google Shape;485;p31"/>
          <p:cNvSpPr txBox="1"/>
          <p:nvPr/>
        </p:nvSpPr>
        <p:spPr>
          <a:xfrm>
            <a:off x="352699" y="5516171"/>
            <a:ext cx="92122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Can you identify the direct speech? Is it a question, statement, or imperative?</a:t>
            </a:r>
            <a:endParaRPr/>
          </a:p>
        </p:txBody>
      </p:sp>
      <p:sp>
        <p:nvSpPr>
          <p:cNvPr id="486" name="Google Shape;486;p31"/>
          <p:cNvSpPr txBox="1"/>
          <p:nvPr/>
        </p:nvSpPr>
        <p:spPr>
          <a:xfrm>
            <a:off x="6735908" y="2755375"/>
            <a:ext cx="2184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question</a:t>
            </a:r>
            <a:endParaRPr b="1" sz="24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87" name="Google Shape;487;p31"/>
          <p:cNvSpPr/>
          <p:nvPr/>
        </p:nvSpPr>
        <p:spPr>
          <a:xfrm rot="864117">
            <a:off x="7736392" y="1529302"/>
            <a:ext cx="1696643" cy="1436175"/>
          </a:xfrm>
          <a:prstGeom prst="arc">
            <a:avLst>
              <a:gd fmla="val 321165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32"/>
          <p:cNvSpPr txBox="1"/>
          <p:nvPr>
            <p:ph idx="1" type="body"/>
          </p:nvPr>
        </p:nvSpPr>
        <p:spPr>
          <a:xfrm>
            <a:off x="309966" y="1677810"/>
            <a:ext cx="11484243" cy="888169"/>
          </a:xfrm>
          <a:prstGeom prst="rect">
            <a:avLst/>
          </a:prstGeom>
          <a:solidFill>
            <a:schemeClr val="accent6"/>
          </a:solidFill>
          <a:ln cap="flat" cmpd="sng" w="12700">
            <a:solidFill>
              <a:srgbClr val="3E31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9999"/>
              <a:buNone/>
            </a:pPr>
            <a:r>
              <a:rPr b="1" lang="en-ID" sz="31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Direct Speech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80000"/>
              <a:buNone/>
            </a:pPr>
            <a:r>
              <a:rPr lang="en-ID" sz="37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Bunga writes in the feedback: “Do you provide a remedial program?”</a:t>
            </a:r>
            <a:endParaRPr sz="3700">
              <a:solidFill>
                <a:schemeClr val="dk1"/>
              </a:solidFill>
            </a:endParaRPr>
          </a:p>
        </p:txBody>
      </p:sp>
      <p:sp>
        <p:nvSpPr>
          <p:cNvPr id="493" name="Google Shape;493;p32"/>
          <p:cNvSpPr/>
          <p:nvPr/>
        </p:nvSpPr>
        <p:spPr>
          <a:xfrm>
            <a:off x="127216" y="1084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494" name="Google Shape;494;p32"/>
          <p:cNvSpPr/>
          <p:nvPr/>
        </p:nvSpPr>
        <p:spPr>
          <a:xfrm>
            <a:off x="5468318" y="2676213"/>
            <a:ext cx="1255363" cy="30700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95" name="Google Shape;495;p32"/>
          <p:cNvSpPr txBox="1"/>
          <p:nvPr/>
        </p:nvSpPr>
        <p:spPr>
          <a:xfrm>
            <a:off x="840337" y="3078976"/>
            <a:ext cx="10306594" cy="1024129"/>
          </a:xfrm>
          <a:prstGeom prst="rect">
            <a:avLst/>
          </a:prstGeom>
          <a:solidFill>
            <a:schemeClr val="accent4"/>
          </a:solidFill>
          <a:ln cap="flat" cmpd="sng" w="12700">
            <a:solidFill>
              <a:srgbClr val="0524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r>
              <a:rPr b="1" lang="en-ID"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Reported/ Indirect Speech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20"/>
              <a:buFont typeface="Arial"/>
              <a:buNone/>
            </a:pPr>
            <a:r>
              <a:rPr lang="en-ID" sz="29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 student asked whether we provided a remedial program.</a:t>
            </a:r>
            <a:endParaRPr/>
          </a:p>
        </p:txBody>
      </p:sp>
      <p:sp>
        <p:nvSpPr>
          <p:cNvPr id="496" name="Google Shape;496;p32"/>
          <p:cNvSpPr/>
          <p:nvPr/>
        </p:nvSpPr>
        <p:spPr>
          <a:xfrm>
            <a:off x="1677323" y="2057431"/>
            <a:ext cx="1090840" cy="451008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97" name="Google Shape;497;p32"/>
          <p:cNvSpPr/>
          <p:nvPr/>
        </p:nvSpPr>
        <p:spPr>
          <a:xfrm>
            <a:off x="2754812" y="3580128"/>
            <a:ext cx="974205" cy="50096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98" name="Google Shape;498;p32"/>
          <p:cNvSpPr/>
          <p:nvPr/>
        </p:nvSpPr>
        <p:spPr>
          <a:xfrm>
            <a:off x="547807" y="1968085"/>
            <a:ext cx="1129516" cy="577361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99" name="Google Shape;499;p32"/>
          <p:cNvSpPr/>
          <p:nvPr/>
        </p:nvSpPr>
        <p:spPr>
          <a:xfrm>
            <a:off x="1008499" y="3450924"/>
            <a:ext cx="1720138" cy="696838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0" name="Google Shape;500;p32"/>
          <p:cNvSpPr/>
          <p:nvPr/>
        </p:nvSpPr>
        <p:spPr>
          <a:xfrm>
            <a:off x="5403940" y="2034817"/>
            <a:ext cx="262555" cy="269525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1" name="Google Shape;501;p32"/>
          <p:cNvSpPr/>
          <p:nvPr/>
        </p:nvSpPr>
        <p:spPr>
          <a:xfrm>
            <a:off x="6758858" y="1915869"/>
            <a:ext cx="1247222" cy="618714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2" name="Google Shape;502;p32"/>
          <p:cNvSpPr/>
          <p:nvPr/>
        </p:nvSpPr>
        <p:spPr>
          <a:xfrm>
            <a:off x="5939020" y="3569874"/>
            <a:ext cx="1509360" cy="618714"/>
          </a:xfrm>
          <a:prstGeom prst="ellipse">
            <a:avLst/>
          </a:prstGeom>
          <a:noFill/>
          <a:ln cap="flat" cmpd="sng" w="28575">
            <a:solidFill>
              <a:srgbClr val="8EFA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3" name="Google Shape;503;p32"/>
          <p:cNvSpPr txBox="1"/>
          <p:nvPr/>
        </p:nvSpPr>
        <p:spPr>
          <a:xfrm>
            <a:off x="612057" y="4750451"/>
            <a:ext cx="56839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34963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Pronoun</a:t>
            </a:r>
            <a:endParaRPr/>
          </a:p>
        </p:txBody>
      </p:sp>
      <p:sp>
        <p:nvSpPr>
          <p:cNvPr id="504" name="Google Shape;504;p32"/>
          <p:cNvSpPr txBox="1"/>
          <p:nvPr/>
        </p:nvSpPr>
        <p:spPr>
          <a:xfrm>
            <a:off x="642928" y="5263027"/>
            <a:ext cx="2351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9250" lvl="0" marL="36353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2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verb</a:t>
            </a:r>
            <a:endParaRPr/>
          </a:p>
        </p:txBody>
      </p:sp>
      <p:sp>
        <p:nvSpPr>
          <p:cNvPr id="505" name="Google Shape;505;p32"/>
          <p:cNvSpPr txBox="1"/>
          <p:nvPr/>
        </p:nvSpPr>
        <p:spPr>
          <a:xfrm>
            <a:off x="642928" y="5722459"/>
            <a:ext cx="57867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27025" lvl="0" marL="3556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3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Replacement of quotation mark with ‘</a:t>
            </a:r>
            <a:r>
              <a:rPr i="1"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whether’</a:t>
            </a:r>
            <a:endParaRPr/>
          </a:p>
        </p:txBody>
      </p:sp>
      <p:sp>
        <p:nvSpPr>
          <p:cNvPr id="506" name="Google Shape;506;p32"/>
          <p:cNvSpPr txBox="1"/>
          <p:nvPr/>
        </p:nvSpPr>
        <p:spPr>
          <a:xfrm>
            <a:off x="7432907" y="4337332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7" name="Google Shape;507;p32"/>
          <p:cNvSpPr/>
          <p:nvPr/>
        </p:nvSpPr>
        <p:spPr>
          <a:xfrm rot="188391">
            <a:off x="2072540" y="3425889"/>
            <a:ext cx="1199855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8" name="Google Shape;508;p32"/>
          <p:cNvSpPr txBox="1"/>
          <p:nvPr/>
        </p:nvSpPr>
        <p:spPr>
          <a:xfrm>
            <a:off x="881343" y="4221411"/>
            <a:ext cx="39003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09" name="Google Shape;509;p32"/>
          <p:cNvSpPr/>
          <p:nvPr/>
        </p:nvSpPr>
        <p:spPr>
          <a:xfrm rot="864117">
            <a:off x="297663" y="3033014"/>
            <a:ext cx="1696643" cy="1436175"/>
          </a:xfrm>
          <a:prstGeom prst="arc">
            <a:avLst>
              <a:gd fmla="val 1363898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0" name="Google Shape;510;p32"/>
          <p:cNvSpPr/>
          <p:nvPr/>
        </p:nvSpPr>
        <p:spPr>
          <a:xfrm flipH="1">
            <a:off x="6536890" y="3540689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1" name="Google Shape;511;p32"/>
          <p:cNvSpPr txBox="1"/>
          <p:nvPr/>
        </p:nvSpPr>
        <p:spPr>
          <a:xfrm>
            <a:off x="2400566" y="4375988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2" name="Google Shape;512;p32"/>
          <p:cNvSpPr/>
          <p:nvPr/>
        </p:nvSpPr>
        <p:spPr>
          <a:xfrm flipH="1" rot="1266247">
            <a:off x="3751388" y="3665297"/>
            <a:ext cx="1696643" cy="1012087"/>
          </a:xfrm>
          <a:prstGeom prst="arc">
            <a:avLst>
              <a:gd fmla="val 1363898" name="adj1"/>
              <a:gd fmla="val 5069051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3" name="Google Shape;513;p32"/>
          <p:cNvSpPr txBox="1"/>
          <p:nvPr/>
        </p:nvSpPr>
        <p:spPr>
          <a:xfrm>
            <a:off x="4407879" y="4379912"/>
            <a:ext cx="36081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3</a:t>
            </a:r>
            <a:endParaRPr/>
          </a:p>
        </p:txBody>
      </p:sp>
      <p:sp>
        <p:nvSpPr>
          <p:cNvPr id="514" name="Google Shape;514;p32"/>
          <p:cNvSpPr txBox="1"/>
          <p:nvPr/>
        </p:nvSpPr>
        <p:spPr>
          <a:xfrm>
            <a:off x="642928" y="6184124"/>
            <a:ext cx="27986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7188" lvl="0" marL="357188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 startAt="4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Tenses</a:t>
            </a:r>
            <a:endParaRPr/>
          </a:p>
        </p:txBody>
      </p:sp>
      <p:sp>
        <p:nvSpPr>
          <p:cNvPr id="515" name="Google Shape;515;p32"/>
          <p:cNvSpPr/>
          <p:nvPr/>
        </p:nvSpPr>
        <p:spPr>
          <a:xfrm>
            <a:off x="6147863" y="1986804"/>
            <a:ext cx="575818" cy="451008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6" name="Google Shape;516;p32"/>
          <p:cNvSpPr/>
          <p:nvPr/>
        </p:nvSpPr>
        <p:spPr>
          <a:xfrm>
            <a:off x="5301430" y="3571293"/>
            <a:ext cx="653244" cy="547865"/>
          </a:xfrm>
          <a:prstGeom prst="ellipse">
            <a:avLst/>
          </a:prstGeom>
          <a:noFill/>
          <a:ln cap="flat" cmpd="sng" w="28575">
            <a:solidFill>
              <a:srgbClr val="FF9BF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7" name="Google Shape;517;p32"/>
          <p:cNvSpPr/>
          <p:nvPr/>
        </p:nvSpPr>
        <p:spPr>
          <a:xfrm>
            <a:off x="3837957" y="3661049"/>
            <a:ext cx="1358071" cy="42004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8" name="Google Shape;518;p32"/>
          <p:cNvSpPr txBox="1"/>
          <p:nvPr/>
        </p:nvSpPr>
        <p:spPr>
          <a:xfrm>
            <a:off x="4975999" y="4207738"/>
            <a:ext cx="39003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2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</a:t>
            </a:r>
            <a:endParaRPr b="1" sz="22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19" name="Google Shape;519;p32"/>
          <p:cNvSpPr/>
          <p:nvPr/>
        </p:nvSpPr>
        <p:spPr>
          <a:xfrm rot="864117">
            <a:off x="4267400" y="2952205"/>
            <a:ext cx="1696643" cy="1436175"/>
          </a:xfrm>
          <a:prstGeom prst="arc">
            <a:avLst>
              <a:gd fmla="val 1363898" name="adj1"/>
              <a:gd fmla="val 3932429" name="adj2"/>
            </a:avLst>
          </a:prstGeom>
          <a:noFill/>
          <a:ln cap="flat" cmpd="sng" w="38100">
            <a:solidFill>
              <a:srgbClr val="0A415D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3"/>
          <p:cNvSpPr/>
          <p:nvPr/>
        </p:nvSpPr>
        <p:spPr>
          <a:xfrm>
            <a:off x="393916" y="3243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525" name="Google Shape;525;p33"/>
          <p:cNvSpPr txBox="1"/>
          <p:nvPr/>
        </p:nvSpPr>
        <p:spPr>
          <a:xfrm>
            <a:off x="847998" y="2084675"/>
            <a:ext cx="9966960" cy="30623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When you transform direct speech to indirect/ reported speech, there are changes to remember: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Tenses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Exclusion of the quotation mark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Pronouns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verbs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Time and place references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530" name="Google Shape;53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37333"/>
            <a:ext cx="10052304" cy="6183334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34"/>
          <p:cNvSpPr txBox="1"/>
          <p:nvPr>
            <p:ph type="title"/>
          </p:nvPr>
        </p:nvSpPr>
        <p:spPr>
          <a:xfrm>
            <a:off x="3078103" y="666427"/>
            <a:ext cx="4035619" cy="2588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lay"/>
              <a:buNone/>
            </a:pPr>
            <a:r>
              <a:rPr b="1" i="0" lang="en-ID" sz="3500" cap="none">
                <a:solidFill>
                  <a:schemeClr val="dk1"/>
                </a:solidFill>
              </a:rPr>
              <a:t>Take Home </a:t>
            </a:r>
            <a:br>
              <a:rPr b="1" i="0" lang="en-ID" sz="3500" cap="none">
                <a:solidFill>
                  <a:schemeClr val="dk1"/>
                </a:solidFill>
              </a:rPr>
            </a:br>
            <a:r>
              <a:rPr b="1" i="0" lang="en-ID" sz="3500" cap="none">
                <a:solidFill>
                  <a:schemeClr val="dk1"/>
                </a:solidFill>
              </a:rPr>
              <a:t>Notes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35"/>
          <p:cNvSpPr txBox="1"/>
          <p:nvPr>
            <p:ph idx="1" type="body"/>
          </p:nvPr>
        </p:nvSpPr>
        <p:spPr>
          <a:xfrm>
            <a:off x="687654" y="2258265"/>
            <a:ext cx="10494081" cy="30224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Positive and negative feedback from your stakeholders (students, parents, other users) are beneficial to improve your tutoring center.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Responding to feedback, you need to be specific of what the needs.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Play"/>
              <a:buAutoNum type="arabicPeriod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Read and Understand the Feedback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Play"/>
              <a:buAutoNum type="arabicPeriod"/>
            </a:pPr>
            <a:r>
              <a:rPr b="0" i="0" lang="en-ID" sz="2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Identify the Core Problem/ Need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Play"/>
              <a:buAutoNum type="arabicPeriod"/>
            </a:pPr>
            <a:r>
              <a:rPr b="0" i="0" lang="en-ID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Provide the Antithesis as a Solution</a:t>
            </a:r>
            <a:endParaRPr b="0" i="0" sz="2400" u="none" cap="none" strike="noStrike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537" name="Google Shape;537;p35"/>
          <p:cNvSpPr/>
          <p:nvPr/>
        </p:nvSpPr>
        <p:spPr>
          <a:xfrm>
            <a:off x="687650" y="517750"/>
            <a:ext cx="7913700" cy="12639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ID" sz="4400" cap="non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Understanding Students Needs</a:t>
            </a:r>
            <a:endParaRPr sz="4400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36"/>
          <p:cNvSpPr txBox="1"/>
          <p:nvPr>
            <p:ph idx="1" type="body"/>
          </p:nvPr>
        </p:nvSpPr>
        <p:spPr>
          <a:xfrm>
            <a:off x="848959" y="1930002"/>
            <a:ext cx="10494081" cy="2527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Use reported/ indirect speech in reports, discussion in team meetings, emails to parents or stakeholders.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If you’re going to run your own tutoring business, you won’t just teach. You’ll also communicate with your team and clients. 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speech is a key part of that professional communication!</a:t>
            </a:r>
            <a:endParaRPr/>
          </a:p>
        </p:txBody>
      </p:sp>
      <p:sp>
        <p:nvSpPr>
          <p:cNvPr id="543" name="Google Shape;543;p36"/>
          <p:cNvSpPr/>
          <p:nvPr/>
        </p:nvSpPr>
        <p:spPr>
          <a:xfrm>
            <a:off x="687650" y="524675"/>
            <a:ext cx="5519100" cy="9696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ID" sz="4400" cap="non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Speech</a:t>
            </a:r>
            <a:endParaRPr sz="4400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37"/>
          <p:cNvSpPr txBox="1"/>
          <p:nvPr>
            <p:ph idx="1" type="body"/>
          </p:nvPr>
        </p:nvSpPr>
        <p:spPr>
          <a:xfrm>
            <a:off x="687654" y="1321632"/>
            <a:ext cx="10494081" cy="6251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•"/>
            </a:pPr>
            <a:r>
              <a:rPr b="0" i="0" lang="en-ID" sz="2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Indirect speech allows us to:</a:t>
            </a:r>
            <a:endParaRPr/>
          </a:p>
        </p:txBody>
      </p:sp>
      <p:sp>
        <p:nvSpPr>
          <p:cNvPr id="549" name="Google Shape;549;p37"/>
          <p:cNvSpPr/>
          <p:nvPr/>
        </p:nvSpPr>
        <p:spPr>
          <a:xfrm>
            <a:off x="687649" y="245275"/>
            <a:ext cx="5844600" cy="7779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ID" sz="4400" cap="non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Speech</a:t>
            </a:r>
            <a:endParaRPr sz="4400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  <p:grpSp>
        <p:nvGrpSpPr>
          <p:cNvPr id="550" name="Google Shape;550;p37"/>
          <p:cNvGrpSpPr/>
          <p:nvPr/>
        </p:nvGrpSpPr>
        <p:grpSpPr>
          <a:xfrm>
            <a:off x="3304537" y="2161075"/>
            <a:ext cx="5260312" cy="3373204"/>
            <a:chOff x="916830" y="2087"/>
            <a:chExt cx="5260312" cy="3373204"/>
          </a:xfrm>
        </p:grpSpPr>
        <p:sp>
          <p:nvSpPr>
            <p:cNvPr id="551" name="Google Shape;551;p37"/>
            <p:cNvSpPr/>
            <p:nvPr/>
          </p:nvSpPr>
          <p:spPr>
            <a:xfrm>
              <a:off x="3273915" y="664032"/>
              <a:ext cx="511943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chemeClr val="accent2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2" name="Google Shape;552;p37"/>
            <p:cNvSpPr txBox="1"/>
            <p:nvPr/>
          </p:nvSpPr>
          <p:spPr>
            <a:xfrm>
              <a:off x="3516323" y="707040"/>
              <a:ext cx="27127" cy="54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3" name="Google Shape;553;p37"/>
            <p:cNvSpPr/>
            <p:nvPr/>
          </p:nvSpPr>
          <p:spPr>
            <a:xfrm>
              <a:off x="916830" y="2087"/>
              <a:ext cx="2358884" cy="141533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37"/>
            <p:cNvSpPr txBox="1"/>
            <p:nvPr/>
          </p:nvSpPr>
          <p:spPr>
            <a:xfrm>
              <a:off x="916830" y="2087"/>
              <a:ext cx="2358884" cy="1415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325" lIns="115575" spcFirstLastPara="1" rIns="115575" wrap="square" tIns="121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Professional Communication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5" name="Google Shape;555;p37"/>
            <p:cNvSpPr/>
            <p:nvPr/>
          </p:nvSpPr>
          <p:spPr>
            <a:xfrm>
              <a:off x="2096272" y="1415618"/>
              <a:ext cx="2901428" cy="511943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4008"/>
                  </a:lnTo>
                  <a:lnTo>
                    <a:pt x="0" y="64008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A5772E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6" name="Google Shape;556;p37"/>
            <p:cNvSpPr txBox="1"/>
            <p:nvPr/>
          </p:nvSpPr>
          <p:spPr>
            <a:xfrm>
              <a:off x="3473194" y="1668877"/>
              <a:ext cx="147585" cy="54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7" name="Google Shape;557;p37"/>
            <p:cNvSpPr/>
            <p:nvPr/>
          </p:nvSpPr>
          <p:spPr>
            <a:xfrm>
              <a:off x="3818258" y="2087"/>
              <a:ext cx="2358884" cy="1415330"/>
            </a:xfrm>
            <a:prstGeom prst="rect">
              <a:avLst/>
            </a:prstGeom>
            <a:solidFill>
              <a:srgbClr val="A5772E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37"/>
            <p:cNvSpPr txBox="1"/>
            <p:nvPr/>
          </p:nvSpPr>
          <p:spPr>
            <a:xfrm>
              <a:off x="3818258" y="2087"/>
              <a:ext cx="2358884" cy="1415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325" lIns="115575" spcFirstLastPara="1" rIns="115575" wrap="square" tIns="121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Confidentiality and Sensitivity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9" name="Google Shape;559;p37"/>
            <p:cNvSpPr/>
            <p:nvPr/>
          </p:nvSpPr>
          <p:spPr>
            <a:xfrm>
              <a:off x="3273915" y="2621907"/>
              <a:ext cx="511943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0D577C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37"/>
            <p:cNvSpPr txBox="1"/>
            <p:nvPr/>
          </p:nvSpPr>
          <p:spPr>
            <a:xfrm>
              <a:off x="3516323" y="2664914"/>
              <a:ext cx="27127" cy="54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Open Sans Light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1" name="Google Shape;561;p37"/>
            <p:cNvSpPr/>
            <p:nvPr/>
          </p:nvSpPr>
          <p:spPr>
            <a:xfrm>
              <a:off x="916830" y="1959961"/>
              <a:ext cx="2358884" cy="1415330"/>
            </a:xfrm>
            <a:prstGeom prst="rect">
              <a:avLst/>
            </a:prstGeom>
            <a:solidFill>
              <a:srgbClr val="0D577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2" name="Google Shape;562;p37"/>
            <p:cNvSpPr txBox="1"/>
            <p:nvPr/>
          </p:nvSpPr>
          <p:spPr>
            <a:xfrm>
              <a:off x="916830" y="1959961"/>
              <a:ext cx="2358884" cy="1415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325" lIns="115575" spcFirstLastPara="1" rIns="115575" wrap="square" tIns="121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Accurate Summary of Feedback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3" name="Google Shape;563;p37"/>
            <p:cNvSpPr/>
            <p:nvPr/>
          </p:nvSpPr>
          <p:spPr>
            <a:xfrm>
              <a:off x="3818258" y="1959961"/>
              <a:ext cx="2358884" cy="1415330"/>
            </a:xfrm>
            <a:prstGeom prst="rect">
              <a:avLst/>
            </a:prstGeom>
            <a:solidFill>
              <a:srgbClr val="CB836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37"/>
            <p:cNvSpPr txBox="1"/>
            <p:nvPr/>
          </p:nvSpPr>
          <p:spPr>
            <a:xfrm>
              <a:off x="3818258" y="1959961"/>
              <a:ext cx="2358884" cy="1415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325" lIns="115575" spcFirstLastPara="1" rIns="115575" wrap="square" tIns="121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Open Sans Light"/>
                <a:buNone/>
              </a:pPr>
              <a:r>
                <a:rPr b="1" i="0" lang="en-ID" sz="2000" u="none" strike="noStrike">
                  <a:solidFill>
                    <a:schemeClr val="lt1"/>
                  </a:solidFill>
                  <a:latin typeface="Open Sans Light"/>
                  <a:ea typeface="Open Sans Light"/>
                  <a:cs typeface="Open Sans Light"/>
                  <a:sym typeface="Open Sans Light"/>
                </a:rPr>
                <a:t>Essentials for Report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8"/>
          <p:cNvSpPr/>
          <p:nvPr/>
        </p:nvSpPr>
        <p:spPr>
          <a:xfrm>
            <a:off x="508216" y="184675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44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Reported Speech</a:t>
            </a:r>
            <a:endParaRPr/>
          </a:p>
        </p:txBody>
      </p:sp>
      <p:sp>
        <p:nvSpPr>
          <p:cNvPr id="570" name="Google Shape;570;p38"/>
          <p:cNvSpPr txBox="1"/>
          <p:nvPr/>
        </p:nvSpPr>
        <p:spPr>
          <a:xfrm>
            <a:off x="797198" y="1563975"/>
            <a:ext cx="9966960" cy="30623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When you transform direct speech to indirect/ reported speech, there are changes to remember: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Tenses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Exclusion of the quotation mark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Pronouns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Reported verbs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AutoNum type="arabicPeriod"/>
            </a:pPr>
            <a:r>
              <a:rPr lang="en-ID" sz="2400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Time and place references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39"/>
          <p:cNvSpPr txBox="1"/>
          <p:nvPr>
            <p:ph idx="1" type="body"/>
          </p:nvPr>
        </p:nvSpPr>
        <p:spPr>
          <a:xfrm>
            <a:off x="274700" y="1344275"/>
            <a:ext cx="11117100" cy="51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06388" lvl="0" marL="363538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60"/>
              <a:buFont typeface="Arial"/>
              <a:buChar char="•"/>
            </a:pP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Azar, B. S., &amp; Hagen, S. A. H. (2009). </a:t>
            </a:r>
            <a:r>
              <a:rPr b="0" i="1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Understanding English Grammar (4th ed.)</a:t>
            </a: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 Pearson Education.</a:t>
            </a:r>
            <a:endParaRPr/>
          </a:p>
          <a:p>
            <a:pPr indent="-306388" lvl="0" marL="363538" marR="0" rtl="0" algn="just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1760"/>
              <a:buFont typeface="Arial"/>
              <a:buChar char="•"/>
            </a:pP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Hall, D. and Barduhn, S. (2016). </a:t>
            </a:r>
            <a:r>
              <a:rPr b="0" i="1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English for Everyone</a:t>
            </a: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 Edited by J. Siklos and A. Singer. New York: DK Publishing. </a:t>
            </a:r>
            <a:endParaRPr/>
          </a:p>
          <a:p>
            <a:pPr indent="-306388" lvl="0" marL="363538" marR="0" rtl="0" algn="just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1760"/>
              <a:buFont typeface="Arial"/>
              <a:buChar char="•"/>
            </a:pP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IEEE. (2016, November 19). </a:t>
            </a:r>
            <a:r>
              <a:rPr b="0" i="1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The Impact of Indirect Speech Acts on Professional Communication</a:t>
            </a: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 IEEE ProComm. </a:t>
            </a:r>
            <a:r>
              <a:rPr b="0" i="0" lang="en-ID" sz="2200" u="sng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https://procomm.ieee.org/the-impact-of-indirect-speech-acts-on-professional-communication/#:~:text=In%20responding%20to%20someone%27s%20ideas,disagreement%2C%20but%20also%20to%20avoi</a:t>
            </a: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endParaRPr/>
          </a:p>
          <a:p>
            <a:pPr indent="-306388" lvl="0" marL="363538" marR="0" rtl="0" algn="just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760"/>
              <a:buFont typeface="Arial"/>
              <a:buChar char="•"/>
            </a:pP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Yin, C. P., &amp; Kuo, F. Y. (2013). A study of how information system professionals comprehend indirect and direct speech acts in project communication. </a:t>
            </a:r>
            <a:r>
              <a:rPr b="0" i="1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IEEE Transactions on Professional Communication, 56</a:t>
            </a:r>
            <a:r>
              <a:rPr b="0" i="0" lang="en-ID" sz="2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(3), 226–241. https://doi.org/10.1109/TPC.2013.2263648</a:t>
            </a:r>
            <a:endParaRPr/>
          </a:p>
        </p:txBody>
      </p:sp>
      <p:sp>
        <p:nvSpPr>
          <p:cNvPr id="576" name="Google Shape;576;p39"/>
          <p:cNvSpPr/>
          <p:nvPr/>
        </p:nvSpPr>
        <p:spPr>
          <a:xfrm>
            <a:off x="439800" y="190821"/>
            <a:ext cx="3545132" cy="76168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ID" sz="4400" cap="none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References</a:t>
            </a:r>
            <a:endParaRPr sz="4400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40"/>
          <p:cNvSpPr/>
          <p:nvPr/>
        </p:nvSpPr>
        <p:spPr>
          <a:xfrm>
            <a:off x="2407920" y="2178811"/>
            <a:ext cx="6226656" cy="2195069"/>
          </a:xfrm>
          <a:prstGeom prst="wedgeRoundRectCallout">
            <a:avLst>
              <a:gd fmla="val 74187" name="adj1"/>
              <a:gd fmla="val 61077" name="adj2"/>
              <a:gd fmla="val 16667" name="adj3"/>
            </a:avLst>
          </a:prstGeom>
          <a:solidFill>
            <a:srgbClr val="17AEFF"/>
          </a:solidFill>
          <a:ln cap="flat" cmpd="sng" w="12700">
            <a:solidFill>
              <a:srgbClr val="08242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4288" lvl="0" marL="14288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</a:pPr>
            <a:r>
              <a:rPr b="1" lang="en-ID" sz="3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you, and see you in the next lecture!</a:t>
            </a:r>
            <a:endParaRPr b="1" sz="35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AngleLinesVTI">
  <a:themeElements>
    <a:clrScheme name="Custom 34">
      <a:dk1>
        <a:srgbClr val="000000"/>
      </a:dk1>
      <a:lt1>
        <a:srgbClr val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2025-05-30T13:19:21Z</dcterms:created>
  <dc:creator>Itha Priyastiti</dc:creator>
</cp:coreProperties>
</file>