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</p:sldIdLst>
  <p:sldSz cy="6858000" cx="12192000"/>
  <p:notesSz cx="6858000" cy="9144000"/>
  <p:embeddedFontLst>
    <p:embeddedFont>
      <p:font typeface="Belleza"/>
      <p:regular r:id="rId40"/>
    </p:embeddedFont>
    <p:embeddedFont>
      <p:font typeface="Gill Sans"/>
      <p:regular r:id="rId41"/>
      <p:bold r:id="rId4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43" roundtripDataSignature="AMtx7mgjppXhbpvW0RkvnvIUiY6b0v7w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Belleza-regular.fntdata"/><Relationship Id="rId20" Type="http://schemas.openxmlformats.org/officeDocument/2006/relationships/slide" Target="slides/slide16.xml"/><Relationship Id="rId42" Type="http://schemas.openxmlformats.org/officeDocument/2006/relationships/font" Target="fonts/GillSans-bold.fntdata"/><Relationship Id="rId41" Type="http://schemas.openxmlformats.org/officeDocument/2006/relationships/font" Target="fonts/GillSans-regular.fntdata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43" Type="http://customschemas.google.com/relationships/presentationmetadata" Target="metadata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5" name="Google Shape;335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" name="Google Shape;355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1" name="Google Shape;361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6" name="Google Shape;386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" name="Google Shape;417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8" name="Google Shape;438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6" name="Google Shape;456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2" name="Google Shape;462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5" name="Google Shape;475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9" name="Google Shape;509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2" name="Google Shape;522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7" name="Google Shape;537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3" name="Google Shape;543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9" name="Google Shape;549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3" name="Google Shape;573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7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9" name="Google Shape;579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5" name="Google Shape;585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Gill Sans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6" name="Google Shape;36;p37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7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7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8"/>
          <p:cNvSpPr txBox="1"/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8"/>
          <p:cNvSpPr txBox="1"/>
          <p:nvPr>
            <p:ph idx="1" type="body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8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8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8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9"/>
          <p:cNvSpPr txBox="1"/>
          <p:nvPr>
            <p:ph type="title"/>
          </p:nvPr>
        </p:nvSpPr>
        <p:spPr>
          <a:xfrm>
            <a:off x="777240" y="1709738"/>
            <a:ext cx="10570210" cy="27588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Gill Sans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9"/>
          <p:cNvSpPr txBox="1"/>
          <p:nvPr>
            <p:ph idx="1" type="body"/>
          </p:nvPr>
        </p:nvSpPr>
        <p:spPr>
          <a:xfrm>
            <a:off x="777240" y="4589463"/>
            <a:ext cx="1057021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dk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39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9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39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0"/>
          <p:cNvSpPr txBox="1"/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0"/>
          <p:cNvSpPr txBox="1"/>
          <p:nvPr>
            <p:ph idx="1" type="body"/>
          </p:nvPr>
        </p:nvSpPr>
        <p:spPr>
          <a:xfrm>
            <a:off x="777240" y="1825625"/>
            <a:ext cx="524256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4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40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0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0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1"/>
          <p:cNvSpPr txBox="1"/>
          <p:nvPr>
            <p:ph type="title"/>
          </p:nvPr>
        </p:nvSpPr>
        <p:spPr>
          <a:xfrm>
            <a:off x="777240" y="365125"/>
            <a:ext cx="1057814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1"/>
          <p:cNvSpPr txBox="1"/>
          <p:nvPr>
            <p:ph idx="1" type="body"/>
          </p:nvPr>
        </p:nvSpPr>
        <p:spPr>
          <a:xfrm>
            <a:off x="777240" y="1801812"/>
            <a:ext cx="5220335" cy="935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1" name="Google Shape;61;p41"/>
          <p:cNvSpPr txBox="1"/>
          <p:nvPr>
            <p:ph idx="2" type="body"/>
          </p:nvPr>
        </p:nvSpPr>
        <p:spPr>
          <a:xfrm>
            <a:off x="777240" y="2825749"/>
            <a:ext cx="5220335" cy="33639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41"/>
          <p:cNvSpPr txBox="1"/>
          <p:nvPr>
            <p:ph idx="3" type="body"/>
          </p:nvPr>
        </p:nvSpPr>
        <p:spPr>
          <a:xfrm>
            <a:off x="6172200" y="1801812"/>
            <a:ext cx="5183188" cy="935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3" name="Google Shape;63;p41"/>
          <p:cNvSpPr txBox="1"/>
          <p:nvPr>
            <p:ph idx="4" type="body"/>
          </p:nvPr>
        </p:nvSpPr>
        <p:spPr>
          <a:xfrm>
            <a:off x="6172200" y="2825749"/>
            <a:ext cx="5183188" cy="33639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41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1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1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2"/>
          <p:cNvSpPr txBox="1"/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2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2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2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3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3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3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4"/>
          <p:cNvSpPr txBox="1"/>
          <p:nvPr>
            <p:ph type="title"/>
          </p:nvPr>
        </p:nvSpPr>
        <p:spPr>
          <a:xfrm>
            <a:off x="777240" y="457200"/>
            <a:ext cx="3994785" cy="2501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Gill Sans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4"/>
          <p:cNvSpPr txBox="1"/>
          <p:nvPr>
            <p:ph idx="1" type="body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  <a:defRPr sz="2000"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/>
            </a:lvl2pPr>
            <a:lvl3pPr indent="-3302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 sz="1600"/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 sz="14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9" name="Google Shape;79;p44"/>
          <p:cNvSpPr txBox="1"/>
          <p:nvPr>
            <p:ph idx="2" type="body"/>
          </p:nvPr>
        </p:nvSpPr>
        <p:spPr>
          <a:xfrm>
            <a:off x="777240" y="3092450"/>
            <a:ext cx="3994785" cy="27765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0" name="Google Shape;80;p44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4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4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45"/>
          <p:cNvSpPr txBox="1"/>
          <p:nvPr>
            <p:ph type="title"/>
          </p:nvPr>
        </p:nvSpPr>
        <p:spPr>
          <a:xfrm>
            <a:off x="777240" y="457200"/>
            <a:ext cx="3994785" cy="25054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Gill Sans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5"/>
          <p:cNvSpPr/>
          <p:nvPr>
            <p:ph idx="2" type="pic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45"/>
          <p:cNvSpPr txBox="1"/>
          <p:nvPr>
            <p:ph idx="1" type="body"/>
          </p:nvPr>
        </p:nvSpPr>
        <p:spPr>
          <a:xfrm>
            <a:off x="777240" y="3081275"/>
            <a:ext cx="3994785" cy="27797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7" name="Google Shape;87;p45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45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45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6"/>
          <p:cNvSpPr txBox="1"/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6"/>
          <p:cNvSpPr txBox="1"/>
          <p:nvPr>
            <p:ph idx="1" type="body"/>
          </p:nvPr>
        </p:nvSpPr>
        <p:spPr>
          <a:xfrm rot="5400000">
            <a:off x="3931126" y="-1328261"/>
            <a:ext cx="4351338" cy="10659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3" name="Google Shape;93;p46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6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6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9" name="Google Shape;99;p47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47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7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6"/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36"/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900" u="none" cap="none" strike="noStrik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grpSp>
        <p:nvGrpSpPr>
          <p:cNvPr id="12" name="Google Shape;12;p36"/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13" name="Google Shape;13;p36"/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rgbClr val="FF74BC">
                <a:alpha val="49803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36"/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49803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36"/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rgbClr val="C885A7">
                <a:alpha val="49803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36"/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4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36"/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rgbClr val="FF2F9B">
                <a:alpha val="71764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36"/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36"/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7843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36"/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36"/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rgbClr val="EDD5E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22;p36"/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rgbClr val="F5C6B8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23;p36"/>
            <p:cNvSpPr/>
            <p:nvPr/>
          </p:nvSpPr>
          <p:spPr>
            <a:xfrm>
              <a:off x="11642244" y="6317718"/>
              <a:ext cx="549756" cy="540282"/>
            </a:xfrm>
            <a:custGeom>
              <a:rect b="b" l="l" r="r" t="t"/>
              <a:pathLst>
                <a:path extrusionOk="0" h="2079100" w="2115556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rgbClr val="F5C6B8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900" u="none" cap="none" strike="noStrik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Google Shape;24;p36"/>
            <p:cNvSpPr/>
            <p:nvPr/>
          </p:nvSpPr>
          <p:spPr>
            <a:xfrm>
              <a:off x="-1" y="-1"/>
              <a:ext cx="510196" cy="538336"/>
            </a:xfrm>
            <a:custGeom>
              <a:rect b="b" l="l" r="r" t="t"/>
              <a:pathLst>
                <a:path extrusionOk="0" h="538336" w="51019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rgbClr val="EDD5E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900" u="none" cap="none" strike="noStrik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5" name="Google Shape;25;p36"/>
            <p:cNvSpPr/>
            <p:nvPr/>
          </p:nvSpPr>
          <p:spPr>
            <a:xfrm>
              <a:off x="10528695" y="1"/>
              <a:ext cx="554074" cy="282754"/>
            </a:xfrm>
            <a:custGeom>
              <a:rect b="b" l="l" r="r" t="t"/>
              <a:pathLst>
                <a:path extrusionOk="0" h="157771" w="309162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rgbClr val="D6638E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900" u="none" cap="none" strike="noStrik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6" name="Google Shape;26;p36"/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36"/>
            <p:cNvSpPr/>
            <p:nvPr/>
          </p:nvSpPr>
          <p:spPr>
            <a:xfrm>
              <a:off x="12051348" y="5576515"/>
              <a:ext cx="137603" cy="210490"/>
            </a:xfrm>
            <a:custGeom>
              <a:rect b="b" l="l" r="r" t="t"/>
              <a:pathLst>
                <a:path extrusionOk="0" h="210490" w="137603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rgbClr val="A5E5F8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900" u="none" cap="none" strike="noStrik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8" name="Google Shape;28;p36"/>
          <p:cNvSpPr txBox="1"/>
          <p:nvPr>
            <p:ph idx="10" type="dt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9" name="Google Shape;29;p36"/>
          <p:cNvSpPr txBox="1"/>
          <p:nvPr>
            <p:ph idx="11" type="ftr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" name="Google Shape;30;p36"/>
          <p:cNvSpPr txBox="1"/>
          <p:nvPr>
            <p:ph idx="12" type="sldNum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1" name="Google Shape;31;p36"/>
          <p:cNvSpPr txBox="1"/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Gill Sans"/>
              <a:buNone/>
              <a:defRPr b="0" i="0" sz="54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2" name="Google Shape;32;p36"/>
          <p:cNvSpPr txBox="1"/>
          <p:nvPr>
            <p:ph idx="1" type="body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0005D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0005D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02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0005D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0005D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0005D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.png"/><Relationship Id="rId4" Type="http://schemas.openxmlformats.org/officeDocument/2006/relationships/image" Target="../media/image9.png"/><Relationship Id="rId5" Type="http://schemas.openxmlformats.org/officeDocument/2006/relationships/image" Target="../media/image4.png"/><Relationship Id="rId6" Type="http://schemas.openxmlformats.org/officeDocument/2006/relationships/image" Target="../media/image1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.png"/><Relationship Id="rId4" Type="http://schemas.openxmlformats.org/officeDocument/2006/relationships/image" Target="../media/image9.png"/><Relationship Id="rId5" Type="http://schemas.openxmlformats.org/officeDocument/2006/relationships/image" Target="../media/image6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.png"/><Relationship Id="rId4" Type="http://schemas.openxmlformats.org/officeDocument/2006/relationships/image" Target="../media/image9.png"/><Relationship Id="rId5" Type="http://schemas.openxmlformats.org/officeDocument/2006/relationships/image" Target="../media/image13.png"/><Relationship Id="rId6" Type="http://schemas.openxmlformats.org/officeDocument/2006/relationships/image" Target="../media/image12.png"/><Relationship Id="rId7" Type="http://schemas.openxmlformats.org/officeDocument/2006/relationships/image" Target="../media/image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hyperlink" Target="https://doi.org/10.60027/ijsasr.2025.5155" TargetMode="Externa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900" u="none" cap="none" strike="noStrik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Colorful patterns on the sky" id="108" name="Google Shape;108;p1"/>
          <p:cNvPicPr preferRelativeResize="0"/>
          <p:nvPr/>
        </p:nvPicPr>
        <p:blipFill rotWithShape="1">
          <a:blip r:embed="rId3">
            <a:alphaModFix amt="40000"/>
          </a:blip>
          <a:srcRect b="10181" l="0" r="-1" t="5526"/>
          <a:stretch/>
        </p:blipFill>
        <p:spPr>
          <a:xfrm>
            <a:off x="0" y="4541236"/>
            <a:ext cx="12188951" cy="22934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9" name="Google Shape;109;p1"/>
          <p:cNvGrpSpPr/>
          <p:nvPr/>
        </p:nvGrpSpPr>
        <p:grpSpPr>
          <a:xfrm>
            <a:off x="314102" y="236341"/>
            <a:ext cx="11340713" cy="5464029"/>
            <a:chOff x="314102" y="236341"/>
            <a:chExt cx="11340713" cy="5464029"/>
          </a:xfrm>
        </p:grpSpPr>
        <p:sp>
          <p:nvSpPr>
            <p:cNvPr id="110" name="Google Shape;110;p1"/>
            <p:cNvSpPr/>
            <p:nvPr/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7843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1"/>
            <p:cNvSpPr/>
            <p:nvPr/>
          </p:nvSpPr>
          <p:spPr>
            <a:xfrm>
              <a:off x="314102" y="3044381"/>
              <a:ext cx="226735" cy="226735"/>
            </a:xfrm>
            <a:prstGeom prst="ellipse">
              <a:avLst/>
            </a:prstGeom>
            <a:solidFill>
              <a:srgbClr val="FE2193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1"/>
            <p:cNvSpPr/>
            <p:nvPr/>
          </p:nvSpPr>
          <p:spPr>
            <a:xfrm>
              <a:off x="11188374" y="386135"/>
              <a:ext cx="466441" cy="466441"/>
            </a:xfrm>
            <a:prstGeom prst="ellipse">
              <a:avLst/>
            </a:prstGeom>
            <a:solidFill>
              <a:srgbClr val="FF2F9B">
                <a:alpha val="71764"/>
              </a:srgb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1"/>
            <p:cNvSpPr/>
            <p:nvPr/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1"/>
            <p:cNvSpPr/>
            <p:nvPr/>
          </p:nvSpPr>
          <p:spPr>
            <a:xfrm>
              <a:off x="751535" y="2516671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1"/>
            <p:cNvSpPr/>
            <p:nvPr/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1"/>
            <p:cNvSpPr/>
            <p:nvPr/>
          </p:nvSpPr>
          <p:spPr>
            <a:xfrm>
              <a:off x="10902046" y="5394590"/>
              <a:ext cx="305780" cy="305780"/>
            </a:xfrm>
            <a:prstGeom prst="ellipse">
              <a:avLst/>
            </a:prstGeom>
            <a:solidFill>
              <a:srgbClr val="DAAEC3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17;p1"/>
            <p:cNvSpPr/>
            <p:nvPr/>
          </p:nvSpPr>
          <p:spPr>
            <a:xfrm>
              <a:off x="10408287" y="5160714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8" name="Google Shape;118;p1"/>
          <p:cNvSpPr txBox="1"/>
          <p:nvPr>
            <p:ph type="ctrTitle"/>
          </p:nvPr>
        </p:nvSpPr>
        <p:spPr>
          <a:xfrm>
            <a:off x="2736042" y="1414773"/>
            <a:ext cx="7063739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Gill Sans"/>
              <a:buNone/>
            </a:pPr>
            <a:r>
              <a:rPr lang="en-US">
                <a:solidFill>
                  <a:srgbClr val="FFFFFF"/>
                </a:solidFill>
              </a:rPr>
              <a:t>English for Mathematics</a:t>
            </a:r>
            <a:endParaRPr/>
          </a:p>
        </p:txBody>
      </p:sp>
      <p:sp>
        <p:nvSpPr>
          <p:cNvPr id="119" name="Google Shape;119;p1"/>
          <p:cNvSpPr txBox="1"/>
          <p:nvPr>
            <p:ph idx="1" type="subTitle"/>
          </p:nvPr>
        </p:nvSpPr>
        <p:spPr>
          <a:xfrm>
            <a:off x="305675" y="4961326"/>
            <a:ext cx="7063739" cy="13163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en-US" sz="2500">
                <a:solidFill>
                  <a:srgbClr val="FFFFFF"/>
                </a:solidFill>
                <a:latin typeface="Belleza"/>
                <a:ea typeface="Belleza"/>
                <a:cs typeface="Belleza"/>
                <a:sym typeface="Belleza"/>
              </a:rPr>
              <a:t>Itha Priyastiti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500"/>
              <a:buNone/>
            </a:pPr>
            <a:r>
              <a:rPr lang="en-US" sz="2500">
                <a:solidFill>
                  <a:srgbClr val="FFFFFF"/>
                </a:solidFill>
                <a:latin typeface="Belleza"/>
                <a:ea typeface="Belleza"/>
                <a:cs typeface="Belleza"/>
                <a:sym typeface="Belleza"/>
              </a:rPr>
              <a:t>Universitas Kristen Wira Wacana Sumba</a:t>
            </a:r>
            <a:endParaRPr/>
          </a:p>
        </p:txBody>
      </p:sp>
      <p:sp>
        <p:nvSpPr>
          <p:cNvPr id="120" name="Google Shape;120;p1"/>
          <p:cNvSpPr/>
          <p:nvPr/>
        </p:nvSpPr>
        <p:spPr>
          <a:xfrm>
            <a:off x="0" y="0"/>
            <a:ext cx="4738255" cy="1190677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500" u="none" cap="none" strike="noStrike">
                <a:solidFill>
                  <a:srgbClr val="FFFFFF"/>
                </a:solidFill>
                <a:latin typeface="Belleza"/>
                <a:ea typeface="Belleza"/>
                <a:cs typeface="Belleza"/>
                <a:sym typeface="Belleza"/>
              </a:rPr>
              <a:t>Lecture 15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rgbClr val="FFFFFF"/>
                </a:solidFill>
                <a:latin typeface="Belleza"/>
                <a:ea typeface="Belleza"/>
                <a:cs typeface="Belleza"/>
                <a:sym typeface="Belleza"/>
              </a:rPr>
              <a:t>Boast Your Success!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25" name="Google Shape;125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02172" y="1351284"/>
            <a:ext cx="2829759" cy="4479892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2"/>
          <p:cNvSpPr txBox="1"/>
          <p:nvPr>
            <p:ph type="title"/>
          </p:nvPr>
        </p:nvSpPr>
        <p:spPr>
          <a:xfrm>
            <a:off x="1307683" y="2142810"/>
            <a:ext cx="2418735" cy="7989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ill Sans"/>
              <a:buNone/>
            </a:pPr>
            <a:r>
              <a:rPr i="0" lang="en-US">
                <a:solidFill>
                  <a:schemeClr val="dk1"/>
                </a:solidFill>
              </a:rPr>
              <a:t>Review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"/>
          <p:cNvSpPr txBox="1"/>
          <p:nvPr>
            <p:ph idx="1" type="body"/>
          </p:nvPr>
        </p:nvSpPr>
        <p:spPr>
          <a:xfrm>
            <a:off x="864973" y="1799060"/>
            <a:ext cx="9841274" cy="30224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0005D"/>
              </a:buClr>
              <a:buSzPts val="1760"/>
              <a:buFont typeface="Arial"/>
              <a:buChar char="•"/>
            </a:pPr>
            <a:r>
              <a:rPr b="0" i="0" lang="en-US" sz="22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Positive and negative feedback from your stakeholders (students, parents, other users) are beneficial to improve your tutoring center.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0005D"/>
              </a:buClr>
              <a:buSzPts val="1760"/>
              <a:buFont typeface="Arial"/>
              <a:buChar char="•"/>
            </a:pPr>
            <a:r>
              <a:rPr b="0" i="0" lang="en-US" sz="22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Responding to feedback, you need to be specific of what the needs.</a:t>
            </a:r>
            <a:endParaRPr/>
          </a:p>
          <a:p>
            <a:pPr indent="-436563" lvl="0" marL="103505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0005D"/>
              </a:buClr>
              <a:buSzPts val="1760"/>
              <a:buFont typeface="Gill Sans"/>
              <a:buAutoNum type="arabicPeriod"/>
            </a:pPr>
            <a:r>
              <a:rPr b="0" i="0" lang="en-US" sz="22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Read and Understand the Feedback</a:t>
            </a:r>
            <a:endParaRPr/>
          </a:p>
          <a:p>
            <a:pPr indent="-436563" lvl="0" marL="103505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0005D"/>
              </a:buClr>
              <a:buSzPts val="1760"/>
              <a:buFont typeface="Gill Sans"/>
              <a:buAutoNum type="arabicPeriod"/>
            </a:pPr>
            <a:r>
              <a:rPr b="0" i="0" lang="en-US" sz="22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Identify the Core Problem/ Need</a:t>
            </a:r>
            <a:endParaRPr/>
          </a:p>
          <a:p>
            <a:pPr indent="-436563" lvl="0" marL="103505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0005D"/>
              </a:buClr>
              <a:buSzPts val="1760"/>
              <a:buFont typeface="Gill Sans"/>
              <a:buAutoNum type="arabicPeriod"/>
            </a:pPr>
            <a:r>
              <a:rPr b="0" i="0" lang="en-US" sz="2200" u="none" cap="none" strike="noStrik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rPr>
              <a:t>Provide the Antithesis as a Solution</a:t>
            </a:r>
            <a:endParaRPr b="0" i="0" sz="22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32" name="Google Shape;132;p3"/>
          <p:cNvSpPr/>
          <p:nvPr/>
        </p:nvSpPr>
        <p:spPr>
          <a:xfrm>
            <a:off x="308918" y="358354"/>
            <a:ext cx="8054793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4400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Understanding Students Needs</a:t>
            </a:r>
            <a:endParaRPr sz="44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"/>
          <p:cNvSpPr txBox="1"/>
          <p:nvPr>
            <p:ph idx="1" type="body"/>
          </p:nvPr>
        </p:nvSpPr>
        <p:spPr>
          <a:xfrm>
            <a:off x="273125" y="1157624"/>
            <a:ext cx="11267079" cy="22046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0005D"/>
              </a:buClr>
              <a:buSzPts val="1760"/>
              <a:buFont typeface="Arial"/>
              <a:buChar char="•"/>
            </a:pPr>
            <a:r>
              <a:rPr b="0" i="0" lang="en-US" sz="2200" u="none" cap="none" strike="noStrik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rPr>
              <a:t>Use reported/ indirect speech in reports, discussion in team meetings, emails to parents or stakeholders.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0005D"/>
              </a:buClr>
              <a:buSzPts val="1760"/>
              <a:buFont typeface="Arial"/>
              <a:buChar char="•"/>
            </a:pPr>
            <a:r>
              <a:rPr b="0" i="0" lang="en-US" sz="2200" u="none" cap="none" strike="noStrik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rPr>
              <a:t>If you’re going to run your own tutoring business, you won’t just teach. You’ll also communicate with your team and clients. 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0005D"/>
              </a:buClr>
              <a:buSzPts val="1760"/>
              <a:buFont typeface="Arial"/>
              <a:buChar char="•"/>
            </a:pPr>
            <a:r>
              <a:rPr b="0" i="0" lang="en-US" sz="2200" u="none" cap="none" strike="noStrik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rPr>
              <a:t>Reported speech is a key part of that professional communication!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0005D"/>
              </a:buClr>
              <a:buSzPts val="1760"/>
              <a:buFont typeface="Arial"/>
              <a:buChar char="•"/>
            </a:pPr>
            <a:r>
              <a:rPr b="0" i="0" lang="en-US" sz="2200" u="none" cap="none" strike="noStrik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rPr>
              <a:t>Indirect speech allows us to:</a:t>
            </a:r>
            <a:endParaRPr/>
          </a:p>
        </p:txBody>
      </p:sp>
      <p:sp>
        <p:nvSpPr>
          <p:cNvPr id="138" name="Google Shape;138;p4"/>
          <p:cNvSpPr/>
          <p:nvPr/>
        </p:nvSpPr>
        <p:spPr>
          <a:xfrm>
            <a:off x="273125" y="233078"/>
            <a:ext cx="4908475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4400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Reported Speech</a:t>
            </a:r>
            <a:endParaRPr sz="44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grpSp>
        <p:nvGrpSpPr>
          <p:cNvPr id="139" name="Google Shape;139;p4"/>
          <p:cNvGrpSpPr/>
          <p:nvPr/>
        </p:nvGrpSpPr>
        <p:grpSpPr>
          <a:xfrm>
            <a:off x="3873735" y="3414883"/>
            <a:ext cx="4700042" cy="3013928"/>
            <a:chOff x="406333" y="267"/>
            <a:chExt cx="4700042" cy="3013928"/>
          </a:xfrm>
        </p:grpSpPr>
        <p:sp>
          <p:nvSpPr>
            <p:cNvPr id="140" name="Google Shape;140;p4"/>
            <p:cNvSpPr/>
            <p:nvPr/>
          </p:nvSpPr>
          <p:spPr>
            <a:xfrm>
              <a:off x="2512175" y="586840"/>
              <a:ext cx="454157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A40053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" name="Google Shape;141;p4"/>
            <p:cNvSpPr txBox="1"/>
            <p:nvPr/>
          </p:nvSpPr>
          <p:spPr>
            <a:xfrm>
              <a:off x="2727135" y="630136"/>
              <a:ext cx="24237" cy="48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42" name="Google Shape;142;p4"/>
            <p:cNvSpPr/>
            <p:nvPr/>
          </p:nvSpPr>
          <p:spPr>
            <a:xfrm>
              <a:off x="406333" y="267"/>
              <a:ext cx="2107642" cy="1264585"/>
            </a:xfrm>
            <a:prstGeom prst="rect">
              <a:avLst/>
            </a:prstGeom>
            <a:solidFill>
              <a:srgbClr val="A4005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4"/>
            <p:cNvSpPr txBox="1"/>
            <p:nvPr/>
          </p:nvSpPr>
          <p:spPr>
            <a:xfrm>
              <a:off x="406333" y="267"/>
              <a:ext cx="2107642" cy="12645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8400" lIns="103275" spcFirstLastPara="1" rIns="103275" wrap="square" tIns="1084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Professional Communication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44" name="Google Shape;144;p4"/>
            <p:cNvSpPr/>
            <p:nvPr/>
          </p:nvSpPr>
          <p:spPr>
            <a:xfrm>
              <a:off x="1460154" y="1263052"/>
              <a:ext cx="2592399" cy="454157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4518"/>
                  </a:lnTo>
                  <a:lnTo>
                    <a:pt x="0" y="64518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22BEED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" name="Google Shape;145;p4"/>
            <p:cNvSpPr txBox="1"/>
            <p:nvPr/>
          </p:nvSpPr>
          <p:spPr>
            <a:xfrm>
              <a:off x="2690421" y="1487707"/>
              <a:ext cx="131866" cy="48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46" name="Google Shape;146;p4"/>
            <p:cNvSpPr/>
            <p:nvPr/>
          </p:nvSpPr>
          <p:spPr>
            <a:xfrm>
              <a:off x="2998733" y="267"/>
              <a:ext cx="2107642" cy="1264585"/>
            </a:xfrm>
            <a:prstGeom prst="rect">
              <a:avLst/>
            </a:prstGeom>
            <a:solidFill>
              <a:srgbClr val="22BEED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" name="Google Shape;147;p4"/>
            <p:cNvSpPr txBox="1"/>
            <p:nvPr/>
          </p:nvSpPr>
          <p:spPr>
            <a:xfrm>
              <a:off x="2998733" y="267"/>
              <a:ext cx="2107642" cy="12645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8400" lIns="103275" spcFirstLastPara="1" rIns="103275" wrap="square" tIns="1084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Confidentiality and Sensitivity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48" name="Google Shape;148;p4"/>
            <p:cNvSpPr/>
            <p:nvPr/>
          </p:nvSpPr>
          <p:spPr>
            <a:xfrm>
              <a:off x="2512175" y="2336182"/>
              <a:ext cx="454157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91244F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4"/>
            <p:cNvSpPr txBox="1"/>
            <p:nvPr/>
          </p:nvSpPr>
          <p:spPr>
            <a:xfrm>
              <a:off x="2727135" y="2379479"/>
              <a:ext cx="24237" cy="48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50" name="Google Shape;150;p4"/>
            <p:cNvSpPr/>
            <p:nvPr/>
          </p:nvSpPr>
          <p:spPr>
            <a:xfrm>
              <a:off x="406333" y="1749610"/>
              <a:ext cx="2107642" cy="1264585"/>
            </a:xfrm>
            <a:prstGeom prst="rect">
              <a:avLst/>
            </a:prstGeom>
            <a:solidFill>
              <a:srgbClr val="91244F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" name="Google Shape;151;p4"/>
            <p:cNvSpPr txBox="1"/>
            <p:nvPr/>
          </p:nvSpPr>
          <p:spPr>
            <a:xfrm>
              <a:off x="406333" y="1749610"/>
              <a:ext cx="2107642" cy="12645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8400" lIns="103275" spcFirstLastPara="1" rIns="103275" wrap="square" tIns="1084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Accurate Summary of Feedback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52" name="Google Shape;152;p4"/>
            <p:cNvSpPr/>
            <p:nvPr/>
          </p:nvSpPr>
          <p:spPr>
            <a:xfrm>
              <a:off x="2998733" y="1749610"/>
              <a:ext cx="2107642" cy="1264585"/>
            </a:xfrm>
            <a:prstGeom prst="rect">
              <a:avLst/>
            </a:prstGeom>
            <a:solidFill>
              <a:schemeClr val="accent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4"/>
            <p:cNvSpPr txBox="1"/>
            <p:nvPr/>
          </p:nvSpPr>
          <p:spPr>
            <a:xfrm>
              <a:off x="2998733" y="1749610"/>
              <a:ext cx="2107642" cy="12645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8400" lIns="103275" spcFirstLastPara="1" rIns="103275" wrap="square" tIns="1084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Essentials for Report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"/>
          <p:cNvSpPr/>
          <p:nvPr/>
        </p:nvSpPr>
        <p:spPr>
          <a:xfrm>
            <a:off x="447256" y="258068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Reported Speech</a:t>
            </a:r>
            <a:endParaRPr/>
          </a:p>
        </p:txBody>
      </p:sp>
      <p:sp>
        <p:nvSpPr>
          <p:cNvPr id="159" name="Google Shape;159;p5"/>
          <p:cNvSpPr txBox="1"/>
          <p:nvPr/>
        </p:nvSpPr>
        <p:spPr>
          <a:xfrm>
            <a:off x="447256" y="1613505"/>
            <a:ext cx="9966960" cy="28469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When you transform direct speech to indirect/ reported speech, there are changes to remember: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Tenses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Exclusion of the quotation mark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Pronouns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Reported verbs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Time and place references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64" name="Google Shape;16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1845" y="692727"/>
            <a:ext cx="4024010" cy="5166158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6"/>
          <p:cNvSpPr txBox="1"/>
          <p:nvPr>
            <p:ph type="title"/>
          </p:nvPr>
        </p:nvSpPr>
        <p:spPr>
          <a:xfrm>
            <a:off x="1364482" y="1290060"/>
            <a:ext cx="2418735" cy="14577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ill Sans"/>
              <a:buNone/>
            </a:pPr>
            <a:r>
              <a:rPr i="0" lang="en-US">
                <a:solidFill>
                  <a:schemeClr val="dk1"/>
                </a:solidFill>
              </a:rPr>
              <a:t>Today’s Agenda</a:t>
            </a:r>
            <a:endParaRPr/>
          </a:p>
        </p:txBody>
      </p:sp>
      <p:sp>
        <p:nvSpPr>
          <p:cNvPr id="166" name="Google Shape;166;p6"/>
          <p:cNvSpPr txBox="1"/>
          <p:nvPr>
            <p:ph idx="1" type="body"/>
          </p:nvPr>
        </p:nvSpPr>
        <p:spPr>
          <a:xfrm>
            <a:off x="4770835" y="1161363"/>
            <a:ext cx="6310169" cy="1956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Previously, you have learned how to handle feedback from your stakeholders as well as provide solutions and recommendations.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200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Today, let’s learn on how to present and report the positive feedback to boast your business to potential customers using reported speech.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"/>
          <p:cNvSpPr txBox="1"/>
          <p:nvPr/>
        </p:nvSpPr>
        <p:spPr>
          <a:xfrm>
            <a:off x="516366" y="1458597"/>
            <a:ext cx="9535937" cy="37265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Have you heard of testimonials?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What are testimonials in business?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What is the use of testimonials in business? </a:t>
            </a:r>
            <a:endParaRPr/>
          </a:p>
        </p:txBody>
      </p:sp>
      <p:sp>
        <p:nvSpPr>
          <p:cNvPr id="172" name="Google Shape;172;p7"/>
          <p:cNvSpPr/>
          <p:nvPr/>
        </p:nvSpPr>
        <p:spPr>
          <a:xfrm>
            <a:off x="516366" y="204821"/>
            <a:ext cx="315359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Brainstorming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177" name="Google Shape;17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1844" y="692727"/>
            <a:ext cx="6259086" cy="5166158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8"/>
          <p:cNvSpPr txBox="1"/>
          <p:nvPr>
            <p:ph type="title"/>
          </p:nvPr>
        </p:nvSpPr>
        <p:spPr>
          <a:xfrm>
            <a:off x="2449524" y="1327125"/>
            <a:ext cx="2665200" cy="145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ill Sans"/>
              <a:buNone/>
            </a:pPr>
            <a:r>
              <a:rPr lang="en-US" sz="4000">
                <a:solidFill>
                  <a:schemeClr val="dk1"/>
                </a:solidFill>
              </a:rPr>
              <a:t>Satisfaction </a:t>
            </a:r>
            <a:br>
              <a:rPr lang="en-US" sz="4000">
                <a:solidFill>
                  <a:schemeClr val="dk1"/>
                </a:solidFill>
              </a:rPr>
            </a:br>
            <a:r>
              <a:rPr lang="en-US" sz="4000">
                <a:solidFill>
                  <a:schemeClr val="dk1"/>
                </a:solidFill>
              </a:rPr>
              <a:t>Testimonials</a:t>
            </a:r>
            <a:endParaRPr i="0" sz="4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"/>
          <p:cNvSpPr txBox="1"/>
          <p:nvPr/>
        </p:nvSpPr>
        <p:spPr>
          <a:xfrm>
            <a:off x="516365" y="1565705"/>
            <a:ext cx="11050795" cy="37265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As a professional tutoring center, it is beneficial to collect feedback from your stakeholders (students, parents, other users).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Distributing regular survey is recommended.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survey results are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the testimonials 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of your business. 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Positive feedback from satisfied customers, gathered through surveys, can be repurposed into testimonials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to showcase success stories and encourage potential clients. 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These testimonials can be strategically placed on websites, social media, marketing emails, and even in ads to influence purchasing decisions. </a:t>
            </a:r>
            <a:endParaRPr/>
          </a:p>
        </p:txBody>
      </p:sp>
      <p:sp>
        <p:nvSpPr>
          <p:cNvPr id="184" name="Google Shape;184;p9"/>
          <p:cNvSpPr/>
          <p:nvPr/>
        </p:nvSpPr>
        <p:spPr>
          <a:xfrm>
            <a:off x="516365" y="291318"/>
            <a:ext cx="7923299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Satisfaction as Your Success Testimonials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1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16419" y="2696874"/>
            <a:ext cx="9851136" cy="3129687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10"/>
          <p:cNvSpPr txBox="1"/>
          <p:nvPr/>
        </p:nvSpPr>
        <p:spPr>
          <a:xfrm>
            <a:off x="1016419" y="1765220"/>
            <a:ext cx="9050896" cy="5378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following is the result of overall feedback from SmartSteps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91" name="Google Shape;191;p10"/>
          <p:cNvSpPr/>
          <p:nvPr/>
        </p:nvSpPr>
        <p:spPr>
          <a:xfrm>
            <a:off x="316746" y="264710"/>
            <a:ext cx="8291280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Satisfaction as Your Success Testimonials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"/>
          <p:cNvSpPr txBox="1"/>
          <p:nvPr/>
        </p:nvSpPr>
        <p:spPr>
          <a:xfrm>
            <a:off x="393992" y="1467588"/>
            <a:ext cx="11101321" cy="33770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Service providing institutions ‘</a:t>
            </a:r>
            <a:r>
              <a:rPr i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emphasize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’ the importance of service quality because in that situation, the relationship with existing customers is enriched while drawing new customers (Tsevi, 2020)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Arif and Ilyas (2013) said that “</a:t>
            </a:r>
            <a:r>
              <a:rPr i="1" lang="en-US" sz="22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satisfaction is the emotional state resulting from evaluating the fulfilment of expectations through performance” </a:t>
            </a:r>
            <a:r>
              <a:rPr lang="en-US" sz="22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(in Han et al., 2025, p. 34). 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Bolliger and Erichsen (2013) Student satisfaction refers to "the importance learners place on their academic experiences within an instructional context” (in Han et al., 2025, p. 34). 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Student satisfaction can be described as the enjoyment and achievement students derive from their study Environment (Han, et.al., 2025)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760"/>
              <a:buFont typeface="Arial"/>
              <a:buNone/>
            </a:pPr>
            <a:r>
              <a:t/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97" name="Google Shape;197;p11"/>
          <p:cNvSpPr/>
          <p:nvPr/>
        </p:nvSpPr>
        <p:spPr>
          <a:xfrm>
            <a:off x="524622" y="244646"/>
            <a:ext cx="5807598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Students’ Satisfaction</a:t>
            </a:r>
            <a:endParaRPr/>
          </a:p>
        </p:txBody>
      </p:sp>
      <p:sp>
        <p:nvSpPr>
          <p:cNvPr id="198" name="Google Shape;198;p11"/>
          <p:cNvSpPr txBox="1"/>
          <p:nvPr/>
        </p:nvSpPr>
        <p:spPr>
          <a:xfrm>
            <a:off x="393992" y="5289794"/>
            <a:ext cx="11001718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Further, Han et al., (2025) describe factors that affecting student satisfaction of tutoring classes in a private tutoring center: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2"/>
          <p:cNvSpPr/>
          <p:nvPr/>
        </p:nvSpPr>
        <p:spPr>
          <a:xfrm>
            <a:off x="127215" y="108475"/>
            <a:ext cx="5218507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Students’ Satisfaction</a:t>
            </a:r>
            <a:endParaRPr/>
          </a:p>
        </p:txBody>
      </p:sp>
      <p:grpSp>
        <p:nvGrpSpPr>
          <p:cNvPr id="204" name="Google Shape;204;p12"/>
          <p:cNvGrpSpPr/>
          <p:nvPr/>
        </p:nvGrpSpPr>
        <p:grpSpPr>
          <a:xfrm>
            <a:off x="3826171" y="1739756"/>
            <a:ext cx="4122157" cy="3788639"/>
            <a:chOff x="418431" y="3725"/>
            <a:chExt cx="4122157" cy="3788639"/>
          </a:xfrm>
        </p:grpSpPr>
        <p:sp>
          <p:nvSpPr>
            <p:cNvPr id="205" name="Google Shape;205;p12"/>
            <p:cNvSpPr/>
            <p:nvPr/>
          </p:nvSpPr>
          <p:spPr>
            <a:xfrm>
              <a:off x="2093020" y="460922"/>
              <a:ext cx="354969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A40053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" name="Google Shape;206;p12"/>
            <p:cNvSpPr txBox="1"/>
            <p:nvPr/>
          </p:nvSpPr>
          <p:spPr>
            <a:xfrm>
              <a:off x="2260866" y="504712"/>
              <a:ext cx="19278" cy="38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418431" y="3725"/>
              <a:ext cx="1676389" cy="1005833"/>
            </a:xfrm>
            <a:prstGeom prst="rect">
              <a:avLst/>
            </a:prstGeom>
            <a:solidFill>
              <a:srgbClr val="A4005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" name="Google Shape;208;p12"/>
            <p:cNvSpPr txBox="1"/>
            <p:nvPr/>
          </p:nvSpPr>
          <p:spPr>
            <a:xfrm>
              <a:off x="418431" y="3725"/>
              <a:ext cx="1676389" cy="10058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6225" lIns="82125" spcFirstLastPara="1" rIns="82125" wrap="square" tIns="862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Teachers’ Competence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09" name="Google Shape;209;p12"/>
            <p:cNvSpPr/>
            <p:nvPr/>
          </p:nvSpPr>
          <p:spPr>
            <a:xfrm>
              <a:off x="1256626" y="1007758"/>
              <a:ext cx="2253863" cy="354969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5781"/>
                  </a:lnTo>
                  <a:lnTo>
                    <a:pt x="0" y="65781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22BEED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" name="Google Shape;210;p12"/>
            <p:cNvSpPr txBox="1"/>
            <p:nvPr/>
          </p:nvSpPr>
          <p:spPr>
            <a:xfrm>
              <a:off x="2326392" y="1183313"/>
              <a:ext cx="114330" cy="38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11" name="Google Shape;211;p12"/>
            <p:cNvSpPr/>
            <p:nvPr/>
          </p:nvSpPr>
          <p:spPr>
            <a:xfrm>
              <a:off x="2480390" y="3725"/>
              <a:ext cx="2060198" cy="1005833"/>
            </a:xfrm>
            <a:prstGeom prst="rect">
              <a:avLst/>
            </a:prstGeom>
            <a:solidFill>
              <a:srgbClr val="22BEED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12"/>
            <p:cNvSpPr txBox="1"/>
            <p:nvPr/>
          </p:nvSpPr>
          <p:spPr>
            <a:xfrm>
              <a:off x="2480390" y="3725"/>
              <a:ext cx="2060198" cy="10058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6225" lIns="82125" spcFirstLastPara="1" rIns="82125" wrap="square" tIns="862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Teachers’ Responsiveness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13" name="Google Shape;213;p12"/>
            <p:cNvSpPr/>
            <p:nvPr/>
          </p:nvSpPr>
          <p:spPr>
            <a:xfrm>
              <a:off x="2093020" y="1852325"/>
              <a:ext cx="354969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91244F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" name="Google Shape;214;p12"/>
            <p:cNvSpPr txBox="1"/>
            <p:nvPr/>
          </p:nvSpPr>
          <p:spPr>
            <a:xfrm>
              <a:off x="2260866" y="1896115"/>
              <a:ext cx="19278" cy="38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15" name="Google Shape;215;p12"/>
            <p:cNvSpPr/>
            <p:nvPr/>
          </p:nvSpPr>
          <p:spPr>
            <a:xfrm>
              <a:off x="418431" y="1395128"/>
              <a:ext cx="1676389" cy="1005833"/>
            </a:xfrm>
            <a:prstGeom prst="rect">
              <a:avLst/>
            </a:prstGeom>
            <a:solidFill>
              <a:srgbClr val="91244F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" name="Google Shape;216;p12"/>
            <p:cNvSpPr txBox="1"/>
            <p:nvPr/>
          </p:nvSpPr>
          <p:spPr>
            <a:xfrm>
              <a:off x="418431" y="1395128"/>
              <a:ext cx="1676389" cy="10058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6225" lIns="82125" spcFirstLastPara="1" rIns="82125" wrap="square" tIns="862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Teachers’ Empathy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17" name="Google Shape;217;p12"/>
            <p:cNvSpPr/>
            <p:nvPr/>
          </p:nvSpPr>
          <p:spPr>
            <a:xfrm>
              <a:off x="1256626" y="2399161"/>
              <a:ext cx="2061958" cy="354969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5781"/>
                  </a:lnTo>
                  <a:lnTo>
                    <a:pt x="0" y="65781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chemeClr val="accent5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" name="Google Shape;218;p12"/>
            <p:cNvSpPr txBox="1"/>
            <p:nvPr/>
          </p:nvSpPr>
          <p:spPr>
            <a:xfrm>
              <a:off x="2235162" y="2574716"/>
              <a:ext cx="104884" cy="38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19" name="Google Shape;219;p12"/>
            <p:cNvSpPr/>
            <p:nvPr/>
          </p:nvSpPr>
          <p:spPr>
            <a:xfrm>
              <a:off x="2480390" y="1395128"/>
              <a:ext cx="1676389" cy="1005833"/>
            </a:xfrm>
            <a:prstGeom prst="rect">
              <a:avLst/>
            </a:prstGeom>
            <a:solidFill>
              <a:schemeClr val="accent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" name="Google Shape;220;p12"/>
            <p:cNvSpPr txBox="1"/>
            <p:nvPr/>
          </p:nvSpPr>
          <p:spPr>
            <a:xfrm>
              <a:off x="2480390" y="1395128"/>
              <a:ext cx="1676389" cy="10058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6225" lIns="82125" spcFirstLastPara="1" rIns="82125" wrap="square" tIns="862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Learner-Facilitator Interaction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21" name="Google Shape;221;p12"/>
            <p:cNvSpPr/>
            <p:nvPr/>
          </p:nvSpPr>
          <p:spPr>
            <a:xfrm>
              <a:off x="418431" y="2786531"/>
              <a:ext cx="1676389" cy="1005833"/>
            </a:xfrm>
            <a:prstGeom prst="rect">
              <a:avLst/>
            </a:prstGeom>
            <a:solidFill>
              <a:srgbClr val="E7734F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" name="Google Shape;222;p12"/>
            <p:cNvSpPr txBox="1"/>
            <p:nvPr/>
          </p:nvSpPr>
          <p:spPr>
            <a:xfrm>
              <a:off x="418431" y="2786531"/>
              <a:ext cx="1676389" cy="10058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6225" lIns="82125" spcFirstLastPara="1" rIns="82125" wrap="square" tIns="862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lang="en-US" sz="20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Learner-Learner Interaction</a:t>
              </a:r>
              <a:endParaRPr/>
            </a:p>
          </p:txBody>
        </p:sp>
      </p:grpSp>
      <p:sp>
        <p:nvSpPr>
          <p:cNvPr id="223" name="Google Shape;223;p12"/>
          <p:cNvSpPr/>
          <p:nvPr/>
        </p:nvSpPr>
        <p:spPr>
          <a:xfrm flipH="1" rot="7802033">
            <a:off x="2367197" y="1921663"/>
            <a:ext cx="1497829" cy="1686981"/>
          </a:xfrm>
          <a:prstGeom prst="arc">
            <a:avLst>
              <a:gd fmla="val 37815" name="adj1"/>
              <a:gd fmla="val 4271432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2"/>
          <p:cNvSpPr txBox="1"/>
          <p:nvPr/>
        </p:nvSpPr>
        <p:spPr>
          <a:xfrm>
            <a:off x="366113" y="1233149"/>
            <a:ext cx="3041627" cy="25545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 ability or competency required to properly perform the duties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of a teacher, including student understanding, development, and implementation of learning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5" name="Google Shape;225;p12"/>
          <p:cNvSpPr txBox="1"/>
          <p:nvPr/>
        </p:nvSpPr>
        <p:spPr>
          <a:xfrm>
            <a:off x="7971230" y="530648"/>
            <a:ext cx="3793147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 the act of paying attention to and addressing students' thoughts</a:t>
            </a:r>
            <a:endParaRPr/>
          </a:p>
        </p:txBody>
      </p:sp>
      <p:sp>
        <p:nvSpPr>
          <p:cNvPr id="226" name="Google Shape;226;p12"/>
          <p:cNvSpPr txBox="1"/>
          <p:nvPr/>
        </p:nvSpPr>
        <p:spPr>
          <a:xfrm>
            <a:off x="8525799" y="2098097"/>
            <a:ext cx="3509331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involves both asynchronous (discussion boards and email) and synchronous (chat and video conferencing) communication</a:t>
            </a:r>
            <a:endParaRPr/>
          </a:p>
        </p:txBody>
      </p:sp>
      <p:sp>
        <p:nvSpPr>
          <p:cNvPr id="227" name="Google Shape;227;p12"/>
          <p:cNvSpPr txBox="1"/>
          <p:nvPr/>
        </p:nvSpPr>
        <p:spPr>
          <a:xfrm>
            <a:off x="6408227" y="4429616"/>
            <a:ext cx="3565362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peer feedback on assignments, sharing work, and providing feedback to one another, discussions, share thoughts, pose questions, and collectively construct new knowledge</a:t>
            </a:r>
            <a:endParaRPr/>
          </a:p>
        </p:txBody>
      </p:sp>
      <p:sp>
        <p:nvSpPr>
          <p:cNvPr id="228" name="Google Shape;228;p12"/>
          <p:cNvSpPr/>
          <p:nvPr/>
        </p:nvSpPr>
        <p:spPr>
          <a:xfrm rot="9752120">
            <a:off x="7128382" y="856218"/>
            <a:ext cx="1575715" cy="1206745"/>
          </a:xfrm>
          <a:prstGeom prst="arc">
            <a:avLst>
              <a:gd fmla="val 37815" name="adj1"/>
              <a:gd fmla="val 5060825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2"/>
          <p:cNvSpPr/>
          <p:nvPr/>
        </p:nvSpPr>
        <p:spPr>
          <a:xfrm flipH="1" rot="6191259">
            <a:off x="2943946" y="3559133"/>
            <a:ext cx="1533105" cy="2031575"/>
          </a:xfrm>
          <a:prstGeom prst="arc">
            <a:avLst>
              <a:gd fmla="val 882928" name="adj1"/>
              <a:gd fmla="val 5060825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2"/>
          <p:cNvSpPr/>
          <p:nvPr/>
        </p:nvSpPr>
        <p:spPr>
          <a:xfrm flipH="1" rot="-3174759">
            <a:off x="7076859" y="2480267"/>
            <a:ext cx="1696643" cy="1033241"/>
          </a:xfrm>
          <a:prstGeom prst="arc">
            <a:avLst>
              <a:gd fmla="val 1363898" name="adj1"/>
              <a:gd fmla="val 6800055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2"/>
          <p:cNvSpPr txBox="1"/>
          <p:nvPr/>
        </p:nvSpPr>
        <p:spPr>
          <a:xfrm>
            <a:off x="380291" y="4302319"/>
            <a:ext cx="2816410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understanding and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responding to others' thoughts and emotions, involving cognitive comprehension and suitable emotional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reactions.</a:t>
            </a:r>
            <a:endParaRPr/>
          </a:p>
        </p:txBody>
      </p:sp>
      <p:sp>
        <p:nvSpPr>
          <p:cNvPr id="232" name="Google Shape;232;p12"/>
          <p:cNvSpPr/>
          <p:nvPr/>
        </p:nvSpPr>
        <p:spPr>
          <a:xfrm flipH="1" rot="-2704167">
            <a:off x="4988485" y="3819160"/>
            <a:ext cx="1696643" cy="1432651"/>
          </a:xfrm>
          <a:prstGeom prst="arc">
            <a:avLst>
              <a:gd fmla="val 1363898" name="adj1"/>
              <a:gd fmla="val 5738838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237" name="Google Shape;23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1844" y="387511"/>
            <a:ext cx="4997126" cy="6082977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3"/>
          <p:cNvSpPr txBox="1"/>
          <p:nvPr>
            <p:ph type="title"/>
          </p:nvPr>
        </p:nvSpPr>
        <p:spPr>
          <a:xfrm>
            <a:off x="1420292" y="970746"/>
            <a:ext cx="3280229" cy="20953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None/>
            </a:pPr>
            <a:r>
              <a:rPr i="0" lang="en-US" sz="3200">
                <a:solidFill>
                  <a:schemeClr val="dk1"/>
                </a:solidFill>
              </a:rPr>
              <a:t>Reporting Satisfaction </a:t>
            </a:r>
            <a:r>
              <a:rPr lang="en-US" sz="3200">
                <a:solidFill>
                  <a:schemeClr val="dk1"/>
                </a:solidFill>
              </a:rPr>
              <a:t>to Boast Your Success</a:t>
            </a:r>
            <a:endParaRPr i="0" sz="3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4"/>
          <p:cNvSpPr txBox="1"/>
          <p:nvPr>
            <p:ph idx="1" type="body"/>
          </p:nvPr>
        </p:nvSpPr>
        <p:spPr>
          <a:xfrm>
            <a:off x="268590" y="4876218"/>
            <a:ext cx="11470020" cy="6960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US" sz="2200">
                <a:latin typeface="Cambria"/>
                <a:ea typeface="Cambria"/>
                <a:cs typeface="Cambria"/>
                <a:sym typeface="Cambria"/>
              </a:rPr>
              <a:t>Useful verbs for reported speech: </a:t>
            </a:r>
            <a:r>
              <a:rPr b="1" lang="en-US" sz="2200">
                <a:latin typeface="Cambria"/>
                <a:ea typeface="Cambria"/>
                <a:cs typeface="Cambria"/>
                <a:sym typeface="Cambria"/>
              </a:rPr>
              <a:t>say, tell, explain, suggest, report, mention, complain, ask</a:t>
            </a:r>
            <a:endParaRPr/>
          </a:p>
        </p:txBody>
      </p:sp>
      <p:sp>
        <p:nvSpPr>
          <p:cNvPr id="244" name="Google Shape;244;p14"/>
          <p:cNvSpPr/>
          <p:nvPr/>
        </p:nvSpPr>
        <p:spPr>
          <a:xfrm>
            <a:off x="268590" y="183828"/>
            <a:ext cx="8899794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Reporting Satisfaction to Boast Your Success</a:t>
            </a:r>
            <a:endParaRPr/>
          </a:p>
        </p:txBody>
      </p:sp>
      <p:pic>
        <p:nvPicPr>
          <p:cNvPr id="245" name="Google Shape;24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3429" y="1317804"/>
            <a:ext cx="9322391" cy="3129687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14"/>
          <p:cNvSpPr/>
          <p:nvPr/>
        </p:nvSpPr>
        <p:spPr>
          <a:xfrm>
            <a:off x="1147794" y="2882647"/>
            <a:ext cx="475488" cy="336041"/>
          </a:xfrm>
          <a:prstGeom prst="ellipse">
            <a:avLst/>
          </a:prstGeom>
          <a:noFill/>
          <a:ln cap="flat" cmpd="sng" w="2857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4"/>
          <p:cNvSpPr/>
          <p:nvPr/>
        </p:nvSpPr>
        <p:spPr>
          <a:xfrm>
            <a:off x="2959608" y="2882647"/>
            <a:ext cx="475488" cy="336041"/>
          </a:xfrm>
          <a:prstGeom prst="ellipse">
            <a:avLst/>
          </a:prstGeom>
          <a:noFill/>
          <a:ln cap="flat" cmpd="sng" w="2857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14"/>
          <p:cNvSpPr/>
          <p:nvPr/>
        </p:nvSpPr>
        <p:spPr>
          <a:xfrm>
            <a:off x="4669535" y="2984247"/>
            <a:ext cx="928963" cy="336041"/>
          </a:xfrm>
          <a:prstGeom prst="ellipse">
            <a:avLst/>
          </a:prstGeom>
          <a:noFill/>
          <a:ln cap="flat" cmpd="sng" w="2857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14"/>
          <p:cNvSpPr/>
          <p:nvPr/>
        </p:nvSpPr>
        <p:spPr>
          <a:xfrm>
            <a:off x="6820405" y="2979761"/>
            <a:ext cx="1157566" cy="336041"/>
          </a:xfrm>
          <a:prstGeom prst="ellipse">
            <a:avLst/>
          </a:prstGeom>
          <a:noFill/>
          <a:ln cap="flat" cmpd="sng" w="2857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0" name="Google Shape;250;p14"/>
          <p:cNvCxnSpPr/>
          <p:nvPr/>
        </p:nvCxnSpPr>
        <p:spPr>
          <a:xfrm>
            <a:off x="2191088" y="3420319"/>
            <a:ext cx="381964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51" name="Google Shape;251;p14"/>
          <p:cNvCxnSpPr/>
          <p:nvPr/>
        </p:nvCxnSpPr>
        <p:spPr>
          <a:xfrm>
            <a:off x="1174446" y="3642169"/>
            <a:ext cx="576804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52" name="Google Shape;252;p14"/>
          <p:cNvCxnSpPr/>
          <p:nvPr/>
        </p:nvCxnSpPr>
        <p:spPr>
          <a:xfrm>
            <a:off x="4012781" y="3408744"/>
            <a:ext cx="381964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53" name="Google Shape;253;p14"/>
          <p:cNvCxnSpPr/>
          <p:nvPr/>
        </p:nvCxnSpPr>
        <p:spPr>
          <a:xfrm>
            <a:off x="2996139" y="3642169"/>
            <a:ext cx="603935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54" name="Google Shape;254;p14"/>
          <p:cNvCxnSpPr/>
          <p:nvPr/>
        </p:nvCxnSpPr>
        <p:spPr>
          <a:xfrm>
            <a:off x="5853812" y="3711621"/>
            <a:ext cx="381964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55" name="Google Shape;255;p14"/>
          <p:cNvCxnSpPr/>
          <p:nvPr/>
        </p:nvCxnSpPr>
        <p:spPr>
          <a:xfrm>
            <a:off x="4744573" y="3933471"/>
            <a:ext cx="875939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56" name="Google Shape;256;p14"/>
          <p:cNvCxnSpPr/>
          <p:nvPr/>
        </p:nvCxnSpPr>
        <p:spPr>
          <a:xfrm>
            <a:off x="7398758" y="3482053"/>
            <a:ext cx="542637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257" name="Google Shape;257;p14"/>
          <p:cNvCxnSpPr/>
          <p:nvPr/>
        </p:nvCxnSpPr>
        <p:spPr>
          <a:xfrm>
            <a:off x="6926125" y="3715478"/>
            <a:ext cx="101527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58" name="Google Shape;258;p14"/>
          <p:cNvSpPr txBox="1"/>
          <p:nvPr/>
        </p:nvSpPr>
        <p:spPr>
          <a:xfrm>
            <a:off x="268590" y="5822272"/>
            <a:ext cx="9223753" cy="6960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0005D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rPr>
              <a:t>Inflected verbs from the direct speech</a:t>
            </a:r>
            <a:endParaRPr b="1" sz="2200">
              <a:solidFill>
                <a:schemeClr val="dk2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5"/>
          <p:cNvSpPr txBox="1"/>
          <p:nvPr/>
        </p:nvSpPr>
        <p:spPr>
          <a:xfrm>
            <a:off x="493484" y="1643896"/>
            <a:ext cx="10813145" cy="17851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Hall and Barduhn (2016) describe that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reported verb usually </a:t>
            </a:r>
            <a:r>
              <a:rPr lang="en-US" sz="2200">
                <a:solidFill>
                  <a:srgbClr val="21211E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“goes back”</a:t>
            </a: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 a tense.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tense used in reported speech is </a:t>
            </a:r>
            <a:r>
              <a:rPr lang="en-US" sz="2200">
                <a:solidFill>
                  <a:srgbClr val="21211E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usually one tense back in time from the tense in direct speech. </a:t>
            </a:r>
            <a:endParaRPr/>
          </a:p>
        </p:txBody>
      </p:sp>
      <p:sp>
        <p:nvSpPr>
          <p:cNvPr id="264" name="Google Shape;264;p15"/>
          <p:cNvSpPr/>
          <p:nvPr/>
        </p:nvSpPr>
        <p:spPr>
          <a:xfrm>
            <a:off x="493484" y="342253"/>
            <a:ext cx="5602516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Tenses in Reported Speech</a:t>
            </a:r>
            <a:endParaRPr/>
          </a:p>
        </p:txBody>
      </p:sp>
      <p:sp>
        <p:nvSpPr>
          <p:cNvPr id="265" name="Google Shape;265;p15"/>
          <p:cNvSpPr txBox="1"/>
          <p:nvPr/>
        </p:nvSpPr>
        <p:spPr>
          <a:xfrm>
            <a:off x="493484" y="4106108"/>
            <a:ext cx="11142256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Azar and Hagen (2009)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Changing verbs to past forms in reported speech is common in both speaking and writing.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6"/>
          <p:cNvSpPr/>
          <p:nvPr/>
        </p:nvSpPr>
        <p:spPr>
          <a:xfrm>
            <a:off x="493484" y="168001"/>
            <a:ext cx="5602516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Tenses in Reported Speech</a:t>
            </a:r>
            <a:endParaRPr/>
          </a:p>
        </p:txBody>
      </p:sp>
      <p:sp>
        <p:nvSpPr>
          <p:cNvPr id="271" name="Google Shape;271;p16"/>
          <p:cNvSpPr txBox="1"/>
          <p:nvPr/>
        </p:nvSpPr>
        <p:spPr>
          <a:xfrm>
            <a:off x="3294742" y="2220568"/>
            <a:ext cx="8403773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Schools reported that students who join SmartSteps </a:t>
            </a:r>
            <a:r>
              <a:rPr b="1" lang="en-US" sz="2100">
                <a:solidFill>
                  <a:srgbClr val="B0005D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were improving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their Math grades.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72" name="Google Shape;272;p16"/>
          <p:cNvSpPr/>
          <p:nvPr/>
        </p:nvSpPr>
        <p:spPr>
          <a:xfrm>
            <a:off x="493484" y="1347369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Present Continuous</a:t>
            </a:r>
            <a:endParaRPr/>
          </a:p>
        </p:txBody>
      </p:sp>
      <p:sp>
        <p:nvSpPr>
          <p:cNvPr id="273" name="Google Shape;273;p16"/>
          <p:cNvSpPr/>
          <p:nvPr/>
        </p:nvSpPr>
        <p:spPr>
          <a:xfrm>
            <a:off x="493484" y="2319832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BB66A0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Past Continuous</a:t>
            </a:r>
            <a:endParaRPr/>
          </a:p>
        </p:txBody>
      </p:sp>
      <p:sp>
        <p:nvSpPr>
          <p:cNvPr id="274" name="Google Shape;274;p16"/>
          <p:cNvSpPr/>
          <p:nvPr/>
        </p:nvSpPr>
        <p:spPr>
          <a:xfrm>
            <a:off x="1503422" y="1996913"/>
            <a:ext cx="638629" cy="244289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97979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6"/>
          <p:cNvSpPr txBox="1"/>
          <p:nvPr/>
        </p:nvSpPr>
        <p:spPr>
          <a:xfrm>
            <a:off x="3294742" y="1367751"/>
            <a:ext cx="8142512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“Students who join SmartSteps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are improving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their Math grades”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76" name="Google Shape;276;p16"/>
          <p:cNvSpPr/>
          <p:nvPr/>
        </p:nvSpPr>
        <p:spPr>
          <a:xfrm rot="-8933907">
            <a:off x="7324636" y="1069177"/>
            <a:ext cx="1533105" cy="1698215"/>
          </a:xfrm>
          <a:prstGeom prst="arc">
            <a:avLst>
              <a:gd fmla="val 882928" name="adj1"/>
              <a:gd fmla="val 3889904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16"/>
          <p:cNvSpPr/>
          <p:nvPr/>
        </p:nvSpPr>
        <p:spPr>
          <a:xfrm>
            <a:off x="9314342" y="1884775"/>
            <a:ext cx="1677735" cy="1094055"/>
          </a:xfrm>
          <a:prstGeom prst="arc">
            <a:avLst>
              <a:gd fmla="val 882928" name="adj1"/>
              <a:gd fmla="val 3645785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16"/>
          <p:cNvSpPr txBox="1"/>
          <p:nvPr/>
        </p:nvSpPr>
        <p:spPr>
          <a:xfrm>
            <a:off x="8380207" y="645459"/>
            <a:ext cx="2700169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continuous tense</a:t>
            </a:r>
            <a:endParaRPr/>
          </a:p>
        </p:txBody>
      </p:sp>
      <p:sp>
        <p:nvSpPr>
          <p:cNvPr id="279" name="Google Shape;279;p16"/>
          <p:cNvSpPr txBox="1"/>
          <p:nvPr/>
        </p:nvSpPr>
        <p:spPr>
          <a:xfrm>
            <a:off x="7836079" y="2767190"/>
            <a:ext cx="270016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past continuous tense</a:t>
            </a:r>
            <a:endParaRPr/>
          </a:p>
        </p:txBody>
      </p:sp>
      <p:sp>
        <p:nvSpPr>
          <p:cNvPr id="280" name="Google Shape;280;p16"/>
          <p:cNvSpPr txBox="1"/>
          <p:nvPr/>
        </p:nvSpPr>
        <p:spPr>
          <a:xfrm>
            <a:off x="3318049" y="4771927"/>
            <a:ext cx="638534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 said that SmartSteps </a:t>
            </a:r>
            <a:r>
              <a:rPr b="1" lang="en-US" sz="2100">
                <a:solidFill>
                  <a:srgbClr val="C00000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had helped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them gain more confidence in Math </a:t>
            </a:r>
            <a:endParaRPr/>
          </a:p>
        </p:txBody>
      </p:sp>
      <p:sp>
        <p:nvSpPr>
          <p:cNvPr id="281" name="Google Shape;281;p16"/>
          <p:cNvSpPr/>
          <p:nvPr/>
        </p:nvSpPr>
        <p:spPr>
          <a:xfrm>
            <a:off x="516791" y="3898728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Present Perfect</a:t>
            </a:r>
            <a:endParaRPr/>
          </a:p>
        </p:txBody>
      </p:sp>
      <p:sp>
        <p:nvSpPr>
          <p:cNvPr id="282" name="Google Shape;282;p16"/>
          <p:cNvSpPr/>
          <p:nvPr/>
        </p:nvSpPr>
        <p:spPr>
          <a:xfrm>
            <a:off x="516791" y="4871191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BB66A0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Past Perfect</a:t>
            </a:r>
            <a:endParaRPr/>
          </a:p>
        </p:txBody>
      </p:sp>
      <p:sp>
        <p:nvSpPr>
          <p:cNvPr id="283" name="Google Shape;283;p16"/>
          <p:cNvSpPr/>
          <p:nvPr/>
        </p:nvSpPr>
        <p:spPr>
          <a:xfrm>
            <a:off x="1526729" y="4548272"/>
            <a:ext cx="638629" cy="244289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97979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16"/>
          <p:cNvSpPr txBox="1"/>
          <p:nvPr/>
        </p:nvSpPr>
        <p:spPr>
          <a:xfrm>
            <a:off x="3318049" y="3919110"/>
            <a:ext cx="8142512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“SmartSteps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have helped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us gain more confidence in Math.” </a:t>
            </a:r>
            <a:endParaRPr/>
          </a:p>
        </p:txBody>
      </p:sp>
      <p:sp>
        <p:nvSpPr>
          <p:cNvPr id="285" name="Google Shape;285;p16"/>
          <p:cNvSpPr/>
          <p:nvPr/>
        </p:nvSpPr>
        <p:spPr>
          <a:xfrm flipH="1" rot="9566677">
            <a:off x="4869341" y="3620536"/>
            <a:ext cx="1553575" cy="1698215"/>
          </a:xfrm>
          <a:prstGeom prst="arc">
            <a:avLst>
              <a:gd fmla="val 1491550" name="adj1"/>
              <a:gd fmla="val 3889904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16"/>
          <p:cNvSpPr/>
          <p:nvPr/>
        </p:nvSpPr>
        <p:spPr>
          <a:xfrm rot="-1240683">
            <a:off x="4888997" y="4809250"/>
            <a:ext cx="1677735" cy="1094055"/>
          </a:xfrm>
          <a:prstGeom prst="arc">
            <a:avLst>
              <a:gd fmla="val 882928" name="adj1"/>
              <a:gd fmla="val 5872931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6"/>
          <p:cNvSpPr txBox="1"/>
          <p:nvPr/>
        </p:nvSpPr>
        <p:spPr>
          <a:xfrm>
            <a:off x="3137063" y="3375010"/>
            <a:ext cx="270016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perfect tense</a:t>
            </a:r>
            <a:endParaRPr/>
          </a:p>
        </p:txBody>
      </p:sp>
      <p:sp>
        <p:nvSpPr>
          <p:cNvPr id="288" name="Google Shape;288;p16"/>
          <p:cNvSpPr txBox="1"/>
          <p:nvPr/>
        </p:nvSpPr>
        <p:spPr>
          <a:xfrm>
            <a:off x="4296044" y="6003904"/>
            <a:ext cx="270016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past perfect tense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7"/>
          <p:cNvSpPr/>
          <p:nvPr/>
        </p:nvSpPr>
        <p:spPr>
          <a:xfrm>
            <a:off x="493484" y="168001"/>
            <a:ext cx="5602516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Tenses in Reported Speech</a:t>
            </a:r>
            <a:endParaRPr/>
          </a:p>
        </p:txBody>
      </p:sp>
      <p:sp>
        <p:nvSpPr>
          <p:cNvPr id="294" name="Google Shape;294;p17"/>
          <p:cNvSpPr txBox="1"/>
          <p:nvPr/>
        </p:nvSpPr>
        <p:spPr>
          <a:xfrm>
            <a:off x="3294742" y="2220568"/>
            <a:ext cx="8403773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Parents mentioned that they </a:t>
            </a:r>
            <a:r>
              <a:rPr b="1" lang="en-US" sz="2100">
                <a:solidFill>
                  <a:srgbClr val="B0005D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would recommend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95" name="Google Shape;295;p17"/>
          <p:cNvSpPr/>
          <p:nvPr/>
        </p:nvSpPr>
        <p:spPr>
          <a:xfrm>
            <a:off x="493484" y="1347369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Future with ‘</a:t>
            </a:r>
            <a:r>
              <a:rPr i="1"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will’</a:t>
            </a:r>
            <a:endParaRPr/>
          </a:p>
        </p:txBody>
      </p:sp>
      <p:sp>
        <p:nvSpPr>
          <p:cNvPr id="296" name="Google Shape;296;p17"/>
          <p:cNvSpPr/>
          <p:nvPr/>
        </p:nvSpPr>
        <p:spPr>
          <a:xfrm>
            <a:off x="493484" y="2319832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BB66A0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Modal verb ‘</a:t>
            </a:r>
            <a:r>
              <a:rPr i="1"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would’</a:t>
            </a:r>
            <a:endParaRPr/>
          </a:p>
        </p:txBody>
      </p:sp>
      <p:sp>
        <p:nvSpPr>
          <p:cNvPr id="297" name="Google Shape;297;p17"/>
          <p:cNvSpPr/>
          <p:nvPr/>
        </p:nvSpPr>
        <p:spPr>
          <a:xfrm>
            <a:off x="1503422" y="1996913"/>
            <a:ext cx="638629" cy="244289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97979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17"/>
          <p:cNvSpPr txBox="1"/>
          <p:nvPr/>
        </p:nvSpPr>
        <p:spPr>
          <a:xfrm>
            <a:off x="3294742" y="1367751"/>
            <a:ext cx="5257587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“We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will recommend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SmartSteps”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99" name="Google Shape;299;p17"/>
          <p:cNvSpPr/>
          <p:nvPr/>
        </p:nvSpPr>
        <p:spPr>
          <a:xfrm rot="-8933907">
            <a:off x="5635101" y="1069176"/>
            <a:ext cx="1533105" cy="1698215"/>
          </a:xfrm>
          <a:prstGeom prst="arc">
            <a:avLst>
              <a:gd fmla="val 882928" name="adj1"/>
              <a:gd fmla="val 3889904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17"/>
          <p:cNvSpPr/>
          <p:nvPr/>
        </p:nvSpPr>
        <p:spPr>
          <a:xfrm flipH="1" rot="-2014839">
            <a:off x="7636154" y="1693760"/>
            <a:ext cx="1105684" cy="1094055"/>
          </a:xfrm>
          <a:prstGeom prst="arc">
            <a:avLst>
              <a:gd fmla="val 882928" name="adj1"/>
              <a:gd fmla="val 3645785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7"/>
          <p:cNvSpPr txBox="1"/>
          <p:nvPr/>
        </p:nvSpPr>
        <p:spPr>
          <a:xfrm>
            <a:off x="6671593" y="795149"/>
            <a:ext cx="197755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future with </a:t>
            </a:r>
            <a:r>
              <a:rPr i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‘will’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2" name="Google Shape;302;p17"/>
          <p:cNvSpPr txBox="1"/>
          <p:nvPr/>
        </p:nvSpPr>
        <p:spPr>
          <a:xfrm>
            <a:off x="8380835" y="2715444"/>
            <a:ext cx="270016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modals with </a:t>
            </a:r>
            <a:r>
              <a:rPr i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‘would’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3" name="Google Shape;303;p17"/>
          <p:cNvSpPr txBox="1"/>
          <p:nvPr/>
        </p:nvSpPr>
        <p:spPr>
          <a:xfrm>
            <a:off x="3318049" y="4771927"/>
            <a:ext cx="6734255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 reported that they </a:t>
            </a:r>
            <a:r>
              <a:rPr b="1" lang="en-US" sz="2100">
                <a:solidFill>
                  <a:srgbClr val="C00000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could complete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difficult operations.</a:t>
            </a:r>
            <a:endParaRPr/>
          </a:p>
        </p:txBody>
      </p:sp>
      <p:sp>
        <p:nvSpPr>
          <p:cNvPr id="304" name="Google Shape;304;p17"/>
          <p:cNvSpPr/>
          <p:nvPr/>
        </p:nvSpPr>
        <p:spPr>
          <a:xfrm>
            <a:off x="516791" y="3898728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Modal verb </a:t>
            </a:r>
            <a:r>
              <a:rPr i="1"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‘can’</a:t>
            </a:r>
            <a:endParaRPr sz="22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5" name="Google Shape;305;p17"/>
          <p:cNvSpPr/>
          <p:nvPr/>
        </p:nvSpPr>
        <p:spPr>
          <a:xfrm>
            <a:off x="516791" y="4871191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BB66A0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Modal verb ‘</a:t>
            </a:r>
            <a:r>
              <a:rPr i="1"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could’</a:t>
            </a:r>
            <a:endParaRPr sz="22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6" name="Google Shape;306;p17"/>
          <p:cNvSpPr/>
          <p:nvPr/>
        </p:nvSpPr>
        <p:spPr>
          <a:xfrm>
            <a:off x="1526729" y="4548272"/>
            <a:ext cx="638629" cy="244289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97979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17"/>
          <p:cNvSpPr txBox="1"/>
          <p:nvPr/>
        </p:nvSpPr>
        <p:spPr>
          <a:xfrm>
            <a:off x="3318049" y="3919110"/>
            <a:ext cx="8142512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“After joining SmartSteps, I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can complete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difficult operations!”</a:t>
            </a:r>
            <a:endParaRPr/>
          </a:p>
        </p:txBody>
      </p:sp>
      <p:sp>
        <p:nvSpPr>
          <p:cNvPr id="308" name="Google Shape;308;p17"/>
          <p:cNvSpPr/>
          <p:nvPr/>
        </p:nvSpPr>
        <p:spPr>
          <a:xfrm flipH="1" rot="9566677">
            <a:off x="5803127" y="3663615"/>
            <a:ext cx="1553575" cy="1698215"/>
          </a:xfrm>
          <a:prstGeom prst="arc">
            <a:avLst>
              <a:gd fmla="val 1491550" name="adj1"/>
              <a:gd fmla="val 3889904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17"/>
          <p:cNvSpPr/>
          <p:nvPr/>
        </p:nvSpPr>
        <p:spPr>
          <a:xfrm rot="-1240683">
            <a:off x="5392522" y="4775042"/>
            <a:ext cx="1677735" cy="1094055"/>
          </a:xfrm>
          <a:prstGeom prst="arc">
            <a:avLst>
              <a:gd fmla="val 882928" name="adj1"/>
              <a:gd fmla="val 5872931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17"/>
          <p:cNvSpPr txBox="1"/>
          <p:nvPr/>
        </p:nvSpPr>
        <p:spPr>
          <a:xfrm>
            <a:off x="4551152" y="3429273"/>
            <a:ext cx="218995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Modal verb ‘</a:t>
            </a:r>
            <a:r>
              <a:rPr i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can’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11" name="Google Shape;311;p17"/>
          <p:cNvSpPr txBox="1"/>
          <p:nvPr/>
        </p:nvSpPr>
        <p:spPr>
          <a:xfrm>
            <a:off x="4296044" y="6003904"/>
            <a:ext cx="270016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Modal verb ‘</a:t>
            </a:r>
            <a:r>
              <a:rPr i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could’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8"/>
          <p:cNvSpPr/>
          <p:nvPr/>
        </p:nvSpPr>
        <p:spPr>
          <a:xfrm>
            <a:off x="390059" y="180140"/>
            <a:ext cx="7273537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Reported Speech &amp; The Past Simple</a:t>
            </a:r>
            <a:endParaRPr/>
          </a:p>
        </p:txBody>
      </p:sp>
      <p:sp>
        <p:nvSpPr>
          <p:cNvPr id="317" name="Google Shape;317;p18"/>
          <p:cNvSpPr txBox="1"/>
          <p:nvPr/>
        </p:nvSpPr>
        <p:spPr>
          <a:xfrm>
            <a:off x="267859" y="1083690"/>
            <a:ext cx="11167520" cy="7694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past simple in direct speech can either stay as the past simple or change to the past perfect in reported speech. </a:t>
            </a:r>
            <a:r>
              <a:rPr b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meaning is the same</a:t>
            </a:r>
            <a:endParaRPr/>
          </a:p>
        </p:txBody>
      </p:sp>
      <p:sp>
        <p:nvSpPr>
          <p:cNvPr id="318" name="Google Shape;318;p18"/>
          <p:cNvSpPr txBox="1"/>
          <p:nvPr/>
        </p:nvSpPr>
        <p:spPr>
          <a:xfrm>
            <a:off x="3258140" y="3848263"/>
            <a:ext cx="8403773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 reported that their Math grade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improved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after they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joined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Smartsteps.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19" name="Google Shape;319;p18"/>
          <p:cNvSpPr/>
          <p:nvPr/>
        </p:nvSpPr>
        <p:spPr>
          <a:xfrm>
            <a:off x="493484" y="2433893"/>
            <a:ext cx="2658507" cy="767821"/>
          </a:xfrm>
          <a:prstGeom prst="roundRect">
            <a:avLst>
              <a:gd fmla="val 16667" name="adj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Direct Speech with Past Simple</a:t>
            </a:r>
            <a:endParaRPr i="1" sz="21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0" name="Google Shape;320;p18"/>
          <p:cNvSpPr/>
          <p:nvPr/>
        </p:nvSpPr>
        <p:spPr>
          <a:xfrm>
            <a:off x="493484" y="3782319"/>
            <a:ext cx="2658507" cy="1047307"/>
          </a:xfrm>
          <a:prstGeom prst="roundRect">
            <a:avLst>
              <a:gd fmla="val 16667" name="adj"/>
            </a:avLst>
          </a:prstGeom>
          <a:solidFill>
            <a:srgbClr val="BB66A0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Reported Speech with Past Simple/ Past Perfect</a:t>
            </a:r>
            <a:endParaRPr i="1" sz="21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1" name="Google Shape;321;p18"/>
          <p:cNvSpPr/>
          <p:nvPr/>
        </p:nvSpPr>
        <p:spPr>
          <a:xfrm>
            <a:off x="1503422" y="3327746"/>
            <a:ext cx="638629" cy="328541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97979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18"/>
          <p:cNvSpPr txBox="1"/>
          <p:nvPr/>
        </p:nvSpPr>
        <p:spPr>
          <a:xfrm>
            <a:off x="3294742" y="2454275"/>
            <a:ext cx="750593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“My Math grade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improved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after I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joined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SmartSteps.”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3" name="Google Shape;323;p18"/>
          <p:cNvSpPr/>
          <p:nvPr/>
        </p:nvSpPr>
        <p:spPr>
          <a:xfrm rot="-8933907">
            <a:off x="5352958" y="2202583"/>
            <a:ext cx="1533105" cy="1698215"/>
          </a:xfrm>
          <a:prstGeom prst="arc">
            <a:avLst>
              <a:gd fmla="val 882928" name="adj1"/>
              <a:gd fmla="val 3039263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18"/>
          <p:cNvSpPr/>
          <p:nvPr/>
        </p:nvSpPr>
        <p:spPr>
          <a:xfrm rot="2549726">
            <a:off x="9532340" y="2331362"/>
            <a:ext cx="1557135" cy="2545259"/>
          </a:xfrm>
          <a:prstGeom prst="arc">
            <a:avLst>
              <a:gd fmla="val 882928" name="adj1"/>
              <a:gd fmla="val 3645785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18"/>
          <p:cNvSpPr txBox="1"/>
          <p:nvPr/>
        </p:nvSpPr>
        <p:spPr>
          <a:xfrm>
            <a:off x="6080449" y="1914006"/>
            <a:ext cx="150369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past simple</a:t>
            </a:r>
            <a:endParaRPr/>
          </a:p>
        </p:txBody>
      </p:sp>
      <p:sp>
        <p:nvSpPr>
          <p:cNvPr id="326" name="Google Shape;326;p18"/>
          <p:cNvSpPr/>
          <p:nvPr/>
        </p:nvSpPr>
        <p:spPr>
          <a:xfrm flipH="1" rot="8520010">
            <a:off x="6839376" y="2149071"/>
            <a:ext cx="1241303" cy="1698215"/>
          </a:xfrm>
          <a:prstGeom prst="arc">
            <a:avLst>
              <a:gd fmla="val 882928" name="adj1"/>
              <a:gd fmla="val 3135571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18"/>
          <p:cNvSpPr/>
          <p:nvPr/>
        </p:nvSpPr>
        <p:spPr>
          <a:xfrm flipH="1" rot="-3920550">
            <a:off x="7679663" y="2652996"/>
            <a:ext cx="1105684" cy="2191937"/>
          </a:xfrm>
          <a:prstGeom prst="arc">
            <a:avLst>
              <a:gd fmla="val 882928" name="adj1"/>
              <a:gd fmla="val 3777189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18"/>
          <p:cNvSpPr txBox="1"/>
          <p:nvPr/>
        </p:nvSpPr>
        <p:spPr>
          <a:xfrm>
            <a:off x="8685510" y="4386872"/>
            <a:ext cx="150369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past simple</a:t>
            </a:r>
            <a:endParaRPr/>
          </a:p>
        </p:txBody>
      </p:sp>
      <p:sp>
        <p:nvSpPr>
          <p:cNvPr id="329" name="Google Shape;329;p18"/>
          <p:cNvSpPr txBox="1"/>
          <p:nvPr/>
        </p:nvSpPr>
        <p:spPr>
          <a:xfrm>
            <a:off x="757647" y="5278309"/>
            <a:ext cx="9171662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 reported that their Math grade </a:t>
            </a:r>
            <a:r>
              <a:rPr b="1" lang="en-US" sz="2100">
                <a:solidFill>
                  <a:srgbClr val="B0005D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had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1" lang="en-US" sz="2100">
                <a:solidFill>
                  <a:srgbClr val="B0005D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improved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after they </a:t>
            </a:r>
            <a:r>
              <a:rPr b="1" lang="en-US" sz="2100">
                <a:solidFill>
                  <a:srgbClr val="B0005D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had joined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Smartsteps.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0" name="Google Shape;330;p18"/>
          <p:cNvSpPr/>
          <p:nvPr/>
        </p:nvSpPr>
        <p:spPr>
          <a:xfrm rot="2549726">
            <a:off x="7492165" y="3795658"/>
            <a:ext cx="1557135" cy="2545259"/>
          </a:xfrm>
          <a:prstGeom prst="arc">
            <a:avLst>
              <a:gd fmla="val 882928" name="adj1"/>
              <a:gd fmla="val 3645785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18"/>
          <p:cNvSpPr/>
          <p:nvPr/>
        </p:nvSpPr>
        <p:spPr>
          <a:xfrm flipH="1" rot="-3425483">
            <a:off x="5616814" y="4311874"/>
            <a:ext cx="1105684" cy="1842778"/>
          </a:xfrm>
          <a:prstGeom prst="arc">
            <a:avLst>
              <a:gd fmla="val 882928" name="adj1"/>
              <a:gd fmla="val 3777189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18"/>
          <p:cNvSpPr txBox="1"/>
          <p:nvPr/>
        </p:nvSpPr>
        <p:spPr>
          <a:xfrm>
            <a:off x="6460840" y="5925936"/>
            <a:ext cx="150369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past perfect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9"/>
          <p:cNvSpPr/>
          <p:nvPr/>
        </p:nvSpPr>
        <p:spPr>
          <a:xfrm>
            <a:off x="390058" y="180140"/>
            <a:ext cx="7774995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952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Reported Speech Without Change of Tense</a:t>
            </a:r>
            <a:endParaRPr/>
          </a:p>
        </p:txBody>
      </p:sp>
      <p:sp>
        <p:nvSpPr>
          <p:cNvPr id="338" name="Google Shape;338;p19"/>
          <p:cNvSpPr txBox="1"/>
          <p:nvPr/>
        </p:nvSpPr>
        <p:spPr>
          <a:xfrm>
            <a:off x="267859" y="1083690"/>
            <a:ext cx="11576310" cy="11079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How about present simple in the reported speech?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If the situation described is ongoing or facts, the verb does not have to change tense in reported speech. </a:t>
            </a:r>
            <a:endParaRPr/>
          </a:p>
        </p:txBody>
      </p:sp>
      <p:sp>
        <p:nvSpPr>
          <p:cNvPr id="339" name="Google Shape;339;p19"/>
          <p:cNvSpPr txBox="1"/>
          <p:nvPr/>
        </p:nvSpPr>
        <p:spPr>
          <a:xfrm>
            <a:off x="2982769" y="4536948"/>
            <a:ext cx="5655621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1. Students said that SmartSteps </a:t>
            </a:r>
            <a:r>
              <a:rPr b="1" lang="en-US" sz="2100">
                <a:solidFill>
                  <a:srgbClr val="C00000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is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the best.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0" name="Google Shape;340;p19"/>
          <p:cNvSpPr/>
          <p:nvPr/>
        </p:nvSpPr>
        <p:spPr>
          <a:xfrm>
            <a:off x="493484" y="2433893"/>
            <a:ext cx="2293369" cy="847545"/>
          </a:xfrm>
          <a:prstGeom prst="roundRect">
            <a:avLst>
              <a:gd fmla="val 16667" name="adj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Direct Speech</a:t>
            </a:r>
            <a:endParaRPr i="1" sz="21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1" name="Google Shape;341;p19"/>
          <p:cNvSpPr/>
          <p:nvPr/>
        </p:nvSpPr>
        <p:spPr>
          <a:xfrm>
            <a:off x="493483" y="4926764"/>
            <a:ext cx="2293369" cy="847546"/>
          </a:xfrm>
          <a:prstGeom prst="roundRect">
            <a:avLst>
              <a:gd fmla="val 16667" name="adj"/>
            </a:avLst>
          </a:prstGeom>
          <a:solidFill>
            <a:srgbClr val="BB66A0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Reported Speech</a:t>
            </a:r>
            <a:endParaRPr i="1" sz="21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2" name="Google Shape;342;p19"/>
          <p:cNvSpPr/>
          <p:nvPr/>
        </p:nvSpPr>
        <p:spPr>
          <a:xfrm>
            <a:off x="1111873" y="3789219"/>
            <a:ext cx="1056588" cy="629764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97979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9"/>
          <p:cNvSpPr txBox="1"/>
          <p:nvPr/>
        </p:nvSpPr>
        <p:spPr>
          <a:xfrm>
            <a:off x="2982770" y="2455565"/>
            <a:ext cx="4181882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1. “SmartSteps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is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the best”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4" name="Google Shape;344;p19"/>
          <p:cNvSpPr txBox="1"/>
          <p:nvPr/>
        </p:nvSpPr>
        <p:spPr>
          <a:xfrm>
            <a:off x="9248705" y="4164707"/>
            <a:ext cx="202368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simple</a:t>
            </a:r>
            <a:endParaRPr/>
          </a:p>
        </p:txBody>
      </p:sp>
      <p:sp>
        <p:nvSpPr>
          <p:cNvPr id="345" name="Google Shape;345;p19"/>
          <p:cNvSpPr txBox="1"/>
          <p:nvPr/>
        </p:nvSpPr>
        <p:spPr>
          <a:xfrm>
            <a:off x="2982768" y="2937725"/>
            <a:ext cx="3170041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2. “We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love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SmartSteps!”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6" name="Google Shape;346;p19"/>
          <p:cNvSpPr txBox="1"/>
          <p:nvPr/>
        </p:nvSpPr>
        <p:spPr>
          <a:xfrm>
            <a:off x="2982768" y="5128899"/>
            <a:ext cx="5655621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2. Students said that they </a:t>
            </a:r>
            <a:r>
              <a:rPr b="1" lang="en-US" sz="2100">
                <a:solidFill>
                  <a:srgbClr val="C00000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love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SmartSteps.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7" name="Google Shape;347;p19"/>
          <p:cNvSpPr txBox="1"/>
          <p:nvPr/>
        </p:nvSpPr>
        <p:spPr>
          <a:xfrm>
            <a:off x="2982767" y="3465039"/>
            <a:ext cx="5838503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3. “SmartSteps trully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helps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students unlock their potentials!”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8" name="Google Shape;348;p19"/>
          <p:cNvSpPr txBox="1"/>
          <p:nvPr/>
        </p:nvSpPr>
        <p:spPr>
          <a:xfrm>
            <a:off x="2982767" y="5656214"/>
            <a:ext cx="5655621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3. Schools admitted that SmartSteps trully </a:t>
            </a:r>
            <a:r>
              <a:rPr b="1" lang="en-US" sz="2100">
                <a:solidFill>
                  <a:srgbClr val="C00000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helps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students unlock their potentials.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9" name="Google Shape;349;p19"/>
          <p:cNvSpPr/>
          <p:nvPr/>
        </p:nvSpPr>
        <p:spPr>
          <a:xfrm>
            <a:off x="8714603" y="2513480"/>
            <a:ext cx="301898" cy="1897155"/>
          </a:xfrm>
          <a:prstGeom prst="rightBrace">
            <a:avLst>
              <a:gd fmla="val 8333" name="adj1"/>
              <a:gd fmla="val 50000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19"/>
          <p:cNvSpPr/>
          <p:nvPr/>
        </p:nvSpPr>
        <p:spPr>
          <a:xfrm>
            <a:off x="8715287" y="4666315"/>
            <a:ext cx="301898" cy="1897155"/>
          </a:xfrm>
          <a:prstGeom prst="rightBrace">
            <a:avLst>
              <a:gd fmla="val 8333" name="adj1"/>
              <a:gd fmla="val 50000" name="adj2"/>
            </a:avLst>
          </a:prstGeom>
          <a:noFill/>
          <a:ln cap="flat" cmpd="sng" w="38100">
            <a:solidFill>
              <a:srgbClr val="BB66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19"/>
          <p:cNvSpPr/>
          <p:nvPr/>
        </p:nvSpPr>
        <p:spPr>
          <a:xfrm rot="-3915523">
            <a:off x="7898271" y="2630408"/>
            <a:ext cx="1557135" cy="2545259"/>
          </a:xfrm>
          <a:prstGeom prst="arc">
            <a:avLst>
              <a:gd fmla="val 882928" name="adj1"/>
              <a:gd fmla="val 3645785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9"/>
          <p:cNvSpPr/>
          <p:nvPr/>
        </p:nvSpPr>
        <p:spPr>
          <a:xfrm flipH="1" rot="-6841604">
            <a:off x="7700071" y="3562113"/>
            <a:ext cx="1876635" cy="2545259"/>
          </a:xfrm>
          <a:prstGeom prst="arc">
            <a:avLst>
              <a:gd fmla="val 882928" name="adj1"/>
              <a:gd fmla="val 3645785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0"/>
          <p:cNvSpPr txBox="1"/>
          <p:nvPr/>
        </p:nvSpPr>
        <p:spPr>
          <a:xfrm>
            <a:off x="486697" y="1737102"/>
            <a:ext cx="10721234" cy="31085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You may have noticed that the pronouns are also changed when direct speech is transformed into indirect/ reported speech. </a:t>
            </a:r>
            <a:endParaRPr/>
          </a:p>
          <a:p>
            <a:pPr indent="-342900" lvl="0" marL="342900" marR="0" rtl="0" algn="just">
              <a:spcBef>
                <a:spcPts val="60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It is because when using reported speech, you report what someone else has said.</a:t>
            </a:r>
            <a:endParaRPr/>
          </a:p>
          <a:p>
            <a:pPr indent="-342900" lvl="0" marL="342900" marR="0" rtl="0" algn="just">
              <a:spcBef>
                <a:spcPts val="60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Therefore, you are no longer talking from the first speaker’s point of view but conveyed from a third-person perspectives.</a:t>
            </a:r>
            <a:endParaRPr/>
          </a:p>
          <a:p>
            <a:pPr indent="-342900" lvl="0" marL="342900" marR="0" rtl="0" algn="just">
              <a:spcBef>
                <a:spcPts val="60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speaker is not directly quoting the original words but is instead paraphrasing or summarizing the message. </a:t>
            </a:r>
            <a:endParaRPr/>
          </a:p>
          <a:p>
            <a:pPr indent="-342900" lvl="0" marL="342900" marR="0" rtl="0" algn="just">
              <a:spcBef>
                <a:spcPts val="60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See the following:</a:t>
            </a:r>
            <a:endParaRPr/>
          </a:p>
        </p:txBody>
      </p:sp>
      <p:sp>
        <p:nvSpPr>
          <p:cNvPr id="358" name="Google Shape;358;p20"/>
          <p:cNvSpPr/>
          <p:nvPr/>
        </p:nvSpPr>
        <p:spPr>
          <a:xfrm>
            <a:off x="486697" y="360808"/>
            <a:ext cx="6032090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Pronouns in Reported Speech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1"/>
          <p:cNvSpPr/>
          <p:nvPr/>
        </p:nvSpPr>
        <p:spPr>
          <a:xfrm>
            <a:off x="493484" y="200962"/>
            <a:ext cx="6032090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Pronouns in Reported Speech</a:t>
            </a:r>
            <a:endParaRPr/>
          </a:p>
        </p:txBody>
      </p:sp>
      <p:sp>
        <p:nvSpPr>
          <p:cNvPr id="364" name="Google Shape;364;p21"/>
          <p:cNvSpPr txBox="1"/>
          <p:nvPr/>
        </p:nvSpPr>
        <p:spPr>
          <a:xfrm>
            <a:off x="3273469" y="2560269"/>
            <a:ext cx="7220858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B0005D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Parents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1" lang="en-US" sz="2100">
                <a:solidFill>
                  <a:srgbClr val="009193"/>
                </a:solidFill>
                <a:latin typeface="Cambria"/>
                <a:ea typeface="Cambria"/>
                <a:cs typeface="Cambria"/>
                <a:sym typeface="Cambria"/>
              </a:rPr>
              <a:t>mentioned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that they would recommend SmartSteps.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5" name="Google Shape;365;p21"/>
          <p:cNvSpPr/>
          <p:nvPr/>
        </p:nvSpPr>
        <p:spPr>
          <a:xfrm>
            <a:off x="493484" y="1480101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Direct Speech</a:t>
            </a:r>
            <a:endParaRPr i="1" sz="22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6" name="Google Shape;366;p21"/>
          <p:cNvSpPr/>
          <p:nvPr/>
        </p:nvSpPr>
        <p:spPr>
          <a:xfrm>
            <a:off x="493484" y="2452564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BB66A0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Reported Speech</a:t>
            </a:r>
            <a:endParaRPr i="1" sz="22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7" name="Google Shape;367;p21"/>
          <p:cNvSpPr/>
          <p:nvPr/>
        </p:nvSpPr>
        <p:spPr>
          <a:xfrm>
            <a:off x="1503422" y="2129645"/>
            <a:ext cx="638629" cy="244289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97979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21"/>
          <p:cNvSpPr txBox="1"/>
          <p:nvPr/>
        </p:nvSpPr>
        <p:spPr>
          <a:xfrm>
            <a:off x="3294742" y="1500483"/>
            <a:ext cx="5257587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We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will recommend SmartSteps”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9" name="Google Shape;369;p21"/>
          <p:cNvSpPr/>
          <p:nvPr/>
        </p:nvSpPr>
        <p:spPr>
          <a:xfrm flipH="1" rot="-2663016">
            <a:off x="3355903" y="524316"/>
            <a:ext cx="1330677" cy="1698215"/>
          </a:xfrm>
          <a:prstGeom prst="arc">
            <a:avLst>
              <a:gd fmla="val 882928" name="adj1"/>
              <a:gd fmla="val 3182259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21"/>
          <p:cNvSpPr/>
          <p:nvPr/>
        </p:nvSpPr>
        <p:spPr>
          <a:xfrm rot="-9642983">
            <a:off x="3727124" y="2252884"/>
            <a:ext cx="1072197" cy="1094055"/>
          </a:xfrm>
          <a:prstGeom prst="arc">
            <a:avLst>
              <a:gd fmla="val 882928" name="adj1"/>
              <a:gd fmla="val 3645785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21"/>
          <p:cNvSpPr txBox="1"/>
          <p:nvPr/>
        </p:nvSpPr>
        <p:spPr>
          <a:xfrm>
            <a:off x="4211393" y="2034323"/>
            <a:ext cx="337807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</a:t>
            </a:r>
            <a:r>
              <a:rPr i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We’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is changed to ‘</a:t>
            </a:r>
            <a:r>
              <a:rPr i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parents’ </a:t>
            </a:r>
            <a:endParaRPr/>
          </a:p>
        </p:txBody>
      </p:sp>
      <p:sp>
        <p:nvSpPr>
          <p:cNvPr id="372" name="Google Shape;372;p21"/>
          <p:cNvSpPr txBox="1"/>
          <p:nvPr/>
        </p:nvSpPr>
        <p:spPr>
          <a:xfrm>
            <a:off x="5292951" y="2978157"/>
            <a:ext cx="174253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reported verb</a:t>
            </a:r>
            <a:endParaRPr/>
          </a:p>
        </p:txBody>
      </p:sp>
      <p:sp>
        <p:nvSpPr>
          <p:cNvPr id="373" name="Google Shape;373;p21"/>
          <p:cNvSpPr/>
          <p:nvPr/>
        </p:nvSpPr>
        <p:spPr>
          <a:xfrm flipH="1" rot="-1298895">
            <a:off x="4818423" y="2048899"/>
            <a:ext cx="1143803" cy="1094055"/>
          </a:xfrm>
          <a:prstGeom prst="arc">
            <a:avLst>
              <a:gd fmla="val 882928" name="adj1"/>
              <a:gd fmla="val 3645785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21"/>
          <p:cNvSpPr txBox="1"/>
          <p:nvPr/>
        </p:nvSpPr>
        <p:spPr>
          <a:xfrm>
            <a:off x="3278388" y="5337875"/>
            <a:ext cx="6293315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C00000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Students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1" lang="en-US" sz="2100">
                <a:solidFill>
                  <a:srgbClr val="009193"/>
                </a:solidFill>
                <a:latin typeface="Cambria"/>
                <a:ea typeface="Cambria"/>
                <a:cs typeface="Cambria"/>
                <a:sym typeface="Cambria"/>
              </a:rPr>
              <a:t>reported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that they could complete difficult operations.</a:t>
            </a:r>
            <a:endParaRPr/>
          </a:p>
        </p:txBody>
      </p:sp>
      <p:sp>
        <p:nvSpPr>
          <p:cNvPr id="375" name="Google Shape;375;p21"/>
          <p:cNvSpPr/>
          <p:nvPr/>
        </p:nvSpPr>
        <p:spPr>
          <a:xfrm>
            <a:off x="498403" y="4139723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Direct Speech</a:t>
            </a:r>
            <a:endParaRPr i="1" sz="22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76" name="Google Shape;376;p21"/>
          <p:cNvSpPr/>
          <p:nvPr/>
        </p:nvSpPr>
        <p:spPr>
          <a:xfrm>
            <a:off x="498403" y="5112186"/>
            <a:ext cx="2658507" cy="570915"/>
          </a:xfrm>
          <a:prstGeom prst="roundRect">
            <a:avLst>
              <a:gd fmla="val 16667" name="adj"/>
            </a:avLst>
          </a:prstGeom>
          <a:solidFill>
            <a:srgbClr val="BB66A0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Reported Speech</a:t>
            </a:r>
            <a:endParaRPr i="1" sz="22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77" name="Google Shape;377;p21"/>
          <p:cNvSpPr/>
          <p:nvPr/>
        </p:nvSpPr>
        <p:spPr>
          <a:xfrm>
            <a:off x="1508341" y="4789267"/>
            <a:ext cx="638629" cy="244289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97979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21"/>
          <p:cNvSpPr txBox="1"/>
          <p:nvPr/>
        </p:nvSpPr>
        <p:spPr>
          <a:xfrm>
            <a:off x="3299661" y="4160105"/>
            <a:ext cx="761414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“After joining SmartSteps, </a:t>
            </a:r>
            <a:r>
              <a:rPr b="1" lang="en-US" sz="2100">
                <a:solidFill>
                  <a:srgbClr val="006996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I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can complete difficult operations!”</a:t>
            </a:r>
            <a:endParaRPr/>
          </a:p>
        </p:txBody>
      </p:sp>
      <p:sp>
        <p:nvSpPr>
          <p:cNvPr id="379" name="Google Shape;379;p21"/>
          <p:cNvSpPr/>
          <p:nvPr/>
        </p:nvSpPr>
        <p:spPr>
          <a:xfrm rot="2143660">
            <a:off x="5117918" y="3119746"/>
            <a:ext cx="1581025" cy="1698215"/>
          </a:xfrm>
          <a:prstGeom prst="arc">
            <a:avLst>
              <a:gd fmla="val 882928" name="adj1"/>
              <a:gd fmla="val 3182259" name="adj2"/>
            </a:avLst>
          </a:prstGeom>
          <a:noFill/>
          <a:ln cap="flat" cmpd="sng" w="38100">
            <a:solidFill>
              <a:srgbClr val="006996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21"/>
          <p:cNvSpPr/>
          <p:nvPr/>
        </p:nvSpPr>
        <p:spPr>
          <a:xfrm rot="-9564893">
            <a:off x="3553196" y="5147313"/>
            <a:ext cx="1891057" cy="1319357"/>
          </a:xfrm>
          <a:prstGeom prst="arc">
            <a:avLst>
              <a:gd fmla="val 882928" name="adj1"/>
              <a:gd fmla="val 3645785" name="adj2"/>
            </a:avLst>
          </a:prstGeom>
          <a:noFill/>
          <a:ln cap="flat" cmpd="sng" w="38100">
            <a:solidFill>
              <a:srgbClr val="6C1D3B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21"/>
          <p:cNvSpPr txBox="1"/>
          <p:nvPr/>
        </p:nvSpPr>
        <p:spPr>
          <a:xfrm>
            <a:off x="4406961" y="4836417"/>
            <a:ext cx="293773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‘</a:t>
            </a:r>
            <a:r>
              <a:rPr i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I’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is changed to ‘</a:t>
            </a:r>
            <a:r>
              <a:rPr i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students’ </a:t>
            </a:r>
            <a:endParaRPr/>
          </a:p>
        </p:txBody>
      </p:sp>
      <p:sp>
        <p:nvSpPr>
          <p:cNvPr id="382" name="Google Shape;382;p21"/>
          <p:cNvSpPr txBox="1"/>
          <p:nvPr/>
        </p:nvSpPr>
        <p:spPr>
          <a:xfrm>
            <a:off x="5287699" y="5957953"/>
            <a:ext cx="174253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reported verb</a:t>
            </a:r>
            <a:endParaRPr/>
          </a:p>
        </p:txBody>
      </p:sp>
      <p:sp>
        <p:nvSpPr>
          <p:cNvPr id="383" name="Google Shape;383;p21"/>
          <p:cNvSpPr/>
          <p:nvPr/>
        </p:nvSpPr>
        <p:spPr>
          <a:xfrm flipH="1" rot="-165191">
            <a:off x="5004313" y="5060395"/>
            <a:ext cx="1143803" cy="1094055"/>
          </a:xfrm>
          <a:prstGeom prst="arc">
            <a:avLst>
              <a:gd fmla="val 882928" name="adj1"/>
              <a:gd fmla="val 3645785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22"/>
          <p:cNvSpPr txBox="1"/>
          <p:nvPr/>
        </p:nvSpPr>
        <p:spPr>
          <a:xfrm>
            <a:off x="268590" y="1071717"/>
            <a:ext cx="11371867" cy="11079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Time and place references and pronouns sometimes also change (Hall &amp; Barduhn, 2016).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If speech is reported some time after it was said, words used to talk about times and places may need to change. </a:t>
            </a:r>
            <a:endParaRPr/>
          </a:p>
        </p:txBody>
      </p:sp>
      <p:sp>
        <p:nvSpPr>
          <p:cNvPr id="389" name="Google Shape;389;p22"/>
          <p:cNvSpPr/>
          <p:nvPr/>
        </p:nvSpPr>
        <p:spPr>
          <a:xfrm>
            <a:off x="174460" y="166440"/>
            <a:ext cx="7032096" cy="65685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Time and Place in Reported Speech</a:t>
            </a:r>
            <a:endParaRPr/>
          </a:p>
        </p:txBody>
      </p:sp>
      <p:pic>
        <p:nvPicPr>
          <p:cNvPr descr="Woman with solid fill" id="390" name="Google Shape;39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20300" y="4315727"/>
            <a:ext cx="1008000" cy="10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22"/>
          <p:cNvSpPr/>
          <p:nvPr/>
        </p:nvSpPr>
        <p:spPr>
          <a:xfrm>
            <a:off x="1168005" y="3333504"/>
            <a:ext cx="4638632" cy="655303"/>
          </a:xfrm>
          <a:prstGeom prst="wedgeRoundRectCallout">
            <a:avLst>
              <a:gd fmla="val 23683" name="adj1"/>
              <a:gd fmla="val 84331" name="adj2"/>
              <a:gd fmla="val 16667" name="adj3"/>
            </a:avLst>
          </a:prstGeom>
          <a:solidFill>
            <a:srgbClr val="892E12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”I didn’t attend the class </a:t>
            </a:r>
            <a:r>
              <a:rPr b="1" lang="en-US" sz="2100" u="sng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yesterday.”</a:t>
            </a:r>
            <a:endParaRPr/>
          </a:p>
        </p:txBody>
      </p:sp>
      <p:sp>
        <p:nvSpPr>
          <p:cNvPr id="392" name="Google Shape;392;p22"/>
          <p:cNvSpPr/>
          <p:nvPr/>
        </p:nvSpPr>
        <p:spPr>
          <a:xfrm>
            <a:off x="6308389" y="2179713"/>
            <a:ext cx="5175399" cy="925238"/>
          </a:xfrm>
          <a:prstGeom prst="wedgeRoundRectCallout">
            <a:avLst>
              <a:gd fmla="val -22460" name="adj1"/>
              <a:gd fmla="val 161131" name="adj2"/>
              <a:gd fmla="val 16667" name="adj3"/>
            </a:avLst>
          </a:prstGeom>
          <a:solidFill>
            <a:srgbClr val="94165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Dorus said that he had not attended the class </a:t>
            </a:r>
            <a:r>
              <a:rPr b="1" lang="en-US" sz="2100" u="sng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the day before.</a:t>
            </a:r>
            <a:endParaRPr/>
          </a:p>
        </p:txBody>
      </p:sp>
      <p:sp>
        <p:nvSpPr>
          <p:cNvPr id="393" name="Google Shape;393;p22"/>
          <p:cNvSpPr/>
          <p:nvPr/>
        </p:nvSpPr>
        <p:spPr>
          <a:xfrm>
            <a:off x="268590" y="5657076"/>
            <a:ext cx="9344967" cy="655302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4" name="Google Shape;394;p22"/>
          <p:cNvGrpSpPr/>
          <p:nvPr/>
        </p:nvGrpSpPr>
        <p:grpSpPr>
          <a:xfrm rot="-529848">
            <a:off x="815841" y="5644962"/>
            <a:ext cx="810736" cy="802776"/>
            <a:chOff x="4621876" y="5786283"/>
            <a:chExt cx="810736" cy="802776"/>
          </a:xfrm>
        </p:grpSpPr>
        <p:sp>
          <p:nvSpPr>
            <p:cNvPr id="395" name="Google Shape;395;p22"/>
            <p:cNvSpPr/>
            <p:nvPr/>
          </p:nvSpPr>
          <p:spPr>
            <a:xfrm>
              <a:off x="4621876" y="6118791"/>
              <a:ext cx="810736" cy="470268"/>
            </a:xfrm>
            <a:prstGeom prst="foldedCorner">
              <a:avLst>
                <a:gd fmla="val 50000" name="adj"/>
              </a:avLst>
            </a:prstGeom>
            <a:solidFill>
              <a:schemeClr val="lt1"/>
            </a:solidFill>
            <a:ln cap="flat" cmpd="sng" w="12700">
              <a:solidFill>
                <a:srgbClr val="00749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000">
                <a:solidFill>
                  <a:schemeClr val="dk1"/>
                </a:solidFill>
                <a:latin typeface="Belleza"/>
                <a:ea typeface="Belleza"/>
                <a:cs typeface="Belleza"/>
                <a:sym typeface="Belleza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dk1"/>
                  </a:solidFill>
                  <a:latin typeface="Belleza"/>
                  <a:ea typeface="Belleza"/>
                  <a:cs typeface="Belleza"/>
                  <a:sym typeface="Belleza"/>
                </a:rPr>
                <a:t>14</a:t>
              </a:r>
              <a:endParaRPr/>
            </a:p>
          </p:txBody>
        </p:sp>
        <p:sp>
          <p:nvSpPr>
            <p:cNvPr id="396" name="Google Shape;396;p22"/>
            <p:cNvSpPr/>
            <p:nvPr/>
          </p:nvSpPr>
          <p:spPr>
            <a:xfrm>
              <a:off x="4621876" y="5786283"/>
              <a:ext cx="810736" cy="332509"/>
            </a:xfrm>
            <a:prstGeom prst="rect">
              <a:avLst/>
            </a:prstGeom>
            <a:solidFill>
              <a:srgbClr val="006996"/>
            </a:solidFill>
            <a:ln cap="flat" cmpd="sng" w="12700">
              <a:solidFill>
                <a:srgbClr val="3F1C2E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lt1"/>
                  </a:solidFill>
                  <a:latin typeface="Belleza"/>
                  <a:ea typeface="Belleza"/>
                  <a:cs typeface="Belleza"/>
                  <a:sym typeface="Belleza"/>
                </a:rPr>
                <a:t>MAY</a:t>
              </a:r>
              <a:endParaRPr/>
            </a:p>
          </p:txBody>
        </p:sp>
      </p:grpSp>
      <p:grpSp>
        <p:nvGrpSpPr>
          <p:cNvPr id="397" name="Google Shape;397;p22"/>
          <p:cNvGrpSpPr/>
          <p:nvPr/>
        </p:nvGrpSpPr>
        <p:grpSpPr>
          <a:xfrm rot="-529848">
            <a:off x="3947941" y="5645636"/>
            <a:ext cx="810736" cy="802776"/>
            <a:chOff x="4621876" y="5786283"/>
            <a:chExt cx="810736" cy="802776"/>
          </a:xfrm>
        </p:grpSpPr>
        <p:sp>
          <p:nvSpPr>
            <p:cNvPr id="398" name="Google Shape;398;p22"/>
            <p:cNvSpPr/>
            <p:nvPr/>
          </p:nvSpPr>
          <p:spPr>
            <a:xfrm>
              <a:off x="4621876" y="6118791"/>
              <a:ext cx="810736" cy="470268"/>
            </a:xfrm>
            <a:prstGeom prst="foldedCorner">
              <a:avLst>
                <a:gd fmla="val 50000" name="adj"/>
              </a:avLst>
            </a:prstGeom>
            <a:solidFill>
              <a:schemeClr val="lt1"/>
            </a:solidFill>
            <a:ln cap="flat" cmpd="sng" w="12700">
              <a:solidFill>
                <a:srgbClr val="00749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000">
                <a:solidFill>
                  <a:schemeClr val="dk1"/>
                </a:solidFill>
                <a:latin typeface="Belleza"/>
                <a:ea typeface="Belleza"/>
                <a:cs typeface="Belleza"/>
                <a:sym typeface="Belleza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dk1"/>
                  </a:solidFill>
                  <a:latin typeface="Belleza"/>
                  <a:ea typeface="Belleza"/>
                  <a:cs typeface="Belleza"/>
                  <a:sym typeface="Belleza"/>
                </a:rPr>
                <a:t>15</a:t>
              </a:r>
              <a:endParaRPr/>
            </a:p>
          </p:txBody>
        </p:sp>
        <p:sp>
          <p:nvSpPr>
            <p:cNvPr id="399" name="Google Shape;399;p22"/>
            <p:cNvSpPr/>
            <p:nvPr/>
          </p:nvSpPr>
          <p:spPr>
            <a:xfrm>
              <a:off x="4621876" y="5786283"/>
              <a:ext cx="810736" cy="332509"/>
            </a:xfrm>
            <a:prstGeom prst="rect">
              <a:avLst/>
            </a:prstGeom>
            <a:solidFill>
              <a:srgbClr val="006996"/>
            </a:solidFill>
            <a:ln cap="flat" cmpd="sng" w="12700">
              <a:solidFill>
                <a:srgbClr val="3F1C2E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lt1"/>
                  </a:solidFill>
                  <a:latin typeface="Belleza"/>
                  <a:ea typeface="Belleza"/>
                  <a:cs typeface="Belleza"/>
                  <a:sym typeface="Belleza"/>
                </a:rPr>
                <a:t>MAY</a:t>
              </a:r>
              <a:endParaRPr/>
            </a:p>
          </p:txBody>
        </p:sp>
      </p:grpSp>
      <p:grpSp>
        <p:nvGrpSpPr>
          <p:cNvPr id="400" name="Google Shape;400;p22"/>
          <p:cNvGrpSpPr/>
          <p:nvPr/>
        </p:nvGrpSpPr>
        <p:grpSpPr>
          <a:xfrm rot="-529848">
            <a:off x="8148796" y="5528409"/>
            <a:ext cx="810736" cy="802776"/>
            <a:chOff x="4621876" y="5786283"/>
            <a:chExt cx="810736" cy="802776"/>
          </a:xfrm>
        </p:grpSpPr>
        <p:sp>
          <p:nvSpPr>
            <p:cNvPr id="401" name="Google Shape;401;p22"/>
            <p:cNvSpPr/>
            <p:nvPr/>
          </p:nvSpPr>
          <p:spPr>
            <a:xfrm>
              <a:off x="4621876" y="6118791"/>
              <a:ext cx="810736" cy="470268"/>
            </a:xfrm>
            <a:prstGeom prst="foldedCorner">
              <a:avLst>
                <a:gd fmla="val 50000" name="adj"/>
              </a:avLst>
            </a:prstGeom>
            <a:solidFill>
              <a:schemeClr val="lt1"/>
            </a:solidFill>
            <a:ln cap="flat" cmpd="sng" w="12700">
              <a:solidFill>
                <a:srgbClr val="00749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000">
                <a:solidFill>
                  <a:schemeClr val="dk1"/>
                </a:solidFill>
                <a:latin typeface="Belleza"/>
                <a:ea typeface="Belleza"/>
                <a:cs typeface="Belleza"/>
                <a:sym typeface="Belleza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dk1"/>
                  </a:solidFill>
                  <a:latin typeface="Belleza"/>
                  <a:ea typeface="Belleza"/>
                  <a:cs typeface="Belleza"/>
                  <a:sym typeface="Belleza"/>
                </a:rPr>
                <a:t>16</a:t>
              </a:r>
              <a:endParaRPr/>
            </a:p>
          </p:txBody>
        </p:sp>
        <p:sp>
          <p:nvSpPr>
            <p:cNvPr id="402" name="Google Shape;402;p22"/>
            <p:cNvSpPr/>
            <p:nvPr/>
          </p:nvSpPr>
          <p:spPr>
            <a:xfrm>
              <a:off x="4621876" y="5786283"/>
              <a:ext cx="810736" cy="332509"/>
            </a:xfrm>
            <a:prstGeom prst="rect">
              <a:avLst/>
            </a:prstGeom>
            <a:solidFill>
              <a:srgbClr val="006996"/>
            </a:solidFill>
            <a:ln cap="flat" cmpd="sng" w="12700">
              <a:solidFill>
                <a:srgbClr val="3F1C2E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lt1"/>
                  </a:solidFill>
                  <a:latin typeface="Belleza"/>
                  <a:ea typeface="Belleza"/>
                  <a:cs typeface="Belleza"/>
                  <a:sym typeface="Belleza"/>
                </a:rPr>
                <a:t>MAY</a:t>
              </a:r>
              <a:endParaRPr/>
            </a:p>
          </p:txBody>
        </p:sp>
      </p:grpSp>
      <p:sp>
        <p:nvSpPr>
          <p:cNvPr id="403" name="Google Shape;403;p22"/>
          <p:cNvSpPr txBox="1"/>
          <p:nvPr/>
        </p:nvSpPr>
        <p:spPr>
          <a:xfrm>
            <a:off x="1216736" y="2405699"/>
            <a:ext cx="38341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time reference is “</a:t>
            </a:r>
            <a:r>
              <a:rPr i="1"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yesterday</a:t>
            </a: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” in direct speech. 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descr="Woman with solid fill" id="404" name="Google Shape;40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16747" y="4250682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oman outline" id="405" name="Google Shape;405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49580" y="4298468"/>
            <a:ext cx="914400" cy="9144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6" name="Google Shape;406;p22"/>
          <p:cNvGrpSpPr/>
          <p:nvPr/>
        </p:nvGrpSpPr>
        <p:grpSpPr>
          <a:xfrm>
            <a:off x="792883" y="4437500"/>
            <a:ext cx="1036898" cy="1169938"/>
            <a:chOff x="792883" y="4182007"/>
            <a:chExt cx="1036898" cy="1169938"/>
          </a:xfrm>
        </p:grpSpPr>
        <p:pic>
          <p:nvPicPr>
            <p:cNvPr descr="Fever with solid fill" id="407" name="Google Shape;407;p22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915381" y="4182007"/>
              <a:ext cx="914400" cy="914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8" name="Google Shape;408;p22"/>
            <p:cNvSpPr txBox="1"/>
            <p:nvPr/>
          </p:nvSpPr>
          <p:spPr>
            <a:xfrm>
              <a:off x="792883" y="4951835"/>
              <a:ext cx="914400" cy="4001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rgbClr val="21211E"/>
                  </a:solidFill>
                  <a:latin typeface="Belleza"/>
                  <a:ea typeface="Belleza"/>
                  <a:cs typeface="Belleza"/>
                  <a:sym typeface="Belleza"/>
                </a:rPr>
                <a:t>Dorus</a:t>
              </a:r>
              <a:endParaRPr sz="2000">
                <a:solidFill>
                  <a:schemeClr val="dk1"/>
                </a:solidFill>
                <a:latin typeface="Belleza"/>
                <a:ea typeface="Belleza"/>
                <a:cs typeface="Belleza"/>
                <a:sym typeface="Belleza"/>
              </a:endParaRPr>
            </a:p>
          </p:txBody>
        </p:sp>
      </p:grpSp>
      <p:grpSp>
        <p:nvGrpSpPr>
          <p:cNvPr id="409" name="Google Shape;409;p22"/>
          <p:cNvGrpSpPr/>
          <p:nvPr/>
        </p:nvGrpSpPr>
        <p:grpSpPr>
          <a:xfrm>
            <a:off x="4170464" y="4264970"/>
            <a:ext cx="1008000" cy="1341349"/>
            <a:chOff x="3687870" y="4002559"/>
            <a:chExt cx="1008000" cy="1341349"/>
          </a:xfrm>
        </p:grpSpPr>
        <p:pic>
          <p:nvPicPr>
            <p:cNvPr descr="Man with solid fill" id="410" name="Google Shape;410;p22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687870" y="4002559"/>
              <a:ext cx="1008000" cy="100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1" name="Google Shape;411;p22"/>
            <p:cNvSpPr txBox="1"/>
            <p:nvPr/>
          </p:nvSpPr>
          <p:spPr>
            <a:xfrm>
              <a:off x="3757981" y="4943798"/>
              <a:ext cx="914400" cy="4001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rgbClr val="21211E"/>
                  </a:solidFill>
                  <a:latin typeface="Belleza"/>
                  <a:ea typeface="Belleza"/>
                  <a:cs typeface="Belleza"/>
                  <a:sym typeface="Belleza"/>
                </a:rPr>
                <a:t>Dorus</a:t>
              </a:r>
              <a:endParaRPr sz="2000">
                <a:solidFill>
                  <a:schemeClr val="dk1"/>
                </a:solidFill>
                <a:latin typeface="Belleza"/>
                <a:ea typeface="Belleza"/>
                <a:cs typeface="Belleza"/>
                <a:sym typeface="Belleza"/>
              </a:endParaRPr>
            </a:p>
          </p:txBody>
        </p:sp>
      </p:grpSp>
      <p:sp>
        <p:nvSpPr>
          <p:cNvPr id="412" name="Google Shape;412;p22"/>
          <p:cNvSpPr/>
          <p:nvPr/>
        </p:nvSpPr>
        <p:spPr>
          <a:xfrm flipH="1" rot="9425677">
            <a:off x="3056677" y="2779953"/>
            <a:ext cx="2200461" cy="2207293"/>
          </a:xfrm>
          <a:prstGeom prst="arc">
            <a:avLst>
              <a:gd fmla="val 937413" name="adj1"/>
              <a:gd fmla="val 2829062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22"/>
          <p:cNvSpPr/>
          <p:nvPr/>
        </p:nvSpPr>
        <p:spPr>
          <a:xfrm rot="-5967422">
            <a:off x="6860883" y="3065362"/>
            <a:ext cx="2462195" cy="2079648"/>
          </a:xfrm>
          <a:prstGeom prst="arc">
            <a:avLst>
              <a:gd fmla="val 1976807" name="adj1"/>
              <a:gd fmla="val 3645785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" name="Google Shape;414;p22"/>
          <p:cNvSpPr txBox="1"/>
          <p:nvPr/>
        </p:nvSpPr>
        <p:spPr>
          <a:xfrm>
            <a:off x="8589204" y="3494008"/>
            <a:ext cx="3305464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time reference is “</a:t>
            </a:r>
            <a:r>
              <a:rPr i="1"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day before</a:t>
            </a: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” in reported speech. 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23"/>
          <p:cNvSpPr/>
          <p:nvPr/>
        </p:nvSpPr>
        <p:spPr>
          <a:xfrm>
            <a:off x="174460" y="166440"/>
            <a:ext cx="7032096" cy="65685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Time and Place in Reported Speech</a:t>
            </a:r>
            <a:endParaRPr/>
          </a:p>
        </p:txBody>
      </p:sp>
      <p:sp>
        <p:nvSpPr>
          <p:cNvPr id="420" name="Google Shape;420;p23"/>
          <p:cNvSpPr/>
          <p:nvPr/>
        </p:nvSpPr>
        <p:spPr>
          <a:xfrm>
            <a:off x="623583" y="2547434"/>
            <a:ext cx="5104717" cy="655303"/>
          </a:xfrm>
          <a:prstGeom prst="wedgeRoundRectCallout">
            <a:avLst>
              <a:gd fmla="val -37194" name="adj1"/>
              <a:gd fmla="val 113060" name="adj2"/>
              <a:gd fmla="val 16667" name="adj3"/>
            </a:avLst>
          </a:prstGeom>
          <a:solidFill>
            <a:srgbClr val="892E12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”I would upload the material </a:t>
            </a:r>
            <a:r>
              <a:rPr b="1" lang="en-US" sz="2100" u="sng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tomorrow”</a:t>
            </a:r>
            <a:endParaRPr/>
          </a:p>
        </p:txBody>
      </p:sp>
      <p:sp>
        <p:nvSpPr>
          <p:cNvPr id="421" name="Google Shape;421;p23"/>
          <p:cNvSpPr/>
          <p:nvPr/>
        </p:nvSpPr>
        <p:spPr>
          <a:xfrm>
            <a:off x="6340301" y="1520805"/>
            <a:ext cx="5175399" cy="925238"/>
          </a:xfrm>
          <a:prstGeom prst="wedgeRoundRectCallout">
            <a:avLst>
              <a:gd fmla="val -22460" name="adj1"/>
              <a:gd fmla="val 161131" name="adj2"/>
              <a:gd fmla="val 16667" name="adj3"/>
            </a:avLst>
          </a:prstGeom>
          <a:solidFill>
            <a:srgbClr val="94165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The tutor said that he would upload the material </a:t>
            </a:r>
            <a:r>
              <a:rPr b="1" lang="en-US" sz="2100" u="sng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the following day.</a:t>
            </a:r>
            <a:endParaRPr/>
          </a:p>
        </p:txBody>
      </p:sp>
      <p:sp>
        <p:nvSpPr>
          <p:cNvPr id="422" name="Google Shape;422;p23"/>
          <p:cNvSpPr/>
          <p:nvPr/>
        </p:nvSpPr>
        <p:spPr>
          <a:xfrm>
            <a:off x="341161" y="4742895"/>
            <a:ext cx="9344967" cy="655302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23" name="Google Shape;423;p23"/>
          <p:cNvGrpSpPr/>
          <p:nvPr/>
        </p:nvGrpSpPr>
        <p:grpSpPr>
          <a:xfrm rot="-529848">
            <a:off x="760177" y="4649065"/>
            <a:ext cx="810736" cy="802776"/>
            <a:chOff x="4621876" y="5786283"/>
            <a:chExt cx="810736" cy="802776"/>
          </a:xfrm>
        </p:grpSpPr>
        <p:sp>
          <p:nvSpPr>
            <p:cNvPr id="424" name="Google Shape;424;p23"/>
            <p:cNvSpPr/>
            <p:nvPr/>
          </p:nvSpPr>
          <p:spPr>
            <a:xfrm>
              <a:off x="4621876" y="6118791"/>
              <a:ext cx="810736" cy="470268"/>
            </a:xfrm>
            <a:prstGeom prst="foldedCorner">
              <a:avLst>
                <a:gd fmla="val 50000" name="adj"/>
              </a:avLst>
            </a:prstGeom>
            <a:solidFill>
              <a:schemeClr val="lt1"/>
            </a:solidFill>
            <a:ln cap="flat" cmpd="sng" w="12700">
              <a:solidFill>
                <a:srgbClr val="00749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000">
                <a:solidFill>
                  <a:schemeClr val="dk1"/>
                </a:solidFill>
                <a:latin typeface="Belleza"/>
                <a:ea typeface="Belleza"/>
                <a:cs typeface="Belleza"/>
                <a:sym typeface="Belleza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dk1"/>
                  </a:solidFill>
                  <a:latin typeface="Belleza"/>
                  <a:ea typeface="Belleza"/>
                  <a:cs typeface="Belleza"/>
                  <a:sym typeface="Belleza"/>
                </a:rPr>
                <a:t>14</a:t>
              </a:r>
              <a:endParaRPr/>
            </a:p>
          </p:txBody>
        </p:sp>
        <p:sp>
          <p:nvSpPr>
            <p:cNvPr id="425" name="Google Shape;425;p23"/>
            <p:cNvSpPr/>
            <p:nvPr/>
          </p:nvSpPr>
          <p:spPr>
            <a:xfrm>
              <a:off x="4621876" y="5786283"/>
              <a:ext cx="810736" cy="332509"/>
            </a:xfrm>
            <a:prstGeom prst="rect">
              <a:avLst/>
            </a:prstGeom>
            <a:solidFill>
              <a:srgbClr val="006996"/>
            </a:solidFill>
            <a:ln cap="flat" cmpd="sng" w="12700">
              <a:solidFill>
                <a:srgbClr val="3F1C2E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lt1"/>
                  </a:solidFill>
                  <a:latin typeface="Belleza"/>
                  <a:ea typeface="Belleza"/>
                  <a:cs typeface="Belleza"/>
                  <a:sym typeface="Belleza"/>
                </a:rPr>
                <a:t>MAY</a:t>
              </a:r>
              <a:endParaRPr/>
            </a:p>
          </p:txBody>
        </p:sp>
      </p:grpSp>
      <p:grpSp>
        <p:nvGrpSpPr>
          <p:cNvPr id="426" name="Google Shape;426;p23"/>
          <p:cNvGrpSpPr/>
          <p:nvPr/>
        </p:nvGrpSpPr>
        <p:grpSpPr>
          <a:xfrm rot="-529848">
            <a:off x="8093132" y="4532512"/>
            <a:ext cx="810736" cy="802776"/>
            <a:chOff x="4621876" y="5786283"/>
            <a:chExt cx="810736" cy="802776"/>
          </a:xfrm>
        </p:grpSpPr>
        <p:sp>
          <p:nvSpPr>
            <p:cNvPr id="427" name="Google Shape;427;p23"/>
            <p:cNvSpPr/>
            <p:nvPr/>
          </p:nvSpPr>
          <p:spPr>
            <a:xfrm>
              <a:off x="4621876" y="6118791"/>
              <a:ext cx="810736" cy="470268"/>
            </a:xfrm>
            <a:prstGeom prst="foldedCorner">
              <a:avLst>
                <a:gd fmla="val 50000" name="adj"/>
              </a:avLst>
            </a:prstGeom>
            <a:solidFill>
              <a:schemeClr val="lt1"/>
            </a:solidFill>
            <a:ln cap="flat" cmpd="sng" w="12700">
              <a:solidFill>
                <a:srgbClr val="00749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2000">
                <a:solidFill>
                  <a:schemeClr val="dk1"/>
                </a:solidFill>
                <a:latin typeface="Belleza"/>
                <a:ea typeface="Belleza"/>
                <a:cs typeface="Belleza"/>
                <a:sym typeface="Belleza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dk1"/>
                  </a:solidFill>
                  <a:latin typeface="Belleza"/>
                  <a:ea typeface="Belleza"/>
                  <a:cs typeface="Belleza"/>
                  <a:sym typeface="Belleza"/>
                </a:rPr>
                <a:t>16</a:t>
              </a:r>
              <a:endParaRPr/>
            </a:p>
          </p:txBody>
        </p:sp>
        <p:sp>
          <p:nvSpPr>
            <p:cNvPr id="428" name="Google Shape;428;p23"/>
            <p:cNvSpPr/>
            <p:nvPr/>
          </p:nvSpPr>
          <p:spPr>
            <a:xfrm>
              <a:off x="4621876" y="5786283"/>
              <a:ext cx="810736" cy="332509"/>
            </a:xfrm>
            <a:prstGeom prst="rect">
              <a:avLst/>
            </a:prstGeom>
            <a:solidFill>
              <a:srgbClr val="006996"/>
            </a:solidFill>
            <a:ln cap="flat" cmpd="sng" w="12700">
              <a:solidFill>
                <a:srgbClr val="3F1C2E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000">
                  <a:solidFill>
                    <a:schemeClr val="lt1"/>
                  </a:solidFill>
                  <a:latin typeface="Belleza"/>
                  <a:ea typeface="Belleza"/>
                  <a:cs typeface="Belleza"/>
                  <a:sym typeface="Belleza"/>
                </a:rPr>
                <a:t>MAY</a:t>
              </a:r>
              <a:endParaRPr/>
            </a:p>
          </p:txBody>
        </p:sp>
      </p:grpSp>
      <p:sp>
        <p:nvSpPr>
          <p:cNvPr id="429" name="Google Shape;429;p23"/>
          <p:cNvSpPr txBox="1"/>
          <p:nvPr/>
        </p:nvSpPr>
        <p:spPr>
          <a:xfrm>
            <a:off x="1129448" y="1525763"/>
            <a:ext cx="38341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time reference is “</a:t>
            </a:r>
            <a:r>
              <a:rPr i="1"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tomorrow</a:t>
            </a: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” in direct speech. 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descr="Woman with solid fill" id="430" name="Google Shape;430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66155" y="3555095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oman outline" id="431" name="Google Shape;431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79160" y="3509002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23"/>
          <p:cNvSpPr/>
          <p:nvPr/>
        </p:nvSpPr>
        <p:spPr>
          <a:xfrm flipH="1" rot="9425677">
            <a:off x="2894523" y="1926548"/>
            <a:ext cx="2200461" cy="2207293"/>
          </a:xfrm>
          <a:prstGeom prst="arc">
            <a:avLst>
              <a:gd fmla="val 937413" name="adj1"/>
              <a:gd fmla="val 2829062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23"/>
          <p:cNvSpPr/>
          <p:nvPr/>
        </p:nvSpPr>
        <p:spPr>
          <a:xfrm rot="-5967422">
            <a:off x="6860883" y="2621611"/>
            <a:ext cx="2462195" cy="2079648"/>
          </a:xfrm>
          <a:prstGeom prst="arc">
            <a:avLst>
              <a:gd fmla="val 1976807" name="adj1"/>
              <a:gd fmla="val 3645785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p23"/>
          <p:cNvSpPr txBox="1"/>
          <p:nvPr/>
        </p:nvSpPr>
        <p:spPr>
          <a:xfrm>
            <a:off x="8589204" y="3050257"/>
            <a:ext cx="3305464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time reference is “</a:t>
            </a:r>
            <a:r>
              <a:rPr i="1"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following day</a:t>
            </a: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” in reported speech. 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descr="Teacher outline" id="435" name="Google Shape;435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1816" y="3725223"/>
            <a:ext cx="914400" cy="91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4"/>
          <p:cNvSpPr/>
          <p:nvPr/>
        </p:nvSpPr>
        <p:spPr>
          <a:xfrm>
            <a:off x="322690" y="295559"/>
            <a:ext cx="7032096" cy="65685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Time and Place in Reported Speech</a:t>
            </a:r>
            <a:endParaRPr/>
          </a:p>
        </p:txBody>
      </p:sp>
      <p:sp>
        <p:nvSpPr>
          <p:cNvPr id="441" name="Google Shape;441;p24"/>
          <p:cNvSpPr/>
          <p:nvPr/>
        </p:nvSpPr>
        <p:spPr>
          <a:xfrm>
            <a:off x="623583" y="2547434"/>
            <a:ext cx="3491217" cy="655303"/>
          </a:xfrm>
          <a:prstGeom prst="wedgeRoundRectCallout">
            <a:avLst>
              <a:gd fmla="val 4019" name="adj1"/>
              <a:gd fmla="val 135632" name="adj2"/>
              <a:gd fmla="val 16667" name="adj3"/>
            </a:avLst>
          </a:prstGeom>
          <a:solidFill>
            <a:srgbClr val="892E12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”Life is peaceful </a:t>
            </a:r>
            <a:r>
              <a:rPr b="1" lang="en-US" sz="2100" u="sng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here”.</a:t>
            </a:r>
            <a:endParaRPr/>
          </a:p>
        </p:txBody>
      </p:sp>
      <p:sp>
        <p:nvSpPr>
          <p:cNvPr id="442" name="Google Shape;442;p24"/>
          <p:cNvSpPr/>
          <p:nvPr/>
        </p:nvSpPr>
        <p:spPr>
          <a:xfrm>
            <a:off x="6385888" y="1935671"/>
            <a:ext cx="4855853" cy="707886"/>
          </a:xfrm>
          <a:prstGeom prst="wedgeRoundRectCallout">
            <a:avLst>
              <a:gd fmla="val -22460" name="adj1"/>
              <a:gd fmla="val 169851" name="adj2"/>
              <a:gd fmla="val 16667" name="adj3"/>
            </a:avLst>
          </a:prstGeom>
          <a:solidFill>
            <a:srgbClr val="94165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He told me that life was peaceful </a:t>
            </a:r>
            <a:r>
              <a:rPr b="1" lang="en-US" sz="2100" u="sng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there.</a:t>
            </a:r>
            <a:endParaRPr/>
          </a:p>
        </p:txBody>
      </p:sp>
      <p:sp>
        <p:nvSpPr>
          <p:cNvPr id="443" name="Google Shape;443;p24"/>
          <p:cNvSpPr txBox="1"/>
          <p:nvPr/>
        </p:nvSpPr>
        <p:spPr>
          <a:xfrm>
            <a:off x="840733" y="1670634"/>
            <a:ext cx="38341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place reference is “</a:t>
            </a:r>
            <a:r>
              <a:rPr i="1"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here</a:t>
            </a: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” in direct speech. 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descr="Woman with solid fill" id="444" name="Google Shape;44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99809" y="3892828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oman outline" id="445" name="Google Shape;445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857009" y="3877824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24"/>
          <p:cNvSpPr/>
          <p:nvPr/>
        </p:nvSpPr>
        <p:spPr>
          <a:xfrm rot="10048495">
            <a:off x="3205079" y="1716028"/>
            <a:ext cx="2640915" cy="2207293"/>
          </a:xfrm>
          <a:prstGeom prst="arc">
            <a:avLst>
              <a:gd fmla="val 937413" name="adj1"/>
              <a:gd fmla="val 2829062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24"/>
          <p:cNvSpPr/>
          <p:nvPr/>
        </p:nvSpPr>
        <p:spPr>
          <a:xfrm rot="-871200">
            <a:off x="8233734" y="1488262"/>
            <a:ext cx="2462195" cy="2079648"/>
          </a:xfrm>
          <a:prstGeom prst="arc">
            <a:avLst>
              <a:gd fmla="val 967390" name="adj1"/>
              <a:gd fmla="val 3645785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24"/>
          <p:cNvSpPr txBox="1"/>
          <p:nvPr/>
        </p:nvSpPr>
        <p:spPr>
          <a:xfrm>
            <a:off x="8712565" y="3326987"/>
            <a:ext cx="2919611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 place reference is “</a:t>
            </a:r>
            <a:r>
              <a:rPr i="1"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there</a:t>
            </a:r>
            <a:r>
              <a:rPr lang="en-US" sz="20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” in reported speech. 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descr="Agriculture with solid fill" id="449" name="Google Shape;449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52361" y="3832626"/>
            <a:ext cx="1404000" cy="1404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50" name="Google Shape;450;p24"/>
          <p:cNvGrpSpPr/>
          <p:nvPr/>
        </p:nvGrpSpPr>
        <p:grpSpPr>
          <a:xfrm>
            <a:off x="2056084" y="3920962"/>
            <a:ext cx="1008000" cy="1341349"/>
            <a:chOff x="3687870" y="4002559"/>
            <a:chExt cx="1008000" cy="1341349"/>
          </a:xfrm>
        </p:grpSpPr>
        <p:pic>
          <p:nvPicPr>
            <p:cNvPr descr="Man with solid fill" id="451" name="Google Shape;451;p24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687870" y="4002559"/>
              <a:ext cx="1008000" cy="100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2" name="Google Shape;452;p24"/>
            <p:cNvSpPr txBox="1"/>
            <p:nvPr/>
          </p:nvSpPr>
          <p:spPr>
            <a:xfrm>
              <a:off x="3757981" y="4943798"/>
              <a:ext cx="914400" cy="4001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rgbClr val="21211E"/>
                  </a:solidFill>
                  <a:latin typeface="Belleza"/>
                  <a:ea typeface="Belleza"/>
                  <a:cs typeface="Belleza"/>
                  <a:sym typeface="Belleza"/>
                </a:rPr>
                <a:t>Dorus</a:t>
              </a:r>
              <a:endParaRPr sz="2000">
                <a:solidFill>
                  <a:schemeClr val="dk1"/>
                </a:solidFill>
                <a:latin typeface="Belleza"/>
                <a:ea typeface="Belleza"/>
                <a:cs typeface="Belleza"/>
                <a:sym typeface="Belleza"/>
              </a:endParaRPr>
            </a:p>
          </p:txBody>
        </p:sp>
      </p:grpSp>
      <p:pic>
        <p:nvPicPr>
          <p:cNvPr descr="City with solid fill" id="453" name="Google Shape;453;p2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137995" y="3586256"/>
            <a:ext cx="1476000" cy="147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5"/>
          <p:cNvSpPr txBox="1"/>
          <p:nvPr/>
        </p:nvSpPr>
        <p:spPr>
          <a:xfrm>
            <a:off x="605479" y="1398914"/>
            <a:ext cx="10856052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Imagine you are going to create your business testimonial page. Write “Student Success” page using reported speech. Use the following direct testimonials!</a:t>
            </a:r>
            <a:endParaRPr sz="22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59" name="Google Shape;459;p25"/>
          <p:cNvSpPr/>
          <p:nvPr/>
        </p:nvSpPr>
        <p:spPr>
          <a:xfrm>
            <a:off x="605479" y="249598"/>
            <a:ext cx="298555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Exercises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26"/>
          <p:cNvSpPr txBox="1"/>
          <p:nvPr/>
        </p:nvSpPr>
        <p:spPr>
          <a:xfrm>
            <a:off x="605479" y="1205762"/>
            <a:ext cx="8044251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Change the following direct testimonials to the reported forms!</a:t>
            </a:r>
            <a:endParaRPr sz="22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65" name="Google Shape;465;p26"/>
          <p:cNvSpPr/>
          <p:nvPr/>
        </p:nvSpPr>
        <p:spPr>
          <a:xfrm>
            <a:off x="605479" y="249598"/>
            <a:ext cx="298555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Exercises</a:t>
            </a:r>
            <a:endParaRPr/>
          </a:p>
        </p:txBody>
      </p:sp>
      <p:sp>
        <p:nvSpPr>
          <p:cNvPr id="466" name="Google Shape;466;p26"/>
          <p:cNvSpPr txBox="1"/>
          <p:nvPr/>
        </p:nvSpPr>
        <p:spPr>
          <a:xfrm>
            <a:off x="605481" y="1814992"/>
            <a:ext cx="9996616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mbria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Dorus says, “The materials were really easy to understand.”</a:t>
            </a:r>
            <a:endParaRPr/>
          </a:p>
        </p:txBody>
      </p:sp>
      <p:sp>
        <p:nvSpPr>
          <p:cNvPr id="467" name="Google Shape;467;p26"/>
          <p:cNvSpPr txBox="1"/>
          <p:nvPr/>
        </p:nvSpPr>
        <p:spPr>
          <a:xfrm>
            <a:off x="1464060" y="3459626"/>
            <a:ext cx="8773297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Dorus said that the materials </a:t>
            </a: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were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/ </a:t>
            </a: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had been 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really easy to understand.</a:t>
            </a:r>
            <a:endParaRPr/>
          </a:p>
        </p:txBody>
      </p:sp>
      <p:sp>
        <p:nvSpPr>
          <p:cNvPr id="468" name="Google Shape;468;p26"/>
          <p:cNvSpPr txBox="1"/>
          <p:nvPr/>
        </p:nvSpPr>
        <p:spPr>
          <a:xfrm>
            <a:off x="4282646" y="1814992"/>
            <a:ext cx="1006045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were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26"/>
          <p:cNvSpPr/>
          <p:nvPr/>
        </p:nvSpPr>
        <p:spPr>
          <a:xfrm flipH="1" rot="2324368">
            <a:off x="4461204" y="2252642"/>
            <a:ext cx="3041911" cy="1094055"/>
          </a:xfrm>
          <a:prstGeom prst="arc">
            <a:avLst>
              <a:gd fmla="val 882928" name="adj1"/>
              <a:gd fmla="val 7384303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26"/>
          <p:cNvSpPr txBox="1"/>
          <p:nvPr/>
        </p:nvSpPr>
        <p:spPr>
          <a:xfrm>
            <a:off x="1092767" y="2821553"/>
            <a:ext cx="3189879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b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Reported speech:</a:t>
            </a:r>
            <a:endParaRPr b="1" sz="22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71" name="Google Shape;471;p26"/>
          <p:cNvSpPr txBox="1"/>
          <p:nvPr/>
        </p:nvSpPr>
        <p:spPr>
          <a:xfrm>
            <a:off x="1092766" y="4304624"/>
            <a:ext cx="3936433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b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For your business page: </a:t>
            </a:r>
            <a:endParaRPr/>
          </a:p>
        </p:txBody>
      </p:sp>
      <p:sp>
        <p:nvSpPr>
          <p:cNvPr id="472" name="Google Shape;472;p26"/>
          <p:cNvSpPr txBox="1"/>
          <p:nvPr/>
        </p:nvSpPr>
        <p:spPr>
          <a:xfrm>
            <a:off x="1464061" y="4992064"/>
            <a:ext cx="8468216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 said that the materials were/ had been really easy to understand.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7"/>
          <p:cNvSpPr txBox="1"/>
          <p:nvPr/>
        </p:nvSpPr>
        <p:spPr>
          <a:xfrm>
            <a:off x="605479" y="1205762"/>
            <a:ext cx="8044251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Change the following direct testimonials to the reported forms!</a:t>
            </a:r>
            <a:endParaRPr sz="22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78" name="Google Shape;478;p27"/>
          <p:cNvSpPr/>
          <p:nvPr/>
        </p:nvSpPr>
        <p:spPr>
          <a:xfrm>
            <a:off x="605479" y="249598"/>
            <a:ext cx="298555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Exercises</a:t>
            </a:r>
            <a:endParaRPr/>
          </a:p>
        </p:txBody>
      </p:sp>
      <p:sp>
        <p:nvSpPr>
          <p:cNvPr id="479" name="Google Shape;479;p27"/>
          <p:cNvSpPr txBox="1"/>
          <p:nvPr/>
        </p:nvSpPr>
        <p:spPr>
          <a:xfrm>
            <a:off x="605480" y="1814992"/>
            <a:ext cx="10871817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 startAt="2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Bunga says, “I wasn’t confident in math before, but now I enjoy solving problems.”</a:t>
            </a:r>
            <a:endParaRPr/>
          </a:p>
        </p:txBody>
      </p:sp>
      <p:sp>
        <p:nvSpPr>
          <p:cNvPr id="480" name="Google Shape;480;p27"/>
          <p:cNvSpPr txBox="1"/>
          <p:nvPr/>
        </p:nvSpPr>
        <p:spPr>
          <a:xfrm>
            <a:off x="660091" y="3490482"/>
            <a:ext cx="1087181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Bunga mentioned that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she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wasn’t</a:t>
            </a:r>
            <a:r>
              <a:rPr b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/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had not been 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confident in math before, but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since joining SmartSteps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she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enjoyed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solving problems.</a:t>
            </a:r>
            <a:endParaRPr/>
          </a:p>
        </p:txBody>
      </p:sp>
      <p:sp>
        <p:nvSpPr>
          <p:cNvPr id="481" name="Google Shape;481;p27"/>
          <p:cNvSpPr txBox="1"/>
          <p:nvPr/>
        </p:nvSpPr>
        <p:spPr>
          <a:xfrm>
            <a:off x="7836513" y="1816619"/>
            <a:ext cx="1006045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enjoy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27"/>
          <p:cNvSpPr/>
          <p:nvPr/>
        </p:nvSpPr>
        <p:spPr>
          <a:xfrm flipH="1" rot="2324368">
            <a:off x="2399188" y="2149601"/>
            <a:ext cx="3041911" cy="1094055"/>
          </a:xfrm>
          <a:prstGeom prst="arc">
            <a:avLst>
              <a:gd fmla="val 882928" name="adj1"/>
              <a:gd fmla="val 2787818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27"/>
          <p:cNvSpPr txBox="1"/>
          <p:nvPr/>
        </p:nvSpPr>
        <p:spPr>
          <a:xfrm>
            <a:off x="297504" y="2628933"/>
            <a:ext cx="2985552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b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Reported speech:</a:t>
            </a:r>
            <a:endParaRPr b="1" sz="22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84" name="Google Shape;484;p27"/>
          <p:cNvSpPr txBox="1"/>
          <p:nvPr/>
        </p:nvSpPr>
        <p:spPr>
          <a:xfrm>
            <a:off x="297504" y="4862667"/>
            <a:ext cx="3936433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b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For your business page: </a:t>
            </a:r>
            <a:endParaRPr/>
          </a:p>
        </p:txBody>
      </p:sp>
      <p:sp>
        <p:nvSpPr>
          <p:cNvPr id="485" name="Google Shape;485;p27"/>
          <p:cNvSpPr txBox="1"/>
          <p:nvPr/>
        </p:nvSpPr>
        <p:spPr>
          <a:xfrm>
            <a:off x="694255" y="5419772"/>
            <a:ext cx="9185381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Bunga/ A student mentioned that she wasn’t/ had not been confident in math before, but since joining SmartSteps, she enjoyed solving problems.</a:t>
            </a:r>
            <a:endParaRPr/>
          </a:p>
        </p:txBody>
      </p:sp>
      <p:sp>
        <p:nvSpPr>
          <p:cNvPr id="486" name="Google Shape;486;p27"/>
          <p:cNvSpPr txBox="1"/>
          <p:nvPr/>
        </p:nvSpPr>
        <p:spPr>
          <a:xfrm>
            <a:off x="2780034" y="1810746"/>
            <a:ext cx="1006045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wasn’t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27"/>
          <p:cNvSpPr txBox="1"/>
          <p:nvPr/>
        </p:nvSpPr>
        <p:spPr>
          <a:xfrm>
            <a:off x="7111537" y="1808506"/>
            <a:ext cx="857565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now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27"/>
          <p:cNvSpPr txBox="1"/>
          <p:nvPr/>
        </p:nvSpPr>
        <p:spPr>
          <a:xfrm>
            <a:off x="2591037" y="1832744"/>
            <a:ext cx="193338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I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27"/>
          <p:cNvSpPr/>
          <p:nvPr/>
        </p:nvSpPr>
        <p:spPr>
          <a:xfrm rot="3907452">
            <a:off x="6376558" y="1270357"/>
            <a:ext cx="953837" cy="1724869"/>
          </a:xfrm>
          <a:prstGeom prst="arc">
            <a:avLst>
              <a:gd fmla="val 18366111" name="adj1"/>
              <a:gd fmla="val 1276089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27"/>
          <p:cNvSpPr/>
          <p:nvPr/>
        </p:nvSpPr>
        <p:spPr>
          <a:xfrm flipH="1" rot="2324368">
            <a:off x="3066226" y="2149602"/>
            <a:ext cx="3041911" cy="1094055"/>
          </a:xfrm>
          <a:prstGeom prst="arc">
            <a:avLst>
              <a:gd fmla="val 882928" name="adj1"/>
              <a:gd fmla="val 2843880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27"/>
          <p:cNvSpPr txBox="1"/>
          <p:nvPr/>
        </p:nvSpPr>
        <p:spPr>
          <a:xfrm>
            <a:off x="7678346" y="1821478"/>
            <a:ext cx="193338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I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27"/>
          <p:cNvSpPr txBox="1"/>
          <p:nvPr/>
        </p:nvSpPr>
        <p:spPr>
          <a:xfrm>
            <a:off x="3109206" y="2771846"/>
            <a:ext cx="4818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27"/>
          <p:cNvSpPr txBox="1"/>
          <p:nvPr/>
        </p:nvSpPr>
        <p:spPr>
          <a:xfrm>
            <a:off x="6546462" y="2474000"/>
            <a:ext cx="4818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27"/>
          <p:cNvSpPr txBox="1"/>
          <p:nvPr/>
        </p:nvSpPr>
        <p:spPr>
          <a:xfrm>
            <a:off x="4033107" y="2747233"/>
            <a:ext cx="4818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27"/>
          <p:cNvSpPr txBox="1"/>
          <p:nvPr/>
        </p:nvSpPr>
        <p:spPr>
          <a:xfrm>
            <a:off x="7969102" y="2609840"/>
            <a:ext cx="4818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27"/>
          <p:cNvSpPr/>
          <p:nvPr/>
        </p:nvSpPr>
        <p:spPr>
          <a:xfrm flipH="1" rot="-2514002">
            <a:off x="7797530" y="1837750"/>
            <a:ext cx="848463" cy="857562"/>
          </a:xfrm>
          <a:prstGeom prst="arc">
            <a:avLst>
              <a:gd fmla="val 18366111" name="adj1"/>
              <a:gd fmla="val 1276089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27"/>
          <p:cNvSpPr/>
          <p:nvPr/>
        </p:nvSpPr>
        <p:spPr>
          <a:xfrm flipH="1" rot="-2514002">
            <a:off x="8363852" y="1888877"/>
            <a:ext cx="848463" cy="857562"/>
          </a:xfrm>
          <a:prstGeom prst="arc">
            <a:avLst>
              <a:gd fmla="val 18366111" name="adj1"/>
              <a:gd fmla="val 1276089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27"/>
          <p:cNvSpPr txBox="1"/>
          <p:nvPr/>
        </p:nvSpPr>
        <p:spPr>
          <a:xfrm>
            <a:off x="8670213" y="2511392"/>
            <a:ext cx="4818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27"/>
          <p:cNvSpPr/>
          <p:nvPr/>
        </p:nvSpPr>
        <p:spPr>
          <a:xfrm flipH="1" rot="-8986203">
            <a:off x="1198394" y="2715318"/>
            <a:ext cx="3041911" cy="1094055"/>
          </a:xfrm>
          <a:prstGeom prst="arc">
            <a:avLst>
              <a:gd fmla="val 882928" name="adj1"/>
              <a:gd fmla="val 2320729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27"/>
          <p:cNvSpPr/>
          <p:nvPr/>
        </p:nvSpPr>
        <p:spPr>
          <a:xfrm flipH="1" rot="-9610239">
            <a:off x="2299334" y="2775844"/>
            <a:ext cx="3041911" cy="1094055"/>
          </a:xfrm>
          <a:prstGeom prst="arc">
            <a:avLst>
              <a:gd fmla="val 882928" name="adj1"/>
              <a:gd fmla="val 2753688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27"/>
          <p:cNvSpPr/>
          <p:nvPr/>
        </p:nvSpPr>
        <p:spPr>
          <a:xfrm rot="-7213344">
            <a:off x="10996345" y="2709514"/>
            <a:ext cx="953837" cy="1724869"/>
          </a:xfrm>
          <a:prstGeom prst="arc">
            <a:avLst>
              <a:gd fmla="val 18366111" name="adj1"/>
              <a:gd fmla="val 1276089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27"/>
          <p:cNvSpPr txBox="1"/>
          <p:nvPr/>
        </p:nvSpPr>
        <p:spPr>
          <a:xfrm>
            <a:off x="11412671" y="2847758"/>
            <a:ext cx="4818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27"/>
          <p:cNvSpPr/>
          <p:nvPr/>
        </p:nvSpPr>
        <p:spPr>
          <a:xfrm rot="3907452">
            <a:off x="2447107" y="3225905"/>
            <a:ext cx="953837" cy="1724869"/>
          </a:xfrm>
          <a:prstGeom prst="arc">
            <a:avLst>
              <a:gd fmla="val 18366111" name="adj1"/>
              <a:gd fmla="val 1276089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27"/>
          <p:cNvSpPr txBox="1"/>
          <p:nvPr/>
        </p:nvSpPr>
        <p:spPr>
          <a:xfrm>
            <a:off x="2615108" y="4401530"/>
            <a:ext cx="4818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27"/>
          <p:cNvSpPr/>
          <p:nvPr/>
        </p:nvSpPr>
        <p:spPr>
          <a:xfrm rot="3907452">
            <a:off x="3391407" y="3258298"/>
            <a:ext cx="953837" cy="1724869"/>
          </a:xfrm>
          <a:prstGeom prst="arc">
            <a:avLst>
              <a:gd fmla="val 18366111" name="adj1"/>
              <a:gd fmla="val 1276089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27"/>
          <p:cNvSpPr txBox="1"/>
          <p:nvPr/>
        </p:nvSpPr>
        <p:spPr>
          <a:xfrm>
            <a:off x="3656474" y="4425129"/>
            <a:ext cx="48182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p28"/>
          <p:cNvSpPr txBox="1"/>
          <p:nvPr/>
        </p:nvSpPr>
        <p:spPr>
          <a:xfrm>
            <a:off x="605479" y="1205762"/>
            <a:ext cx="8044251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Change the following direct testimonials to the reported forms!</a:t>
            </a:r>
            <a:endParaRPr sz="22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12" name="Google Shape;512;p28"/>
          <p:cNvSpPr/>
          <p:nvPr/>
        </p:nvSpPr>
        <p:spPr>
          <a:xfrm>
            <a:off x="605479" y="249598"/>
            <a:ext cx="298555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Exercises</a:t>
            </a:r>
            <a:endParaRPr/>
          </a:p>
        </p:txBody>
      </p:sp>
      <p:sp>
        <p:nvSpPr>
          <p:cNvPr id="513" name="Google Shape;513;p28"/>
          <p:cNvSpPr txBox="1"/>
          <p:nvPr/>
        </p:nvSpPr>
        <p:spPr>
          <a:xfrm>
            <a:off x="605481" y="1814992"/>
            <a:ext cx="9996616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 startAt="3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Rambu says, “The tutors always explain patiently and clearly.”</a:t>
            </a:r>
            <a:endParaRPr/>
          </a:p>
        </p:txBody>
      </p:sp>
      <p:sp>
        <p:nvSpPr>
          <p:cNvPr id="514" name="Google Shape;514;p28"/>
          <p:cNvSpPr txBox="1"/>
          <p:nvPr/>
        </p:nvSpPr>
        <p:spPr>
          <a:xfrm>
            <a:off x="1464060" y="3459626"/>
            <a:ext cx="8773297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Rambu said that the tutors always </a:t>
            </a: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explained 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patiently and clearly.</a:t>
            </a:r>
            <a:endParaRPr/>
          </a:p>
        </p:txBody>
      </p:sp>
      <p:sp>
        <p:nvSpPr>
          <p:cNvPr id="515" name="Google Shape;515;p28"/>
          <p:cNvSpPr txBox="1"/>
          <p:nvPr/>
        </p:nvSpPr>
        <p:spPr>
          <a:xfrm>
            <a:off x="4867882" y="1840488"/>
            <a:ext cx="1232469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explain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28"/>
          <p:cNvSpPr/>
          <p:nvPr/>
        </p:nvSpPr>
        <p:spPr>
          <a:xfrm flipH="1" rot="2324368">
            <a:off x="5036907" y="2191172"/>
            <a:ext cx="3041911" cy="1094055"/>
          </a:xfrm>
          <a:prstGeom prst="arc">
            <a:avLst>
              <a:gd fmla="val 882928" name="adj1"/>
              <a:gd fmla="val 7384303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28"/>
          <p:cNvSpPr txBox="1"/>
          <p:nvPr/>
        </p:nvSpPr>
        <p:spPr>
          <a:xfrm>
            <a:off x="1092767" y="2821553"/>
            <a:ext cx="3189879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b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Reported speech:</a:t>
            </a:r>
            <a:endParaRPr b="1" sz="22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18" name="Google Shape;518;p28"/>
          <p:cNvSpPr txBox="1"/>
          <p:nvPr/>
        </p:nvSpPr>
        <p:spPr>
          <a:xfrm>
            <a:off x="1092766" y="4304624"/>
            <a:ext cx="3936433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b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For your business page: </a:t>
            </a:r>
            <a:endParaRPr/>
          </a:p>
        </p:txBody>
      </p:sp>
      <p:sp>
        <p:nvSpPr>
          <p:cNvPr id="519" name="Google Shape;519;p28"/>
          <p:cNvSpPr txBox="1"/>
          <p:nvPr/>
        </p:nvSpPr>
        <p:spPr>
          <a:xfrm>
            <a:off x="1464061" y="4992064"/>
            <a:ext cx="8468216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 admit that the tutors always </a:t>
            </a: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explain 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patiently and clearly.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29"/>
          <p:cNvSpPr txBox="1"/>
          <p:nvPr/>
        </p:nvSpPr>
        <p:spPr>
          <a:xfrm>
            <a:off x="605479" y="1205762"/>
            <a:ext cx="8044251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Change the following direct testimonials to the reported forms!</a:t>
            </a:r>
            <a:endParaRPr sz="22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25" name="Google Shape;525;p29"/>
          <p:cNvSpPr/>
          <p:nvPr/>
        </p:nvSpPr>
        <p:spPr>
          <a:xfrm>
            <a:off x="605479" y="249598"/>
            <a:ext cx="298555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Exercises</a:t>
            </a:r>
            <a:endParaRPr/>
          </a:p>
        </p:txBody>
      </p:sp>
      <p:sp>
        <p:nvSpPr>
          <p:cNvPr id="526" name="Google Shape;526;p29"/>
          <p:cNvSpPr txBox="1"/>
          <p:nvPr/>
        </p:nvSpPr>
        <p:spPr>
          <a:xfrm>
            <a:off x="699861" y="1827806"/>
            <a:ext cx="9996616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 startAt="4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Umbu says, “I liked the practice sessions.”</a:t>
            </a:r>
            <a:endParaRPr/>
          </a:p>
        </p:txBody>
      </p:sp>
      <p:sp>
        <p:nvSpPr>
          <p:cNvPr id="527" name="Google Shape;527;p29"/>
          <p:cNvSpPr txBox="1"/>
          <p:nvPr/>
        </p:nvSpPr>
        <p:spPr>
          <a:xfrm>
            <a:off x="2726895" y="3442975"/>
            <a:ext cx="7422945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Umbu said that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he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had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1"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liked</a:t>
            </a: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practice sessions.</a:t>
            </a:r>
            <a:endParaRPr/>
          </a:p>
        </p:txBody>
      </p:sp>
      <p:sp>
        <p:nvSpPr>
          <p:cNvPr id="528" name="Google Shape;528;p29"/>
          <p:cNvSpPr txBox="1"/>
          <p:nvPr/>
        </p:nvSpPr>
        <p:spPr>
          <a:xfrm>
            <a:off x="2831399" y="1827806"/>
            <a:ext cx="809589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liked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" name="Google Shape;529;p29"/>
          <p:cNvSpPr/>
          <p:nvPr/>
        </p:nvSpPr>
        <p:spPr>
          <a:xfrm flipH="1" rot="2324368">
            <a:off x="2509393" y="1635525"/>
            <a:ext cx="2866294" cy="1562887"/>
          </a:xfrm>
          <a:prstGeom prst="arc">
            <a:avLst>
              <a:gd fmla="val 1682103" name="adj1"/>
              <a:gd fmla="val 9702127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29"/>
          <p:cNvSpPr txBox="1"/>
          <p:nvPr/>
        </p:nvSpPr>
        <p:spPr>
          <a:xfrm>
            <a:off x="546980" y="2806211"/>
            <a:ext cx="2849363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b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Reported speech:</a:t>
            </a:r>
            <a:endParaRPr b="1" sz="2200">
              <a:solidFill>
                <a:srgbClr val="21211E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31" name="Google Shape;531;p29"/>
          <p:cNvSpPr txBox="1"/>
          <p:nvPr/>
        </p:nvSpPr>
        <p:spPr>
          <a:xfrm>
            <a:off x="1092766" y="4304624"/>
            <a:ext cx="3936433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21211E"/>
              </a:buClr>
              <a:buSzPts val="2200"/>
              <a:buFont typeface="Arial"/>
              <a:buChar char="•"/>
            </a:pPr>
            <a:r>
              <a:rPr b="1" lang="en-US" sz="2200">
                <a:solidFill>
                  <a:srgbClr val="21211E"/>
                </a:solidFill>
                <a:latin typeface="Cambria"/>
                <a:ea typeface="Cambria"/>
                <a:cs typeface="Cambria"/>
                <a:sym typeface="Cambria"/>
              </a:rPr>
              <a:t>For your business page: </a:t>
            </a:r>
            <a:endParaRPr/>
          </a:p>
        </p:txBody>
      </p:sp>
      <p:sp>
        <p:nvSpPr>
          <p:cNvPr id="532" name="Google Shape;532;p29"/>
          <p:cNvSpPr txBox="1"/>
          <p:nvPr/>
        </p:nvSpPr>
        <p:spPr>
          <a:xfrm>
            <a:off x="1464061" y="4992064"/>
            <a:ext cx="7185669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 admit that they liked the practice sessions.</a:t>
            </a:r>
            <a:endParaRPr/>
          </a:p>
        </p:txBody>
      </p:sp>
      <p:sp>
        <p:nvSpPr>
          <p:cNvPr id="533" name="Google Shape;533;p29"/>
          <p:cNvSpPr txBox="1"/>
          <p:nvPr/>
        </p:nvSpPr>
        <p:spPr>
          <a:xfrm>
            <a:off x="2661010" y="1840620"/>
            <a:ext cx="340778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00"/>
                </a:highlight>
                <a:latin typeface="Cambria"/>
                <a:ea typeface="Cambria"/>
                <a:cs typeface="Cambria"/>
                <a:sym typeface="Cambria"/>
              </a:rPr>
              <a:t>I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29"/>
          <p:cNvSpPr/>
          <p:nvPr/>
        </p:nvSpPr>
        <p:spPr>
          <a:xfrm rot="-8436353">
            <a:off x="2737616" y="2678565"/>
            <a:ext cx="3091490" cy="1073099"/>
          </a:xfrm>
          <a:prstGeom prst="arc">
            <a:avLst>
              <a:gd fmla="val 882928" name="adj1"/>
              <a:gd fmla="val 8693673" name="adj2"/>
            </a:avLst>
          </a:prstGeom>
          <a:noFill/>
          <a:ln cap="flat" cmpd="sng" w="38100">
            <a:solidFill>
              <a:srgbClr val="009193"/>
            </a:solidFill>
            <a:prstDash val="solid"/>
            <a:miter lim="800000"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awing Canvas On Tripod" id="539" name="Google Shape;53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37333"/>
            <a:ext cx="10052304" cy="6183334"/>
          </a:xfrm>
          <a:prstGeom prst="rect">
            <a:avLst/>
          </a:prstGeom>
          <a:noFill/>
          <a:ln>
            <a:noFill/>
          </a:ln>
        </p:spPr>
      </p:pic>
      <p:sp>
        <p:nvSpPr>
          <p:cNvPr id="540" name="Google Shape;540;p30"/>
          <p:cNvSpPr txBox="1"/>
          <p:nvPr>
            <p:ph type="title"/>
          </p:nvPr>
        </p:nvSpPr>
        <p:spPr>
          <a:xfrm>
            <a:off x="3078103" y="666427"/>
            <a:ext cx="4035619" cy="25882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Gill Sans"/>
              <a:buNone/>
            </a:pPr>
            <a:r>
              <a:rPr b="1" i="0" lang="en-US" sz="3500" cap="none">
                <a:solidFill>
                  <a:schemeClr val="dk1"/>
                </a:solidFill>
              </a:rPr>
              <a:t>Take Home </a:t>
            </a:r>
            <a:br>
              <a:rPr b="1" i="0" lang="en-US" sz="3500" cap="none">
                <a:solidFill>
                  <a:schemeClr val="dk1"/>
                </a:solidFill>
              </a:rPr>
            </a:br>
            <a:r>
              <a:rPr b="1" i="0" lang="en-US" sz="3500" cap="none">
                <a:solidFill>
                  <a:schemeClr val="dk1"/>
                </a:solidFill>
              </a:rPr>
              <a:t>Notes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31"/>
          <p:cNvSpPr txBox="1"/>
          <p:nvPr/>
        </p:nvSpPr>
        <p:spPr>
          <a:xfrm>
            <a:off x="516365" y="1970661"/>
            <a:ext cx="10417245" cy="27476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Why is it important to share students’ (and other stakeholders’) satisfactions in a tutoring business?</a:t>
            </a:r>
            <a:endParaRPr/>
          </a:p>
          <a:p>
            <a:pPr indent="-454025" lvl="0" marL="893763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They act as your success testimonials</a:t>
            </a:r>
            <a:endParaRPr/>
          </a:p>
          <a:p>
            <a:pPr indent="-454025" lvl="0" marL="893763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They will build trust</a:t>
            </a:r>
            <a:endParaRPr/>
          </a:p>
          <a:p>
            <a:pPr indent="-454025" lvl="0" marL="893763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Arial"/>
              <a:buAutoNum type="arabicParenR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They will become a free form of promotion</a:t>
            </a:r>
            <a:endParaRPr/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760"/>
              <a:buFont typeface="Arial"/>
              <a:buChar char="•"/>
            </a:pPr>
            <a:r>
              <a:rPr lang="en-US" sz="22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Factors affecting student satisfaction of tutoring classes in a private tutoring center: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46" name="Google Shape;546;p31"/>
          <p:cNvSpPr/>
          <p:nvPr/>
        </p:nvSpPr>
        <p:spPr>
          <a:xfrm>
            <a:off x="516365" y="348512"/>
            <a:ext cx="6864149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Testimonials for Business Success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1" name="Google Shape;551;p32"/>
          <p:cNvGrpSpPr/>
          <p:nvPr/>
        </p:nvGrpSpPr>
        <p:grpSpPr>
          <a:xfrm>
            <a:off x="1743389" y="1806449"/>
            <a:ext cx="7851782" cy="3245100"/>
            <a:chOff x="6028" y="624926"/>
            <a:chExt cx="7851782" cy="3245100"/>
          </a:xfrm>
        </p:grpSpPr>
        <p:sp>
          <p:nvSpPr>
            <p:cNvPr id="552" name="Google Shape;552;p32"/>
            <p:cNvSpPr/>
            <p:nvPr/>
          </p:nvSpPr>
          <p:spPr>
            <a:xfrm>
              <a:off x="2273529" y="1259996"/>
              <a:ext cx="491339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A40053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3" name="Google Shape;553;p32"/>
            <p:cNvSpPr txBox="1"/>
            <p:nvPr/>
          </p:nvSpPr>
          <p:spPr>
            <a:xfrm>
              <a:off x="2506150" y="1303106"/>
              <a:ext cx="26096" cy="52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54" name="Google Shape;554;p32"/>
            <p:cNvSpPr/>
            <p:nvPr/>
          </p:nvSpPr>
          <p:spPr>
            <a:xfrm>
              <a:off x="6028" y="624926"/>
              <a:ext cx="2269301" cy="1361580"/>
            </a:xfrm>
            <a:prstGeom prst="rect">
              <a:avLst/>
            </a:prstGeom>
            <a:solidFill>
              <a:srgbClr val="A4005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5" name="Google Shape;555;p32"/>
            <p:cNvSpPr txBox="1"/>
            <p:nvPr/>
          </p:nvSpPr>
          <p:spPr>
            <a:xfrm>
              <a:off x="6028" y="624926"/>
              <a:ext cx="2269301" cy="13615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6700" lIns="111175" spcFirstLastPara="1" rIns="111175" wrap="square" tIns="116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Teachers’ Competence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56" name="Google Shape;556;p32"/>
            <p:cNvSpPr/>
            <p:nvPr/>
          </p:nvSpPr>
          <p:spPr>
            <a:xfrm>
              <a:off x="1140679" y="1984706"/>
              <a:ext cx="3051018" cy="491339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4176"/>
                  </a:lnTo>
                  <a:lnTo>
                    <a:pt x="0" y="64176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22BEED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7" name="Google Shape;557;p32"/>
            <p:cNvSpPr txBox="1"/>
            <p:nvPr/>
          </p:nvSpPr>
          <p:spPr>
            <a:xfrm>
              <a:off x="2588804" y="2227766"/>
              <a:ext cx="154767" cy="52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58" name="Google Shape;558;p32"/>
            <p:cNvSpPr/>
            <p:nvPr/>
          </p:nvSpPr>
          <p:spPr>
            <a:xfrm>
              <a:off x="2797268" y="624926"/>
              <a:ext cx="2788857" cy="1361580"/>
            </a:xfrm>
            <a:prstGeom prst="rect">
              <a:avLst/>
            </a:prstGeom>
            <a:solidFill>
              <a:srgbClr val="22BEED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9" name="Google Shape;559;p32"/>
            <p:cNvSpPr txBox="1"/>
            <p:nvPr/>
          </p:nvSpPr>
          <p:spPr>
            <a:xfrm>
              <a:off x="2797268" y="624926"/>
              <a:ext cx="2788857" cy="13615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6700" lIns="111175" spcFirstLastPara="1" rIns="111175" wrap="square" tIns="116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Teachers’ Responsiveness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60" name="Google Shape;560;p32"/>
            <p:cNvSpPr/>
            <p:nvPr/>
          </p:nvSpPr>
          <p:spPr>
            <a:xfrm>
              <a:off x="2273529" y="3143516"/>
              <a:ext cx="491339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91244F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1" name="Google Shape;561;p32"/>
            <p:cNvSpPr txBox="1"/>
            <p:nvPr/>
          </p:nvSpPr>
          <p:spPr>
            <a:xfrm>
              <a:off x="2506150" y="3186626"/>
              <a:ext cx="26096" cy="52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62" name="Google Shape;562;p32"/>
            <p:cNvSpPr/>
            <p:nvPr/>
          </p:nvSpPr>
          <p:spPr>
            <a:xfrm>
              <a:off x="6028" y="2508446"/>
              <a:ext cx="2269301" cy="1361580"/>
            </a:xfrm>
            <a:prstGeom prst="rect">
              <a:avLst/>
            </a:prstGeom>
            <a:solidFill>
              <a:srgbClr val="91244F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3" name="Google Shape;563;p32"/>
            <p:cNvSpPr txBox="1"/>
            <p:nvPr/>
          </p:nvSpPr>
          <p:spPr>
            <a:xfrm>
              <a:off x="6028" y="2508446"/>
              <a:ext cx="2269301" cy="13615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6700" lIns="111175" spcFirstLastPara="1" rIns="111175" wrap="square" tIns="116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Teachers’ Empathy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64" name="Google Shape;564;p32"/>
            <p:cNvSpPr/>
            <p:nvPr/>
          </p:nvSpPr>
          <p:spPr>
            <a:xfrm>
              <a:off x="5064770" y="3143516"/>
              <a:ext cx="491339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chemeClr val="accent5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5" name="Google Shape;565;p32"/>
            <p:cNvSpPr txBox="1"/>
            <p:nvPr/>
          </p:nvSpPr>
          <p:spPr>
            <a:xfrm>
              <a:off x="5297391" y="3186626"/>
              <a:ext cx="26096" cy="52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66" name="Google Shape;566;p32"/>
            <p:cNvSpPr/>
            <p:nvPr/>
          </p:nvSpPr>
          <p:spPr>
            <a:xfrm>
              <a:off x="2797268" y="2508446"/>
              <a:ext cx="2269301" cy="1361580"/>
            </a:xfrm>
            <a:prstGeom prst="rect">
              <a:avLst/>
            </a:prstGeom>
            <a:solidFill>
              <a:schemeClr val="accent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7" name="Google Shape;567;p32"/>
            <p:cNvSpPr txBox="1"/>
            <p:nvPr/>
          </p:nvSpPr>
          <p:spPr>
            <a:xfrm>
              <a:off x="2797268" y="2508446"/>
              <a:ext cx="2269301" cy="13615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6700" lIns="111175" spcFirstLastPara="1" rIns="111175" wrap="square" tIns="116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i="0" lang="en-US" sz="2000" u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Learner-Facilitator Interaction</a:t>
              </a:r>
              <a:endParaRPr b="1"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68" name="Google Shape;568;p32"/>
            <p:cNvSpPr/>
            <p:nvPr/>
          </p:nvSpPr>
          <p:spPr>
            <a:xfrm>
              <a:off x="5588509" y="2508446"/>
              <a:ext cx="2269301" cy="1361580"/>
            </a:xfrm>
            <a:prstGeom prst="rect">
              <a:avLst/>
            </a:prstGeom>
            <a:solidFill>
              <a:srgbClr val="E7734F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9" name="Google Shape;569;p32"/>
            <p:cNvSpPr txBox="1"/>
            <p:nvPr/>
          </p:nvSpPr>
          <p:spPr>
            <a:xfrm>
              <a:off x="5588509" y="2508446"/>
              <a:ext cx="2269301" cy="13615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6700" lIns="111175" spcFirstLastPara="1" rIns="111175" wrap="square" tIns="116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1" lang="en-US" sz="20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Learner-Learner Interaction</a:t>
              </a:r>
              <a:endParaRPr/>
            </a:p>
          </p:txBody>
        </p:sp>
      </p:grpSp>
      <p:sp>
        <p:nvSpPr>
          <p:cNvPr id="570" name="Google Shape;570;p32"/>
          <p:cNvSpPr/>
          <p:nvPr/>
        </p:nvSpPr>
        <p:spPr>
          <a:xfrm>
            <a:off x="332955" y="302785"/>
            <a:ext cx="5218507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Students’ Satisfaction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33"/>
          <p:cNvSpPr/>
          <p:nvPr/>
        </p:nvSpPr>
        <p:spPr>
          <a:xfrm>
            <a:off x="447256" y="258068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Reported Speech</a:t>
            </a:r>
            <a:endParaRPr/>
          </a:p>
        </p:txBody>
      </p:sp>
      <p:sp>
        <p:nvSpPr>
          <p:cNvPr id="576" name="Google Shape;576;p33"/>
          <p:cNvSpPr txBox="1"/>
          <p:nvPr/>
        </p:nvSpPr>
        <p:spPr>
          <a:xfrm>
            <a:off x="447256" y="1613505"/>
            <a:ext cx="9966960" cy="28469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When you transform direct speech to indirect/ reported speech, there are changes to remember: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Tenses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Exclusion of the quotation mark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Pronouns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Reported verbs</a:t>
            </a:r>
            <a:endParaRPr/>
          </a:p>
          <a:p>
            <a:pPr indent="-427038" lvl="0" marL="1074738" marR="0" rtl="0" algn="just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Gill Sans"/>
              <a:buAutoNum type="arabicPeriod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Time and place references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34"/>
          <p:cNvSpPr/>
          <p:nvPr/>
        </p:nvSpPr>
        <p:spPr>
          <a:xfrm>
            <a:off x="447256" y="258068"/>
            <a:ext cx="4925232" cy="777821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References</a:t>
            </a:r>
            <a:endParaRPr/>
          </a:p>
        </p:txBody>
      </p:sp>
      <p:sp>
        <p:nvSpPr>
          <p:cNvPr id="582" name="Google Shape;582;p34"/>
          <p:cNvSpPr txBox="1"/>
          <p:nvPr/>
        </p:nvSpPr>
        <p:spPr>
          <a:xfrm>
            <a:off x="447256" y="1418193"/>
            <a:ext cx="9966960" cy="4021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4000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Azar, B. S., &amp; Hagen, S. A. H. (2009). </a:t>
            </a:r>
            <a:r>
              <a:rPr i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Understanding English Grammar (4th ed.)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 Pearson Education.</a:t>
            </a:r>
            <a:endParaRPr/>
          </a:p>
          <a:p>
            <a:pPr indent="-342900" lvl="0" marL="400050" marR="0" rtl="0" algn="just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Hall, D. and Barduhn, S. (2016). </a:t>
            </a:r>
            <a:r>
              <a:rPr i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English for Everyone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 Edited by J. Siklos and A. Singer. New York: DK Publishing. </a:t>
            </a:r>
            <a:endParaRPr/>
          </a:p>
          <a:p>
            <a:pPr indent="-342900" lvl="0" marL="342900" marR="0" rtl="0" algn="just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Han, J., Phongsatha, S., &amp; Asavisanu, P. (2025). Factors Affecting Student Satisfaction of Tutoring Classes in a Private Tutoring Center. </a:t>
            </a:r>
            <a:r>
              <a:rPr i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International Journal of Sociologies and Anthropologies Science Reviews, 5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(1), 33–50. </a:t>
            </a:r>
            <a:r>
              <a:rPr lang="en-US" sz="2200" u="sng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https://doi.org/10.60027/ijsasr.2025.5155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Tsevi, L. (2020). </a:t>
            </a:r>
            <a:r>
              <a:rPr i="1"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Tutor Service Quality and Student Satisfaction: A Study of Distance Education Students at University of Ghana Learning Centres</a:t>
            </a: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 www.nab.gov.gh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35"/>
          <p:cNvSpPr/>
          <p:nvPr/>
        </p:nvSpPr>
        <p:spPr>
          <a:xfrm>
            <a:off x="862150" y="1617109"/>
            <a:ext cx="9849394" cy="2195069"/>
          </a:xfrm>
          <a:prstGeom prst="wedgeRoundRectCallout">
            <a:avLst>
              <a:gd fmla="val 41522" name="adj1"/>
              <a:gd fmla="val 106899" name="adj2"/>
              <a:gd fmla="val 16667" name="adj3"/>
            </a:avLst>
          </a:prstGeom>
          <a:solidFill>
            <a:srgbClr val="006996"/>
          </a:solidFill>
          <a:ln cap="flat" cmpd="sng" w="12700">
            <a:solidFill>
              <a:srgbClr val="3F1C2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4288" lvl="0" marL="14288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Arial"/>
              <a:buNone/>
            </a:pPr>
            <a:r>
              <a:rPr b="1" lang="en-US" sz="3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Thank you for the great semester!</a:t>
            </a:r>
            <a:endParaRPr/>
          </a:p>
          <a:p>
            <a:pPr indent="-14288" lvl="0" marL="14288" marR="0" rtl="0" algn="ctr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Arial"/>
              <a:buNone/>
            </a:pPr>
            <a:r>
              <a:rPr b="1" lang="en-US" sz="3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Stay healthy, stay positive, shoot for the stars, aim for the moon!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onfettiVTI">
  <a:themeElements>
    <a:clrScheme name="Custom 30">
      <a:dk1>
        <a:srgbClr val="000000"/>
      </a:dk1>
      <a:lt1>
        <a:srgbClr val="FFFFFF"/>
      </a:lt1>
      <a:dk2>
        <a:srgbClr val="420023"/>
      </a:dk2>
      <a:lt2>
        <a:srgbClr val="FDFBF9"/>
      </a:lt2>
      <a:accent1>
        <a:srgbClr val="97446E"/>
      </a:accent1>
      <a:accent2>
        <a:srgbClr val="A40056"/>
      </a:accent2>
      <a:accent3>
        <a:srgbClr val="24BEEE"/>
      </a:accent3>
      <a:accent4>
        <a:srgbClr val="91274F"/>
      </a:accent4>
      <a:accent5>
        <a:srgbClr val="F39E29"/>
      </a:accent5>
      <a:accent6>
        <a:srgbClr val="E87450"/>
      </a:accent6>
      <a:hlink>
        <a:srgbClr val="F55D5D"/>
      </a:hlink>
      <a:folHlink>
        <a:srgbClr val="EA3A6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2025-05-31T07:23:38Z</dcterms:created>
  <dc:creator>Itha Priyastiti</dc:creator>
</cp:coreProperties>
</file>