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3" r:id="rId47"/>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69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F57CE-EE25-464B-B9DB-A06484B2B2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KE"/>
          </a:p>
        </p:txBody>
      </p:sp>
      <p:sp>
        <p:nvSpPr>
          <p:cNvPr id="3" name="Subtitle 2">
            <a:extLst>
              <a:ext uri="{FF2B5EF4-FFF2-40B4-BE49-F238E27FC236}">
                <a16:creationId xmlns:a16="http://schemas.microsoft.com/office/drawing/2014/main" id="{31611F40-1890-419A-8A7A-6752E40AB93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KE"/>
          </a:p>
        </p:txBody>
      </p:sp>
      <p:sp>
        <p:nvSpPr>
          <p:cNvPr id="4" name="Date Placeholder 3">
            <a:extLst>
              <a:ext uri="{FF2B5EF4-FFF2-40B4-BE49-F238E27FC236}">
                <a16:creationId xmlns:a16="http://schemas.microsoft.com/office/drawing/2014/main" id="{97B139C5-B1DF-4CE2-A686-F8D9282B1812}"/>
              </a:ext>
            </a:extLst>
          </p:cNvPr>
          <p:cNvSpPr>
            <a:spLocks noGrp="1"/>
          </p:cNvSpPr>
          <p:nvPr>
            <p:ph type="dt" sz="half" idx="10"/>
          </p:nvPr>
        </p:nvSpPr>
        <p:spPr/>
        <p:txBody>
          <a:bodyPr/>
          <a:lstStyle/>
          <a:p>
            <a:fld id="{F88387E8-FD69-4DBD-B3B3-0800179ECDBE}" type="datetimeFigureOut">
              <a:rPr lang="en-KE" smtClean="0"/>
              <a:t>25/03/2025</a:t>
            </a:fld>
            <a:endParaRPr lang="en-KE"/>
          </a:p>
        </p:txBody>
      </p:sp>
      <p:sp>
        <p:nvSpPr>
          <p:cNvPr id="5" name="Footer Placeholder 4">
            <a:extLst>
              <a:ext uri="{FF2B5EF4-FFF2-40B4-BE49-F238E27FC236}">
                <a16:creationId xmlns:a16="http://schemas.microsoft.com/office/drawing/2014/main" id="{327AFFF4-8839-4744-9623-3600ED18C342}"/>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83C6C012-DBE2-48F2-99A3-9CCE8F284952}"/>
              </a:ext>
            </a:extLst>
          </p:cNvPr>
          <p:cNvSpPr>
            <a:spLocks noGrp="1"/>
          </p:cNvSpPr>
          <p:nvPr>
            <p:ph type="sldNum" sz="quarter" idx="12"/>
          </p:nvPr>
        </p:nvSpPr>
        <p:spPr/>
        <p:txBody>
          <a:bodyPr/>
          <a:lstStyle/>
          <a:p>
            <a:fld id="{DD62B287-5FEF-4D2A-8F65-1AAD6F80554E}" type="slidenum">
              <a:rPr lang="en-KE" smtClean="0"/>
              <a:t>‹#›</a:t>
            </a:fld>
            <a:endParaRPr lang="en-KE"/>
          </a:p>
        </p:txBody>
      </p:sp>
    </p:spTree>
    <p:extLst>
      <p:ext uri="{BB962C8B-B14F-4D97-AF65-F5344CB8AC3E}">
        <p14:creationId xmlns:p14="http://schemas.microsoft.com/office/powerpoint/2010/main" val="41505437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0599F-D585-4768-AF5B-FFA3BFD34709}"/>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AE6DC402-27D1-4560-BE13-FEE547338C9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C0363A9D-D4CF-411E-A69D-9FF7EF6FB228}"/>
              </a:ext>
            </a:extLst>
          </p:cNvPr>
          <p:cNvSpPr>
            <a:spLocks noGrp="1"/>
          </p:cNvSpPr>
          <p:nvPr>
            <p:ph type="dt" sz="half" idx="10"/>
          </p:nvPr>
        </p:nvSpPr>
        <p:spPr/>
        <p:txBody>
          <a:bodyPr/>
          <a:lstStyle/>
          <a:p>
            <a:fld id="{F88387E8-FD69-4DBD-B3B3-0800179ECDBE}" type="datetimeFigureOut">
              <a:rPr lang="en-KE" smtClean="0"/>
              <a:t>25/03/2025</a:t>
            </a:fld>
            <a:endParaRPr lang="en-KE"/>
          </a:p>
        </p:txBody>
      </p:sp>
      <p:sp>
        <p:nvSpPr>
          <p:cNvPr id="5" name="Footer Placeholder 4">
            <a:extLst>
              <a:ext uri="{FF2B5EF4-FFF2-40B4-BE49-F238E27FC236}">
                <a16:creationId xmlns:a16="http://schemas.microsoft.com/office/drawing/2014/main" id="{47E1D7FD-01ED-43FB-971D-EE53D771BF55}"/>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D7264FC6-D919-4877-A474-7D3EC0363E0E}"/>
              </a:ext>
            </a:extLst>
          </p:cNvPr>
          <p:cNvSpPr>
            <a:spLocks noGrp="1"/>
          </p:cNvSpPr>
          <p:nvPr>
            <p:ph type="sldNum" sz="quarter" idx="12"/>
          </p:nvPr>
        </p:nvSpPr>
        <p:spPr/>
        <p:txBody>
          <a:bodyPr/>
          <a:lstStyle/>
          <a:p>
            <a:fld id="{DD62B287-5FEF-4D2A-8F65-1AAD6F80554E}" type="slidenum">
              <a:rPr lang="en-KE" smtClean="0"/>
              <a:t>‹#›</a:t>
            </a:fld>
            <a:endParaRPr lang="en-KE"/>
          </a:p>
        </p:txBody>
      </p:sp>
    </p:spTree>
    <p:extLst>
      <p:ext uri="{BB962C8B-B14F-4D97-AF65-F5344CB8AC3E}">
        <p14:creationId xmlns:p14="http://schemas.microsoft.com/office/powerpoint/2010/main" val="7211486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EC27C-F3CE-4905-A1D0-D43F25A9EA0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KE"/>
          </a:p>
        </p:txBody>
      </p:sp>
      <p:sp>
        <p:nvSpPr>
          <p:cNvPr id="3" name="Text Placeholder 2">
            <a:extLst>
              <a:ext uri="{FF2B5EF4-FFF2-40B4-BE49-F238E27FC236}">
                <a16:creationId xmlns:a16="http://schemas.microsoft.com/office/drawing/2014/main" id="{7C0547ED-28D3-4B09-8236-130EC2020EC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5ECDB7D-798A-408D-AE58-132A2CCEF480}"/>
              </a:ext>
            </a:extLst>
          </p:cNvPr>
          <p:cNvSpPr>
            <a:spLocks noGrp="1"/>
          </p:cNvSpPr>
          <p:nvPr>
            <p:ph type="dt" sz="half" idx="10"/>
          </p:nvPr>
        </p:nvSpPr>
        <p:spPr/>
        <p:txBody>
          <a:bodyPr/>
          <a:lstStyle/>
          <a:p>
            <a:fld id="{F88387E8-FD69-4DBD-B3B3-0800179ECDBE}" type="datetimeFigureOut">
              <a:rPr lang="en-KE" smtClean="0"/>
              <a:t>25/03/2025</a:t>
            </a:fld>
            <a:endParaRPr lang="en-KE"/>
          </a:p>
        </p:txBody>
      </p:sp>
      <p:sp>
        <p:nvSpPr>
          <p:cNvPr id="5" name="Footer Placeholder 4">
            <a:extLst>
              <a:ext uri="{FF2B5EF4-FFF2-40B4-BE49-F238E27FC236}">
                <a16:creationId xmlns:a16="http://schemas.microsoft.com/office/drawing/2014/main" id="{4A19AA61-566C-4BBE-995E-2948B0243A5B}"/>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EE0279FA-F9AA-43A4-94B3-6AC1D48F8E06}"/>
              </a:ext>
            </a:extLst>
          </p:cNvPr>
          <p:cNvSpPr>
            <a:spLocks noGrp="1"/>
          </p:cNvSpPr>
          <p:nvPr>
            <p:ph type="sldNum" sz="quarter" idx="12"/>
          </p:nvPr>
        </p:nvSpPr>
        <p:spPr/>
        <p:txBody>
          <a:bodyPr/>
          <a:lstStyle/>
          <a:p>
            <a:fld id="{DD62B287-5FEF-4D2A-8F65-1AAD6F80554E}" type="slidenum">
              <a:rPr lang="en-KE" smtClean="0"/>
              <a:t>‹#›</a:t>
            </a:fld>
            <a:endParaRPr lang="en-KE"/>
          </a:p>
        </p:txBody>
      </p:sp>
    </p:spTree>
    <p:extLst>
      <p:ext uri="{BB962C8B-B14F-4D97-AF65-F5344CB8AC3E}">
        <p14:creationId xmlns:p14="http://schemas.microsoft.com/office/powerpoint/2010/main" val="1905212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CB4729-E389-4FF9-94F6-B650E84B709A}"/>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163B3533-D0B8-4C24-B005-CF0F57ABC45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Content Placeholder 3">
            <a:extLst>
              <a:ext uri="{FF2B5EF4-FFF2-40B4-BE49-F238E27FC236}">
                <a16:creationId xmlns:a16="http://schemas.microsoft.com/office/drawing/2014/main" id="{78912466-5114-4346-9A33-860783A9EDC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Date Placeholder 4">
            <a:extLst>
              <a:ext uri="{FF2B5EF4-FFF2-40B4-BE49-F238E27FC236}">
                <a16:creationId xmlns:a16="http://schemas.microsoft.com/office/drawing/2014/main" id="{35D99A6D-8CFC-4521-BE36-6B6ADEC39A4A}"/>
              </a:ext>
            </a:extLst>
          </p:cNvPr>
          <p:cNvSpPr>
            <a:spLocks noGrp="1"/>
          </p:cNvSpPr>
          <p:nvPr>
            <p:ph type="dt" sz="half" idx="10"/>
          </p:nvPr>
        </p:nvSpPr>
        <p:spPr/>
        <p:txBody>
          <a:bodyPr/>
          <a:lstStyle/>
          <a:p>
            <a:fld id="{F88387E8-FD69-4DBD-B3B3-0800179ECDBE}" type="datetimeFigureOut">
              <a:rPr lang="en-KE" smtClean="0"/>
              <a:t>25/03/2025</a:t>
            </a:fld>
            <a:endParaRPr lang="en-KE"/>
          </a:p>
        </p:txBody>
      </p:sp>
      <p:sp>
        <p:nvSpPr>
          <p:cNvPr id="6" name="Footer Placeholder 5">
            <a:extLst>
              <a:ext uri="{FF2B5EF4-FFF2-40B4-BE49-F238E27FC236}">
                <a16:creationId xmlns:a16="http://schemas.microsoft.com/office/drawing/2014/main" id="{CF729B72-4611-45BD-B89E-F848F4A24A6A}"/>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EEC43353-5EAC-44DE-9DF0-D22EE172BD9F}"/>
              </a:ext>
            </a:extLst>
          </p:cNvPr>
          <p:cNvSpPr>
            <a:spLocks noGrp="1"/>
          </p:cNvSpPr>
          <p:nvPr>
            <p:ph type="sldNum" sz="quarter" idx="12"/>
          </p:nvPr>
        </p:nvSpPr>
        <p:spPr/>
        <p:txBody>
          <a:bodyPr/>
          <a:lstStyle/>
          <a:p>
            <a:fld id="{DD62B287-5FEF-4D2A-8F65-1AAD6F80554E}" type="slidenum">
              <a:rPr lang="en-KE" smtClean="0"/>
              <a:t>‹#›</a:t>
            </a:fld>
            <a:endParaRPr lang="en-KE"/>
          </a:p>
        </p:txBody>
      </p:sp>
    </p:spTree>
    <p:extLst>
      <p:ext uri="{BB962C8B-B14F-4D97-AF65-F5344CB8AC3E}">
        <p14:creationId xmlns:p14="http://schemas.microsoft.com/office/powerpoint/2010/main" val="35111015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A554A-44AB-4A61-ACFB-4E716FD52235}"/>
              </a:ext>
            </a:extLst>
          </p:cNvPr>
          <p:cNvSpPr>
            <a:spLocks noGrp="1"/>
          </p:cNvSpPr>
          <p:nvPr>
            <p:ph type="title"/>
          </p:nvPr>
        </p:nvSpPr>
        <p:spPr>
          <a:xfrm>
            <a:off x="839788" y="365125"/>
            <a:ext cx="10515600" cy="1325563"/>
          </a:xfrm>
        </p:spPr>
        <p:txBody>
          <a:bodyPr/>
          <a:lstStyle/>
          <a:p>
            <a:r>
              <a:rPr lang="en-US"/>
              <a:t>Click to edit Master title style</a:t>
            </a:r>
            <a:endParaRPr lang="en-KE"/>
          </a:p>
        </p:txBody>
      </p:sp>
      <p:sp>
        <p:nvSpPr>
          <p:cNvPr id="3" name="Text Placeholder 2">
            <a:extLst>
              <a:ext uri="{FF2B5EF4-FFF2-40B4-BE49-F238E27FC236}">
                <a16:creationId xmlns:a16="http://schemas.microsoft.com/office/drawing/2014/main" id="{A7679183-183E-4726-85CA-3CC928734B9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853DB46-966E-4E68-9C69-2C691B4F4531}"/>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Text Placeholder 4">
            <a:extLst>
              <a:ext uri="{FF2B5EF4-FFF2-40B4-BE49-F238E27FC236}">
                <a16:creationId xmlns:a16="http://schemas.microsoft.com/office/drawing/2014/main" id="{88075A1D-E2FE-4C32-8CB1-04186C0A7ED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B205F79-2357-4E2B-9E87-1695B99D3E0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7" name="Date Placeholder 6">
            <a:extLst>
              <a:ext uri="{FF2B5EF4-FFF2-40B4-BE49-F238E27FC236}">
                <a16:creationId xmlns:a16="http://schemas.microsoft.com/office/drawing/2014/main" id="{8D4B8920-223E-43D5-B2C3-8AC6AF80C47C}"/>
              </a:ext>
            </a:extLst>
          </p:cNvPr>
          <p:cNvSpPr>
            <a:spLocks noGrp="1"/>
          </p:cNvSpPr>
          <p:nvPr>
            <p:ph type="dt" sz="half" idx="10"/>
          </p:nvPr>
        </p:nvSpPr>
        <p:spPr/>
        <p:txBody>
          <a:bodyPr/>
          <a:lstStyle/>
          <a:p>
            <a:fld id="{F88387E8-FD69-4DBD-B3B3-0800179ECDBE}" type="datetimeFigureOut">
              <a:rPr lang="en-KE" smtClean="0"/>
              <a:t>25/03/2025</a:t>
            </a:fld>
            <a:endParaRPr lang="en-KE"/>
          </a:p>
        </p:txBody>
      </p:sp>
      <p:sp>
        <p:nvSpPr>
          <p:cNvPr id="8" name="Footer Placeholder 7">
            <a:extLst>
              <a:ext uri="{FF2B5EF4-FFF2-40B4-BE49-F238E27FC236}">
                <a16:creationId xmlns:a16="http://schemas.microsoft.com/office/drawing/2014/main" id="{5B81763D-E5EE-4E7A-B286-F51A2DE056D4}"/>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1018B0CC-5356-4985-988B-6D3FF79ED51E}"/>
              </a:ext>
            </a:extLst>
          </p:cNvPr>
          <p:cNvSpPr>
            <a:spLocks noGrp="1"/>
          </p:cNvSpPr>
          <p:nvPr>
            <p:ph type="sldNum" sz="quarter" idx="12"/>
          </p:nvPr>
        </p:nvSpPr>
        <p:spPr/>
        <p:txBody>
          <a:bodyPr/>
          <a:lstStyle/>
          <a:p>
            <a:fld id="{DD62B287-5FEF-4D2A-8F65-1AAD6F80554E}" type="slidenum">
              <a:rPr lang="en-KE" smtClean="0"/>
              <a:t>‹#›</a:t>
            </a:fld>
            <a:endParaRPr lang="en-KE"/>
          </a:p>
        </p:txBody>
      </p:sp>
    </p:spTree>
    <p:extLst>
      <p:ext uri="{BB962C8B-B14F-4D97-AF65-F5344CB8AC3E}">
        <p14:creationId xmlns:p14="http://schemas.microsoft.com/office/powerpoint/2010/main" val="3385659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9826E-E078-450C-B26B-580C6FB7A59F}"/>
              </a:ext>
            </a:extLst>
          </p:cNvPr>
          <p:cNvSpPr>
            <a:spLocks noGrp="1"/>
          </p:cNvSpPr>
          <p:nvPr>
            <p:ph type="title"/>
          </p:nvPr>
        </p:nvSpPr>
        <p:spPr/>
        <p:txBody>
          <a:bodyPr/>
          <a:lstStyle/>
          <a:p>
            <a:r>
              <a:rPr lang="en-US"/>
              <a:t>Click to edit Master title style</a:t>
            </a:r>
            <a:endParaRPr lang="en-KE"/>
          </a:p>
        </p:txBody>
      </p:sp>
      <p:sp>
        <p:nvSpPr>
          <p:cNvPr id="3" name="Date Placeholder 2">
            <a:extLst>
              <a:ext uri="{FF2B5EF4-FFF2-40B4-BE49-F238E27FC236}">
                <a16:creationId xmlns:a16="http://schemas.microsoft.com/office/drawing/2014/main" id="{A89D0947-2E11-40CA-9413-2E7959BBA324}"/>
              </a:ext>
            </a:extLst>
          </p:cNvPr>
          <p:cNvSpPr>
            <a:spLocks noGrp="1"/>
          </p:cNvSpPr>
          <p:nvPr>
            <p:ph type="dt" sz="half" idx="10"/>
          </p:nvPr>
        </p:nvSpPr>
        <p:spPr/>
        <p:txBody>
          <a:bodyPr/>
          <a:lstStyle/>
          <a:p>
            <a:fld id="{F88387E8-FD69-4DBD-B3B3-0800179ECDBE}" type="datetimeFigureOut">
              <a:rPr lang="en-KE" smtClean="0"/>
              <a:t>25/03/2025</a:t>
            </a:fld>
            <a:endParaRPr lang="en-KE"/>
          </a:p>
        </p:txBody>
      </p:sp>
      <p:sp>
        <p:nvSpPr>
          <p:cNvPr id="4" name="Footer Placeholder 3">
            <a:extLst>
              <a:ext uri="{FF2B5EF4-FFF2-40B4-BE49-F238E27FC236}">
                <a16:creationId xmlns:a16="http://schemas.microsoft.com/office/drawing/2014/main" id="{0850CE78-8BEE-4155-B56B-95D1377CEE9F}"/>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B132E100-B299-4F84-A9A4-AAD1E44965F1}"/>
              </a:ext>
            </a:extLst>
          </p:cNvPr>
          <p:cNvSpPr>
            <a:spLocks noGrp="1"/>
          </p:cNvSpPr>
          <p:nvPr>
            <p:ph type="sldNum" sz="quarter" idx="12"/>
          </p:nvPr>
        </p:nvSpPr>
        <p:spPr/>
        <p:txBody>
          <a:bodyPr/>
          <a:lstStyle/>
          <a:p>
            <a:fld id="{DD62B287-5FEF-4D2A-8F65-1AAD6F80554E}" type="slidenum">
              <a:rPr lang="en-KE" smtClean="0"/>
              <a:t>‹#›</a:t>
            </a:fld>
            <a:endParaRPr lang="en-KE"/>
          </a:p>
        </p:txBody>
      </p:sp>
    </p:spTree>
    <p:extLst>
      <p:ext uri="{BB962C8B-B14F-4D97-AF65-F5344CB8AC3E}">
        <p14:creationId xmlns:p14="http://schemas.microsoft.com/office/powerpoint/2010/main" val="13398443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12A091F-A42F-4F13-BCD4-743E10370FF9}"/>
              </a:ext>
            </a:extLst>
          </p:cNvPr>
          <p:cNvSpPr>
            <a:spLocks noGrp="1"/>
          </p:cNvSpPr>
          <p:nvPr>
            <p:ph type="dt" sz="half" idx="10"/>
          </p:nvPr>
        </p:nvSpPr>
        <p:spPr/>
        <p:txBody>
          <a:bodyPr/>
          <a:lstStyle/>
          <a:p>
            <a:fld id="{F88387E8-FD69-4DBD-B3B3-0800179ECDBE}" type="datetimeFigureOut">
              <a:rPr lang="en-KE" smtClean="0"/>
              <a:t>25/03/2025</a:t>
            </a:fld>
            <a:endParaRPr lang="en-KE"/>
          </a:p>
        </p:txBody>
      </p:sp>
      <p:sp>
        <p:nvSpPr>
          <p:cNvPr id="3" name="Footer Placeholder 2">
            <a:extLst>
              <a:ext uri="{FF2B5EF4-FFF2-40B4-BE49-F238E27FC236}">
                <a16:creationId xmlns:a16="http://schemas.microsoft.com/office/drawing/2014/main" id="{146E6D15-7C9F-4EFA-BA3E-0A88FB9C8B4C}"/>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A05D6EBD-B0E6-4E2A-8840-191883154270}"/>
              </a:ext>
            </a:extLst>
          </p:cNvPr>
          <p:cNvSpPr>
            <a:spLocks noGrp="1"/>
          </p:cNvSpPr>
          <p:nvPr>
            <p:ph type="sldNum" sz="quarter" idx="12"/>
          </p:nvPr>
        </p:nvSpPr>
        <p:spPr/>
        <p:txBody>
          <a:bodyPr/>
          <a:lstStyle/>
          <a:p>
            <a:fld id="{DD62B287-5FEF-4D2A-8F65-1AAD6F80554E}" type="slidenum">
              <a:rPr lang="en-KE" smtClean="0"/>
              <a:t>‹#›</a:t>
            </a:fld>
            <a:endParaRPr lang="en-KE"/>
          </a:p>
        </p:txBody>
      </p:sp>
    </p:spTree>
    <p:extLst>
      <p:ext uri="{BB962C8B-B14F-4D97-AF65-F5344CB8AC3E}">
        <p14:creationId xmlns:p14="http://schemas.microsoft.com/office/powerpoint/2010/main" val="1519907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5F46AF-C870-49F3-BC67-A44B10B615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Content Placeholder 2">
            <a:extLst>
              <a:ext uri="{FF2B5EF4-FFF2-40B4-BE49-F238E27FC236}">
                <a16:creationId xmlns:a16="http://schemas.microsoft.com/office/drawing/2014/main" id="{A78C2458-1A8F-46F0-89C5-28C0381A24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Text Placeholder 3">
            <a:extLst>
              <a:ext uri="{FF2B5EF4-FFF2-40B4-BE49-F238E27FC236}">
                <a16:creationId xmlns:a16="http://schemas.microsoft.com/office/drawing/2014/main" id="{7CE20BF2-5340-42DE-9639-5ACAA97C6D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74F44B5-B41B-432E-A8CF-730EADF4C668}"/>
              </a:ext>
            </a:extLst>
          </p:cNvPr>
          <p:cNvSpPr>
            <a:spLocks noGrp="1"/>
          </p:cNvSpPr>
          <p:nvPr>
            <p:ph type="dt" sz="half" idx="10"/>
          </p:nvPr>
        </p:nvSpPr>
        <p:spPr/>
        <p:txBody>
          <a:bodyPr/>
          <a:lstStyle/>
          <a:p>
            <a:fld id="{F88387E8-FD69-4DBD-B3B3-0800179ECDBE}" type="datetimeFigureOut">
              <a:rPr lang="en-KE" smtClean="0"/>
              <a:t>25/03/2025</a:t>
            </a:fld>
            <a:endParaRPr lang="en-KE"/>
          </a:p>
        </p:txBody>
      </p:sp>
      <p:sp>
        <p:nvSpPr>
          <p:cNvPr id="6" name="Footer Placeholder 5">
            <a:extLst>
              <a:ext uri="{FF2B5EF4-FFF2-40B4-BE49-F238E27FC236}">
                <a16:creationId xmlns:a16="http://schemas.microsoft.com/office/drawing/2014/main" id="{3C62BD47-66CA-4D42-AB87-A516030BF709}"/>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824041A8-B636-4FA7-9D3E-59F57C0DC131}"/>
              </a:ext>
            </a:extLst>
          </p:cNvPr>
          <p:cNvSpPr>
            <a:spLocks noGrp="1"/>
          </p:cNvSpPr>
          <p:nvPr>
            <p:ph type="sldNum" sz="quarter" idx="12"/>
          </p:nvPr>
        </p:nvSpPr>
        <p:spPr/>
        <p:txBody>
          <a:bodyPr/>
          <a:lstStyle/>
          <a:p>
            <a:fld id="{DD62B287-5FEF-4D2A-8F65-1AAD6F80554E}" type="slidenum">
              <a:rPr lang="en-KE" smtClean="0"/>
              <a:t>‹#›</a:t>
            </a:fld>
            <a:endParaRPr lang="en-KE"/>
          </a:p>
        </p:txBody>
      </p:sp>
    </p:spTree>
    <p:extLst>
      <p:ext uri="{BB962C8B-B14F-4D97-AF65-F5344CB8AC3E}">
        <p14:creationId xmlns:p14="http://schemas.microsoft.com/office/powerpoint/2010/main" val="15256180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7FEA8-0150-4D99-9D4A-F2AD6762F4C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Picture Placeholder 2">
            <a:extLst>
              <a:ext uri="{FF2B5EF4-FFF2-40B4-BE49-F238E27FC236}">
                <a16:creationId xmlns:a16="http://schemas.microsoft.com/office/drawing/2014/main" id="{2F2AA2E5-6E94-42BC-837B-878CE429BE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179E1B97-F108-40FA-A187-BEED7B66A9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461551B-D84B-4BC1-9F0F-ADAB524027E2}"/>
              </a:ext>
            </a:extLst>
          </p:cNvPr>
          <p:cNvSpPr>
            <a:spLocks noGrp="1"/>
          </p:cNvSpPr>
          <p:nvPr>
            <p:ph type="dt" sz="half" idx="10"/>
          </p:nvPr>
        </p:nvSpPr>
        <p:spPr/>
        <p:txBody>
          <a:bodyPr/>
          <a:lstStyle/>
          <a:p>
            <a:fld id="{F88387E8-FD69-4DBD-B3B3-0800179ECDBE}" type="datetimeFigureOut">
              <a:rPr lang="en-KE" smtClean="0"/>
              <a:t>25/03/2025</a:t>
            </a:fld>
            <a:endParaRPr lang="en-KE"/>
          </a:p>
        </p:txBody>
      </p:sp>
      <p:sp>
        <p:nvSpPr>
          <p:cNvPr id="6" name="Footer Placeholder 5">
            <a:extLst>
              <a:ext uri="{FF2B5EF4-FFF2-40B4-BE49-F238E27FC236}">
                <a16:creationId xmlns:a16="http://schemas.microsoft.com/office/drawing/2014/main" id="{C685B0C2-C666-4C83-9A28-462C0D6FFDA1}"/>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71D44D75-B58C-40A1-AB4F-0C795D10EBCD}"/>
              </a:ext>
            </a:extLst>
          </p:cNvPr>
          <p:cNvSpPr>
            <a:spLocks noGrp="1"/>
          </p:cNvSpPr>
          <p:nvPr>
            <p:ph type="sldNum" sz="quarter" idx="12"/>
          </p:nvPr>
        </p:nvSpPr>
        <p:spPr/>
        <p:txBody>
          <a:bodyPr/>
          <a:lstStyle/>
          <a:p>
            <a:fld id="{DD62B287-5FEF-4D2A-8F65-1AAD6F80554E}" type="slidenum">
              <a:rPr lang="en-KE" smtClean="0"/>
              <a:t>‹#›</a:t>
            </a:fld>
            <a:endParaRPr lang="en-KE"/>
          </a:p>
        </p:txBody>
      </p:sp>
    </p:spTree>
    <p:extLst>
      <p:ext uri="{BB962C8B-B14F-4D97-AF65-F5344CB8AC3E}">
        <p14:creationId xmlns:p14="http://schemas.microsoft.com/office/powerpoint/2010/main" val="20189219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84774-891D-425C-8720-2DDC2D232467}"/>
              </a:ext>
            </a:extLst>
          </p:cNvPr>
          <p:cNvSpPr>
            <a:spLocks noGrp="1"/>
          </p:cNvSpPr>
          <p:nvPr>
            <p:ph type="title"/>
          </p:nvPr>
        </p:nvSpPr>
        <p:spPr/>
        <p:txBody>
          <a:bodyPr/>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5C8C8E4D-161D-496B-A78A-704F395997F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A770E921-3F19-40EA-846F-6A9BCF505094}"/>
              </a:ext>
            </a:extLst>
          </p:cNvPr>
          <p:cNvSpPr>
            <a:spLocks noGrp="1"/>
          </p:cNvSpPr>
          <p:nvPr>
            <p:ph type="dt" sz="half" idx="10"/>
          </p:nvPr>
        </p:nvSpPr>
        <p:spPr/>
        <p:txBody>
          <a:bodyPr/>
          <a:lstStyle/>
          <a:p>
            <a:fld id="{F88387E8-FD69-4DBD-B3B3-0800179ECDBE}" type="datetimeFigureOut">
              <a:rPr lang="en-KE" smtClean="0"/>
              <a:t>25/03/2025</a:t>
            </a:fld>
            <a:endParaRPr lang="en-KE"/>
          </a:p>
        </p:txBody>
      </p:sp>
      <p:sp>
        <p:nvSpPr>
          <p:cNvPr id="5" name="Footer Placeholder 4">
            <a:extLst>
              <a:ext uri="{FF2B5EF4-FFF2-40B4-BE49-F238E27FC236}">
                <a16:creationId xmlns:a16="http://schemas.microsoft.com/office/drawing/2014/main" id="{395B84EB-8B7A-4296-BC0A-8833836BBDDB}"/>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F9D1FA4C-6CF9-4A9F-90FC-59607EDAEB30}"/>
              </a:ext>
            </a:extLst>
          </p:cNvPr>
          <p:cNvSpPr>
            <a:spLocks noGrp="1"/>
          </p:cNvSpPr>
          <p:nvPr>
            <p:ph type="sldNum" sz="quarter" idx="12"/>
          </p:nvPr>
        </p:nvSpPr>
        <p:spPr/>
        <p:txBody>
          <a:bodyPr/>
          <a:lstStyle/>
          <a:p>
            <a:fld id="{DD62B287-5FEF-4D2A-8F65-1AAD6F80554E}" type="slidenum">
              <a:rPr lang="en-KE" smtClean="0"/>
              <a:t>‹#›</a:t>
            </a:fld>
            <a:endParaRPr lang="en-KE"/>
          </a:p>
        </p:txBody>
      </p:sp>
    </p:spTree>
    <p:extLst>
      <p:ext uri="{BB962C8B-B14F-4D97-AF65-F5344CB8AC3E}">
        <p14:creationId xmlns:p14="http://schemas.microsoft.com/office/powerpoint/2010/main" val="2473667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AF592C9-6635-457A-A6BD-900C6BCE0B0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285FD9A7-D4A4-4D17-A5F4-1B04C4856C0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8A7541F3-276A-4371-9EAB-DEE6FCEC0528}"/>
              </a:ext>
            </a:extLst>
          </p:cNvPr>
          <p:cNvSpPr>
            <a:spLocks noGrp="1"/>
          </p:cNvSpPr>
          <p:nvPr>
            <p:ph type="dt" sz="half" idx="10"/>
          </p:nvPr>
        </p:nvSpPr>
        <p:spPr/>
        <p:txBody>
          <a:bodyPr/>
          <a:lstStyle/>
          <a:p>
            <a:fld id="{F88387E8-FD69-4DBD-B3B3-0800179ECDBE}" type="datetimeFigureOut">
              <a:rPr lang="en-KE" smtClean="0"/>
              <a:t>25/03/2025</a:t>
            </a:fld>
            <a:endParaRPr lang="en-KE"/>
          </a:p>
        </p:txBody>
      </p:sp>
      <p:sp>
        <p:nvSpPr>
          <p:cNvPr id="5" name="Footer Placeholder 4">
            <a:extLst>
              <a:ext uri="{FF2B5EF4-FFF2-40B4-BE49-F238E27FC236}">
                <a16:creationId xmlns:a16="http://schemas.microsoft.com/office/drawing/2014/main" id="{28004CAD-BE9E-4CD3-8EC7-4802F7817F59}"/>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CA7AFB82-87B8-4972-AB89-1C2E59A81F71}"/>
              </a:ext>
            </a:extLst>
          </p:cNvPr>
          <p:cNvSpPr>
            <a:spLocks noGrp="1"/>
          </p:cNvSpPr>
          <p:nvPr>
            <p:ph type="sldNum" sz="quarter" idx="12"/>
          </p:nvPr>
        </p:nvSpPr>
        <p:spPr/>
        <p:txBody>
          <a:bodyPr/>
          <a:lstStyle/>
          <a:p>
            <a:fld id="{DD62B287-5FEF-4D2A-8F65-1AAD6F80554E}" type="slidenum">
              <a:rPr lang="en-KE" smtClean="0"/>
              <a:t>‹#›</a:t>
            </a:fld>
            <a:endParaRPr lang="en-KE"/>
          </a:p>
        </p:txBody>
      </p:sp>
    </p:spTree>
    <p:extLst>
      <p:ext uri="{BB962C8B-B14F-4D97-AF65-F5344CB8AC3E}">
        <p14:creationId xmlns:p14="http://schemas.microsoft.com/office/powerpoint/2010/main" val="3608737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BA5DBC8-6C22-4D3B-97C9-B26FC6228C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KE"/>
          </a:p>
        </p:txBody>
      </p:sp>
      <p:sp>
        <p:nvSpPr>
          <p:cNvPr id="3" name="Text Placeholder 2">
            <a:extLst>
              <a:ext uri="{FF2B5EF4-FFF2-40B4-BE49-F238E27FC236}">
                <a16:creationId xmlns:a16="http://schemas.microsoft.com/office/drawing/2014/main" id="{389D7799-60B1-4B96-B6C2-C28E1BCFF5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5CA3A3D8-1C7F-4808-A409-FE25937247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8387E8-FD69-4DBD-B3B3-0800179ECDBE}" type="datetimeFigureOut">
              <a:rPr lang="en-KE" smtClean="0"/>
              <a:t>25/03/2025</a:t>
            </a:fld>
            <a:endParaRPr lang="en-KE"/>
          </a:p>
        </p:txBody>
      </p:sp>
      <p:sp>
        <p:nvSpPr>
          <p:cNvPr id="5" name="Footer Placeholder 4">
            <a:extLst>
              <a:ext uri="{FF2B5EF4-FFF2-40B4-BE49-F238E27FC236}">
                <a16:creationId xmlns:a16="http://schemas.microsoft.com/office/drawing/2014/main" id="{52B6610D-E51C-482D-B87F-1476DE38914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0DEF51DF-CEDE-4873-A377-EE823001FE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62B287-5FEF-4D2A-8F65-1AAD6F80554E}" type="slidenum">
              <a:rPr lang="en-KE" smtClean="0"/>
              <a:t>‹#›</a:t>
            </a:fld>
            <a:endParaRPr lang="en-KE"/>
          </a:p>
        </p:txBody>
      </p:sp>
    </p:spTree>
    <p:extLst>
      <p:ext uri="{BB962C8B-B14F-4D97-AF65-F5344CB8AC3E}">
        <p14:creationId xmlns:p14="http://schemas.microsoft.com/office/powerpoint/2010/main" val="3385349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s://accountingforeveryone.com/what-is-a-normative-theory-in-accounting/" TargetMode="External"/><Relationship Id="rId2" Type="http://schemas.openxmlformats.org/officeDocument/2006/relationships/hyperlink" Target="https://www.accountancyage.com/2018/02/06/positive-vs-normative-accounting/"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D2E0F-1416-4CC9-B430-654CEFB6C3CF}"/>
              </a:ext>
            </a:extLst>
          </p:cNvPr>
          <p:cNvSpPr>
            <a:spLocks noGrp="1"/>
          </p:cNvSpPr>
          <p:nvPr>
            <p:ph type="ctrTitle"/>
          </p:nvPr>
        </p:nvSpPr>
        <p:spPr/>
        <p:txBody>
          <a:bodyPr>
            <a:normAutofit/>
          </a:bodyPr>
          <a:lstStyle/>
          <a:p>
            <a:r>
              <a:rPr lang="en-US" b="1" dirty="0"/>
              <a:t>Course: Advanced Accounting Theory and Practices</a:t>
            </a:r>
            <a:endParaRPr lang="en-KE" dirty="0"/>
          </a:p>
        </p:txBody>
      </p:sp>
      <p:sp>
        <p:nvSpPr>
          <p:cNvPr id="3" name="Subtitle 2">
            <a:extLst>
              <a:ext uri="{FF2B5EF4-FFF2-40B4-BE49-F238E27FC236}">
                <a16:creationId xmlns:a16="http://schemas.microsoft.com/office/drawing/2014/main" id="{296ADC13-CA61-44EF-A8C0-6F603227D487}"/>
              </a:ext>
            </a:extLst>
          </p:cNvPr>
          <p:cNvSpPr>
            <a:spLocks noGrp="1"/>
          </p:cNvSpPr>
          <p:nvPr>
            <p:ph type="subTitle" idx="1"/>
          </p:nvPr>
        </p:nvSpPr>
        <p:spPr/>
        <p:txBody>
          <a:bodyPr/>
          <a:lstStyle/>
          <a:p>
            <a:r>
              <a:rPr lang="en-US" dirty="0"/>
              <a:t>Week 1 : Normative Theories of Accounting</a:t>
            </a:r>
          </a:p>
          <a:p>
            <a:endParaRPr lang="en-US" dirty="0"/>
          </a:p>
          <a:p>
            <a:r>
              <a:rPr lang="en-US" dirty="0"/>
              <a:t>Lecturer: Peter Karugu Kahihu</a:t>
            </a:r>
          </a:p>
          <a:p>
            <a:endParaRPr lang="en-KE" dirty="0"/>
          </a:p>
        </p:txBody>
      </p:sp>
    </p:spTree>
    <p:extLst>
      <p:ext uri="{BB962C8B-B14F-4D97-AF65-F5344CB8AC3E}">
        <p14:creationId xmlns:p14="http://schemas.microsoft.com/office/powerpoint/2010/main" val="23458537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F3581C-C2DA-45B5-A4C2-42C87B00A254}"/>
              </a:ext>
            </a:extLst>
          </p:cNvPr>
          <p:cNvSpPr>
            <a:spLocks noGrp="1"/>
          </p:cNvSpPr>
          <p:nvPr>
            <p:ph type="title"/>
          </p:nvPr>
        </p:nvSpPr>
        <p:spPr/>
        <p:txBody>
          <a:bodyPr/>
          <a:lstStyle/>
          <a:p>
            <a:pPr algn="ctr"/>
            <a:r>
              <a:rPr lang="en-US" b="1" dirty="0"/>
              <a:t>Introduction</a:t>
            </a:r>
            <a:endParaRPr lang="en-KE" dirty="0"/>
          </a:p>
        </p:txBody>
      </p:sp>
      <p:sp>
        <p:nvSpPr>
          <p:cNvPr id="3" name="Content Placeholder 2">
            <a:extLst>
              <a:ext uri="{FF2B5EF4-FFF2-40B4-BE49-F238E27FC236}">
                <a16:creationId xmlns:a16="http://schemas.microsoft.com/office/drawing/2014/main" id="{919B80C4-EEE2-40E1-87E4-4B7E39B10CCD}"/>
              </a:ext>
            </a:extLst>
          </p:cNvPr>
          <p:cNvSpPr>
            <a:spLocks noGrp="1"/>
          </p:cNvSpPr>
          <p:nvPr>
            <p:ph idx="1"/>
          </p:nvPr>
        </p:nvSpPr>
        <p:spPr/>
        <p:txBody>
          <a:bodyPr/>
          <a:lstStyle/>
          <a:p>
            <a:pPr algn="just"/>
            <a:r>
              <a:rPr lang="en-US" dirty="0"/>
              <a:t>This lecture introduces you to the Advanced Accounting Theory and Practices. This week discussing on the Normative theory of Accounting</a:t>
            </a:r>
          </a:p>
          <a:p>
            <a:pPr algn="just"/>
            <a:r>
              <a:rPr lang="en-US" b="1" dirty="0"/>
              <a:t>	</a:t>
            </a:r>
            <a:r>
              <a:rPr lang="x-none" b="1" dirty="0"/>
              <a:t>Expected Learning Outcomes</a:t>
            </a:r>
            <a:endParaRPr lang="en-US" dirty="0"/>
          </a:p>
          <a:p>
            <a:pPr algn="just"/>
            <a:r>
              <a:rPr lang="en-US" dirty="0"/>
              <a:t>By the end of this lecture, the learner should be able to: </a:t>
            </a:r>
          </a:p>
          <a:p>
            <a:pPr lvl="1" algn="just"/>
            <a:r>
              <a:rPr lang="en-US" dirty="0"/>
              <a:t>Know the importance of theories in the Accounting</a:t>
            </a:r>
          </a:p>
          <a:p>
            <a:pPr lvl="1" algn="just"/>
            <a:r>
              <a:rPr lang="en-US" dirty="0"/>
              <a:t>Know Significance of the Normative theory of Accounting</a:t>
            </a:r>
          </a:p>
          <a:p>
            <a:pPr lvl="1" algn="just"/>
            <a:r>
              <a:rPr lang="en-US" dirty="0"/>
              <a:t>Understand the application of the Normative theory of Accounting.</a:t>
            </a:r>
          </a:p>
          <a:p>
            <a:pPr lvl="1" algn="just"/>
            <a:r>
              <a:rPr lang="en-US" dirty="0"/>
              <a:t>Understand the advantage and disadvantage of the Normative theory of Accounting</a:t>
            </a:r>
          </a:p>
          <a:p>
            <a:endParaRPr lang="en-KE" dirty="0"/>
          </a:p>
        </p:txBody>
      </p:sp>
    </p:spTree>
    <p:extLst>
      <p:ext uri="{BB962C8B-B14F-4D97-AF65-F5344CB8AC3E}">
        <p14:creationId xmlns:p14="http://schemas.microsoft.com/office/powerpoint/2010/main" val="25507789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52F25-038F-48C8-9B8F-3E16675D677C}"/>
              </a:ext>
            </a:extLst>
          </p:cNvPr>
          <p:cNvSpPr>
            <a:spLocks noGrp="1"/>
          </p:cNvSpPr>
          <p:nvPr>
            <p:ph type="title"/>
          </p:nvPr>
        </p:nvSpPr>
        <p:spPr/>
        <p:txBody>
          <a:bodyPr/>
          <a:lstStyle/>
          <a:p>
            <a:r>
              <a:rPr lang="en-US" dirty="0"/>
              <a:t> Theories - Introduction</a:t>
            </a:r>
            <a:endParaRPr lang="en-KE" dirty="0"/>
          </a:p>
        </p:txBody>
      </p:sp>
      <p:sp>
        <p:nvSpPr>
          <p:cNvPr id="3" name="Content Placeholder 2">
            <a:extLst>
              <a:ext uri="{FF2B5EF4-FFF2-40B4-BE49-F238E27FC236}">
                <a16:creationId xmlns:a16="http://schemas.microsoft.com/office/drawing/2014/main" id="{937E9C12-1666-416F-88E6-735CA92B2B3B}"/>
              </a:ext>
            </a:extLst>
          </p:cNvPr>
          <p:cNvSpPr>
            <a:spLocks noGrp="1"/>
          </p:cNvSpPr>
          <p:nvPr>
            <p:ph idx="1"/>
          </p:nvPr>
        </p:nvSpPr>
        <p:spPr/>
        <p:txBody>
          <a:bodyPr>
            <a:normAutofit/>
          </a:bodyPr>
          <a:lstStyle/>
          <a:p>
            <a:pPr algn="just"/>
            <a:r>
              <a:rPr lang="en-KE" dirty="0"/>
              <a:t>The ideas underlying theories and how they are used in various academic disciplines date back hundreds of years. </a:t>
            </a:r>
            <a:endParaRPr lang="en-US" dirty="0"/>
          </a:p>
          <a:p>
            <a:pPr algn="just"/>
            <a:r>
              <a:rPr lang="en-KE" dirty="0"/>
              <a:t>Theories have been helpful in </a:t>
            </a:r>
            <a:r>
              <a:rPr lang="en-US" dirty="0" err="1"/>
              <a:t>analysing</a:t>
            </a:r>
            <a:r>
              <a:rPr lang="en-KE" dirty="0"/>
              <a:t> how different people working in the field of research and development have held varying views, opinions, and even judgments regarding significant life and educational models and how they relate to real-world situations.</a:t>
            </a:r>
            <a:endParaRPr lang="en-US" dirty="0"/>
          </a:p>
          <a:p>
            <a:pPr algn="just"/>
            <a:r>
              <a:rPr lang="en-KE" dirty="0"/>
              <a:t> Presenting a number of correlations and principles that explain seen practices and predict unseen practices is the main goal of accounting theory.</a:t>
            </a:r>
            <a:endParaRPr lang="en-US" dirty="0"/>
          </a:p>
        </p:txBody>
      </p:sp>
    </p:spTree>
    <p:extLst>
      <p:ext uri="{BB962C8B-B14F-4D97-AF65-F5344CB8AC3E}">
        <p14:creationId xmlns:p14="http://schemas.microsoft.com/office/powerpoint/2010/main" val="21633473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7B4EE-6F9B-419D-B827-D7B115A25191}"/>
              </a:ext>
            </a:extLst>
          </p:cNvPr>
          <p:cNvSpPr>
            <a:spLocks noGrp="1"/>
          </p:cNvSpPr>
          <p:nvPr>
            <p:ph type="title"/>
          </p:nvPr>
        </p:nvSpPr>
        <p:spPr/>
        <p:txBody>
          <a:bodyPr>
            <a:normAutofit fontScale="90000"/>
          </a:bodyPr>
          <a:lstStyle/>
          <a:p>
            <a:br>
              <a:rPr lang="en-US" b="1" dirty="0"/>
            </a:br>
            <a:r>
              <a:rPr lang="en-KE" b="1" dirty="0"/>
              <a:t>An overview of the profession and theories</a:t>
            </a:r>
            <a:br>
              <a:rPr lang="en-KE" dirty="0"/>
            </a:br>
            <a:endParaRPr lang="en-KE" dirty="0"/>
          </a:p>
        </p:txBody>
      </p:sp>
      <p:sp>
        <p:nvSpPr>
          <p:cNvPr id="3" name="Content Placeholder 2">
            <a:extLst>
              <a:ext uri="{FF2B5EF4-FFF2-40B4-BE49-F238E27FC236}">
                <a16:creationId xmlns:a16="http://schemas.microsoft.com/office/drawing/2014/main" id="{4C8F35AF-B706-4E49-8ADB-C9DDF50CBFFB}"/>
              </a:ext>
            </a:extLst>
          </p:cNvPr>
          <p:cNvSpPr>
            <a:spLocks noGrp="1"/>
          </p:cNvSpPr>
          <p:nvPr>
            <p:ph idx="1"/>
          </p:nvPr>
        </p:nvSpPr>
        <p:spPr/>
        <p:txBody>
          <a:bodyPr/>
          <a:lstStyle/>
          <a:p>
            <a:endParaRPr lang="en-US" dirty="0"/>
          </a:p>
          <a:p>
            <a:r>
              <a:rPr lang="en-KE" dirty="0"/>
              <a:t> The normative approach and the positive approach are two of the primary theoretical stances in accounting theory. </a:t>
            </a:r>
            <a:endParaRPr lang="en-US" dirty="0"/>
          </a:p>
          <a:p>
            <a:r>
              <a:rPr lang="en-KE" dirty="0"/>
              <a:t>Many organizations and governments have placed a high value on accounting information because it helps decision-makers and policymakers make well-informed decisions. </a:t>
            </a:r>
          </a:p>
          <a:p>
            <a:r>
              <a:rPr lang="en-KE" dirty="0"/>
              <a:t>The measurement and dissemination of financial data concerning economic activity to interested parties is known as accounting. </a:t>
            </a:r>
            <a:br>
              <a:rPr lang="en-KE" dirty="0"/>
            </a:br>
            <a:endParaRPr lang="en-KE" dirty="0"/>
          </a:p>
          <a:p>
            <a:endParaRPr lang="en-KE" dirty="0"/>
          </a:p>
        </p:txBody>
      </p:sp>
    </p:spTree>
    <p:extLst>
      <p:ext uri="{BB962C8B-B14F-4D97-AF65-F5344CB8AC3E}">
        <p14:creationId xmlns:p14="http://schemas.microsoft.com/office/powerpoint/2010/main" val="42646099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1F279E-FDF6-40DE-A9E1-2BB455FC9FD5}"/>
              </a:ext>
            </a:extLst>
          </p:cNvPr>
          <p:cNvSpPr>
            <a:spLocks noGrp="1"/>
          </p:cNvSpPr>
          <p:nvPr>
            <p:ph type="title"/>
          </p:nvPr>
        </p:nvSpPr>
        <p:spPr/>
        <p:txBody>
          <a:bodyPr/>
          <a:lstStyle/>
          <a:p>
            <a:r>
              <a:rPr lang="en-KE" b="1" dirty="0"/>
              <a:t>An overview of the profession and theories</a:t>
            </a:r>
            <a:endParaRPr lang="en-KE" dirty="0"/>
          </a:p>
        </p:txBody>
      </p:sp>
      <p:sp>
        <p:nvSpPr>
          <p:cNvPr id="3" name="Content Placeholder 2">
            <a:extLst>
              <a:ext uri="{FF2B5EF4-FFF2-40B4-BE49-F238E27FC236}">
                <a16:creationId xmlns:a16="http://schemas.microsoft.com/office/drawing/2014/main" id="{D97903C3-9C5F-4567-BEED-8210E07F14B1}"/>
              </a:ext>
            </a:extLst>
          </p:cNvPr>
          <p:cNvSpPr>
            <a:spLocks noGrp="1"/>
          </p:cNvSpPr>
          <p:nvPr>
            <p:ph idx="1"/>
          </p:nvPr>
        </p:nvSpPr>
        <p:spPr/>
        <p:txBody>
          <a:bodyPr/>
          <a:lstStyle/>
          <a:p>
            <a:pPr algn="just"/>
            <a:r>
              <a:rPr lang="en-KE" dirty="0"/>
              <a:t>On the other hand, accounting theory can be defined as a coherent collection of rational beliefs that consistently offer a sophisticated comprehension of the dominant consumers of accounting data. </a:t>
            </a:r>
            <a:endParaRPr lang="en-US" dirty="0"/>
          </a:p>
          <a:p>
            <a:pPr algn="just"/>
            <a:r>
              <a:rPr lang="en-KE" dirty="0"/>
              <a:t>Additionally, the theory has served as a valuable conceptual framework for estimating current accounting methods</a:t>
            </a:r>
            <a:r>
              <a:rPr lang="en-US" dirty="0"/>
              <a:t>,</a:t>
            </a:r>
          </a:p>
          <a:p>
            <a:pPr algn="just"/>
            <a:r>
              <a:rPr lang="en-US" dirty="0"/>
              <a:t>Theories serves</a:t>
            </a:r>
            <a:r>
              <a:rPr lang="en-KE" dirty="0"/>
              <a:t> as a guide for the creation of new procedures and practices that are beneficial to the accounting industry.</a:t>
            </a:r>
          </a:p>
        </p:txBody>
      </p:sp>
    </p:spTree>
    <p:extLst>
      <p:ext uri="{BB962C8B-B14F-4D97-AF65-F5344CB8AC3E}">
        <p14:creationId xmlns:p14="http://schemas.microsoft.com/office/powerpoint/2010/main" val="9769277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7FB2D-38F1-4AFD-B1C4-A6341D140ADD}"/>
              </a:ext>
            </a:extLst>
          </p:cNvPr>
          <p:cNvSpPr>
            <a:spLocks noGrp="1"/>
          </p:cNvSpPr>
          <p:nvPr>
            <p:ph type="title"/>
          </p:nvPr>
        </p:nvSpPr>
        <p:spPr/>
        <p:txBody>
          <a:bodyPr/>
          <a:lstStyle/>
          <a:p>
            <a:r>
              <a:rPr lang="en-US" b="1" dirty="0"/>
              <a:t>N</a:t>
            </a:r>
            <a:r>
              <a:rPr lang="en-KE" b="1" dirty="0"/>
              <a:t>ormative </a:t>
            </a:r>
            <a:r>
              <a:rPr lang="en-US" b="1" dirty="0"/>
              <a:t>Accounting Theory</a:t>
            </a:r>
            <a:endParaRPr lang="en-KE" dirty="0"/>
          </a:p>
        </p:txBody>
      </p:sp>
      <p:sp>
        <p:nvSpPr>
          <p:cNvPr id="3" name="Content Placeholder 2">
            <a:extLst>
              <a:ext uri="{FF2B5EF4-FFF2-40B4-BE49-F238E27FC236}">
                <a16:creationId xmlns:a16="http://schemas.microsoft.com/office/drawing/2014/main" id="{2885A46A-94A3-45DB-A602-75FAB584FE59}"/>
              </a:ext>
            </a:extLst>
          </p:cNvPr>
          <p:cNvSpPr>
            <a:spLocks noGrp="1"/>
          </p:cNvSpPr>
          <p:nvPr>
            <p:ph idx="1"/>
          </p:nvPr>
        </p:nvSpPr>
        <p:spPr/>
        <p:txBody>
          <a:bodyPr>
            <a:normAutofit lnSpcReduction="10000"/>
          </a:bodyPr>
          <a:lstStyle/>
          <a:p>
            <a:r>
              <a:rPr lang="en-KE" dirty="0"/>
              <a:t>Philosophers, researchers, and mathematicians have been engaged in a decades-long debate over the rules that govern the accounting profession, with different people holding varying opinions. </a:t>
            </a:r>
          </a:p>
          <a:p>
            <a:r>
              <a:rPr lang="en-KE" dirty="0"/>
              <a:t>One of the oldest types of accounting theories that established the groundwork for numerous accounting rules was normative theory.</a:t>
            </a:r>
            <a:endParaRPr lang="en-US" dirty="0"/>
          </a:p>
          <a:p>
            <a:r>
              <a:rPr lang="en-KE" dirty="0"/>
              <a:t>Normative accounting theories are a type of accounting presumptions that provide concepts, ideologies, and philosophies on how people should approach the accounting process, according to the fundamental definition that is applicable in practically all literature sources. </a:t>
            </a:r>
            <a:br>
              <a:rPr lang="en-KE" dirty="0"/>
            </a:br>
            <a:endParaRPr lang="en-KE" dirty="0"/>
          </a:p>
        </p:txBody>
      </p:sp>
    </p:spTree>
    <p:extLst>
      <p:ext uri="{BB962C8B-B14F-4D97-AF65-F5344CB8AC3E}">
        <p14:creationId xmlns:p14="http://schemas.microsoft.com/office/powerpoint/2010/main" val="9382187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531CCC-2EBF-43F9-8419-88B0A185EF3C}"/>
              </a:ext>
            </a:extLst>
          </p:cNvPr>
          <p:cNvSpPr>
            <a:spLocks noGrp="1"/>
          </p:cNvSpPr>
          <p:nvPr>
            <p:ph type="title"/>
          </p:nvPr>
        </p:nvSpPr>
        <p:spPr/>
        <p:txBody>
          <a:bodyPr/>
          <a:lstStyle/>
          <a:p>
            <a:r>
              <a:rPr lang="en-US" b="1" dirty="0"/>
              <a:t>N</a:t>
            </a:r>
            <a:r>
              <a:rPr lang="en-KE" b="1" dirty="0"/>
              <a:t>ormative </a:t>
            </a:r>
            <a:r>
              <a:rPr lang="en-US" b="1" dirty="0"/>
              <a:t>Accounting Theory</a:t>
            </a:r>
            <a:endParaRPr lang="en-KE" dirty="0"/>
          </a:p>
        </p:txBody>
      </p:sp>
      <p:sp>
        <p:nvSpPr>
          <p:cNvPr id="3" name="Content Placeholder 2">
            <a:extLst>
              <a:ext uri="{FF2B5EF4-FFF2-40B4-BE49-F238E27FC236}">
                <a16:creationId xmlns:a16="http://schemas.microsoft.com/office/drawing/2014/main" id="{A27EA660-976B-4B9B-8E09-0C31DFE2EEA6}"/>
              </a:ext>
            </a:extLst>
          </p:cNvPr>
          <p:cNvSpPr>
            <a:spLocks noGrp="1"/>
          </p:cNvSpPr>
          <p:nvPr>
            <p:ph idx="1"/>
          </p:nvPr>
        </p:nvSpPr>
        <p:spPr/>
        <p:txBody>
          <a:bodyPr>
            <a:normAutofit lnSpcReduction="10000"/>
          </a:bodyPr>
          <a:lstStyle/>
          <a:p>
            <a:r>
              <a:rPr lang="en-KE" dirty="0"/>
              <a:t>In order to validate any material relevant to accounting practice, the research and development technique of the normative approach is only based on standardized accounting principles. </a:t>
            </a:r>
            <a:endParaRPr lang="en-US" dirty="0"/>
          </a:p>
          <a:p>
            <a:r>
              <a:rPr lang="en-KE" dirty="0"/>
              <a:t>Accounting models that employ normative techniques must be particular for the possibility of its achievement in order to remain positive, successful, and convincing to humans; if not, they become irrelevant. </a:t>
            </a:r>
          </a:p>
          <a:p>
            <a:r>
              <a:rPr lang="en-KE" dirty="0"/>
              <a:t>Nonetheless, the strategy has consistently shown promise in the modern period, despite a number of objections, as the readily available literature makes clear. </a:t>
            </a:r>
            <a:br>
              <a:rPr lang="en-KE" dirty="0"/>
            </a:br>
            <a:endParaRPr lang="en-KE" dirty="0"/>
          </a:p>
        </p:txBody>
      </p:sp>
    </p:spTree>
    <p:extLst>
      <p:ext uri="{BB962C8B-B14F-4D97-AF65-F5344CB8AC3E}">
        <p14:creationId xmlns:p14="http://schemas.microsoft.com/office/powerpoint/2010/main" val="23199174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8EF994-DF73-45B9-A95C-791F0FFED769}"/>
              </a:ext>
            </a:extLst>
          </p:cNvPr>
          <p:cNvSpPr>
            <a:spLocks noGrp="1"/>
          </p:cNvSpPr>
          <p:nvPr>
            <p:ph type="title"/>
          </p:nvPr>
        </p:nvSpPr>
        <p:spPr/>
        <p:txBody>
          <a:bodyPr/>
          <a:lstStyle/>
          <a:p>
            <a:r>
              <a:rPr lang="en-KE" b="1" dirty="0"/>
              <a:t>Normative Accounting</a:t>
            </a:r>
            <a:endParaRPr lang="en-KE" dirty="0"/>
          </a:p>
        </p:txBody>
      </p:sp>
      <p:sp>
        <p:nvSpPr>
          <p:cNvPr id="3" name="Content Placeholder 2">
            <a:extLst>
              <a:ext uri="{FF2B5EF4-FFF2-40B4-BE49-F238E27FC236}">
                <a16:creationId xmlns:a16="http://schemas.microsoft.com/office/drawing/2014/main" id="{CBD77529-FF4E-4978-8AB8-4EEA65FBBF4B}"/>
              </a:ext>
            </a:extLst>
          </p:cNvPr>
          <p:cNvSpPr>
            <a:spLocks noGrp="1"/>
          </p:cNvSpPr>
          <p:nvPr>
            <p:ph idx="1"/>
          </p:nvPr>
        </p:nvSpPr>
        <p:spPr/>
        <p:txBody>
          <a:bodyPr/>
          <a:lstStyle/>
          <a:p>
            <a:r>
              <a:rPr lang="en-KE" dirty="0"/>
              <a:t>Developing accounting standards and principles based on a set of moral and ethical principles is the focus of the accounting field known as normative accounting.</a:t>
            </a:r>
            <a:endParaRPr lang="en-US" dirty="0"/>
          </a:p>
          <a:p>
            <a:r>
              <a:rPr lang="en-KE" dirty="0"/>
              <a:t> It looks for the best accounting procedures that companies ought to adhere to in order to guarantee financial reporting that is fair, transparent, and accountable. </a:t>
            </a:r>
            <a:endParaRPr lang="en-US" dirty="0"/>
          </a:p>
          <a:p>
            <a:r>
              <a:rPr lang="en-KE" dirty="0"/>
              <a:t>Positive accounting, which aims to characterize and explain the real accounting procedures that companies utilize, is sometimes contrasted with normative accounting. </a:t>
            </a:r>
            <a:br>
              <a:rPr lang="en-KE" dirty="0"/>
            </a:br>
            <a:endParaRPr lang="en-KE" dirty="0"/>
          </a:p>
        </p:txBody>
      </p:sp>
    </p:spTree>
    <p:extLst>
      <p:ext uri="{BB962C8B-B14F-4D97-AF65-F5344CB8AC3E}">
        <p14:creationId xmlns:p14="http://schemas.microsoft.com/office/powerpoint/2010/main" val="7749276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947AE6-FDAB-48DF-872F-308B99948A84}"/>
              </a:ext>
            </a:extLst>
          </p:cNvPr>
          <p:cNvSpPr>
            <a:spLocks noGrp="1"/>
          </p:cNvSpPr>
          <p:nvPr>
            <p:ph type="title"/>
          </p:nvPr>
        </p:nvSpPr>
        <p:spPr/>
        <p:txBody>
          <a:bodyPr/>
          <a:lstStyle/>
          <a:p>
            <a:r>
              <a:rPr lang="en-KE" b="1" dirty="0"/>
              <a:t>Normative Accounting</a:t>
            </a:r>
            <a:endParaRPr lang="en-KE" dirty="0"/>
          </a:p>
        </p:txBody>
      </p:sp>
      <p:sp>
        <p:nvSpPr>
          <p:cNvPr id="3" name="Content Placeholder 2">
            <a:extLst>
              <a:ext uri="{FF2B5EF4-FFF2-40B4-BE49-F238E27FC236}">
                <a16:creationId xmlns:a16="http://schemas.microsoft.com/office/drawing/2014/main" id="{08D3DC68-064C-47C0-9474-F25B31616B94}"/>
              </a:ext>
            </a:extLst>
          </p:cNvPr>
          <p:cNvSpPr>
            <a:spLocks noGrp="1"/>
          </p:cNvSpPr>
          <p:nvPr>
            <p:ph idx="1"/>
          </p:nvPr>
        </p:nvSpPr>
        <p:spPr/>
        <p:txBody>
          <a:bodyPr>
            <a:normAutofit fontScale="92500" lnSpcReduction="10000"/>
          </a:bodyPr>
          <a:lstStyle/>
          <a:p>
            <a:r>
              <a:rPr lang="en-KE" dirty="0"/>
              <a:t>In order to comprehend normative accounting, one must be well-versed in accounting rules and principles as well as the moral and ethical principles that support them. </a:t>
            </a:r>
          </a:p>
          <a:p>
            <a:r>
              <a:rPr lang="en-KE" dirty="0"/>
              <a:t>By giving companies a framework to work within while creating their financial statements, normative accounting seeks to guarantee that the data is accurate, trustworthy, and helpful to all parties involved. </a:t>
            </a:r>
            <a:endParaRPr lang="en-US" dirty="0"/>
          </a:p>
          <a:p>
            <a:r>
              <a:rPr lang="en-KE" dirty="0"/>
              <a:t>Several fundamental ideas form the basis of normative accounting's </a:t>
            </a:r>
            <a:r>
              <a:rPr lang="en-KE" dirty="0" err="1"/>
              <a:t>operations.Prudence</a:t>
            </a:r>
            <a:r>
              <a:rPr lang="en-KE" dirty="0"/>
              <a:t>, consistency, materiality, and relevance are some of these ideas. Businesses may make sure they are adhering to industry standards and best practices by using these ideas as a guide for their accounting procedures. </a:t>
            </a:r>
            <a:br>
              <a:rPr lang="en-KE" dirty="0"/>
            </a:br>
            <a:endParaRPr lang="en-KE" dirty="0"/>
          </a:p>
        </p:txBody>
      </p:sp>
    </p:spTree>
    <p:extLst>
      <p:ext uri="{BB962C8B-B14F-4D97-AF65-F5344CB8AC3E}">
        <p14:creationId xmlns:p14="http://schemas.microsoft.com/office/powerpoint/2010/main" val="37062916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30304-6719-4B8C-AFA2-9AFE2D84845C}"/>
              </a:ext>
            </a:extLst>
          </p:cNvPr>
          <p:cNvSpPr>
            <a:spLocks noGrp="1"/>
          </p:cNvSpPr>
          <p:nvPr>
            <p:ph type="title"/>
          </p:nvPr>
        </p:nvSpPr>
        <p:spPr/>
        <p:txBody>
          <a:bodyPr/>
          <a:lstStyle/>
          <a:p>
            <a:r>
              <a:rPr lang="en-US" b="1" dirty="0"/>
              <a:t>Understanding</a:t>
            </a:r>
            <a:r>
              <a:rPr lang="en-KE" b="1" dirty="0"/>
              <a:t> Normative Accounting</a:t>
            </a:r>
            <a:endParaRPr lang="en-KE" dirty="0"/>
          </a:p>
        </p:txBody>
      </p:sp>
      <p:sp>
        <p:nvSpPr>
          <p:cNvPr id="3" name="Content Placeholder 2">
            <a:extLst>
              <a:ext uri="{FF2B5EF4-FFF2-40B4-BE49-F238E27FC236}">
                <a16:creationId xmlns:a16="http://schemas.microsoft.com/office/drawing/2014/main" id="{26623B48-9EBA-468A-817F-3C2F3F2A2CE3}"/>
              </a:ext>
            </a:extLst>
          </p:cNvPr>
          <p:cNvSpPr>
            <a:spLocks noGrp="1"/>
          </p:cNvSpPr>
          <p:nvPr>
            <p:ph idx="1"/>
          </p:nvPr>
        </p:nvSpPr>
        <p:spPr/>
        <p:txBody>
          <a:bodyPr/>
          <a:lstStyle/>
          <a:p>
            <a:r>
              <a:rPr lang="en-KE" dirty="0"/>
              <a:t>One branch of accounting that focuses on creating guidelines for financial reporting and analysis is called normative accounting. </a:t>
            </a:r>
            <a:endParaRPr lang="en-US" dirty="0"/>
          </a:p>
          <a:p>
            <a:r>
              <a:rPr lang="en-KE" dirty="0"/>
              <a:t>It is more interested in how things ought to be done than in how they are done now. </a:t>
            </a:r>
          </a:p>
          <a:p>
            <a:r>
              <a:rPr lang="en-KE" dirty="0"/>
              <a:t>Developing a system of rules that may be applied to guarantee that financial statements are accurate, trustworthy, and helpful for making decisions is the aim of normative accounting. </a:t>
            </a:r>
            <a:endParaRPr lang="en-US" dirty="0"/>
          </a:p>
          <a:p>
            <a:r>
              <a:rPr lang="en-KE" dirty="0"/>
              <a:t>One area of accounting theory that focuses on creating these rules is called normative accounting theory.</a:t>
            </a:r>
          </a:p>
        </p:txBody>
      </p:sp>
    </p:spTree>
    <p:extLst>
      <p:ext uri="{BB962C8B-B14F-4D97-AF65-F5344CB8AC3E}">
        <p14:creationId xmlns:p14="http://schemas.microsoft.com/office/powerpoint/2010/main" val="12649183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6F6139-4735-4C8F-950B-9F796E482806}"/>
              </a:ext>
            </a:extLst>
          </p:cNvPr>
          <p:cNvSpPr>
            <a:spLocks noGrp="1"/>
          </p:cNvSpPr>
          <p:nvPr>
            <p:ph type="title"/>
          </p:nvPr>
        </p:nvSpPr>
        <p:spPr/>
        <p:txBody>
          <a:bodyPr/>
          <a:lstStyle/>
          <a:p>
            <a:r>
              <a:rPr lang="en-US" b="1" dirty="0"/>
              <a:t>Understanding</a:t>
            </a:r>
            <a:r>
              <a:rPr lang="en-KE" b="1" dirty="0"/>
              <a:t> Normative Accounting</a:t>
            </a:r>
            <a:endParaRPr lang="en-KE" dirty="0"/>
          </a:p>
        </p:txBody>
      </p:sp>
      <p:sp>
        <p:nvSpPr>
          <p:cNvPr id="3" name="Content Placeholder 2">
            <a:extLst>
              <a:ext uri="{FF2B5EF4-FFF2-40B4-BE49-F238E27FC236}">
                <a16:creationId xmlns:a16="http://schemas.microsoft.com/office/drawing/2014/main" id="{3603694F-4829-4DD6-9322-785E4100713E}"/>
              </a:ext>
            </a:extLst>
          </p:cNvPr>
          <p:cNvSpPr>
            <a:spLocks noGrp="1"/>
          </p:cNvSpPr>
          <p:nvPr>
            <p:ph idx="1"/>
          </p:nvPr>
        </p:nvSpPr>
        <p:spPr/>
        <p:txBody>
          <a:bodyPr>
            <a:normAutofit lnSpcReduction="10000"/>
          </a:bodyPr>
          <a:lstStyle/>
          <a:p>
            <a:r>
              <a:rPr lang="en-KE" dirty="0"/>
              <a:t>Its foundation is deductive reasoning, which begins with a set of fundamental principles and proceeds to specific conclusions by using logic.</a:t>
            </a:r>
            <a:endParaRPr lang="en-US" dirty="0"/>
          </a:p>
          <a:p>
            <a:r>
              <a:rPr lang="en-KE" dirty="0"/>
              <a:t> These broad guidelines are developed by accounting theories, which are frequently predicated on presumptions about how the world functions. </a:t>
            </a:r>
            <a:endParaRPr lang="en-US" dirty="0"/>
          </a:p>
          <a:p>
            <a:r>
              <a:rPr lang="en-KE" dirty="0"/>
              <a:t>Normative accounting's emphasis on impartiality is one of its main characteristics. </a:t>
            </a:r>
          </a:p>
          <a:p>
            <a:r>
              <a:rPr lang="en-KE" dirty="0"/>
              <a:t>Because normative accounting standards are intended to be as objective as possible, they are not predicated on subjective beliefs or prejudices but rather on facts and data.</a:t>
            </a:r>
          </a:p>
        </p:txBody>
      </p:sp>
    </p:spTree>
    <p:extLst>
      <p:ext uri="{BB962C8B-B14F-4D97-AF65-F5344CB8AC3E}">
        <p14:creationId xmlns:p14="http://schemas.microsoft.com/office/powerpoint/2010/main" val="4138965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A755E0-091C-47AB-A4B0-7D834EA5EDB2}"/>
              </a:ext>
            </a:extLst>
          </p:cNvPr>
          <p:cNvSpPr>
            <a:spLocks noGrp="1"/>
          </p:cNvSpPr>
          <p:nvPr>
            <p:ph type="title"/>
          </p:nvPr>
        </p:nvSpPr>
        <p:spPr/>
        <p:txBody>
          <a:bodyPr/>
          <a:lstStyle/>
          <a:p>
            <a:r>
              <a:rPr lang="en-US" b="1" dirty="0"/>
              <a:t>Understanding</a:t>
            </a:r>
            <a:r>
              <a:rPr lang="en-KE" b="1" dirty="0"/>
              <a:t> Normative Accounting</a:t>
            </a:r>
            <a:endParaRPr lang="en-KE" dirty="0"/>
          </a:p>
        </p:txBody>
      </p:sp>
      <p:sp>
        <p:nvSpPr>
          <p:cNvPr id="3" name="Content Placeholder 2">
            <a:extLst>
              <a:ext uri="{FF2B5EF4-FFF2-40B4-BE49-F238E27FC236}">
                <a16:creationId xmlns:a16="http://schemas.microsoft.com/office/drawing/2014/main" id="{98FD3385-DEB0-417D-AED9-55F32823A9D3}"/>
              </a:ext>
            </a:extLst>
          </p:cNvPr>
          <p:cNvSpPr>
            <a:spLocks noGrp="1"/>
          </p:cNvSpPr>
          <p:nvPr>
            <p:ph idx="1"/>
          </p:nvPr>
        </p:nvSpPr>
        <p:spPr>
          <a:xfrm>
            <a:off x="838200" y="1852519"/>
            <a:ext cx="10515600" cy="4351338"/>
          </a:xfrm>
        </p:spPr>
        <p:txBody>
          <a:bodyPr>
            <a:normAutofit/>
          </a:bodyPr>
          <a:lstStyle/>
          <a:p>
            <a:r>
              <a:rPr lang="en-KE" dirty="0"/>
              <a:t>By doing this, investors and other stakeholders can be sure that financial statements are trustworthy. </a:t>
            </a:r>
            <a:endParaRPr lang="en-US" dirty="0"/>
          </a:p>
          <a:p>
            <a:r>
              <a:rPr lang="en-KE" dirty="0"/>
              <a:t>Transparency is another issue that normative accounting addresses.</a:t>
            </a:r>
            <a:endParaRPr lang="en-US" dirty="0"/>
          </a:p>
          <a:p>
            <a:r>
              <a:rPr lang="en-KE" dirty="0"/>
              <a:t>This implies that even for those who are not accounting specialists, financial statements should be understandable and straightforward.</a:t>
            </a:r>
            <a:endParaRPr lang="en-US" dirty="0"/>
          </a:p>
          <a:p>
            <a:r>
              <a:rPr lang="en-KE" dirty="0"/>
              <a:t>This is significant because it enables stakeholders to use the data in financial statements to make well-informed decisions. </a:t>
            </a:r>
            <a:endParaRPr lang="en-US" dirty="0"/>
          </a:p>
        </p:txBody>
      </p:sp>
    </p:spTree>
    <p:extLst>
      <p:ext uri="{BB962C8B-B14F-4D97-AF65-F5344CB8AC3E}">
        <p14:creationId xmlns:p14="http://schemas.microsoft.com/office/powerpoint/2010/main" val="7182276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7A50C6-C2C6-4869-B3D2-154759FF1988}"/>
              </a:ext>
            </a:extLst>
          </p:cNvPr>
          <p:cNvSpPr>
            <a:spLocks noGrp="1"/>
          </p:cNvSpPr>
          <p:nvPr>
            <p:ph type="title"/>
          </p:nvPr>
        </p:nvSpPr>
        <p:spPr/>
        <p:txBody>
          <a:bodyPr/>
          <a:lstStyle/>
          <a:p>
            <a:r>
              <a:rPr lang="en-KE" dirty="0"/>
              <a:t>Positive versus Normative Accounting</a:t>
            </a:r>
          </a:p>
        </p:txBody>
      </p:sp>
      <p:sp>
        <p:nvSpPr>
          <p:cNvPr id="3" name="Content Placeholder 2">
            <a:extLst>
              <a:ext uri="{FF2B5EF4-FFF2-40B4-BE49-F238E27FC236}">
                <a16:creationId xmlns:a16="http://schemas.microsoft.com/office/drawing/2014/main" id="{4B215905-6DEA-4E72-A5EA-19D8A024A6EA}"/>
              </a:ext>
            </a:extLst>
          </p:cNvPr>
          <p:cNvSpPr>
            <a:spLocks noGrp="1"/>
          </p:cNvSpPr>
          <p:nvPr>
            <p:ph idx="1"/>
          </p:nvPr>
        </p:nvSpPr>
        <p:spPr/>
        <p:txBody>
          <a:bodyPr>
            <a:normAutofit/>
          </a:bodyPr>
          <a:lstStyle/>
          <a:p>
            <a:r>
              <a:rPr lang="en-KE" dirty="0"/>
              <a:t>An essential component of the accounting profession is normative accounting. </a:t>
            </a:r>
            <a:endParaRPr lang="en-US" dirty="0"/>
          </a:p>
          <a:p>
            <a:r>
              <a:rPr lang="en-KE" dirty="0"/>
              <a:t>It contributes to the accuracy, dependability, and decision-making use of financial accounts</a:t>
            </a:r>
          </a:p>
          <a:p>
            <a:r>
              <a:rPr lang="en-KE" dirty="0"/>
              <a:t>In accounting research, two methodologies are employed: normative accounting and positive accounting. </a:t>
            </a:r>
            <a:endParaRPr lang="en-US" dirty="0"/>
          </a:p>
          <a:p>
            <a:r>
              <a:rPr lang="en-KE" dirty="0"/>
              <a:t>Positive accounting concentrates on what is really done in accounting, whereas normative accounting is more concerned with what ought to be done. </a:t>
            </a:r>
            <a:br>
              <a:rPr lang="en-KE" dirty="0"/>
            </a:br>
            <a:endParaRPr lang="en-KE" dirty="0"/>
          </a:p>
        </p:txBody>
      </p:sp>
    </p:spTree>
    <p:extLst>
      <p:ext uri="{BB962C8B-B14F-4D97-AF65-F5344CB8AC3E}">
        <p14:creationId xmlns:p14="http://schemas.microsoft.com/office/powerpoint/2010/main" val="4337101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825376-48DF-4135-93CF-C7E71132DC53}"/>
              </a:ext>
            </a:extLst>
          </p:cNvPr>
          <p:cNvSpPr>
            <a:spLocks noGrp="1"/>
          </p:cNvSpPr>
          <p:nvPr>
            <p:ph type="title"/>
          </p:nvPr>
        </p:nvSpPr>
        <p:spPr/>
        <p:txBody>
          <a:bodyPr/>
          <a:lstStyle/>
          <a:p>
            <a:r>
              <a:rPr lang="en-KE" dirty="0"/>
              <a:t>Positive versus Normative Accounting</a:t>
            </a:r>
          </a:p>
        </p:txBody>
      </p:sp>
      <p:sp>
        <p:nvSpPr>
          <p:cNvPr id="3" name="Content Placeholder 2">
            <a:extLst>
              <a:ext uri="{FF2B5EF4-FFF2-40B4-BE49-F238E27FC236}">
                <a16:creationId xmlns:a16="http://schemas.microsoft.com/office/drawing/2014/main" id="{2A7CB78E-647A-4173-824F-0C76C94CDE3C}"/>
              </a:ext>
            </a:extLst>
          </p:cNvPr>
          <p:cNvSpPr>
            <a:spLocks noGrp="1"/>
          </p:cNvSpPr>
          <p:nvPr>
            <p:ph idx="1"/>
          </p:nvPr>
        </p:nvSpPr>
        <p:spPr/>
        <p:txBody>
          <a:bodyPr/>
          <a:lstStyle/>
          <a:p>
            <a:r>
              <a:rPr lang="en-KE" dirty="0"/>
              <a:t>There are two distinct methods for doing accounting research: normative accounting and positive accounting. </a:t>
            </a:r>
          </a:p>
          <a:p>
            <a:r>
              <a:rPr lang="en-KE" dirty="0"/>
              <a:t>Whereas normative accounting aims to create accounting practices as they ought to be, positive accounting aims to explain accounting practices as they are. </a:t>
            </a:r>
            <a:endParaRPr lang="en-US" dirty="0"/>
          </a:p>
          <a:p>
            <a:r>
              <a:rPr lang="en-KE" dirty="0"/>
              <a:t>Because they offer distinct viewpoints on accounting procedures and contribute to the development of accounting rules and principles in the best interests of society at large, both methodologies are significant in accounting research.</a:t>
            </a:r>
          </a:p>
        </p:txBody>
      </p:sp>
    </p:spTree>
    <p:extLst>
      <p:ext uri="{BB962C8B-B14F-4D97-AF65-F5344CB8AC3E}">
        <p14:creationId xmlns:p14="http://schemas.microsoft.com/office/powerpoint/2010/main" val="27368608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A3849-3C30-4E35-BBA8-67473738D010}"/>
              </a:ext>
            </a:extLst>
          </p:cNvPr>
          <p:cNvSpPr>
            <a:spLocks noGrp="1"/>
          </p:cNvSpPr>
          <p:nvPr>
            <p:ph type="title"/>
          </p:nvPr>
        </p:nvSpPr>
        <p:spPr/>
        <p:txBody>
          <a:bodyPr/>
          <a:lstStyle/>
          <a:p>
            <a:r>
              <a:rPr lang="en-US" b="1" dirty="0"/>
              <a:t>Key Principles</a:t>
            </a:r>
            <a:r>
              <a:rPr lang="en-KE" b="1" dirty="0"/>
              <a:t> in Normative Accounting:</a:t>
            </a:r>
            <a:endParaRPr lang="en-KE" dirty="0"/>
          </a:p>
        </p:txBody>
      </p:sp>
      <p:sp>
        <p:nvSpPr>
          <p:cNvPr id="3" name="Content Placeholder 2">
            <a:extLst>
              <a:ext uri="{FF2B5EF4-FFF2-40B4-BE49-F238E27FC236}">
                <a16:creationId xmlns:a16="http://schemas.microsoft.com/office/drawing/2014/main" id="{C68B654F-7E3D-4DD9-96AD-6079AAC3C73A}"/>
              </a:ext>
            </a:extLst>
          </p:cNvPr>
          <p:cNvSpPr>
            <a:spLocks noGrp="1"/>
          </p:cNvSpPr>
          <p:nvPr>
            <p:ph idx="1"/>
          </p:nvPr>
        </p:nvSpPr>
        <p:spPr/>
        <p:txBody>
          <a:bodyPr/>
          <a:lstStyle/>
          <a:p>
            <a:r>
              <a:rPr lang="en-US" dirty="0"/>
              <a:t>(a)</a:t>
            </a:r>
            <a:r>
              <a:rPr lang="en-KE" dirty="0"/>
              <a:t> Accounting Identification and Evaluation </a:t>
            </a:r>
          </a:p>
          <a:p>
            <a:r>
              <a:rPr lang="en-KE" dirty="0"/>
              <a:t>The process of determining, quantifying, and disclosing financial data regarding a business's operations is known as accounting recognition and measurement.</a:t>
            </a:r>
            <a:endParaRPr lang="en-US" dirty="0"/>
          </a:p>
          <a:p>
            <a:r>
              <a:rPr lang="en-KE" dirty="0"/>
              <a:t> This entails choosing which transactions to include in the financial statements and how to quantify them. </a:t>
            </a:r>
            <a:endParaRPr lang="en-US" dirty="0"/>
          </a:p>
          <a:p>
            <a:r>
              <a:rPr lang="en-KE" dirty="0"/>
              <a:t>The objective is to give readers of financial accounts accurate and pertinent information so they may make wise choices. </a:t>
            </a:r>
            <a:br>
              <a:rPr lang="en-KE" dirty="0"/>
            </a:br>
            <a:endParaRPr lang="en-KE" dirty="0"/>
          </a:p>
        </p:txBody>
      </p:sp>
    </p:spTree>
    <p:extLst>
      <p:ext uri="{BB962C8B-B14F-4D97-AF65-F5344CB8AC3E}">
        <p14:creationId xmlns:p14="http://schemas.microsoft.com/office/powerpoint/2010/main" val="41862374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859A2-606C-4EDD-83EC-A54058F1FCD7}"/>
              </a:ext>
            </a:extLst>
          </p:cNvPr>
          <p:cNvSpPr>
            <a:spLocks noGrp="1"/>
          </p:cNvSpPr>
          <p:nvPr>
            <p:ph type="title"/>
          </p:nvPr>
        </p:nvSpPr>
        <p:spPr/>
        <p:txBody>
          <a:bodyPr/>
          <a:lstStyle/>
          <a:p>
            <a:r>
              <a:rPr lang="en-US" b="1" dirty="0"/>
              <a:t>Key Principles</a:t>
            </a:r>
            <a:r>
              <a:rPr lang="en-KE" b="1" dirty="0"/>
              <a:t> in Normative Accounting</a:t>
            </a:r>
            <a:endParaRPr lang="en-KE" dirty="0"/>
          </a:p>
        </p:txBody>
      </p:sp>
      <p:sp>
        <p:nvSpPr>
          <p:cNvPr id="3" name="Content Placeholder 2">
            <a:extLst>
              <a:ext uri="{FF2B5EF4-FFF2-40B4-BE49-F238E27FC236}">
                <a16:creationId xmlns:a16="http://schemas.microsoft.com/office/drawing/2014/main" id="{3F7B7BE3-4B52-422B-BBD9-45022AC6B54F}"/>
              </a:ext>
            </a:extLst>
          </p:cNvPr>
          <p:cNvSpPr>
            <a:spLocks noGrp="1"/>
          </p:cNvSpPr>
          <p:nvPr>
            <p:ph idx="1"/>
          </p:nvPr>
        </p:nvSpPr>
        <p:spPr/>
        <p:txBody>
          <a:bodyPr/>
          <a:lstStyle/>
          <a:p>
            <a:r>
              <a:rPr lang="en-KE" dirty="0"/>
              <a:t>(</a:t>
            </a:r>
            <a:r>
              <a:rPr lang="en-US" dirty="0"/>
              <a:t>b</a:t>
            </a:r>
            <a:r>
              <a:rPr lang="en-KE" dirty="0"/>
              <a:t>) Accounting Policies and Procedures </a:t>
            </a:r>
            <a:endParaRPr lang="en-US" dirty="0"/>
          </a:p>
          <a:p>
            <a:r>
              <a:rPr lang="en-KE" dirty="0"/>
              <a:t>The rules and regulations that a business adheres to when creating its financial statements are known as accounting policies and procedures. </a:t>
            </a:r>
            <a:endParaRPr lang="en-US" dirty="0"/>
          </a:p>
          <a:p>
            <a:r>
              <a:rPr lang="en-KE" dirty="0"/>
              <a:t>Accurate and consistent recording of financial information is made possible by these policies and processes.</a:t>
            </a:r>
            <a:endParaRPr lang="en-US" dirty="0"/>
          </a:p>
          <a:p>
            <a:r>
              <a:rPr lang="en-KE" dirty="0"/>
              <a:t> They address a variety of subjects, including as how to value assets and liabilities, account for expenses, and recognize revenue. </a:t>
            </a:r>
          </a:p>
          <a:p>
            <a:endParaRPr lang="en-KE" dirty="0"/>
          </a:p>
        </p:txBody>
      </p:sp>
    </p:spTree>
    <p:extLst>
      <p:ext uri="{BB962C8B-B14F-4D97-AF65-F5344CB8AC3E}">
        <p14:creationId xmlns:p14="http://schemas.microsoft.com/office/powerpoint/2010/main" val="18601484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90C724-9DEA-4003-8C12-E99EC49F2FCD}"/>
              </a:ext>
            </a:extLst>
          </p:cNvPr>
          <p:cNvSpPr>
            <a:spLocks noGrp="1"/>
          </p:cNvSpPr>
          <p:nvPr>
            <p:ph type="title"/>
          </p:nvPr>
        </p:nvSpPr>
        <p:spPr/>
        <p:txBody>
          <a:bodyPr/>
          <a:lstStyle/>
          <a:p>
            <a:r>
              <a:rPr lang="en-US" b="1" dirty="0"/>
              <a:t>Key Principles</a:t>
            </a:r>
            <a:r>
              <a:rPr lang="en-KE" b="1" dirty="0"/>
              <a:t> in Normative Accounting</a:t>
            </a:r>
            <a:endParaRPr lang="en-KE" dirty="0"/>
          </a:p>
        </p:txBody>
      </p:sp>
      <p:sp>
        <p:nvSpPr>
          <p:cNvPr id="3" name="Content Placeholder 2">
            <a:extLst>
              <a:ext uri="{FF2B5EF4-FFF2-40B4-BE49-F238E27FC236}">
                <a16:creationId xmlns:a16="http://schemas.microsoft.com/office/drawing/2014/main" id="{12717F9F-CBC7-464C-87DA-43F4F3CCBAF2}"/>
              </a:ext>
            </a:extLst>
          </p:cNvPr>
          <p:cNvSpPr>
            <a:spLocks noGrp="1"/>
          </p:cNvSpPr>
          <p:nvPr>
            <p:ph idx="1"/>
          </p:nvPr>
        </p:nvSpPr>
        <p:spPr/>
        <p:txBody>
          <a:bodyPr/>
          <a:lstStyle/>
          <a:p>
            <a:r>
              <a:rPr lang="en-KE" dirty="0"/>
              <a:t>The term "asset value" describes the value of a business's possessions, which can include both intangible assets like goodwill, patents, and trademarks as well as tangible assets like real estate and machinery. </a:t>
            </a:r>
            <a:endParaRPr lang="en-US" dirty="0"/>
          </a:p>
          <a:p>
            <a:r>
              <a:rPr lang="en-KE" dirty="0"/>
              <a:t>Intangible assets are those that are valuable to the business even though they are not physically present. </a:t>
            </a:r>
            <a:endParaRPr lang="en-US" dirty="0"/>
          </a:p>
          <a:p>
            <a:r>
              <a:rPr lang="en-KE" dirty="0"/>
              <a:t>These assets are normally listed on the balance sheet and are governed by disclosure, measurement, and recognition requirements in accounting. </a:t>
            </a:r>
            <a:br>
              <a:rPr lang="en-KE" dirty="0"/>
            </a:br>
            <a:endParaRPr lang="en-KE" dirty="0"/>
          </a:p>
        </p:txBody>
      </p:sp>
    </p:spTree>
    <p:extLst>
      <p:ext uri="{BB962C8B-B14F-4D97-AF65-F5344CB8AC3E}">
        <p14:creationId xmlns:p14="http://schemas.microsoft.com/office/powerpoint/2010/main" val="24611514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208EB-F679-40F0-AD69-F1EA1DF83656}"/>
              </a:ext>
            </a:extLst>
          </p:cNvPr>
          <p:cNvSpPr>
            <a:spLocks noGrp="1"/>
          </p:cNvSpPr>
          <p:nvPr>
            <p:ph type="title"/>
          </p:nvPr>
        </p:nvSpPr>
        <p:spPr/>
        <p:txBody>
          <a:bodyPr/>
          <a:lstStyle/>
          <a:p>
            <a:r>
              <a:rPr lang="en-US" b="1" dirty="0"/>
              <a:t>Key Principles</a:t>
            </a:r>
            <a:r>
              <a:rPr lang="en-KE" b="1" dirty="0"/>
              <a:t> in Normative Accounting</a:t>
            </a:r>
            <a:endParaRPr lang="en-KE" dirty="0"/>
          </a:p>
        </p:txBody>
      </p:sp>
      <p:sp>
        <p:nvSpPr>
          <p:cNvPr id="3" name="Content Placeholder 2">
            <a:extLst>
              <a:ext uri="{FF2B5EF4-FFF2-40B4-BE49-F238E27FC236}">
                <a16:creationId xmlns:a16="http://schemas.microsoft.com/office/drawing/2014/main" id="{CF389DA4-1FC3-41F0-A168-A2FB2C5088F7}"/>
              </a:ext>
            </a:extLst>
          </p:cNvPr>
          <p:cNvSpPr>
            <a:spLocks noGrp="1"/>
          </p:cNvSpPr>
          <p:nvPr>
            <p:ph idx="1"/>
          </p:nvPr>
        </p:nvSpPr>
        <p:spPr/>
        <p:txBody>
          <a:bodyPr/>
          <a:lstStyle/>
          <a:p>
            <a:r>
              <a:rPr lang="en-KE" dirty="0"/>
              <a:t>(d) Cost and Income </a:t>
            </a:r>
            <a:endParaRPr lang="en-US" dirty="0"/>
          </a:p>
          <a:p>
            <a:r>
              <a:rPr lang="en-KE" dirty="0"/>
              <a:t>Two of the most crucial ideas in accounting are costs and income. Income is the money made from the sale of goods or services, whereas costs are the expenses a business incurs when producing those goods or services.</a:t>
            </a:r>
          </a:p>
          <a:p>
            <a:r>
              <a:rPr lang="en-KE" dirty="0"/>
              <a:t>Determining a company's profitability and financial health requires an understanding of the link between costs and income. </a:t>
            </a:r>
            <a:br>
              <a:rPr lang="en-KE" dirty="0"/>
            </a:br>
            <a:endParaRPr lang="en-KE" dirty="0"/>
          </a:p>
        </p:txBody>
      </p:sp>
    </p:spTree>
    <p:extLst>
      <p:ext uri="{BB962C8B-B14F-4D97-AF65-F5344CB8AC3E}">
        <p14:creationId xmlns:p14="http://schemas.microsoft.com/office/powerpoint/2010/main" val="874026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DE253-1DD1-4328-93BF-92808CD6E7A4}"/>
              </a:ext>
            </a:extLst>
          </p:cNvPr>
          <p:cNvSpPr>
            <a:spLocks noGrp="1"/>
          </p:cNvSpPr>
          <p:nvPr>
            <p:ph type="title"/>
          </p:nvPr>
        </p:nvSpPr>
        <p:spPr/>
        <p:txBody>
          <a:bodyPr/>
          <a:lstStyle/>
          <a:p>
            <a:r>
              <a:rPr lang="en-US" b="1" dirty="0"/>
              <a:t>Key Principles</a:t>
            </a:r>
            <a:r>
              <a:rPr lang="en-KE" b="1" dirty="0"/>
              <a:t> in Normative Accounting</a:t>
            </a:r>
            <a:endParaRPr lang="en-KE" dirty="0"/>
          </a:p>
        </p:txBody>
      </p:sp>
      <p:sp>
        <p:nvSpPr>
          <p:cNvPr id="3" name="Content Placeholder 2">
            <a:extLst>
              <a:ext uri="{FF2B5EF4-FFF2-40B4-BE49-F238E27FC236}">
                <a16:creationId xmlns:a16="http://schemas.microsoft.com/office/drawing/2014/main" id="{4F33A1E1-FEAD-46A9-B5FD-E669A891F6FE}"/>
              </a:ext>
            </a:extLst>
          </p:cNvPr>
          <p:cNvSpPr>
            <a:spLocks noGrp="1"/>
          </p:cNvSpPr>
          <p:nvPr>
            <p:ph idx="1"/>
          </p:nvPr>
        </p:nvSpPr>
        <p:spPr/>
        <p:txBody>
          <a:bodyPr/>
          <a:lstStyle/>
          <a:p>
            <a:r>
              <a:rPr lang="en-KE" dirty="0"/>
              <a:t>Normative accounting is essential to a company's financial management. </a:t>
            </a:r>
            <a:endParaRPr lang="en-US" dirty="0"/>
          </a:p>
          <a:p>
            <a:r>
              <a:rPr lang="en-KE" dirty="0"/>
              <a:t>It offers a structure for capturing and disclosing accurate and pertinent financial data. </a:t>
            </a:r>
            <a:endParaRPr lang="en-US" dirty="0"/>
          </a:p>
          <a:p>
            <a:r>
              <a:rPr lang="en-KE" dirty="0"/>
              <a:t>Businesses may make sure that their financial statements are accurate and consistent by adhering to established accounting standards and procedures.</a:t>
            </a:r>
            <a:endParaRPr lang="en-US" dirty="0"/>
          </a:p>
        </p:txBody>
      </p:sp>
    </p:spTree>
    <p:extLst>
      <p:ext uri="{BB962C8B-B14F-4D97-AF65-F5344CB8AC3E}">
        <p14:creationId xmlns:p14="http://schemas.microsoft.com/office/powerpoint/2010/main" val="81343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9850A3-808A-4E9F-999A-8E783E239F50}"/>
              </a:ext>
            </a:extLst>
          </p:cNvPr>
          <p:cNvSpPr>
            <a:spLocks noGrp="1"/>
          </p:cNvSpPr>
          <p:nvPr>
            <p:ph type="title"/>
          </p:nvPr>
        </p:nvSpPr>
        <p:spPr/>
        <p:txBody>
          <a:bodyPr/>
          <a:lstStyle/>
          <a:p>
            <a:r>
              <a:rPr lang="en-US" dirty="0"/>
              <a:t>Week 1 : Normative Theories of Accounting</a:t>
            </a:r>
            <a:endParaRPr lang="en-KE" dirty="0"/>
          </a:p>
        </p:txBody>
      </p:sp>
      <p:sp>
        <p:nvSpPr>
          <p:cNvPr id="3" name="Content Placeholder 2">
            <a:extLst>
              <a:ext uri="{FF2B5EF4-FFF2-40B4-BE49-F238E27FC236}">
                <a16:creationId xmlns:a16="http://schemas.microsoft.com/office/drawing/2014/main" id="{830B9A27-2160-4E65-A0AE-EA75DE2080E9}"/>
              </a:ext>
            </a:extLst>
          </p:cNvPr>
          <p:cNvSpPr>
            <a:spLocks noGrp="1"/>
          </p:cNvSpPr>
          <p:nvPr>
            <p:ph idx="1"/>
          </p:nvPr>
        </p:nvSpPr>
        <p:spPr/>
        <p:txBody>
          <a:bodyPr/>
          <a:lstStyle/>
          <a:p>
            <a:endParaRPr lang="en-US" dirty="0"/>
          </a:p>
          <a:p>
            <a:endParaRPr lang="en-US" dirty="0"/>
          </a:p>
          <a:p>
            <a:endParaRPr lang="en-US" dirty="0"/>
          </a:p>
          <a:p>
            <a:r>
              <a:rPr lang="en-US" dirty="0"/>
              <a:t>End of Week One Part 1</a:t>
            </a:r>
          </a:p>
          <a:p>
            <a:endParaRPr lang="en-KE" dirty="0"/>
          </a:p>
        </p:txBody>
      </p:sp>
    </p:spTree>
    <p:extLst>
      <p:ext uri="{BB962C8B-B14F-4D97-AF65-F5344CB8AC3E}">
        <p14:creationId xmlns:p14="http://schemas.microsoft.com/office/powerpoint/2010/main" val="39988073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7D388A-9DDC-47C2-BAE2-805DAFA9954C}"/>
              </a:ext>
            </a:extLst>
          </p:cNvPr>
          <p:cNvSpPr>
            <a:spLocks noGrp="1"/>
          </p:cNvSpPr>
          <p:nvPr>
            <p:ph type="title"/>
          </p:nvPr>
        </p:nvSpPr>
        <p:spPr/>
        <p:txBody>
          <a:bodyPr/>
          <a:lstStyle/>
          <a:p>
            <a:r>
              <a:rPr lang="en-US" dirty="0"/>
              <a:t>Week 1 : Normative Theories of Accounting</a:t>
            </a:r>
            <a:endParaRPr lang="en-KE" dirty="0"/>
          </a:p>
        </p:txBody>
      </p:sp>
      <p:sp>
        <p:nvSpPr>
          <p:cNvPr id="3" name="Content Placeholder 2">
            <a:extLst>
              <a:ext uri="{FF2B5EF4-FFF2-40B4-BE49-F238E27FC236}">
                <a16:creationId xmlns:a16="http://schemas.microsoft.com/office/drawing/2014/main" id="{7DC4769C-876E-4C89-B89C-DA33691E3CCC}"/>
              </a:ext>
            </a:extLst>
          </p:cNvPr>
          <p:cNvSpPr>
            <a:spLocks noGrp="1"/>
          </p:cNvSpPr>
          <p:nvPr>
            <p:ph idx="1"/>
          </p:nvPr>
        </p:nvSpPr>
        <p:spPr/>
        <p:txBody>
          <a:bodyPr/>
          <a:lstStyle/>
          <a:p>
            <a:endParaRPr lang="en-US" dirty="0"/>
          </a:p>
          <a:p>
            <a:endParaRPr lang="en-US" dirty="0"/>
          </a:p>
          <a:p>
            <a:endParaRPr lang="en-US" dirty="0"/>
          </a:p>
          <a:p>
            <a:r>
              <a:rPr lang="en-US" dirty="0"/>
              <a:t>Start of Week One Part 2</a:t>
            </a:r>
            <a:endParaRPr lang="en-KE" dirty="0"/>
          </a:p>
        </p:txBody>
      </p:sp>
    </p:spTree>
    <p:extLst>
      <p:ext uri="{BB962C8B-B14F-4D97-AF65-F5344CB8AC3E}">
        <p14:creationId xmlns:p14="http://schemas.microsoft.com/office/powerpoint/2010/main" val="30369307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303934-5B27-40DC-9297-F66006048192}"/>
              </a:ext>
            </a:extLst>
          </p:cNvPr>
          <p:cNvSpPr>
            <a:spLocks noGrp="1"/>
          </p:cNvSpPr>
          <p:nvPr>
            <p:ph type="title"/>
          </p:nvPr>
        </p:nvSpPr>
        <p:spPr/>
        <p:txBody>
          <a:bodyPr/>
          <a:lstStyle/>
          <a:p>
            <a:r>
              <a:rPr lang="en-KE" b="1" dirty="0"/>
              <a:t>The Application of Normative Accounting</a:t>
            </a:r>
            <a:endParaRPr lang="en-KE" dirty="0"/>
          </a:p>
        </p:txBody>
      </p:sp>
      <p:sp>
        <p:nvSpPr>
          <p:cNvPr id="3" name="Content Placeholder 2">
            <a:extLst>
              <a:ext uri="{FF2B5EF4-FFF2-40B4-BE49-F238E27FC236}">
                <a16:creationId xmlns:a16="http://schemas.microsoft.com/office/drawing/2014/main" id="{049A504A-88DB-4366-8313-907A2896F518}"/>
              </a:ext>
            </a:extLst>
          </p:cNvPr>
          <p:cNvSpPr>
            <a:spLocks noGrp="1"/>
          </p:cNvSpPr>
          <p:nvPr>
            <p:ph idx="1"/>
          </p:nvPr>
        </p:nvSpPr>
        <p:spPr/>
        <p:txBody>
          <a:bodyPr/>
          <a:lstStyle/>
          <a:p>
            <a:r>
              <a:rPr lang="en-KE" dirty="0"/>
              <a:t>A theoretical approach to accounting called "normative accounting" aims to define the appropriate standards for financial reporting.</a:t>
            </a:r>
            <a:endParaRPr lang="en-US" dirty="0"/>
          </a:p>
          <a:p>
            <a:r>
              <a:rPr lang="en-KE" dirty="0"/>
              <a:t> In actuality, normative accounting is employed to create standards and guidelines for accounting that direct the compilation and display of financial accounts. </a:t>
            </a:r>
          </a:p>
          <a:p>
            <a:r>
              <a:rPr lang="en-KE" dirty="0"/>
              <a:t> This will enable them to make well-informed decisions regarding their operations and investments. </a:t>
            </a:r>
            <a:br>
              <a:rPr lang="en-KE" dirty="0"/>
            </a:br>
            <a:endParaRPr lang="en-KE" dirty="0"/>
          </a:p>
          <a:p>
            <a:endParaRPr lang="en-KE" dirty="0"/>
          </a:p>
        </p:txBody>
      </p:sp>
    </p:spTree>
    <p:extLst>
      <p:ext uri="{BB962C8B-B14F-4D97-AF65-F5344CB8AC3E}">
        <p14:creationId xmlns:p14="http://schemas.microsoft.com/office/powerpoint/2010/main" val="41055911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8E645-01B5-44F6-82AE-E888C1F24E24}"/>
              </a:ext>
            </a:extLst>
          </p:cNvPr>
          <p:cNvSpPr>
            <a:spLocks noGrp="1"/>
          </p:cNvSpPr>
          <p:nvPr>
            <p:ph type="title"/>
          </p:nvPr>
        </p:nvSpPr>
        <p:spPr/>
        <p:txBody>
          <a:bodyPr>
            <a:normAutofit fontScale="90000"/>
          </a:bodyPr>
          <a:lstStyle/>
          <a:p>
            <a:r>
              <a:rPr lang="en-KE" dirty="0"/>
              <a:t> </a:t>
            </a:r>
            <a:br>
              <a:rPr lang="en-KE" dirty="0"/>
            </a:br>
            <a:r>
              <a:rPr lang="en-US" dirty="0"/>
              <a:t>(a) </a:t>
            </a:r>
            <a:r>
              <a:rPr lang="en-KE" dirty="0"/>
              <a:t>Adoption and Transparency</a:t>
            </a:r>
            <a:br>
              <a:rPr lang="en-KE" dirty="0"/>
            </a:br>
            <a:endParaRPr lang="en-KE" dirty="0"/>
          </a:p>
        </p:txBody>
      </p:sp>
      <p:sp>
        <p:nvSpPr>
          <p:cNvPr id="3" name="Content Placeholder 2">
            <a:extLst>
              <a:ext uri="{FF2B5EF4-FFF2-40B4-BE49-F238E27FC236}">
                <a16:creationId xmlns:a16="http://schemas.microsoft.com/office/drawing/2014/main" id="{3619B37E-8FDE-4FA5-BE63-67299308F4EA}"/>
              </a:ext>
            </a:extLst>
          </p:cNvPr>
          <p:cNvSpPr>
            <a:spLocks noGrp="1"/>
          </p:cNvSpPr>
          <p:nvPr>
            <p:ph idx="1"/>
          </p:nvPr>
        </p:nvSpPr>
        <p:spPr/>
        <p:txBody>
          <a:bodyPr/>
          <a:lstStyle/>
          <a:p>
            <a:r>
              <a:rPr lang="en-KE" dirty="0"/>
              <a:t>The focus on adoption and transparency is one of normative accounting's main characteristics. </a:t>
            </a:r>
            <a:endParaRPr lang="en-US" dirty="0"/>
          </a:p>
          <a:p>
            <a:r>
              <a:rPr lang="en-KE" dirty="0"/>
              <a:t>The purpose of accounting standards and regulations is to guarantee that financial statements are prepared consistently and transparently.</a:t>
            </a:r>
            <a:endParaRPr lang="en-US" dirty="0"/>
          </a:p>
          <a:p>
            <a:r>
              <a:rPr lang="en-KE" dirty="0"/>
              <a:t>This enables stakeholders to use the financial data that is provided to them to make well-informed decisions.</a:t>
            </a:r>
            <a:endParaRPr lang="en-US" dirty="0"/>
          </a:p>
          <a:p>
            <a:r>
              <a:rPr lang="en-KE" dirty="0"/>
              <a:t> Companies are now expected to reveal more details about their financial performance as part of a push for more financial reporting openness in recent years. </a:t>
            </a:r>
            <a:br>
              <a:rPr lang="en-KE" dirty="0"/>
            </a:br>
            <a:endParaRPr lang="en-KE" dirty="0"/>
          </a:p>
        </p:txBody>
      </p:sp>
    </p:spTree>
    <p:extLst>
      <p:ext uri="{BB962C8B-B14F-4D97-AF65-F5344CB8AC3E}">
        <p14:creationId xmlns:p14="http://schemas.microsoft.com/office/powerpoint/2010/main" val="28269564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FDD996-2ED7-41FA-82FB-A6A4769C0391}"/>
              </a:ext>
            </a:extLst>
          </p:cNvPr>
          <p:cNvSpPr>
            <a:spLocks noGrp="1"/>
          </p:cNvSpPr>
          <p:nvPr>
            <p:ph type="title"/>
          </p:nvPr>
        </p:nvSpPr>
        <p:spPr/>
        <p:txBody>
          <a:bodyPr/>
          <a:lstStyle/>
          <a:p>
            <a:r>
              <a:rPr lang="en-KE" dirty="0"/>
              <a:t>(b) Climate Risk and Commercial Reality </a:t>
            </a:r>
          </a:p>
        </p:txBody>
      </p:sp>
      <p:sp>
        <p:nvSpPr>
          <p:cNvPr id="3" name="Content Placeholder 2">
            <a:extLst>
              <a:ext uri="{FF2B5EF4-FFF2-40B4-BE49-F238E27FC236}">
                <a16:creationId xmlns:a16="http://schemas.microsoft.com/office/drawing/2014/main" id="{04D3DC6C-1FD8-4C44-A230-D4A2747A8707}"/>
              </a:ext>
            </a:extLst>
          </p:cNvPr>
          <p:cNvSpPr>
            <a:spLocks noGrp="1"/>
          </p:cNvSpPr>
          <p:nvPr>
            <p:ph idx="1"/>
          </p:nvPr>
        </p:nvSpPr>
        <p:spPr/>
        <p:txBody>
          <a:bodyPr/>
          <a:lstStyle/>
          <a:p>
            <a:pPr lvl="0"/>
            <a:r>
              <a:rPr lang="en-KE" dirty="0"/>
              <a:t>The commercial realities of corporate operations are also taken into consideration by normative accounting. </a:t>
            </a:r>
            <a:endParaRPr lang="en-US" dirty="0"/>
          </a:p>
          <a:p>
            <a:pPr lvl="0"/>
            <a:r>
              <a:rPr lang="en-KE" dirty="0"/>
              <a:t>This indicates that the economic climate in which firms function informs the development of accounting standards and regulations.</a:t>
            </a:r>
          </a:p>
          <a:p>
            <a:r>
              <a:rPr lang="en-KE" dirty="0"/>
              <a:t>The effect of climate risk on corporate operations has come to light more and more in recent years.</a:t>
            </a:r>
            <a:endParaRPr lang="en-US" dirty="0"/>
          </a:p>
          <a:p>
            <a:r>
              <a:rPr lang="en-KE" dirty="0"/>
              <a:t> As a result, normative accounting is increasingly being utilized to design accounting rules and standards that take into consideration the financial risks connected with climate change. </a:t>
            </a:r>
            <a:br>
              <a:rPr lang="en-KE" dirty="0"/>
            </a:br>
            <a:endParaRPr lang="en-KE" dirty="0"/>
          </a:p>
        </p:txBody>
      </p:sp>
    </p:spTree>
    <p:extLst>
      <p:ext uri="{BB962C8B-B14F-4D97-AF65-F5344CB8AC3E}">
        <p14:creationId xmlns:p14="http://schemas.microsoft.com/office/powerpoint/2010/main" val="9683569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A7CBE-D36A-4B0F-BF74-FEDA3F0426F3}"/>
              </a:ext>
            </a:extLst>
          </p:cNvPr>
          <p:cNvSpPr>
            <a:spLocks noGrp="1"/>
          </p:cNvSpPr>
          <p:nvPr>
            <p:ph type="title"/>
          </p:nvPr>
        </p:nvSpPr>
        <p:spPr/>
        <p:txBody>
          <a:bodyPr/>
          <a:lstStyle/>
          <a:p>
            <a:r>
              <a:rPr lang="en-KE" dirty="0"/>
              <a:t>(c) Ethics and Social License </a:t>
            </a:r>
          </a:p>
        </p:txBody>
      </p:sp>
      <p:sp>
        <p:nvSpPr>
          <p:cNvPr id="3" name="Content Placeholder 2">
            <a:extLst>
              <a:ext uri="{FF2B5EF4-FFF2-40B4-BE49-F238E27FC236}">
                <a16:creationId xmlns:a16="http://schemas.microsoft.com/office/drawing/2014/main" id="{EA7E78C6-0A0D-4257-A6E8-4D832353B667}"/>
              </a:ext>
            </a:extLst>
          </p:cNvPr>
          <p:cNvSpPr>
            <a:spLocks noGrp="1"/>
          </p:cNvSpPr>
          <p:nvPr>
            <p:ph idx="1"/>
          </p:nvPr>
        </p:nvSpPr>
        <p:spPr/>
        <p:txBody>
          <a:bodyPr/>
          <a:lstStyle/>
          <a:p>
            <a:r>
              <a:rPr lang="en-KE" dirty="0"/>
              <a:t>The ethical ramifications of financial reporting are also taken into account by normative accounting.</a:t>
            </a:r>
            <a:endParaRPr lang="en-US" dirty="0"/>
          </a:p>
          <a:p>
            <a:r>
              <a:rPr lang="en-KE" dirty="0"/>
              <a:t> The purpose of accounting standards and regulations is to guarantee that financial statements are prepared in a responsible and morally upright manner. </a:t>
            </a:r>
            <a:endParaRPr lang="en-US" dirty="0"/>
          </a:p>
          <a:p>
            <a:r>
              <a:rPr lang="en-KE" dirty="0"/>
              <a:t>This is especially crucial for businesses that work in fields that have a big influence on the environment and society. </a:t>
            </a:r>
          </a:p>
          <a:p>
            <a:endParaRPr lang="en-KE" dirty="0"/>
          </a:p>
        </p:txBody>
      </p:sp>
    </p:spTree>
    <p:extLst>
      <p:ext uri="{BB962C8B-B14F-4D97-AF65-F5344CB8AC3E}">
        <p14:creationId xmlns:p14="http://schemas.microsoft.com/office/powerpoint/2010/main" val="14108627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A80E1-DDD0-427C-BC19-8507F7ED96FC}"/>
              </a:ext>
            </a:extLst>
          </p:cNvPr>
          <p:cNvSpPr>
            <a:spLocks noGrp="1"/>
          </p:cNvSpPr>
          <p:nvPr>
            <p:ph type="title"/>
          </p:nvPr>
        </p:nvSpPr>
        <p:spPr/>
        <p:txBody>
          <a:bodyPr/>
          <a:lstStyle/>
          <a:p>
            <a:r>
              <a:rPr lang="en-US" dirty="0"/>
              <a:t>Normative - addition</a:t>
            </a:r>
            <a:endParaRPr lang="en-KE" dirty="0"/>
          </a:p>
        </p:txBody>
      </p:sp>
      <p:sp>
        <p:nvSpPr>
          <p:cNvPr id="3" name="Content Placeholder 2">
            <a:extLst>
              <a:ext uri="{FF2B5EF4-FFF2-40B4-BE49-F238E27FC236}">
                <a16:creationId xmlns:a16="http://schemas.microsoft.com/office/drawing/2014/main" id="{CC7F722A-E78B-4CDA-9673-891176928B9E}"/>
              </a:ext>
            </a:extLst>
          </p:cNvPr>
          <p:cNvSpPr>
            <a:spLocks noGrp="1"/>
          </p:cNvSpPr>
          <p:nvPr>
            <p:ph idx="1"/>
          </p:nvPr>
        </p:nvSpPr>
        <p:spPr/>
        <p:txBody>
          <a:bodyPr/>
          <a:lstStyle/>
          <a:p>
            <a:r>
              <a:rPr lang="en-KE" dirty="0"/>
              <a:t>To sum up, normative accounting is a theoretical approach to accounting that is employed in the creation of norms and regulations.</a:t>
            </a:r>
            <a:endParaRPr lang="en-US" dirty="0"/>
          </a:p>
          <a:p>
            <a:r>
              <a:rPr lang="en-KE" dirty="0"/>
              <a:t>It considers the ethical ramifications of financial reporting in addition to the pragmatic and business-related aspects of company operations. </a:t>
            </a:r>
            <a:endParaRPr lang="en-US" dirty="0"/>
          </a:p>
          <a:p>
            <a:r>
              <a:rPr lang="en-KE" dirty="0"/>
              <a:t>In order to guarantee honest, accountable, and sustainable financial reporting, normative accounting will become more and more crucial as the globe shifts to a green economy and a net-zero transition.</a:t>
            </a:r>
            <a:br>
              <a:rPr lang="en-KE" dirty="0"/>
            </a:br>
            <a:endParaRPr lang="en-KE" dirty="0"/>
          </a:p>
        </p:txBody>
      </p:sp>
    </p:spTree>
    <p:extLst>
      <p:ext uri="{BB962C8B-B14F-4D97-AF65-F5344CB8AC3E}">
        <p14:creationId xmlns:p14="http://schemas.microsoft.com/office/powerpoint/2010/main" val="30627673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78BA7A-FCE3-49A8-9BB1-FE9D293DF4C4}"/>
              </a:ext>
            </a:extLst>
          </p:cNvPr>
          <p:cNvSpPr>
            <a:spLocks noGrp="1"/>
          </p:cNvSpPr>
          <p:nvPr>
            <p:ph type="title"/>
          </p:nvPr>
        </p:nvSpPr>
        <p:spPr/>
        <p:txBody>
          <a:bodyPr/>
          <a:lstStyle/>
          <a:p>
            <a:r>
              <a:rPr lang="en-KE" b="1" dirty="0"/>
              <a:t>Implications of Normative Accounting</a:t>
            </a:r>
            <a:r>
              <a:rPr lang="en-KE" dirty="0"/>
              <a:t> </a:t>
            </a:r>
          </a:p>
        </p:txBody>
      </p:sp>
      <p:sp>
        <p:nvSpPr>
          <p:cNvPr id="3" name="Content Placeholder 2">
            <a:extLst>
              <a:ext uri="{FF2B5EF4-FFF2-40B4-BE49-F238E27FC236}">
                <a16:creationId xmlns:a16="http://schemas.microsoft.com/office/drawing/2014/main" id="{96B6DADA-7302-4D77-994F-0D4D385E5F85}"/>
              </a:ext>
            </a:extLst>
          </p:cNvPr>
          <p:cNvSpPr>
            <a:spLocks noGrp="1"/>
          </p:cNvSpPr>
          <p:nvPr>
            <p:ph idx="1"/>
          </p:nvPr>
        </p:nvSpPr>
        <p:spPr/>
        <p:txBody>
          <a:bodyPr>
            <a:normAutofit/>
          </a:bodyPr>
          <a:lstStyle/>
          <a:p>
            <a:r>
              <a:rPr lang="en-KE" dirty="0"/>
              <a:t>(a) Economic Repercussions </a:t>
            </a:r>
            <a:endParaRPr lang="en-US" dirty="0"/>
          </a:p>
          <a:p>
            <a:r>
              <a:rPr lang="en-KE" dirty="0"/>
              <a:t>Normative accounting significantly affects a company's financial outcomes. </a:t>
            </a:r>
            <a:endParaRPr lang="en-US" dirty="0"/>
          </a:p>
          <a:p>
            <a:r>
              <a:rPr lang="en-KE" dirty="0"/>
              <a:t>It assists businesses in making well-informed choices regarding their financial reporting and transactions. </a:t>
            </a:r>
          </a:p>
          <a:p>
            <a:r>
              <a:rPr lang="en-KE" dirty="0"/>
              <a:t>Businesses can guarantee the accuracy and dependability of their financial statements and foster confidence with investors and other stakeholders by adhering to a set of rules and principles. </a:t>
            </a:r>
            <a:br>
              <a:rPr lang="en-KE" dirty="0"/>
            </a:br>
            <a:endParaRPr lang="en-KE" dirty="0"/>
          </a:p>
        </p:txBody>
      </p:sp>
    </p:spTree>
    <p:extLst>
      <p:ext uri="{BB962C8B-B14F-4D97-AF65-F5344CB8AC3E}">
        <p14:creationId xmlns:p14="http://schemas.microsoft.com/office/powerpoint/2010/main" val="32928646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F7ECB3-2750-41F0-998A-596C9172DC44}"/>
              </a:ext>
            </a:extLst>
          </p:cNvPr>
          <p:cNvSpPr>
            <a:spLocks noGrp="1"/>
          </p:cNvSpPr>
          <p:nvPr>
            <p:ph type="title"/>
          </p:nvPr>
        </p:nvSpPr>
        <p:spPr/>
        <p:txBody>
          <a:bodyPr/>
          <a:lstStyle/>
          <a:p>
            <a:r>
              <a:rPr lang="en-KE" b="1" dirty="0"/>
              <a:t>Implications of Normative Accounting</a:t>
            </a:r>
            <a:endParaRPr lang="en-KE" dirty="0"/>
          </a:p>
        </p:txBody>
      </p:sp>
      <p:sp>
        <p:nvSpPr>
          <p:cNvPr id="3" name="Content Placeholder 2">
            <a:extLst>
              <a:ext uri="{FF2B5EF4-FFF2-40B4-BE49-F238E27FC236}">
                <a16:creationId xmlns:a16="http://schemas.microsoft.com/office/drawing/2014/main" id="{35469405-3177-4695-B261-404288E04B75}"/>
              </a:ext>
            </a:extLst>
          </p:cNvPr>
          <p:cNvSpPr>
            <a:spLocks noGrp="1"/>
          </p:cNvSpPr>
          <p:nvPr>
            <p:ph idx="1"/>
          </p:nvPr>
        </p:nvSpPr>
        <p:spPr/>
        <p:txBody>
          <a:bodyPr/>
          <a:lstStyle/>
          <a:p>
            <a:endParaRPr lang="en-US" dirty="0"/>
          </a:p>
          <a:p>
            <a:r>
              <a:rPr lang="en-KE" dirty="0"/>
              <a:t>Companies worldwide can use the basis for normative accounting practices provided by international accounting standards.</a:t>
            </a:r>
            <a:endParaRPr lang="en-US" dirty="0"/>
          </a:p>
          <a:p>
            <a:r>
              <a:rPr lang="en-KE" dirty="0"/>
              <a:t> In order to help investors and other stakeholders make well-informed decisions about where to invest their money, this helps to improve consistency and comparability in financial reporting. </a:t>
            </a:r>
            <a:br>
              <a:rPr lang="en-KE" dirty="0"/>
            </a:br>
            <a:endParaRPr lang="en-KE" dirty="0"/>
          </a:p>
        </p:txBody>
      </p:sp>
    </p:spTree>
    <p:extLst>
      <p:ext uri="{BB962C8B-B14F-4D97-AF65-F5344CB8AC3E}">
        <p14:creationId xmlns:p14="http://schemas.microsoft.com/office/powerpoint/2010/main" val="40651076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7B079-CAE5-4331-A6B7-484AD7ADAEE4}"/>
              </a:ext>
            </a:extLst>
          </p:cNvPr>
          <p:cNvSpPr>
            <a:spLocks noGrp="1"/>
          </p:cNvSpPr>
          <p:nvPr>
            <p:ph type="title"/>
          </p:nvPr>
        </p:nvSpPr>
        <p:spPr/>
        <p:txBody>
          <a:bodyPr/>
          <a:lstStyle/>
          <a:p>
            <a:r>
              <a:rPr lang="en-KE" dirty="0"/>
              <a:t>(b) Market Values and Financial Securities</a:t>
            </a:r>
          </a:p>
        </p:txBody>
      </p:sp>
      <p:sp>
        <p:nvSpPr>
          <p:cNvPr id="3" name="Content Placeholder 2">
            <a:extLst>
              <a:ext uri="{FF2B5EF4-FFF2-40B4-BE49-F238E27FC236}">
                <a16:creationId xmlns:a16="http://schemas.microsoft.com/office/drawing/2014/main" id="{3E49E273-FA1F-4465-AA39-38640BFD7716}"/>
              </a:ext>
            </a:extLst>
          </p:cNvPr>
          <p:cNvSpPr>
            <a:spLocks noGrp="1"/>
          </p:cNvSpPr>
          <p:nvPr>
            <p:ph idx="1"/>
          </p:nvPr>
        </p:nvSpPr>
        <p:spPr/>
        <p:txBody>
          <a:bodyPr>
            <a:normAutofit lnSpcReduction="10000"/>
          </a:bodyPr>
          <a:lstStyle/>
          <a:p>
            <a:r>
              <a:rPr lang="en-KE" dirty="0"/>
              <a:t>Market valuations of financial securities may also be impacted by normative accounting. </a:t>
            </a:r>
            <a:endParaRPr lang="en-US" dirty="0"/>
          </a:p>
          <a:p>
            <a:r>
              <a:rPr lang="en-KE" dirty="0"/>
              <a:t>For instance, the market value of a company's securities may be impacted when it discloses unrealized profits or losses on its financial statements. </a:t>
            </a:r>
          </a:p>
          <a:p>
            <a:r>
              <a:rPr lang="en-KE" dirty="0"/>
              <a:t>This is due to the fact that investors could interpret these profits or losses as a sign of the company's financial stability and chances for growth. </a:t>
            </a:r>
            <a:endParaRPr lang="en-US" dirty="0"/>
          </a:p>
          <a:p>
            <a:r>
              <a:rPr lang="en-KE" dirty="0"/>
              <a:t>Businesses can increase investor trust by adhering to normative accounting rules, which guarantee the accuracy and dependability of their financial accounts.</a:t>
            </a:r>
          </a:p>
        </p:txBody>
      </p:sp>
    </p:spTree>
    <p:extLst>
      <p:ext uri="{BB962C8B-B14F-4D97-AF65-F5344CB8AC3E}">
        <p14:creationId xmlns:p14="http://schemas.microsoft.com/office/powerpoint/2010/main" val="32322891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D461F-22FF-460B-A28C-83880DBD3FCA}"/>
              </a:ext>
            </a:extLst>
          </p:cNvPr>
          <p:cNvSpPr>
            <a:spLocks noGrp="1"/>
          </p:cNvSpPr>
          <p:nvPr>
            <p:ph type="title"/>
          </p:nvPr>
        </p:nvSpPr>
        <p:spPr/>
        <p:txBody>
          <a:bodyPr/>
          <a:lstStyle/>
          <a:p>
            <a:r>
              <a:rPr lang="en-KE" dirty="0"/>
              <a:t>Market Values and Financial Securities</a:t>
            </a:r>
          </a:p>
        </p:txBody>
      </p:sp>
      <p:sp>
        <p:nvSpPr>
          <p:cNvPr id="3" name="Content Placeholder 2">
            <a:extLst>
              <a:ext uri="{FF2B5EF4-FFF2-40B4-BE49-F238E27FC236}">
                <a16:creationId xmlns:a16="http://schemas.microsoft.com/office/drawing/2014/main" id="{915927AF-6D36-4A53-B0F5-9259B7B75913}"/>
              </a:ext>
            </a:extLst>
          </p:cNvPr>
          <p:cNvSpPr>
            <a:spLocks noGrp="1"/>
          </p:cNvSpPr>
          <p:nvPr>
            <p:ph idx="1"/>
          </p:nvPr>
        </p:nvSpPr>
        <p:spPr/>
        <p:txBody>
          <a:bodyPr/>
          <a:lstStyle/>
          <a:p>
            <a:r>
              <a:rPr lang="en-KE" dirty="0"/>
              <a:t>The market value of the company's securities may rise as a result of the increasing demand for them. </a:t>
            </a:r>
            <a:endParaRPr lang="en-US" dirty="0"/>
          </a:p>
          <a:p>
            <a:r>
              <a:rPr lang="en-KE" dirty="0"/>
              <a:t>Normative accounting affects investors, companies, and other stakeholders in significant ways. </a:t>
            </a:r>
            <a:endParaRPr lang="en-US" dirty="0"/>
          </a:p>
          <a:p>
            <a:r>
              <a:rPr lang="en-KE" dirty="0"/>
              <a:t>Businesses can guarantee the accuracy and dependability of their financial statements by adhering to a set of guidelines and standards.</a:t>
            </a:r>
            <a:endParaRPr lang="en-US" dirty="0"/>
          </a:p>
          <a:p>
            <a:r>
              <a:rPr lang="en-KE" dirty="0"/>
              <a:t>This can foster uniformity and comparability in financial reporting and assist to increase investor trust. </a:t>
            </a:r>
          </a:p>
          <a:p>
            <a:endParaRPr lang="en-KE" dirty="0"/>
          </a:p>
        </p:txBody>
      </p:sp>
    </p:spTree>
    <p:extLst>
      <p:ext uri="{BB962C8B-B14F-4D97-AF65-F5344CB8AC3E}">
        <p14:creationId xmlns:p14="http://schemas.microsoft.com/office/powerpoint/2010/main" val="17818702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359ABE-A2C5-4D10-9698-5EDD7521217A}"/>
              </a:ext>
            </a:extLst>
          </p:cNvPr>
          <p:cNvSpPr>
            <a:spLocks noGrp="1"/>
          </p:cNvSpPr>
          <p:nvPr>
            <p:ph type="title"/>
          </p:nvPr>
        </p:nvSpPr>
        <p:spPr/>
        <p:txBody>
          <a:bodyPr/>
          <a:lstStyle/>
          <a:p>
            <a:r>
              <a:rPr lang="en-KE" dirty="0"/>
              <a:t>The benefits and drawbacks of normative accounting</a:t>
            </a:r>
          </a:p>
        </p:txBody>
      </p:sp>
      <p:sp>
        <p:nvSpPr>
          <p:cNvPr id="3" name="Content Placeholder 2">
            <a:extLst>
              <a:ext uri="{FF2B5EF4-FFF2-40B4-BE49-F238E27FC236}">
                <a16:creationId xmlns:a16="http://schemas.microsoft.com/office/drawing/2014/main" id="{E0B9A6B5-A68B-4FD6-A121-146FBFFB9286}"/>
              </a:ext>
            </a:extLst>
          </p:cNvPr>
          <p:cNvSpPr>
            <a:spLocks noGrp="1"/>
          </p:cNvSpPr>
          <p:nvPr>
            <p:ph idx="1"/>
          </p:nvPr>
        </p:nvSpPr>
        <p:spPr/>
        <p:txBody>
          <a:bodyPr>
            <a:normAutofit/>
          </a:bodyPr>
          <a:lstStyle/>
          <a:p>
            <a:r>
              <a:rPr lang="en-KE" dirty="0"/>
              <a:t>The theoretical goal of normative accounting is to create a set of accounting guidelines and standards that all businesses should adhere to. </a:t>
            </a:r>
            <a:endParaRPr lang="en-US" dirty="0"/>
          </a:p>
          <a:p>
            <a:r>
              <a:rPr lang="en-KE" dirty="0"/>
              <a:t>Despite its benefits, there are a few drawbacks that need to be taken into account.</a:t>
            </a:r>
            <a:endParaRPr lang="en-US" dirty="0"/>
          </a:p>
          <a:p>
            <a:r>
              <a:rPr lang="en-KE" b="1" dirty="0"/>
              <a:t>Benefits</a:t>
            </a:r>
            <a:r>
              <a:rPr lang="en-KE" dirty="0"/>
              <a:t> </a:t>
            </a:r>
            <a:endParaRPr lang="en-US" dirty="0"/>
          </a:p>
          <a:p>
            <a:r>
              <a:rPr lang="en-KE" dirty="0"/>
              <a:t>1. </a:t>
            </a:r>
            <a:r>
              <a:rPr lang="en-KE" b="1" dirty="0"/>
              <a:t>Consistency:</a:t>
            </a:r>
            <a:r>
              <a:rPr lang="en-KE" dirty="0"/>
              <a:t> A consistent framework for accounting procedures is offered by normative accounting. This makes it easier for investors to make well-informed judgments by guaranteeing that financial statements are similar across businesses.</a:t>
            </a:r>
          </a:p>
        </p:txBody>
      </p:sp>
    </p:spTree>
    <p:extLst>
      <p:ext uri="{BB962C8B-B14F-4D97-AF65-F5344CB8AC3E}">
        <p14:creationId xmlns:p14="http://schemas.microsoft.com/office/powerpoint/2010/main" val="32810528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35F19E-0AC4-4759-B579-A922F2E4469A}"/>
              </a:ext>
            </a:extLst>
          </p:cNvPr>
          <p:cNvSpPr>
            <a:spLocks noGrp="1"/>
          </p:cNvSpPr>
          <p:nvPr>
            <p:ph type="title"/>
          </p:nvPr>
        </p:nvSpPr>
        <p:spPr/>
        <p:txBody>
          <a:bodyPr/>
          <a:lstStyle/>
          <a:p>
            <a:r>
              <a:rPr lang="en-KE" b="1" dirty="0"/>
              <a:t>Benefits</a:t>
            </a:r>
            <a:endParaRPr lang="en-KE" dirty="0"/>
          </a:p>
        </p:txBody>
      </p:sp>
      <p:sp>
        <p:nvSpPr>
          <p:cNvPr id="3" name="Content Placeholder 2">
            <a:extLst>
              <a:ext uri="{FF2B5EF4-FFF2-40B4-BE49-F238E27FC236}">
                <a16:creationId xmlns:a16="http://schemas.microsoft.com/office/drawing/2014/main" id="{75889891-6FC1-4802-A841-D00928CC84E7}"/>
              </a:ext>
            </a:extLst>
          </p:cNvPr>
          <p:cNvSpPr>
            <a:spLocks noGrp="1"/>
          </p:cNvSpPr>
          <p:nvPr>
            <p:ph idx="1"/>
          </p:nvPr>
        </p:nvSpPr>
        <p:spPr/>
        <p:txBody>
          <a:bodyPr>
            <a:normAutofit/>
          </a:bodyPr>
          <a:lstStyle/>
          <a:p>
            <a:pPr lvl="0"/>
            <a:r>
              <a:rPr lang="en-KE" b="1" dirty="0"/>
              <a:t>2. Simplicity: </a:t>
            </a:r>
            <a:endParaRPr lang="en-US" b="1" dirty="0"/>
          </a:p>
          <a:p>
            <a:pPr lvl="0"/>
            <a:r>
              <a:rPr lang="en-KE" dirty="0"/>
              <a:t>Normative accounting offers an easy-to-understand method of accounting.</a:t>
            </a:r>
            <a:endParaRPr lang="en-US" dirty="0"/>
          </a:p>
          <a:p>
            <a:pPr lvl="0"/>
            <a:r>
              <a:rPr lang="en-KE" dirty="0"/>
              <a:t> As a result, financial statements are easier for businesses to produce and for investors to comprehend. </a:t>
            </a:r>
            <a:br>
              <a:rPr lang="en-KE" dirty="0"/>
            </a:br>
            <a:r>
              <a:rPr lang="en-KE" b="1" dirty="0"/>
              <a:t>3. Lump Sum: </a:t>
            </a:r>
            <a:endParaRPr lang="en-US" b="1" dirty="0"/>
          </a:p>
          <a:p>
            <a:pPr lvl="0"/>
            <a:r>
              <a:rPr lang="en-KE" dirty="0"/>
              <a:t>Normative accounting makes lump-sum accounting possible, which can help businesses streamline their accounting procedures.</a:t>
            </a:r>
          </a:p>
          <a:p>
            <a:r>
              <a:rPr lang="en-KE" dirty="0"/>
              <a:t> </a:t>
            </a:r>
          </a:p>
        </p:txBody>
      </p:sp>
    </p:spTree>
    <p:extLst>
      <p:ext uri="{BB962C8B-B14F-4D97-AF65-F5344CB8AC3E}">
        <p14:creationId xmlns:p14="http://schemas.microsoft.com/office/powerpoint/2010/main" val="1425625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8E17E9-062C-4774-AC0C-E430CFA144EB}"/>
              </a:ext>
            </a:extLst>
          </p:cNvPr>
          <p:cNvSpPr>
            <a:spLocks noGrp="1"/>
          </p:cNvSpPr>
          <p:nvPr>
            <p:ph type="title"/>
          </p:nvPr>
        </p:nvSpPr>
        <p:spPr/>
        <p:txBody>
          <a:bodyPr/>
          <a:lstStyle/>
          <a:p>
            <a:r>
              <a:rPr lang="en-US" dirty="0"/>
              <a:t>Benefits</a:t>
            </a:r>
            <a:endParaRPr lang="en-KE" dirty="0"/>
          </a:p>
        </p:txBody>
      </p:sp>
      <p:sp>
        <p:nvSpPr>
          <p:cNvPr id="3" name="Content Placeholder 2">
            <a:extLst>
              <a:ext uri="{FF2B5EF4-FFF2-40B4-BE49-F238E27FC236}">
                <a16:creationId xmlns:a16="http://schemas.microsoft.com/office/drawing/2014/main" id="{DFC5C76B-4B7B-4371-8BD9-C98C088CCF1C}"/>
              </a:ext>
            </a:extLst>
          </p:cNvPr>
          <p:cNvSpPr>
            <a:spLocks noGrp="1"/>
          </p:cNvSpPr>
          <p:nvPr>
            <p:ph idx="1"/>
          </p:nvPr>
        </p:nvSpPr>
        <p:spPr/>
        <p:txBody>
          <a:bodyPr>
            <a:normAutofit/>
          </a:bodyPr>
          <a:lstStyle/>
          <a:p>
            <a:r>
              <a:rPr lang="en-KE" dirty="0"/>
              <a:t>This method involves recording all expenses and revenues as a single lump sum, which can be useful for small businesses.</a:t>
            </a:r>
          </a:p>
          <a:p>
            <a:endParaRPr lang="en-US" dirty="0"/>
          </a:p>
          <a:p>
            <a:r>
              <a:rPr lang="en-KE" dirty="0"/>
              <a:t>This method involves recording all expenses and revenues as a single lump sum, which can be useful for small businesses.</a:t>
            </a:r>
            <a:endParaRPr lang="en-US" dirty="0"/>
          </a:p>
          <a:p>
            <a:r>
              <a:rPr lang="en-US" sz="2000" dirty="0"/>
              <a:t>(4)</a:t>
            </a:r>
            <a:r>
              <a:rPr lang="en-KE" dirty="0"/>
              <a:t>Normative Theories: </a:t>
            </a:r>
            <a:endParaRPr lang="en-US" dirty="0"/>
          </a:p>
          <a:p>
            <a:r>
              <a:rPr lang="en-KE" dirty="0"/>
              <a:t>The foundation of normative accounting is normative theory, which offers a framework for moral judgment. </a:t>
            </a:r>
            <a:endParaRPr lang="en-US" dirty="0"/>
          </a:p>
          <a:p>
            <a:endParaRPr lang="en-KE" dirty="0"/>
          </a:p>
        </p:txBody>
      </p:sp>
    </p:spTree>
    <p:extLst>
      <p:ext uri="{BB962C8B-B14F-4D97-AF65-F5344CB8AC3E}">
        <p14:creationId xmlns:p14="http://schemas.microsoft.com/office/powerpoint/2010/main" val="38796051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1A5D8-2F0B-4780-A322-5B611560D85D}"/>
              </a:ext>
            </a:extLst>
          </p:cNvPr>
          <p:cNvSpPr>
            <a:spLocks noGrp="1"/>
          </p:cNvSpPr>
          <p:nvPr>
            <p:ph type="title"/>
          </p:nvPr>
        </p:nvSpPr>
        <p:spPr/>
        <p:txBody>
          <a:bodyPr>
            <a:normAutofit/>
          </a:bodyPr>
          <a:lstStyle/>
          <a:p>
            <a:pPr lvl="1"/>
            <a:r>
              <a:rPr lang="en-US" sz="3600" dirty="0"/>
              <a:t>Drawbacks</a:t>
            </a:r>
            <a:endParaRPr lang="en-KE" sz="3600" dirty="0"/>
          </a:p>
        </p:txBody>
      </p:sp>
      <p:sp>
        <p:nvSpPr>
          <p:cNvPr id="3" name="Content Placeholder 2">
            <a:extLst>
              <a:ext uri="{FF2B5EF4-FFF2-40B4-BE49-F238E27FC236}">
                <a16:creationId xmlns:a16="http://schemas.microsoft.com/office/drawing/2014/main" id="{4410A2FD-31A1-4380-876D-767D6CF72D7E}"/>
              </a:ext>
            </a:extLst>
          </p:cNvPr>
          <p:cNvSpPr>
            <a:spLocks noGrp="1"/>
          </p:cNvSpPr>
          <p:nvPr>
            <p:ph idx="1"/>
          </p:nvPr>
        </p:nvSpPr>
        <p:spPr/>
        <p:txBody>
          <a:bodyPr>
            <a:normAutofit lnSpcReduction="10000"/>
          </a:bodyPr>
          <a:lstStyle/>
          <a:p>
            <a:r>
              <a:rPr lang="en-KE" dirty="0"/>
              <a:t>This guarantees that businesses uphold the integrity of financial reporting and adhere to moral accounting standards. </a:t>
            </a:r>
            <a:br>
              <a:rPr lang="en-KE" dirty="0"/>
            </a:br>
            <a:endParaRPr lang="en-US" dirty="0"/>
          </a:p>
          <a:p>
            <a:r>
              <a:rPr lang="en-US" sz="3900" b="1" dirty="0"/>
              <a:t>Drawbacks</a:t>
            </a:r>
            <a:endParaRPr lang="en-KE" sz="3900" b="1" dirty="0"/>
          </a:p>
          <a:p>
            <a:r>
              <a:rPr lang="en-KE" dirty="0"/>
              <a:t>1. Lack of Flexibility: </a:t>
            </a:r>
            <a:endParaRPr lang="en-US" dirty="0"/>
          </a:p>
          <a:p>
            <a:r>
              <a:rPr lang="en-KE" dirty="0"/>
              <a:t>Businesses in complicated sectors may find normative accounting to be a drawback due to its potential for rigidity. </a:t>
            </a:r>
            <a:endParaRPr lang="en-US" dirty="0"/>
          </a:p>
          <a:p>
            <a:r>
              <a:rPr lang="en-KE" dirty="0"/>
              <a:t>Because of this, businesses may find it challenging to adjust to new accounting requirements or shifts in the market. </a:t>
            </a:r>
            <a:br>
              <a:rPr lang="en-KE" dirty="0"/>
            </a:br>
            <a:endParaRPr lang="en-KE" dirty="0"/>
          </a:p>
        </p:txBody>
      </p:sp>
    </p:spTree>
    <p:extLst>
      <p:ext uri="{BB962C8B-B14F-4D97-AF65-F5344CB8AC3E}">
        <p14:creationId xmlns:p14="http://schemas.microsoft.com/office/powerpoint/2010/main" val="17009136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B292D-DFCE-40A4-938A-A707ABEA9131}"/>
              </a:ext>
            </a:extLst>
          </p:cNvPr>
          <p:cNvSpPr>
            <a:spLocks noGrp="1"/>
          </p:cNvSpPr>
          <p:nvPr>
            <p:ph type="title"/>
          </p:nvPr>
        </p:nvSpPr>
        <p:spPr/>
        <p:txBody>
          <a:bodyPr/>
          <a:lstStyle/>
          <a:p>
            <a:r>
              <a:rPr lang="en-US" dirty="0"/>
              <a:t>Drawbacks</a:t>
            </a:r>
            <a:endParaRPr lang="en-KE" dirty="0"/>
          </a:p>
        </p:txBody>
      </p:sp>
      <p:sp>
        <p:nvSpPr>
          <p:cNvPr id="3" name="Content Placeholder 2">
            <a:extLst>
              <a:ext uri="{FF2B5EF4-FFF2-40B4-BE49-F238E27FC236}">
                <a16:creationId xmlns:a16="http://schemas.microsoft.com/office/drawing/2014/main" id="{64D37BCF-38FC-43DC-8D48-9CAB9301F7E9}"/>
              </a:ext>
            </a:extLst>
          </p:cNvPr>
          <p:cNvSpPr>
            <a:spLocks noGrp="1"/>
          </p:cNvSpPr>
          <p:nvPr>
            <p:ph idx="1"/>
          </p:nvPr>
        </p:nvSpPr>
        <p:spPr/>
        <p:txBody>
          <a:bodyPr/>
          <a:lstStyle/>
          <a:p>
            <a:endParaRPr lang="en-US" dirty="0"/>
          </a:p>
          <a:p>
            <a:r>
              <a:rPr lang="en-KE" b="1" dirty="0"/>
              <a:t>2. Empirical </a:t>
            </a:r>
            <a:r>
              <a:rPr lang="en-KE" b="1" dirty="0" err="1"/>
              <a:t>Researc</a:t>
            </a:r>
            <a:r>
              <a:rPr lang="en-US" b="1" dirty="0"/>
              <a:t>h</a:t>
            </a:r>
            <a:r>
              <a:rPr lang="en-KE" b="1" dirty="0"/>
              <a:t> </a:t>
            </a:r>
            <a:endParaRPr lang="en-US" b="1" dirty="0"/>
          </a:p>
          <a:p>
            <a:r>
              <a:rPr lang="en-KE" dirty="0"/>
              <a:t>Since normative accounting lacks empirical research as its foundation, it might not be grounded in real accounting procedures. </a:t>
            </a:r>
            <a:endParaRPr lang="en-US" dirty="0"/>
          </a:p>
          <a:p>
            <a:r>
              <a:rPr lang="en-KE" dirty="0"/>
              <a:t>Applying normative accounting concepts in practical settings may become challenging as a result. </a:t>
            </a:r>
            <a:br>
              <a:rPr lang="en-KE" dirty="0"/>
            </a:br>
            <a:endParaRPr lang="en-KE" dirty="0"/>
          </a:p>
        </p:txBody>
      </p:sp>
    </p:spTree>
    <p:extLst>
      <p:ext uri="{BB962C8B-B14F-4D97-AF65-F5344CB8AC3E}">
        <p14:creationId xmlns:p14="http://schemas.microsoft.com/office/powerpoint/2010/main" val="24281994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FE902-7878-4E4B-9719-9167E8C6DC2A}"/>
              </a:ext>
            </a:extLst>
          </p:cNvPr>
          <p:cNvSpPr>
            <a:spLocks noGrp="1"/>
          </p:cNvSpPr>
          <p:nvPr>
            <p:ph type="title"/>
          </p:nvPr>
        </p:nvSpPr>
        <p:spPr/>
        <p:txBody>
          <a:bodyPr/>
          <a:lstStyle/>
          <a:p>
            <a:r>
              <a:rPr lang="en-US" dirty="0"/>
              <a:t>Drawbacks</a:t>
            </a:r>
            <a:endParaRPr lang="en-KE" dirty="0"/>
          </a:p>
        </p:txBody>
      </p:sp>
      <p:sp>
        <p:nvSpPr>
          <p:cNvPr id="3" name="Content Placeholder 2">
            <a:extLst>
              <a:ext uri="{FF2B5EF4-FFF2-40B4-BE49-F238E27FC236}">
                <a16:creationId xmlns:a16="http://schemas.microsoft.com/office/drawing/2014/main" id="{0E86D8CD-60F4-4464-8660-D508AB9F13B2}"/>
              </a:ext>
            </a:extLst>
          </p:cNvPr>
          <p:cNvSpPr>
            <a:spLocks noGrp="1"/>
          </p:cNvSpPr>
          <p:nvPr>
            <p:ph idx="1"/>
          </p:nvPr>
        </p:nvSpPr>
        <p:spPr/>
        <p:txBody>
          <a:bodyPr>
            <a:normAutofit lnSpcReduction="10000"/>
          </a:bodyPr>
          <a:lstStyle/>
          <a:p>
            <a:r>
              <a:rPr lang="en-KE" dirty="0"/>
              <a:t>3. Subjectivity:</a:t>
            </a:r>
            <a:endParaRPr lang="en-US" dirty="0"/>
          </a:p>
          <a:p>
            <a:r>
              <a:rPr lang="en-KE" dirty="0"/>
              <a:t> Normative accounting relies on personal opinions, which may result in inconsistent accounting procedures.</a:t>
            </a:r>
          </a:p>
          <a:p>
            <a:r>
              <a:rPr lang="en-KE" dirty="0"/>
              <a:t> This can make it difficult for investors to compare financial statements across companies.</a:t>
            </a:r>
          </a:p>
          <a:p>
            <a:r>
              <a:rPr lang="en-KE" dirty="0"/>
              <a:t>While normative accounting has its advantages, it also has some disadvantages that must be considered. Companies should weigh the pros and cons of normative accounting before deciding whether to adopt this approach.</a:t>
            </a:r>
          </a:p>
          <a:p>
            <a:pPr marL="0" indent="0">
              <a:buNone/>
            </a:pPr>
            <a:r>
              <a:rPr lang="en-KE" dirty="0"/>
              <a:t> </a:t>
            </a:r>
          </a:p>
          <a:p>
            <a:endParaRPr lang="en-KE" dirty="0"/>
          </a:p>
        </p:txBody>
      </p:sp>
    </p:spTree>
    <p:extLst>
      <p:ext uri="{BB962C8B-B14F-4D97-AF65-F5344CB8AC3E}">
        <p14:creationId xmlns:p14="http://schemas.microsoft.com/office/powerpoint/2010/main" val="1732297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9ABD08-359F-411C-A6E3-FA95368C986E}"/>
              </a:ext>
            </a:extLst>
          </p:cNvPr>
          <p:cNvSpPr>
            <a:spLocks noGrp="1"/>
          </p:cNvSpPr>
          <p:nvPr>
            <p:ph type="title"/>
          </p:nvPr>
        </p:nvSpPr>
        <p:spPr/>
        <p:txBody>
          <a:bodyPr/>
          <a:lstStyle/>
          <a:p>
            <a:r>
              <a:rPr lang="en-US" dirty="0"/>
              <a:t>M</a:t>
            </a:r>
            <a:r>
              <a:rPr lang="en-KE" dirty="0"/>
              <a:t>oral </a:t>
            </a:r>
            <a:r>
              <a:rPr lang="en-US" dirty="0"/>
              <a:t>d</a:t>
            </a:r>
            <a:r>
              <a:rPr lang="en-KE" dirty="0" err="1"/>
              <a:t>ilemmas</a:t>
            </a:r>
            <a:r>
              <a:rPr lang="en-KE" dirty="0"/>
              <a:t> raised by normative accounting theories:</a:t>
            </a:r>
          </a:p>
        </p:txBody>
      </p:sp>
      <p:sp>
        <p:nvSpPr>
          <p:cNvPr id="3" name="Content Placeholder 2">
            <a:extLst>
              <a:ext uri="{FF2B5EF4-FFF2-40B4-BE49-F238E27FC236}">
                <a16:creationId xmlns:a16="http://schemas.microsoft.com/office/drawing/2014/main" id="{B8B594A7-F79F-4CF7-97F9-F2832262CD2E}"/>
              </a:ext>
            </a:extLst>
          </p:cNvPr>
          <p:cNvSpPr>
            <a:spLocks noGrp="1"/>
          </p:cNvSpPr>
          <p:nvPr>
            <p:ph idx="1"/>
          </p:nvPr>
        </p:nvSpPr>
        <p:spPr/>
        <p:txBody>
          <a:bodyPr>
            <a:normAutofit/>
          </a:bodyPr>
          <a:lstStyle/>
          <a:p>
            <a:r>
              <a:rPr lang="en-KE" dirty="0"/>
              <a:t>Identifying "What Should Be" and the Bias Potential: </a:t>
            </a:r>
            <a:br>
              <a:rPr lang="en-KE" dirty="0"/>
            </a:br>
            <a:r>
              <a:rPr lang="en-KE" dirty="0"/>
              <a:t>• </a:t>
            </a:r>
            <a:r>
              <a:rPr lang="en-KE" b="1" dirty="0"/>
              <a:t>Subjectivity in Norms: </a:t>
            </a:r>
            <a:endParaRPr lang="en-US" b="1" dirty="0"/>
          </a:p>
          <a:p>
            <a:r>
              <a:rPr lang="en-KE" dirty="0"/>
              <a:t>Although normative theories recommend accounting procedures and standards, the underlying presumptions and values may be arbitrary.</a:t>
            </a:r>
            <a:endParaRPr lang="en-US" dirty="0"/>
          </a:p>
          <a:p>
            <a:r>
              <a:rPr lang="en-KE" dirty="0"/>
              <a:t>Potential biases and their potential effects on the accounting profession are called into question by this. </a:t>
            </a:r>
            <a:endParaRPr lang="en-US" dirty="0"/>
          </a:p>
          <a:p>
            <a:r>
              <a:rPr lang="en-KE" dirty="0"/>
              <a:t>• </a:t>
            </a:r>
            <a:r>
              <a:rPr lang="en-KE" b="1" dirty="0"/>
              <a:t>Conflicting Objectives</a:t>
            </a:r>
            <a:r>
              <a:rPr lang="en-KE" dirty="0"/>
              <a:t>: Various normative theories may support various accounting procedures, which could cause problems and conflicts for accountants attempting to adhere to these rules. </a:t>
            </a:r>
            <a:br>
              <a:rPr lang="en-KE" dirty="0"/>
            </a:br>
            <a:endParaRPr lang="en-KE" dirty="0"/>
          </a:p>
        </p:txBody>
      </p:sp>
    </p:spTree>
    <p:extLst>
      <p:ext uri="{BB962C8B-B14F-4D97-AF65-F5344CB8AC3E}">
        <p14:creationId xmlns:p14="http://schemas.microsoft.com/office/powerpoint/2010/main" val="17636753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6C056-EA4A-417D-8FAE-27172C59231A}"/>
              </a:ext>
            </a:extLst>
          </p:cNvPr>
          <p:cNvSpPr>
            <a:spLocks noGrp="1"/>
          </p:cNvSpPr>
          <p:nvPr>
            <p:ph type="title"/>
          </p:nvPr>
        </p:nvSpPr>
        <p:spPr/>
        <p:txBody>
          <a:bodyPr/>
          <a:lstStyle/>
          <a:p>
            <a:r>
              <a:rPr lang="en-US" dirty="0"/>
              <a:t>M</a:t>
            </a:r>
            <a:r>
              <a:rPr lang="en-KE" dirty="0"/>
              <a:t>oral </a:t>
            </a:r>
            <a:r>
              <a:rPr lang="en-US" dirty="0"/>
              <a:t>d</a:t>
            </a:r>
            <a:r>
              <a:rPr lang="en-KE" dirty="0" err="1"/>
              <a:t>ilemmas</a:t>
            </a:r>
            <a:r>
              <a:rPr lang="en-KE" dirty="0"/>
              <a:t> raised by normative accounting </a:t>
            </a:r>
            <a:r>
              <a:rPr lang="en-KE" dirty="0" err="1"/>
              <a:t>theorie</a:t>
            </a:r>
            <a:r>
              <a:rPr lang="en-US" dirty="0"/>
              <a:t>s</a:t>
            </a:r>
            <a:endParaRPr lang="en-KE" dirty="0"/>
          </a:p>
        </p:txBody>
      </p:sp>
      <p:sp>
        <p:nvSpPr>
          <p:cNvPr id="3" name="Content Placeholder 2">
            <a:extLst>
              <a:ext uri="{FF2B5EF4-FFF2-40B4-BE49-F238E27FC236}">
                <a16:creationId xmlns:a16="http://schemas.microsoft.com/office/drawing/2014/main" id="{F4C839C9-9AA8-4907-B3E9-DFFA64EAD04A}"/>
              </a:ext>
            </a:extLst>
          </p:cNvPr>
          <p:cNvSpPr>
            <a:spLocks noGrp="1"/>
          </p:cNvSpPr>
          <p:nvPr>
            <p:ph idx="1"/>
          </p:nvPr>
        </p:nvSpPr>
        <p:spPr/>
        <p:txBody>
          <a:bodyPr>
            <a:normAutofit fontScale="92500"/>
          </a:bodyPr>
          <a:lstStyle/>
          <a:p>
            <a:pPr lvl="0"/>
            <a:r>
              <a:rPr lang="en-KE" dirty="0"/>
              <a:t>• Ethical Dilemmas:</a:t>
            </a:r>
            <a:endParaRPr lang="en-US" dirty="0"/>
          </a:p>
          <a:p>
            <a:pPr lvl="0"/>
            <a:r>
              <a:rPr lang="en-KE" dirty="0"/>
              <a:t> According to normative theories, pursuing specific accounting objectives may result in moral conundrums, such as putting profit ahead of sustainability or transparency. </a:t>
            </a:r>
            <a:endParaRPr lang="en-US" dirty="0"/>
          </a:p>
          <a:p>
            <a:pPr lvl="0"/>
            <a:r>
              <a:rPr lang="en-KE" b="1" dirty="0"/>
              <a:t>2. Openness and the </a:t>
            </a:r>
            <a:r>
              <a:rPr lang="en-KE" b="1" dirty="0" err="1"/>
              <a:t>caliber</a:t>
            </a:r>
            <a:r>
              <a:rPr lang="en-KE" b="1" dirty="0"/>
              <a:t> of information: </a:t>
            </a:r>
          </a:p>
          <a:p>
            <a:r>
              <a:rPr lang="en-KE" dirty="0"/>
              <a:t> • Information Asymmetry: </a:t>
            </a:r>
            <a:endParaRPr lang="en-US" dirty="0"/>
          </a:p>
          <a:p>
            <a:r>
              <a:rPr lang="en-KE" dirty="0"/>
              <a:t>Normative theories may unintentionally produce circumstances in which not all stakeholders have complete access to information, which could result in information asymmetry and possible manipulation. </a:t>
            </a:r>
            <a:br>
              <a:rPr lang="en-KE" dirty="0"/>
            </a:br>
            <a:endParaRPr lang="en-KE" dirty="0"/>
          </a:p>
        </p:txBody>
      </p:sp>
    </p:spTree>
    <p:extLst>
      <p:ext uri="{BB962C8B-B14F-4D97-AF65-F5344CB8AC3E}">
        <p14:creationId xmlns:p14="http://schemas.microsoft.com/office/powerpoint/2010/main" val="29555403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C4B581-E735-47AC-8A33-B1AE1E7B7025}"/>
              </a:ext>
            </a:extLst>
          </p:cNvPr>
          <p:cNvSpPr>
            <a:spLocks noGrp="1"/>
          </p:cNvSpPr>
          <p:nvPr>
            <p:ph type="title"/>
          </p:nvPr>
        </p:nvSpPr>
        <p:spPr/>
        <p:txBody>
          <a:bodyPr/>
          <a:lstStyle/>
          <a:p>
            <a:r>
              <a:rPr lang="en-US" dirty="0"/>
              <a:t>M</a:t>
            </a:r>
            <a:r>
              <a:rPr lang="en-KE" dirty="0"/>
              <a:t>oral </a:t>
            </a:r>
            <a:r>
              <a:rPr lang="en-US" dirty="0"/>
              <a:t>d</a:t>
            </a:r>
            <a:r>
              <a:rPr lang="en-KE" dirty="0" err="1"/>
              <a:t>ilemmas</a:t>
            </a:r>
            <a:r>
              <a:rPr lang="en-KE" dirty="0"/>
              <a:t> raised by normative accounting </a:t>
            </a:r>
            <a:r>
              <a:rPr lang="en-KE" dirty="0" err="1"/>
              <a:t>theorie</a:t>
            </a:r>
            <a:r>
              <a:rPr lang="en-US" dirty="0"/>
              <a:t>s</a:t>
            </a:r>
            <a:endParaRPr lang="en-KE" dirty="0"/>
          </a:p>
        </p:txBody>
      </p:sp>
      <p:sp>
        <p:nvSpPr>
          <p:cNvPr id="3" name="Content Placeholder 2">
            <a:extLst>
              <a:ext uri="{FF2B5EF4-FFF2-40B4-BE49-F238E27FC236}">
                <a16:creationId xmlns:a16="http://schemas.microsoft.com/office/drawing/2014/main" id="{D5B87E0B-6211-48F9-BC66-E4C138811D34}"/>
              </a:ext>
            </a:extLst>
          </p:cNvPr>
          <p:cNvSpPr>
            <a:spLocks noGrp="1"/>
          </p:cNvSpPr>
          <p:nvPr>
            <p:ph idx="1"/>
          </p:nvPr>
        </p:nvSpPr>
        <p:spPr/>
        <p:txBody>
          <a:bodyPr/>
          <a:lstStyle/>
          <a:p>
            <a:r>
              <a:rPr lang="en-KE" dirty="0"/>
              <a:t>• Financial Report Manipulation: </a:t>
            </a:r>
            <a:endParaRPr lang="en-US" dirty="0"/>
          </a:p>
          <a:p>
            <a:r>
              <a:rPr lang="en-KE" dirty="0"/>
              <a:t>Because certain normative frameworks are flexible, businesses may be able to alter financial reports to achieve particular objectives, which could be detrimental to stakeholders. </a:t>
            </a:r>
            <a:br>
              <a:rPr lang="en-KE" dirty="0"/>
            </a:br>
            <a:r>
              <a:rPr lang="en-KE" dirty="0"/>
              <a:t>• Absence of Accountability: </a:t>
            </a:r>
            <a:endParaRPr lang="en-US" dirty="0"/>
          </a:p>
          <a:p>
            <a:r>
              <a:rPr lang="en-KE" dirty="0"/>
              <a:t>Certain normative frameworks might not sufficiently address who is responsible for the results of accounting decisions, which could result in unethical </a:t>
            </a:r>
            <a:r>
              <a:rPr lang="en-KE" dirty="0" err="1"/>
              <a:t>behavior</a:t>
            </a:r>
            <a:r>
              <a:rPr lang="en-KE" dirty="0"/>
              <a:t>. </a:t>
            </a:r>
            <a:br>
              <a:rPr lang="en-KE" dirty="0"/>
            </a:br>
            <a:endParaRPr lang="en-KE" dirty="0"/>
          </a:p>
        </p:txBody>
      </p:sp>
    </p:spTree>
    <p:extLst>
      <p:ext uri="{BB962C8B-B14F-4D97-AF65-F5344CB8AC3E}">
        <p14:creationId xmlns:p14="http://schemas.microsoft.com/office/powerpoint/2010/main" val="365843622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D0B24-D6A1-42B1-B910-C41FF6DC5F61}"/>
              </a:ext>
            </a:extLst>
          </p:cNvPr>
          <p:cNvSpPr>
            <a:spLocks noGrp="1"/>
          </p:cNvSpPr>
          <p:nvPr>
            <p:ph type="title"/>
          </p:nvPr>
        </p:nvSpPr>
        <p:spPr/>
        <p:txBody>
          <a:bodyPr/>
          <a:lstStyle/>
          <a:p>
            <a:r>
              <a:rPr lang="en-US" dirty="0"/>
              <a:t>M</a:t>
            </a:r>
            <a:r>
              <a:rPr lang="en-KE" dirty="0"/>
              <a:t>oral </a:t>
            </a:r>
            <a:r>
              <a:rPr lang="en-US" dirty="0"/>
              <a:t>d</a:t>
            </a:r>
            <a:r>
              <a:rPr lang="en-KE" dirty="0" err="1"/>
              <a:t>ilemmas</a:t>
            </a:r>
            <a:r>
              <a:rPr lang="en-KE" dirty="0"/>
              <a:t> raised by normative accounting theories</a:t>
            </a:r>
          </a:p>
        </p:txBody>
      </p:sp>
      <p:sp>
        <p:nvSpPr>
          <p:cNvPr id="3" name="Content Placeholder 2">
            <a:extLst>
              <a:ext uri="{FF2B5EF4-FFF2-40B4-BE49-F238E27FC236}">
                <a16:creationId xmlns:a16="http://schemas.microsoft.com/office/drawing/2014/main" id="{1237745B-DEE8-46E2-9D03-A996FDFEEC68}"/>
              </a:ext>
            </a:extLst>
          </p:cNvPr>
          <p:cNvSpPr>
            <a:spLocks noGrp="1"/>
          </p:cNvSpPr>
          <p:nvPr>
            <p:ph idx="1"/>
          </p:nvPr>
        </p:nvSpPr>
        <p:spPr/>
        <p:txBody>
          <a:bodyPr/>
          <a:lstStyle/>
          <a:p>
            <a:r>
              <a:rPr lang="en-KE" b="1" dirty="0"/>
              <a:t>3. Conflicts and Interests of Stakeholders: </a:t>
            </a:r>
            <a:br>
              <a:rPr lang="en-KE" dirty="0"/>
            </a:br>
            <a:r>
              <a:rPr lang="en-KE" dirty="0"/>
              <a:t>• Giving Priority to Some Stakeholders:</a:t>
            </a:r>
            <a:endParaRPr lang="en-US" dirty="0"/>
          </a:p>
          <a:p>
            <a:r>
              <a:rPr lang="en-KE" dirty="0"/>
              <a:t> According to normative theories, some stakeholders' interests—such those of shareholders—may take precedence over those of other stakeholders, like those of employees, clients, and the environment. </a:t>
            </a:r>
            <a:br>
              <a:rPr lang="en-KE" dirty="0"/>
            </a:br>
            <a:r>
              <a:rPr lang="en-KE" dirty="0"/>
              <a:t>• Conflicts of Interest: </a:t>
            </a:r>
            <a:endParaRPr lang="en-US" dirty="0"/>
          </a:p>
          <a:p>
            <a:r>
              <a:rPr lang="en-KE" dirty="0"/>
              <a:t>When an accountant's work obligations clash with their personal beliefs or the interests of their clients, they may have a conflict of interest. </a:t>
            </a:r>
          </a:p>
          <a:p>
            <a:endParaRPr lang="en-KE" dirty="0"/>
          </a:p>
        </p:txBody>
      </p:sp>
    </p:spTree>
    <p:extLst>
      <p:ext uri="{BB962C8B-B14F-4D97-AF65-F5344CB8AC3E}">
        <p14:creationId xmlns:p14="http://schemas.microsoft.com/office/powerpoint/2010/main" val="413133042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E14BA6-C6D2-47C3-985A-B6CB17406B0A}"/>
              </a:ext>
            </a:extLst>
          </p:cNvPr>
          <p:cNvSpPr>
            <a:spLocks noGrp="1"/>
          </p:cNvSpPr>
          <p:nvPr>
            <p:ph type="title"/>
          </p:nvPr>
        </p:nvSpPr>
        <p:spPr/>
        <p:txBody>
          <a:bodyPr/>
          <a:lstStyle/>
          <a:p>
            <a:r>
              <a:rPr lang="en-US" dirty="0"/>
              <a:t>M</a:t>
            </a:r>
            <a:r>
              <a:rPr lang="en-KE" dirty="0"/>
              <a:t>oral </a:t>
            </a:r>
            <a:r>
              <a:rPr lang="en-US" dirty="0"/>
              <a:t>d</a:t>
            </a:r>
            <a:r>
              <a:rPr lang="en-KE" dirty="0" err="1"/>
              <a:t>ilemmas</a:t>
            </a:r>
            <a:r>
              <a:rPr lang="en-KE" dirty="0"/>
              <a:t> raised by normative accounting theories</a:t>
            </a:r>
          </a:p>
        </p:txBody>
      </p:sp>
      <p:sp>
        <p:nvSpPr>
          <p:cNvPr id="3" name="Content Placeholder 2">
            <a:extLst>
              <a:ext uri="{FF2B5EF4-FFF2-40B4-BE49-F238E27FC236}">
                <a16:creationId xmlns:a16="http://schemas.microsoft.com/office/drawing/2014/main" id="{65E8ED72-187E-44EB-AADF-B27116826617}"/>
              </a:ext>
            </a:extLst>
          </p:cNvPr>
          <p:cNvSpPr>
            <a:spLocks noGrp="1"/>
          </p:cNvSpPr>
          <p:nvPr>
            <p:ph idx="1"/>
          </p:nvPr>
        </p:nvSpPr>
        <p:spPr/>
        <p:txBody>
          <a:bodyPr>
            <a:normAutofit lnSpcReduction="10000"/>
          </a:bodyPr>
          <a:lstStyle/>
          <a:p>
            <a:r>
              <a:rPr lang="en-KE" dirty="0"/>
              <a:t>• Social obligation:</a:t>
            </a:r>
            <a:endParaRPr lang="en-US" dirty="0"/>
          </a:p>
          <a:p>
            <a:r>
              <a:rPr lang="en-KE" dirty="0"/>
              <a:t> Normative theories must take into account accounting's larger social obligation, which encompasses fair corporate practices, ethical </a:t>
            </a:r>
            <a:r>
              <a:rPr lang="en-KE" dirty="0" err="1"/>
              <a:t>labor</a:t>
            </a:r>
            <a:r>
              <a:rPr lang="en-KE" dirty="0"/>
              <a:t> practices, and environmental sustainability. </a:t>
            </a:r>
            <a:endParaRPr lang="en-US" dirty="0"/>
          </a:p>
          <a:p>
            <a:br>
              <a:rPr lang="en-KE" dirty="0"/>
            </a:br>
            <a:r>
              <a:rPr lang="en-KE" b="1" dirty="0"/>
              <a:t>4. Ethical Issue Examples: </a:t>
            </a:r>
            <a:br>
              <a:rPr lang="en-KE" dirty="0"/>
            </a:br>
            <a:r>
              <a:rPr lang="en-KE" dirty="0"/>
              <a:t>• Income Smoothing: </a:t>
            </a:r>
            <a:endParaRPr lang="en-US" dirty="0"/>
          </a:p>
          <a:p>
            <a:r>
              <a:rPr lang="en-KE" dirty="0"/>
              <a:t>According to certain normative theories, businesses may be able to smooth their income to give the impression that it is more steady than it actually is, which could deceive investors. </a:t>
            </a:r>
            <a:br>
              <a:rPr lang="en-KE" dirty="0"/>
            </a:br>
            <a:endParaRPr lang="en-KE" dirty="0"/>
          </a:p>
        </p:txBody>
      </p:sp>
    </p:spTree>
    <p:extLst>
      <p:ext uri="{BB962C8B-B14F-4D97-AF65-F5344CB8AC3E}">
        <p14:creationId xmlns:p14="http://schemas.microsoft.com/office/powerpoint/2010/main" val="108146400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FA021D-176E-48A6-A96B-BDF2905E5D46}"/>
              </a:ext>
            </a:extLst>
          </p:cNvPr>
          <p:cNvSpPr>
            <a:spLocks noGrp="1"/>
          </p:cNvSpPr>
          <p:nvPr>
            <p:ph type="title"/>
          </p:nvPr>
        </p:nvSpPr>
        <p:spPr/>
        <p:txBody>
          <a:bodyPr/>
          <a:lstStyle/>
          <a:p>
            <a:r>
              <a:rPr lang="en-US" dirty="0"/>
              <a:t>M</a:t>
            </a:r>
            <a:r>
              <a:rPr lang="en-KE" dirty="0"/>
              <a:t>oral </a:t>
            </a:r>
            <a:r>
              <a:rPr lang="en-US" dirty="0"/>
              <a:t>d</a:t>
            </a:r>
            <a:r>
              <a:rPr lang="en-KE" dirty="0" err="1"/>
              <a:t>ilemmas</a:t>
            </a:r>
            <a:r>
              <a:rPr lang="en-KE" dirty="0"/>
              <a:t> raised by normative accounting theories</a:t>
            </a:r>
          </a:p>
        </p:txBody>
      </p:sp>
      <p:sp>
        <p:nvSpPr>
          <p:cNvPr id="3" name="Content Placeholder 2">
            <a:extLst>
              <a:ext uri="{FF2B5EF4-FFF2-40B4-BE49-F238E27FC236}">
                <a16:creationId xmlns:a16="http://schemas.microsoft.com/office/drawing/2014/main" id="{7C69F7EF-10DE-4F83-83DF-53E1BF2D48AE}"/>
              </a:ext>
            </a:extLst>
          </p:cNvPr>
          <p:cNvSpPr>
            <a:spLocks noGrp="1"/>
          </p:cNvSpPr>
          <p:nvPr>
            <p:ph idx="1"/>
          </p:nvPr>
        </p:nvSpPr>
        <p:spPr/>
        <p:txBody>
          <a:bodyPr/>
          <a:lstStyle/>
          <a:p>
            <a:r>
              <a:rPr lang="en-KE" dirty="0"/>
              <a:t>• Off-Balance Sheet Financing:</a:t>
            </a:r>
            <a:endParaRPr lang="en-US" dirty="0"/>
          </a:p>
          <a:p>
            <a:r>
              <a:rPr lang="en-KE" dirty="0"/>
              <a:t> According to normative theories, businesses may conceal assets or obligations off-balance sheet, which could conceal the company's actual financial situation. </a:t>
            </a:r>
            <a:br>
              <a:rPr lang="en-KE" dirty="0"/>
            </a:br>
            <a:r>
              <a:rPr lang="en-KE" dirty="0"/>
              <a:t>• Creative Accounting: </a:t>
            </a:r>
            <a:endParaRPr lang="en-US" dirty="0"/>
          </a:p>
          <a:p>
            <a:r>
              <a:rPr lang="en-KE" dirty="0"/>
              <a:t>"Creative accounting" techniques that alter financial reporting to achieve certain objectives may result from the latitude afforded by certain normative frameworks. </a:t>
            </a:r>
          </a:p>
        </p:txBody>
      </p:sp>
    </p:spTree>
    <p:extLst>
      <p:ext uri="{BB962C8B-B14F-4D97-AF65-F5344CB8AC3E}">
        <p14:creationId xmlns:p14="http://schemas.microsoft.com/office/powerpoint/2010/main" val="193731281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BC52A9-6E19-4A85-907F-D14971D2708E}"/>
              </a:ext>
            </a:extLst>
          </p:cNvPr>
          <p:cNvSpPr>
            <a:spLocks noGrp="1"/>
          </p:cNvSpPr>
          <p:nvPr>
            <p:ph type="title"/>
          </p:nvPr>
        </p:nvSpPr>
        <p:spPr/>
        <p:txBody>
          <a:bodyPr/>
          <a:lstStyle/>
          <a:p>
            <a:r>
              <a:rPr lang="en-US" dirty="0"/>
              <a:t>M</a:t>
            </a:r>
            <a:r>
              <a:rPr lang="en-KE" dirty="0"/>
              <a:t>oral </a:t>
            </a:r>
            <a:r>
              <a:rPr lang="en-US" dirty="0"/>
              <a:t>d</a:t>
            </a:r>
            <a:r>
              <a:rPr lang="en-KE" dirty="0" err="1"/>
              <a:t>ilemmas</a:t>
            </a:r>
            <a:r>
              <a:rPr lang="en-KE" dirty="0"/>
              <a:t> raised by normative accounting theories</a:t>
            </a:r>
          </a:p>
        </p:txBody>
      </p:sp>
      <p:sp>
        <p:nvSpPr>
          <p:cNvPr id="3" name="Content Placeholder 2">
            <a:extLst>
              <a:ext uri="{FF2B5EF4-FFF2-40B4-BE49-F238E27FC236}">
                <a16:creationId xmlns:a16="http://schemas.microsoft.com/office/drawing/2014/main" id="{B2B4576E-B356-45B5-BB6B-E2946667C1FB}"/>
              </a:ext>
            </a:extLst>
          </p:cNvPr>
          <p:cNvSpPr>
            <a:spLocks noGrp="1"/>
          </p:cNvSpPr>
          <p:nvPr>
            <p:ph idx="1"/>
          </p:nvPr>
        </p:nvSpPr>
        <p:spPr/>
        <p:txBody>
          <a:bodyPr>
            <a:normAutofit/>
          </a:bodyPr>
          <a:lstStyle/>
          <a:p>
            <a:pPr lvl="0"/>
            <a:r>
              <a:rPr lang="en-KE" b="1" dirty="0"/>
              <a:t>5. Handling Ethical Issues: </a:t>
            </a:r>
            <a:br>
              <a:rPr lang="en-KE" dirty="0"/>
            </a:br>
            <a:r>
              <a:rPr lang="en-KE" dirty="0"/>
              <a:t>• Strengthening Ethical Frameworks: </a:t>
            </a:r>
            <a:endParaRPr lang="en-US" dirty="0"/>
          </a:p>
          <a:p>
            <a:pPr lvl="0"/>
            <a:r>
              <a:rPr lang="en-KE" dirty="0"/>
              <a:t>These issues can be addressed by creating more robust standards of conduct and ethical frameworks for accountants. </a:t>
            </a:r>
          </a:p>
          <a:p>
            <a:pPr lvl="0"/>
            <a:r>
              <a:rPr lang="en-KE" dirty="0"/>
              <a:t>• Encouraging Transparency and Accountability:</a:t>
            </a:r>
            <a:endParaRPr lang="en-US" dirty="0"/>
          </a:p>
          <a:p>
            <a:pPr lvl="0"/>
            <a:r>
              <a:rPr lang="en-KE" dirty="0"/>
              <a:t> Improving financial reporting's transparency and making accountants answerable for their deeds helps foster trust and stop unethical </a:t>
            </a:r>
            <a:r>
              <a:rPr lang="en-KE" dirty="0" err="1"/>
              <a:t>behavior</a:t>
            </a:r>
            <a:r>
              <a:rPr lang="en-KE" dirty="0"/>
              <a:t>. </a:t>
            </a:r>
            <a:br>
              <a:rPr lang="en-KE" dirty="0"/>
            </a:br>
            <a:r>
              <a:rPr lang="en-KE" dirty="0"/>
              <a:t>. </a:t>
            </a:r>
          </a:p>
        </p:txBody>
      </p:sp>
    </p:spTree>
    <p:extLst>
      <p:ext uri="{BB962C8B-B14F-4D97-AF65-F5344CB8AC3E}">
        <p14:creationId xmlns:p14="http://schemas.microsoft.com/office/powerpoint/2010/main" val="87718830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2704BF-C7E1-4967-B85C-B652DDFD37CA}"/>
              </a:ext>
            </a:extLst>
          </p:cNvPr>
          <p:cNvSpPr>
            <a:spLocks noGrp="1"/>
          </p:cNvSpPr>
          <p:nvPr>
            <p:ph type="title"/>
          </p:nvPr>
        </p:nvSpPr>
        <p:spPr/>
        <p:txBody>
          <a:bodyPr/>
          <a:lstStyle/>
          <a:p>
            <a:r>
              <a:rPr lang="en-US" dirty="0"/>
              <a:t>M</a:t>
            </a:r>
            <a:r>
              <a:rPr lang="en-KE" dirty="0"/>
              <a:t>oral </a:t>
            </a:r>
            <a:r>
              <a:rPr lang="en-US" dirty="0"/>
              <a:t>dilemmas</a:t>
            </a:r>
            <a:r>
              <a:rPr lang="en-KE" dirty="0"/>
              <a:t> raised by normative accounting theories</a:t>
            </a:r>
          </a:p>
        </p:txBody>
      </p:sp>
      <p:sp>
        <p:nvSpPr>
          <p:cNvPr id="3" name="Content Placeholder 2">
            <a:extLst>
              <a:ext uri="{FF2B5EF4-FFF2-40B4-BE49-F238E27FC236}">
                <a16:creationId xmlns:a16="http://schemas.microsoft.com/office/drawing/2014/main" id="{46EEA9DC-2FD5-47AA-9676-267C4CAF2F06}"/>
              </a:ext>
            </a:extLst>
          </p:cNvPr>
          <p:cNvSpPr>
            <a:spLocks noGrp="1"/>
          </p:cNvSpPr>
          <p:nvPr>
            <p:ph idx="1"/>
          </p:nvPr>
        </p:nvSpPr>
        <p:spPr/>
        <p:txBody>
          <a:bodyPr/>
          <a:lstStyle/>
          <a:p>
            <a:r>
              <a:rPr lang="en-KE" dirty="0"/>
              <a:t>• Taking Stakeholder Interests into Account</a:t>
            </a:r>
            <a:endParaRPr lang="en-US" dirty="0"/>
          </a:p>
          <a:p>
            <a:r>
              <a:rPr lang="en-KE" dirty="0"/>
              <a:t>: Normative theories ought to support ethical and sustainable business operations while taking into account the interests of all stakeholders, not just shareholders. </a:t>
            </a:r>
            <a:br>
              <a:rPr lang="en-KE" dirty="0"/>
            </a:br>
            <a:r>
              <a:rPr lang="en-KE" dirty="0"/>
              <a:t>• Education and Training: It is essential to give accountants thorough instruction and training on moral dilemmas and accounting standards. </a:t>
            </a:r>
          </a:p>
          <a:p>
            <a:endParaRPr lang="en-KE" dirty="0"/>
          </a:p>
        </p:txBody>
      </p:sp>
    </p:spTree>
    <p:extLst>
      <p:ext uri="{BB962C8B-B14F-4D97-AF65-F5344CB8AC3E}">
        <p14:creationId xmlns:p14="http://schemas.microsoft.com/office/powerpoint/2010/main" val="229418487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C427B-9376-4C5D-8F08-4B5F18AC1122}"/>
              </a:ext>
            </a:extLst>
          </p:cNvPr>
          <p:cNvSpPr>
            <a:spLocks noGrp="1"/>
          </p:cNvSpPr>
          <p:nvPr>
            <p:ph type="title"/>
          </p:nvPr>
        </p:nvSpPr>
        <p:spPr/>
        <p:txBody>
          <a:bodyPr/>
          <a:lstStyle/>
          <a:p>
            <a:r>
              <a:rPr lang="en-US" dirty="0"/>
              <a:t>Week 1 – Normative Theories of Accounting</a:t>
            </a:r>
            <a:endParaRPr lang="en-KE" dirty="0"/>
          </a:p>
        </p:txBody>
      </p:sp>
      <p:sp>
        <p:nvSpPr>
          <p:cNvPr id="3" name="Content Placeholder 2">
            <a:extLst>
              <a:ext uri="{FF2B5EF4-FFF2-40B4-BE49-F238E27FC236}">
                <a16:creationId xmlns:a16="http://schemas.microsoft.com/office/drawing/2014/main" id="{7E24B168-786F-4A53-A483-9AB734A3F4D4}"/>
              </a:ext>
            </a:extLst>
          </p:cNvPr>
          <p:cNvSpPr>
            <a:spLocks noGrp="1"/>
          </p:cNvSpPr>
          <p:nvPr>
            <p:ph idx="1"/>
          </p:nvPr>
        </p:nvSpPr>
        <p:spPr/>
        <p:txBody>
          <a:bodyPr/>
          <a:lstStyle/>
          <a:p>
            <a:endParaRPr lang="en-US" dirty="0"/>
          </a:p>
          <a:p>
            <a:endParaRPr lang="en-US" dirty="0"/>
          </a:p>
          <a:p>
            <a:endParaRPr lang="en-US" dirty="0"/>
          </a:p>
          <a:p>
            <a:r>
              <a:rPr lang="en-US" dirty="0"/>
              <a:t>End of Week one Part Two</a:t>
            </a:r>
            <a:endParaRPr lang="en-KE" dirty="0"/>
          </a:p>
        </p:txBody>
      </p:sp>
    </p:spTree>
    <p:extLst>
      <p:ext uri="{BB962C8B-B14F-4D97-AF65-F5344CB8AC3E}">
        <p14:creationId xmlns:p14="http://schemas.microsoft.com/office/powerpoint/2010/main" val="46165797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03E371E-25C1-42F8-A656-84F279AB10C8}"/>
              </a:ext>
            </a:extLst>
          </p:cNvPr>
          <p:cNvSpPr/>
          <p:nvPr/>
        </p:nvSpPr>
        <p:spPr>
          <a:xfrm>
            <a:off x="3048000" y="1009556"/>
            <a:ext cx="6096000" cy="4838889"/>
          </a:xfrm>
          <a:prstGeom prst="rect">
            <a:avLst/>
          </a:prstGeom>
        </p:spPr>
        <p:txBody>
          <a:bodyPr>
            <a:spAutoFit/>
          </a:bodyPr>
          <a:lstStyle/>
          <a:p>
            <a:pPr>
              <a:lnSpc>
                <a:spcPct val="107000"/>
              </a:lnSpc>
              <a:spcAft>
                <a:spcPts val="800"/>
              </a:spcAft>
            </a:pPr>
            <a:r>
              <a:rPr lang="en-US" b="1" dirty="0">
                <a:latin typeface="Times New Roman" panose="02020603050405020304" pitchFamily="18" charset="0"/>
                <a:ea typeface="Calibri" panose="020F0502020204030204" pitchFamily="34" charset="0"/>
                <a:cs typeface="Times New Roman" panose="02020603050405020304" pitchFamily="18" charset="0"/>
              </a:rPr>
              <a:t>References</a:t>
            </a:r>
            <a:endParaRPr lang="en-KE" sz="1600" b="1" dirty="0">
              <a:latin typeface="Calibri" panose="020F0502020204030204" pitchFamily="34" charset="0"/>
              <a:ea typeface="Calibri" panose="020F0502020204030204" pitchFamily="34" charset="0"/>
              <a:cs typeface="Times New Roman" panose="02020603050405020304" pitchFamily="18" charset="0"/>
            </a:endParaRPr>
          </a:p>
          <a:p>
            <a:pPr marL="457200" indent="-457200">
              <a:lnSpc>
                <a:spcPct val="200000"/>
              </a:lnSpc>
              <a:spcAft>
                <a:spcPts val="0"/>
              </a:spcAft>
            </a:pPr>
            <a:r>
              <a:rPr lang="en-US" dirty="0">
                <a:latin typeface="Times New Roman" panose="02020603050405020304" pitchFamily="18" charset="0"/>
                <a:ea typeface="Times New Roman" panose="02020603050405020304" pitchFamily="18" charset="0"/>
              </a:rPr>
              <a:t>C</a:t>
            </a:r>
            <a:r>
              <a:rPr lang="en-KE" dirty="0" err="1">
                <a:latin typeface="Times New Roman" panose="02020603050405020304" pitchFamily="18" charset="0"/>
                <a:ea typeface="Times New Roman" panose="02020603050405020304" pitchFamily="18" charset="0"/>
              </a:rPr>
              <a:t>hambers</a:t>
            </a:r>
            <a:r>
              <a:rPr lang="en-KE" dirty="0">
                <a:latin typeface="Times New Roman" panose="02020603050405020304" pitchFamily="18" charset="0"/>
                <a:ea typeface="Times New Roman" panose="02020603050405020304" pitchFamily="18" charset="0"/>
              </a:rPr>
              <a:t>, A. (2018, February 6). Positive vs normative accounting. Accountancy Age; Accountancy Age. </a:t>
            </a:r>
            <a:r>
              <a:rPr lang="en-KE" dirty="0">
                <a:solidFill>
                  <a:srgbClr val="0563C1"/>
                </a:solidFill>
                <a:latin typeface="Times New Roman" panose="02020603050405020304" pitchFamily="18" charset="0"/>
                <a:ea typeface="Times New Roman" panose="02020603050405020304" pitchFamily="18" charset="0"/>
                <a:hlinkClick r:id="rId2"/>
              </a:rPr>
              <a:t>https://www.accountancyage.com/2018/02/06/positive-vs-normative-accounting/</a:t>
            </a:r>
            <a:endParaRPr lang="en-KE" dirty="0">
              <a:latin typeface="Times New Roman" panose="02020603050405020304" pitchFamily="18" charset="0"/>
              <a:ea typeface="Times New Roman" panose="02020603050405020304" pitchFamily="18" charset="0"/>
            </a:endParaRPr>
          </a:p>
          <a:p>
            <a:pPr marL="457200" indent="-457200">
              <a:lnSpc>
                <a:spcPct val="200000"/>
              </a:lnSpc>
              <a:spcAft>
                <a:spcPts val="0"/>
              </a:spcAft>
            </a:pPr>
            <a:r>
              <a:rPr lang="en-KE" dirty="0">
                <a:latin typeface="Times New Roman" panose="02020603050405020304" pitchFamily="18" charset="0"/>
                <a:ea typeface="Times New Roman" panose="02020603050405020304" pitchFamily="18" charset="0"/>
              </a:rPr>
              <a:t>Smith, D. (2024, October 21). </a:t>
            </a:r>
            <a:r>
              <a:rPr lang="en-KE" i="1" dirty="0">
                <a:latin typeface="Times New Roman" panose="02020603050405020304" pitchFamily="18" charset="0"/>
                <a:ea typeface="Times New Roman" panose="02020603050405020304" pitchFamily="18" charset="0"/>
              </a:rPr>
              <a:t>What is a Normative Theory in Accounting?</a:t>
            </a:r>
            <a:r>
              <a:rPr lang="en-KE" dirty="0">
                <a:latin typeface="Times New Roman" panose="02020603050405020304" pitchFamily="18" charset="0"/>
                <a:ea typeface="Times New Roman" panose="02020603050405020304" pitchFamily="18" charset="0"/>
              </a:rPr>
              <a:t> Accounting for Everyone. </a:t>
            </a:r>
            <a:r>
              <a:rPr lang="en-KE" dirty="0">
                <a:solidFill>
                  <a:srgbClr val="0563C1"/>
                </a:solidFill>
                <a:latin typeface="Times New Roman" panose="02020603050405020304" pitchFamily="18" charset="0"/>
                <a:ea typeface="Times New Roman" panose="02020603050405020304" pitchFamily="18" charset="0"/>
                <a:hlinkClick r:id="rId3"/>
              </a:rPr>
              <a:t>https://accountingforeveryone.com/what-is-a-normative-theory-in-accounting/</a:t>
            </a:r>
            <a:endParaRPr lang="en-KE"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23082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2507</TotalTime>
  <Words>2552</Words>
  <Application>Microsoft Office PowerPoint</Application>
  <PresentationFormat>Widescreen</PresentationFormat>
  <Paragraphs>216</Paragraphs>
  <Slides>46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Arial</vt:lpstr>
      <vt:lpstr>Calibri</vt:lpstr>
      <vt:lpstr>Calibri Light</vt:lpstr>
      <vt:lpstr>Times New Roman</vt:lpstr>
      <vt:lpstr>Office Theme</vt:lpstr>
      <vt:lpstr>Course: Advanced Accounting Theory and Practices</vt:lpstr>
      <vt:lpstr>Introduction</vt:lpstr>
      <vt:lpstr> Theories - Introduction</vt:lpstr>
      <vt:lpstr> An overview of the profession and theories </vt:lpstr>
      <vt:lpstr>An overview of the profession and theories</vt:lpstr>
      <vt:lpstr>Normative Accounting Theory</vt:lpstr>
      <vt:lpstr>Normative Accounting Theory</vt:lpstr>
      <vt:lpstr>Normative Accounting</vt:lpstr>
      <vt:lpstr>Normative Accounting</vt:lpstr>
      <vt:lpstr>Understanding Normative Accounting</vt:lpstr>
      <vt:lpstr>Understanding Normative Accounting</vt:lpstr>
      <vt:lpstr>Understanding Normative Accounting</vt:lpstr>
      <vt:lpstr>Positive versus Normative Accounting</vt:lpstr>
      <vt:lpstr>Positive versus Normative Accounting</vt:lpstr>
      <vt:lpstr>Key Principles in Normative Accounting:</vt:lpstr>
      <vt:lpstr>Key Principles in Normative Accounting</vt:lpstr>
      <vt:lpstr>Key Principles in Normative Accounting</vt:lpstr>
      <vt:lpstr>Key Principles in Normative Accounting</vt:lpstr>
      <vt:lpstr>Key Principles in Normative Accounting</vt:lpstr>
      <vt:lpstr>Week 1 : Normative Theories of Accounting</vt:lpstr>
      <vt:lpstr>Week 1 : Normative Theories of Accounting</vt:lpstr>
      <vt:lpstr>The Application of Normative Accounting</vt:lpstr>
      <vt:lpstr>  (a) Adoption and Transparency </vt:lpstr>
      <vt:lpstr>(b) Climate Risk and Commercial Reality </vt:lpstr>
      <vt:lpstr>(c) Ethics and Social License </vt:lpstr>
      <vt:lpstr>Normative - addition</vt:lpstr>
      <vt:lpstr>Implications of Normative Accounting </vt:lpstr>
      <vt:lpstr>Implications of Normative Accounting</vt:lpstr>
      <vt:lpstr>(b) Market Values and Financial Securities</vt:lpstr>
      <vt:lpstr>Market Values and Financial Securities</vt:lpstr>
      <vt:lpstr>The benefits and drawbacks of normative accounting</vt:lpstr>
      <vt:lpstr>Benefits</vt:lpstr>
      <vt:lpstr>Benefits</vt:lpstr>
      <vt:lpstr>Drawbacks</vt:lpstr>
      <vt:lpstr>Drawbacks</vt:lpstr>
      <vt:lpstr>Drawbacks</vt:lpstr>
      <vt:lpstr>Moral dilemmas raised by normative accounting theories:</vt:lpstr>
      <vt:lpstr>Moral dilemmas raised by normative accounting theories</vt:lpstr>
      <vt:lpstr>Moral dilemmas raised by normative accounting theories</vt:lpstr>
      <vt:lpstr>Moral dilemmas raised by normative accounting theories</vt:lpstr>
      <vt:lpstr>Moral dilemmas raised by normative accounting theories</vt:lpstr>
      <vt:lpstr>Moral dilemmas raised by normative accounting theories</vt:lpstr>
      <vt:lpstr>Moral dilemmas raised by normative accounting theories</vt:lpstr>
      <vt:lpstr>Moral dilemmas raised by normative accounting theories</vt:lpstr>
      <vt:lpstr>Week 1 – Normative Theories of Accounting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Peter Karugu</dc:creator>
  <cp:lastModifiedBy>Dr. Peter Karugu</cp:lastModifiedBy>
  <cp:revision>24</cp:revision>
  <dcterms:created xsi:type="dcterms:W3CDTF">2025-03-16T08:36:29Z</dcterms:created>
  <dcterms:modified xsi:type="dcterms:W3CDTF">2025-03-25T14:14:13Z</dcterms:modified>
</cp:coreProperties>
</file>