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1" r:id="rId46"/>
    <p:sldId id="300" r:id="rId47"/>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660"/>
  </p:normalViewPr>
  <p:slideViewPr>
    <p:cSldViewPr snapToGrid="0">
      <p:cViewPr varScale="1">
        <p:scale>
          <a:sx n="71" d="100"/>
          <a:sy n="71" d="100"/>
        </p:scale>
        <p:origin x="7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9402D-40CD-4860-B84D-A8D86BCDC6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C0DD2DF0-9449-46AA-950B-DB870DA36E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0DDAA1B5-4B37-419C-8F9C-A73B05AD3B55}"/>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D5151E52-33B6-4C7F-9C25-5E349E0A0F3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D50E06F-2F70-4DE7-A252-49A5C4915146}"/>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1998127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4471-1823-4F41-9CC6-0E679287D071}"/>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C4E7B3A2-1918-4F19-982E-6898A05B11B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EC7D0990-2813-489D-9D11-C1E5F65B1955}"/>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BAB7D8D6-5F92-4865-95BC-4FFF39FC6DF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4CA4218-479E-4FEE-985C-430D0C79B3D0}"/>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997239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1B8B3-5A69-4E01-A682-B9FD93819E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24356AE7-D65E-4A50-9D66-272B1A498D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D67165-8E7C-421A-8B29-7A0C3F6DA3A6}"/>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8FBF7E16-631F-42E1-A595-A5123ABAD4D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26D0C8F-B626-43CE-AB5F-03BD4DD9F693}"/>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1491186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6FACE-F299-4849-A652-F29FAAC69733}"/>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FE832C-57A5-4592-A7B0-C706CAA1DDE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EEE8575D-8450-4599-8C57-7331EB4ADDA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5339C5C3-5CF0-4F2E-91EF-B0C1678F779F}"/>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6" name="Footer Placeholder 5">
            <a:extLst>
              <a:ext uri="{FF2B5EF4-FFF2-40B4-BE49-F238E27FC236}">
                <a16:creationId xmlns:a16="http://schemas.microsoft.com/office/drawing/2014/main" id="{B8FF2BC2-7322-4124-A26B-5486119EF64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7F85071-9BE1-4666-BB8E-BFFAA0DBE216}"/>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3611625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A895C-AF7E-452A-B36E-B5BC61803AD2}"/>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DEA783DB-679D-4FA9-82DF-5965287C2D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B563D33-7E72-4EC1-AA08-BFC53AE2C43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22BD085F-8334-4FD5-B1AB-59B427192B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1186380-CF64-40E3-A2BD-5A510A5FBA1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9242A59B-C1AA-4E0B-9727-9045FFB882D1}"/>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8" name="Footer Placeholder 7">
            <a:extLst>
              <a:ext uri="{FF2B5EF4-FFF2-40B4-BE49-F238E27FC236}">
                <a16:creationId xmlns:a16="http://schemas.microsoft.com/office/drawing/2014/main" id="{07588812-C6B8-4888-9722-C4EE4965F9AF}"/>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93008109-8664-446D-B3DA-7F64A615EAB6}"/>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833845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84284-6B38-43A4-8A8F-477453E6632C}"/>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F3761E88-A674-419A-844B-CDF62A09D4E6}"/>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4" name="Footer Placeholder 3">
            <a:extLst>
              <a:ext uri="{FF2B5EF4-FFF2-40B4-BE49-F238E27FC236}">
                <a16:creationId xmlns:a16="http://schemas.microsoft.com/office/drawing/2014/main" id="{05FF77C5-0BA4-4B0C-AAD8-EB3CFE4A3826}"/>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E2982D28-6529-4D03-92BB-3140C911D0AD}"/>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352686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621C8A-04FA-4FB2-AED7-DC7E3A142B67}"/>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3" name="Footer Placeholder 2">
            <a:extLst>
              <a:ext uri="{FF2B5EF4-FFF2-40B4-BE49-F238E27FC236}">
                <a16:creationId xmlns:a16="http://schemas.microsoft.com/office/drawing/2014/main" id="{98665E04-E932-4602-B508-F10653236229}"/>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DC81EB0B-1A1C-4D33-92F3-8F5A6E0D69F3}"/>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3128510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31519-CE2F-4851-B415-DE0458D06B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89A222DC-AE4B-4289-B337-9A8608A51F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1E48C188-3312-4D09-A1AB-298B0BEF96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BC48106-1B50-40D6-A322-C0535DD6383E}"/>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6" name="Footer Placeholder 5">
            <a:extLst>
              <a:ext uri="{FF2B5EF4-FFF2-40B4-BE49-F238E27FC236}">
                <a16:creationId xmlns:a16="http://schemas.microsoft.com/office/drawing/2014/main" id="{4ACE0ED1-3472-48D3-BDAC-E1841905F0C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F020454E-E766-4DD7-A0BA-8871FEB620A0}"/>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1566275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0579B-340B-46A5-8EBD-AD1DDE2850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A5B2030B-5221-474C-8428-043D71B18D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2BAD490D-84EB-4C45-BCC1-159BB6C4B5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E4C847A-6A52-4F64-9E2A-60AA3C2B95A8}"/>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6" name="Footer Placeholder 5">
            <a:extLst>
              <a:ext uri="{FF2B5EF4-FFF2-40B4-BE49-F238E27FC236}">
                <a16:creationId xmlns:a16="http://schemas.microsoft.com/office/drawing/2014/main" id="{B8464D2D-634C-4EDB-9678-12002F757C38}"/>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990547E-50ED-4785-BBC3-6F524A74CB05}"/>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825879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0635D-39FD-406C-8D76-6BF662D171F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4561AF27-FF02-482B-8E07-934C4581D2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F854277-600A-44A3-92F3-91D6880F1A71}"/>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BEBB7940-82D8-494F-83C3-48396DAE3A5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E1138D7-C117-4A7F-ABE3-D2825C9F4B77}"/>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143073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82AE94-251F-4E5A-ACE2-4CCAA1604B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3A86DC0B-49AB-47FE-8684-6330C49FE64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1011CC96-42C0-421B-A5C9-CFCE4923EC8F}"/>
              </a:ext>
            </a:extLst>
          </p:cNvPr>
          <p:cNvSpPr>
            <a:spLocks noGrp="1"/>
          </p:cNvSpPr>
          <p:nvPr>
            <p:ph type="dt" sz="half" idx="10"/>
          </p:nvPr>
        </p:nvSpPr>
        <p:spPr/>
        <p:txBody>
          <a:body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566D0A0D-EB3E-4745-8505-F54723CFAF7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AC8882B-EF0D-4C7A-AD66-24AE4C7812A0}"/>
              </a:ext>
            </a:extLst>
          </p:cNvPr>
          <p:cNvSpPr>
            <a:spLocks noGrp="1"/>
          </p:cNvSpPr>
          <p:nvPr>
            <p:ph type="sldNum" sz="quarter" idx="12"/>
          </p:nvPr>
        </p:nvSpPr>
        <p:spPr/>
        <p:txBody>
          <a:bodyPr/>
          <a:lstStyle/>
          <a:p>
            <a:fld id="{4C337ACD-AB7B-4938-91D2-0F9106621705}" type="slidenum">
              <a:rPr lang="en-KE" smtClean="0"/>
              <a:t>‹#›</a:t>
            </a:fld>
            <a:endParaRPr lang="en-KE"/>
          </a:p>
        </p:txBody>
      </p:sp>
    </p:spTree>
    <p:extLst>
      <p:ext uri="{BB962C8B-B14F-4D97-AF65-F5344CB8AC3E}">
        <p14:creationId xmlns:p14="http://schemas.microsoft.com/office/powerpoint/2010/main" val="922047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BE54EF-6709-497F-A328-8F1E559313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53829004-22FA-4A21-A6E3-CD878A334E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43FC56A4-CCA9-4252-A0F1-BED5F8A93C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5230B8-7C1A-4338-BE92-D37479262D89}" type="datetimeFigureOut">
              <a:rPr lang="en-KE" smtClean="0"/>
              <a:t>06/04/2025</a:t>
            </a:fld>
            <a:endParaRPr lang="en-KE"/>
          </a:p>
        </p:txBody>
      </p:sp>
      <p:sp>
        <p:nvSpPr>
          <p:cNvPr id="5" name="Footer Placeholder 4">
            <a:extLst>
              <a:ext uri="{FF2B5EF4-FFF2-40B4-BE49-F238E27FC236}">
                <a16:creationId xmlns:a16="http://schemas.microsoft.com/office/drawing/2014/main" id="{5E39B72C-A560-438B-A541-88C9E6AF1A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3F3538A9-3858-4630-BF0D-14CAE0EC9A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337ACD-AB7B-4938-91D2-0F9106621705}" type="slidenum">
              <a:rPr lang="en-KE" smtClean="0"/>
              <a:t>‹#›</a:t>
            </a:fld>
            <a:endParaRPr lang="en-KE"/>
          </a:p>
        </p:txBody>
      </p:sp>
    </p:spTree>
    <p:extLst>
      <p:ext uri="{BB962C8B-B14F-4D97-AF65-F5344CB8AC3E}">
        <p14:creationId xmlns:p14="http://schemas.microsoft.com/office/powerpoint/2010/main" val="3030626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17772-74F3-4A82-B99D-C9B94AC5D4F2}"/>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513F1D87-D7A3-45D7-8F6E-3B1AE8C28BD9}"/>
              </a:ext>
            </a:extLst>
          </p:cNvPr>
          <p:cNvSpPr>
            <a:spLocks noGrp="1"/>
          </p:cNvSpPr>
          <p:nvPr>
            <p:ph type="subTitle" idx="1"/>
          </p:nvPr>
        </p:nvSpPr>
        <p:spPr/>
        <p:txBody>
          <a:bodyPr/>
          <a:lstStyle/>
          <a:p>
            <a:r>
              <a:rPr lang="en-US" dirty="0"/>
              <a:t>Week 2 : Behavioral Accounting Theories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4286893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719CD-DF12-4A9E-8C2F-A408172A5CDD}"/>
              </a:ext>
            </a:extLst>
          </p:cNvPr>
          <p:cNvSpPr>
            <a:spLocks noGrp="1"/>
          </p:cNvSpPr>
          <p:nvPr>
            <p:ph type="title"/>
          </p:nvPr>
        </p:nvSpPr>
        <p:spPr/>
        <p:txBody>
          <a:bodyPr/>
          <a:lstStyle/>
          <a:p>
            <a:pPr algn="ctr"/>
            <a:r>
              <a:rPr lang="en-US" b="1" dirty="0"/>
              <a:t>Introduction</a:t>
            </a:r>
            <a:endParaRPr lang="en-KE" dirty="0"/>
          </a:p>
        </p:txBody>
      </p:sp>
      <p:sp>
        <p:nvSpPr>
          <p:cNvPr id="3" name="Content Placeholder 2">
            <a:extLst>
              <a:ext uri="{FF2B5EF4-FFF2-40B4-BE49-F238E27FC236}">
                <a16:creationId xmlns:a16="http://schemas.microsoft.com/office/drawing/2014/main" id="{6C469948-13FF-4ECB-B453-DC04BAC6F610}"/>
              </a:ext>
            </a:extLst>
          </p:cNvPr>
          <p:cNvSpPr>
            <a:spLocks noGrp="1"/>
          </p:cNvSpPr>
          <p:nvPr>
            <p:ph idx="1"/>
          </p:nvPr>
        </p:nvSpPr>
        <p:spPr/>
        <p:txBody>
          <a:bodyPr/>
          <a:lstStyle/>
          <a:p>
            <a:pPr algn="just"/>
            <a:r>
              <a:rPr lang="en-US" dirty="0"/>
              <a:t>This lecture introduces you to the Behavioral Accounting Theories.</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Know the importance of Behavioral theories in the Accounting</a:t>
            </a:r>
          </a:p>
          <a:p>
            <a:pPr lvl="1" algn="just"/>
            <a:r>
              <a:rPr lang="en-US" dirty="0"/>
              <a:t>Understand the application of the Behavioral theories of Accounting</a:t>
            </a:r>
          </a:p>
          <a:p>
            <a:pPr lvl="1" algn="just"/>
            <a:r>
              <a:rPr lang="en-US" dirty="0"/>
              <a:t>Understand the advantage and disadvantage of the Behavioral theories of Accounting</a:t>
            </a:r>
          </a:p>
          <a:p>
            <a:endParaRPr lang="en-KE" dirty="0"/>
          </a:p>
        </p:txBody>
      </p:sp>
    </p:spTree>
    <p:extLst>
      <p:ext uri="{BB962C8B-B14F-4D97-AF65-F5344CB8AC3E}">
        <p14:creationId xmlns:p14="http://schemas.microsoft.com/office/powerpoint/2010/main" val="347635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F12D1-3420-428B-9BD3-8D5A9A025D4B}"/>
              </a:ext>
            </a:extLst>
          </p:cNvPr>
          <p:cNvSpPr>
            <a:spLocks noGrp="1"/>
          </p:cNvSpPr>
          <p:nvPr>
            <p:ph type="title"/>
          </p:nvPr>
        </p:nvSpPr>
        <p:spPr/>
        <p:txBody>
          <a:bodyPr/>
          <a:lstStyle/>
          <a:p>
            <a:r>
              <a:rPr lang="en-KE" dirty="0"/>
              <a:t>Principles of Behavioral Accounting Theory</a:t>
            </a:r>
          </a:p>
        </p:txBody>
      </p:sp>
      <p:sp>
        <p:nvSpPr>
          <p:cNvPr id="3" name="Content Placeholder 2">
            <a:extLst>
              <a:ext uri="{FF2B5EF4-FFF2-40B4-BE49-F238E27FC236}">
                <a16:creationId xmlns:a16="http://schemas.microsoft.com/office/drawing/2014/main" id="{33DDE969-39FA-4886-9C6C-155863D1184E}"/>
              </a:ext>
            </a:extLst>
          </p:cNvPr>
          <p:cNvSpPr>
            <a:spLocks noGrp="1"/>
          </p:cNvSpPr>
          <p:nvPr>
            <p:ph idx="1"/>
          </p:nvPr>
        </p:nvSpPr>
        <p:spPr/>
        <p:txBody>
          <a:bodyPr/>
          <a:lstStyle/>
          <a:p>
            <a:r>
              <a:rPr lang="en-KE" dirty="0"/>
              <a:t>A subfield of accounting called behavioral accounting theory is concerned with comprehending and elucidating how people and groups behave in relation to accounting and financial decision-making.</a:t>
            </a:r>
            <a:endParaRPr lang="en-US" dirty="0"/>
          </a:p>
          <a:p>
            <a:r>
              <a:rPr lang="en-KE" dirty="0"/>
              <a:t> It integrates ideas from economics, sociology, and psychology to shed light on how human </a:t>
            </a:r>
            <a:r>
              <a:rPr lang="en-KE" dirty="0" err="1"/>
              <a:t>behavior</a:t>
            </a:r>
            <a:r>
              <a:rPr lang="en-KE" dirty="0"/>
              <a:t> influences accounting procedures and results. </a:t>
            </a:r>
            <a:endParaRPr lang="en-US" dirty="0"/>
          </a:p>
          <a:p>
            <a:r>
              <a:rPr lang="en-KE" dirty="0"/>
              <a:t>The following are the fundamental ideas and precepts of behavioral accounting theory:</a:t>
            </a:r>
            <a:br>
              <a:rPr lang="en-KE" dirty="0"/>
            </a:br>
            <a:endParaRPr lang="en-KE" dirty="0"/>
          </a:p>
        </p:txBody>
      </p:sp>
    </p:spTree>
    <p:extLst>
      <p:ext uri="{BB962C8B-B14F-4D97-AF65-F5344CB8AC3E}">
        <p14:creationId xmlns:p14="http://schemas.microsoft.com/office/powerpoint/2010/main" val="1908267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77A25-5F76-46FA-89C4-F947F9F18076}"/>
              </a:ext>
            </a:extLst>
          </p:cNvPr>
          <p:cNvSpPr>
            <a:spLocks noGrp="1"/>
          </p:cNvSpPr>
          <p:nvPr>
            <p:ph type="title"/>
          </p:nvPr>
        </p:nvSpPr>
        <p:spPr/>
        <p:txBody>
          <a:bodyPr/>
          <a:lstStyle/>
          <a:p>
            <a:r>
              <a:rPr lang="en-KE" dirty="0"/>
              <a:t>Principles of Behavioral Accounting Theory</a:t>
            </a:r>
          </a:p>
        </p:txBody>
      </p:sp>
      <p:sp>
        <p:nvSpPr>
          <p:cNvPr id="3" name="Content Placeholder 2">
            <a:extLst>
              <a:ext uri="{FF2B5EF4-FFF2-40B4-BE49-F238E27FC236}">
                <a16:creationId xmlns:a16="http://schemas.microsoft.com/office/drawing/2014/main" id="{638E2CA9-C06B-4E92-AEC7-384F35587444}"/>
              </a:ext>
            </a:extLst>
          </p:cNvPr>
          <p:cNvSpPr>
            <a:spLocks noGrp="1"/>
          </p:cNvSpPr>
          <p:nvPr>
            <p:ph idx="1"/>
          </p:nvPr>
        </p:nvSpPr>
        <p:spPr/>
        <p:txBody>
          <a:bodyPr>
            <a:normAutofit fontScale="92500" lnSpcReduction="20000"/>
          </a:bodyPr>
          <a:lstStyle/>
          <a:p>
            <a:r>
              <a:rPr lang="en-KE" dirty="0"/>
              <a:t>1. Making decisions: </a:t>
            </a:r>
            <a:endParaRPr lang="en-US" dirty="0"/>
          </a:p>
          <a:p>
            <a:r>
              <a:rPr lang="en-KE" dirty="0"/>
              <a:t>The study of behavioral accounting theory looks at how people decide in accounting situations. </a:t>
            </a:r>
            <a:endParaRPr lang="en-US" dirty="0"/>
          </a:p>
          <a:p>
            <a:r>
              <a:rPr lang="en-KE" dirty="0"/>
              <a:t>It takes into account elements that can affect decision-making processes, such as cognitive biases, heuristics, and judgment errors. </a:t>
            </a:r>
            <a:br>
              <a:rPr lang="en-KE" dirty="0"/>
            </a:br>
            <a:br>
              <a:rPr lang="en-KE" dirty="0"/>
            </a:br>
            <a:r>
              <a:rPr lang="en-KE" dirty="0"/>
              <a:t>2. Motivation: </a:t>
            </a:r>
            <a:endParaRPr lang="en-US" dirty="0"/>
          </a:p>
          <a:p>
            <a:r>
              <a:rPr lang="en-KE" dirty="0"/>
              <a:t>The theory investigates the reasons underlying actions related to accounting. </a:t>
            </a:r>
            <a:endParaRPr lang="en-US" dirty="0"/>
          </a:p>
          <a:p>
            <a:r>
              <a:rPr lang="en-KE" dirty="0"/>
              <a:t>It acknowledges that people are motivated by a mix of monetary rewards, societal conventions, and individual ideals, all of which can influence their choices and actions. </a:t>
            </a:r>
          </a:p>
          <a:p>
            <a:endParaRPr lang="en-KE" dirty="0"/>
          </a:p>
        </p:txBody>
      </p:sp>
    </p:spTree>
    <p:extLst>
      <p:ext uri="{BB962C8B-B14F-4D97-AF65-F5344CB8AC3E}">
        <p14:creationId xmlns:p14="http://schemas.microsoft.com/office/powerpoint/2010/main" val="2014863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56B5A-79FA-41D8-84D9-D17C0C39D16C}"/>
              </a:ext>
            </a:extLst>
          </p:cNvPr>
          <p:cNvSpPr>
            <a:spLocks noGrp="1"/>
          </p:cNvSpPr>
          <p:nvPr>
            <p:ph type="title"/>
          </p:nvPr>
        </p:nvSpPr>
        <p:spPr/>
        <p:txBody>
          <a:bodyPr/>
          <a:lstStyle/>
          <a:p>
            <a:r>
              <a:rPr lang="en-KE" dirty="0"/>
              <a:t>Principles</a:t>
            </a:r>
          </a:p>
        </p:txBody>
      </p:sp>
      <p:sp>
        <p:nvSpPr>
          <p:cNvPr id="3" name="Content Placeholder 2">
            <a:extLst>
              <a:ext uri="{FF2B5EF4-FFF2-40B4-BE49-F238E27FC236}">
                <a16:creationId xmlns:a16="http://schemas.microsoft.com/office/drawing/2014/main" id="{C7EDFE4A-1FBF-4C30-8874-74A7734F15AB}"/>
              </a:ext>
            </a:extLst>
          </p:cNvPr>
          <p:cNvSpPr>
            <a:spLocks noGrp="1"/>
          </p:cNvSpPr>
          <p:nvPr>
            <p:ph idx="1"/>
          </p:nvPr>
        </p:nvSpPr>
        <p:spPr/>
        <p:txBody>
          <a:bodyPr>
            <a:normAutofit fontScale="92500" lnSpcReduction="10000"/>
          </a:bodyPr>
          <a:lstStyle/>
          <a:p>
            <a:r>
              <a:rPr lang="en-KE" dirty="0"/>
              <a:t>3. Perception and interpretation:</a:t>
            </a:r>
            <a:endParaRPr lang="en-US" dirty="0"/>
          </a:p>
          <a:p>
            <a:r>
              <a:rPr lang="en-KE" dirty="0"/>
              <a:t> According to behavioral accounting theory, people have varying perspectives on how to perceive and understand accounting data. </a:t>
            </a:r>
            <a:endParaRPr lang="en-US" dirty="0"/>
          </a:p>
          <a:p>
            <a:r>
              <a:rPr lang="en-KE" dirty="0"/>
              <a:t>It looks at how people's comprehension and interpretation of financial information might be influenced by cognitive processes including selective attention and framing. </a:t>
            </a:r>
            <a:endParaRPr lang="en-US" dirty="0"/>
          </a:p>
          <a:p>
            <a:br>
              <a:rPr lang="en-KE" dirty="0"/>
            </a:br>
            <a:r>
              <a:rPr lang="en-KE" dirty="0"/>
              <a:t>4. Organizational and social influences: </a:t>
            </a:r>
            <a:endParaRPr lang="en-US" dirty="0"/>
          </a:p>
          <a:p>
            <a:r>
              <a:rPr lang="en-KE" dirty="0"/>
              <a:t>The theory recognizes how organizational and social factors affect accounting </a:t>
            </a:r>
            <a:r>
              <a:rPr lang="en-KE" dirty="0" err="1"/>
              <a:t>behavior</a:t>
            </a:r>
            <a:r>
              <a:rPr lang="en-KE" dirty="0"/>
              <a:t>. </a:t>
            </a:r>
            <a:br>
              <a:rPr lang="en-KE" dirty="0"/>
            </a:br>
            <a:endParaRPr lang="en-KE" dirty="0"/>
          </a:p>
        </p:txBody>
      </p:sp>
    </p:spTree>
    <p:extLst>
      <p:ext uri="{BB962C8B-B14F-4D97-AF65-F5344CB8AC3E}">
        <p14:creationId xmlns:p14="http://schemas.microsoft.com/office/powerpoint/2010/main" val="492939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D1ED7-1633-44C4-B84E-65581D831B70}"/>
              </a:ext>
            </a:extLst>
          </p:cNvPr>
          <p:cNvSpPr>
            <a:spLocks noGrp="1"/>
          </p:cNvSpPr>
          <p:nvPr>
            <p:ph type="title"/>
          </p:nvPr>
        </p:nvSpPr>
        <p:spPr/>
        <p:txBody>
          <a:bodyPr/>
          <a:lstStyle/>
          <a:p>
            <a:r>
              <a:rPr lang="en-KE" dirty="0"/>
              <a:t>Principles</a:t>
            </a:r>
          </a:p>
        </p:txBody>
      </p:sp>
      <p:sp>
        <p:nvSpPr>
          <p:cNvPr id="3" name="Content Placeholder 2">
            <a:extLst>
              <a:ext uri="{FF2B5EF4-FFF2-40B4-BE49-F238E27FC236}">
                <a16:creationId xmlns:a16="http://schemas.microsoft.com/office/drawing/2014/main" id="{FF4E0B12-C1C2-4D46-9AE8-BF63393E19DE}"/>
              </a:ext>
            </a:extLst>
          </p:cNvPr>
          <p:cNvSpPr>
            <a:spLocks noGrp="1"/>
          </p:cNvSpPr>
          <p:nvPr>
            <p:ph idx="1"/>
          </p:nvPr>
        </p:nvSpPr>
        <p:spPr/>
        <p:txBody>
          <a:bodyPr/>
          <a:lstStyle/>
          <a:p>
            <a:r>
              <a:rPr lang="en-KE" dirty="0"/>
              <a:t>It takes into account the ways in which group dynamics, company culture, and social norms might affect people's accounting choices and </a:t>
            </a:r>
            <a:r>
              <a:rPr lang="en-KE" dirty="0" err="1"/>
              <a:t>behaviors</a:t>
            </a:r>
            <a:r>
              <a:rPr lang="en-KE" dirty="0"/>
              <a:t>.</a:t>
            </a:r>
            <a:endParaRPr lang="en-US" dirty="0"/>
          </a:p>
          <a:p>
            <a:r>
              <a:rPr lang="en-KE" dirty="0"/>
              <a:t>5. Morality and ethics:</a:t>
            </a:r>
            <a:endParaRPr lang="en-US" dirty="0"/>
          </a:p>
          <a:p>
            <a:r>
              <a:rPr lang="en-KE" dirty="0"/>
              <a:t> The moral and ethical aspects of accounting conduct are covered by behavioral accounting theory.</a:t>
            </a:r>
            <a:endParaRPr lang="en-US" dirty="0"/>
          </a:p>
          <a:p>
            <a:r>
              <a:rPr lang="en-KE" dirty="0"/>
              <a:t> It looks at how moral principles like justice, honesty, and integrity can affect people's accounting decisions and </a:t>
            </a:r>
            <a:r>
              <a:rPr lang="en-KE" dirty="0" err="1"/>
              <a:t>behavior</a:t>
            </a:r>
            <a:r>
              <a:rPr lang="en-KE" dirty="0"/>
              <a:t>. </a:t>
            </a:r>
          </a:p>
          <a:p>
            <a:endParaRPr lang="en-KE" dirty="0"/>
          </a:p>
        </p:txBody>
      </p:sp>
    </p:spTree>
    <p:extLst>
      <p:ext uri="{BB962C8B-B14F-4D97-AF65-F5344CB8AC3E}">
        <p14:creationId xmlns:p14="http://schemas.microsoft.com/office/powerpoint/2010/main" val="269049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C0984-0575-422B-BB4A-67A403A2426A}"/>
              </a:ext>
            </a:extLst>
          </p:cNvPr>
          <p:cNvSpPr>
            <a:spLocks noGrp="1"/>
          </p:cNvSpPr>
          <p:nvPr>
            <p:ph type="title"/>
          </p:nvPr>
        </p:nvSpPr>
        <p:spPr/>
        <p:txBody>
          <a:bodyPr/>
          <a:lstStyle/>
          <a:p>
            <a:r>
              <a:rPr lang="en-US" dirty="0"/>
              <a:t>Importance of B</a:t>
            </a:r>
            <a:r>
              <a:rPr lang="en-KE" dirty="0"/>
              <a:t>ehavioral </a:t>
            </a:r>
            <a:r>
              <a:rPr lang="en-US" dirty="0"/>
              <a:t>A</a:t>
            </a:r>
            <a:r>
              <a:rPr lang="en-KE" dirty="0" err="1"/>
              <a:t>ccounting</a:t>
            </a:r>
            <a:r>
              <a:rPr lang="en-KE" dirty="0"/>
              <a:t> </a:t>
            </a:r>
            <a:r>
              <a:rPr lang="en-US" dirty="0"/>
              <a:t>T</a:t>
            </a:r>
            <a:r>
              <a:rPr lang="en-KE" dirty="0" err="1"/>
              <a:t>heory</a:t>
            </a:r>
            <a:endParaRPr lang="en-KE" dirty="0"/>
          </a:p>
        </p:txBody>
      </p:sp>
      <p:sp>
        <p:nvSpPr>
          <p:cNvPr id="3" name="Content Placeholder 2">
            <a:extLst>
              <a:ext uri="{FF2B5EF4-FFF2-40B4-BE49-F238E27FC236}">
                <a16:creationId xmlns:a16="http://schemas.microsoft.com/office/drawing/2014/main" id="{72F07B84-9000-4B4C-A3B2-B4DF749A16A4}"/>
              </a:ext>
            </a:extLst>
          </p:cNvPr>
          <p:cNvSpPr>
            <a:spLocks noGrp="1"/>
          </p:cNvSpPr>
          <p:nvPr>
            <p:ph idx="1"/>
          </p:nvPr>
        </p:nvSpPr>
        <p:spPr/>
        <p:txBody>
          <a:bodyPr/>
          <a:lstStyle/>
          <a:p>
            <a:r>
              <a:rPr lang="en-KE" dirty="0"/>
              <a:t>For a number of reasons, behavioral accounting theory is extremely pertinent to accounting study. </a:t>
            </a:r>
            <a:br>
              <a:rPr lang="en-KE" dirty="0"/>
            </a:br>
            <a:r>
              <a:rPr lang="en-KE" dirty="0"/>
              <a:t>1. Better comprehension of decision-making:</a:t>
            </a:r>
            <a:endParaRPr lang="en-US" dirty="0"/>
          </a:p>
          <a:p>
            <a:r>
              <a:rPr lang="en-KE" dirty="0"/>
              <a:t> Behavioral Accounting Theory offers a more profound comprehension of how people make accounting decisions by integrating ideas from psychology and sociology. </a:t>
            </a:r>
            <a:endParaRPr lang="en-US" dirty="0"/>
          </a:p>
          <a:p>
            <a:r>
              <a:rPr lang="en-KE" dirty="0"/>
              <a:t>This knowledge can assist researchers in locating and elucidating biases, mistakes, and other behavioral elements that could influence accounting procedures. </a:t>
            </a:r>
            <a:br>
              <a:rPr lang="en-KE" dirty="0"/>
            </a:br>
            <a:endParaRPr lang="en-KE" dirty="0"/>
          </a:p>
        </p:txBody>
      </p:sp>
    </p:spTree>
    <p:extLst>
      <p:ext uri="{BB962C8B-B14F-4D97-AF65-F5344CB8AC3E}">
        <p14:creationId xmlns:p14="http://schemas.microsoft.com/office/powerpoint/2010/main" val="463900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2AE6B-AFC2-4EBB-81E4-C2CC2941A4C2}"/>
              </a:ext>
            </a:extLst>
          </p:cNvPr>
          <p:cNvSpPr>
            <a:spLocks noGrp="1"/>
          </p:cNvSpPr>
          <p:nvPr>
            <p:ph type="title"/>
          </p:nvPr>
        </p:nvSpPr>
        <p:spPr/>
        <p:txBody>
          <a:bodyPr/>
          <a:lstStyle/>
          <a:p>
            <a:r>
              <a:rPr lang="en-US" dirty="0"/>
              <a:t>Importance of B</a:t>
            </a:r>
            <a:r>
              <a:rPr lang="en-KE" dirty="0"/>
              <a:t>ehavioral </a:t>
            </a:r>
            <a:r>
              <a:rPr lang="en-US" dirty="0"/>
              <a:t>A</a:t>
            </a:r>
            <a:r>
              <a:rPr lang="en-KE" dirty="0" err="1"/>
              <a:t>ccounting</a:t>
            </a:r>
            <a:r>
              <a:rPr lang="en-KE" dirty="0"/>
              <a:t> </a:t>
            </a:r>
            <a:r>
              <a:rPr lang="en-US" dirty="0"/>
              <a:t>T</a:t>
            </a:r>
            <a:r>
              <a:rPr lang="en-KE" dirty="0" err="1"/>
              <a:t>heory</a:t>
            </a:r>
            <a:endParaRPr lang="en-KE" dirty="0"/>
          </a:p>
        </p:txBody>
      </p:sp>
      <p:sp>
        <p:nvSpPr>
          <p:cNvPr id="3" name="Content Placeholder 2">
            <a:extLst>
              <a:ext uri="{FF2B5EF4-FFF2-40B4-BE49-F238E27FC236}">
                <a16:creationId xmlns:a16="http://schemas.microsoft.com/office/drawing/2014/main" id="{DD376C28-B9D3-4DCF-9349-B00C3B441103}"/>
              </a:ext>
            </a:extLst>
          </p:cNvPr>
          <p:cNvSpPr>
            <a:spLocks noGrp="1"/>
          </p:cNvSpPr>
          <p:nvPr>
            <p:ph idx="1"/>
          </p:nvPr>
        </p:nvSpPr>
        <p:spPr/>
        <p:txBody>
          <a:bodyPr>
            <a:normAutofit/>
          </a:bodyPr>
          <a:lstStyle/>
          <a:p>
            <a:r>
              <a:rPr lang="en-KE" dirty="0"/>
              <a:t>2. Increased predictive power: </a:t>
            </a:r>
            <a:endParaRPr lang="en-US" dirty="0"/>
          </a:p>
          <a:p>
            <a:r>
              <a:rPr lang="en-KE" dirty="0"/>
              <a:t>A more thorough framework for forecasting and elucidating accounting </a:t>
            </a:r>
            <a:r>
              <a:rPr lang="en-KE" dirty="0" err="1"/>
              <a:t>behavior</a:t>
            </a:r>
            <a:r>
              <a:rPr lang="en-KE" dirty="0"/>
              <a:t> is provided by behavioral accounting theory.</a:t>
            </a:r>
            <a:endParaRPr lang="en-US" dirty="0"/>
          </a:p>
          <a:p>
            <a:r>
              <a:rPr lang="en-KE" dirty="0"/>
              <a:t> By taking social and psychological aspects into account, researchers may create models that more accurately represent the intricacies of decision-making in the actual world. </a:t>
            </a:r>
            <a:br>
              <a:rPr lang="en-KE" dirty="0"/>
            </a:br>
            <a:r>
              <a:rPr lang="en-KE" dirty="0"/>
              <a:t>3. Educating policy and practice: </a:t>
            </a:r>
            <a:endParaRPr lang="en-US" dirty="0"/>
          </a:p>
          <a:p>
            <a:r>
              <a:rPr lang="en-KE" dirty="0"/>
              <a:t>The creation of accounting policies and procedures can benefit from the understanding provided by behavioral accounting theory. </a:t>
            </a:r>
          </a:p>
        </p:txBody>
      </p:sp>
    </p:spTree>
    <p:extLst>
      <p:ext uri="{BB962C8B-B14F-4D97-AF65-F5344CB8AC3E}">
        <p14:creationId xmlns:p14="http://schemas.microsoft.com/office/powerpoint/2010/main" val="737063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50EC6-4BF0-4E01-8B2E-D577CBB90A5A}"/>
              </a:ext>
            </a:extLst>
          </p:cNvPr>
          <p:cNvSpPr>
            <a:spLocks noGrp="1"/>
          </p:cNvSpPr>
          <p:nvPr>
            <p:ph type="title"/>
          </p:nvPr>
        </p:nvSpPr>
        <p:spPr/>
        <p:txBody>
          <a:bodyPr/>
          <a:lstStyle/>
          <a:p>
            <a:r>
              <a:rPr lang="en-US" dirty="0"/>
              <a:t>Importance of B</a:t>
            </a:r>
            <a:r>
              <a:rPr lang="en-KE" dirty="0"/>
              <a:t>ehavioral </a:t>
            </a:r>
            <a:r>
              <a:rPr lang="en-US" dirty="0"/>
              <a:t>A</a:t>
            </a:r>
            <a:r>
              <a:rPr lang="en-KE" dirty="0" err="1"/>
              <a:t>ccounting</a:t>
            </a:r>
            <a:r>
              <a:rPr lang="en-KE" dirty="0"/>
              <a:t> </a:t>
            </a:r>
            <a:r>
              <a:rPr lang="en-US" dirty="0"/>
              <a:t>T</a:t>
            </a:r>
            <a:r>
              <a:rPr lang="en-KE" dirty="0" err="1"/>
              <a:t>heory</a:t>
            </a:r>
            <a:endParaRPr lang="en-KE" dirty="0"/>
          </a:p>
        </p:txBody>
      </p:sp>
      <p:sp>
        <p:nvSpPr>
          <p:cNvPr id="3" name="Content Placeholder 2">
            <a:extLst>
              <a:ext uri="{FF2B5EF4-FFF2-40B4-BE49-F238E27FC236}">
                <a16:creationId xmlns:a16="http://schemas.microsoft.com/office/drawing/2014/main" id="{79F09B31-C645-4DCC-95D0-AA83D5750D7E}"/>
              </a:ext>
            </a:extLst>
          </p:cNvPr>
          <p:cNvSpPr>
            <a:spLocks noGrp="1"/>
          </p:cNvSpPr>
          <p:nvPr>
            <p:ph idx="1"/>
          </p:nvPr>
        </p:nvSpPr>
        <p:spPr/>
        <p:txBody>
          <a:bodyPr>
            <a:normAutofit lnSpcReduction="10000"/>
          </a:bodyPr>
          <a:lstStyle/>
          <a:p>
            <a:r>
              <a:rPr lang="en-KE" dirty="0"/>
              <a:t>Policymakers and practitioners can create incentives and systems that encourage more ethical and accurate accounting practices by knowing the behavioral elements that affect decision-making. </a:t>
            </a:r>
            <a:br>
              <a:rPr lang="en-KE" dirty="0"/>
            </a:br>
            <a:endParaRPr lang="en-KE" dirty="0"/>
          </a:p>
          <a:p>
            <a:r>
              <a:rPr lang="en-KE" dirty="0"/>
              <a:t>4. Handling ethical issues: </a:t>
            </a:r>
            <a:endParaRPr lang="en-US" dirty="0"/>
          </a:p>
          <a:p>
            <a:r>
              <a:rPr lang="en-KE" dirty="0"/>
              <a:t>The theory of behavioral accounting offers a useful perspective for </a:t>
            </a:r>
            <a:r>
              <a:rPr lang="en-KE" dirty="0" err="1"/>
              <a:t>analyzing</a:t>
            </a:r>
            <a:r>
              <a:rPr lang="en-KE" dirty="0"/>
              <a:t> ethical issues in accounting. </a:t>
            </a:r>
            <a:endParaRPr lang="en-US" dirty="0"/>
          </a:p>
          <a:p>
            <a:r>
              <a:rPr lang="en-KE" dirty="0"/>
              <a:t>It facilitates the creation of risk-reduction tactics by assisting researchers in comprehending the psychological and social elements that could lead to unethical action. </a:t>
            </a:r>
            <a:br>
              <a:rPr lang="en-KE" dirty="0"/>
            </a:br>
            <a:endParaRPr lang="en-KE" dirty="0"/>
          </a:p>
        </p:txBody>
      </p:sp>
    </p:spTree>
    <p:extLst>
      <p:ext uri="{BB962C8B-B14F-4D97-AF65-F5344CB8AC3E}">
        <p14:creationId xmlns:p14="http://schemas.microsoft.com/office/powerpoint/2010/main" val="2845451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1DADE-6F58-4D3F-AFAF-28E0C7540325}"/>
              </a:ext>
            </a:extLst>
          </p:cNvPr>
          <p:cNvSpPr>
            <a:spLocks noGrp="1"/>
          </p:cNvSpPr>
          <p:nvPr>
            <p:ph type="title"/>
          </p:nvPr>
        </p:nvSpPr>
        <p:spPr/>
        <p:txBody>
          <a:bodyPr/>
          <a:lstStyle/>
          <a:p>
            <a:r>
              <a:rPr lang="en-US" dirty="0"/>
              <a:t>Importance of B</a:t>
            </a:r>
            <a:r>
              <a:rPr lang="en-KE" dirty="0"/>
              <a:t>ehavioral </a:t>
            </a:r>
            <a:r>
              <a:rPr lang="en-US" dirty="0"/>
              <a:t>A</a:t>
            </a:r>
            <a:r>
              <a:rPr lang="en-KE" dirty="0" err="1"/>
              <a:t>ccounting</a:t>
            </a:r>
            <a:r>
              <a:rPr lang="en-KE" dirty="0"/>
              <a:t> </a:t>
            </a:r>
            <a:r>
              <a:rPr lang="en-US" dirty="0"/>
              <a:t>T</a:t>
            </a:r>
            <a:r>
              <a:rPr lang="en-KE" dirty="0" err="1"/>
              <a:t>heory</a:t>
            </a:r>
            <a:endParaRPr lang="en-KE" dirty="0"/>
          </a:p>
        </p:txBody>
      </p:sp>
      <p:sp>
        <p:nvSpPr>
          <p:cNvPr id="3" name="Content Placeholder 2">
            <a:extLst>
              <a:ext uri="{FF2B5EF4-FFF2-40B4-BE49-F238E27FC236}">
                <a16:creationId xmlns:a16="http://schemas.microsoft.com/office/drawing/2014/main" id="{9AD00F65-0295-4BC0-8F59-43D357FF88BB}"/>
              </a:ext>
            </a:extLst>
          </p:cNvPr>
          <p:cNvSpPr>
            <a:spLocks noGrp="1"/>
          </p:cNvSpPr>
          <p:nvPr>
            <p:ph idx="1"/>
          </p:nvPr>
        </p:nvSpPr>
        <p:spPr/>
        <p:txBody>
          <a:bodyPr/>
          <a:lstStyle/>
          <a:p>
            <a:r>
              <a:rPr lang="en-KE" dirty="0"/>
              <a:t>5. Promoting interdisciplinary research: </a:t>
            </a:r>
            <a:endParaRPr lang="en-US" dirty="0"/>
          </a:p>
          <a:p>
            <a:r>
              <a:rPr lang="en-KE" dirty="0"/>
              <a:t>The theory of behavioral accounting promotes cooperation between accounting and other fields, including sociology and psychology.</a:t>
            </a:r>
            <a:endParaRPr lang="en-US" dirty="0"/>
          </a:p>
          <a:p>
            <a:r>
              <a:rPr lang="en-KE" dirty="0"/>
              <a:t>Researchers can use a wider variety of theories and approaches because to this multidisciplinary approach, which also encourages innovation. </a:t>
            </a:r>
            <a:endParaRPr lang="en-US" dirty="0"/>
          </a:p>
          <a:p>
            <a:r>
              <a:rPr lang="en-KE" dirty="0"/>
              <a:t>To sum up, behavioral accounting theory provides a thorough framework for comprehending and elucidating how people and groups behave in accounting situations. </a:t>
            </a:r>
          </a:p>
          <a:p>
            <a:endParaRPr lang="en-KE" dirty="0"/>
          </a:p>
        </p:txBody>
      </p:sp>
    </p:spTree>
    <p:extLst>
      <p:ext uri="{BB962C8B-B14F-4D97-AF65-F5344CB8AC3E}">
        <p14:creationId xmlns:p14="http://schemas.microsoft.com/office/powerpoint/2010/main" val="217864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48F55-CC68-4536-BF5A-1F0E61B4024D}"/>
              </a:ext>
            </a:extLst>
          </p:cNvPr>
          <p:cNvSpPr>
            <a:spLocks noGrp="1"/>
          </p:cNvSpPr>
          <p:nvPr>
            <p:ph type="title"/>
          </p:nvPr>
        </p:nvSpPr>
        <p:spPr/>
        <p:txBody>
          <a:bodyPr/>
          <a:lstStyle/>
          <a:p>
            <a:r>
              <a:rPr lang="en-KE" b="1" dirty="0" err="1"/>
              <a:t>Behavior</a:t>
            </a:r>
            <a:r>
              <a:rPr lang="en-US" b="1" dirty="0"/>
              <a:t>al</a:t>
            </a:r>
            <a:r>
              <a:rPr lang="en-KE" b="1" dirty="0"/>
              <a:t> Accounting</a:t>
            </a:r>
            <a:endParaRPr lang="en-KE" dirty="0"/>
          </a:p>
        </p:txBody>
      </p:sp>
      <p:sp>
        <p:nvSpPr>
          <p:cNvPr id="3" name="Content Placeholder 2">
            <a:extLst>
              <a:ext uri="{FF2B5EF4-FFF2-40B4-BE49-F238E27FC236}">
                <a16:creationId xmlns:a16="http://schemas.microsoft.com/office/drawing/2014/main" id="{E98EFC57-C9BB-4513-8E7A-965C191F88C4}"/>
              </a:ext>
            </a:extLst>
          </p:cNvPr>
          <p:cNvSpPr>
            <a:spLocks noGrp="1"/>
          </p:cNvSpPr>
          <p:nvPr>
            <p:ph idx="1"/>
          </p:nvPr>
        </p:nvSpPr>
        <p:spPr/>
        <p:txBody>
          <a:bodyPr>
            <a:normAutofit lnSpcReduction="10000"/>
          </a:bodyPr>
          <a:lstStyle/>
          <a:p>
            <a:r>
              <a:rPr lang="en-KE" dirty="0"/>
              <a:t>The application of psychological and sociological concepts to comprehend and elucidate accounting procedures, decision-making, and </a:t>
            </a:r>
            <a:r>
              <a:rPr lang="en-KE" dirty="0" err="1"/>
              <a:t>behavior</a:t>
            </a:r>
            <a:r>
              <a:rPr lang="en-KE" dirty="0"/>
              <a:t> in an organizational setting is known as behavioral accounting.</a:t>
            </a:r>
            <a:endParaRPr lang="en-US" dirty="0"/>
          </a:p>
          <a:p>
            <a:r>
              <a:rPr lang="en-KE" dirty="0"/>
              <a:t> It acknowledges that decision-making, financial reporting, and accounting procedures are greatly influenced by human </a:t>
            </a:r>
            <a:r>
              <a:rPr lang="en-KE" dirty="0" err="1"/>
              <a:t>behavior</a:t>
            </a:r>
            <a:r>
              <a:rPr lang="en-KE" dirty="0"/>
              <a:t>, cognitive biases, emotions, and social influences. </a:t>
            </a:r>
            <a:endParaRPr lang="en-US" dirty="0"/>
          </a:p>
          <a:p>
            <a:r>
              <a:rPr lang="en-KE" dirty="0"/>
              <a:t>The conventional economic and rational models of accounting, which presume that people always behave in their own best interests and base their judgments on factual knowledge, are not the only models of accounting that go beyond behavioral accounting.</a:t>
            </a:r>
          </a:p>
        </p:txBody>
      </p:sp>
    </p:spTree>
    <p:extLst>
      <p:ext uri="{BB962C8B-B14F-4D97-AF65-F5344CB8AC3E}">
        <p14:creationId xmlns:p14="http://schemas.microsoft.com/office/powerpoint/2010/main" val="3268439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610A1-3239-423C-85AC-A2961EE51E01}"/>
              </a:ext>
            </a:extLst>
          </p:cNvPr>
          <p:cNvSpPr>
            <a:spLocks noGrp="1"/>
          </p:cNvSpPr>
          <p:nvPr>
            <p:ph type="title"/>
          </p:nvPr>
        </p:nvSpPr>
        <p:spPr/>
        <p:txBody>
          <a:bodyPr/>
          <a:lstStyle/>
          <a:p>
            <a:r>
              <a:rPr lang="en-KE" b="1" dirty="0" err="1"/>
              <a:t>Behavior</a:t>
            </a:r>
            <a:r>
              <a:rPr lang="en-US" b="1" dirty="0"/>
              <a:t>al</a:t>
            </a:r>
            <a:r>
              <a:rPr lang="en-KE" b="1" dirty="0"/>
              <a:t> Accounting</a:t>
            </a:r>
            <a:endParaRPr lang="en-KE" dirty="0"/>
          </a:p>
        </p:txBody>
      </p:sp>
      <p:sp>
        <p:nvSpPr>
          <p:cNvPr id="3" name="Content Placeholder 2">
            <a:extLst>
              <a:ext uri="{FF2B5EF4-FFF2-40B4-BE49-F238E27FC236}">
                <a16:creationId xmlns:a16="http://schemas.microsoft.com/office/drawing/2014/main" id="{D491853C-F29A-4947-B7BD-F256DC54B73D}"/>
              </a:ext>
            </a:extLst>
          </p:cNvPr>
          <p:cNvSpPr>
            <a:spLocks noGrp="1"/>
          </p:cNvSpPr>
          <p:nvPr>
            <p:ph idx="1"/>
          </p:nvPr>
        </p:nvSpPr>
        <p:spPr/>
        <p:txBody>
          <a:bodyPr/>
          <a:lstStyle/>
          <a:p>
            <a:r>
              <a:rPr lang="en-KE" dirty="0"/>
              <a:t>. Rather, it recognizes that a variety of psychological and social factors can impact human </a:t>
            </a:r>
            <a:r>
              <a:rPr lang="en-KE" dirty="0" err="1"/>
              <a:t>behavior</a:t>
            </a:r>
            <a:r>
              <a:rPr lang="en-KE" dirty="0"/>
              <a:t>, resulting in biases, heuristics, and departures from logical decision-making. </a:t>
            </a:r>
            <a:endParaRPr lang="en-US" dirty="0"/>
          </a:p>
          <a:p>
            <a:r>
              <a:rPr lang="en-KE" dirty="0"/>
              <a:t>Finding and comprehending the underlying behavioral elements that affect financial reporting, budgeting, performance reviews, investment choices, and other accounting tasks is the goal of behavioral accounting.</a:t>
            </a:r>
          </a:p>
          <a:p>
            <a:r>
              <a:rPr lang="en-KE" dirty="0"/>
              <a:t>It investigates how cognitive biases, including framing effects, confirmation bias, anchoring, and overconfidence, can affect judgment and decision-making in the context of accounting.</a:t>
            </a:r>
          </a:p>
        </p:txBody>
      </p:sp>
    </p:spTree>
    <p:extLst>
      <p:ext uri="{BB962C8B-B14F-4D97-AF65-F5344CB8AC3E}">
        <p14:creationId xmlns:p14="http://schemas.microsoft.com/office/powerpoint/2010/main" val="419212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55A46-6EDD-4AD3-BD64-136CD7E1E4B8}"/>
              </a:ext>
            </a:extLst>
          </p:cNvPr>
          <p:cNvSpPr>
            <a:spLocks noGrp="1"/>
          </p:cNvSpPr>
          <p:nvPr>
            <p:ph type="title"/>
          </p:nvPr>
        </p:nvSpPr>
        <p:spPr/>
        <p:txBody>
          <a:bodyPr/>
          <a:lstStyle/>
          <a:p>
            <a:r>
              <a:rPr lang="en-KE" b="1" dirty="0" err="1"/>
              <a:t>Behavior</a:t>
            </a:r>
            <a:r>
              <a:rPr lang="en-US" b="1" dirty="0"/>
              <a:t>al</a:t>
            </a:r>
            <a:r>
              <a:rPr lang="en-KE" b="1" dirty="0"/>
              <a:t> Accounting</a:t>
            </a:r>
            <a:endParaRPr lang="en-KE" dirty="0"/>
          </a:p>
        </p:txBody>
      </p:sp>
      <p:sp>
        <p:nvSpPr>
          <p:cNvPr id="3" name="Content Placeholder 2">
            <a:extLst>
              <a:ext uri="{FF2B5EF4-FFF2-40B4-BE49-F238E27FC236}">
                <a16:creationId xmlns:a16="http://schemas.microsoft.com/office/drawing/2014/main" id="{358D114B-EFBA-499D-B3D5-2EE48779A4AA}"/>
              </a:ext>
            </a:extLst>
          </p:cNvPr>
          <p:cNvSpPr>
            <a:spLocks noGrp="1"/>
          </p:cNvSpPr>
          <p:nvPr>
            <p:ph idx="1"/>
          </p:nvPr>
        </p:nvSpPr>
        <p:spPr/>
        <p:txBody>
          <a:bodyPr>
            <a:normAutofit fontScale="92500"/>
          </a:bodyPr>
          <a:lstStyle/>
          <a:p>
            <a:r>
              <a:rPr lang="en-KE" dirty="0"/>
              <a:t>Researchers and professionals who study behavioral accounting hope to improve decision-making, increase the efficacy of accounting procedures, and solve issues with fraud, ethics, and financial information dissemination. </a:t>
            </a:r>
            <a:endParaRPr lang="en-US" dirty="0"/>
          </a:p>
          <a:p>
            <a:r>
              <a:rPr lang="en-KE" dirty="0"/>
              <a:t>A deeper comprehension of human </a:t>
            </a:r>
            <a:r>
              <a:rPr lang="en-KE" dirty="0" err="1"/>
              <a:t>behavior</a:t>
            </a:r>
            <a:r>
              <a:rPr lang="en-KE" dirty="0"/>
              <a:t> in accounting contexts results from its insights into how individuals and groups within businesses view, process, and use accounting information. </a:t>
            </a:r>
            <a:endParaRPr lang="en-US" dirty="0"/>
          </a:p>
          <a:p>
            <a:r>
              <a:rPr lang="en-KE" dirty="0"/>
              <a:t>By taking into consideration the psychological, social, and cognitive factors that affect </a:t>
            </a:r>
            <a:r>
              <a:rPr lang="en-KE" dirty="0" err="1"/>
              <a:t>behavior</a:t>
            </a:r>
            <a:r>
              <a:rPr lang="en-KE" dirty="0"/>
              <a:t> and decision-making, behavioral accounting advances a more thorough understanding of accounting procedures and eventually assists businesses in making better and more efficient financial decisions</a:t>
            </a:r>
          </a:p>
        </p:txBody>
      </p:sp>
    </p:spTree>
    <p:extLst>
      <p:ext uri="{BB962C8B-B14F-4D97-AF65-F5344CB8AC3E}">
        <p14:creationId xmlns:p14="http://schemas.microsoft.com/office/powerpoint/2010/main" val="2115483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790A-DC30-4C14-9285-B91FA0F44AA5}"/>
              </a:ext>
            </a:extLst>
          </p:cNvPr>
          <p:cNvSpPr>
            <a:spLocks noGrp="1"/>
          </p:cNvSpPr>
          <p:nvPr>
            <p:ph type="title"/>
          </p:nvPr>
        </p:nvSpPr>
        <p:spPr/>
        <p:txBody>
          <a:bodyPr/>
          <a:lstStyle/>
          <a:p>
            <a:r>
              <a:rPr lang="en-US" b="1" dirty="0"/>
              <a:t>How </a:t>
            </a:r>
            <a:r>
              <a:rPr lang="en-US" b="1" dirty="0" err="1"/>
              <a:t>Behaviour</a:t>
            </a:r>
            <a:r>
              <a:rPr lang="en-US" b="1" dirty="0"/>
              <a:t> Accounting works</a:t>
            </a:r>
            <a:br>
              <a:rPr lang="en-KE" dirty="0"/>
            </a:br>
            <a:endParaRPr lang="en-KE" dirty="0"/>
          </a:p>
        </p:txBody>
      </p:sp>
      <p:sp>
        <p:nvSpPr>
          <p:cNvPr id="3" name="Content Placeholder 2">
            <a:extLst>
              <a:ext uri="{FF2B5EF4-FFF2-40B4-BE49-F238E27FC236}">
                <a16:creationId xmlns:a16="http://schemas.microsoft.com/office/drawing/2014/main" id="{770D842F-4016-4B82-9C38-D44FBAC7B740}"/>
              </a:ext>
            </a:extLst>
          </p:cNvPr>
          <p:cNvSpPr>
            <a:spLocks noGrp="1"/>
          </p:cNvSpPr>
          <p:nvPr>
            <p:ph idx="1"/>
          </p:nvPr>
        </p:nvSpPr>
        <p:spPr/>
        <p:txBody>
          <a:bodyPr>
            <a:normAutofit lnSpcReduction="10000"/>
          </a:bodyPr>
          <a:lstStyle/>
          <a:p>
            <a:r>
              <a:rPr lang="en-KE" dirty="0"/>
              <a:t>In order to comprehend and examine accounting procedures, decision-making, and </a:t>
            </a:r>
            <a:r>
              <a:rPr lang="en-KE" dirty="0" err="1"/>
              <a:t>behavior</a:t>
            </a:r>
            <a:r>
              <a:rPr lang="en-KE" dirty="0"/>
              <a:t> within an organizational setting, behavioral accounting applies concepts from psychology and sociology. </a:t>
            </a:r>
            <a:endParaRPr lang="en-US" dirty="0"/>
          </a:p>
          <a:p>
            <a:r>
              <a:rPr lang="en-KE" dirty="0"/>
              <a:t>It looks at the behavioral patterns, social influences, cognitive biases, and psychological aspects that can affect how people and groups interact with accounting data and make financial decisions inside an organization. </a:t>
            </a:r>
            <a:endParaRPr lang="en-US" dirty="0"/>
          </a:p>
          <a:p>
            <a:r>
              <a:rPr lang="en-KE" dirty="0"/>
              <a:t>The main components of behavioral accounting's operation are as follows: </a:t>
            </a:r>
            <a:br>
              <a:rPr lang="en-KE" dirty="0"/>
            </a:br>
            <a:endParaRPr lang="en-KE" dirty="0"/>
          </a:p>
        </p:txBody>
      </p:sp>
    </p:spTree>
    <p:extLst>
      <p:ext uri="{BB962C8B-B14F-4D97-AF65-F5344CB8AC3E}">
        <p14:creationId xmlns:p14="http://schemas.microsoft.com/office/powerpoint/2010/main" val="1136806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98E67-DA83-4F89-B9D5-F9556E5CD33C}"/>
              </a:ext>
            </a:extLst>
          </p:cNvPr>
          <p:cNvSpPr>
            <a:spLocks noGrp="1"/>
          </p:cNvSpPr>
          <p:nvPr>
            <p:ph type="title"/>
          </p:nvPr>
        </p:nvSpPr>
        <p:spPr/>
        <p:txBody>
          <a:bodyPr/>
          <a:lstStyle/>
          <a:p>
            <a:r>
              <a:rPr lang="en-US" b="1" dirty="0"/>
              <a:t>How </a:t>
            </a:r>
            <a:r>
              <a:rPr lang="en-US" b="1" dirty="0" err="1"/>
              <a:t>Behaviour</a:t>
            </a:r>
            <a:r>
              <a:rPr lang="en-US" b="1" dirty="0"/>
              <a:t> Accounting works</a:t>
            </a:r>
            <a:endParaRPr lang="en-KE" dirty="0"/>
          </a:p>
        </p:txBody>
      </p:sp>
      <p:sp>
        <p:nvSpPr>
          <p:cNvPr id="3" name="Content Placeholder 2">
            <a:extLst>
              <a:ext uri="{FF2B5EF4-FFF2-40B4-BE49-F238E27FC236}">
                <a16:creationId xmlns:a16="http://schemas.microsoft.com/office/drawing/2014/main" id="{ADC6CE4F-EA7E-4863-A4A6-A3C4D59B0626}"/>
              </a:ext>
            </a:extLst>
          </p:cNvPr>
          <p:cNvSpPr>
            <a:spLocks noGrp="1"/>
          </p:cNvSpPr>
          <p:nvPr>
            <p:ph idx="1"/>
          </p:nvPr>
        </p:nvSpPr>
        <p:spPr/>
        <p:txBody>
          <a:bodyPr>
            <a:normAutofit fontScale="92500" lnSpcReduction="10000"/>
          </a:bodyPr>
          <a:lstStyle/>
          <a:p>
            <a:pPr marL="0" indent="0">
              <a:buNone/>
            </a:pPr>
            <a:r>
              <a:rPr lang="en-KE" dirty="0"/>
              <a:t>• </a:t>
            </a:r>
            <a:r>
              <a:rPr lang="en-KE" b="1" dirty="0"/>
              <a:t>Comprehending Human Conduct: </a:t>
            </a:r>
            <a:endParaRPr lang="en-US" b="1" dirty="0"/>
          </a:p>
          <a:p>
            <a:r>
              <a:rPr lang="en-KE" dirty="0"/>
              <a:t>The concept of behavioral accounting acknowledges that people do not always make logical decisions and that a variety of psychological factors might affect how they behave.</a:t>
            </a:r>
            <a:endParaRPr lang="en-US" dirty="0"/>
          </a:p>
          <a:p>
            <a:r>
              <a:rPr lang="en-KE" dirty="0"/>
              <a:t> It aims to comprehend the ways in which social forces, emotions, personality factors, and cognitive biases impact accounting procedures and judgment.</a:t>
            </a:r>
          </a:p>
          <a:p>
            <a:r>
              <a:rPr lang="en-KE" b="1" dirty="0"/>
              <a:t>Cognitive biases</a:t>
            </a:r>
            <a:r>
              <a:rPr lang="en-KE" dirty="0"/>
              <a:t> that affect accounting decision-making are recognized and investigated by behavioral accounting.</a:t>
            </a:r>
            <a:endParaRPr lang="en-US" dirty="0"/>
          </a:p>
          <a:p>
            <a:r>
              <a:rPr lang="en-KE" dirty="0"/>
              <a:t> Anchoring bias, confirmation bias, overconfidence bias, availability bias, and framing bias are examples of common biases.</a:t>
            </a:r>
          </a:p>
        </p:txBody>
      </p:sp>
    </p:spTree>
    <p:extLst>
      <p:ext uri="{BB962C8B-B14F-4D97-AF65-F5344CB8AC3E}">
        <p14:creationId xmlns:p14="http://schemas.microsoft.com/office/powerpoint/2010/main" val="24771165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522D5-E170-4504-8A6A-88AE2423A3DD}"/>
              </a:ext>
            </a:extLst>
          </p:cNvPr>
          <p:cNvSpPr>
            <a:spLocks noGrp="1"/>
          </p:cNvSpPr>
          <p:nvPr>
            <p:ph type="title"/>
          </p:nvPr>
        </p:nvSpPr>
        <p:spPr/>
        <p:txBody>
          <a:bodyPr/>
          <a:lstStyle/>
          <a:p>
            <a:r>
              <a:rPr lang="en-US" b="1" dirty="0"/>
              <a:t>How </a:t>
            </a:r>
            <a:r>
              <a:rPr lang="en-US" b="1" dirty="0" err="1"/>
              <a:t>Behaviour</a:t>
            </a:r>
            <a:r>
              <a:rPr lang="en-US" b="1" dirty="0"/>
              <a:t> Accounting works</a:t>
            </a:r>
            <a:endParaRPr lang="en-KE" dirty="0"/>
          </a:p>
        </p:txBody>
      </p:sp>
      <p:sp>
        <p:nvSpPr>
          <p:cNvPr id="3" name="Content Placeholder 2">
            <a:extLst>
              <a:ext uri="{FF2B5EF4-FFF2-40B4-BE49-F238E27FC236}">
                <a16:creationId xmlns:a16="http://schemas.microsoft.com/office/drawing/2014/main" id="{E1BD3CA1-3A3B-456B-AA1D-6D200F0E1287}"/>
              </a:ext>
            </a:extLst>
          </p:cNvPr>
          <p:cNvSpPr>
            <a:spLocks noGrp="1"/>
          </p:cNvSpPr>
          <p:nvPr>
            <p:ph idx="1"/>
          </p:nvPr>
        </p:nvSpPr>
        <p:spPr/>
        <p:txBody>
          <a:bodyPr>
            <a:normAutofit lnSpcReduction="10000"/>
          </a:bodyPr>
          <a:lstStyle/>
          <a:p>
            <a:r>
              <a:rPr lang="en-KE" b="1" dirty="0"/>
              <a:t>Researching Social Influences:</a:t>
            </a:r>
            <a:r>
              <a:rPr lang="en-KE" dirty="0"/>
              <a:t> </a:t>
            </a:r>
            <a:endParaRPr lang="en-US" dirty="0"/>
          </a:p>
          <a:p>
            <a:r>
              <a:rPr lang="en-KE" dirty="0"/>
              <a:t>Behavioral accounting acknowledges how social variables affect accounting practices. </a:t>
            </a:r>
            <a:endParaRPr lang="en-US" dirty="0"/>
          </a:p>
          <a:p>
            <a:r>
              <a:rPr lang="en-KE" dirty="0"/>
              <a:t>It looks at how people's accounting habits and decision-making are influenced by authority, peer pressure, company culture, and social norms. </a:t>
            </a:r>
            <a:endParaRPr lang="en-US" dirty="0"/>
          </a:p>
          <a:p>
            <a:r>
              <a:rPr lang="en-KE" dirty="0"/>
              <a:t>Behavioral accounting can offer insights into matching accounting procedures with intended corporate objectives by comprehending these social factors. </a:t>
            </a:r>
            <a:br>
              <a:rPr lang="en-KE" dirty="0"/>
            </a:br>
            <a:r>
              <a:rPr lang="en-KE" dirty="0"/>
              <a:t>• </a:t>
            </a:r>
            <a:r>
              <a:rPr lang="en-KE" b="1" dirty="0"/>
              <a:t>Empirical Research:</a:t>
            </a:r>
            <a:r>
              <a:rPr lang="en-KE" dirty="0"/>
              <a:t> To gather and examine data, behavioral accounting employs empirical research techniques.</a:t>
            </a:r>
          </a:p>
        </p:txBody>
      </p:sp>
    </p:spTree>
    <p:extLst>
      <p:ext uri="{BB962C8B-B14F-4D97-AF65-F5344CB8AC3E}">
        <p14:creationId xmlns:p14="http://schemas.microsoft.com/office/powerpoint/2010/main" val="2608509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4E28D-951C-49B8-AC0E-9A80F3834AA9}"/>
              </a:ext>
            </a:extLst>
          </p:cNvPr>
          <p:cNvSpPr>
            <a:spLocks noGrp="1"/>
          </p:cNvSpPr>
          <p:nvPr>
            <p:ph type="title"/>
          </p:nvPr>
        </p:nvSpPr>
        <p:spPr/>
        <p:txBody>
          <a:bodyPr/>
          <a:lstStyle/>
          <a:p>
            <a:r>
              <a:rPr lang="en-US" b="1" dirty="0" err="1"/>
              <a:t>Behaviour</a:t>
            </a:r>
            <a:r>
              <a:rPr lang="en-US" b="1" dirty="0"/>
              <a:t> Accounting</a:t>
            </a:r>
            <a:endParaRPr lang="en-KE" dirty="0"/>
          </a:p>
        </p:txBody>
      </p:sp>
      <p:sp>
        <p:nvSpPr>
          <p:cNvPr id="3" name="Content Placeholder 2">
            <a:extLst>
              <a:ext uri="{FF2B5EF4-FFF2-40B4-BE49-F238E27FC236}">
                <a16:creationId xmlns:a16="http://schemas.microsoft.com/office/drawing/2014/main" id="{2678F5ED-61E8-463E-B4D2-47A733BA7FE7}"/>
              </a:ext>
            </a:extLst>
          </p:cNvPr>
          <p:cNvSpPr>
            <a:spLocks noGrp="1"/>
          </p:cNvSpPr>
          <p:nvPr>
            <p:ph idx="1"/>
          </p:nvPr>
        </p:nvSpPr>
        <p:spPr/>
        <p:txBody>
          <a:bodyPr>
            <a:normAutofit fontScale="92500" lnSpcReduction="20000"/>
          </a:bodyPr>
          <a:lstStyle/>
          <a:p>
            <a:r>
              <a:rPr lang="en-KE" dirty="0"/>
              <a:t>In order to investigate accounting </a:t>
            </a:r>
            <a:r>
              <a:rPr lang="en-KE" dirty="0" err="1"/>
              <a:t>behavior</a:t>
            </a:r>
            <a:r>
              <a:rPr lang="en-KE" dirty="0"/>
              <a:t> and test theories regarding decision-making, cognitive biases, and social factors, it uses surveys, experiments, case studies, and field observations. </a:t>
            </a:r>
            <a:endParaRPr lang="en-US" dirty="0"/>
          </a:p>
          <a:p>
            <a:r>
              <a:rPr lang="en-KE" dirty="0"/>
              <a:t>These empirical investigations contribute to the body of knowledge and offer fact-based perspectives on accounting procedures. </a:t>
            </a:r>
            <a:endParaRPr lang="en-US" dirty="0"/>
          </a:p>
          <a:p>
            <a:r>
              <a:rPr lang="en-KE" b="1" dirty="0"/>
              <a:t>Using the Results to Enhance Decision-Making</a:t>
            </a:r>
            <a:r>
              <a:rPr lang="en-KE" dirty="0"/>
              <a:t>: Organizations use behavioral accounting research findings to improve their decision-making procedures. </a:t>
            </a:r>
            <a:endParaRPr lang="en-US" dirty="0"/>
          </a:p>
          <a:p>
            <a:r>
              <a:rPr lang="en-KE" dirty="0"/>
              <a:t>By comprehending the psychological and social elements that impact accounting </a:t>
            </a:r>
            <a:r>
              <a:rPr lang="en-KE" dirty="0" err="1"/>
              <a:t>behavior</a:t>
            </a:r>
            <a:r>
              <a:rPr lang="en-KE" dirty="0"/>
              <a:t>, organizations can put policies in place to reduce biases, enhance communication, improve information presentation, and encourage ethical </a:t>
            </a:r>
            <a:r>
              <a:rPr lang="en-KE" dirty="0" err="1"/>
              <a:t>behavior</a:t>
            </a:r>
            <a:r>
              <a:rPr lang="en-KE" dirty="0"/>
              <a:t>. </a:t>
            </a:r>
            <a:br>
              <a:rPr lang="en-KE" dirty="0"/>
            </a:br>
            <a:endParaRPr lang="en-KE" dirty="0"/>
          </a:p>
        </p:txBody>
      </p:sp>
    </p:spTree>
    <p:extLst>
      <p:ext uri="{BB962C8B-B14F-4D97-AF65-F5344CB8AC3E}">
        <p14:creationId xmlns:p14="http://schemas.microsoft.com/office/powerpoint/2010/main" val="2098711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6B384-74DC-4784-8CB5-69B13586C57D}"/>
              </a:ext>
            </a:extLst>
          </p:cNvPr>
          <p:cNvSpPr>
            <a:spLocks noGrp="1"/>
          </p:cNvSpPr>
          <p:nvPr>
            <p:ph type="title"/>
          </p:nvPr>
        </p:nvSpPr>
        <p:spPr/>
        <p:txBody>
          <a:bodyPr/>
          <a:lstStyle/>
          <a:p>
            <a:r>
              <a:rPr lang="en-US" b="1" dirty="0" err="1"/>
              <a:t>Behaviour</a:t>
            </a:r>
            <a:r>
              <a:rPr lang="en-US" b="1" dirty="0"/>
              <a:t> Accounting</a:t>
            </a:r>
            <a:endParaRPr lang="en-KE" dirty="0"/>
          </a:p>
        </p:txBody>
      </p:sp>
      <p:sp>
        <p:nvSpPr>
          <p:cNvPr id="3" name="Content Placeholder 2">
            <a:extLst>
              <a:ext uri="{FF2B5EF4-FFF2-40B4-BE49-F238E27FC236}">
                <a16:creationId xmlns:a16="http://schemas.microsoft.com/office/drawing/2014/main" id="{C60DCA71-F0EE-4540-8081-4C5926EA2942}"/>
              </a:ext>
            </a:extLst>
          </p:cNvPr>
          <p:cNvSpPr>
            <a:spLocks noGrp="1"/>
          </p:cNvSpPr>
          <p:nvPr>
            <p:ph idx="1"/>
          </p:nvPr>
        </p:nvSpPr>
        <p:spPr/>
        <p:txBody>
          <a:bodyPr/>
          <a:lstStyle/>
          <a:p>
            <a:r>
              <a:rPr lang="en-KE" dirty="0"/>
              <a:t>• </a:t>
            </a:r>
            <a:r>
              <a:rPr lang="en-KE" b="1" dirty="0"/>
              <a:t>Improving Accountability and openness:</a:t>
            </a:r>
            <a:r>
              <a:rPr lang="en-KE" dirty="0"/>
              <a:t> The goal of behavioral accounting is to increase financial reporting's accountability and openness. </a:t>
            </a:r>
            <a:endParaRPr lang="en-US" dirty="0"/>
          </a:p>
          <a:p>
            <a:r>
              <a:rPr lang="en-KE" dirty="0"/>
              <a:t>Behavioral accounting offers insights into efficient reporting procedures and strategies to improve the </a:t>
            </a:r>
            <a:r>
              <a:rPr lang="en-KE" dirty="0" err="1"/>
              <a:t>caliber</a:t>
            </a:r>
            <a:r>
              <a:rPr lang="en-KE" dirty="0"/>
              <a:t> and dependability of financial data by examining how people perceive and convey financial data. </a:t>
            </a:r>
          </a:p>
          <a:p>
            <a:r>
              <a:rPr lang="en-KE" dirty="0"/>
              <a:t>Behavioral accounting looks at how people and groups interact with accounting data and make financial decisions by using ideas from psychology and sociology.</a:t>
            </a:r>
          </a:p>
        </p:txBody>
      </p:sp>
    </p:spTree>
    <p:extLst>
      <p:ext uri="{BB962C8B-B14F-4D97-AF65-F5344CB8AC3E}">
        <p14:creationId xmlns:p14="http://schemas.microsoft.com/office/powerpoint/2010/main" val="2374965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5384B-530F-4E9C-9F79-CC3831F72CE5}"/>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DA2C10BC-01F0-4862-81D1-3890228021E2}"/>
              </a:ext>
            </a:extLst>
          </p:cNvPr>
          <p:cNvSpPr>
            <a:spLocks noGrp="1"/>
          </p:cNvSpPr>
          <p:nvPr>
            <p:ph idx="1"/>
          </p:nvPr>
        </p:nvSpPr>
        <p:spPr/>
        <p:txBody>
          <a:bodyPr/>
          <a:lstStyle/>
          <a:p>
            <a:r>
              <a:rPr lang="en-KE" dirty="0"/>
              <a:t>There are various forms or facets of behavioral accounting that concentrate on various fields of research and use. Typical forms of behavioral accounting include the following: </a:t>
            </a:r>
            <a:br>
              <a:rPr lang="en-KE" dirty="0"/>
            </a:br>
            <a:r>
              <a:rPr lang="en-KE" dirty="0"/>
              <a:t>1. Behavioral Financial Accounting: This subset of behavioral accounting looks at the biases and psychological aspects that affect financial reporting, including how financial statements are prepared, presented, and interpreted.</a:t>
            </a:r>
            <a:endParaRPr lang="en-US" dirty="0"/>
          </a:p>
          <a:p>
            <a:r>
              <a:rPr lang="en-KE" dirty="0"/>
              <a:t> It looks into how people's subjective opinions and cognitive biases impact financial disclosures and the reporting process.</a:t>
            </a:r>
          </a:p>
        </p:txBody>
      </p:sp>
    </p:spTree>
    <p:extLst>
      <p:ext uri="{BB962C8B-B14F-4D97-AF65-F5344CB8AC3E}">
        <p14:creationId xmlns:p14="http://schemas.microsoft.com/office/powerpoint/2010/main" val="3571104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838247-80F0-4296-A107-58F880EE7A31}"/>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696A7657-FC1D-4B8F-8998-FC73AC8377F2}"/>
              </a:ext>
            </a:extLst>
          </p:cNvPr>
          <p:cNvSpPr>
            <a:spLocks noGrp="1"/>
          </p:cNvSpPr>
          <p:nvPr>
            <p:ph idx="1"/>
          </p:nvPr>
        </p:nvSpPr>
        <p:spPr/>
        <p:txBody>
          <a:bodyPr>
            <a:normAutofit/>
          </a:bodyPr>
          <a:lstStyle/>
          <a:p>
            <a:r>
              <a:rPr lang="en-KE" dirty="0"/>
              <a:t>2. Behavioral Management Accounting: </a:t>
            </a:r>
            <a:endParaRPr lang="en-US" dirty="0"/>
          </a:p>
          <a:p>
            <a:r>
              <a:rPr lang="en-KE" dirty="0"/>
              <a:t>This field of study examines how decisions about planning, budgeting, performance reviews, and control are made </a:t>
            </a:r>
            <a:r>
              <a:rPr lang="en-KE" dirty="0" err="1"/>
              <a:t>behaviorally</a:t>
            </a:r>
            <a:r>
              <a:rPr lang="en-KE" dirty="0"/>
              <a:t> inside businesses. </a:t>
            </a:r>
            <a:endParaRPr lang="en-US" dirty="0"/>
          </a:p>
          <a:p>
            <a:r>
              <a:rPr lang="en-KE" dirty="0"/>
              <a:t>It explores how managerial decision-making and the internal use of accounting data can be impacted by people's cognitive biases, incentives, and social factors. </a:t>
            </a:r>
            <a:endParaRPr lang="en-US" dirty="0"/>
          </a:p>
          <a:p>
            <a:pPr marL="0" indent="0">
              <a:buNone/>
            </a:pPr>
            <a:br>
              <a:rPr lang="en-KE" dirty="0"/>
            </a:br>
            <a:r>
              <a:rPr lang="en-KE" dirty="0"/>
              <a:t>3. Behavioral Auditing and Assurance:</a:t>
            </a:r>
            <a:br>
              <a:rPr lang="en-KE" dirty="0"/>
            </a:br>
            <a:endParaRPr lang="en-KE" dirty="0"/>
          </a:p>
        </p:txBody>
      </p:sp>
    </p:spTree>
    <p:extLst>
      <p:ext uri="{BB962C8B-B14F-4D97-AF65-F5344CB8AC3E}">
        <p14:creationId xmlns:p14="http://schemas.microsoft.com/office/powerpoint/2010/main" val="570525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0F66D-60D7-4BC7-845B-77C2992F74B1}"/>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AFF44C7B-FB68-4A6C-9CAC-338AF72117A4}"/>
              </a:ext>
            </a:extLst>
          </p:cNvPr>
          <p:cNvSpPr>
            <a:spLocks noGrp="1"/>
          </p:cNvSpPr>
          <p:nvPr>
            <p:ph idx="1"/>
          </p:nvPr>
        </p:nvSpPr>
        <p:spPr/>
        <p:txBody>
          <a:bodyPr>
            <a:normAutofit/>
          </a:bodyPr>
          <a:lstStyle/>
          <a:p>
            <a:pPr marL="0" indent="0">
              <a:buNone/>
            </a:pPr>
            <a:r>
              <a:rPr lang="en-KE" dirty="0"/>
              <a:t>The goal of this branch of behavioral accounting is to comprehend how auditors' actions, judgments, and choices might be influenced by social influences, cognitive biases, and ethical issues. </a:t>
            </a:r>
            <a:endParaRPr lang="en-US" dirty="0"/>
          </a:p>
          <a:p>
            <a:r>
              <a:rPr lang="en-KE" dirty="0"/>
              <a:t>By taking behavioral aspects into account, it investigates methods to increase audit quality and the efficacy of auditing operations.</a:t>
            </a:r>
            <a:endParaRPr lang="en-US" dirty="0"/>
          </a:p>
          <a:p>
            <a:r>
              <a:rPr lang="en-KE" dirty="0"/>
              <a:t>4. Behavioral Tax Accounting: This field of study looks into the behavioral and psychological facets of tax compliance and decision-making. </a:t>
            </a:r>
            <a:endParaRPr lang="en-US" dirty="0"/>
          </a:p>
          <a:p>
            <a:r>
              <a:rPr lang="en-KE" dirty="0"/>
              <a:t>It looks at how people's attitudes, beliefs, and prejudices impact their </a:t>
            </a:r>
            <a:r>
              <a:rPr lang="en-KE" dirty="0" err="1"/>
              <a:t>behavior</a:t>
            </a:r>
            <a:r>
              <a:rPr lang="en-KE" dirty="0"/>
              <a:t>, planning, and tax reporting.</a:t>
            </a:r>
          </a:p>
        </p:txBody>
      </p:sp>
    </p:spTree>
    <p:extLst>
      <p:ext uri="{BB962C8B-B14F-4D97-AF65-F5344CB8AC3E}">
        <p14:creationId xmlns:p14="http://schemas.microsoft.com/office/powerpoint/2010/main" val="1190473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401D1-6DFA-4454-85AA-8C334A48A9BB}"/>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2C315E12-E0C1-4326-A950-B701C21814B1}"/>
              </a:ext>
            </a:extLst>
          </p:cNvPr>
          <p:cNvSpPr>
            <a:spLocks noGrp="1"/>
          </p:cNvSpPr>
          <p:nvPr>
            <p:ph idx="1"/>
          </p:nvPr>
        </p:nvSpPr>
        <p:spPr/>
        <p:txBody>
          <a:bodyPr/>
          <a:lstStyle/>
          <a:p>
            <a:r>
              <a:rPr lang="en-KE" dirty="0"/>
              <a:t>5. Behavioral Ethics in Accounting: The study of behavioral ethics in accounting looks at the moral judgments and actions of accountants.</a:t>
            </a:r>
            <a:endParaRPr lang="en-US" dirty="0"/>
          </a:p>
          <a:p>
            <a:r>
              <a:rPr lang="en-KE" dirty="0"/>
              <a:t>It investigates the ways in which organizational influences, social pressures, and psychological aspects affect moral perception and conduct. </a:t>
            </a:r>
            <a:endParaRPr lang="en-US" dirty="0"/>
          </a:p>
          <a:p>
            <a:r>
              <a:rPr lang="en-KE" dirty="0"/>
              <a:t>The goal of this field of study is to encourage accountants to act professionally, with integrity, and with ethical awareness. </a:t>
            </a:r>
            <a:br>
              <a:rPr lang="en-KE" dirty="0"/>
            </a:br>
            <a:endParaRPr lang="en-KE" dirty="0"/>
          </a:p>
          <a:p>
            <a:endParaRPr lang="en-KE" dirty="0"/>
          </a:p>
        </p:txBody>
      </p:sp>
    </p:spTree>
    <p:extLst>
      <p:ext uri="{BB962C8B-B14F-4D97-AF65-F5344CB8AC3E}">
        <p14:creationId xmlns:p14="http://schemas.microsoft.com/office/powerpoint/2010/main" val="2293022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AA37B-1FA7-49E4-8252-D074569F0440}"/>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4CDB0B05-FDDE-46CF-866C-8C8F4BFAFC24}"/>
              </a:ext>
            </a:extLst>
          </p:cNvPr>
          <p:cNvSpPr>
            <a:spLocks noGrp="1"/>
          </p:cNvSpPr>
          <p:nvPr>
            <p:ph idx="1"/>
          </p:nvPr>
        </p:nvSpPr>
        <p:spPr/>
        <p:txBody>
          <a:bodyPr>
            <a:normAutofit/>
          </a:bodyPr>
          <a:lstStyle/>
          <a:p>
            <a:r>
              <a:rPr lang="en-KE" dirty="0"/>
              <a:t>6. Behavioral Corporate Governance:</a:t>
            </a:r>
            <a:endParaRPr lang="en-US" dirty="0"/>
          </a:p>
          <a:p>
            <a:r>
              <a:rPr lang="en-KE" dirty="0"/>
              <a:t> This field of study focuses on how executives make decisions, how boards function, and how governance institutions behave. </a:t>
            </a:r>
            <a:endParaRPr lang="en-US" dirty="0"/>
          </a:p>
          <a:p>
            <a:r>
              <a:rPr lang="en-KE" dirty="0"/>
              <a:t>It looks into how social interactions, psychological variables, and cognitive biases affect corporate governance procedures and results.</a:t>
            </a:r>
            <a:endParaRPr lang="en-US" dirty="0"/>
          </a:p>
          <a:p>
            <a:r>
              <a:rPr lang="en-KE" dirty="0"/>
              <a:t> </a:t>
            </a:r>
            <a:br>
              <a:rPr lang="en-KE" dirty="0"/>
            </a:br>
            <a:r>
              <a:rPr lang="en-KE" dirty="0"/>
              <a:t>7. Behavioral Financial Statement Analysis: This study examines how people's perceptions and cognitive biases can influence how financial statements are interpreted and </a:t>
            </a:r>
            <a:r>
              <a:rPr lang="en-KE" dirty="0" err="1"/>
              <a:t>analyzed</a:t>
            </a:r>
            <a:r>
              <a:rPr lang="en-KE" dirty="0"/>
              <a:t>.</a:t>
            </a:r>
          </a:p>
        </p:txBody>
      </p:sp>
    </p:spTree>
    <p:extLst>
      <p:ext uri="{BB962C8B-B14F-4D97-AF65-F5344CB8AC3E}">
        <p14:creationId xmlns:p14="http://schemas.microsoft.com/office/powerpoint/2010/main" val="28828003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64A29-7421-4C0A-B42E-3FD019ED640C}"/>
              </a:ext>
            </a:extLst>
          </p:cNvPr>
          <p:cNvSpPr>
            <a:spLocks noGrp="1"/>
          </p:cNvSpPr>
          <p:nvPr>
            <p:ph type="title"/>
          </p:nvPr>
        </p:nvSpPr>
        <p:spPr/>
        <p:txBody>
          <a:bodyPr/>
          <a:lstStyle/>
          <a:p>
            <a:r>
              <a:rPr lang="en-US" dirty="0"/>
              <a:t>Types of </a:t>
            </a:r>
            <a:r>
              <a:rPr lang="en-KE" dirty="0"/>
              <a:t>Behavioral Accounting</a:t>
            </a:r>
          </a:p>
        </p:txBody>
      </p:sp>
      <p:sp>
        <p:nvSpPr>
          <p:cNvPr id="3" name="Content Placeholder 2">
            <a:extLst>
              <a:ext uri="{FF2B5EF4-FFF2-40B4-BE49-F238E27FC236}">
                <a16:creationId xmlns:a16="http://schemas.microsoft.com/office/drawing/2014/main" id="{DABF5DD1-FBF4-487E-B5EE-E216676403F5}"/>
              </a:ext>
            </a:extLst>
          </p:cNvPr>
          <p:cNvSpPr>
            <a:spLocks noGrp="1"/>
          </p:cNvSpPr>
          <p:nvPr>
            <p:ph idx="1"/>
          </p:nvPr>
        </p:nvSpPr>
        <p:spPr/>
        <p:txBody>
          <a:bodyPr>
            <a:normAutofit fontScale="92500" lnSpcReduction="10000"/>
          </a:bodyPr>
          <a:lstStyle/>
          <a:p>
            <a:endParaRPr lang="en-US" dirty="0"/>
          </a:p>
          <a:p>
            <a:r>
              <a:rPr lang="en-KE" dirty="0"/>
              <a:t>It looks at the potential biases or mistakes that analysts, investors, and other consumers of financial statements may make while assessing financial data.</a:t>
            </a:r>
          </a:p>
          <a:p>
            <a:endParaRPr lang="en-US" dirty="0"/>
          </a:p>
          <a:p>
            <a:r>
              <a:rPr lang="en-KE" dirty="0"/>
              <a:t>These diverse forms of behavioral accounting demonstrate the field's wide range of specializations. </a:t>
            </a:r>
            <a:endParaRPr lang="en-US" dirty="0"/>
          </a:p>
          <a:p>
            <a:r>
              <a:rPr lang="en-KE" dirty="0"/>
              <a:t>Every kind advances our knowledge of the behavioral elements that influence organizational decision-making, accounting procedures, and ethical issues. </a:t>
            </a:r>
            <a:br>
              <a:rPr lang="en-KE" dirty="0"/>
            </a:br>
            <a:endParaRPr lang="en-KE" dirty="0"/>
          </a:p>
        </p:txBody>
      </p:sp>
    </p:spTree>
    <p:extLst>
      <p:ext uri="{BB962C8B-B14F-4D97-AF65-F5344CB8AC3E}">
        <p14:creationId xmlns:p14="http://schemas.microsoft.com/office/powerpoint/2010/main" val="9917610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7A0F0-3EC1-4341-AAA5-D10322C43FF0}"/>
              </a:ext>
            </a:extLst>
          </p:cNvPr>
          <p:cNvSpPr>
            <a:spLocks noGrp="1"/>
          </p:cNvSpPr>
          <p:nvPr>
            <p:ph type="title"/>
          </p:nvPr>
        </p:nvSpPr>
        <p:spPr/>
        <p:txBody>
          <a:bodyPr/>
          <a:lstStyle/>
          <a:p>
            <a:r>
              <a:rPr lang="en-US" dirty="0"/>
              <a:t>E</a:t>
            </a:r>
            <a:r>
              <a:rPr lang="en-KE" dirty="0" err="1"/>
              <a:t>xample</a:t>
            </a:r>
            <a:endParaRPr lang="en-KE" dirty="0"/>
          </a:p>
        </p:txBody>
      </p:sp>
      <p:sp>
        <p:nvSpPr>
          <p:cNvPr id="3" name="Content Placeholder 2">
            <a:extLst>
              <a:ext uri="{FF2B5EF4-FFF2-40B4-BE49-F238E27FC236}">
                <a16:creationId xmlns:a16="http://schemas.microsoft.com/office/drawing/2014/main" id="{6D753C2C-192A-4429-A463-F4E907EAD5B5}"/>
              </a:ext>
            </a:extLst>
          </p:cNvPr>
          <p:cNvSpPr>
            <a:spLocks noGrp="1"/>
          </p:cNvSpPr>
          <p:nvPr>
            <p:ph idx="1"/>
          </p:nvPr>
        </p:nvSpPr>
        <p:spPr/>
        <p:txBody>
          <a:bodyPr>
            <a:normAutofit fontScale="92500" lnSpcReduction="10000"/>
          </a:bodyPr>
          <a:lstStyle/>
          <a:p>
            <a:r>
              <a:rPr lang="en-KE" dirty="0" err="1"/>
              <a:t>Analyzing</a:t>
            </a:r>
            <a:r>
              <a:rPr lang="en-KE" dirty="0"/>
              <a:t> how cognitive biases can affect financial reporting choices is one instance of behavioral accounting. </a:t>
            </a:r>
            <a:endParaRPr lang="en-US" dirty="0"/>
          </a:p>
          <a:p>
            <a:r>
              <a:rPr lang="en-KE" dirty="0"/>
              <a:t>For example, researchers could look into how anchoring bias affects the use of accounting estimates or the disclosure of financial data. </a:t>
            </a:r>
            <a:endParaRPr lang="en-US" dirty="0"/>
          </a:p>
          <a:p>
            <a:r>
              <a:rPr lang="en-KE" dirty="0"/>
              <a:t>The tendency for people to base a significant portion of their judgments or decisions on the first piece of information they come across is known as anchoring bias. </a:t>
            </a:r>
          </a:p>
          <a:p>
            <a:r>
              <a:rPr lang="en-KE" dirty="0"/>
              <a:t>This bias may appear in financial reporting when managers or accountants base their projections on a specific value—for example, last year's numbers or industry standards—without taking other pertinent variables into account. </a:t>
            </a:r>
            <a:br>
              <a:rPr lang="en-KE" dirty="0"/>
            </a:br>
            <a:endParaRPr lang="en-KE" dirty="0"/>
          </a:p>
        </p:txBody>
      </p:sp>
    </p:spTree>
    <p:extLst>
      <p:ext uri="{BB962C8B-B14F-4D97-AF65-F5344CB8AC3E}">
        <p14:creationId xmlns:p14="http://schemas.microsoft.com/office/powerpoint/2010/main" val="1467868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9BC49-0A8D-48A7-9027-1A00FF73BD93}"/>
              </a:ext>
            </a:extLst>
          </p:cNvPr>
          <p:cNvSpPr>
            <a:spLocks noGrp="1"/>
          </p:cNvSpPr>
          <p:nvPr>
            <p:ph type="title"/>
          </p:nvPr>
        </p:nvSpPr>
        <p:spPr/>
        <p:txBody>
          <a:bodyPr/>
          <a:lstStyle/>
          <a:p>
            <a:r>
              <a:rPr lang="en-US" dirty="0"/>
              <a:t>E</a:t>
            </a:r>
            <a:r>
              <a:rPr lang="en-KE" dirty="0" err="1"/>
              <a:t>xample</a:t>
            </a:r>
            <a:endParaRPr lang="en-KE" dirty="0"/>
          </a:p>
        </p:txBody>
      </p:sp>
      <p:sp>
        <p:nvSpPr>
          <p:cNvPr id="3" name="Content Placeholder 2">
            <a:extLst>
              <a:ext uri="{FF2B5EF4-FFF2-40B4-BE49-F238E27FC236}">
                <a16:creationId xmlns:a16="http://schemas.microsoft.com/office/drawing/2014/main" id="{E3280AA7-A31F-428D-9419-1A0EE5EF99CB}"/>
              </a:ext>
            </a:extLst>
          </p:cNvPr>
          <p:cNvSpPr>
            <a:spLocks noGrp="1"/>
          </p:cNvSpPr>
          <p:nvPr>
            <p:ph idx="1"/>
          </p:nvPr>
        </p:nvSpPr>
        <p:spPr/>
        <p:txBody>
          <a:bodyPr/>
          <a:lstStyle/>
          <a:p>
            <a:r>
              <a:rPr lang="en-KE" dirty="0"/>
              <a:t>To investigate how anchoring bias influences the selection of accounting procedures, the recognition of revenues or expenses, or the assessment of asset values, behavioral accounting researchers may carry out experiments or case studies.</a:t>
            </a:r>
            <a:endParaRPr lang="en-US" dirty="0"/>
          </a:p>
          <a:p>
            <a:r>
              <a:rPr lang="en-KE" dirty="0"/>
              <a:t> They might investigate if the bias results in unduly optimistic or conservative reporting, which could influence the opinions and choices of those who use financial statements. </a:t>
            </a:r>
            <a:endParaRPr lang="en-US" dirty="0"/>
          </a:p>
          <a:p>
            <a:r>
              <a:rPr lang="en-KE" dirty="0"/>
              <a:t>Researchers and practitioners can create insights and suggestions to lessen the impact of biases on financial reporting by examining behavioral accounting issues like anchoring bias</a:t>
            </a:r>
          </a:p>
        </p:txBody>
      </p:sp>
    </p:spTree>
    <p:extLst>
      <p:ext uri="{BB962C8B-B14F-4D97-AF65-F5344CB8AC3E}">
        <p14:creationId xmlns:p14="http://schemas.microsoft.com/office/powerpoint/2010/main" val="40732552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3803C-034E-4C68-9A23-1262E60F40C8}"/>
              </a:ext>
            </a:extLst>
          </p:cNvPr>
          <p:cNvSpPr>
            <a:spLocks noGrp="1"/>
          </p:cNvSpPr>
          <p:nvPr>
            <p:ph type="title"/>
          </p:nvPr>
        </p:nvSpPr>
        <p:spPr/>
        <p:txBody>
          <a:bodyPr/>
          <a:lstStyle/>
          <a:p>
            <a:r>
              <a:rPr lang="en-US" dirty="0"/>
              <a:t>E</a:t>
            </a:r>
            <a:r>
              <a:rPr lang="en-KE" dirty="0" err="1"/>
              <a:t>xample</a:t>
            </a:r>
            <a:endParaRPr lang="en-KE" dirty="0"/>
          </a:p>
        </p:txBody>
      </p:sp>
      <p:sp>
        <p:nvSpPr>
          <p:cNvPr id="3" name="Content Placeholder 2">
            <a:extLst>
              <a:ext uri="{FF2B5EF4-FFF2-40B4-BE49-F238E27FC236}">
                <a16:creationId xmlns:a16="http://schemas.microsoft.com/office/drawing/2014/main" id="{A7DA835A-1606-419E-8E07-E0F82CBFE644}"/>
              </a:ext>
            </a:extLst>
          </p:cNvPr>
          <p:cNvSpPr>
            <a:spLocks noGrp="1"/>
          </p:cNvSpPr>
          <p:nvPr>
            <p:ph idx="1"/>
          </p:nvPr>
        </p:nvSpPr>
        <p:spPr/>
        <p:txBody>
          <a:bodyPr/>
          <a:lstStyle/>
          <a:p>
            <a:r>
              <a:rPr lang="en-KE" dirty="0"/>
              <a:t>In order to encourage more accurate and objective financial information, this may entail creating reporting structures, offering recommendations, or putting disclosure rules into effect.</a:t>
            </a:r>
            <a:endParaRPr lang="en-US" dirty="0"/>
          </a:p>
          <a:p>
            <a:r>
              <a:rPr lang="en-KE" dirty="0"/>
              <a:t>Organizations can also create awareness campaigns and educational initiatives to assist people in identifying and resolving cognitive biases in their accounting procedures. </a:t>
            </a:r>
            <a:endParaRPr lang="en-US" dirty="0"/>
          </a:p>
          <a:p>
            <a:r>
              <a:rPr lang="en-KE" dirty="0"/>
              <a:t>All things considered, this example shows how behavioral accounting looks at how cognitive biases affect financial reporting choices in order to enhance the </a:t>
            </a:r>
            <a:r>
              <a:rPr lang="en-KE" dirty="0" err="1"/>
              <a:t>caliber</a:t>
            </a:r>
            <a:r>
              <a:rPr lang="en-KE" dirty="0"/>
              <a:t> and dependability of financial data. </a:t>
            </a:r>
          </a:p>
          <a:p>
            <a:endParaRPr lang="en-KE" dirty="0"/>
          </a:p>
        </p:txBody>
      </p:sp>
    </p:spTree>
    <p:extLst>
      <p:ext uri="{BB962C8B-B14F-4D97-AF65-F5344CB8AC3E}">
        <p14:creationId xmlns:p14="http://schemas.microsoft.com/office/powerpoint/2010/main" val="22530142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62AEA-8420-4C81-BDD8-36453D9B3763}"/>
              </a:ext>
            </a:extLst>
          </p:cNvPr>
          <p:cNvSpPr>
            <a:spLocks noGrp="1"/>
          </p:cNvSpPr>
          <p:nvPr>
            <p:ph type="title"/>
          </p:nvPr>
        </p:nvSpPr>
        <p:spPr/>
        <p:txBody>
          <a:bodyPr/>
          <a:lstStyle/>
          <a:p>
            <a:r>
              <a:rPr lang="en-US" dirty="0"/>
              <a:t>Significances</a:t>
            </a:r>
            <a:endParaRPr lang="en-KE" dirty="0"/>
          </a:p>
        </p:txBody>
      </p:sp>
      <p:sp>
        <p:nvSpPr>
          <p:cNvPr id="3" name="Content Placeholder 2">
            <a:extLst>
              <a:ext uri="{FF2B5EF4-FFF2-40B4-BE49-F238E27FC236}">
                <a16:creationId xmlns:a16="http://schemas.microsoft.com/office/drawing/2014/main" id="{D653AE4F-E596-4AEC-90E2-20E3F6CF8B45}"/>
              </a:ext>
            </a:extLst>
          </p:cNvPr>
          <p:cNvSpPr>
            <a:spLocks noGrp="1"/>
          </p:cNvSpPr>
          <p:nvPr>
            <p:ph idx="1"/>
          </p:nvPr>
        </p:nvSpPr>
        <p:spPr/>
        <p:txBody>
          <a:bodyPr>
            <a:normAutofit lnSpcReduction="10000"/>
          </a:bodyPr>
          <a:lstStyle/>
          <a:p>
            <a:r>
              <a:rPr lang="en-KE" dirty="0"/>
              <a:t>The study of how psychology and human </a:t>
            </a:r>
            <a:r>
              <a:rPr lang="en-KE" dirty="0" err="1"/>
              <a:t>behavior</a:t>
            </a:r>
            <a:r>
              <a:rPr lang="en-KE" dirty="0"/>
              <a:t> impact the financial choices and </a:t>
            </a:r>
            <a:r>
              <a:rPr lang="en-KE" dirty="0" err="1"/>
              <a:t>behaviors</a:t>
            </a:r>
            <a:r>
              <a:rPr lang="en-KE" dirty="0"/>
              <a:t> of people, groups, and organizations is known as behavioral accounting. </a:t>
            </a:r>
            <a:endParaRPr lang="en-US" dirty="0"/>
          </a:p>
          <a:p>
            <a:r>
              <a:rPr lang="en-KE" dirty="0"/>
              <a:t>It is significant because it aids in our comprehension of the biases, emotions, motivations, and cognitive constraints that affect how individuals interpret and apply accounting data.</a:t>
            </a:r>
            <a:endParaRPr lang="en-US" dirty="0"/>
          </a:p>
          <a:p>
            <a:r>
              <a:rPr lang="en-KE" dirty="0"/>
              <a:t> It also aids in the development and application of accounting procedures, rules, and systems that can raise the standard and effectiveness of accountability, performance review, and decision-making. </a:t>
            </a:r>
            <a:br>
              <a:rPr lang="en-KE" dirty="0"/>
            </a:br>
            <a:endParaRPr lang="en-KE" dirty="0"/>
          </a:p>
        </p:txBody>
      </p:sp>
    </p:spTree>
    <p:extLst>
      <p:ext uri="{BB962C8B-B14F-4D97-AF65-F5344CB8AC3E}">
        <p14:creationId xmlns:p14="http://schemas.microsoft.com/office/powerpoint/2010/main" val="71564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FD0D1-6975-4A27-A025-9EC2EEC743A2}"/>
              </a:ext>
            </a:extLst>
          </p:cNvPr>
          <p:cNvSpPr>
            <a:spLocks noGrp="1"/>
          </p:cNvSpPr>
          <p:nvPr>
            <p:ph type="title"/>
          </p:nvPr>
        </p:nvSpPr>
        <p:spPr/>
        <p:txBody>
          <a:bodyPr/>
          <a:lstStyle/>
          <a:p>
            <a:r>
              <a:rPr lang="en-US" dirty="0"/>
              <a:t>Areas</a:t>
            </a:r>
            <a:r>
              <a:rPr lang="en-KE" dirty="0"/>
              <a:t> covered by behavioral accounting:</a:t>
            </a:r>
          </a:p>
        </p:txBody>
      </p:sp>
      <p:sp>
        <p:nvSpPr>
          <p:cNvPr id="3" name="Content Placeholder 2">
            <a:extLst>
              <a:ext uri="{FF2B5EF4-FFF2-40B4-BE49-F238E27FC236}">
                <a16:creationId xmlns:a16="http://schemas.microsoft.com/office/drawing/2014/main" id="{9507BC94-8F8E-4A01-B8DF-85ED7E13CA62}"/>
              </a:ext>
            </a:extLst>
          </p:cNvPr>
          <p:cNvSpPr>
            <a:spLocks noGrp="1"/>
          </p:cNvSpPr>
          <p:nvPr>
            <p:ph idx="1"/>
          </p:nvPr>
        </p:nvSpPr>
        <p:spPr/>
        <p:txBody>
          <a:bodyPr>
            <a:normAutofit lnSpcReduction="10000"/>
          </a:bodyPr>
          <a:lstStyle/>
          <a:p>
            <a:r>
              <a:rPr lang="en-KE" dirty="0"/>
              <a:t>1. judgment and decision making in uncertainty: </a:t>
            </a:r>
            <a:endParaRPr lang="en-US" dirty="0"/>
          </a:p>
          <a:p>
            <a:r>
              <a:rPr lang="en-KE" dirty="0"/>
              <a:t>This subject looks at how people simplify difficult and unclear circumstances by using mental shortcuts, heuristics, and rules of thumb. </a:t>
            </a:r>
          </a:p>
          <a:p>
            <a:r>
              <a:rPr lang="en-KE" dirty="0"/>
              <a:t>It also looks at how cognitive biases like overconfidence, anchoring, framing, availability, representativeness, and others can influence people and cause them to make poor or illogical decisions. </a:t>
            </a:r>
            <a:endParaRPr lang="en-US" dirty="0"/>
          </a:p>
          <a:p>
            <a:r>
              <a:rPr lang="en-KE" dirty="0"/>
              <a:t>For instance, while creating a budget forecast, a management can ignore past trends or data fluctuation in </a:t>
            </a:r>
            <a:r>
              <a:rPr lang="en-KE" dirty="0" err="1"/>
              <a:t>favor</a:t>
            </a:r>
            <a:r>
              <a:rPr lang="en-KE" dirty="0"/>
              <a:t> of the most recent or noteworthy information. </a:t>
            </a:r>
            <a:br>
              <a:rPr lang="en-KE" dirty="0"/>
            </a:br>
            <a:endParaRPr lang="en-KE" dirty="0"/>
          </a:p>
        </p:txBody>
      </p:sp>
    </p:spTree>
    <p:extLst>
      <p:ext uri="{BB962C8B-B14F-4D97-AF65-F5344CB8AC3E}">
        <p14:creationId xmlns:p14="http://schemas.microsoft.com/office/powerpoint/2010/main" val="36610095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45E46-FD11-43DB-9C7A-4582317E9E20}"/>
              </a:ext>
            </a:extLst>
          </p:cNvPr>
          <p:cNvSpPr>
            <a:spLocks noGrp="1"/>
          </p:cNvSpPr>
          <p:nvPr>
            <p:ph type="title"/>
          </p:nvPr>
        </p:nvSpPr>
        <p:spPr/>
        <p:txBody>
          <a:bodyPr/>
          <a:lstStyle/>
          <a:p>
            <a:r>
              <a:rPr lang="en-US" dirty="0"/>
              <a:t>Areas</a:t>
            </a:r>
            <a:r>
              <a:rPr lang="en-KE" dirty="0"/>
              <a:t> covered by behavioral accounting</a:t>
            </a:r>
          </a:p>
        </p:txBody>
      </p:sp>
      <p:sp>
        <p:nvSpPr>
          <p:cNvPr id="3" name="Content Placeholder 2">
            <a:extLst>
              <a:ext uri="{FF2B5EF4-FFF2-40B4-BE49-F238E27FC236}">
                <a16:creationId xmlns:a16="http://schemas.microsoft.com/office/drawing/2014/main" id="{F3B642F0-237A-43E8-9861-2DC92D838014}"/>
              </a:ext>
            </a:extLst>
          </p:cNvPr>
          <p:cNvSpPr>
            <a:spLocks noGrp="1"/>
          </p:cNvSpPr>
          <p:nvPr>
            <p:ph idx="1"/>
          </p:nvPr>
        </p:nvSpPr>
        <p:spPr/>
        <p:txBody>
          <a:bodyPr/>
          <a:lstStyle/>
          <a:p>
            <a:r>
              <a:rPr lang="en-KE" dirty="0"/>
              <a:t>2. Communication and information in accounting: </a:t>
            </a:r>
            <a:endParaRPr lang="en-US" dirty="0"/>
          </a:p>
          <a:p>
            <a:r>
              <a:rPr lang="en-KE" dirty="0"/>
              <a:t>This subject explores how individuals view, understand, and convey accounting data, as well as how these processes are impacted by the data's properties, the source, the audience, and the context. </a:t>
            </a:r>
            <a:endParaRPr lang="en-US" dirty="0"/>
          </a:p>
          <a:p>
            <a:r>
              <a:rPr lang="en-KE" dirty="0"/>
              <a:t>It also examines how people respond to attempts to influence, manipulate, or persuade others using accounting data. </a:t>
            </a:r>
          </a:p>
          <a:p>
            <a:r>
              <a:rPr lang="en-KE" dirty="0"/>
              <a:t>For instance, based on the connection with the client, stakeholder expectations, and the view's possible repercussions, an auditor may offer a qualified opinion in a more or less positive manner. </a:t>
            </a:r>
            <a:br>
              <a:rPr lang="en-KE" dirty="0"/>
            </a:br>
            <a:endParaRPr lang="en-KE" dirty="0"/>
          </a:p>
        </p:txBody>
      </p:sp>
    </p:spTree>
    <p:extLst>
      <p:ext uri="{BB962C8B-B14F-4D97-AF65-F5344CB8AC3E}">
        <p14:creationId xmlns:p14="http://schemas.microsoft.com/office/powerpoint/2010/main" val="35985076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64D39-4C4F-4840-A1FE-F4097B8C304F}"/>
              </a:ext>
            </a:extLst>
          </p:cNvPr>
          <p:cNvSpPr>
            <a:spLocks noGrp="1"/>
          </p:cNvSpPr>
          <p:nvPr>
            <p:ph type="title"/>
          </p:nvPr>
        </p:nvSpPr>
        <p:spPr/>
        <p:txBody>
          <a:bodyPr/>
          <a:lstStyle/>
          <a:p>
            <a:r>
              <a:rPr lang="en-US" dirty="0"/>
              <a:t>Areas</a:t>
            </a:r>
            <a:r>
              <a:rPr lang="en-KE" dirty="0"/>
              <a:t> covered by behavioral accounting</a:t>
            </a:r>
          </a:p>
        </p:txBody>
      </p:sp>
      <p:sp>
        <p:nvSpPr>
          <p:cNvPr id="3" name="Content Placeholder 2">
            <a:extLst>
              <a:ext uri="{FF2B5EF4-FFF2-40B4-BE49-F238E27FC236}">
                <a16:creationId xmlns:a16="http://schemas.microsoft.com/office/drawing/2014/main" id="{F3E7F236-477F-46BA-BE37-9960D00A29AA}"/>
              </a:ext>
            </a:extLst>
          </p:cNvPr>
          <p:cNvSpPr>
            <a:spLocks noGrp="1"/>
          </p:cNvSpPr>
          <p:nvPr>
            <p:ph idx="1"/>
          </p:nvPr>
        </p:nvSpPr>
        <p:spPr/>
        <p:txBody>
          <a:bodyPr/>
          <a:lstStyle/>
          <a:p>
            <a:r>
              <a:rPr lang="en-KE" dirty="0"/>
              <a:t>3. Ethics, incentives, and motivation:</a:t>
            </a:r>
            <a:endParaRPr lang="en-US" dirty="0"/>
          </a:p>
          <a:p>
            <a:r>
              <a:rPr lang="en-KE" dirty="0"/>
              <a:t> This subject examines how people react to various forms of rewards, penalties, and incentives as well as how they are motivated by both internal and external influences. </a:t>
            </a:r>
            <a:endParaRPr lang="en-US" dirty="0"/>
          </a:p>
          <a:p>
            <a:r>
              <a:rPr lang="en-KE" dirty="0"/>
              <a:t>It also looks at what influences people's moral perceptions and </a:t>
            </a:r>
            <a:r>
              <a:rPr lang="en-KE" dirty="0" err="1"/>
              <a:t>behavior</a:t>
            </a:r>
            <a:r>
              <a:rPr lang="en-KE" dirty="0"/>
              <a:t>, as well as how they act morally or immorally.</a:t>
            </a:r>
            <a:endParaRPr lang="en-US" dirty="0"/>
          </a:p>
          <a:p>
            <a:r>
              <a:rPr lang="en-KE" dirty="0"/>
              <a:t> For instance, based on the degree of pressure, opportunity, justification, and personal values, an employee may be more or less prone to commit fraud. </a:t>
            </a:r>
          </a:p>
          <a:p>
            <a:endParaRPr lang="en-KE" dirty="0"/>
          </a:p>
        </p:txBody>
      </p:sp>
    </p:spTree>
    <p:extLst>
      <p:ext uri="{BB962C8B-B14F-4D97-AF65-F5344CB8AC3E}">
        <p14:creationId xmlns:p14="http://schemas.microsoft.com/office/powerpoint/2010/main" val="7707288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AFDB8-6DD1-4F7A-BE8A-EA6B2C098ECB}"/>
              </a:ext>
            </a:extLst>
          </p:cNvPr>
          <p:cNvSpPr>
            <a:spLocks noGrp="1"/>
          </p:cNvSpPr>
          <p:nvPr>
            <p:ph type="title"/>
          </p:nvPr>
        </p:nvSpPr>
        <p:spPr/>
        <p:txBody>
          <a:bodyPr/>
          <a:lstStyle/>
          <a:p>
            <a:r>
              <a:rPr lang="en-US" dirty="0"/>
              <a:t>Areas</a:t>
            </a:r>
            <a:r>
              <a:rPr lang="en-KE" dirty="0"/>
              <a:t> covered by behavioral accounting</a:t>
            </a:r>
          </a:p>
        </p:txBody>
      </p:sp>
      <p:sp>
        <p:nvSpPr>
          <p:cNvPr id="3" name="Content Placeholder 2">
            <a:extLst>
              <a:ext uri="{FF2B5EF4-FFF2-40B4-BE49-F238E27FC236}">
                <a16:creationId xmlns:a16="http://schemas.microsoft.com/office/drawing/2014/main" id="{761A6374-17D8-49E3-903B-9D132490D4EA}"/>
              </a:ext>
            </a:extLst>
          </p:cNvPr>
          <p:cNvSpPr>
            <a:spLocks noGrp="1"/>
          </p:cNvSpPr>
          <p:nvPr>
            <p:ph idx="1"/>
          </p:nvPr>
        </p:nvSpPr>
        <p:spPr/>
        <p:txBody>
          <a:bodyPr>
            <a:normAutofit fontScale="92500" lnSpcReduction="10000"/>
          </a:bodyPr>
          <a:lstStyle/>
          <a:p>
            <a:r>
              <a:rPr lang="en-KE" dirty="0"/>
              <a:t>Organizational culture and control: </a:t>
            </a:r>
            <a:endParaRPr lang="en-US" dirty="0"/>
          </a:p>
          <a:p>
            <a:r>
              <a:rPr lang="en-KE" dirty="0"/>
              <a:t>This area of study examines how individuals collaborate and interact both inside and between organizational units, as well as how they are impacted by the customs, values, beliefs, and </a:t>
            </a:r>
            <a:r>
              <a:rPr lang="en-KE" dirty="0" err="1"/>
              <a:t>behaviors</a:t>
            </a:r>
            <a:r>
              <a:rPr lang="en-KE" dirty="0"/>
              <a:t> that make up the culture of the organization. </a:t>
            </a:r>
            <a:endParaRPr lang="en-US" dirty="0"/>
          </a:p>
          <a:p>
            <a:r>
              <a:rPr lang="en-KE" dirty="0"/>
              <a:t>It also assesses how individuals are managed and observed by the official and informal systems that govern the conduct and output of the company. </a:t>
            </a:r>
            <a:endParaRPr lang="en-US" dirty="0"/>
          </a:p>
          <a:p>
            <a:r>
              <a:rPr lang="en-KE" dirty="0"/>
              <a:t>For instance, a company's control structure may be decentralized or centralised, and its culture may be innovative or conservative. These factors might influence how its members create, disseminate, and utilise accounting data.</a:t>
            </a:r>
          </a:p>
        </p:txBody>
      </p:sp>
    </p:spTree>
    <p:extLst>
      <p:ext uri="{BB962C8B-B14F-4D97-AF65-F5344CB8AC3E}">
        <p14:creationId xmlns:p14="http://schemas.microsoft.com/office/powerpoint/2010/main" val="38005287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7D381-82A8-45A5-B0EA-AA7EBB5210D6}"/>
              </a:ext>
            </a:extLst>
          </p:cNvPr>
          <p:cNvSpPr>
            <a:spLocks noGrp="1"/>
          </p:cNvSpPr>
          <p:nvPr>
            <p:ph type="title"/>
          </p:nvPr>
        </p:nvSpPr>
        <p:spPr/>
        <p:txBody>
          <a:bodyPr/>
          <a:lstStyle/>
          <a:p>
            <a:r>
              <a:rPr lang="en-KE" b="1" dirty="0"/>
              <a:t>Social and Organizational Aspects' Effect on Accounting Practice</a:t>
            </a:r>
            <a:endParaRPr lang="en-KE" dirty="0"/>
          </a:p>
        </p:txBody>
      </p:sp>
      <p:sp>
        <p:nvSpPr>
          <p:cNvPr id="3" name="Content Placeholder 2">
            <a:extLst>
              <a:ext uri="{FF2B5EF4-FFF2-40B4-BE49-F238E27FC236}">
                <a16:creationId xmlns:a16="http://schemas.microsoft.com/office/drawing/2014/main" id="{CE783DD4-3FDE-47A0-AA98-76FE8C22B3DA}"/>
              </a:ext>
            </a:extLst>
          </p:cNvPr>
          <p:cNvSpPr>
            <a:spLocks noGrp="1"/>
          </p:cNvSpPr>
          <p:nvPr>
            <p:ph idx="1"/>
          </p:nvPr>
        </p:nvSpPr>
        <p:spPr/>
        <p:txBody>
          <a:bodyPr/>
          <a:lstStyle/>
          <a:p>
            <a:r>
              <a:rPr lang="en-KE" dirty="0"/>
              <a:t>The manner that accountants and other financial professionals carry out their duties and communicate with others within the framework of their workplace is known as accounting </a:t>
            </a:r>
            <a:r>
              <a:rPr lang="en-KE" dirty="0" err="1"/>
              <a:t>behavior</a:t>
            </a:r>
            <a:r>
              <a:rPr lang="en-KE" dirty="0"/>
              <a:t>.</a:t>
            </a:r>
          </a:p>
          <a:p>
            <a:r>
              <a:rPr lang="en-KE" dirty="0"/>
              <a:t>Norms, values, incentives, culture, leadership, communication, ethics, and other social and organizational elements all have an impact on accounting </a:t>
            </a:r>
            <a:r>
              <a:rPr lang="en-KE" dirty="0" err="1"/>
              <a:t>behavior</a:t>
            </a:r>
            <a:r>
              <a:rPr lang="en-KE" dirty="0"/>
              <a:t>. </a:t>
            </a:r>
            <a:endParaRPr lang="en-US" dirty="0"/>
          </a:p>
          <a:p>
            <a:r>
              <a:rPr lang="en-KE" dirty="0"/>
              <a:t>These elements may have an impact on the motivation, contentment, and output of accounting experts in addition to the </a:t>
            </a:r>
            <a:r>
              <a:rPr lang="en-KE" dirty="0" err="1"/>
              <a:t>caliber</a:t>
            </a:r>
            <a:r>
              <a:rPr lang="en-KE" dirty="0"/>
              <a:t>, correctness, and dependability of accounting data.</a:t>
            </a:r>
          </a:p>
        </p:txBody>
      </p:sp>
    </p:spTree>
    <p:extLst>
      <p:ext uri="{BB962C8B-B14F-4D97-AF65-F5344CB8AC3E}">
        <p14:creationId xmlns:p14="http://schemas.microsoft.com/office/powerpoint/2010/main" val="26806101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8165F-22D6-45F3-8E6B-BD2D56EC6D6B}"/>
              </a:ext>
            </a:extLst>
          </p:cNvPr>
          <p:cNvSpPr>
            <a:spLocks noGrp="1"/>
          </p:cNvSpPr>
          <p:nvPr>
            <p:ph type="title"/>
          </p:nvPr>
        </p:nvSpPr>
        <p:spPr/>
        <p:txBody>
          <a:bodyPr/>
          <a:lstStyle/>
          <a:p>
            <a:r>
              <a:rPr lang="en-KE" b="1" dirty="0"/>
              <a:t>Social and Organizational Aspects' Effect on Accounting Practice</a:t>
            </a:r>
            <a:endParaRPr lang="en-KE" dirty="0"/>
          </a:p>
        </p:txBody>
      </p:sp>
      <p:sp>
        <p:nvSpPr>
          <p:cNvPr id="3" name="Content Placeholder 2">
            <a:extLst>
              <a:ext uri="{FF2B5EF4-FFF2-40B4-BE49-F238E27FC236}">
                <a16:creationId xmlns:a16="http://schemas.microsoft.com/office/drawing/2014/main" id="{2B13ECAD-05EE-4A17-AFFD-ACF82DF402CF}"/>
              </a:ext>
            </a:extLst>
          </p:cNvPr>
          <p:cNvSpPr>
            <a:spLocks noGrp="1"/>
          </p:cNvSpPr>
          <p:nvPr>
            <p:ph idx="1"/>
          </p:nvPr>
        </p:nvSpPr>
        <p:spPr/>
        <p:txBody>
          <a:bodyPr>
            <a:normAutofit lnSpcReduction="10000"/>
          </a:bodyPr>
          <a:lstStyle/>
          <a:p>
            <a:r>
              <a:rPr lang="en-KE" dirty="0"/>
              <a:t>This section will examine the ways in which some of these characteristics influence accounting </a:t>
            </a:r>
            <a:r>
              <a:rPr lang="en-KE" dirty="0" err="1"/>
              <a:t>behavior</a:t>
            </a:r>
            <a:r>
              <a:rPr lang="en-KE" dirty="0"/>
              <a:t> and the ramifications for behavioral accounting practice and research. We will also give some examples of how these elements can be addressed to improve or change accounting </a:t>
            </a:r>
            <a:r>
              <a:rPr lang="en-KE" dirty="0" err="1"/>
              <a:t>behavior</a:t>
            </a:r>
            <a:r>
              <a:rPr lang="en-KE" dirty="0"/>
              <a:t>. </a:t>
            </a:r>
            <a:endParaRPr lang="en-US" dirty="0"/>
          </a:p>
          <a:p>
            <a:r>
              <a:rPr lang="en-KE" dirty="0"/>
              <a:t>The following are a few organizational and societal elements that influence accounting </a:t>
            </a:r>
            <a:r>
              <a:rPr lang="en-KE" dirty="0" err="1"/>
              <a:t>behavior</a:t>
            </a:r>
            <a:r>
              <a:rPr lang="en-KE" dirty="0"/>
              <a:t>: </a:t>
            </a:r>
            <a:endParaRPr lang="en-US" dirty="0"/>
          </a:p>
          <a:p>
            <a:r>
              <a:rPr lang="en-KE" dirty="0"/>
              <a:t>1. Norms: Norms are the unspoken guidelines or standards that direct how members of a group or organization behave. Norms can be explicit or implicit, formal or informal, and they can change depending on the occasion and setting.</a:t>
            </a:r>
          </a:p>
        </p:txBody>
      </p:sp>
    </p:spTree>
    <p:extLst>
      <p:ext uri="{BB962C8B-B14F-4D97-AF65-F5344CB8AC3E}">
        <p14:creationId xmlns:p14="http://schemas.microsoft.com/office/powerpoint/2010/main" val="19406493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83A82-3FE6-404E-9E36-CED51989075A}"/>
              </a:ext>
            </a:extLst>
          </p:cNvPr>
          <p:cNvSpPr>
            <a:spLocks noGrp="1"/>
          </p:cNvSpPr>
          <p:nvPr>
            <p:ph type="title"/>
          </p:nvPr>
        </p:nvSpPr>
        <p:spPr/>
        <p:txBody>
          <a:bodyPr/>
          <a:lstStyle/>
          <a:p>
            <a:r>
              <a:rPr lang="en-KE" b="1" dirty="0"/>
              <a:t>Social and Organizational Aspects' Effect on Accounting Practice</a:t>
            </a:r>
            <a:endParaRPr lang="en-KE" dirty="0"/>
          </a:p>
        </p:txBody>
      </p:sp>
      <p:sp>
        <p:nvSpPr>
          <p:cNvPr id="3" name="Content Placeholder 2">
            <a:extLst>
              <a:ext uri="{FF2B5EF4-FFF2-40B4-BE49-F238E27FC236}">
                <a16:creationId xmlns:a16="http://schemas.microsoft.com/office/drawing/2014/main" id="{CC7F009C-6EC4-48B4-A693-69EDAB09801B}"/>
              </a:ext>
            </a:extLst>
          </p:cNvPr>
          <p:cNvSpPr>
            <a:spLocks noGrp="1"/>
          </p:cNvSpPr>
          <p:nvPr>
            <p:ph idx="1"/>
          </p:nvPr>
        </p:nvSpPr>
        <p:spPr/>
        <p:txBody>
          <a:bodyPr/>
          <a:lstStyle/>
          <a:p>
            <a:r>
              <a:rPr lang="en-KE" dirty="0"/>
              <a:t>By fostering a sense of duty, conformity, or peer pressure among accountants, norms can have an impact on accounting </a:t>
            </a:r>
            <a:r>
              <a:rPr lang="en-KE" dirty="0" err="1"/>
              <a:t>behavior</a:t>
            </a:r>
            <a:r>
              <a:rPr lang="en-KE" dirty="0"/>
              <a:t>.</a:t>
            </a:r>
            <a:endParaRPr lang="en-US" dirty="0"/>
          </a:p>
          <a:p>
            <a:r>
              <a:rPr lang="en-KE" dirty="0"/>
              <a:t> For instance, accountants may feel pressured to work long hours and </a:t>
            </a:r>
            <a:r>
              <a:rPr lang="en-KE" dirty="0" err="1"/>
              <a:t>fulfill</a:t>
            </a:r>
            <a:r>
              <a:rPr lang="en-KE" dirty="0"/>
              <a:t> deadlines if this is the standard at their company, even at the expense of their personal or family time.</a:t>
            </a:r>
            <a:endParaRPr lang="en-US" dirty="0"/>
          </a:p>
          <a:p>
            <a:r>
              <a:rPr lang="en-KE" dirty="0"/>
              <a:t> On the other hand, accountants might be more inclined to follow moral guidelines and refrain from dishonest or prejudiced reporting if upholding high standards of professionalism and integrity is the norm. </a:t>
            </a:r>
            <a:br>
              <a:rPr lang="en-KE" dirty="0"/>
            </a:br>
            <a:endParaRPr lang="en-KE" dirty="0"/>
          </a:p>
        </p:txBody>
      </p:sp>
    </p:spTree>
    <p:extLst>
      <p:ext uri="{BB962C8B-B14F-4D97-AF65-F5344CB8AC3E}">
        <p14:creationId xmlns:p14="http://schemas.microsoft.com/office/powerpoint/2010/main" val="388434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05470-E472-4038-89C6-F33D22464D5C}"/>
              </a:ext>
            </a:extLst>
          </p:cNvPr>
          <p:cNvSpPr>
            <a:spLocks noGrp="1"/>
          </p:cNvSpPr>
          <p:nvPr>
            <p:ph type="title"/>
          </p:nvPr>
        </p:nvSpPr>
        <p:spPr/>
        <p:txBody>
          <a:bodyPr/>
          <a:lstStyle/>
          <a:p>
            <a:r>
              <a:rPr lang="en-KE" dirty="0"/>
              <a:t>2. Values:</a:t>
            </a:r>
          </a:p>
        </p:txBody>
      </p:sp>
      <p:sp>
        <p:nvSpPr>
          <p:cNvPr id="3" name="Content Placeholder 2">
            <a:extLst>
              <a:ext uri="{FF2B5EF4-FFF2-40B4-BE49-F238E27FC236}">
                <a16:creationId xmlns:a16="http://schemas.microsoft.com/office/drawing/2014/main" id="{5B17D6B7-39CB-4474-919E-CE3A0593C0A4}"/>
              </a:ext>
            </a:extLst>
          </p:cNvPr>
          <p:cNvSpPr>
            <a:spLocks noGrp="1"/>
          </p:cNvSpPr>
          <p:nvPr>
            <p:ph idx="1"/>
          </p:nvPr>
        </p:nvSpPr>
        <p:spPr/>
        <p:txBody>
          <a:bodyPr>
            <a:normAutofit fontScale="92500" lnSpcReduction="10000"/>
          </a:bodyPr>
          <a:lstStyle/>
          <a:p>
            <a:r>
              <a:rPr lang="en-KE" dirty="0"/>
              <a:t>Individuals' or organizations' views on what is significant, desirable, or valuable are known as values.</a:t>
            </a:r>
            <a:endParaRPr lang="en-US" dirty="0"/>
          </a:p>
          <a:p>
            <a:r>
              <a:rPr lang="en-KE" dirty="0"/>
              <a:t> By serving as a foundation for assessment, judgment, and decision-making, values have the power to influence accounting </a:t>
            </a:r>
            <a:r>
              <a:rPr lang="en-KE" dirty="0" err="1"/>
              <a:t>behavior</a:t>
            </a:r>
            <a:r>
              <a:rPr lang="en-KE" dirty="0"/>
              <a:t>. Accountants' objectives, inclinations, and attitudes can also be influenced by their values.</a:t>
            </a:r>
            <a:endParaRPr lang="en-US" dirty="0"/>
          </a:p>
          <a:p>
            <a:r>
              <a:rPr lang="en-KE" dirty="0"/>
              <a:t> For instance, an accountant may be more likely to create and share correct and comprehensive financial information if they value honesty, fairness, and transparency.</a:t>
            </a:r>
            <a:endParaRPr lang="en-US" dirty="0"/>
          </a:p>
          <a:p>
            <a:r>
              <a:rPr lang="en-KE" dirty="0"/>
              <a:t> On the other hand, an accountant may be more inclined to falsify or alter financial data in order to benefit themselves or their company if they place a high value on wealth, status, and power.</a:t>
            </a:r>
          </a:p>
        </p:txBody>
      </p:sp>
    </p:spTree>
    <p:extLst>
      <p:ext uri="{BB962C8B-B14F-4D97-AF65-F5344CB8AC3E}">
        <p14:creationId xmlns:p14="http://schemas.microsoft.com/office/powerpoint/2010/main" val="18134183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785A-B117-4F95-A543-E0AC6A5E97BE}"/>
              </a:ext>
            </a:extLst>
          </p:cNvPr>
          <p:cNvSpPr>
            <a:spLocks noGrp="1"/>
          </p:cNvSpPr>
          <p:nvPr>
            <p:ph type="title"/>
          </p:nvPr>
        </p:nvSpPr>
        <p:spPr/>
        <p:txBody>
          <a:bodyPr/>
          <a:lstStyle/>
          <a:p>
            <a:r>
              <a:rPr lang="en-US" dirty="0"/>
              <a:t>Practices cont..</a:t>
            </a:r>
            <a:endParaRPr lang="en-KE" dirty="0"/>
          </a:p>
        </p:txBody>
      </p:sp>
      <p:sp>
        <p:nvSpPr>
          <p:cNvPr id="3" name="Content Placeholder 2">
            <a:extLst>
              <a:ext uri="{FF2B5EF4-FFF2-40B4-BE49-F238E27FC236}">
                <a16:creationId xmlns:a16="http://schemas.microsoft.com/office/drawing/2014/main" id="{FC6220E7-8EB0-449D-97AB-4D2500164DAC}"/>
              </a:ext>
            </a:extLst>
          </p:cNvPr>
          <p:cNvSpPr>
            <a:spLocks noGrp="1"/>
          </p:cNvSpPr>
          <p:nvPr>
            <p:ph idx="1"/>
          </p:nvPr>
        </p:nvSpPr>
        <p:spPr/>
        <p:txBody>
          <a:bodyPr/>
          <a:lstStyle/>
          <a:p>
            <a:r>
              <a:rPr lang="en-KE" dirty="0"/>
              <a:t>3. Incentives: incentives are the rewards or penalties connected to particular actions or results.</a:t>
            </a:r>
            <a:endParaRPr lang="en-US" dirty="0"/>
          </a:p>
          <a:p>
            <a:r>
              <a:rPr lang="en-KE" dirty="0"/>
              <a:t> By causing either </a:t>
            </a:r>
            <a:r>
              <a:rPr lang="en-KE" dirty="0" err="1"/>
              <a:t>favorable</a:t>
            </a:r>
            <a:r>
              <a:rPr lang="en-KE" dirty="0"/>
              <a:t> or </a:t>
            </a:r>
            <a:r>
              <a:rPr lang="en-KE" dirty="0" err="1"/>
              <a:t>unfavorable</a:t>
            </a:r>
            <a:r>
              <a:rPr lang="en-KE" dirty="0"/>
              <a:t> outcomes for accountants, incentives can encourage accounting activity. </a:t>
            </a:r>
            <a:endParaRPr lang="en-US" dirty="0"/>
          </a:p>
          <a:p>
            <a:r>
              <a:rPr lang="en-KE" dirty="0"/>
              <a:t>Financial or non-financial, extrinsic or intrinsic, incentives can differ in size, frequency, and other aspects.</a:t>
            </a:r>
            <a:endParaRPr lang="en-US" dirty="0"/>
          </a:p>
          <a:p>
            <a:r>
              <a:rPr lang="en-KE" dirty="0"/>
              <a:t>4. Culture: A group or organization's culture is its common set of values, beliefs, presumptions, and customs. By giving accountants a shared identity, vision, and mission, culture can have an impact on accounting </a:t>
            </a:r>
            <a:r>
              <a:rPr lang="en-KE" dirty="0" err="1"/>
              <a:t>behavior</a:t>
            </a:r>
            <a:r>
              <a:rPr lang="en-KE" dirty="0"/>
              <a:t>.</a:t>
            </a:r>
          </a:p>
          <a:p>
            <a:endParaRPr lang="en-KE" dirty="0"/>
          </a:p>
        </p:txBody>
      </p:sp>
    </p:spTree>
    <p:extLst>
      <p:ext uri="{BB962C8B-B14F-4D97-AF65-F5344CB8AC3E}">
        <p14:creationId xmlns:p14="http://schemas.microsoft.com/office/powerpoint/2010/main" val="3669900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6BC6A-80F0-4F16-8BC8-5E7B16F012CD}"/>
              </a:ext>
            </a:extLst>
          </p:cNvPr>
          <p:cNvSpPr>
            <a:spLocks noGrp="1"/>
          </p:cNvSpPr>
          <p:nvPr>
            <p:ph type="title"/>
          </p:nvPr>
        </p:nvSpPr>
        <p:spPr/>
        <p:txBody>
          <a:bodyPr/>
          <a:lstStyle/>
          <a:p>
            <a:r>
              <a:rPr lang="en-US" dirty="0"/>
              <a:t>Practices cont..</a:t>
            </a:r>
            <a:endParaRPr lang="en-KE" dirty="0"/>
          </a:p>
        </p:txBody>
      </p:sp>
      <p:sp>
        <p:nvSpPr>
          <p:cNvPr id="3" name="Content Placeholder 2">
            <a:extLst>
              <a:ext uri="{FF2B5EF4-FFF2-40B4-BE49-F238E27FC236}">
                <a16:creationId xmlns:a16="http://schemas.microsoft.com/office/drawing/2014/main" id="{5FE60945-9AF3-48F9-B9E4-28112BBDC954}"/>
              </a:ext>
            </a:extLst>
          </p:cNvPr>
          <p:cNvSpPr>
            <a:spLocks noGrp="1"/>
          </p:cNvSpPr>
          <p:nvPr>
            <p:ph idx="1"/>
          </p:nvPr>
        </p:nvSpPr>
        <p:spPr/>
        <p:txBody>
          <a:bodyPr>
            <a:normAutofit/>
          </a:bodyPr>
          <a:lstStyle/>
          <a:p>
            <a:r>
              <a:rPr lang="en-KE" dirty="0"/>
              <a:t>. The norms, attitudes, and incentives that are common in an accounting workplace can also be influenced by culture. </a:t>
            </a:r>
            <a:endParaRPr lang="en-US" dirty="0"/>
          </a:p>
          <a:p>
            <a:r>
              <a:rPr lang="en-KE" dirty="0"/>
              <a:t>For instance, accountants may feel more involved, empowered, and creative in their job if the culture of the accounting business is encouraging, cooperative, and creative.</a:t>
            </a:r>
            <a:endParaRPr lang="en-US" dirty="0"/>
          </a:p>
          <a:p>
            <a:r>
              <a:rPr lang="en-KE" dirty="0"/>
              <a:t> On the other hand, accountants may experience increased stress, limitations, and fear in their profession if their organization has a competitive, hierarchical, and conservative culture. </a:t>
            </a:r>
            <a:endParaRPr lang="en-US" dirty="0"/>
          </a:p>
          <a:p>
            <a:r>
              <a:rPr lang="en-KE" dirty="0"/>
              <a:t>5. Leadership: The process of motivating, inspiring, and guiding people to realize a shared objective or vision is known as leadership.</a:t>
            </a:r>
          </a:p>
          <a:p>
            <a:endParaRPr lang="en-KE" dirty="0"/>
          </a:p>
        </p:txBody>
      </p:sp>
    </p:spTree>
    <p:extLst>
      <p:ext uri="{BB962C8B-B14F-4D97-AF65-F5344CB8AC3E}">
        <p14:creationId xmlns:p14="http://schemas.microsoft.com/office/powerpoint/2010/main" val="15115309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15FC1-73A5-4B72-B08C-7ED1FC42D1F4}"/>
              </a:ext>
            </a:extLst>
          </p:cNvPr>
          <p:cNvSpPr>
            <a:spLocks noGrp="1"/>
          </p:cNvSpPr>
          <p:nvPr>
            <p:ph type="title"/>
          </p:nvPr>
        </p:nvSpPr>
        <p:spPr/>
        <p:txBody>
          <a:bodyPr/>
          <a:lstStyle/>
          <a:p>
            <a:r>
              <a:rPr lang="en-US" dirty="0"/>
              <a:t>Leadership</a:t>
            </a:r>
            <a:endParaRPr lang="en-KE" dirty="0"/>
          </a:p>
        </p:txBody>
      </p:sp>
      <p:sp>
        <p:nvSpPr>
          <p:cNvPr id="3" name="Content Placeholder 2">
            <a:extLst>
              <a:ext uri="{FF2B5EF4-FFF2-40B4-BE49-F238E27FC236}">
                <a16:creationId xmlns:a16="http://schemas.microsoft.com/office/drawing/2014/main" id="{B4F77F28-62F6-4870-A947-31529EEF7045}"/>
              </a:ext>
            </a:extLst>
          </p:cNvPr>
          <p:cNvSpPr>
            <a:spLocks noGrp="1"/>
          </p:cNvSpPr>
          <p:nvPr>
            <p:ph idx="1"/>
          </p:nvPr>
        </p:nvSpPr>
        <p:spPr/>
        <p:txBody>
          <a:bodyPr>
            <a:normAutofit fontScale="92500" lnSpcReduction="10000"/>
          </a:bodyPr>
          <a:lstStyle/>
          <a:p>
            <a:r>
              <a:rPr lang="en-KE" dirty="0"/>
              <a:t>By establishing the tone, expectations, and direction for accountants, leadership can influence accounting </a:t>
            </a:r>
            <a:r>
              <a:rPr lang="en-KE" dirty="0" err="1"/>
              <a:t>behavior</a:t>
            </a:r>
            <a:r>
              <a:rPr lang="en-KE" dirty="0"/>
              <a:t>. </a:t>
            </a:r>
            <a:endParaRPr lang="en-US" dirty="0"/>
          </a:p>
          <a:p>
            <a:r>
              <a:rPr lang="en-KE" dirty="0"/>
              <a:t>Accountants can also receive help, direction, and feedback from leadership. </a:t>
            </a:r>
            <a:endParaRPr lang="en-US" dirty="0"/>
          </a:p>
          <a:p>
            <a:r>
              <a:rPr lang="en-KE" dirty="0"/>
              <a:t>For instance, an accounting team leader who possesses vision, charm, and transformational skills may be able to motivate and inspire accountants to work toward difficult yet worthwhile goals. </a:t>
            </a:r>
            <a:endParaRPr lang="en-US" dirty="0"/>
          </a:p>
          <a:p>
            <a:r>
              <a:rPr lang="en-KE" dirty="0"/>
              <a:t>However, an authoritarian, coercive, and transactional leader of an accounting team may be able to monitor and regulate accountants to follow laws and regulations, but they may also incite resistance and animosity among accountants. </a:t>
            </a:r>
            <a:br>
              <a:rPr lang="en-KE" dirty="0"/>
            </a:br>
            <a:endParaRPr lang="en-KE" dirty="0"/>
          </a:p>
        </p:txBody>
      </p:sp>
    </p:spTree>
    <p:extLst>
      <p:ext uri="{BB962C8B-B14F-4D97-AF65-F5344CB8AC3E}">
        <p14:creationId xmlns:p14="http://schemas.microsoft.com/office/powerpoint/2010/main" val="23717859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92A41-E8BB-4E58-80C3-08ACF1021A13}"/>
              </a:ext>
            </a:extLst>
          </p:cNvPr>
          <p:cNvSpPr>
            <a:spLocks noGrp="1"/>
          </p:cNvSpPr>
          <p:nvPr>
            <p:ph type="title"/>
          </p:nvPr>
        </p:nvSpPr>
        <p:spPr/>
        <p:txBody>
          <a:bodyPr/>
          <a:lstStyle/>
          <a:p>
            <a:r>
              <a:rPr lang="en-US" dirty="0"/>
              <a:t>Communication</a:t>
            </a:r>
            <a:endParaRPr lang="en-KE" dirty="0"/>
          </a:p>
        </p:txBody>
      </p:sp>
      <p:sp>
        <p:nvSpPr>
          <p:cNvPr id="3" name="Content Placeholder 2">
            <a:extLst>
              <a:ext uri="{FF2B5EF4-FFF2-40B4-BE49-F238E27FC236}">
                <a16:creationId xmlns:a16="http://schemas.microsoft.com/office/drawing/2014/main" id="{997745CD-D907-4150-BEF0-D97C1775CF4D}"/>
              </a:ext>
            </a:extLst>
          </p:cNvPr>
          <p:cNvSpPr>
            <a:spLocks noGrp="1"/>
          </p:cNvSpPr>
          <p:nvPr>
            <p:ph idx="1"/>
          </p:nvPr>
        </p:nvSpPr>
        <p:spPr/>
        <p:txBody>
          <a:bodyPr>
            <a:normAutofit fontScale="92500" lnSpcReduction="10000"/>
          </a:bodyPr>
          <a:lstStyle/>
          <a:p>
            <a:r>
              <a:rPr lang="en-KE" dirty="0"/>
              <a:t>6. Communication: </a:t>
            </a:r>
            <a:endParaRPr lang="en-US" dirty="0"/>
          </a:p>
          <a:p>
            <a:r>
              <a:rPr lang="en-KE" dirty="0"/>
              <a:t>The sharing of thoughts, feelings, and information between people or groups is known as communication. </a:t>
            </a:r>
            <a:endParaRPr lang="en-US" dirty="0"/>
          </a:p>
          <a:p>
            <a:r>
              <a:rPr lang="en-KE" dirty="0"/>
              <a:t>By helping or impeding the flow, </a:t>
            </a:r>
            <a:r>
              <a:rPr lang="en-KE" dirty="0" err="1"/>
              <a:t>caliber</a:t>
            </a:r>
            <a:r>
              <a:rPr lang="en-KE" dirty="0"/>
              <a:t>, and correctness of accounting information, communication can have an impact on accounting </a:t>
            </a:r>
            <a:r>
              <a:rPr lang="en-KE" dirty="0" err="1"/>
              <a:t>behavior</a:t>
            </a:r>
            <a:r>
              <a:rPr lang="en-KE" dirty="0"/>
              <a:t>. </a:t>
            </a:r>
          </a:p>
          <a:p>
            <a:r>
              <a:rPr lang="en-KE" dirty="0"/>
              <a:t>Different stakeholders' comprehension, interpretation, and application of accounting information can also be influenced by communication.</a:t>
            </a:r>
            <a:endParaRPr lang="en-US" dirty="0"/>
          </a:p>
          <a:p>
            <a:r>
              <a:rPr lang="en-KE" dirty="0"/>
              <a:t>Accountants may be able to give and receive pertinent and trustworthy accounting information that might improve performance and decision-making, for instance, if managers and accountants communicate in an open, transparent, and constructive manner.</a:t>
            </a:r>
          </a:p>
        </p:txBody>
      </p:sp>
    </p:spTree>
    <p:extLst>
      <p:ext uri="{BB962C8B-B14F-4D97-AF65-F5344CB8AC3E}">
        <p14:creationId xmlns:p14="http://schemas.microsoft.com/office/powerpoint/2010/main" val="3456894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61BAE-2453-4D25-B464-6E904843EFCC}"/>
              </a:ext>
            </a:extLst>
          </p:cNvPr>
          <p:cNvSpPr>
            <a:spLocks noGrp="1"/>
          </p:cNvSpPr>
          <p:nvPr>
            <p:ph type="title"/>
          </p:nvPr>
        </p:nvSpPr>
        <p:spPr/>
        <p:txBody>
          <a:bodyPr/>
          <a:lstStyle/>
          <a:p>
            <a:r>
              <a:rPr lang="en-KE" b="1" dirty="0"/>
              <a:t>Accounting Performance and </a:t>
            </a:r>
            <a:r>
              <a:rPr lang="en-KE" b="1" dirty="0" err="1"/>
              <a:t>Behavior</a:t>
            </a:r>
            <a:r>
              <a:rPr lang="en-KE" b="1" dirty="0"/>
              <a:t> Be Measured and Evaluated</a:t>
            </a:r>
            <a:endParaRPr lang="en-KE" dirty="0"/>
          </a:p>
        </p:txBody>
      </p:sp>
      <p:sp>
        <p:nvSpPr>
          <p:cNvPr id="3" name="Content Placeholder 2">
            <a:extLst>
              <a:ext uri="{FF2B5EF4-FFF2-40B4-BE49-F238E27FC236}">
                <a16:creationId xmlns:a16="http://schemas.microsoft.com/office/drawing/2014/main" id="{801E776B-503B-4578-8D75-EF4A773A14A5}"/>
              </a:ext>
            </a:extLst>
          </p:cNvPr>
          <p:cNvSpPr>
            <a:spLocks noGrp="1"/>
          </p:cNvSpPr>
          <p:nvPr>
            <p:ph idx="1"/>
          </p:nvPr>
        </p:nvSpPr>
        <p:spPr/>
        <p:txBody>
          <a:bodyPr/>
          <a:lstStyle/>
          <a:p>
            <a:r>
              <a:rPr lang="en-KE" dirty="0"/>
              <a:t>The study of how human </a:t>
            </a:r>
            <a:r>
              <a:rPr lang="en-KE" dirty="0" err="1"/>
              <a:t>behavior</a:t>
            </a:r>
            <a:r>
              <a:rPr lang="en-KE" dirty="0"/>
              <a:t> and psychology impact accounting procedures and results is known as behavioral accounting. </a:t>
            </a:r>
          </a:p>
          <a:p>
            <a:r>
              <a:rPr lang="en-KE" dirty="0"/>
              <a:t>It also looks at how different stakeholders, including managers, investors, auditors, regulators, and employees, might be influenced by accounting information and procedures in terms of their actions and choices. </a:t>
            </a:r>
            <a:endParaRPr lang="en-US" dirty="0"/>
          </a:p>
          <a:p>
            <a:r>
              <a:rPr lang="en-KE" dirty="0"/>
              <a:t>Measuring and evaluating accounting performance and </a:t>
            </a:r>
            <a:r>
              <a:rPr lang="en-KE" dirty="0" err="1"/>
              <a:t>behavior</a:t>
            </a:r>
            <a:r>
              <a:rPr lang="en-KE" dirty="0"/>
              <a:t> at the individual and organizational levels is one of the main issues in behavioral accounting.</a:t>
            </a:r>
          </a:p>
        </p:txBody>
      </p:sp>
    </p:spTree>
    <p:extLst>
      <p:ext uri="{BB962C8B-B14F-4D97-AF65-F5344CB8AC3E}">
        <p14:creationId xmlns:p14="http://schemas.microsoft.com/office/powerpoint/2010/main" val="32201391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99959-D855-4AEC-8530-28C1225955A0}"/>
              </a:ext>
            </a:extLst>
          </p:cNvPr>
          <p:cNvSpPr>
            <a:spLocks noGrp="1"/>
          </p:cNvSpPr>
          <p:nvPr>
            <p:ph type="title"/>
          </p:nvPr>
        </p:nvSpPr>
        <p:spPr/>
        <p:txBody>
          <a:bodyPr/>
          <a:lstStyle/>
          <a:p>
            <a:r>
              <a:rPr lang="en-US" dirty="0"/>
              <a:t>Measuring</a:t>
            </a:r>
            <a:endParaRPr lang="en-KE" dirty="0"/>
          </a:p>
        </p:txBody>
      </p:sp>
      <p:sp>
        <p:nvSpPr>
          <p:cNvPr id="3" name="Content Placeholder 2">
            <a:extLst>
              <a:ext uri="{FF2B5EF4-FFF2-40B4-BE49-F238E27FC236}">
                <a16:creationId xmlns:a16="http://schemas.microsoft.com/office/drawing/2014/main" id="{6D7BDA5E-6FC0-4C6E-975B-EA5B8E5FE3C5}"/>
              </a:ext>
            </a:extLst>
          </p:cNvPr>
          <p:cNvSpPr>
            <a:spLocks noGrp="1"/>
          </p:cNvSpPr>
          <p:nvPr>
            <p:ph idx="1"/>
          </p:nvPr>
        </p:nvSpPr>
        <p:spPr/>
        <p:txBody>
          <a:bodyPr>
            <a:normAutofit fontScale="92500" lnSpcReduction="10000"/>
          </a:bodyPr>
          <a:lstStyle/>
          <a:p>
            <a:r>
              <a:rPr lang="en-KE" dirty="0"/>
              <a:t>1. Financial indicators: These include cash flow, return on assets, earnings per share, revenues, profits, and other conventional metrics of accounting performance.</a:t>
            </a:r>
          </a:p>
          <a:p>
            <a:r>
              <a:rPr lang="en-KE" dirty="0"/>
              <a:t>The quantitative and objective data presented in the financial statements and other disclosures serve as their foundation. </a:t>
            </a:r>
            <a:endParaRPr lang="en-US" dirty="0"/>
          </a:p>
          <a:p>
            <a:r>
              <a:rPr lang="en-KE" dirty="0"/>
              <a:t>Financial indicators are helpful for assessing the efficacy and efficiency of accounting systems and procedures as well as for comparing the performance of various companies, time periods, or segments. </a:t>
            </a:r>
            <a:endParaRPr lang="en-US" dirty="0"/>
          </a:p>
          <a:p>
            <a:r>
              <a:rPr lang="en-KE" dirty="0"/>
              <a:t>The qualitative and subjective components of accounting </a:t>
            </a:r>
            <a:r>
              <a:rPr lang="en-KE" dirty="0" err="1"/>
              <a:t>behavior</a:t>
            </a:r>
            <a:r>
              <a:rPr lang="en-KE" dirty="0"/>
              <a:t> and performance, such as ethics, creativity, innovation, risk-taking, etc., may not be captured by financial metrics, which is one of its drawbacks. </a:t>
            </a:r>
            <a:br>
              <a:rPr lang="en-KE" dirty="0"/>
            </a:br>
            <a:endParaRPr lang="en-KE" dirty="0"/>
          </a:p>
        </p:txBody>
      </p:sp>
    </p:spTree>
    <p:extLst>
      <p:ext uri="{BB962C8B-B14F-4D97-AF65-F5344CB8AC3E}">
        <p14:creationId xmlns:p14="http://schemas.microsoft.com/office/powerpoint/2010/main" val="41187140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A82B2-74D1-44B1-BF8F-7287ED5FA707}"/>
              </a:ext>
            </a:extLst>
          </p:cNvPr>
          <p:cNvSpPr>
            <a:spLocks noGrp="1"/>
          </p:cNvSpPr>
          <p:nvPr>
            <p:ph type="title"/>
          </p:nvPr>
        </p:nvSpPr>
        <p:spPr/>
        <p:txBody>
          <a:bodyPr/>
          <a:lstStyle/>
          <a:p>
            <a:r>
              <a:rPr lang="en-US" dirty="0"/>
              <a:t>Measuring</a:t>
            </a:r>
            <a:endParaRPr lang="en-KE" dirty="0"/>
          </a:p>
        </p:txBody>
      </p:sp>
      <p:sp>
        <p:nvSpPr>
          <p:cNvPr id="3" name="Content Placeholder 2">
            <a:extLst>
              <a:ext uri="{FF2B5EF4-FFF2-40B4-BE49-F238E27FC236}">
                <a16:creationId xmlns:a16="http://schemas.microsoft.com/office/drawing/2014/main" id="{B9B89D92-B267-419B-99D0-04A2783AA4F6}"/>
              </a:ext>
            </a:extLst>
          </p:cNvPr>
          <p:cNvSpPr>
            <a:spLocks noGrp="1"/>
          </p:cNvSpPr>
          <p:nvPr>
            <p:ph idx="1"/>
          </p:nvPr>
        </p:nvSpPr>
        <p:spPr/>
        <p:txBody>
          <a:bodyPr/>
          <a:lstStyle/>
          <a:p>
            <a:r>
              <a:rPr lang="en-KE" dirty="0"/>
              <a:t>2. Behavioral indicators: Based on the psychological and social elements that influence or are influenced by the accounting process and results, these metrics assess accounting </a:t>
            </a:r>
            <a:r>
              <a:rPr lang="en-KE" dirty="0" err="1"/>
              <a:t>behavior</a:t>
            </a:r>
            <a:r>
              <a:rPr lang="en-KE" dirty="0"/>
              <a:t> and performance. </a:t>
            </a:r>
            <a:endParaRPr lang="en-US" dirty="0"/>
          </a:p>
          <a:p>
            <a:r>
              <a:rPr lang="en-KE" dirty="0"/>
              <a:t>Accounting actors and stakeholders' attitudes, beliefs, perceptions, motives, emotions, values, norms, expectations, preferences, biases, heuristics, and so on are all included in this category. </a:t>
            </a:r>
          </a:p>
          <a:p>
            <a:r>
              <a:rPr lang="en-KE" dirty="0"/>
              <a:t>Understanding the human elements of accounting </a:t>
            </a:r>
            <a:r>
              <a:rPr lang="en-KE" dirty="0" err="1"/>
              <a:t>behavior</a:t>
            </a:r>
            <a:r>
              <a:rPr lang="en-KE" dirty="0"/>
              <a:t> and performance, such as the reasons behind and methods by which individuals make accounting decisions and actions</a:t>
            </a:r>
          </a:p>
        </p:txBody>
      </p:sp>
    </p:spTree>
    <p:extLst>
      <p:ext uri="{BB962C8B-B14F-4D97-AF65-F5344CB8AC3E}">
        <p14:creationId xmlns:p14="http://schemas.microsoft.com/office/powerpoint/2010/main" val="40581266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7B1B8-5487-4EB6-B1BF-251C35E42A91}"/>
              </a:ext>
            </a:extLst>
          </p:cNvPr>
          <p:cNvSpPr>
            <a:spLocks noGrp="1"/>
          </p:cNvSpPr>
          <p:nvPr>
            <p:ph type="title"/>
          </p:nvPr>
        </p:nvSpPr>
        <p:spPr/>
        <p:txBody>
          <a:bodyPr/>
          <a:lstStyle/>
          <a:p>
            <a:r>
              <a:rPr lang="en-US" dirty="0"/>
              <a:t>Measuring</a:t>
            </a:r>
            <a:endParaRPr lang="en-KE" dirty="0"/>
          </a:p>
        </p:txBody>
      </p:sp>
      <p:sp>
        <p:nvSpPr>
          <p:cNvPr id="3" name="Content Placeholder 2">
            <a:extLst>
              <a:ext uri="{FF2B5EF4-FFF2-40B4-BE49-F238E27FC236}">
                <a16:creationId xmlns:a16="http://schemas.microsoft.com/office/drawing/2014/main" id="{B19367D8-05E1-4ECC-83ED-9A1FDE7A298C}"/>
              </a:ext>
            </a:extLst>
          </p:cNvPr>
          <p:cNvSpPr>
            <a:spLocks noGrp="1"/>
          </p:cNvSpPr>
          <p:nvPr>
            <p:ph idx="1"/>
          </p:nvPr>
        </p:nvSpPr>
        <p:spPr/>
        <p:txBody>
          <a:bodyPr>
            <a:normAutofit fontScale="92500"/>
          </a:bodyPr>
          <a:lstStyle/>
          <a:p>
            <a:r>
              <a:rPr lang="en-KE" dirty="0"/>
              <a:t>3. The balanced scorecard is a technique for evaluating accounting performance and </a:t>
            </a:r>
            <a:r>
              <a:rPr lang="en-KE" dirty="0" err="1"/>
              <a:t>behavior</a:t>
            </a:r>
            <a:r>
              <a:rPr lang="en-KE" dirty="0"/>
              <a:t> that incorporates behavioral and financial indicators together with other non-financial indicators including internal, customer, and learning and growth viewpoints.</a:t>
            </a:r>
            <a:endParaRPr lang="en-US" dirty="0"/>
          </a:p>
          <a:p>
            <a:r>
              <a:rPr lang="en-KE" dirty="0"/>
              <a:t> A tool for strategic management, the balanced scorecard assists the organization in defining its vision, mission, goals, and strategies as well as in coordinating its accounting procedures and results with them. </a:t>
            </a:r>
            <a:endParaRPr lang="en-US" dirty="0"/>
          </a:p>
          <a:p>
            <a:r>
              <a:rPr lang="en-KE" dirty="0"/>
              <a:t>In addition to offering a thorough and integrated perspective of accounting </a:t>
            </a:r>
            <a:r>
              <a:rPr lang="en-KE" dirty="0" err="1"/>
              <a:t>behavior</a:t>
            </a:r>
            <a:r>
              <a:rPr lang="en-KE" dirty="0"/>
              <a:t> and performance, the balanced scorecard may be used to pinpoint the causal links and feedback loops between the various metrics and viewpoints.</a:t>
            </a:r>
          </a:p>
        </p:txBody>
      </p:sp>
    </p:spTree>
    <p:extLst>
      <p:ext uri="{BB962C8B-B14F-4D97-AF65-F5344CB8AC3E}">
        <p14:creationId xmlns:p14="http://schemas.microsoft.com/office/powerpoint/2010/main" val="1016144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D23D8-ED97-432B-8B3F-D95506C892E8}"/>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A23B183B-FE92-45BA-BFB5-DC5C95AFBA02}"/>
              </a:ext>
            </a:extLst>
          </p:cNvPr>
          <p:cNvSpPr>
            <a:spLocks noGrp="1"/>
          </p:cNvSpPr>
          <p:nvPr>
            <p:ph idx="1"/>
          </p:nvPr>
        </p:nvSpPr>
        <p:spPr/>
        <p:txBody>
          <a:bodyPr/>
          <a:lstStyle/>
          <a:p>
            <a:r>
              <a:rPr lang="en-KE" dirty="0"/>
              <a:t>Agarwal, S. P., &amp; Jain, P. C. (1993). </a:t>
            </a:r>
            <a:r>
              <a:rPr lang="en-KE" i="1" dirty="0"/>
              <a:t>Advanced financial accounting: Theory and practice</a:t>
            </a:r>
            <a:r>
              <a:rPr lang="en-KE" dirty="0"/>
              <a:t>. New Delhi, India: Wiley Eastern Limited.</a:t>
            </a:r>
          </a:p>
          <a:p>
            <a:r>
              <a:rPr lang="en-KE" dirty="0"/>
              <a:t>The Accounting Review. </a:t>
            </a:r>
            <a:r>
              <a:rPr lang="en-US" dirty="0"/>
              <a:t>Report of the committee on the Relationship of Behavioral Science and Accounting,</a:t>
            </a:r>
            <a:r>
              <a:rPr lang="en-KE" dirty="0"/>
              <a:t> Pages 127-139. </a:t>
            </a:r>
          </a:p>
          <a:p>
            <a:pPr marL="0" indent="0">
              <a:buNone/>
            </a:pPr>
            <a:r>
              <a:rPr lang="en-US" dirty="0"/>
              <a:t>	</a:t>
            </a:r>
            <a:r>
              <a:rPr lang="en-KE" dirty="0"/>
              <a:t>https://www.jstor.org/stable/244907</a:t>
            </a:r>
          </a:p>
          <a:p>
            <a:endParaRPr lang="en-KE" dirty="0"/>
          </a:p>
        </p:txBody>
      </p:sp>
    </p:spTree>
    <p:extLst>
      <p:ext uri="{BB962C8B-B14F-4D97-AF65-F5344CB8AC3E}">
        <p14:creationId xmlns:p14="http://schemas.microsoft.com/office/powerpoint/2010/main" val="41709532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C719A-D467-4C26-942B-0B6B40865E94}"/>
              </a:ext>
            </a:extLst>
          </p:cNvPr>
          <p:cNvSpPr>
            <a:spLocks noGrp="1"/>
          </p:cNvSpPr>
          <p:nvPr>
            <p:ph type="title"/>
          </p:nvPr>
        </p:nvSpPr>
        <p:spPr/>
        <p:txBody>
          <a:bodyPr/>
          <a:lstStyle/>
          <a:p>
            <a:r>
              <a:rPr lang="en-US" dirty="0"/>
              <a:t>Week 2 : Behavioral Accounting Theories</a:t>
            </a:r>
            <a:endParaRPr lang="en-KE" dirty="0"/>
          </a:p>
        </p:txBody>
      </p:sp>
      <p:sp>
        <p:nvSpPr>
          <p:cNvPr id="3" name="Content Placeholder 2">
            <a:extLst>
              <a:ext uri="{FF2B5EF4-FFF2-40B4-BE49-F238E27FC236}">
                <a16:creationId xmlns:a16="http://schemas.microsoft.com/office/drawing/2014/main" id="{C0B20506-FD1F-4E8D-9AAA-C10B20358D9B}"/>
              </a:ext>
            </a:extLst>
          </p:cNvPr>
          <p:cNvSpPr>
            <a:spLocks noGrp="1"/>
          </p:cNvSpPr>
          <p:nvPr>
            <p:ph idx="1"/>
          </p:nvPr>
        </p:nvSpPr>
        <p:spPr/>
        <p:txBody>
          <a:bodyPr/>
          <a:lstStyle/>
          <a:p>
            <a:endParaRPr lang="en-US" dirty="0"/>
          </a:p>
          <a:p>
            <a:r>
              <a:rPr lang="en-US"/>
              <a:t>End of Week Two</a:t>
            </a:r>
            <a:endParaRPr lang="en-KE" dirty="0"/>
          </a:p>
        </p:txBody>
      </p:sp>
    </p:spTree>
    <p:extLst>
      <p:ext uri="{BB962C8B-B14F-4D97-AF65-F5344CB8AC3E}">
        <p14:creationId xmlns:p14="http://schemas.microsoft.com/office/powerpoint/2010/main" val="30635560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1193</TotalTime>
  <Words>3684</Words>
  <Application>Microsoft Office PowerPoint</Application>
  <PresentationFormat>Widescreen</PresentationFormat>
  <Paragraphs>214</Paragraphs>
  <Slides>46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46</vt:i4>
      </vt:variant>
    </vt:vector>
  </HeadingPairs>
  <TitlesOfParts>
    <vt:vector size="50" baseType="lpstr">
      <vt:lpstr>Arial</vt:lpstr>
      <vt:lpstr>Calibri</vt:lpstr>
      <vt:lpstr>Calibri Light</vt:lpstr>
      <vt:lpstr>Office Theme</vt:lpstr>
      <vt:lpstr>Course: Advanced Accounting Theory and Practices</vt:lpstr>
      <vt:lpstr>Introduction</vt:lpstr>
      <vt:lpstr>Principles of Behavioral Accounting Theory</vt:lpstr>
      <vt:lpstr>Principles of Behavioral Accounting Theory</vt:lpstr>
      <vt:lpstr>Principles</vt:lpstr>
      <vt:lpstr>Principles</vt:lpstr>
      <vt:lpstr>Importance of Behavioral Accounting Theory</vt:lpstr>
      <vt:lpstr>Importance of Behavioral Accounting Theory</vt:lpstr>
      <vt:lpstr>Importance of Behavioral Accounting Theory</vt:lpstr>
      <vt:lpstr>Importance of Behavioral Accounting Theory</vt:lpstr>
      <vt:lpstr>Behavioral Accounting</vt:lpstr>
      <vt:lpstr>Behavioral Accounting</vt:lpstr>
      <vt:lpstr>Behavioral Accounting</vt:lpstr>
      <vt:lpstr>How Behaviour Accounting works </vt:lpstr>
      <vt:lpstr>How Behaviour Accounting works</vt:lpstr>
      <vt:lpstr>How Behaviour Accounting works</vt:lpstr>
      <vt:lpstr>Behaviour Accounting</vt:lpstr>
      <vt:lpstr>Behaviour Accounting</vt:lpstr>
      <vt:lpstr>Types of Behavioral Accounting</vt:lpstr>
      <vt:lpstr>Types of Behavioral Accounting</vt:lpstr>
      <vt:lpstr>Types of Behavioral Accounting</vt:lpstr>
      <vt:lpstr>Types of Behavioral Accounting</vt:lpstr>
      <vt:lpstr>Types of Behavioral Accounting</vt:lpstr>
      <vt:lpstr>Types of Behavioral Accounting</vt:lpstr>
      <vt:lpstr>Example</vt:lpstr>
      <vt:lpstr>Example</vt:lpstr>
      <vt:lpstr>Example</vt:lpstr>
      <vt:lpstr>Significances</vt:lpstr>
      <vt:lpstr>Areas covered by behavioral accounting:</vt:lpstr>
      <vt:lpstr>Areas covered by behavioral accounting</vt:lpstr>
      <vt:lpstr>Areas covered by behavioral accounting</vt:lpstr>
      <vt:lpstr>Areas covered by behavioral accounting</vt:lpstr>
      <vt:lpstr>Social and Organizational Aspects' Effect on Accounting Practice</vt:lpstr>
      <vt:lpstr>Social and Organizational Aspects' Effect on Accounting Practice</vt:lpstr>
      <vt:lpstr>Social and Organizational Aspects' Effect on Accounting Practice</vt:lpstr>
      <vt:lpstr>2. Values:</vt:lpstr>
      <vt:lpstr>Practices cont..</vt:lpstr>
      <vt:lpstr>Practices cont..</vt:lpstr>
      <vt:lpstr>Leadership</vt:lpstr>
      <vt:lpstr>Communication</vt:lpstr>
      <vt:lpstr>Accounting Performance and Behavior Be Measured and Evaluated</vt:lpstr>
      <vt:lpstr>Measuring</vt:lpstr>
      <vt:lpstr>Measuring</vt:lpstr>
      <vt:lpstr>Measuring</vt:lpstr>
      <vt:lpstr>References</vt:lpstr>
      <vt:lpstr>Week 2 : Behavioral Accounting Theories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13</cp:revision>
  <dcterms:created xsi:type="dcterms:W3CDTF">2025-03-31T10:53:21Z</dcterms:created>
  <dcterms:modified xsi:type="dcterms:W3CDTF">2025-04-06T08:01:55Z</dcterms:modified>
</cp:coreProperties>
</file>