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90" r:id="rId9"/>
    <p:sldId id="263" r:id="rId10"/>
    <p:sldId id="264" r:id="rId11"/>
    <p:sldId id="265" r:id="rId12"/>
    <p:sldId id="266" r:id="rId13"/>
    <p:sldId id="291" r:id="rId14"/>
    <p:sldId id="267" r:id="rId15"/>
    <p:sldId id="268" r:id="rId16"/>
    <p:sldId id="269" r:id="rId17"/>
    <p:sldId id="270" r:id="rId18"/>
    <p:sldId id="271" r:id="rId19"/>
    <p:sldId id="272" r:id="rId20"/>
    <p:sldId id="289"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92" r:id="rId38"/>
    <p:sldId id="293" r:id="rId39"/>
    <p:sldId id="295" r:id="rId40"/>
    <p:sldId id="296" r:id="rId41"/>
    <p:sldId id="298" r:id="rId42"/>
    <p:sldId id="297" r:id="rId43"/>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9DFF9-4E28-4F15-AEDE-228B311E1D2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555AF346-11D2-4950-BABC-3EE07F3BDAF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A8046D51-D0D0-4F7B-A50D-5FBB6931B79F}"/>
              </a:ext>
            </a:extLst>
          </p:cNvPr>
          <p:cNvSpPr>
            <a:spLocks noGrp="1"/>
          </p:cNvSpPr>
          <p:nvPr>
            <p:ph type="dt" sz="half" idx="10"/>
          </p:nvPr>
        </p:nvSpPr>
        <p:spPr/>
        <p:txBody>
          <a:bodyPr/>
          <a:lstStyle/>
          <a:p>
            <a:fld id="{B7E9AAE5-F079-48E2-9F1F-7B432D9C54A6}" type="datetimeFigureOut">
              <a:rPr lang="en-KE" smtClean="0"/>
              <a:t>04/04/2025</a:t>
            </a:fld>
            <a:endParaRPr lang="en-KE"/>
          </a:p>
        </p:txBody>
      </p:sp>
      <p:sp>
        <p:nvSpPr>
          <p:cNvPr id="5" name="Footer Placeholder 4">
            <a:extLst>
              <a:ext uri="{FF2B5EF4-FFF2-40B4-BE49-F238E27FC236}">
                <a16:creationId xmlns:a16="http://schemas.microsoft.com/office/drawing/2014/main" id="{D988F4B3-A244-49CE-9C36-CD6CF67C3B28}"/>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0CE143D-E3D6-4D51-B5DB-2FD9F403E00C}"/>
              </a:ext>
            </a:extLst>
          </p:cNvPr>
          <p:cNvSpPr>
            <a:spLocks noGrp="1"/>
          </p:cNvSpPr>
          <p:nvPr>
            <p:ph type="sldNum" sz="quarter" idx="12"/>
          </p:nvPr>
        </p:nvSpPr>
        <p:spPr/>
        <p:txBody>
          <a:bodyPr/>
          <a:lstStyle/>
          <a:p>
            <a:fld id="{79D97950-794F-4359-97DF-F3A4E8704C69}" type="slidenum">
              <a:rPr lang="en-KE" smtClean="0"/>
              <a:t>‹#›</a:t>
            </a:fld>
            <a:endParaRPr lang="en-KE"/>
          </a:p>
        </p:txBody>
      </p:sp>
    </p:spTree>
    <p:extLst>
      <p:ext uri="{BB962C8B-B14F-4D97-AF65-F5344CB8AC3E}">
        <p14:creationId xmlns:p14="http://schemas.microsoft.com/office/powerpoint/2010/main" val="2303881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62464-AB7E-42EA-ADA0-10BD9F0015BA}"/>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D200432A-B99D-4D64-9EFD-554417C2213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12E2B1BF-ECB3-475A-B688-1FA318ABD277}"/>
              </a:ext>
            </a:extLst>
          </p:cNvPr>
          <p:cNvSpPr>
            <a:spLocks noGrp="1"/>
          </p:cNvSpPr>
          <p:nvPr>
            <p:ph type="dt" sz="half" idx="10"/>
          </p:nvPr>
        </p:nvSpPr>
        <p:spPr/>
        <p:txBody>
          <a:bodyPr/>
          <a:lstStyle/>
          <a:p>
            <a:fld id="{B7E9AAE5-F079-48E2-9F1F-7B432D9C54A6}" type="datetimeFigureOut">
              <a:rPr lang="en-KE" smtClean="0"/>
              <a:t>04/04/2025</a:t>
            </a:fld>
            <a:endParaRPr lang="en-KE"/>
          </a:p>
        </p:txBody>
      </p:sp>
      <p:sp>
        <p:nvSpPr>
          <p:cNvPr id="5" name="Footer Placeholder 4">
            <a:extLst>
              <a:ext uri="{FF2B5EF4-FFF2-40B4-BE49-F238E27FC236}">
                <a16:creationId xmlns:a16="http://schemas.microsoft.com/office/drawing/2014/main" id="{1B266F57-11A3-4170-A5F1-C267AFAD0BD3}"/>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7BB98FF8-27A3-4A3E-80FE-F4DAB16DA7FD}"/>
              </a:ext>
            </a:extLst>
          </p:cNvPr>
          <p:cNvSpPr>
            <a:spLocks noGrp="1"/>
          </p:cNvSpPr>
          <p:nvPr>
            <p:ph type="sldNum" sz="quarter" idx="12"/>
          </p:nvPr>
        </p:nvSpPr>
        <p:spPr/>
        <p:txBody>
          <a:bodyPr/>
          <a:lstStyle/>
          <a:p>
            <a:fld id="{79D97950-794F-4359-97DF-F3A4E8704C69}" type="slidenum">
              <a:rPr lang="en-KE" smtClean="0"/>
              <a:t>‹#›</a:t>
            </a:fld>
            <a:endParaRPr lang="en-KE"/>
          </a:p>
        </p:txBody>
      </p:sp>
    </p:spTree>
    <p:extLst>
      <p:ext uri="{BB962C8B-B14F-4D97-AF65-F5344CB8AC3E}">
        <p14:creationId xmlns:p14="http://schemas.microsoft.com/office/powerpoint/2010/main" val="4060912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49A62-DD20-4712-B7F1-21F154E425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D74D7807-ED88-4E8D-9FC3-6A15899244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E4F9CC8-7B5F-4B4F-89CB-8C567A996D04}"/>
              </a:ext>
            </a:extLst>
          </p:cNvPr>
          <p:cNvSpPr>
            <a:spLocks noGrp="1"/>
          </p:cNvSpPr>
          <p:nvPr>
            <p:ph type="dt" sz="half" idx="10"/>
          </p:nvPr>
        </p:nvSpPr>
        <p:spPr/>
        <p:txBody>
          <a:bodyPr/>
          <a:lstStyle/>
          <a:p>
            <a:fld id="{B7E9AAE5-F079-48E2-9F1F-7B432D9C54A6}" type="datetimeFigureOut">
              <a:rPr lang="en-KE" smtClean="0"/>
              <a:t>04/04/2025</a:t>
            </a:fld>
            <a:endParaRPr lang="en-KE"/>
          </a:p>
        </p:txBody>
      </p:sp>
      <p:sp>
        <p:nvSpPr>
          <p:cNvPr id="5" name="Footer Placeholder 4">
            <a:extLst>
              <a:ext uri="{FF2B5EF4-FFF2-40B4-BE49-F238E27FC236}">
                <a16:creationId xmlns:a16="http://schemas.microsoft.com/office/drawing/2014/main" id="{F497FC7E-C904-4D54-9373-7D3D59DFC31D}"/>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A6A8E84F-36EF-43F5-827B-B893B0DDA1F9}"/>
              </a:ext>
            </a:extLst>
          </p:cNvPr>
          <p:cNvSpPr>
            <a:spLocks noGrp="1"/>
          </p:cNvSpPr>
          <p:nvPr>
            <p:ph type="sldNum" sz="quarter" idx="12"/>
          </p:nvPr>
        </p:nvSpPr>
        <p:spPr/>
        <p:txBody>
          <a:bodyPr/>
          <a:lstStyle/>
          <a:p>
            <a:fld id="{79D97950-794F-4359-97DF-F3A4E8704C69}" type="slidenum">
              <a:rPr lang="en-KE" smtClean="0"/>
              <a:t>‹#›</a:t>
            </a:fld>
            <a:endParaRPr lang="en-KE"/>
          </a:p>
        </p:txBody>
      </p:sp>
    </p:spTree>
    <p:extLst>
      <p:ext uri="{BB962C8B-B14F-4D97-AF65-F5344CB8AC3E}">
        <p14:creationId xmlns:p14="http://schemas.microsoft.com/office/powerpoint/2010/main" val="4135417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C401A-1B88-4593-A237-B04B05A13485}"/>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0D76C2E6-3BCE-4D36-9129-7A25F847695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FB4FDFAD-F897-4D77-9855-973BB29D72E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7CF949A2-2654-4B2D-983F-C3121DF37F0C}"/>
              </a:ext>
            </a:extLst>
          </p:cNvPr>
          <p:cNvSpPr>
            <a:spLocks noGrp="1"/>
          </p:cNvSpPr>
          <p:nvPr>
            <p:ph type="dt" sz="half" idx="10"/>
          </p:nvPr>
        </p:nvSpPr>
        <p:spPr/>
        <p:txBody>
          <a:bodyPr/>
          <a:lstStyle/>
          <a:p>
            <a:fld id="{B7E9AAE5-F079-48E2-9F1F-7B432D9C54A6}" type="datetimeFigureOut">
              <a:rPr lang="en-KE" smtClean="0"/>
              <a:t>04/04/2025</a:t>
            </a:fld>
            <a:endParaRPr lang="en-KE"/>
          </a:p>
        </p:txBody>
      </p:sp>
      <p:sp>
        <p:nvSpPr>
          <p:cNvPr id="6" name="Footer Placeholder 5">
            <a:extLst>
              <a:ext uri="{FF2B5EF4-FFF2-40B4-BE49-F238E27FC236}">
                <a16:creationId xmlns:a16="http://schemas.microsoft.com/office/drawing/2014/main" id="{C67F4BA0-6D60-4A74-B3EE-930FC52C4138}"/>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32260F8F-BFB1-4EC0-AB91-782376AF3B7B}"/>
              </a:ext>
            </a:extLst>
          </p:cNvPr>
          <p:cNvSpPr>
            <a:spLocks noGrp="1"/>
          </p:cNvSpPr>
          <p:nvPr>
            <p:ph type="sldNum" sz="quarter" idx="12"/>
          </p:nvPr>
        </p:nvSpPr>
        <p:spPr/>
        <p:txBody>
          <a:bodyPr/>
          <a:lstStyle/>
          <a:p>
            <a:fld id="{79D97950-794F-4359-97DF-F3A4E8704C69}" type="slidenum">
              <a:rPr lang="en-KE" smtClean="0"/>
              <a:t>‹#›</a:t>
            </a:fld>
            <a:endParaRPr lang="en-KE"/>
          </a:p>
        </p:txBody>
      </p:sp>
    </p:spTree>
    <p:extLst>
      <p:ext uri="{BB962C8B-B14F-4D97-AF65-F5344CB8AC3E}">
        <p14:creationId xmlns:p14="http://schemas.microsoft.com/office/powerpoint/2010/main" val="21645263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FB6F1-FEDF-4A83-8AB7-E24BF287C1E6}"/>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F8044B0C-A06B-41D1-8C89-FFAEED1A04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EB066C2-5B95-4928-84BF-0E6D64B6BF3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BC2C19A2-D1B7-4D7D-B8D2-D82A7E7C98B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C545D9D-75D8-47C3-BE2E-B85319A4DBE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42C31652-5EB5-4E63-9E28-DF7C9A638B20}"/>
              </a:ext>
            </a:extLst>
          </p:cNvPr>
          <p:cNvSpPr>
            <a:spLocks noGrp="1"/>
          </p:cNvSpPr>
          <p:nvPr>
            <p:ph type="dt" sz="half" idx="10"/>
          </p:nvPr>
        </p:nvSpPr>
        <p:spPr/>
        <p:txBody>
          <a:bodyPr/>
          <a:lstStyle/>
          <a:p>
            <a:fld id="{B7E9AAE5-F079-48E2-9F1F-7B432D9C54A6}" type="datetimeFigureOut">
              <a:rPr lang="en-KE" smtClean="0"/>
              <a:t>04/04/2025</a:t>
            </a:fld>
            <a:endParaRPr lang="en-KE"/>
          </a:p>
        </p:txBody>
      </p:sp>
      <p:sp>
        <p:nvSpPr>
          <p:cNvPr id="8" name="Footer Placeholder 7">
            <a:extLst>
              <a:ext uri="{FF2B5EF4-FFF2-40B4-BE49-F238E27FC236}">
                <a16:creationId xmlns:a16="http://schemas.microsoft.com/office/drawing/2014/main" id="{08757722-E4BC-4E4E-951E-355D6C8CB75F}"/>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88C25872-FA3D-4CB5-A676-D2F9771C76B0}"/>
              </a:ext>
            </a:extLst>
          </p:cNvPr>
          <p:cNvSpPr>
            <a:spLocks noGrp="1"/>
          </p:cNvSpPr>
          <p:nvPr>
            <p:ph type="sldNum" sz="quarter" idx="12"/>
          </p:nvPr>
        </p:nvSpPr>
        <p:spPr/>
        <p:txBody>
          <a:bodyPr/>
          <a:lstStyle/>
          <a:p>
            <a:fld id="{79D97950-794F-4359-97DF-F3A4E8704C69}" type="slidenum">
              <a:rPr lang="en-KE" smtClean="0"/>
              <a:t>‹#›</a:t>
            </a:fld>
            <a:endParaRPr lang="en-KE"/>
          </a:p>
        </p:txBody>
      </p:sp>
    </p:spTree>
    <p:extLst>
      <p:ext uri="{BB962C8B-B14F-4D97-AF65-F5344CB8AC3E}">
        <p14:creationId xmlns:p14="http://schemas.microsoft.com/office/powerpoint/2010/main" val="8587692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DE2E8-EA28-4D53-A312-DFAE55A263BC}"/>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3F5550C9-0CE2-46FC-8FD0-5F5C9A135C64}"/>
              </a:ext>
            </a:extLst>
          </p:cNvPr>
          <p:cNvSpPr>
            <a:spLocks noGrp="1"/>
          </p:cNvSpPr>
          <p:nvPr>
            <p:ph type="dt" sz="half" idx="10"/>
          </p:nvPr>
        </p:nvSpPr>
        <p:spPr/>
        <p:txBody>
          <a:bodyPr/>
          <a:lstStyle/>
          <a:p>
            <a:fld id="{B7E9AAE5-F079-48E2-9F1F-7B432D9C54A6}" type="datetimeFigureOut">
              <a:rPr lang="en-KE" smtClean="0"/>
              <a:t>04/04/2025</a:t>
            </a:fld>
            <a:endParaRPr lang="en-KE"/>
          </a:p>
        </p:txBody>
      </p:sp>
      <p:sp>
        <p:nvSpPr>
          <p:cNvPr id="4" name="Footer Placeholder 3">
            <a:extLst>
              <a:ext uri="{FF2B5EF4-FFF2-40B4-BE49-F238E27FC236}">
                <a16:creationId xmlns:a16="http://schemas.microsoft.com/office/drawing/2014/main" id="{2CF22C84-4795-486F-B1EB-AE60D4C791C6}"/>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6B2E14EA-986D-4A00-8794-3C86C5221D9C}"/>
              </a:ext>
            </a:extLst>
          </p:cNvPr>
          <p:cNvSpPr>
            <a:spLocks noGrp="1"/>
          </p:cNvSpPr>
          <p:nvPr>
            <p:ph type="sldNum" sz="quarter" idx="12"/>
          </p:nvPr>
        </p:nvSpPr>
        <p:spPr/>
        <p:txBody>
          <a:bodyPr/>
          <a:lstStyle/>
          <a:p>
            <a:fld id="{79D97950-794F-4359-97DF-F3A4E8704C69}" type="slidenum">
              <a:rPr lang="en-KE" smtClean="0"/>
              <a:t>‹#›</a:t>
            </a:fld>
            <a:endParaRPr lang="en-KE"/>
          </a:p>
        </p:txBody>
      </p:sp>
    </p:spTree>
    <p:extLst>
      <p:ext uri="{BB962C8B-B14F-4D97-AF65-F5344CB8AC3E}">
        <p14:creationId xmlns:p14="http://schemas.microsoft.com/office/powerpoint/2010/main" val="308808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08513D-D8E3-49A2-8216-87AD6ACBDCA5}"/>
              </a:ext>
            </a:extLst>
          </p:cNvPr>
          <p:cNvSpPr>
            <a:spLocks noGrp="1"/>
          </p:cNvSpPr>
          <p:nvPr>
            <p:ph type="dt" sz="half" idx="10"/>
          </p:nvPr>
        </p:nvSpPr>
        <p:spPr/>
        <p:txBody>
          <a:bodyPr/>
          <a:lstStyle/>
          <a:p>
            <a:fld id="{B7E9AAE5-F079-48E2-9F1F-7B432D9C54A6}" type="datetimeFigureOut">
              <a:rPr lang="en-KE" smtClean="0"/>
              <a:t>04/04/2025</a:t>
            </a:fld>
            <a:endParaRPr lang="en-KE"/>
          </a:p>
        </p:txBody>
      </p:sp>
      <p:sp>
        <p:nvSpPr>
          <p:cNvPr id="3" name="Footer Placeholder 2">
            <a:extLst>
              <a:ext uri="{FF2B5EF4-FFF2-40B4-BE49-F238E27FC236}">
                <a16:creationId xmlns:a16="http://schemas.microsoft.com/office/drawing/2014/main" id="{C6DBDD72-099F-4497-BAAA-88392D77B833}"/>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E519EF60-E0B7-4EFD-BDFD-8C034B18C38D}"/>
              </a:ext>
            </a:extLst>
          </p:cNvPr>
          <p:cNvSpPr>
            <a:spLocks noGrp="1"/>
          </p:cNvSpPr>
          <p:nvPr>
            <p:ph type="sldNum" sz="quarter" idx="12"/>
          </p:nvPr>
        </p:nvSpPr>
        <p:spPr/>
        <p:txBody>
          <a:bodyPr/>
          <a:lstStyle/>
          <a:p>
            <a:fld id="{79D97950-794F-4359-97DF-F3A4E8704C69}" type="slidenum">
              <a:rPr lang="en-KE" smtClean="0"/>
              <a:t>‹#›</a:t>
            </a:fld>
            <a:endParaRPr lang="en-KE"/>
          </a:p>
        </p:txBody>
      </p:sp>
    </p:spTree>
    <p:extLst>
      <p:ext uri="{BB962C8B-B14F-4D97-AF65-F5344CB8AC3E}">
        <p14:creationId xmlns:p14="http://schemas.microsoft.com/office/powerpoint/2010/main" val="419969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E8B2F-B4A7-4F6E-986F-35A410F4D1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27CE13C0-D688-4EE3-890B-B12B507CF7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54538F38-D7A7-492C-8DD1-93121CE1D0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68DD272-4D55-4011-B7B0-580C7A4B81AA}"/>
              </a:ext>
            </a:extLst>
          </p:cNvPr>
          <p:cNvSpPr>
            <a:spLocks noGrp="1"/>
          </p:cNvSpPr>
          <p:nvPr>
            <p:ph type="dt" sz="half" idx="10"/>
          </p:nvPr>
        </p:nvSpPr>
        <p:spPr/>
        <p:txBody>
          <a:bodyPr/>
          <a:lstStyle/>
          <a:p>
            <a:fld id="{B7E9AAE5-F079-48E2-9F1F-7B432D9C54A6}" type="datetimeFigureOut">
              <a:rPr lang="en-KE" smtClean="0"/>
              <a:t>04/04/2025</a:t>
            </a:fld>
            <a:endParaRPr lang="en-KE"/>
          </a:p>
        </p:txBody>
      </p:sp>
      <p:sp>
        <p:nvSpPr>
          <p:cNvPr id="6" name="Footer Placeholder 5">
            <a:extLst>
              <a:ext uri="{FF2B5EF4-FFF2-40B4-BE49-F238E27FC236}">
                <a16:creationId xmlns:a16="http://schemas.microsoft.com/office/drawing/2014/main" id="{92724F28-3ABA-4E28-9D7E-B0969F28AE4F}"/>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AB168833-9C0D-47A2-A705-E516CFD784B2}"/>
              </a:ext>
            </a:extLst>
          </p:cNvPr>
          <p:cNvSpPr>
            <a:spLocks noGrp="1"/>
          </p:cNvSpPr>
          <p:nvPr>
            <p:ph type="sldNum" sz="quarter" idx="12"/>
          </p:nvPr>
        </p:nvSpPr>
        <p:spPr/>
        <p:txBody>
          <a:bodyPr/>
          <a:lstStyle/>
          <a:p>
            <a:fld id="{79D97950-794F-4359-97DF-F3A4E8704C69}" type="slidenum">
              <a:rPr lang="en-KE" smtClean="0"/>
              <a:t>‹#›</a:t>
            </a:fld>
            <a:endParaRPr lang="en-KE"/>
          </a:p>
        </p:txBody>
      </p:sp>
    </p:spTree>
    <p:extLst>
      <p:ext uri="{BB962C8B-B14F-4D97-AF65-F5344CB8AC3E}">
        <p14:creationId xmlns:p14="http://schemas.microsoft.com/office/powerpoint/2010/main" val="502551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C842C-F382-4C26-8D46-F5A637A444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517B778B-25BF-4A43-AF3A-E615C216F2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B8843588-C6A2-450E-BE97-294D3FB325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E7F5887-3AC0-4583-A3AC-5ADAE414B478}"/>
              </a:ext>
            </a:extLst>
          </p:cNvPr>
          <p:cNvSpPr>
            <a:spLocks noGrp="1"/>
          </p:cNvSpPr>
          <p:nvPr>
            <p:ph type="dt" sz="half" idx="10"/>
          </p:nvPr>
        </p:nvSpPr>
        <p:spPr/>
        <p:txBody>
          <a:bodyPr/>
          <a:lstStyle/>
          <a:p>
            <a:fld id="{B7E9AAE5-F079-48E2-9F1F-7B432D9C54A6}" type="datetimeFigureOut">
              <a:rPr lang="en-KE" smtClean="0"/>
              <a:t>04/04/2025</a:t>
            </a:fld>
            <a:endParaRPr lang="en-KE"/>
          </a:p>
        </p:txBody>
      </p:sp>
      <p:sp>
        <p:nvSpPr>
          <p:cNvPr id="6" name="Footer Placeholder 5">
            <a:extLst>
              <a:ext uri="{FF2B5EF4-FFF2-40B4-BE49-F238E27FC236}">
                <a16:creationId xmlns:a16="http://schemas.microsoft.com/office/drawing/2014/main" id="{ADBFC6F2-B1BC-479D-8E40-93031BFC4D71}"/>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152E9CAF-6DE2-4C60-A442-A3BDADBDF0A2}"/>
              </a:ext>
            </a:extLst>
          </p:cNvPr>
          <p:cNvSpPr>
            <a:spLocks noGrp="1"/>
          </p:cNvSpPr>
          <p:nvPr>
            <p:ph type="sldNum" sz="quarter" idx="12"/>
          </p:nvPr>
        </p:nvSpPr>
        <p:spPr/>
        <p:txBody>
          <a:bodyPr/>
          <a:lstStyle/>
          <a:p>
            <a:fld id="{79D97950-794F-4359-97DF-F3A4E8704C69}" type="slidenum">
              <a:rPr lang="en-KE" smtClean="0"/>
              <a:t>‹#›</a:t>
            </a:fld>
            <a:endParaRPr lang="en-KE"/>
          </a:p>
        </p:txBody>
      </p:sp>
    </p:spTree>
    <p:extLst>
      <p:ext uri="{BB962C8B-B14F-4D97-AF65-F5344CB8AC3E}">
        <p14:creationId xmlns:p14="http://schemas.microsoft.com/office/powerpoint/2010/main" val="37610200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04CEE-B5A7-475D-BFEE-E6956C2E5CDB}"/>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CB82B5BE-3704-43AC-9373-66FE146A37B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D32213C6-4A92-4C8C-BF56-58BAF66DFBE7}"/>
              </a:ext>
            </a:extLst>
          </p:cNvPr>
          <p:cNvSpPr>
            <a:spLocks noGrp="1"/>
          </p:cNvSpPr>
          <p:nvPr>
            <p:ph type="dt" sz="half" idx="10"/>
          </p:nvPr>
        </p:nvSpPr>
        <p:spPr/>
        <p:txBody>
          <a:bodyPr/>
          <a:lstStyle/>
          <a:p>
            <a:fld id="{B7E9AAE5-F079-48E2-9F1F-7B432D9C54A6}" type="datetimeFigureOut">
              <a:rPr lang="en-KE" smtClean="0"/>
              <a:t>04/04/2025</a:t>
            </a:fld>
            <a:endParaRPr lang="en-KE"/>
          </a:p>
        </p:txBody>
      </p:sp>
      <p:sp>
        <p:nvSpPr>
          <p:cNvPr id="5" name="Footer Placeholder 4">
            <a:extLst>
              <a:ext uri="{FF2B5EF4-FFF2-40B4-BE49-F238E27FC236}">
                <a16:creationId xmlns:a16="http://schemas.microsoft.com/office/drawing/2014/main" id="{1BFBA530-BC58-49D4-81BE-5E32F25E30FC}"/>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C56E84F0-F349-459D-81D8-18A5BEF7DB5B}"/>
              </a:ext>
            </a:extLst>
          </p:cNvPr>
          <p:cNvSpPr>
            <a:spLocks noGrp="1"/>
          </p:cNvSpPr>
          <p:nvPr>
            <p:ph type="sldNum" sz="quarter" idx="12"/>
          </p:nvPr>
        </p:nvSpPr>
        <p:spPr/>
        <p:txBody>
          <a:bodyPr/>
          <a:lstStyle/>
          <a:p>
            <a:fld id="{79D97950-794F-4359-97DF-F3A4E8704C69}" type="slidenum">
              <a:rPr lang="en-KE" smtClean="0"/>
              <a:t>‹#›</a:t>
            </a:fld>
            <a:endParaRPr lang="en-KE"/>
          </a:p>
        </p:txBody>
      </p:sp>
    </p:spTree>
    <p:extLst>
      <p:ext uri="{BB962C8B-B14F-4D97-AF65-F5344CB8AC3E}">
        <p14:creationId xmlns:p14="http://schemas.microsoft.com/office/powerpoint/2010/main" val="1102244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AF6FE4-A34F-46CB-9A7F-45EBB997218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E5704668-1F2B-4192-9B31-FB5B4B6BAF6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9F9F66CF-5562-4C61-B764-16A9646802C8}"/>
              </a:ext>
            </a:extLst>
          </p:cNvPr>
          <p:cNvSpPr>
            <a:spLocks noGrp="1"/>
          </p:cNvSpPr>
          <p:nvPr>
            <p:ph type="dt" sz="half" idx="10"/>
          </p:nvPr>
        </p:nvSpPr>
        <p:spPr/>
        <p:txBody>
          <a:bodyPr/>
          <a:lstStyle/>
          <a:p>
            <a:fld id="{B7E9AAE5-F079-48E2-9F1F-7B432D9C54A6}" type="datetimeFigureOut">
              <a:rPr lang="en-KE" smtClean="0"/>
              <a:t>04/04/2025</a:t>
            </a:fld>
            <a:endParaRPr lang="en-KE"/>
          </a:p>
        </p:txBody>
      </p:sp>
      <p:sp>
        <p:nvSpPr>
          <p:cNvPr id="5" name="Footer Placeholder 4">
            <a:extLst>
              <a:ext uri="{FF2B5EF4-FFF2-40B4-BE49-F238E27FC236}">
                <a16:creationId xmlns:a16="http://schemas.microsoft.com/office/drawing/2014/main" id="{C24680E3-2CF4-4CDF-811B-49727FF0B3BC}"/>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37219EB-E0E9-46C9-B52D-513EB4453A24}"/>
              </a:ext>
            </a:extLst>
          </p:cNvPr>
          <p:cNvSpPr>
            <a:spLocks noGrp="1"/>
          </p:cNvSpPr>
          <p:nvPr>
            <p:ph type="sldNum" sz="quarter" idx="12"/>
          </p:nvPr>
        </p:nvSpPr>
        <p:spPr/>
        <p:txBody>
          <a:bodyPr/>
          <a:lstStyle/>
          <a:p>
            <a:fld id="{79D97950-794F-4359-97DF-F3A4E8704C69}" type="slidenum">
              <a:rPr lang="en-KE" smtClean="0"/>
              <a:t>‹#›</a:t>
            </a:fld>
            <a:endParaRPr lang="en-KE"/>
          </a:p>
        </p:txBody>
      </p:sp>
    </p:spTree>
    <p:extLst>
      <p:ext uri="{BB962C8B-B14F-4D97-AF65-F5344CB8AC3E}">
        <p14:creationId xmlns:p14="http://schemas.microsoft.com/office/powerpoint/2010/main" val="2132042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EA86A7-975D-41C6-9560-BF20102DC9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7DADB26F-59E7-45CA-AC99-A809784A95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D4459BF1-2A0E-481B-A127-CD86FFF3EE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E9AAE5-F079-48E2-9F1F-7B432D9C54A6}" type="datetimeFigureOut">
              <a:rPr lang="en-KE" smtClean="0"/>
              <a:t>04/04/2025</a:t>
            </a:fld>
            <a:endParaRPr lang="en-KE"/>
          </a:p>
        </p:txBody>
      </p:sp>
      <p:sp>
        <p:nvSpPr>
          <p:cNvPr id="5" name="Footer Placeholder 4">
            <a:extLst>
              <a:ext uri="{FF2B5EF4-FFF2-40B4-BE49-F238E27FC236}">
                <a16:creationId xmlns:a16="http://schemas.microsoft.com/office/drawing/2014/main" id="{C0D6A039-C0F5-443F-A0BD-F68D1DF472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6D96CCB9-F3ED-4B11-AEF1-DA064CDC4D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D97950-794F-4359-97DF-F3A4E8704C69}" type="slidenum">
              <a:rPr lang="en-KE" smtClean="0"/>
              <a:t>‹#›</a:t>
            </a:fld>
            <a:endParaRPr lang="en-KE"/>
          </a:p>
        </p:txBody>
      </p:sp>
    </p:spTree>
    <p:extLst>
      <p:ext uri="{BB962C8B-B14F-4D97-AF65-F5344CB8AC3E}">
        <p14:creationId xmlns:p14="http://schemas.microsoft.com/office/powerpoint/2010/main" val="32075295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431F6-A265-4547-B259-94F9164C2D84}"/>
              </a:ext>
            </a:extLst>
          </p:cNvPr>
          <p:cNvSpPr>
            <a:spLocks noGrp="1"/>
          </p:cNvSpPr>
          <p:nvPr>
            <p:ph type="ctrTitle"/>
          </p:nvPr>
        </p:nvSpPr>
        <p:spPr/>
        <p:txBody>
          <a:bodyPr/>
          <a:lstStyle/>
          <a:p>
            <a:r>
              <a:rPr lang="en-US" b="1" dirty="0"/>
              <a:t>Course: Advanced Accounting Theory and Practices</a:t>
            </a:r>
            <a:endParaRPr lang="en-KE" dirty="0"/>
          </a:p>
        </p:txBody>
      </p:sp>
      <p:sp>
        <p:nvSpPr>
          <p:cNvPr id="3" name="Subtitle 2">
            <a:extLst>
              <a:ext uri="{FF2B5EF4-FFF2-40B4-BE49-F238E27FC236}">
                <a16:creationId xmlns:a16="http://schemas.microsoft.com/office/drawing/2014/main" id="{E7BE65EA-CBDD-4E01-83F1-D8621648AE46}"/>
              </a:ext>
            </a:extLst>
          </p:cNvPr>
          <p:cNvSpPr>
            <a:spLocks noGrp="1"/>
          </p:cNvSpPr>
          <p:nvPr>
            <p:ph type="subTitle" idx="1"/>
          </p:nvPr>
        </p:nvSpPr>
        <p:spPr>
          <a:xfrm>
            <a:off x="1524000" y="3776850"/>
            <a:ext cx="9144000" cy="1655762"/>
          </a:xfrm>
        </p:spPr>
        <p:txBody>
          <a:bodyPr/>
          <a:lstStyle/>
          <a:p>
            <a:r>
              <a:rPr lang="en-US" dirty="0"/>
              <a:t>Week 2 : Critical Accounting Theories</a:t>
            </a:r>
          </a:p>
          <a:p>
            <a:endParaRPr lang="en-US" dirty="0"/>
          </a:p>
          <a:p>
            <a:r>
              <a:rPr lang="en-US" dirty="0"/>
              <a:t>Lecturer: Peter Karugu Kahihu</a:t>
            </a:r>
          </a:p>
          <a:p>
            <a:endParaRPr lang="en-KE" dirty="0"/>
          </a:p>
        </p:txBody>
      </p:sp>
    </p:spTree>
    <p:extLst>
      <p:ext uri="{BB962C8B-B14F-4D97-AF65-F5344CB8AC3E}">
        <p14:creationId xmlns:p14="http://schemas.microsoft.com/office/powerpoint/2010/main" val="1703128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57DDD-4A1E-4BA4-8DED-EA5309CE0B55}"/>
              </a:ext>
            </a:extLst>
          </p:cNvPr>
          <p:cNvSpPr>
            <a:spLocks noGrp="1"/>
          </p:cNvSpPr>
          <p:nvPr>
            <p:ph type="title"/>
          </p:nvPr>
        </p:nvSpPr>
        <p:spPr/>
        <p:txBody>
          <a:bodyPr/>
          <a:lstStyle/>
          <a:p>
            <a:pPr algn="ctr"/>
            <a:r>
              <a:rPr lang="en-US" b="1" dirty="0"/>
              <a:t>Introduction</a:t>
            </a:r>
            <a:endParaRPr lang="en-KE" dirty="0"/>
          </a:p>
        </p:txBody>
      </p:sp>
      <p:sp>
        <p:nvSpPr>
          <p:cNvPr id="3" name="Content Placeholder 2">
            <a:extLst>
              <a:ext uri="{FF2B5EF4-FFF2-40B4-BE49-F238E27FC236}">
                <a16:creationId xmlns:a16="http://schemas.microsoft.com/office/drawing/2014/main" id="{D8A8A7C5-C25F-4088-9FB7-2E935263F84B}"/>
              </a:ext>
            </a:extLst>
          </p:cNvPr>
          <p:cNvSpPr>
            <a:spLocks noGrp="1"/>
          </p:cNvSpPr>
          <p:nvPr>
            <p:ph idx="1"/>
          </p:nvPr>
        </p:nvSpPr>
        <p:spPr/>
        <p:txBody>
          <a:bodyPr/>
          <a:lstStyle/>
          <a:p>
            <a:pPr algn="just"/>
            <a:r>
              <a:rPr lang="en-US" dirty="0"/>
              <a:t>This lecture introduces you to the Critical Accounting Theories.</a:t>
            </a:r>
          </a:p>
          <a:p>
            <a:pPr algn="just"/>
            <a:r>
              <a:rPr lang="en-US" b="1" dirty="0"/>
              <a:t>	</a:t>
            </a:r>
            <a:r>
              <a:rPr lang="x-none" b="1" dirty="0"/>
              <a:t>Expected Learning Outcomes</a:t>
            </a:r>
            <a:endParaRPr lang="en-US" dirty="0"/>
          </a:p>
          <a:p>
            <a:pPr algn="just"/>
            <a:r>
              <a:rPr lang="en-US" dirty="0"/>
              <a:t>By the end of this lecture, the learner should be able to: </a:t>
            </a:r>
          </a:p>
          <a:p>
            <a:pPr lvl="1" algn="just"/>
            <a:r>
              <a:rPr lang="en-US" dirty="0"/>
              <a:t>Know the importance of Critical Accounting theories in the Accounting field</a:t>
            </a:r>
          </a:p>
          <a:p>
            <a:pPr lvl="1" algn="just"/>
            <a:r>
              <a:rPr lang="en-US" dirty="0"/>
              <a:t>Understand the application of the Critical Accounting theories</a:t>
            </a:r>
          </a:p>
          <a:p>
            <a:pPr lvl="1" algn="just"/>
            <a:r>
              <a:rPr lang="en-US" dirty="0"/>
              <a:t>Understand the benefits and critiques of the Critical Accounting theories</a:t>
            </a:r>
            <a:endParaRPr lang="en-KE" dirty="0"/>
          </a:p>
        </p:txBody>
      </p:sp>
    </p:spTree>
    <p:extLst>
      <p:ext uri="{BB962C8B-B14F-4D97-AF65-F5344CB8AC3E}">
        <p14:creationId xmlns:p14="http://schemas.microsoft.com/office/powerpoint/2010/main" val="34127120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8B7AC-4FDE-4FA7-92DE-F21BE8B2B032}"/>
              </a:ext>
            </a:extLst>
          </p:cNvPr>
          <p:cNvSpPr>
            <a:spLocks noGrp="1"/>
          </p:cNvSpPr>
          <p:nvPr>
            <p:ph type="title"/>
          </p:nvPr>
        </p:nvSpPr>
        <p:spPr/>
        <p:txBody>
          <a:bodyPr/>
          <a:lstStyle/>
          <a:p>
            <a:r>
              <a:rPr lang="en-KE" dirty="0"/>
              <a:t>Critical Accounting Theory (CAT)</a:t>
            </a:r>
          </a:p>
        </p:txBody>
      </p:sp>
      <p:sp>
        <p:nvSpPr>
          <p:cNvPr id="3" name="Content Placeholder 2">
            <a:extLst>
              <a:ext uri="{FF2B5EF4-FFF2-40B4-BE49-F238E27FC236}">
                <a16:creationId xmlns:a16="http://schemas.microsoft.com/office/drawing/2014/main" id="{83D3AD9B-E0B8-4910-AAAE-39E01EC5A561}"/>
              </a:ext>
            </a:extLst>
          </p:cNvPr>
          <p:cNvSpPr>
            <a:spLocks noGrp="1"/>
          </p:cNvSpPr>
          <p:nvPr>
            <p:ph idx="1"/>
          </p:nvPr>
        </p:nvSpPr>
        <p:spPr/>
        <p:txBody>
          <a:bodyPr/>
          <a:lstStyle/>
          <a:p>
            <a:r>
              <a:rPr lang="en-KE" dirty="0"/>
              <a:t>A theoretical framework known as Critical Accounting Theory (CAT) places a strong emphasis on how politics and power influence accounting standards and practices.</a:t>
            </a:r>
            <a:endParaRPr lang="en-US" dirty="0"/>
          </a:p>
          <a:p>
            <a:r>
              <a:rPr lang="en-KE" dirty="0"/>
              <a:t> It challenges the philosophies and presumptions that guide conventional accounting theory and practice.</a:t>
            </a:r>
            <a:endParaRPr lang="en-US" dirty="0"/>
          </a:p>
          <a:p>
            <a:r>
              <a:rPr lang="en-KE" dirty="0"/>
              <a:t> Understanding how power dynamics and ideologies influence accounting standards and practices and how they perpetuate social injustice and inequality is the primary objective of CAT.</a:t>
            </a:r>
          </a:p>
        </p:txBody>
      </p:sp>
    </p:spTree>
    <p:extLst>
      <p:ext uri="{BB962C8B-B14F-4D97-AF65-F5344CB8AC3E}">
        <p14:creationId xmlns:p14="http://schemas.microsoft.com/office/powerpoint/2010/main" val="39114501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27E52-53DB-4AC7-ADEB-CBAF622B8A82}"/>
              </a:ext>
            </a:extLst>
          </p:cNvPr>
          <p:cNvSpPr>
            <a:spLocks noGrp="1"/>
          </p:cNvSpPr>
          <p:nvPr>
            <p:ph type="title"/>
          </p:nvPr>
        </p:nvSpPr>
        <p:spPr/>
        <p:txBody>
          <a:bodyPr/>
          <a:lstStyle/>
          <a:p>
            <a:r>
              <a:rPr lang="en-KE" dirty="0"/>
              <a:t>Critical Accounting Theory (CAT)</a:t>
            </a:r>
          </a:p>
        </p:txBody>
      </p:sp>
      <p:sp>
        <p:nvSpPr>
          <p:cNvPr id="3" name="Content Placeholder 2">
            <a:extLst>
              <a:ext uri="{FF2B5EF4-FFF2-40B4-BE49-F238E27FC236}">
                <a16:creationId xmlns:a16="http://schemas.microsoft.com/office/drawing/2014/main" id="{23CE2C15-DFA3-4D3D-A597-75C33F5BF05A}"/>
              </a:ext>
            </a:extLst>
          </p:cNvPr>
          <p:cNvSpPr>
            <a:spLocks noGrp="1"/>
          </p:cNvSpPr>
          <p:nvPr>
            <p:ph idx="1"/>
          </p:nvPr>
        </p:nvSpPr>
        <p:spPr/>
        <p:txBody>
          <a:bodyPr/>
          <a:lstStyle/>
          <a:p>
            <a:pPr algn="just"/>
            <a:r>
              <a:rPr lang="en-KE" dirty="0"/>
              <a:t>To comprehend how power dynamics and ideologies influence accounting standards and practices, CAT draws on the insights of critical sociology, critical management studies, and feminist theory.</a:t>
            </a:r>
            <a:endParaRPr lang="en-US" dirty="0"/>
          </a:p>
          <a:p>
            <a:pPr algn="just"/>
            <a:r>
              <a:rPr lang="en-KE" dirty="0"/>
              <a:t>For instance, it looks at how accounting norms and procedures can be used to legitimate social inequalities or to strengthen the power of dominant groups.</a:t>
            </a:r>
          </a:p>
          <a:p>
            <a:pPr algn="just"/>
            <a:r>
              <a:rPr lang="en-KE" dirty="0"/>
              <a:t>CAT also emphasizes the use of accounting rules and practices to question power dynamics and advance social change.</a:t>
            </a:r>
          </a:p>
        </p:txBody>
      </p:sp>
    </p:spTree>
    <p:extLst>
      <p:ext uri="{BB962C8B-B14F-4D97-AF65-F5344CB8AC3E}">
        <p14:creationId xmlns:p14="http://schemas.microsoft.com/office/powerpoint/2010/main" val="4275477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BC3F8-AD80-4076-B276-83BAAA3BB77D}"/>
              </a:ext>
            </a:extLst>
          </p:cNvPr>
          <p:cNvSpPr>
            <a:spLocks noGrp="1"/>
          </p:cNvSpPr>
          <p:nvPr>
            <p:ph type="title"/>
          </p:nvPr>
        </p:nvSpPr>
        <p:spPr/>
        <p:txBody>
          <a:bodyPr/>
          <a:lstStyle/>
          <a:p>
            <a:r>
              <a:rPr lang="en-KE" dirty="0"/>
              <a:t>Critical Accounting Theory (CAT)</a:t>
            </a:r>
          </a:p>
        </p:txBody>
      </p:sp>
      <p:sp>
        <p:nvSpPr>
          <p:cNvPr id="3" name="Content Placeholder 2">
            <a:extLst>
              <a:ext uri="{FF2B5EF4-FFF2-40B4-BE49-F238E27FC236}">
                <a16:creationId xmlns:a16="http://schemas.microsoft.com/office/drawing/2014/main" id="{EFF9355C-B61A-46FA-AE62-041323482B8E}"/>
              </a:ext>
            </a:extLst>
          </p:cNvPr>
          <p:cNvSpPr>
            <a:spLocks noGrp="1"/>
          </p:cNvSpPr>
          <p:nvPr>
            <p:ph idx="1"/>
          </p:nvPr>
        </p:nvSpPr>
        <p:spPr/>
        <p:txBody>
          <a:bodyPr/>
          <a:lstStyle/>
          <a:p>
            <a:r>
              <a:rPr lang="en-KE" dirty="0"/>
              <a:t>It looks at how accounting standards and practices can be utilized to challenge prevailing power dynamics and advance social accountability and transparency. </a:t>
            </a:r>
            <a:endParaRPr lang="en-US" dirty="0"/>
          </a:p>
          <a:p>
            <a:r>
              <a:rPr lang="en-KE" dirty="0"/>
              <a:t>All things considered, Critical Accounting Theory offers a framework for comprehending how ideologies and power dynamics influence accounting standards and practices. </a:t>
            </a:r>
            <a:endParaRPr lang="en-US" dirty="0"/>
          </a:p>
          <a:p>
            <a:r>
              <a:rPr lang="en-KE" dirty="0"/>
              <a:t>It acts as a manual to help academics in accounting and allied disciplines, as well as regulators and standard-setters, comprehend the fundamental elements that influence financial reporting and the way financial data is presented. </a:t>
            </a:r>
          </a:p>
          <a:p>
            <a:endParaRPr lang="en-KE" dirty="0"/>
          </a:p>
        </p:txBody>
      </p:sp>
    </p:spTree>
    <p:extLst>
      <p:ext uri="{BB962C8B-B14F-4D97-AF65-F5344CB8AC3E}">
        <p14:creationId xmlns:p14="http://schemas.microsoft.com/office/powerpoint/2010/main" val="3820196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FE81E-C890-4D95-B480-11AFFD418091}"/>
              </a:ext>
            </a:extLst>
          </p:cNvPr>
          <p:cNvSpPr>
            <a:spLocks noGrp="1"/>
          </p:cNvSpPr>
          <p:nvPr>
            <p:ph type="title"/>
          </p:nvPr>
        </p:nvSpPr>
        <p:spPr/>
        <p:txBody>
          <a:bodyPr/>
          <a:lstStyle/>
          <a:p>
            <a:r>
              <a:rPr lang="en-KE" dirty="0"/>
              <a:t>Critical Accounting Theory</a:t>
            </a:r>
          </a:p>
        </p:txBody>
      </p:sp>
      <p:sp>
        <p:nvSpPr>
          <p:cNvPr id="3" name="Content Placeholder 2">
            <a:extLst>
              <a:ext uri="{FF2B5EF4-FFF2-40B4-BE49-F238E27FC236}">
                <a16:creationId xmlns:a16="http://schemas.microsoft.com/office/drawing/2014/main" id="{69273124-2EA9-4FF1-A820-BFD93F9AE1F3}"/>
              </a:ext>
            </a:extLst>
          </p:cNvPr>
          <p:cNvSpPr>
            <a:spLocks noGrp="1"/>
          </p:cNvSpPr>
          <p:nvPr>
            <p:ph idx="1"/>
          </p:nvPr>
        </p:nvSpPr>
        <p:spPr/>
        <p:txBody>
          <a:bodyPr/>
          <a:lstStyle/>
          <a:p>
            <a:r>
              <a:rPr lang="en-KE" dirty="0"/>
              <a:t>The idea that accounting merely offers an impartial and objective description of events and transactions is rejected by this type of accounting research.</a:t>
            </a:r>
            <a:endParaRPr lang="en-US" dirty="0"/>
          </a:p>
          <a:p>
            <a:r>
              <a:rPr lang="en-KE" dirty="0"/>
              <a:t> Rather, it asserts that accounting is a highly politicized field. </a:t>
            </a:r>
            <a:endParaRPr lang="en-US" dirty="0"/>
          </a:p>
          <a:p>
            <a:r>
              <a:rPr lang="en-KE" dirty="0"/>
              <a:t>It challenges the ways in which accounting tends to uphold specific social and economic systems and perpetuate unequal wealth and power distributions in society. </a:t>
            </a:r>
            <a:endParaRPr lang="en-US" dirty="0"/>
          </a:p>
        </p:txBody>
      </p:sp>
    </p:spTree>
    <p:extLst>
      <p:ext uri="{BB962C8B-B14F-4D97-AF65-F5344CB8AC3E}">
        <p14:creationId xmlns:p14="http://schemas.microsoft.com/office/powerpoint/2010/main" val="2694400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E9B72-D25D-46A9-BDA2-5416D55B5BCD}"/>
              </a:ext>
            </a:extLst>
          </p:cNvPr>
          <p:cNvSpPr>
            <a:spLocks noGrp="1"/>
          </p:cNvSpPr>
          <p:nvPr>
            <p:ph type="title"/>
          </p:nvPr>
        </p:nvSpPr>
        <p:spPr/>
        <p:txBody>
          <a:bodyPr/>
          <a:lstStyle/>
          <a:p>
            <a:r>
              <a:rPr lang="en-KE" dirty="0"/>
              <a:t>Critical Accounting Theory </a:t>
            </a:r>
          </a:p>
        </p:txBody>
      </p:sp>
      <p:sp>
        <p:nvSpPr>
          <p:cNvPr id="3" name="Content Placeholder 2">
            <a:extLst>
              <a:ext uri="{FF2B5EF4-FFF2-40B4-BE49-F238E27FC236}">
                <a16:creationId xmlns:a16="http://schemas.microsoft.com/office/drawing/2014/main" id="{A96355C3-EE64-4F23-9AA0-4AAF6F1BE6C1}"/>
              </a:ext>
            </a:extLst>
          </p:cNvPr>
          <p:cNvSpPr>
            <a:spLocks noGrp="1"/>
          </p:cNvSpPr>
          <p:nvPr>
            <p:ph idx="1"/>
          </p:nvPr>
        </p:nvSpPr>
        <p:spPr/>
        <p:txBody>
          <a:bodyPr/>
          <a:lstStyle/>
          <a:p>
            <a:endParaRPr lang="en-US" dirty="0"/>
          </a:p>
          <a:p>
            <a:r>
              <a:rPr lang="en-KE" dirty="0"/>
              <a:t>It seeks to demonstrate the close relationship between accounting procedures and a number of contemporary distributive, social, ecological, and allocative issues.</a:t>
            </a:r>
          </a:p>
          <a:p>
            <a:endParaRPr lang="en-US" dirty="0"/>
          </a:p>
          <a:p>
            <a:r>
              <a:rPr lang="en-KE" dirty="0"/>
              <a:t>By examining the social, political, historical, and power dynamics of accounting, </a:t>
            </a:r>
            <a:endParaRPr lang="en-US" dirty="0"/>
          </a:p>
          <a:p>
            <a:r>
              <a:rPr lang="en-KE" dirty="0"/>
              <a:t>A</a:t>
            </a:r>
            <a:r>
              <a:rPr lang="en-US" dirty="0" err="1"/>
              <a:t>i</a:t>
            </a:r>
            <a:r>
              <a:rPr lang="en-KE" dirty="0" err="1"/>
              <a:t>ms</a:t>
            </a:r>
            <a:r>
              <a:rPr lang="en-KE" dirty="0"/>
              <a:t> seeks to undermine the inherent or taken-for-granted character of aspects of social life. </a:t>
            </a:r>
          </a:p>
        </p:txBody>
      </p:sp>
    </p:spTree>
    <p:extLst>
      <p:ext uri="{BB962C8B-B14F-4D97-AF65-F5344CB8AC3E}">
        <p14:creationId xmlns:p14="http://schemas.microsoft.com/office/powerpoint/2010/main" val="4886932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B700F-1CDD-4179-A0BF-AFBFF898084D}"/>
              </a:ext>
            </a:extLst>
          </p:cNvPr>
          <p:cNvSpPr>
            <a:spLocks noGrp="1"/>
          </p:cNvSpPr>
          <p:nvPr>
            <p:ph type="title"/>
          </p:nvPr>
        </p:nvSpPr>
        <p:spPr/>
        <p:txBody>
          <a:bodyPr/>
          <a:lstStyle/>
          <a:p>
            <a:r>
              <a:rPr lang="en-KE" dirty="0"/>
              <a:t>Critical Accounting Theory</a:t>
            </a:r>
          </a:p>
        </p:txBody>
      </p:sp>
      <p:sp>
        <p:nvSpPr>
          <p:cNvPr id="3" name="Content Placeholder 2">
            <a:extLst>
              <a:ext uri="{FF2B5EF4-FFF2-40B4-BE49-F238E27FC236}">
                <a16:creationId xmlns:a16="http://schemas.microsoft.com/office/drawing/2014/main" id="{7AB9430A-3B19-48B2-A24B-0EFB08E7EC02}"/>
              </a:ext>
            </a:extLst>
          </p:cNvPr>
          <p:cNvSpPr>
            <a:spLocks noGrp="1"/>
          </p:cNvSpPr>
          <p:nvPr>
            <p:ph idx="1"/>
          </p:nvPr>
        </p:nvSpPr>
        <p:spPr/>
        <p:txBody>
          <a:bodyPr/>
          <a:lstStyle/>
          <a:p>
            <a:r>
              <a:rPr lang="en-KE" dirty="0"/>
              <a:t>The concept of social praxis, or the reciprocal relationship between theory and practice—that is, </a:t>
            </a:r>
            <a:endParaRPr lang="en-US" dirty="0"/>
          </a:p>
          <a:p>
            <a:r>
              <a:rPr lang="en-KE" dirty="0"/>
              <a:t>theory influencing social practice and practice informing theory—is central to this philosophy. </a:t>
            </a:r>
            <a:endParaRPr lang="en-US" dirty="0"/>
          </a:p>
          <a:p>
            <a:r>
              <a:rPr lang="en-KE" dirty="0"/>
              <a:t>The goal of critical accounting theory is to transform society; if its viewpoints are able to gain traction and support, this may serve as the catalyst for a shift in the way accounting is practiced</a:t>
            </a:r>
          </a:p>
          <a:p>
            <a:endParaRPr lang="en-KE" dirty="0"/>
          </a:p>
        </p:txBody>
      </p:sp>
    </p:spTree>
    <p:extLst>
      <p:ext uri="{BB962C8B-B14F-4D97-AF65-F5344CB8AC3E}">
        <p14:creationId xmlns:p14="http://schemas.microsoft.com/office/powerpoint/2010/main" val="11933851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4CCB3-D911-4454-8DB4-FAFB49872FD0}"/>
              </a:ext>
            </a:extLst>
          </p:cNvPr>
          <p:cNvSpPr>
            <a:spLocks noGrp="1"/>
          </p:cNvSpPr>
          <p:nvPr>
            <p:ph type="title"/>
          </p:nvPr>
        </p:nvSpPr>
        <p:spPr>
          <a:xfrm>
            <a:off x="838200" y="324784"/>
            <a:ext cx="10515600" cy="1325563"/>
          </a:xfrm>
        </p:spPr>
        <p:txBody>
          <a:bodyPr/>
          <a:lstStyle/>
          <a:p>
            <a:r>
              <a:rPr lang="en-KE" dirty="0"/>
              <a:t>How is this accomplished by Critical Accounting Theory?</a:t>
            </a:r>
          </a:p>
        </p:txBody>
      </p:sp>
      <p:sp>
        <p:nvSpPr>
          <p:cNvPr id="3" name="Content Placeholder 2">
            <a:extLst>
              <a:ext uri="{FF2B5EF4-FFF2-40B4-BE49-F238E27FC236}">
                <a16:creationId xmlns:a16="http://schemas.microsoft.com/office/drawing/2014/main" id="{B38A7652-B87F-40BE-8360-AA7E28EEA2D0}"/>
              </a:ext>
            </a:extLst>
          </p:cNvPr>
          <p:cNvSpPr>
            <a:spLocks noGrp="1"/>
          </p:cNvSpPr>
          <p:nvPr>
            <p:ph idx="1"/>
          </p:nvPr>
        </p:nvSpPr>
        <p:spPr/>
        <p:txBody>
          <a:bodyPr/>
          <a:lstStyle/>
          <a:p>
            <a:r>
              <a:rPr lang="en-KE" dirty="0"/>
              <a:t>It challenges the institutions of power and raises concerns about the larger social and ethical context of accounting. </a:t>
            </a:r>
            <a:endParaRPr lang="en-US" dirty="0"/>
          </a:p>
          <a:p>
            <a:r>
              <a:rPr lang="en-KE" dirty="0"/>
              <a:t>The viewpoint of Critical Acc</a:t>
            </a:r>
            <a:r>
              <a:rPr lang="en-US" dirty="0" err="1"/>
              <a:t>ounting</a:t>
            </a:r>
            <a:r>
              <a:rPr lang="en-KE" dirty="0"/>
              <a:t> Theory on contemporary environmental and </a:t>
            </a:r>
            <a:r>
              <a:rPr lang="en-US" dirty="0"/>
              <a:t>S</a:t>
            </a:r>
            <a:r>
              <a:rPr lang="en-KE" dirty="0" err="1"/>
              <a:t>ocial</a:t>
            </a:r>
            <a:r>
              <a:rPr lang="en-KE" dirty="0"/>
              <a:t> </a:t>
            </a:r>
            <a:r>
              <a:rPr lang="en-US" dirty="0"/>
              <a:t>A</a:t>
            </a:r>
            <a:r>
              <a:rPr lang="en-KE" dirty="0"/>
              <a:t>cc</a:t>
            </a:r>
            <a:r>
              <a:rPr lang="en-US" dirty="0" err="1"/>
              <a:t>ounting</a:t>
            </a:r>
            <a:r>
              <a:rPr lang="en-KE" dirty="0"/>
              <a:t> research </a:t>
            </a:r>
          </a:p>
          <a:p>
            <a:r>
              <a:rPr lang="en-KE" dirty="0"/>
              <a:t>The information only aims to legitimize and not question those giving it, therefore efforts to demand for wider disclosure of social responsibility information may produce more harm than good unless they are supported by fundamental changes in the way society is constructed.</a:t>
            </a:r>
          </a:p>
        </p:txBody>
      </p:sp>
    </p:spTree>
    <p:extLst>
      <p:ext uri="{BB962C8B-B14F-4D97-AF65-F5344CB8AC3E}">
        <p14:creationId xmlns:p14="http://schemas.microsoft.com/office/powerpoint/2010/main" val="5159342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2C6F5-ED76-41D1-8CF9-4CFC3F12D2A0}"/>
              </a:ext>
            </a:extLst>
          </p:cNvPr>
          <p:cNvSpPr>
            <a:spLocks noGrp="1"/>
          </p:cNvSpPr>
          <p:nvPr>
            <p:ph type="title"/>
          </p:nvPr>
        </p:nvSpPr>
        <p:spPr/>
        <p:txBody>
          <a:bodyPr/>
          <a:lstStyle/>
          <a:p>
            <a:r>
              <a:rPr lang="en-US" dirty="0"/>
              <a:t>How CAT works</a:t>
            </a:r>
            <a:endParaRPr lang="en-KE" dirty="0"/>
          </a:p>
        </p:txBody>
      </p:sp>
      <p:sp>
        <p:nvSpPr>
          <p:cNvPr id="3" name="Content Placeholder 2">
            <a:extLst>
              <a:ext uri="{FF2B5EF4-FFF2-40B4-BE49-F238E27FC236}">
                <a16:creationId xmlns:a16="http://schemas.microsoft.com/office/drawing/2014/main" id="{FC32F940-AAF7-42FD-BBE6-4F10901A2194}"/>
              </a:ext>
            </a:extLst>
          </p:cNvPr>
          <p:cNvSpPr>
            <a:spLocks noGrp="1"/>
          </p:cNvSpPr>
          <p:nvPr>
            <p:ph idx="1"/>
          </p:nvPr>
        </p:nvSpPr>
        <p:spPr/>
        <p:txBody>
          <a:bodyPr/>
          <a:lstStyle/>
          <a:p>
            <a:r>
              <a:rPr lang="en-KE" dirty="0"/>
              <a:t>The fundamental inconsistencies in the social structure are not addressed by social accounting. </a:t>
            </a:r>
            <a:endParaRPr lang="en-US" dirty="0"/>
          </a:p>
          <a:p>
            <a:r>
              <a:rPr lang="en-KE" dirty="0"/>
              <a:t>For instance, attempts to address how to account for environmental externalities without taking into account the injustices in the current social and political environment may not fully resolve the issue. </a:t>
            </a:r>
            <a:endParaRPr lang="en-US" dirty="0"/>
          </a:p>
          <a:p>
            <a:r>
              <a:rPr lang="en-KE" dirty="0"/>
              <a:t>Conflicts between the most powerful groups in society are the main emphasis of Critical Acc</a:t>
            </a:r>
            <a:r>
              <a:rPr lang="en-US" dirty="0" err="1"/>
              <a:t>ounting</a:t>
            </a:r>
            <a:r>
              <a:rPr lang="en-KE" dirty="0"/>
              <a:t> Theory's interpretation of Positive Acc</a:t>
            </a:r>
            <a:r>
              <a:rPr lang="en-US" dirty="0" err="1"/>
              <a:t>ounting</a:t>
            </a:r>
            <a:r>
              <a:rPr lang="en-KE" dirty="0"/>
              <a:t> Theory (PAT). </a:t>
            </a:r>
          </a:p>
          <a:p>
            <a:endParaRPr lang="en-KE" dirty="0"/>
          </a:p>
        </p:txBody>
      </p:sp>
    </p:spTree>
    <p:extLst>
      <p:ext uri="{BB962C8B-B14F-4D97-AF65-F5344CB8AC3E}">
        <p14:creationId xmlns:p14="http://schemas.microsoft.com/office/powerpoint/2010/main" val="6791576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E1B2-F2F2-44D9-BE46-04906972A321}"/>
              </a:ext>
            </a:extLst>
          </p:cNvPr>
          <p:cNvSpPr>
            <a:spLocks noGrp="1"/>
          </p:cNvSpPr>
          <p:nvPr>
            <p:ph type="title"/>
          </p:nvPr>
        </p:nvSpPr>
        <p:spPr/>
        <p:txBody>
          <a:bodyPr/>
          <a:lstStyle/>
          <a:p>
            <a:r>
              <a:rPr lang="en-US" dirty="0"/>
              <a:t>How CAT works</a:t>
            </a:r>
            <a:endParaRPr lang="en-KE" dirty="0"/>
          </a:p>
        </p:txBody>
      </p:sp>
      <p:sp>
        <p:nvSpPr>
          <p:cNvPr id="3" name="Content Placeholder 2">
            <a:extLst>
              <a:ext uri="{FF2B5EF4-FFF2-40B4-BE49-F238E27FC236}">
                <a16:creationId xmlns:a16="http://schemas.microsoft.com/office/drawing/2014/main" id="{A6645068-4298-4FEC-8AB3-4FA59130F875}"/>
              </a:ext>
            </a:extLst>
          </p:cNvPr>
          <p:cNvSpPr>
            <a:spLocks noGrp="1"/>
          </p:cNvSpPr>
          <p:nvPr>
            <p:ph idx="1"/>
          </p:nvPr>
        </p:nvSpPr>
        <p:spPr/>
        <p:txBody>
          <a:bodyPr/>
          <a:lstStyle/>
          <a:p>
            <a:r>
              <a:rPr lang="en-KE" dirty="0"/>
              <a:t>Conflicts between these powerful organizations and parties that are less able to influence their wealth are not taken into account.</a:t>
            </a:r>
            <a:endParaRPr lang="en-US" dirty="0"/>
          </a:p>
          <a:p>
            <a:r>
              <a:rPr lang="en-KE" dirty="0"/>
              <a:t>Because </a:t>
            </a:r>
            <a:r>
              <a:rPr lang="en-KE" dirty="0" err="1"/>
              <a:t>PAT's</a:t>
            </a:r>
            <a:r>
              <a:rPr lang="en-KE" dirty="0"/>
              <a:t> anti-regulation attitude serves the interests of the wealthy, the theory has also criticized the organization.</a:t>
            </a:r>
            <a:endParaRPr lang="en-US" dirty="0"/>
          </a:p>
          <a:p>
            <a:r>
              <a:rPr lang="en-KE" dirty="0"/>
              <a:t> PAT exclusively considers share price movements when evaluating the value of new information; </a:t>
            </a:r>
            <a:endParaRPr lang="en-US" dirty="0"/>
          </a:p>
          <a:p>
            <a:r>
              <a:rPr lang="en-US" dirty="0"/>
              <a:t>A</a:t>
            </a:r>
            <a:r>
              <a:rPr lang="en-KE" dirty="0"/>
              <a:t>s a result, it solely considers capital owners and disregards the effects on other groups.</a:t>
            </a:r>
          </a:p>
        </p:txBody>
      </p:sp>
    </p:spTree>
    <p:extLst>
      <p:ext uri="{BB962C8B-B14F-4D97-AF65-F5344CB8AC3E}">
        <p14:creationId xmlns:p14="http://schemas.microsoft.com/office/powerpoint/2010/main" val="4108766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42DF2-3964-4A7C-A87A-2D36AE012256}"/>
              </a:ext>
            </a:extLst>
          </p:cNvPr>
          <p:cNvSpPr>
            <a:spLocks noGrp="1"/>
          </p:cNvSpPr>
          <p:nvPr>
            <p:ph type="title"/>
          </p:nvPr>
        </p:nvSpPr>
        <p:spPr/>
        <p:txBody>
          <a:bodyPr/>
          <a:lstStyle/>
          <a:p>
            <a:r>
              <a:rPr lang="en-US" dirty="0"/>
              <a:t>How CAT works</a:t>
            </a:r>
            <a:endParaRPr lang="en-KE" dirty="0"/>
          </a:p>
        </p:txBody>
      </p:sp>
      <p:sp>
        <p:nvSpPr>
          <p:cNvPr id="3" name="Content Placeholder 2">
            <a:extLst>
              <a:ext uri="{FF2B5EF4-FFF2-40B4-BE49-F238E27FC236}">
                <a16:creationId xmlns:a16="http://schemas.microsoft.com/office/drawing/2014/main" id="{EFF59D86-2B49-46CE-ABFE-385ECC889299}"/>
              </a:ext>
            </a:extLst>
          </p:cNvPr>
          <p:cNvSpPr>
            <a:spLocks noGrp="1"/>
          </p:cNvSpPr>
          <p:nvPr>
            <p:ph idx="1"/>
          </p:nvPr>
        </p:nvSpPr>
        <p:spPr/>
        <p:txBody>
          <a:bodyPr/>
          <a:lstStyle/>
          <a:p>
            <a:r>
              <a:rPr lang="en-KE" dirty="0"/>
              <a:t>Economic repercussions analyses frequently offer a justification for avoiding enacting regulations due to the substantial influence they will have on managers' </a:t>
            </a:r>
            <a:r>
              <a:rPr lang="en-KE" dirty="0" err="1"/>
              <a:t>behavior</a:t>
            </a:r>
            <a:r>
              <a:rPr lang="en-KE" dirty="0"/>
              <a:t> and share price, </a:t>
            </a:r>
            <a:endParaRPr lang="en-US" dirty="0"/>
          </a:p>
          <a:p>
            <a:r>
              <a:rPr lang="en-US" dirty="0"/>
              <a:t>T</a:t>
            </a:r>
            <a:r>
              <a:rPr lang="en-KE" dirty="0"/>
              <a:t>hey fail to include the effects on other users, including consumers, taxpayers, governments, and unions. </a:t>
            </a:r>
            <a:endParaRPr lang="en-US" dirty="0"/>
          </a:p>
          <a:p>
            <a:r>
              <a:rPr lang="en-KE" dirty="0"/>
              <a:t>The implicit value statement made by these research is that managers' and shareholders' requirements come first and that the consequences on </a:t>
            </a:r>
            <a:r>
              <a:rPr lang="en-US" dirty="0"/>
              <a:t>n</a:t>
            </a:r>
            <a:r>
              <a:rPr lang="en-KE" dirty="0"/>
              <a:t>on-users are considered unimportant.</a:t>
            </a:r>
          </a:p>
          <a:p>
            <a:endParaRPr lang="en-KE" dirty="0"/>
          </a:p>
        </p:txBody>
      </p:sp>
    </p:spTree>
    <p:extLst>
      <p:ext uri="{BB962C8B-B14F-4D97-AF65-F5344CB8AC3E}">
        <p14:creationId xmlns:p14="http://schemas.microsoft.com/office/powerpoint/2010/main" val="16401020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80381-3297-4911-A605-A74F855CD781}"/>
              </a:ext>
            </a:extLst>
          </p:cNvPr>
          <p:cNvSpPr>
            <a:spLocks noGrp="1"/>
          </p:cNvSpPr>
          <p:nvPr>
            <p:ph type="title"/>
          </p:nvPr>
        </p:nvSpPr>
        <p:spPr/>
        <p:txBody>
          <a:bodyPr/>
          <a:lstStyle/>
          <a:p>
            <a:r>
              <a:rPr lang="en-US" dirty="0"/>
              <a:t>How CAT works</a:t>
            </a:r>
            <a:endParaRPr lang="en-KE" dirty="0"/>
          </a:p>
        </p:txBody>
      </p:sp>
      <p:sp>
        <p:nvSpPr>
          <p:cNvPr id="3" name="Content Placeholder 2">
            <a:extLst>
              <a:ext uri="{FF2B5EF4-FFF2-40B4-BE49-F238E27FC236}">
                <a16:creationId xmlns:a16="http://schemas.microsoft.com/office/drawing/2014/main" id="{69C93F37-86A0-43BC-A1EB-9CEF2046B885}"/>
              </a:ext>
            </a:extLst>
          </p:cNvPr>
          <p:cNvSpPr>
            <a:spLocks noGrp="1"/>
          </p:cNvSpPr>
          <p:nvPr>
            <p:ph idx="1"/>
          </p:nvPr>
        </p:nvSpPr>
        <p:spPr/>
        <p:txBody>
          <a:bodyPr/>
          <a:lstStyle/>
          <a:p>
            <a:r>
              <a:rPr lang="en-KE" dirty="0"/>
              <a:t>The implicit value statement made by these research is that managers' and shareholders' requirements come first and that the consequences on </a:t>
            </a:r>
            <a:r>
              <a:rPr lang="en-US" dirty="0"/>
              <a:t>n</a:t>
            </a:r>
            <a:r>
              <a:rPr lang="en-KE" dirty="0"/>
              <a:t>on-users are considered unimportant.</a:t>
            </a:r>
          </a:p>
          <a:p>
            <a:r>
              <a:rPr lang="en-US" dirty="0"/>
              <a:t>T</a:t>
            </a:r>
            <a:r>
              <a:rPr lang="en-KE" dirty="0"/>
              <a:t>hey fail to include the effects on other users, including consumers, taxpayers, governments, and unions. </a:t>
            </a:r>
            <a:endParaRPr lang="en-US" dirty="0"/>
          </a:p>
          <a:p>
            <a:r>
              <a:rPr lang="en-KE" dirty="0"/>
              <a:t>The implicit value statement made by these research is that managers' and shareholders' requirements come first and that the consequences on </a:t>
            </a:r>
            <a:r>
              <a:rPr lang="en-US" dirty="0"/>
              <a:t>n</a:t>
            </a:r>
            <a:r>
              <a:rPr lang="en-KE" dirty="0"/>
              <a:t>on-users are considered unimportant.</a:t>
            </a:r>
          </a:p>
        </p:txBody>
      </p:sp>
    </p:spTree>
    <p:extLst>
      <p:ext uri="{BB962C8B-B14F-4D97-AF65-F5344CB8AC3E}">
        <p14:creationId xmlns:p14="http://schemas.microsoft.com/office/powerpoint/2010/main" val="4755253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25249-ED59-45C1-AF24-775BEC816601}"/>
              </a:ext>
            </a:extLst>
          </p:cNvPr>
          <p:cNvSpPr>
            <a:spLocks noGrp="1"/>
          </p:cNvSpPr>
          <p:nvPr>
            <p:ph type="title"/>
          </p:nvPr>
        </p:nvSpPr>
        <p:spPr/>
        <p:txBody>
          <a:bodyPr/>
          <a:lstStyle/>
          <a:p>
            <a:r>
              <a:rPr lang="en-KE" dirty="0"/>
              <a:t>Accounting is positioned as a powerful tool</a:t>
            </a:r>
          </a:p>
        </p:txBody>
      </p:sp>
      <p:sp>
        <p:nvSpPr>
          <p:cNvPr id="3" name="Content Placeholder 2">
            <a:extLst>
              <a:ext uri="{FF2B5EF4-FFF2-40B4-BE49-F238E27FC236}">
                <a16:creationId xmlns:a16="http://schemas.microsoft.com/office/drawing/2014/main" id="{69735095-DBC0-4D5B-9508-0B8E75DFC8BC}"/>
              </a:ext>
            </a:extLst>
          </p:cNvPr>
          <p:cNvSpPr>
            <a:spLocks noGrp="1"/>
          </p:cNvSpPr>
          <p:nvPr>
            <p:ph idx="1"/>
          </p:nvPr>
        </p:nvSpPr>
        <p:spPr/>
        <p:txBody>
          <a:bodyPr/>
          <a:lstStyle/>
          <a:p>
            <a:r>
              <a:rPr lang="en-KE" dirty="0"/>
              <a:t>1. Accounting is positioned as a powerful tool in enhancing and protecting the power and wealth of capital owners.</a:t>
            </a:r>
            <a:endParaRPr lang="en-US" dirty="0"/>
          </a:p>
          <a:p>
            <a:r>
              <a:rPr lang="en-KE" dirty="0"/>
              <a:t> For example, Marxist-informed critique of capitalism is used to support this point. </a:t>
            </a:r>
            <a:endParaRPr lang="en-US" dirty="0"/>
          </a:p>
          <a:p>
            <a:r>
              <a:rPr lang="en-KE" dirty="0"/>
              <a:t>Accounting is used to undermine the position of others while supporting positions of power, wealth, and social status (e.g., legitimizing the power of institutions).</a:t>
            </a:r>
          </a:p>
        </p:txBody>
      </p:sp>
    </p:spTree>
    <p:extLst>
      <p:ext uri="{BB962C8B-B14F-4D97-AF65-F5344CB8AC3E}">
        <p14:creationId xmlns:p14="http://schemas.microsoft.com/office/powerpoint/2010/main" val="28244849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F1C6F-37F0-47A0-B029-5D4F606C120F}"/>
              </a:ext>
            </a:extLst>
          </p:cNvPr>
          <p:cNvSpPr>
            <a:spLocks noGrp="1"/>
          </p:cNvSpPr>
          <p:nvPr>
            <p:ph type="title"/>
          </p:nvPr>
        </p:nvSpPr>
        <p:spPr/>
        <p:txBody>
          <a:bodyPr/>
          <a:lstStyle/>
          <a:p>
            <a:r>
              <a:rPr lang="en-KE" dirty="0"/>
              <a:t>Marxism</a:t>
            </a:r>
          </a:p>
        </p:txBody>
      </p:sp>
      <p:sp>
        <p:nvSpPr>
          <p:cNvPr id="3" name="Content Placeholder 2">
            <a:extLst>
              <a:ext uri="{FF2B5EF4-FFF2-40B4-BE49-F238E27FC236}">
                <a16:creationId xmlns:a16="http://schemas.microsoft.com/office/drawing/2014/main" id="{585B74A4-D9FC-43E9-9E84-2AC24035F3E2}"/>
              </a:ext>
            </a:extLst>
          </p:cNvPr>
          <p:cNvSpPr>
            <a:spLocks noGrp="1"/>
          </p:cNvSpPr>
          <p:nvPr>
            <p:ph idx="1"/>
          </p:nvPr>
        </p:nvSpPr>
        <p:spPr/>
        <p:txBody>
          <a:bodyPr/>
          <a:lstStyle/>
          <a:p>
            <a:r>
              <a:rPr lang="en-KE" dirty="0"/>
              <a:t>Marxist criticism of accounting is the basis of one of the original branches of Critical Accounting Theory.</a:t>
            </a:r>
            <a:endParaRPr lang="en-US" dirty="0"/>
          </a:p>
          <a:p>
            <a:r>
              <a:rPr lang="en-KE" dirty="0"/>
              <a:t> According to this Marxist viewpoint, workers are estranged from society and the goods they generate, and capital owners have unjustly amassed their fortune through historical exploitation and expropriation of the value provided by </a:t>
            </a:r>
            <a:r>
              <a:rPr lang="en-KE" dirty="0" err="1"/>
              <a:t>labor</a:t>
            </a:r>
            <a:r>
              <a:rPr lang="en-KE" dirty="0"/>
              <a:t>. </a:t>
            </a:r>
            <a:endParaRPr lang="en-US" dirty="0"/>
          </a:p>
          <a:p>
            <a:r>
              <a:rPr lang="en-KE" dirty="0"/>
              <a:t>Because capitalism is inherently contradictory, it is regarded as having structural flaws.</a:t>
            </a:r>
            <a:endParaRPr lang="en-US" dirty="0"/>
          </a:p>
          <a:p>
            <a:r>
              <a:rPr lang="en-KE" dirty="0"/>
              <a:t>Businesses may use machinery in place of </a:t>
            </a:r>
            <a:r>
              <a:rPr lang="en-KE" dirty="0" err="1"/>
              <a:t>labor</a:t>
            </a:r>
            <a:r>
              <a:rPr lang="en-KE" dirty="0"/>
              <a:t> to boost profits.</a:t>
            </a:r>
          </a:p>
          <a:p>
            <a:endParaRPr lang="en-KE" dirty="0"/>
          </a:p>
        </p:txBody>
      </p:sp>
    </p:spTree>
    <p:extLst>
      <p:ext uri="{BB962C8B-B14F-4D97-AF65-F5344CB8AC3E}">
        <p14:creationId xmlns:p14="http://schemas.microsoft.com/office/powerpoint/2010/main" val="22792374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95381-B2FC-4A19-9765-E18B02ABB4BD}"/>
              </a:ext>
            </a:extLst>
          </p:cNvPr>
          <p:cNvSpPr>
            <a:spLocks noGrp="1"/>
          </p:cNvSpPr>
          <p:nvPr>
            <p:ph type="title"/>
          </p:nvPr>
        </p:nvSpPr>
        <p:spPr/>
        <p:txBody>
          <a:bodyPr/>
          <a:lstStyle/>
          <a:p>
            <a:r>
              <a:rPr lang="en-KE" dirty="0"/>
              <a:t>Marxism</a:t>
            </a:r>
          </a:p>
        </p:txBody>
      </p:sp>
      <p:sp>
        <p:nvSpPr>
          <p:cNvPr id="3" name="Content Placeholder 2">
            <a:extLst>
              <a:ext uri="{FF2B5EF4-FFF2-40B4-BE49-F238E27FC236}">
                <a16:creationId xmlns:a16="http://schemas.microsoft.com/office/drawing/2014/main" id="{7BE58ECB-9A87-4FDB-A9A4-E7268A2B820D}"/>
              </a:ext>
            </a:extLst>
          </p:cNvPr>
          <p:cNvSpPr>
            <a:spLocks noGrp="1"/>
          </p:cNvSpPr>
          <p:nvPr>
            <p:ph idx="1"/>
          </p:nvPr>
        </p:nvSpPr>
        <p:spPr/>
        <p:txBody>
          <a:bodyPr/>
          <a:lstStyle/>
          <a:p>
            <a:r>
              <a:rPr lang="en-KE" dirty="0"/>
              <a:t>If all businesses do this, </a:t>
            </a:r>
            <a:r>
              <a:rPr lang="en-KE" dirty="0" err="1"/>
              <a:t>labor's</a:t>
            </a:r>
            <a:r>
              <a:rPr lang="en-KE" dirty="0"/>
              <a:t> purchasing power will decline and surpass the growth in businesses' productive capacity, leading to a decline in demand that jeopardizes the general prosperity of capital. </a:t>
            </a:r>
            <a:endParaRPr lang="en-US" dirty="0"/>
          </a:p>
          <a:p>
            <a:r>
              <a:rPr lang="en-KE" dirty="0"/>
              <a:t>Our current social system, with all of its issues and injustices, will always be supported by accounting practice, which is controlled by big businesses, and accounting regulation, which is controlled by the government and regulatory bodies (who are heavily influenced by corporations and therefore have an interest in maintaining the status quo).</a:t>
            </a:r>
          </a:p>
        </p:txBody>
      </p:sp>
    </p:spTree>
    <p:extLst>
      <p:ext uri="{BB962C8B-B14F-4D97-AF65-F5344CB8AC3E}">
        <p14:creationId xmlns:p14="http://schemas.microsoft.com/office/powerpoint/2010/main" val="15217060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267DB-DECD-454B-B9D5-E39E4E1FF5D8}"/>
              </a:ext>
            </a:extLst>
          </p:cNvPr>
          <p:cNvSpPr>
            <a:spLocks noGrp="1"/>
          </p:cNvSpPr>
          <p:nvPr>
            <p:ph type="title"/>
          </p:nvPr>
        </p:nvSpPr>
        <p:spPr/>
        <p:txBody>
          <a:bodyPr/>
          <a:lstStyle/>
          <a:p>
            <a:r>
              <a:rPr lang="en-KE" dirty="0"/>
              <a:t>Marxism</a:t>
            </a:r>
          </a:p>
        </p:txBody>
      </p:sp>
      <p:sp>
        <p:nvSpPr>
          <p:cNvPr id="3" name="Content Placeholder 2">
            <a:extLst>
              <a:ext uri="{FF2B5EF4-FFF2-40B4-BE49-F238E27FC236}">
                <a16:creationId xmlns:a16="http://schemas.microsoft.com/office/drawing/2014/main" id="{F2A0D2EE-C6E8-4B8F-BE16-32EB445DD9FC}"/>
              </a:ext>
            </a:extLst>
          </p:cNvPr>
          <p:cNvSpPr>
            <a:spLocks noGrp="1"/>
          </p:cNvSpPr>
          <p:nvPr>
            <p:ph idx="1"/>
          </p:nvPr>
        </p:nvSpPr>
        <p:spPr/>
        <p:txBody>
          <a:bodyPr/>
          <a:lstStyle/>
          <a:p>
            <a:r>
              <a:rPr lang="en-KE" dirty="0"/>
              <a:t>Since financial reports aid in addressing the symptoms of capitalism's inherent instability, they are utilized to legitimize and uphold the capitalist system. </a:t>
            </a:r>
            <a:endParaRPr lang="en-US" dirty="0"/>
          </a:p>
          <a:p>
            <a:r>
              <a:rPr lang="en-KE" dirty="0"/>
              <a:t>For instance, the annual reports would emphasize creating the impression that more spending is the desirable norm when a sign of weakness, such low consumer demand, appears. </a:t>
            </a:r>
            <a:endParaRPr lang="en-US" dirty="0"/>
          </a:p>
          <a:p>
            <a:r>
              <a:rPr lang="en-KE" dirty="0"/>
              <a:t>A</a:t>
            </a:r>
            <a:r>
              <a:rPr lang="en-US" dirty="0"/>
              <a:t>n </a:t>
            </a:r>
            <a:r>
              <a:rPr lang="en-KE" dirty="0"/>
              <a:t>accounting research that focuses on how accounting rules affect managers and stakeholders. disregards the effects on non-users</a:t>
            </a:r>
          </a:p>
        </p:txBody>
      </p:sp>
    </p:spTree>
    <p:extLst>
      <p:ext uri="{BB962C8B-B14F-4D97-AF65-F5344CB8AC3E}">
        <p14:creationId xmlns:p14="http://schemas.microsoft.com/office/powerpoint/2010/main" val="29853325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BDBF5-45DC-4445-B472-240615FFE48A}"/>
              </a:ext>
            </a:extLst>
          </p:cNvPr>
          <p:cNvSpPr>
            <a:spLocks noGrp="1"/>
          </p:cNvSpPr>
          <p:nvPr>
            <p:ph type="title"/>
          </p:nvPr>
        </p:nvSpPr>
        <p:spPr/>
        <p:txBody>
          <a:bodyPr/>
          <a:lstStyle/>
          <a:p>
            <a:r>
              <a:rPr lang="en-US" dirty="0"/>
              <a:t>CAT perspectives</a:t>
            </a:r>
            <a:endParaRPr lang="en-KE" dirty="0"/>
          </a:p>
        </p:txBody>
      </p:sp>
      <p:sp>
        <p:nvSpPr>
          <p:cNvPr id="3" name="Content Placeholder 2">
            <a:extLst>
              <a:ext uri="{FF2B5EF4-FFF2-40B4-BE49-F238E27FC236}">
                <a16:creationId xmlns:a16="http://schemas.microsoft.com/office/drawing/2014/main" id="{87594FFF-1BFB-4206-98B2-B4F8F01D4797}"/>
              </a:ext>
            </a:extLst>
          </p:cNvPr>
          <p:cNvSpPr>
            <a:spLocks noGrp="1"/>
          </p:cNvSpPr>
          <p:nvPr>
            <p:ph idx="1"/>
          </p:nvPr>
        </p:nvSpPr>
        <p:spPr/>
        <p:txBody>
          <a:bodyPr/>
          <a:lstStyle/>
          <a:p>
            <a:r>
              <a:rPr lang="en-KE" dirty="0"/>
              <a:t>2. It modifies and impacts our actions and perspectives on the world.</a:t>
            </a:r>
            <a:endParaRPr lang="en-US" dirty="0"/>
          </a:p>
          <a:p>
            <a:r>
              <a:rPr lang="en-KE" dirty="0"/>
              <a:t>Accounting influences how we see and evaluate ourselves. </a:t>
            </a:r>
            <a:endParaRPr lang="en-US" dirty="0"/>
          </a:p>
          <a:p>
            <a:r>
              <a:rPr lang="en-KE" dirty="0"/>
              <a:t>We've grown used to having our </a:t>
            </a:r>
            <a:r>
              <a:rPr lang="en-KE" dirty="0" err="1"/>
              <a:t>behavior</a:t>
            </a:r>
            <a:r>
              <a:rPr lang="en-KE" dirty="0"/>
              <a:t> evaluated and controlled by numbers. </a:t>
            </a:r>
          </a:p>
          <a:p>
            <a:r>
              <a:rPr lang="en-KE" dirty="0"/>
              <a:t> CAT also emphasizes the use of accounting rules and practices to question power dynamics and advance social change.</a:t>
            </a:r>
            <a:endParaRPr lang="en-US" dirty="0"/>
          </a:p>
        </p:txBody>
      </p:sp>
    </p:spTree>
    <p:extLst>
      <p:ext uri="{BB962C8B-B14F-4D97-AF65-F5344CB8AC3E}">
        <p14:creationId xmlns:p14="http://schemas.microsoft.com/office/powerpoint/2010/main" val="1980116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F0887-546F-4F21-A1C9-523EF533FA71}"/>
              </a:ext>
            </a:extLst>
          </p:cNvPr>
          <p:cNvSpPr>
            <a:spLocks noGrp="1"/>
          </p:cNvSpPr>
          <p:nvPr>
            <p:ph type="title"/>
          </p:nvPr>
        </p:nvSpPr>
        <p:spPr/>
        <p:txBody>
          <a:bodyPr/>
          <a:lstStyle/>
          <a:p>
            <a:r>
              <a:rPr lang="en-US" dirty="0"/>
              <a:t>CAT perspectives</a:t>
            </a:r>
            <a:endParaRPr lang="en-KE" dirty="0"/>
          </a:p>
        </p:txBody>
      </p:sp>
      <p:sp>
        <p:nvSpPr>
          <p:cNvPr id="3" name="Content Placeholder 2">
            <a:extLst>
              <a:ext uri="{FF2B5EF4-FFF2-40B4-BE49-F238E27FC236}">
                <a16:creationId xmlns:a16="http://schemas.microsoft.com/office/drawing/2014/main" id="{90A6CB3E-F052-49CC-9B69-65B182926BFC}"/>
              </a:ext>
            </a:extLst>
          </p:cNvPr>
          <p:cNvSpPr>
            <a:spLocks noGrp="1"/>
          </p:cNvSpPr>
          <p:nvPr>
            <p:ph idx="1"/>
          </p:nvPr>
        </p:nvSpPr>
        <p:spPr/>
        <p:txBody>
          <a:bodyPr>
            <a:normAutofit/>
          </a:bodyPr>
          <a:lstStyle/>
          <a:p>
            <a:r>
              <a:rPr lang="en-KE" dirty="0"/>
              <a:t> It looks at how accounting standards and practices can be utilized to challenge prevailing power dynamics and advance social accountability and transparency.</a:t>
            </a:r>
          </a:p>
          <a:p>
            <a:pPr marL="0" indent="0">
              <a:buNone/>
            </a:pPr>
            <a:endParaRPr lang="en-US" dirty="0"/>
          </a:p>
          <a:p>
            <a:r>
              <a:rPr lang="en-KE" dirty="0"/>
              <a:t>All things considered, Critical Accounting Theory offers a framework for comprehending how ideologies and power dynamics influence accounting standards and practices. </a:t>
            </a:r>
            <a:endParaRPr lang="en-US" dirty="0"/>
          </a:p>
          <a:p>
            <a:endParaRPr lang="en-KE" dirty="0"/>
          </a:p>
        </p:txBody>
      </p:sp>
    </p:spTree>
    <p:extLst>
      <p:ext uri="{BB962C8B-B14F-4D97-AF65-F5344CB8AC3E}">
        <p14:creationId xmlns:p14="http://schemas.microsoft.com/office/powerpoint/2010/main" val="3624739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4786F-3E45-4B37-8DD4-139D85CBB9C5}"/>
              </a:ext>
            </a:extLst>
          </p:cNvPr>
          <p:cNvSpPr>
            <a:spLocks noGrp="1"/>
          </p:cNvSpPr>
          <p:nvPr>
            <p:ph type="title"/>
          </p:nvPr>
        </p:nvSpPr>
        <p:spPr/>
        <p:txBody>
          <a:bodyPr/>
          <a:lstStyle/>
          <a:p>
            <a:r>
              <a:rPr lang="en-US" dirty="0"/>
              <a:t>CAT perspectives</a:t>
            </a:r>
            <a:endParaRPr lang="en-KE" dirty="0"/>
          </a:p>
        </p:txBody>
      </p:sp>
      <p:sp>
        <p:nvSpPr>
          <p:cNvPr id="3" name="Content Placeholder 2">
            <a:extLst>
              <a:ext uri="{FF2B5EF4-FFF2-40B4-BE49-F238E27FC236}">
                <a16:creationId xmlns:a16="http://schemas.microsoft.com/office/drawing/2014/main" id="{18D112EB-4FF4-482F-990E-340AB45D8E3C}"/>
              </a:ext>
            </a:extLst>
          </p:cNvPr>
          <p:cNvSpPr>
            <a:spLocks noGrp="1"/>
          </p:cNvSpPr>
          <p:nvPr>
            <p:ph idx="1"/>
          </p:nvPr>
        </p:nvSpPr>
        <p:spPr/>
        <p:txBody>
          <a:bodyPr/>
          <a:lstStyle/>
          <a:p>
            <a:r>
              <a:rPr lang="en-KE" dirty="0"/>
              <a:t>It acts as a manual to help academics in accounting and allied disciplines, as well as regulators and standard-setters, comprehend the fundamental elements that influence financial reporting and the way financial data is presented. </a:t>
            </a:r>
          </a:p>
          <a:p>
            <a:r>
              <a:rPr lang="en-KE" dirty="0"/>
              <a:t>The traditional view of accounting as a neutral and objective discipline is challenged by critical accounting theory, which looks at accounting practices and their social, economic, and political ramifications</a:t>
            </a:r>
          </a:p>
        </p:txBody>
      </p:sp>
    </p:spTree>
    <p:extLst>
      <p:ext uri="{BB962C8B-B14F-4D97-AF65-F5344CB8AC3E}">
        <p14:creationId xmlns:p14="http://schemas.microsoft.com/office/powerpoint/2010/main" val="6799188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719BD-129D-474D-AE8C-57460FC0352B}"/>
              </a:ext>
            </a:extLst>
          </p:cNvPr>
          <p:cNvSpPr>
            <a:spLocks noGrp="1"/>
          </p:cNvSpPr>
          <p:nvPr>
            <p:ph type="title"/>
          </p:nvPr>
        </p:nvSpPr>
        <p:spPr/>
        <p:txBody>
          <a:bodyPr/>
          <a:lstStyle/>
          <a:p>
            <a:br>
              <a:rPr lang="en-KE" dirty="0"/>
            </a:br>
            <a:r>
              <a:rPr lang="en-KE" dirty="0"/>
              <a:t>Fundamental Ideas:</a:t>
            </a:r>
          </a:p>
        </p:txBody>
      </p:sp>
      <p:sp>
        <p:nvSpPr>
          <p:cNvPr id="3" name="Content Placeholder 2">
            <a:extLst>
              <a:ext uri="{FF2B5EF4-FFF2-40B4-BE49-F238E27FC236}">
                <a16:creationId xmlns:a16="http://schemas.microsoft.com/office/drawing/2014/main" id="{D6C3D963-A743-4AA6-A344-E431772EC38D}"/>
              </a:ext>
            </a:extLst>
          </p:cNvPr>
          <p:cNvSpPr>
            <a:spLocks noGrp="1"/>
          </p:cNvSpPr>
          <p:nvPr>
            <p:ph idx="1"/>
          </p:nvPr>
        </p:nvSpPr>
        <p:spPr/>
        <p:txBody>
          <a:bodyPr/>
          <a:lstStyle/>
          <a:p>
            <a:pPr marL="0" indent="0">
              <a:buNone/>
            </a:pPr>
            <a:r>
              <a:rPr lang="en-KE" dirty="0"/>
              <a:t>• Contextual Approach: </a:t>
            </a:r>
            <a:endParaRPr lang="en-US" dirty="0"/>
          </a:p>
          <a:p>
            <a:r>
              <a:rPr lang="en-KE" dirty="0"/>
              <a:t>According to critical accounting theory, accounting is a social profession with important ramifications for people, companies, and society at large rather than just a merely technical field. </a:t>
            </a:r>
            <a:endParaRPr lang="en-US" dirty="0"/>
          </a:p>
          <a:p>
            <a:pPr marL="0" indent="0">
              <a:buNone/>
            </a:pPr>
            <a:br>
              <a:rPr lang="en-KE" dirty="0"/>
            </a:br>
            <a:r>
              <a:rPr lang="en-KE" dirty="0"/>
              <a:t>• Challenging Dominant Paradigms:</a:t>
            </a:r>
            <a:endParaRPr lang="en-US" dirty="0"/>
          </a:p>
          <a:p>
            <a:r>
              <a:rPr lang="en-KE" dirty="0"/>
              <a:t> It seeks to reveal biases and power dynamics that might be ingrained in accounting methods by challenging accepted conventions and presumptions. </a:t>
            </a:r>
          </a:p>
          <a:p>
            <a:pPr marL="0" indent="0">
              <a:buNone/>
            </a:pPr>
            <a:endParaRPr lang="en-KE" dirty="0"/>
          </a:p>
        </p:txBody>
      </p:sp>
    </p:spTree>
    <p:extLst>
      <p:ext uri="{BB962C8B-B14F-4D97-AF65-F5344CB8AC3E}">
        <p14:creationId xmlns:p14="http://schemas.microsoft.com/office/powerpoint/2010/main" val="15034602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CDABF-286A-40B9-B566-1A6957035865}"/>
              </a:ext>
            </a:extLst>
          </p:cNvPr>
          <p:cNvSpPr>
            <a:spLocks noGrp="1"/>
          </p:cNvSpPr>
          <p:nvPr>
            <p:ph type="title"/>
          </p:nvPr>
        </p:nvSpPr>
        <p:spPr/>
        <p:txBody>
          <a:bodyPr/>
          <a:lstStyle/>
          <a:p>
            <a:r>
              <a:rPr lang="en-KE" dirty="0"/>
              <a:t>Fundamental Ideas:</a:t>
            </a:r>
          </a:p>
        </p:txBody>
      </p:sp>
      <p:sp>
        <p:nvSpPr>
          <p:cNvPr id="3" name="Content Placeholder 2">
            <a:extLst>
              <a:ext uri="{FF2B5EF4-FFF2-40B4-BE49-F238E27FC236}">
                <a16:creationId xmlns:a16="http://schemas.microsoft.com/office/drawing/2014/main" id="{BE8B4EE2-5521-4D27-BD4F-D29B4085A375}"/>
              </a:ext>
            </a:extLst>
          </p:cNvPr>
          <p:cNvSpPr>
            <a:spLocks noGrp="1"/>
          </p:cNvSpPr>
          <p:nvPr>
            <p:ph idx="1"/>
          </p:nvPr>
        </p:nvSpPr>
        <p:spPr/>
        <p:txBody>
          <a:bodyPr/>
          <a:lstStyle/>
          <a:p>
            <a:r>
              <a:rPr lang="en-KE" dirty="0"/>
              <a:t>• Emphasis on Power and Inequality:</a:t>
            </a:r>
            <a:endParaRPr lang="en-US" dirty="0"/>
          </a:p>
          <a:p>
            <a:r>
              <a:rPr lang="en-KE" dirty="0"/>
              <a:t> According to critical accounting theory, accounting may either support or undermine prevailing power systems and social injustices. </a:t>
            </a:r>
            <a:endParaRPr lang="en-US" dirty="0"/>
          </a:p>
          <a:p>
            <a:br>
              <a:rPr lang="en-KE" dirty="0"/>
            </a:br>
            <a:r>
              <a:rPr lang="en-KE" dirty="0"/>
              <a:t>• Encouraging Social Justice:</a:t>
            </a:r>
            <a:endParaRPr lang="en-US" dirty="0"/>
          </a:p>
          <a:p>
            <a:r>
              <a:rPr lang="en-KE" dirty="0"/>
              <a:t> It aims to create a more just and equitable society by using accounting as a vehicle for social change.</a:t>
            </a:r>
          </a:p>
        </p:txBody>
      </p:sp>
    </p:spTree>
    <p:extLst>
      <p:ext uri="{BB962C8B-B14F-4D97-AF65-F5344CB8AC3E}">
        <p14:creationId xmlns:p14="http://schemas.microsoft.com/office/powerpoint/2010/main" val="32814525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4DE58-7BA6-4438-B7A8-07C177E4DBC8}"/>
              </a:ext>
            </a:extLst>
          </p:cNvPr>
          <p:cNvSpPr>
            <a:spLocks noGrp="1"/>
          </p:cNvSpPr>
          <p:nvPr>
            <p:ph type="title"/>
          </p:nvPr>
        </p:nvSpPr>
        <p:spPr/>
        <p:txBody>
          <a:bodyPr/>
          <a:lstStyle/>
          <a:p>
            <a:r>
              <a:rPr lang="en-KE" dirty="0"/>
              <a:t>Fundamental Ideas:</a:t>
            </a:r>
          </a:p>
        </p:txBody>
      </p:sp>
      <p:sp>
        <p:nvSpPr>
          <p:cNvPr id="3" name="Content Placeholder 2">
            <a:extLst>
              <a:ext uri="{FF2B5EF4-FFF2-40B4-BE49-F238E27FC236}">
                <a16:creationId xmlns:a16="http://schemas.microsoft.com/office/drawing/2014/main" id="{8B3083FE-4C9E-48B9-A6F4-104F5E29A921}"/>
              </a:ext>
            </a:extLst>
          </p:cNvPr>
          <p:cNvSpPr>
            <a:spLocks noGrp="1"/>
          </p:cNvSpPr>
          <p:nvPr>
            <p:ph idx="1"/>
          </p:nvPr>
        </p:nvSpPr>
        <p:spPr/>
        <p:txBody>
          <a:bodyPr/>
          <a:lstStyle/>
          <a:p>
            <a:r>
              <a:rPr lang="en-KE" dirty="0"/>
              <a:t>Important Focus Areas: </a:t>
            </a:r>
            <a:br>
              <a:rPr lang="en-KE" dirty="0"/>
            </a:br>
            <a:r>
              <a:rPr lang="en-KE" dirty="0"/>
              <a:t>• Corporate Governance: </a:t>
            </a:r>
            <a:endParaRPr lang="en-US" dirty="0"/>
          </a:p>
          <a:p>
            <a:r>
              <a:rPr lang="en-KE" dirty="0"/>
              <a:t>According to critical accounting theory, accounting procedures may have an impact on corporate governance decisions and structures, which may result in conflicts of interest or the exclusion of some stakeholders. </a:t>
            </a:r>
            <a:br>
              <a:rPr lang="en-KE" dirty="0"/>
            </a:br>
            <a:r>
              <a:rPr lang="en-KE" dirty="0"/>
              <a:t>• Financial Reporting: </a:t>
            </a:r>
            <a:endParaRPr lang="en-US" dirty="0"/>
          </a:p>
          <a:p>
            <a:r>
              <a:rPr lang="en-KE" dirty="0"/>
              <a:t>This study looks at how financial reporting procedures might be used to obfuscate or distort data, possibly </a:t>
            </a:r>
            <a:r>
              <a:rPr lang="en-KE" dirty="0" err="1"/>
              <a:t>favoring</a:t>
            </a:r>
            <a:r>
              <a:rPr lang="en-KE" dirty="0"/>
              <a:t> some parties at the expense of others.</a:t>
            </a:r>
          </a:p>
        </p:txBody>
      </p:sp>
    </p:spTree>
    <p:extLst>
      <p:ext uri="{BB962C8B-B14F-4D97-AF65-F5344CB8AC3E}">
        <p14:creationId xmlns:p14="http://schemas.microsoft.com/office/powerpoint/2010/main" val="29213795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E5E64-1B5C-46C0-A158-17D0A6126BBD}"/>
              </a:ext>
            </a:extLst>
          </p:cNvPr>
          <p:cNvSpPr>
            <a:spLocks noGrp="1"/>
          </p:cNvSpPr>
          <p:nvPr>
            <p:ph type="title"/>
          </p:nvPr>
        </p:nvSpPr>
        <p:spPr/>
        <p:txBody>
          <a:bodyPr/>
          <a:lstStyle/>
          <a:p>
            <a:r>
              <a:rPr lang="en-KE" dirty="0"/>
              <a:t>Important Focus Areas</a:t>
            </a:r>
          </a:p>
        </p:txBody>
      </p:sp>
      <p:sp>
        <p:nvSpPr>
          <p:cNvPr id="3" name="Content Placeholder 2">
            <a:extLst>
              <a:ext uri="{FF2B5EF4-FFF2-40B4-BE49-F238E27FC236}">
                <a16:creationId xmlns:a16="http://schemas.microsoft.com/office/drawing/2014/main" id="{4DDC65F4-0139-487D-9314-C9EA03CC4CF3}"/>
              </a:ext>
            </a:extLst>
          </p:cNvPr>
          <p:cNvSpPr>
            <a:spLocks noGrp="1"/>
          </p:cNvSpPr>
          <p:nvPr>
            <p:ph idx="1"/>
          </p:nvPr>
        </p:nvSpPr>
        <p:spPr/>
        <p:txBody>
          <a:bodyPr>
            <a:normAutofit/>
          </a:bodyPr>
          <a:lstStyle/>
          <a:p>
            <a:pPr marL="0" indent="0">
              <a:buNone/>
            </a:pPr>
            <a:r>
              <a:rPr lang="en-KE" dirty="0"/>
              <a:t>• Sustainability Accounting: </a:t>
            </a:r>
            <a:endParaRPr lang="en-US" dirty="0"/>
          </a:p>
          <a:p>
            <a:r>
              <a:rPr lang="en-KE" dirty="0"/>
              <a:t>According to critical accounting theory, accounting may either help or hurt sustainable development.</a:t>
            </a:r>
            <a:endParaRPr lang="en-US" dirty="0"/>
          </a:p>
          <a:p>
            <a:r>
              <a:rPr lang="en-KE" dirty="0"/>
              <a:t> It also examines how accounting can be used to address social and environmental challenges. </a:t>
            </a:r>
            <a:endParaRPr lang="en-US" dirty="0"/>
          </a:p>
          <a:p>
            <a:pPr marL="0" indent="0">
              <a:buNone/>
            </a:pPr>
            <a:r>
              <a:rPr lang="en-KE" dirty="0"/>
              <a:t>• Accounting for the Public Sector: </a:t>
            </a:r>
            <a:endParaRPr lang="en-US" dirty="0"/>
          </a:p>
          <a:p>
            <a:r>
              <a:rPr lang="en-KE" dirty="0"/>
              <a:t>It looks at how accounting functions in public sector organizations, covering topics like resource allocation, accountability, and openness. </a:t>
            </a:r>
            <a:br>
              <a:rPr lang="en-KE" dirty="0"/>
            </a:br>
            <a:endParaRPr lang="en-KE" dirty="0"/>
          </a:p>
        </p:txBody>
      </p:sp>
    </p:spTree>
    <p:extLst>
      <p:ext uri="{BB962C8B-B14F-4D97-AF65-F5344CB8AC3E}">
        <p14:creationId xmlns:p14="http://schemas.microsoft.com/office/powerpoint/2010/main" val="38955357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0B86D-57A6-47E0-8723-5B52BC2D854B}"/>
              </a:ext>
            </a:extLst>
          </p:cNvPr>
          <p:cNvSpPr>
            <a:spLocks noGrp="1"/>
          </p:cNvSpPr>
          <p:nvPr>
            <p:ph type="title"/>
          </p:nvPr>
        </p:nvSpPr>
        <p:spPr/>
        <p:txBody>
          <a:bodyPr/>
          <a:lstStyle/>
          <a:p>
            <a:r>
              <a:rPr lang="en-KE" dirty="0"/>
              <a:t>Application of Critical Accounting Theory</a:t>
            </a:r>
          </a:p>
        </p:txBody>
      </p:sp>
      <p:sp>
        <p:nvSpPr>
          <p:cNvPr id="3" name="Content Placeholder 2">
            <a:extLst>
              <a:ext uri="{FF2B5EF4-FFF2-40B4-BE49-F238E27FC236}">
                <a16:creationId xmlns:a16="http://schemas.microsoft.com/office/drawing/2014/main" id="{47CFDEDC-4981-4FB5-9A8E-F942D232AF0F}"/>
              </a:ext>
            </a:extLst>
          </p:cNvPr>
          <p:cNvSpPr>
            <a:spLocks noGrp="1"/>
          </p:cNvSpPr>
          <p:nvPr>
            <p:ph idx="1"/>
          </p:nvPr>
        </p:nvSpPr>
        <p:spPr/>
        <p:txBody>
          <a:bodyPr/>
          <a:lstStyle/>
          <a:p>
            <a:r>
              <a:rPr lang="en-KE" dirty="0"/>
              <a:t>Examining how accounting standards affect things: </a:t>
            </a:r>
            <a:endParaRPr lang="en-US" dirty="0"/>
          </a:p>
          <a:p>
            <a:r>
              <a:rPr lang="en-KE" dirty="0"/>
              <a:t>Critical accounting theorists may study how accounting rules, including those pertaining to revenue recognition or asset valuation, might have unexpected effects on stakeholders and businesses. </a:t>
            </a:r>
            <a:endParaRPr lang="en-US" dirty="0"/>
          </a:p>
          <a:p>
            <a:r>
              <a:rPr lang="en-KE" dirty="0"/>
              <a:t>Examining how accounting plays a part in business scandals: </a:t>
            </a:r>
            <a:endParaRPr lang="en-US" dirty="0"/>
          </a:p>
          <a:p>
            <a:r>
              <a:rPr lang="en-KE" dirty="0"/>
              <a:t>Accounting procedures' potential role in business scandals like Enron or WorldCom can be examined using critical accounting theory.</a:t>
            </a:r>
          </a:p>
          <a:p>
            <a:endParaRPr lang="en-KE" dirty="0"/>
          </a:p>
        </p:txBody>
      </p:sp>
    </p:spTree>
    <p:extLst>
      <p:ext uri="{BB962C8B-B14F-4D97-AF65-F5344CB8AC3E}">
        <p14:creationId xmlns:p14="http://schemas.microsoft.com/office/powerpoint/2010/main" val="9924395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F337A-1090-421D-A4B1-663AB0F9E7DB}"/>
              </a:ext>
            </a:extLst>
          </p:cNvPr>
          <p:cNvSpPr>
            <a:spLocks noGrp="1"/>
          </p:cNvSpPr>
          <p:nvPr>
            <p:ph type="title"/>
          </p:nvPr>
        </p:nvSpPr>
        <p:spPr/>
        <p:txBody>
          <a:bodyPr/>
          <a:lstStyle/>
          <a:p>
            <a:r>
              <a:rPr lang="en-KE" dirty="0"/>
              <a:t>Application of Critical Accounting Theory</a:t>
            </a:r>
          </a:p>
        </p:txBody>
      </p:sp>
      <p:sp>
        <p:nvSpPr>
          <p:cNvPr id="3" name="Content Placeholder 2">
            <a:extLst>
              <a:ext uri="{FF2B5EF4-FFF2-40B4-BE49-F238E27FC236}">
                <a16:creationId xmlns:a16="http://schemas.microsoft.com/office/drawing/2014/main" id="{C54BC3AA-A9E3-4A4D-BCE5-47D41599A3D7}"/>
              </a:ext>
            </a:extLst>
          </p:cNvPr>
          <p:cNvSpPr>
            <a:spLocks noGrp="1"/>
          </p:cNvSpPr>
          <p:nvPr>
            <p:ph idx="1"/>
          </p:nvPr>
        </p:nvSpPr>
        <p:spPr/>
        <p:txBody>
          <a:bodyPr/>
          <a:lstStyle/>
          <a:p>
            <a:pPr marL="0" indent="0">
              <a:buNone/>
            </a:pPr>
            <a:r>
              <a:rPr lang="en-KE" dirty="0"/>
              <a:t>• </a:t>
            </a:r>
            <a:r>
              <a:rPr lang="en-KE" dirty="0" err="1"/>
              <a:t>Analyzing</a:t>
            </a:r>
            <a:r>
              <a:rPr lang="en-KE" dirty="0"/>
              <a:t> how accounting affects society and the environment: </a:t>
            </a:r>
            <a:endParaRPr lang="en-US" dirty="0"/>
          </a:p>
          <a:p>
            <a:r>
              <a:rPr lang="en-KE" dirty="0"/>
              <a:t>Critical accounting theorists may investigate the ways in which accounting methods might exacerbate social injustice or environmental degradation as well as the ways in which accounting can be utilized to mitigate these problems.</a:t>
            </a:r>
          </a:p>
        </p:txBody>
      </p:sp>
    </p:spTree>
    <p:extLst>
      <p:ext uri="{BB962C8B-B14F-4D97-AF65-F5344CB8AC3E}">
        <p14:creationId xmlns:p14="http://schemas.microsoft.com/office/powerpoint/2010/main" val="7067958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01418-2B4E-47FB-8C8D-3906E93E4BEB}"/>
              </a:ext>
            </a:extLst>
          </p:cNvPr>
          <p:cNvSpPr>
            <a:spLocks noGrp="1"/>
          </p:cNvSpPr>
          <p:nvPr>
            <p:ph type="title"/>
          </p:nvPr>
        </p:nvSpPr>
        <p:spPr/>
        <p:txBody>
          <a:bodyPr/>
          <a:lstStyle/>
          <a:p>
            <a:r>
              <a:rPr lang="en-KE" dirty="0"/>
              <a:t>Critical Accounting Theory Rebuttals:</a:t>
            </a:r>
          </a:p>
        </p:txBody>
      </p:sp>
      <p:sp>
        <p:nvSpPr>
          <p:cNvPr id="3" name="Content Placeholder 2">
            <a:extLst>
              <a:ext uri="{FF2B5EF4-FFF2-40B4-BE49-F238E27FC236}">
                <a16:creationId xmlns:a16="http://schemas.microsoft.com/office/drawing/2014/main" id="{E1D29F3B-E0E0-4AB4-9AC2-46F6B06AE348}"/>
              </a:ext>
            </a:extLst>
          </p:cNvPr>
          <p:cNvSpPr>
            <a:spLocks noGrp="1"/>
          </p:cNvSpPr>
          <p:nvPr>
            <p:ph idx="1"/>
          </p:nvPr>
        </p:nvSpPr>
        <p:spPr/>
        <p:txBody>
          <a:bodyPr/>
          <a:lstStyle/>
          <a:p>
            <a:pPr marL="0" indent="0">
              <a:buNone/>
            </a:pPr>
            <a:r>
              <a:rPr lang="en-KE" dirty="0"/>
              <a:t>• According to some detractors, critical accounting theory may not offer workable answers to actual accounting issues and can be unduly theoretical or abstract. </a:t>
            </a:r>
            <a:br>
              <a:rPr lang="en-KE" dirty="0"/>
            </a:br>
            <a:r>
              <a:rPr lang="en-KE" dirty="0"/>
              <a:t>•Others contend that critical accounting theory may not sufficiently recognize the beneficial contributions of accounting to society and may be overly preoccupied with questioning the status quo. </a:t>
            </a:r>
            <a:endParaRPr lang="en-US" dirty="0"/>
          </a:p>
          <a:p>
            <a:r>
              <a:rPr lang="en-KE" dirty="0"/>
              <a:t>To sum up, critical accounting theory offers a framework for comprehending accounting's social, economic, and political aspects. </a:t>
            </a:r>
          </a:p>
          <a:p>
            <a:endParaRPr lang="en-KE" dirty="0"/>
          </a:p>
        </p:txBody>
      </p:sp>
    </p:spTree>
    <p:extLst>
      <p:ext uri="{BB962C8B-B14F-4D97-AF65-F5344CB8AC3E}">
        <p14:creationId xmlns:p14="http://schemas.microsoft.com/office/powerpoint/2010/main" val="17557782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D73C9-F9D4-43A4-9980-6D8F778053B5}"/>
              </a:ext>
            </a:extLst>
          </p:cNvPr>
          <p:cNvSpPr>
            <a:spLocks noGrp="1"/>
          </p:cNvSpPr>
          <p:nvPr>
            <p:ph type="title"/>
          </p:nvPr>
        </p:nvSpPr>
        <p:spPr/>
        <p:txBody>
          <a:bodyPr/>
          <a:lstStyle/>
          <a:p>
            <a:r>
              <a:rPr lang="en-KE" dirty="0"/>
              <a:t>Critical Accounting Theory Rebuttals:</a:t>
            </a:r>
          </a:p>
        </p:txBody>
      </p:sp>
      <p:sp>
        <p:nvSpPr>
          <p:cNvPr id="3" name="Content Placeholder 2">
            <a:extLst>
              <a:ext uri="{FF2B5EF4-FFF2-40B4-BE49-F238E27FC236}">
                <a16:creationId xmlns:a16="http://schemas.microsoft.com/office/drawing/2014/main" id="{C45DAF39-0708-4A5A-A327-0F850BE3CD78}"/>
              </a:ext>
            </a:extLst>
          </p:cNvPr>
          <p:cNvSpPr>
            <a:spLocks noGrp="1"/>
          </p:cNvSpPr>
          <p:nvPr>
            <p:ph idx="1"/>
          </p:nvPr>
        </p:nvSpPr>
        <p:spPr/>
        <p:txBody>
          <a:bodyPr/>
          <a:lstStyle/>
          <a:p>
            <a:r>
              <a:rPr lang="en-KE" dirty="0"/>
              <a:t>A critical perspective on accounting entails examining and assessing the conventional methods, presumptions, and consequences of accounting from a range of ethical, social, and critical perspectives.</a:t>
            </a:r>
            <a:endParaRPr lang="en-US" dirty="0"/>
          </a:p>
          <a:p>
            <a:r>
              <a:rPr lang="en-KE" dirty="0"/>
              <a:t>This viewpoint contradicts the traditional, frequently technocratic understanding of accounting as an impartial and objective field. </a:t>
            </a:r>
            <a:endParaRPr lang="en-US" dirty="0"/>
          </a:p>
          <a:p>
            <a:r>
              <a:rPr lang="en-KE" dirty="0"/>
              <a:t>Here are some important things to think about</a:t>
            </a:r>
            <a:r>
              <a:rPr lang="en-US" dirty="0"/>
              <a:t>.</a:t>
            </a:r>
            <a:endParaRPr lang="en-KE" dirty="0"/>
          </a:p>
        </p:txBody>
      </p:sp>
    </p:spTree>
    <p:extLst>
      <p:ext uri="{BB962C8B-B14F-4D97-AF65-F5344CB8AC3E}">
        <p14:creationId xmlns:p14="http://schemas.microsoft.com/office/powerpoint/2010/main" val="42042233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B5F8D-D91D-4290-B6BF-D44D73ABABBB}"/>
              </a:ext>
            </a:extLst>
          </p:cNvPr>
          <p:cNvSpPr>
            <a:spLocks noGrp="1"/>
          </p:cNvSpPr>
          <p:nvPr>
            <p:ph type="title"/>
          </p:nvPr>
        </p:nvSpPr>
        <p:spPr/>
        <p:txBody>
          <a:bodyPr/>
          <a:lstStyle/>
          <a:p>
            <a:r>
              <a:rPr lang="en-US" dirty="0"/>
              <a:t>C</a:t>
            </a:r>
            <a:r>
              <a:rPr lang="en-KE" dirty="0" err="1"/>
              <a:t>ritical</a:t>
            </a:r>
            <a:r>
              <a:rPr lang="en-KE" dirty="0"/>
              <a:t> perspective on accounting</a:t>
            </a:r>
          </a:p>
        </p:txBody>
      </p:sp>
      <p:sp>
        <p:nvSpPr>
          <p:cNvPr id="3" name="Content Placeholder 2">
            <a:extLst>
              <a:ext uri="{FF2B5EF4-FFF2-40B4-BE49-F238E27FC236}">
                <a16:creationId xmlns:a16="http://schemas.microsoft.com/office/drawing/2014/main" id="{2046051D-C8BA-4A61-8773-4AD4787A9ADE}"/>
              </a:ext>
            </a:extLst>
          </p:cNvPr>
          <p:cNvSpPr>
            <a:spLocks noGrp="1"/>
          </p:cNvSpPr>
          <p:nvPr>
            <p:ph idx="1"/>
          </p:nvPr>
        </p:nvSpPr>
        <p:spPr/>
        <p:txBody>
          <a:bodyPr>
            <a:normAutofit fontScale="92500" lnSpcReduction="20000"/>
          </a:bodyPr>
          <a:lstStyle/>
          <a:p>
            <a:r>
              <a:rPr lang="en-KE" dirty="0"/>
              <a:t>1. Authority and Command </a:t>
            </a:r>
            <a:endParaRPr lang="en-US" dirty="0"/>
          </a:p>
          <a:p>
            <a:r>
              <a:rPr lang="en-KE" dirty="0"/>
              <a:t>Accounting procedures have the potential to maintain and strengthen power relations in both society and organizations.</a:t>
            </a:r>
            <a:endParaRPr lang="en-US" dirty="0"/>
          </a:p>
          <a:p>
            <a:r>
              <a:rPr lang="en-KE" dirty="0"/>
              <a:t> It is possible to manipulate financial data to provide preference to some groups over others, which frequently helps people in positions of authority while marginalizing others. </a:t>
            </a:r>
            <a:endParaRPr lang="en-US" dirty="0"/>
          </a:p>
          <a:p>
            <a:br>
              <a:rPr lang="en-KE" dirty="0"/>
            </a:br>
            <a:r>
              <a:rPr lang="en-KE" dirty="0"/>
              <a:t>• Management Control: </a:t>
            </a:r>
            <a:endParaRPr lang="en-US" dirty="0"/>
          </a:p>
          <a:p>
            <a:r>
              <a:rPr lang="en-KE" dirty="0"/>
              <a:t>Accounting is a tool used by management to monitor and regulate employee conduct, which frequently results in a focus on financial performance at the expense of other crucial elements like employee welfare. </a:t>
            </a:r>
          </a:p>
          <a:p>
            <a:endParaRPr lang="en-KE" dirty="0"/>
          </a:p>
        </p:txBody>
      </p:sp>
    </p:spTree>
    <p:extLst>
      <p:ext uri="{BB962C8B-B14F-4D97-AF65-F5344CB8AC3E}">
        <p14:creationId xmlns:p14="http://schemas.microsoft.com/office/powerpoint/2010/main" val="25617094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0ADCC-569E-465B-8AC8-5F3797A404F6}"/>
              </a:ext>
            </a:extLst>
          </p:cNvPr>
          <p:cNvSpPr>
            <a:spLocks noGrp="1"/>
          </p:cNvSpPr>
          <p:nvPr>
            <p:ph type="title"/>
          </p:nvPr>
        </p:nvSpPr>
        <p:spPr/>
        <p:txBody>
          <a:bodyPr/>
          <a:lstStyle/>
          <a:p>
            <a:r>
              <a:rPr lang="en-US" dirty="0"/>
              <a:t>C</a:t>
            </a:r>
            <a:r>
              <a:rPr lang="en-KE" dirty="0" err="1"/>
              <a:t>ritical</a:t>
            </a:r>
            <a:r>
              <a:rPr lang="en-KE" dirty="0"/>
              <a:t> perspective on accounting</a:t>
            </a:r>
          </a:p>
        </p:txBody>
      </p:sp>
      <p:sp>
        <p:nvSpPr>
          <p:cNvPr id="3" name="Content Placeholder 2">
            <a:extLst>
              <a:ext uri="{FF2B5EF4-FFF2-40B4-BE49-F238E27FC236}">
                <a16:creationId xmlns:a16="http://schemas.microsoft.com/office/drawing/2014/main" id="{C20A23C7-E4AC-4FCB-BA48-4871260CC11F}"/>
              </a:ext>
            </a:extLst>
          </p:cNvPr>
          <p:cNvSpPr>
            <a:spLocks noGrp="1"/>
          </p:cNvSpPr>
          <p:nvPr>
            <p:ph idx="1"/>
          </p:nvPr>
        </p:nvSpPr>
        <p:spPr/>
        <p:txBody>
          <a:bodyPr/>
          <a:lstStyle/>
          <a:p>
            <a:r>
              <a:rPr lang="en-KE" dirty="0"/>
              <a:t>• Social Control: Accounting has the potential to uphold and maintain economic inequality and capitalist ideas on a larger scale. </a:t>
            </a:r>
            <a:endParaRPr lang="en-US" dirty="0"/>
          </a:p>
          <a:p>
            <a:r>
              <a:rPr lang="en-KE" dirty="0"/>
              <a:t>2. Effects on the Environment and Society </a:t>
            </a:r>
            <a:endParaRPr lang="en-US" dirty="0"/>
          </a:p>
          <a:p>
            <a:r>
              <a:rPr lang="en-KE" dirty="0"/>
              <a:t>Social and environmental effects are frequently overlooked or not sufficiently addressed by traditional accounting methods.</a:t>
            </a:r>
            <a:endParaRPr lang="en-US" dirty="0"/>
          </a:p>
          <a:p>
            <a:r>
              <a:rPr lang="en-KE" dirty="0"/>
              <a:t>Environmental Accounting: </a:t>
            </a:r>
            <a:endParaRPr lang="en-US" dirty="0"/>
          </a:p>
          <a:p>
            <a:r>
              <a:rPr lang="en-KE" dirty="0"/>
              <a:t>Degradation of the environment, depletion of resources, and other ecological effects of company operations are generally not taken into consideration by traditional accounting procedures.</a:t>
            </a:r>
          </a:p>
        </p:txBody>
      </p:sp>
    </p:spTree>
    <p:extLst>
      <p:ext uri="{BB962C8B-B14F-4D97-AF65-F5344CB8AC3E}">
        <p14:creationId xmlns:p14="http://schemas.microsoft.com/office/powerpoint/2010/main" val="3742593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EDE51-B03F-4E30-8C73-16A43E50B879}"/>
              </a:ext>
            </a:extLst>
          </p:cNvPr>
          <p:cNvSpPr>
            <a:spLocks noGrp="1"/>
          </p:cNvSpPr>
          <p:nvPr>
            <p:ph type="title"/>
          </p:nvPr>
        </p:nvSpPr>
        <p:spPr/>
        <p:txBody>
          <a:bodyPr/>
          <a:lstStyle/>
          <a:p>
            <a:r>
              <a:rPr lang="en-US" dirty="0"/>
              <a:t>C</a:t>
            </a:r>
            <a:r>
              <a:rPr lang="en-KE" dirty="0" err="1"/>
              <a:t>ritical</a:t>
            </a:r>
            <a:r>
              <a:rPr lang="en-KE" dirty="0"/>
              <a:t> perspective on accounting</a:t>
            </a:r>
          </a:p>
        </p:txBody>
      </p:sp>
      <p:sp>
        <p:nvSpPr>
          <p:cNvPr id="3" name="Content Placeholder 2">
            <a:extLst>
              <a:ext uri="{FF2B5EF4-FFF2-40B4-BE49-F238E27FC236}">
                <a16:creationId xmlns:a16="http://schemas.microsoft.com/office/drawing/2014/main" id="{2BDBC726-CA36-4B5B-B12F-57EDD67499EB}"/>
              </a:ext>
            </a:extLst>
          </p:cNvPr>
          <p:cNvSpPr>
            <a:spLocks noGrp="1"/>
          </p:cNvSpPr>
          <p:nvPr>
            <p:ph idx="1"/>
          </p:nvPr>
        </p:nvSpPr>
        <p:spPr/>
        <p:txBody>
          <a:bodyPr/>
          <a:lstStyle/>
          <a:p>
            <a:r>
              <a:rPr lang="en-KE" dirty="0"/>
              <a:t>• Social Accountability: </a:t>
            </a:r>
            <a:endParaRPr lang="en-US" dirty="0"/>
          </a:p>
          <a:p>
            <a:r>
              <a:rPr lang="en-KE" dirty="0"/>
              <a:t>Financial statements frequently fail to account for issues like as human rights, </a:t>
            </a:r>
            <a:r>
              <a:rPr lang="en-KE" dirty="0" err="1"/>
              <a:t>labor</a:t>
            </a:r>
            <a:r>
              <a:rPr lang="en-KE" dirty="0"/>
              <a:t> conditions, and community impacts, which results in a lack of accountability. </a:t>
            </a:r>
            <a:br>
              <a:rPr lang="en-KE" dirty="0"/>
            </a:br>
            <a:endParaRPr lang="en-US" dirty="0"/>
          </a:p>
          <a:p>
            <a:r>
              <a:rPr lang="en-KE" dirty="0"/>
              <a:t>3. Morality and Ethics </a:t>
            </a:r>
            <a:endParaRPr lang="en-US" dirty="0"/>
          </a:p>
          <a:p>
            <a:r>
              <a:rPr lang="en-KE" dirty="0"/>
              <a:t>The ethical and moral ramifications of accounting choices are frequently overlooked in </a:t>
            </a:r>
            <a:r>
              <a:rPr lang="en-KE" dirty="0" err="1"/>
              <a:t>favor</a:t>
            </a:r>
            <a:r>
              <a:rPr lang="en-KE" dirty="0"/>
              <a:t> of portraying them as strictly technical. </a:t>
            </a:r>
            <a:br>
              <a:rPr lang="en-KE" dirty="0"/>
            </a:br>
            <a:endParaRPr lang="en-KE" dirty="0"/>
          </a:p>
        </p:txBody>
      </p:sp>
    </p:spTree>
    <p:extLst>
      <p:ext uri="{BB962C8B-B14F-4D97-AF65-F5344CB8AC3E}">
        <p14:creationId xmlns:p14="http://schemas.microsoft.com/office/powerpoint/2010/main" val="27441032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4E4FE-2CB6-4771-BFE5-2365F73F409B}"/>
              </a:ext>
            </a:extLst>
          </p:cNvPr>
          <p:cNvSpPr>
            <a:spLocks noGrp="1"/>
          </p:cNvSpPr>
          <p:nvPr>
            <p:ph type="title"/>
          </p:nvPr>
        </p:nvSpPr>
        <p:spPr/>
        <p:txBody>
          <a:bodyPr/>
          <a:lstStyle/>
          <a:p>
            <a:r>
              <a:rPr lang="en-US" dirty="0"/>
              <a:t>C</a:t>
            </a:r>
            <a:r>
              <a:rPr lang="en-KE" dirty="0" err="1"/>
              <a:t>ritical</a:t>
            </a:r>
            <a:r>
              <a:rPr lang="en-KE" dirty="0"/>
              <a:t> perspective on accounting</a:t>
            </a:r>
          </a:p>
        </p:txBody>
      </p:sp>
      <p:sp>
        <p:nvSpPr>
          <p:cNvPr id="3" name="Content Placeholder 2">
            <a:extLst>
              <a:ext uri="{FF2B5EF4-FFF2-40B4-BE49-F238E27FC236}">
                <a16:creationId xmlns:a16="http://schemas.microsoft.com/office/drawing/2014/main" id="{2B4AD3FB-B0A5-490F-859E-8CD7AB94B165}"/>
              </a:ext>
            </a:extLst>
          </p:cNvPr>
          <p:cNvSpPr>
            <a:spLocks noGrp="1"/>
          </p:cNvSpPr>
          <p:nvPr>
            <p:ph idx="1"/>
          </p:nvPr>
        </p:nvSpPr>
        <p:spPr/>
        <p:txBody>
          <a:bodyPr/>
          <a:lstStyle/>
          <a:p>
            <a:r>
              <a:rPr lang="en-KE" dirty="0"/>
              <a:t>• Ethical Dilemmas: Pressure to falsify financial statements is one example of an ethical problem that accountants commonly encounter and that may go against their professional ethics. </a:t>
            </a:r>
          </a:p>
          <a:p>
            <a:r>
              <a:rPr lang="en-KE" dirty="0"/>
              <a:t>• Moral Blindness: An inability to see the ethical and human ramifications of accounting decisions can result from an obsession with figures and financial results. </a:t>
            </a:r>
            <a:br>
              <a:rPr lang="en-KE" dirty="0"/>
            </a:br>
            <a:endParaRPr lang="en-KE" dirty="0"/>
          </a:p>
        </p:txBody>
      </p:sp>
    </p:spTree>
    <p:extLst>
      <p:ext uri="{BB962C8B-B14F-4D97-AF65-F5344CB8AC3E}">
        <p14:creationId xmlns:p14="http://schemas.microsoft.com/office/powerpoint/2010/main" val="24054099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FC57A-9239-4610-A900-392560128483}"/>
              </a:ext>
            </a:extLst>
          </p:cNvPr>
          <p:cNvSpPr>
            <a:spLocks noGrp="1"/>
          </p:cNvSpPr>
          <p:nvPr>
            <p:ph type="title"/>
          </p:nvPr>
        </p:nvSpPr>
        <p:spPr/>
        <p:txBody>
          <a:bodyPr/>
          <a:lstStyle/>
          <a:p>
            <a:r>
              <a:rPr lang="en-US" dirty="0"/>
              <a:t>C</a:t>
            </a:r>
            <a:r>
              <a:rPr lang="en-KE" dirty="0" err="1"/>
              <a:t>ritical</a:t>
            </a:r>
            <a:r>
              <a:rPr lang="en-KE" dirty="0"/>
              <a:t> perspective on accounting</a:t>
            </a:r>
          </a:p>
        </p:txBody>
      </p:sp>
      <p:sp>
        <p:nvSpPr>
          <p:cNvPr id="3" name="Content Placeholder 2">
            <a:extLst>
              <a:ext uri="{FF2B5EF4-FFF2-40B4-BE49-F238E27FC236}">
                <a16:creationId xmlns:a16="http://schemas.microsoft.com/office/drawing/2014/main" id="{47BF3C54-07F6-47BA-ABD0-B288FA4AA0ED}"/>
              </a:ext>
            </a:extLst>
          </p:cNvPr>
          <p:cNvSpPr>
            <a:spLocks noGrp="1"/>
          </p:cNvSpPr>
          <p:nvPr>
            <p:ph idx="1"/>
          </p:nvPr>
        </p:nvSpPr>
        <p:spPr/>
        <p:txBody>
          <a:bodyPr/>
          <a:lstStyle/>
          <a:p>
            <a:r>
              <a:rPr lang="en-KE" dirty="0"/>
              <a:t>4. Bias and Representation</a:t>
            </a:r>
            <a:endParaRPr lang="en-US" dirty="0"/>
          </a:p>
          <a:p>
            <a:r>
              <a:rPr lang="en-KE" dirty="0"/>
              <a:t>Stakeholders may be misinformed and prejudiced by the way financial information is presented.</a:t>
            </a:r>
            <a:endParaRPr lang="en-US" dirty="0"/>
          </a:p>
          <a:p>
            <a:r>
              <a:rPr lang="en-KE" dirty="0"/>
              <a:t>• Selective Reporting: In order to project a positive image, businesses may choose which financial data to disclose, deceiving the public, regulators, and investors. </a:t>
            </a:r>
            <a:br>
              <a:rPr lang="en-KE" dirty="0"/>
            </a:br>
            <a:r>
              <a:rPr lang="en-KE" dirty="0"/>
              <a:t>• Bias in rules: </a:t>
            </a:r>
            <a:endParaRPr lang="en-US" dirty="0"/>
          </a:p>
          <a:p>
            <a:r>
              <a:rPr lang="en-KE" dirty="0"/>
              <a:t>The interests and prejudices of prevailing economic and cultural groups can be reflected in accounting rules and procedures, frequently excluding alternative viewpoints.</a:t>
            </a:r>
          </a:p>
          <a:p>
            <a:endParaRPr lang="en-KE" dirty="0"/>
          </a:p>
        </p:txBody>
      </p:sp>
    </p:spTree>
    <p:extLst>
      <p:ext uri="{BB962C8B-B14F-4D97-AF65-F5344CB8AC3E}">
        <p14:creationId xmlns:p14="http://schemas.microsoft.com/office/powerpoint/2010/main" val="21418480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48416-7AB1-4B3F-A51C-DE5A169C3277}"/>
              </a:ext>
            </a:extLst>
          </p:cNvPr>
          <p:cNvSpPr>
            <a:spLocks noGrp="1"/>
          </p:cNvSpPr>
          <p:nvPr>
            <p:ph type="title"/>
          </p:nvPr>
        </p:nvSpPr>
        <p:spPr/>
        <p:txBody>
          <a:bodyPr/>
          <a:lstStyle/>
          <a:p>
            <a:r>
              <a:rPr lang="en-US" dirty="0"/>
              <a:t>C</a:t>
            </a:r>
            <a:r>
              <a:rPr lang="en-KE" dirty="0" err="1"/>
              <a:t>ritical</a:t>
            </a:r>
            <a:r>
              <a:rPr lang="en-KE" dirty="0"/>
              <a:t> perspective on accounting</a:t>
            </a:r>
          </a:p>
        </p:txBody>
      </p:sp>
      <p:sp>
        <p:nvSpPr>
          <p:cNvPr id="3" name="Content Placeholder 2">
            <a:extLst>
              <a:ext uri="{FF2B5EF4-FFF2-40B4-BE49-F238E27FC236}">
                <a16:creationId xmlns:a16="http://schemas.microsoft.com/office/drawing/2014/main" id="{E4EA1E70-E636-4FCD-A4A7-C5E39CC16476}"/>
              </a:ext>
            </a:extLst>
          </p:cNvPr>
          <p:cNvSpPr>
            <a:spLocks noGrp="1"/>
          </p:cNvSpPr>
          <p:nvPr>
            <p:ph idx="1"/>
          </p:nvPr>
        </p:nvSpPr>
        <p:spPr/>
        <p:txBody>
          <a:bodyPr/>
          <a:lstStyle/>
          <a:p>
            <a:r>
              <a:rPr lang="en-KE" dirty="0"/>
              <a:t>5. Inequality and Globalization </a:t>
            </a:r>
            <a:endParaRPr lang="en-US" dirty="0"/>
          </a:p>
          <a:p>
            <a:r>
              <a:rPr lang="en-KE" dirty="0"/>
              <a:t>Both cultural homogenization and economic inequality may be exacerbated by the globalization of accounting standards and practices. </a:t>
            </a:r>
          </a:p>
          <a:p>
            <a:r>
              <a:rPr lang="en-KE" dirty="0"/>
              <a:t>• Imposition of Standards: </a:t>
            </a:r>
            <a:endParaRPr lang="en-US" dirty="0"/>
          </a:p>
          <a:p>
            <a:r>
              <a:rPr lang="en-KE" dirty="0"/>
              <a:t>Developing nations that lack the institutional capacity or cultural compatibility to adopt international accounting standards may face social and economic difficulties as a result. </a:t>
            </a:r>
            <a:br>
              <a:rPr lang="en-KE" dirty="0"/>
            </a:br>
            <a:r>
              <a:rPr lang="en-KE" dirty="0"/>
              <a:t>• Economic inequities: By giving preference</a:t>
            </a:r>
          </a:p>
        </p:txBody>
      </p:sp>
    </p:spTree>
    <p:extLst>
      <p:ext uri="{BB962C8B-B14F-4D97-AF65-F5344CB8AC3E}">
        <p14:creationId xmlns:p14="http://schemas.microsoft.com/office/powerpoint/2010/main" val="6151779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80802-C33E-4DCC-92D5-CD3E69F19159}"/>
              </a:ext>
            </a:extLst>
          </p:cNvPr>
          <p:cNvSpPr>
            <a:spLocks noGrp="1"/>
          </p:cNvSpPr>
          <p:nvPr>
            <p:ph type="title"/>
          </p:nvPr>
        </p:nvSpPr>
        <p:spPr/>
        <p:txBody>
          <a:bodyPr/>
          <a:lstStyle/>
          <a:p>
            <a:r>
              <a:rPr lang="en-US" dirty="0"/>
              <a:t>C</a:t>
            </a:r>
            <a:r>
              <a:rPr lang="en-KE" dirty="0" err="1"/>
              <a:t>ritical</a:t>
            </a:r>
            <a:r>
              <a:rPr lang="en-KE" dirty="0"/>
              <a:t> perspective on accounting</a:t>
            </a:r>
          </a:p>
        </p:txBody>
      </p:sp>
      <p:sp>
        <p:nvSpPr>
          <p:cNvPr id="3" name="Content Placeholder 2">
            <a:extLst>
              <a:ext uri="{FF2B5EF4-FFF2-40B4-BE49-F238E27FC236}">
                <a16:creationId xmlns:a16="http://schemas.microsoft.com/office/drawing/2014/main" id="{4046783F-6D5B-402D-99E1-8CC6999B915A}"/>
              </a:ext>
            </a:extLst>
          </p:cNvPr>
          <p:cNvSpPr>
            <a:spLocks noGrp="1"/>
          </p:cNvSpPr>
          <p:nvPr>
            <p:ph idx="1"/>
          </p:nvPr>
        </p:nvSpPr>
        <p:spPr/>
        <p:txBody>
          <a:bodyPr/>
          <a:lstStyle/>
          <a:p>
            <a:r>
              <a:rPr lang="en-KE" dirty="0"/>
              <a:t>• Economic inequities:</a:t>
            </a:r>
            <a:endParaRPr lang="en-US" dirty="0"/>
          </a:p>
          <a:p>
            <a:r>
              <a:rPr lang="en-KE" dirty="0"/>
              <a:t> By giving preference to multinational firms and rich countries over local companies and developing economies, global accounting procedures have the potential to worsen economic inequities. </a:t>
            </a:r>
            <a:endParaRPr lang="en-US" dirty="0"/>
          </a:p>
          <a:p>
            <a:br>
              <a:rPr lang="en-KE" dirty="0"/>
            </a:br>
            <a:r>
              <a:rPr lang="en-KE" dirty="0"/>
              <a:t>6. Critical Frameworks and Theories </a:t>
            </a:r>
            <a:endParaRPr lang="en-US" dirty="0"/>
          </a:p>
          <a:p>
            <a:r>
              <a:rPr lang="en-KE" dirty="0"/>
              <a:t>Frameworks for examining and comprehending the wider ramifications of accounting are offered by a number of critical theories.</a:t>
            </a:r>
          </a:p>
        </p:txBody>
      </p:sp>
    </p:spTree>
    <p:extLst>
      <p:ext uri="{BB962C8B-B14F-4D97-AF65-F5344CB8AC3E}">
        <p14:creationId xmlns:p14="http://schemas.microsoft.com/office/powerpoint/2010/main" val="161905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3A2-E3CC-4259-9591-0C8C5C0D521E}"/>
              </a:ext>
            </a:extLst>
          </p:cNvPr>
          <p:cNvSpPr>
            <a:spLocks noGrp="1"/>
          </p:cNvSpPr>
          <p:nvPr>
            <p:ph type="title"/>
          </p:nvPr>
        </p:nvSpPr>
        <p:spPr/>
        <p:txBody>
          <a:bodyPr/>
          <a:lstStyle/>
          <a:p>
            <a:r>
              <a:rPr lang="en-US" dirty="0"/>
              <a:t>C</a:t>
            </a:r>
            <a:r>
              <a:rPr lang="en-KE" dirty="0" err="1"/>
              <a:t>ritical</a:t>
            </a:r>
            <a:r>
              <a:rPr lang="en-KE" dirty="0"/>
              <a:t> perspective on accounting</a:t>
            </a:r>
          </a:p>
        </p:txBody>
      </p:sp>
      <p:sp>
        <p:nvSpPr>
          <p:cNvPr id="3" name="Content Placeholder 2">
            <a:extLst>
              <a:ext uri="{FF2B5EF4-FFF2-40B4-BE49-F238E27FC236}">
                <a16:creationId xmlns:a16="http://schemas.microsoft.com/office/drawing/2014/main" id="{A6D5F205-9FE7-491E-9865-D1D717A4E41A}"/>
              </a:ext>
            </a:extLst>
          </p:cNvPr>
          <p:cNvSpPr>
            <a:spLocks noGrp="1"/>
          </p:cNvSpPr>
          <p:nvPr>
            <p:ph idx="1"/>
          </p:nvPr>
        </p:nvSpPr>
        <p:spPr/>
        <p:txBody>
          <a:bodyPr/>
          <a:lstStyle/>
          <a:p>
            <a:r>
              <a:rPr lang="en-KE" dirty="0"/>
              <a:t>• Marxist Theory: </a:t>
            </a:r>
            <a:endParaRPr lang="en-US" dirty="0"/>
          </a:p>
          <a:p>
            <a:r>
              <a:rPr lang="en-KE" dirty="0"/>
              <a:t>Investigates how </a:t>
            </a:r>
            <a:r>
              <a:rPr lang="en-KE" dirty="0" err="1"/>
              <a:t>labor</a:t>
            </a:r>
            <a:r>
              <a:rPr lang="en-KE" dirty="0"/>
              <a:t> is exploited and capitalism institutions are supported by accounting practices. </a:t>
            </a:r>
            <a:br>
              <a:rPr lang="en-KE" dirty="0"/>
            </a:br>
            <a:r>
              <a:rPr lang="en-KE" dirty="0"/>
              <a:t>• Feminist Theory: </a:t>
            </a:r>
            <a:endParaRPr lang="en-US" dirty="0"/>
          </a:p>
          <a:p>
            <a:r>
              <a:rPr lang="en-KE" dirty="0"/>
              <a:t>Examines how gender inequality can be reflected in and reinforced by accounting. </a:t>
            </a:r>
            <a:br>
              <a:rPr lang="en-KE" dirty="0"/>
            </a:br>
            <a:r>
              <a:rPr lang="en-KE" dirty="0"/>
              <a:t>• Postcolonial Theory:</a:t>
            </a:r>
            <a:endParaRPr lang="en-US" dirty="0"/>
          </a:p>
          <a:p>
            <a:r>
              <a:rPr lang="en-KE" dirty="0"/>
              <a:t> Examines how accounting procedures have affected colonial pasts and current </a:t>
            </a:r>
            <a:r>
              <a:rPr lang="en-KE" dirty="0" err="1"/>
              <a:t>neocolonial</a:t>
            </a:r>
            <a:r>
              <a:rPr lang="en-KE" dirty="0"/>
              <a:t> economic ties.</a:t>
            </a:r>
          </a:p>
        </p:txBody>
      </p:sp>
    </p:spTree>
    <p:extLst>
      <p:ext uri="{BB962C8B-B14F-4D97-AF65-F5344CB8AC3E}">
        <p14:creationId xmlns:p14="http://schemas.microsoft.com/office/powerpoint/2010/main" val="28422089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4AF66-9A53-427E-9CC3-F0D321FFE14E}"/>
              </a:ext>
            </a:extLst>
          </p:cNvPr>
          <p:cNvSpPr>
            <a:spLocks noGrp="1"/>
          </p:cNvSpPr>
          <p:nvPr>
            <p:ph type="title"/>
          </p:nvPr>
        </p:nvSpPr>
        <p:spPr/>
        <p:txBody>
          <a:bodyPr/>
          <a:lstStyle/>
          <a:p>
            <a:r>
              <a:rPr lang="en-US" dirty="0"/>
              <a:t>D</a:t>
            </a:r>
            <a:r>
              <a:rPr lang="en-KE" dirty="0" err="1"/>
              <a:t>evelop</a:t>
            </a:r>
            <a:r>
              <a:rPr lang="en-US" dirty="0" err="1"/>
              <a:t>ing</a:t>
            </a:r>
            <a:r>
              <a:rPr lang="en-KE" dirty="0"/>
              <a:t> the critical-thinking skills</a:t>
            </a:r>
            <a:r>
              <a:rPr lang="en-US" dirty="0"/>
              <a:t> in Accounting</a:t>
            </a:r>
            <a:endParaRPr lang="en-KE" dirty="0"/>
          </a:p>
        </p:txBody>
      </p:sp>
      <p:sp>
        <p:nvSpPr>
          <p:cNvPr id="3" name="Content Placeholder 2">
            <a:extLst>
              <a:ext uri="{FF2B5EF4-FFF2-40B4-BE49-F238E27FC236}">
                <a16:creationId xmlns:a16="http://schemas.microsoft.com/office/drawing/2014/main" id="{3B8DBE52-4BDB-43FE-B1ED-D59D9196B12B}"/>
              </a:ext>
            </a:extLst>
          </p:cNvPr>
          <p:cNvSpPr>
            <a:spLocks noGrp="1"/>
          </p:cNvSpPr>
          <p:nvPr>
            <p:ph idx="1"/>
          </p:nvPr>
        </p:nvSpPr>
        <p:spPr/>
        <p:txBody>
          <a:bodyPr/>
          <a:lstStyle/>
          <a:p>
            <a:r>
              <a:rPr lang="en-KE" dirty="0"/>
              <a:t>Professionals in accounting and finance need to be able to think critically, which includes skills like analysis, assessment, inference, and explanation.</a:t>
            </a:r>
            <a:endParaRPr lang="en-US" dirty="0"/>
          </a:p>
          <a:p>
            <a:r>
              <a:rPr lang="en-KE" dirty="0"/>
              <a:t> Strong critical thinking skills are necessary for accountants in order to evaluate risks, comprehend financial data, and make strategic decisions. </a:t>
            </a:r>
            <a:endParaRPr lang="en-US" dirty="0"/>
          </a:p>
          <a:p>
            <a:r>
              <a:rPr lang="en-KE" dirty="0"/>
              <a:t>It's critical for accountants to not only have these abilities but also to keep improving them in the data-driven business world of today.</a:t>
            </a:r>
          </a:p>
        </p:txBody>
      </p:sp>
    </p:spTree>
    <p:extLst>
      <p:ext uri="{BB962C8B-B14F-4D97-AF65-F5344CB8AC3E}">
        <p14:creationId xmlns:p14="http://schemas.microsoft.com/office/powerpoint/2010/main" val="37136368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2D42B-F076-466F-B3B1-87D2BE87FD72}"/>
              </a:ext>
            </a:extLst>
          </p:cNvPr>
          <p:cNvSpPr>
            <a:spLocks noGrp="1"/>
          </p:cNvSpPr>
          <p:nvPr>
            <p:ph type="title"/>
          </p:nvPr>
        </p:nvSpPr>
        <p:spPr/>
        <p:txBody>
          <a:bodyPr/>
          <a:lstStyle/>
          <a:p>
            <a:r>
              <a:rPr lang="en-US" dirty="0"/>
              <a:t>D</a:t>
            </a:r>
            <a:r>
              <a:rPr lang="en-KE" dirty="0" err="1"/>
              <a:t>evelop</a:t>
            </a:r>
            <a:r>
              <a:rPr lang="en-US" dirty="0" err="1"/>
              <a:t>ing</a:t>
            </a:r>
            <a:r>
              <a:rPr lang="en-KE" dirty="0"/>
              <a:t> the critical-thinking skills</a:t>
            </a:r>
            <a:r>
              <a:rPr lang="en-US" dirty="0"/>
              <a:t> in Accounting</a:t>
            </a:r>
            <a:endParaRPr lang="en-KE" dirty="0"/>
          </a:p>
        </p:txBody>
      </p:sp>
      <p:sp>
        <p:nvSpPr>
          <p:cNvPr id="3" name="Content Placeholder 2">
            <a:extLst>
              <a:ext uri="{FF2B5EF4-FFF2-40B4-BE49-F238E27FC236}">
                <a16:creationId xmlns:a16="http://schemas.microsoft.com/office/drawing/2014/main" id="{BE894CB0-2C2D-4616-A256-A9B464EDE005}"/>
              </a:ext>
            </a:extLst>
          </p:cNvPr>
          <p:cNvSpPr>
            <a:spLocks noGrp="1"/>
          </p:cNvSpPr>
          <p:nvPr>
            <p:ph idx="1"/>
          </p:nvPr>
        </p:nvSpPr>
        <p:spPr/>
        <p:txBody>
          <a:bodyPr/>
          <a:lstStyle/>
          <a:p>
            <a:r>
              <a:rPr lang="en-KE" dirty="0"/>
              <a:t>Making and evaluating data visualizations is a good method for teaching kids how to think critically.</a:t>
            </a:r>
            <a:endParaRPr lang="en-US" dirty="0"/>
          </a:p>
          <a:p>
            <a:r>
              <a:rPr lang="en-KE" dirty="0"/>
              <a:t> Students can find links, trends, and patterns in data that aren't immediately obvious from raw numbers by using data visualization. </a:t>
            </a:r>
          </a:p>
          <a:p>
            <a:r>
              <a:rPr lang="en-KE" dirty="0"/>
              <a:t>Keeping that in mind, let's look at how data visualization functions in accounting, how it relates to critical thinking, and the advantages and difficulties of using it in accounting education. </a:t>
            </a:r>
            <a:br>
              <a:rPr lang="en-KE" dirty="0"/>
            </a:br>
            <a:endParaRPr lang="en-KE" dirty="0"/>
          </a:p>
        </p:txBody>
      </p:sp>
    </p:spTree>
    <p:extLst>
      <p:ext uri="{BB962C8B-B14F-4D97-AF65-F5344CB8AC3E}">
        <p14:creationId xmlns:p14="http://schemas.microsoft.com/office/powerpoint/2010/main" val="18020178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D44ED-A3AD-4DEB-9822-F61EF337B7A4}"/>
              </a:ext>
            </a:extLst>
          </p:cNvPr>
          <p:cNvSpPr>
            <a:spLocks noGrp="1"/>
          </p:cNvSpPr>
          <p:nvPr>
            <p:ph type="title"/>
          </p:nvPr>
        </p:nvSpPr>
        <p:spPr/>
        <p:txBody>
          <a:bodyPr/>
          <a:lstStyle/>
          <a:p>
            <a:r>
              <a:rPr lang="en-KE" dirty="0"/>
              <a:t>Critical Thinking's Significance in Accounting</a:t>
            </a:r>
            <a:br>
              <a:rPr lang="en-KE" dirty="0"/>
            </a:br>
            <a:endParaRPr lang="en-KE" dirty="0"/>
          </a:p>
        </p:txBody>
      </p:sp>
      <p:sp>
        <p:nvSpPr>
          <p:cNvPr id="3" name="Content Placeholder 2">
            <a:extLst>
              <a:ext uri="{FF2B5EF4-FFF2-40B4-BE49-F238E27FC236}">
                <a16:creationId xmlns:a16="http://schemas.microsoft.com/office/drawing/2014/main" id="{57F6C8E0-27F1-4517-B238-4B5C974A2F8F}"/>
              </a:ext>
            </a:extLst>
          </p:cNvPr>
          <p:cNvSpPr>
            <a:spLocks noGrp="1"/>
          </p:cNvSpPr>
          <p:nvPr>
            <p:ph idx="1"/>
          </p:nvPr>
        </p:nvSpPr>
        <p:spPr/>
        <p:txBody>
          <a:bodyPr>
            <a:normAutofit lnSpcReduction="10000"/>
          </a:bodyPr>
          <a:lstStyle/>
          <a:p>
            <a:r>
              <a:rPr lang="en-KE" dirty="0" err="1"/>
              <a:t>Analyzing</a:t>
            </a:r>
            <a:r>
              <a:rPr lang="en-KE" dirty="0"/>
              <a:t> and assessing data in order to reach well-reasoned conclusions and judgments is known as critical thinking. </a:t>
            </a:r>
            <a:endParaRPr lang="en-US" dirty="0"/>
          </a:p>
          <a:p>
            <a:r>
              <a:rPr lang="en-KE" dirty="0"/>
              <a:t>It is a crucial step in the entire data analysis process, from preparation and analysis to result interpretation and dissemination.</a:t>
            </a:r>
          </a:p>
          <a:p>
            <a:r>
              <a:rPr lang="en-KE" dirty="0"/>
              <a:t>Analytical kills. Analytical abilities and critical thinking are closely related. </a:t>
            </a:r>
            <a:endParaRPr lang="en-US" dirty="0"/>
          </a:p>
          <a:p>
            <a:r>
              <a:rPr lang="en-KE" dirty="0"/>
              <a:t>To get valuable insights, accountants need to be able to understand dashboards, charts, and graphs.</a:t>
            </a:r>
            <a:endParaRPr lang="en-US" dirty="0"/>
          </a:p>
          <a:p>
            <a:r>
              <a:rPr lang="en-KE" dirty="0"/>
              <a:t> They must so comprehend the underlying data, spot trends and patterns, and assess the importance of these discoveries.</a:t>
            </a:r>
          </a:p>
        </p:txBody>
      </p:sp>
    </p:spTree>
    <p:extLst>
      <p:ext uri="{BB962C8B-B14F-4D97-AF65-F5344CB8AC3E}">
        <p14:creationId xmlns:p14="http://schemas.microsoft.com/office/powerpoint/2010/main" val="19716011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80231-48EC-45E4-8E91-89233EEEAEC8}"/>
              </a:ext>
            </a:extLst>
          </p:cNvPr>
          <p:cNvSpPr>
            <a:spLocks noGrp="1"/>
          </p:cNvSpPr>
          <p:nvPr>
            <p:ph type="title"/>
          </p:nvPr>
        </p:nvSpPr>
        <p:spPr/>
        <p:txBody>
          <a:bodyPr/>
          <a:lstStyle/>
          <a:p>
            <a:r>
              <a:rPr lang="en-KE" dirty="0"/>
              <a:t>Critical Thinking's Significance in Accounting</a:t>
            </a:r>
          </a:p>
        </p:txBody>
      </p:sp>
      <p:sp>
        <p:nvSpPr>
          <p:cNvPr id="3" name="Content Placeholder 2">
            <a:extLst>
              <a:ext uri="{FF2B5EF4-FFF2-40B4-BE49-F238E27FC236}">
                <a16:creationId xmlns:a16="http://schemas.microsoft.com/office/drawing/2014/main" id="{8284F2B0-F345-492C-91C4-304E91A1D5D7}"/>
              </a:ext>
            </a:extLst>
          </p:cNvPr>
          <p:cNvSpPr>
            <a:spLocks noGrp="1"/>
          </p:cNvSpPr>
          <p:nvPr>
            <p:ph idx="1"/>
          </p:nvPr>
        </p:nvSpPr>
        <p:spPr/>
        <p:txBody>
          <a:bodyPr/>
          <a:lstStyle/>
          <a:p>
            <a:r>
              <a:rPr lang="en-KE" dirty="0"/>
              <a:t>Making sense of complicated data sets and guaranteeing that the inferences made from them are valid and trustworthy require analytical abilities. </a:t>
            </a:r>
            <a:br>
              <a:rPr lang="en-KE" dirty="0"/>
            </a:br>
            <a:r>
              <a:rPr lang="en-KE" dirty="0"/>
              <a:t>• Making choices. By helping accountants assess the accuracy and dependability of data, critical thinking improves decision-making processes and empowers them to base their choices on factual and pertinent information. This process is further improved by visual data, which presents information in an understandable and succinct way.</a:t>
            </a:r>
          </a:p>
          <a:p>
            <a:endParaRPr lang="en-KE" dirty="0"/>
          </a:p>
        </p:txBody>
      </p:sp>
    </p:spTree>
    <p:extLst>
      <p:ext uri="{BB962C8B-B14F-4D97-AF65-F5344CB8AC3E}">
        <p14:creationId xmlns:p14="http://schemas.microsoft.com/office/powerpoint/2010/main" val="12921710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044E1-EB24-48AF-AD88-3643321B2E8A}"/>
              </a:ext>
            </a:extLst>
          </p:cNvPr>
          <p:cNvSpPr>
            <a:spLocks noGrp="1"/>
          </p:cNvSpPr>
          <p:nvPr>
            <p:ph type="title"/>
          </p:nvPr>
        </p:nvSpPr>
        <p:spPr/>
        <p:txBody>
          <a:bodyPr/>
          <a:lstStyle/>
          <a:p>
            <a:r>
              <a:rPr lang="en-US" dirty="0"/>
              <a:t>References</a:t>
            </a:r>
            <a:endParaRPr lang="en-KE" dirty="0"/>
          </a:p>
        </p:txBody>
      </p:sp>
      <p:sp>
        <p:nvSpPr>
          <p:cNvPr id="3" name="Content Placeholder 2">
            <a:extLst>
              <a:ext uri="{FF2B5EF4-FFF2-40B4-BE49-F238E27FC236}">
                <a16:creationId xmlns:a16="http://schemas.microsoft.com/office/drawing/2014/main" id="{233E3172-D53E-449E-9FB9-91AF0BD5B06A}"/>
              </a:ext>
            </a:extLst>
          </p:cNvPr>
          <p:cNvSpPr>
            <a:spLocks noGrp="1"/>
          </p:cNvSpPr>
          <p:nvPr>
            <p:ph idx="1"/>
          </p:nvPr>
        </p:nvSpPr>
        <p:spPr/>
        <p:txBody>
          <a:bodyPr/>
          <a:lstStyle/>
          <a:p>
            <a:r>
              <a:rPr lang="en-KE" dirty="0" err="1"/>
              <a:t>Wolk</a:t>
            </a:r>
            <a:r>
              <a:rPr lang="en-KE" dirty="0"/>
              <a:t>, H. I., Dodd, J. L., &amp; </a:t>
            </a:r>
            <a:r>
              <a:rPr lang="en-KE" dirty="0" err="1"/>
              <a:t>Rozycki</a:t>
            </a:r>
            <a:r>
              <a:rPr lang="en-KE" dirty="0"/>
              <a:t>, J. J. (2016). Accounting theory: conceptual issues in a political and </a:t>
            </a:r>
            <a:r>
              <a:rPr lang="en-US" dirty="0"/>
              <a:t> economic environment.</a:t>
            </a:r>
            <a:r>
              <a:rPr lang="en-KE" dirty="0"/>
              <a:t> Sage Publications.</a:t>
            </a:r>
          </a:p>
          <a:p>
            <a:endParaRPr lang="en-KE" dirty="0"/>
          </a:p>
        </p:txBody>
      </p:sp>
    </p:spTree>
    <p:extLst>
      <p:ext uri="{BB962C8B-B14F-4D97-AF65-F5344CB8AC3E}">
        <p14:creationId xmlns:p14="http://schemas.microsoft.com/office/powerpoint/2010/main" val="14849211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3E059-6137-4862-9273-629971B192B8}"/>
              </a:ext>
            </a:extLst>
          </p:cNvPr>
          <p:cNvSpPr>
            <a:spLocks noGrp="1"/>
          </p:cNvSpPr>
          <p:nvPr>
            <p:ph type="title"/>
          </p:nvPr>
        </p:nvSpPr>
        <p:spPr/>
        <p:txBody>
          <a:bodyPr/>
          <a:lstStyle/>
          <a:p>
            <a:r>
              <a:rPr lang="en-US" dirty="0"/>
              <a:t>Week 3: Critical Accounting Theories</a:t>
            </a:r>
            <a:endParaRPr lang="en-KE" dirty="0"/>
          </a:p>
        </p:txBody>
      </p:sp>
      <p:sp>
        <p:nvSpPr>
          <p:cNvPr id="3" name="Content Placeholder 2">
            <a:extLst>
              <a:ext uri="{FF2B5EF4-FFF2-40B4-BE49-F238E27FC236}">
                <a16:creationId xmlns:a16="http://schemas.microsoft.com/office/drawing/2014/main" id="{571B94D7-7992-48E7-BDDD-FDC9AD096B3F}"/>
              </a:ext>
            </a:extLst>
          </p:cNvPr>
          <p:cNvSpPr>
            <a:spLocks noGrp="1"/>
          </p:cNvSpPr>
          <p:nvPr>
            <p:ph idx="1"/>
          </p:nvPr>
        </p:nvSpPr>
        <p:spPr/>
        <p:txBody>
          <a:bodyPr/>
          <a:lstStyle/>
          <a:p>
            <a:endParaRPr lang="en-US" dirty="0"/>
          </a:p>
          <a:p>
            <a:endParaRPr lang="en-US" dirty="0"/>
          </a:p>
          <a:p>
            <a:r>
              <a:rPr lang="en-US" dirty="0"/>
              <a:t>End of Week 3</a:t>
            </a:r>
            <a:endParaRPr lang="en-KE" dirty="0"/>
          </a:p>
        </p:txBody>
      </p:sp>
    </p:spTree>
    <p:extLst>
      <p:ext uri="{BB962C8B-B14F-4D97-AF65-F5344CB8AC3E}">
        <p14:creationId xmlns:p14="http://schemas.microsoft.com/office/powerpoint/2010/main" val="40635807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2659</TotalTime>
  <Words>2451</Words>
  <Application>Microsoft Office PowerPoint</Application>
  <PresentationFormat>Widescreen</PresentationFormat>
  <Paragraphs>183</Paragraphs>
  <Slides>42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Calibri</vt:lpstr>
      <vt:lpstr>Calibri Light</vt:lpstr>
      <vt:lpstr>Office Theme</vt:lpstr>
      <vt:lpstr>Course: Advanced Accounting Theory and Practices</vt:lpstr>
      <vt:lpstr>Introduction</vt:lpstr>
      <vt:lpstr>Critical Accounting Theory (CAT)</vt:lpstr>
      <vt:lpstr>Critical Accounting Theory (CAT)</vt:lpstr>
      <vt:lpstr>Critical Accounting Theory (CAT)</vt:lpstr>
      <vt:lpstr>Critical Accounting Theory</vt:lpstr>
      <vt:lpstr>Critical Accounting Theory </vt:lpstr>
      <vt:lpstr>Critical Accounting Theory</vt:lpstr>
      <vt:lpstr>How is this accomplished by Critical Accounting Theory?</vt:lpstr>
      <vt:lpstr>How CAT works</vt:lpstr>
      <vt:lpstr>How CAT works</vt:lpstr>
      <vt:lpstr>How CAT works</vt:lpstr>
      <vt:lpstr>How CAT works</vt:lpstr>
      <vt:lpstr>Accounting is positioned as a powerful tool</vt:lpstr>
      <vt:lpstr>Marxism</vt:lpstr>
      <vt:lpstr>Marxism</vt:lpstr>
      <vt:lpstr>Marxism</vt:lpstr>
      <vt:lpstr>CAT perspectives</vt:lpstr>
      <vt:lpstr>CAT perspectives</vt:lpstr>
      <vt:lpstr>CAT perspectives</vt:lpstr>
      <vt:lpstr> Fundamental Ideas:</vt:lpstr>
      <vt:lpstr>Fundamental Ideas:</vt:lpstr>
      <vt:lpstr>Fundamental Ideas:</vt:lpstr>
      <vt:lpstr>Important Focus Areas</vt:lpstr>
      <vt:lpstr>Application of Critical Accounting Theory</vt:lpstr>
      <vt:lpstr>Application of Critical Accounting Theory</vt:lpstr>
      <vt:lpstr>Critical Accounting Theory Rebuttals:</vt:lpstr>
      <vt:lpstr>Critical Accounting Theory Rebuttals:</vt:lpstr>
      <vt:lpstr>Critical perspective on accounting</vt:lpstr>
      <vt:lpstr>Critical perspective on accounting</vt:lpstr>
      <vt:lpstr>Critical perspective on accounting</vt:lpstr>
      <vt:lpstr>Critical perspective on accounting</vt:lpstr>
      <vt:lpstr>Critical perspective on accounting</vt:lpstr>
      <vt:lpstr>Critical perspective on accounting</vt:lpstr>
      <vt:lpstr>Critical perspective on accounting</vt:lpstr>
      <vt:lpstr>Critical perspective on accounting</vt:lpstr>
      <vt:lpstr>Developing the critical-thinking skills in Accounting</vt:lpstr>
      <vt:lpstr>Developing the critical-thinking skills in Accounting</vt:lpstr>
      <vt:lpstr>Critical Thinking's Significance in Accounting </vt:lpstr>
      <vt:lpstr>Critical Thinking's Significance in Accounting</vt:lpstr>
      <vt:lpstr>References</vt:lpstr>
      <vt:lpstr>Week 3: Critical Accounting Theories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Dr. Peter Karugu</cp:lastModifiedBy>
  <cp:revision>21</cp:revision>
  <dcterms:created xsi:type="dcterms:W3CDTF">2025-04-04T11:26:24Z</dcterms:created>
  <dcterms:modified xsi:type="dcterms:W3CDTF">2025-04-06T07:46:00Z</dcterms:modified>
</cp:coreProperties>
</file>