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1" r:id="rId46"/>
    <p:sldId id="300" r:id="rId47"/>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88205-5716-40FF-994D-3025290FF5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D509452-9A73-42C0-8562-4301138C6A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090EFE02-1BC2-4360-9C54-6EAE74EC0B2B}"/>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8EB48A93-D20B-4D0C-8EBA-02F40621178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965F8B9-B05C-4731-9C85-206F4E43B639}"/>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342449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735B4-6A99-4893-92D2-B15AE713EEF9}"/>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27A6DE70-F941-4EA3-ABA7-59C597A8A6E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CB30D82-1D58-40EF-92EF-7151EA917CB4}"/>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82359121-5DB3-4C5B-BE72-90DD579CE7D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AFCC9F21-718F-400D-91E2-CBA164B25FF9}"/>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457851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DF38D-4FAE-4D12-9C3A-FD03ACF50A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AE503481-E2A5-44C4-82D9-5FB9C015591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B0CD5EB-AFED-4A8C-8F78-CD0CE216A6A9}"/>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3F0CD9AD-887F-4277-98D7-EBB78B30FD8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207C3BB-F959-406F-8A8C-F2D8863E7221}"/>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424643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B892C-57CC-482F-8335-F21F5877E0AA}"/>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4A545E95-BC74-44DB-8818-EE8F6297AEE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12910C60-0182-412E-847D-E66379448BB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B056B146-EE2D-439F-B4B2-3E1DEF358943}"/>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6" name="Footer Placeholder 5">
            <a:extLst>
              <a:ext uri="{FF2B5EF4-FFF2-40B4-BE49-F238E27FC236}">
                <a16:creationId xmlns:a16="http://schemas.microsoft.com/office/drawing/2014/main" id="{36821D39-E195-4932-BB87-DA1DF9A6C278}"/>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D6636F1-B869-4596-A868-3D75A0AA3CBA}"/>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1066202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3EDE1-33F9-4FD3-BB68-39F85B8F21F1}"/>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0CD4DB0B-0C39-4D0A-B397-180C4DD94E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6510B78-1D97-45A3-B429-6325DBA0A72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49E472CD-B666-4BBB-9A1C-03EE352716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6D0C0AC-8DC4-4A21-A6E9-9B2D0675D24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7E43EE9-B6E6-4D44-B816-5D18386C7FA4}"/>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8" name="Footer Placeholder 7">
            <a:extLst>
              <a:ext uri="{FF2B5EF4-FFF2-40B4-BE49-F238E27FC236}">
                <a16:creationId xmlns:a16="http://schemas.microsoft.com/office/drawing/2014/main" id="{438BD468-BFFE-44D1-91F2-E3E9FFD9157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2318C995-1830-4CB1-A129-0F3FA50E1EDD}"/>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3770425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F380-0593-4B5C-A571-6F991E689508}"/>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F643A75E-810C-44CA-BB3E-C766D1B92FFF}"/>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4" name="Footer Placeholder 3">
            <a:extLst>
              <a:ext uri="{FF2B5EF4-FFF2-40B4-BE49-F238E27FC236}">
                <a16:creationId xmlns:a16="http://schemas.microsoft.com/office/drawing/2014/main" id="{C0FF5DA9-6156-4FC8-8BC5-95CB8E199F51}"/>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FC2ABC10-85DB-4266-84FF-B54E96140D36}"/>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80055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D586A2-F8C0-4DD4-A1DB-EDD0F47807B2}"/>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3" name="Footer Placeholder 2">
            <a:extLst>
              <a:ext uri="{FF2B5EF4-FFF2-40B4-BE49-F238E27FC236}">
                <a16:creationId xmlns:a16="http://schemas.microsoft.com/office/drawing/2014/main" id="{20A82EE0-3FE9-467C-B95C-247723F09533}"/>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E536739C-7F00-42F9-8232-863A92D4D284}"/>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468210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29393-F4EF-4DE6-8960-CAF1A7AD1E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FAB53BDF-326D-4B83-A4EA-53324190E5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074E4E0E-B5B1-4F47-BA72-A830790556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BEC9D0-B1DA-4622-BF9C-3322C0D3A59B}"/>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6" name="Footer Placeholder 5">
            <a:extLst>
              <a:ext uri="{FF2B5EF4-FFF2-40B4-BE49-F238E27FC236}">
                <a16:creationId xmlns:a16="http://schemas.microsoft.com/office/drawing/2014/main" id="{180BB72A-3312-4637-92E4-FAA30E8796A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D7691E1-A233-4092-A7D4-E0EC06C9E306}"/>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298147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0672A-5797-4FA4-9D24-0BB77528A2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E38BC20D-2505-410A-8BA4-05662C127E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4CA2D04B-F622-45CC-B4B0-9DD902E419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7505CEE-3560-41B4-9153-7417F969B3BA}"/>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6" name="Footer Placeholder 5">
            <a:extLst>
              <a:ext uri="{FF2B5EF4-FFF2-40B4-BE49-F238E27FC236}">
                <a16:creationId xmlns:a16="http://schemas.microsoft.com/office/drawing/2014/main" id="{5C5B0C37-FBEB-4E5B-926B-6830CAF1790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08A49803-B7AD-4DA9-9A93-CD499E1C9BA3}"/>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3791855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270FC-FA79-4F9B-9B49-30391447581D}"/>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EBC85223-66D6-4147-A896-B6C223A623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3CCFDEB-0267-4C3A-9050-9219B7C1794B}"/>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70731DAE-3BB6-4677-A125-F120BE58D3B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9ED6EDC-4300-4F46-8731-5DB5D6406284}"/>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864154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2B0C5E-8F74-418B-AB74-1B79B872FE9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8AC78C0D-BBE1-4BD2-BB38-6EC40333FFD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71FCB8C-5D5C-467D-BF38-BC599C31B79B}"/>
              </a:ext>
            </a:extLst>
          </p:cNvPr>
          <p:cNvSpPr>
            <a:spLocks noGrp="1"/>
          </p:cNvSpPr>
          <p:nvPr>
            <p:ph type="dt" sz="half" idx="10"/>
          </p:nvPr>
        </p:nvSpPr>
        <p:spPr/>
        <p:txBody>
          <a:body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2EEE4881-A800-44DD-A757-7AB737A0ED7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C81B140-816B-45F1-8114-307A9CF56ED2}"/>
              </a:ext>
            </a:extLst>
          </p:cNvPr>
          <p:cNvSpPr>
            <a:spLocks noGrp="1"/>
          </p:cNvSpPr>
          <p:nvPr>
            <p:ph type="sldNum" sz="quarter" idx="12"/>
          </p:nvPr>
        </p:nvSpPr>
        <p:spPr/>
        <p:txBody>
          <a:bodyPr/>
          <a:lstStyle/>
          <a:p>
            <a:fld id="{339988EC-A2A8-4520-B391-666EFE81903C}" type="slidenum">
              <a:rPr lang="en-KE" smtClean="0"/>
              <a:t>‹#›</a:t>
            </a:fld>
            <a:endParaRPr lang="en-KE"/>
          </a:p>
        </p:txBody>
      </p:sp>
    </p:spTree>
    <p:extLst>
      <p:ext uri="{BB962C8B-B14F-4D97-AF65-F5344CB8AC3E}">
        <p14:creationId xmlns:p14="http://schemas.microsoft.com/office/powerpoint/2010/main" val="34439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619D3F-6A0B-43DC-BF16-1A322D606B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DD8C13FD-C104-4514-9D30-0DDA0DCA20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F96CFA2-F0D1-41D9-B43A-03ED43A22B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4AED4A-FEB4-4F52-ACE6-28FA82CB992F}" type="datetimeFigureOut">
              <a:rPr lang="en-KE" smtClean="0"/>
              <a:t>26/04/2025</a:t>
            </a:fld>
            <a:endParaRPr lang="en-KE"/>
          </a:p>
        </p:txBody>
      </p:sp>
      <p:sp>
        <p:nvSpPr>
          <p:cNvPr id="5" name="Footer Placeholder 4">
            <a:extLst>
              <a:ext uri="{FF2B5EF4-FFF2-40B4-BE49-F238E27FC236}">
                <a16:creationId xmlns:a16="http://schemas.microsoft.com/office/drawing/2014/main" id="{F72857D9-6E28-4EC6-959A-A1CE4B9E7E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085806C0-0B97-4530-A777-56CD62DF23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9988EC-A2A8-4520-B391-666EFE81903C}" type="slidenum">
              <a:rPr lang="en-KE" smtClean="0"/>
              <a:t>‹#›</a:t>
            </a:fld>
            <a:endParaRPr lang="en-KE"/>
          </a:p>
        </p:txBody>
      </p:sp>
    </p:spTree>
    <p:extLst>
      <p:ext uri="{BB962C8B-B14F-4D97-AF65-F5344CB8AC3E}">
        <p14:creationId xmlns:p14="http://schemas.microsoft.com/office/powerpoint/2010/main" val="982408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A4C99-C9C2-4188-888B-CB30818D66DD}"/>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84CA71BA-43DE-4AEB-9E78-C8C83FE0A4B3}"/>
              </a:ext>
            </a:extLst>
          </p:cNvPr>
          <p:cNvSpPr>
            <a:spLocks noGrp="1"/>
          </p:cNvSpPr>
          <p:nvPr>
            <p:ph type="subTitle" idx="1"/>
          </p:nvPr>
        </p:nvSpPr>
        <p:spPr/>
        <p:txBody>
          <a:bodyPr/>
          <a:lstStyle/>
          <a:p>
            <a:r>
              <a:rPr lang="en-US" dirty="0"/>
              <a:t>Week 4 : Conceptual Frameworks for Financial Reporting</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413827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AFA6B-E307-4F93-8B34-086AE587B231}"/>
              </a:ext>
            </a:extLst>
          </p:cNvPr>
          <p:cNvSpPr>
            <a:spLocks noGrp="1"/>
          </p:cNvSpPr>
          <p:nvPr>
            <p:ph type="title"/>
          </p:nvPr>
        </p:nvSpPr>
        <p:spPr/>
        <p:txBody>
          <a:bodyPr/>
          <a:lstStyle/>
          <a:p>
            <a:pPr algn="ctr"/>
            <a:r>
              <a:rPr lang="en-US" b="1" dirty="0"/>
              <a:t>Introduction</a:t>
            </a:r>
            <a:endParaRPr lang="en-KE" b="1" dirty="0"/>
          </a:p>
        </p:txBody>
      </p:sp>
      <p:sp>
        <p:nvSpPr>
          <p:cNvPr id="3" name="Content Placeholder 2">
            <a:extLst>
              <a:ext uri="{FF2B5EF4-FFF2-40B4-BE49-F238E27FC236}">
                <a16:creationId xmlns:a16="http://schemas.microsoft.com/office/drawing/2014/main" id="{AD679A3D-F92F-430A-902C-9910D3AF4F8B}"/>
              </a:ext>
            </a:extLst>
          </p:cNvPr>
          <p:cNvSpPr>
            <a:spLocks noGrp="1"/>
          </p:cNvSpPr>
          <p:nvPr>
            <p:ph idx="1"/>
          </p:nvPr>
        </p:nvSpPr>
        <p:spPr/>
        <p:txBody>
          <a:bodyPr/>
          <a:lstStyle/>
          <a:p>
            <a:pPr algn="just"/>
            <a:r>
              <a:rPr lang="en-US" dirty="0"/>
              <a:t>This lecture introduces the Conceptual Frameworks for Financial Reporting .</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Understand the conceptual frameworks that underlines when preparing the financial Reports</a:t>
            </a:r>
          </a:p>
          <a:p>
            <a:pPr lvl="1" algn="just"/>
            <a:r>
              <a:rPr lang="en-US" dirty="0"/>
              <a:t>Understand the importance of financial reporting</a:t>
            </a:r>
          </a:p>
          <a:p>
            <a:pPr lvl="1" algn="just"/>
            <a:r>
              <a:rPr lang="en-US" dirty="0"/>
              <a:t>Understand the framework for the preparation of the financial report.</a:t>
            </a:r>
            <a:endParaRPr lang="en-KE" dirty="0"/>
          </a:p>
        </p:txBody>
      </p:sp>
    </p:spTree>
    <p:extLst>
      <p:ext uri="{BB962C8B-B14F-4D97-AF65-F5344CB8AC3E}">
        <p14:creationId xmlns:p14="http://schemas.microsoft.com/office/powerpoint/2010/main" val="3609260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F5395-CE00-4E89-A33F-19C8576FEFA2}"/>
              </a:ext>
            </a:extLst>
          </p:cNvPr>
          <p:cNvSpPr>
            <a:spLocks noGrp="1"/>
          </p:cNvSpPr>
          <p:nvPr>
            <p:ph type="title"/>
          </p:nvPr>
        </p:nvSpPr>
        <p:spPr/>
        <p:txBody>
          <a:bodyPr/>
          <a:lstStyle/>
          <a:p>
            <a:r>
              <a:rPr lang="en-US" b="1" dirty="0"/>
              <a:t>Introduction</a:t>
            </a:r>
            <a:endParaRPr lang="en-KE" b="1" dirty="0"/>
          </a:p>
        </p:txBody>
      </p:sp>
      <p:sp>
        <p:nvSpPr>
          <p:cNvPr id="3" name="Content Placeholder 2">
            <a:extLst>
              <a:ext uri="{FF2B5EF4-FFF2-40B4-BE49-F238E27FC236}">
                <a16:creationId xmlns:a16="http://schemas.microsoft.com/office/drawing/2014/main" id="{C3AE26FB-9B8C-4571-ADAF-E13B7A7BAC71}"/>
              </a:ext>
            </a:extLst>
          </p:cNvPr>
          <p:cNvSpPr>
            <a:spLocks noGrp="1"/>
          </p:cNvSpPr>
          <p:nvPr>
            <p:ph idx="1"/>
          </p:nvPr>
        </p:nvSpPr>
        <p:spPr/>
        <p:txBody>
          <a:bodyPr/>
          <a:lstStyle/>
          <a:p>
            <a:r>
              <a:rPr lang="en-KE" dirty="0"/>
              <a:t>A statement of theoretical concepts that serve as a frame of reference for a certain subject of study is known as a conceptual framework.</a:t>
            </a:r>
            <a:endParaRPr lang="en-US" dirty="0"/>
          </a:p>
          <a:p>
            <a:r>
              <a:rPr lang="en-KE" dirty="0"/>
              <a:t> In the realm of accounting, it is a collection of accepted ideas intended to serve as a foundation for the more specific ideas, regulations, and application guidelines found in accounting standards.</a:t>
            </a:r>
            <a:endParaRPr lang="en-US" dirty="0"/>
          </a:p>
          <a:p>
            <a:r>
              <a:rPr lang="en-KE" dirty="0"/>
              <a:t>The Conceptual Framework of the IASB was updated in 2010 after it was first published in 1989.</a:t>
            </a:r>
          </a:p>
        </p:txBody>
      </p:sp>
    </p:spTree>
    <p:extLst>
      <p:ext uri="{BB962C8B-B14F-4D97-AF65-F5344CB8AC3E}">
        <p14:creationId xmlns:p14="http://schemas.microsoft.com/office/powerpoint/2010/main" val="3253903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FAD4E-4EAD-463D-B7B1-9C1E09644E88}"/>
              </a:ext>
            </a:extLst>
          </p:cNvPr>
          <p:cNvSpPr>
            <a:spLocks noGrp="1"/>
          </p:cNvSpPr>
          <p:nvPr>
            <p:ph type="title"/>
          </p:nvPr>
        </p:nvSpPr>
        <p:spPr/>
        <p:txBody>
          <a:bodyPr/>
          <a:lstStyle/>
          <a:p>
            <a:r>
              <a:rPr lang="en-US" b="1" dirty="0"/>
              <a:t>Introduction</a:t>
            </a:r>
            <a:endParaRPr lang="en-KE" dirty="0"/>
          </a:p>
        </p:txBody>
      </p:sp>
      <p:sp>
        <p:nvSpPr>
          <p:cNvPr id="3" name="Content Placeholder 2">
            <a:extLst>
              <a:ext uri="{FF2B5EF4-FFF2-40B4-BE49-F238E27FC236}">
                <a16:creationId xmlns:a16="http://schemas.microsoft.com/office/drawing/2014/main" id="{5156B6C0-7C96-4D67-A20B-C48E251DC3E2}"/>
              </a:ext>
            </a:extLst>
          </p:cNvPr>
          <p:cNvSpPr>
            <a:spLocks noGrp="1"/>
          </p:cNvSpPr>
          <p:nvPr>
            <p:ph idx="1"/>
          </p:nvPr>
        </p:nvSpPr>
        <p:spPr/>
        <p:txBody>
          <a:bodyPr/>
          <a:lstStyle/>
          <a:p>
            <a:r>
              <a:rPr lang="en-KE" dirty="0"/>
              <a:t>The most recent amendment, which was made in 2018, is the result of extensive debate about its contents. </a:t>
            </a:r>
            <a:endParaRPr lang="en-US" dirty="0"/>
          </a:p>
          <a:p>
            <a:r>
              <a:rPr lang="en-KE" dirty="0"/>
              <a:t>The most recent version clarifies certain issues, changes others, and adds new information to close other gaps that earlier iterations failed to address.</a:t>
            </a:r>
            <a:endParaRPr lang="en-US" dirty="0"/>
          </a:p>
          <a:p>
            <a:endParaRPr lang="en-US" dirty="0"/>
          </a:p>
          <a:p>
            <a:r>
              <a:rPr lang="en-KE" dirty="0"/>
              <a:t>The Conceptual Framework serves the following purposes:</a:t>
            </a:r>
          </a:p>
          <a:p>
            <a:r>
              <a:rPr lang="en-KE" dirty="0"/>
              <a:t>It helps the IASB create accounting rules that are founded on standardized notions;</a:t>
            </a:r>
          </a:p>
        </p:txBody>
      </p:sp>
    </p:spTree>
    <p:extLst>
      <p:ext uri="{BB962C8B-B14F-4D97-AF65-F5344CB8AC3E}">
        <p14:creationId xmlns:p14="http://schemas.microsoft.com/office/powerpoint/2010/main" val="4155509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11217-D4F2-4AE2-A071-DD0AB1C374F4}"/>
              </a:ext>
            </a:extLst>
          </p:cNvPr>
          <p:cNvSpPr>
            <a:spLocks noGrp="1"/>
          </p:cNvSpPr>
          <p:nvPr>
            <p:ph type="title"/>
          </p:nvPr>
        </p:nvSpPr>
        <p:spPr/>
        <p:txBody>
          <a:bodyPr/>
          <a:lstStyle/>
          <a:p>
            <a:r>
              <a:rPr lang="en-US" dirty="0"/>
              <a:t>Purpose</a:t>
            </a:r>
            <a:endParaRPr lang="en-KE" dirty="0"/>
          </a:p>
        </p:txBody>
      </p:sp>
      <p:sp>
        <p:nvSpPr>
          <p:cNvPr id="3" name="Content Placeholder 2">
            <a:extLst>
              <a:ext uri="{FF2B5EF4-FFF2-40B4-BE49-F238E27FC236}">
                <a16:creationId xmlns:a16="http://schemas.microsoft.com/office/drawing/2014/main" id="{034307DD-1EF7-4928-AF7B-02453ABF8294}"/>
              </a:ext>
            </a:extLst>
          </p:cNvPr>
          <p:cNvSpPr>
            <a:spLocks noGrp="1"/>
          </p:cNvSpPr>
          <p:nvPr>
            <p:ph idx="1"/>
          </p:nvPr>
        </p:nvSpPr>
        <p:spPr/>
        <p:txBody>
          <a:bodyPr/>
          <a:lstStyle/>
          <a:p>
            <a:pPr lvl="0"/>
            <a:r>
              <a:rPr lang="en-KE" dirty="0"/>
              <a:t>When no standard applies to a specific transaction or occurrence, or when a standard permits a choice of policy,</a:t>
            </a:r>
            <a:endParaRPr lang="en-US" dirty="0"/>
          </a:p>
          <a:p>
            <a:pPr lvl="0"/>
            <a:r>
              <a:rPr lang="en-KE" dirty="0"/>
              <a:t> it helps financial statement preparers create consistent accounting practices;</a:t>
            </a:r>
          </a:p>
          <a:p>
            <a:pPr lvl="0"/>
            <a:r>
              <a:rPr lang="en-KE" dirty="0"/>
              <a:t> it also helps all parties comprehend and interpret the standards. </a:t>
            </a:r>
            <a:br>
              <a:rPr lang="en-KE" dirty="0"/>
            </a:br>
            <a:endParaRPr lang="en-KE" dirty="0"/>
          </a:p>
          <a:p>
            <a:r>
              <a:rPr lang="en-KE" dirty="0"/>
              <a:t>The framework does not, however, supersede any IFRS regulations.</a:t>
            </a:r>
            <a:endParaRPr lang="en-US" dirty="0"/>
          </a:p>
        </p:txBody>
      </p:sp>
    </p:spTree>
    <p:extLst>
      <p:ext uri="{BB962C8B-B14F-4D97-AF65-F5344CB8AC3E}">
        <p14:creationId xmlns:p14="http://schemas.microsoft.com/office/powerpoint/2010/main" val="475240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D5FB1-743A-4809-9EEF-BF4D6EDED81A}"/>
              </a:ext>
            </a:extLst>
          </p:cNvPr>
          <p:cNvSpPr>
            <a:spLocks noGrp="1"/>
          </p:cNvSpPr>
          <p:nvPr>
            <p:ph type="title"/>
          </p:nvPr>
        </p:nvSpPr>
        <p:spPr/>
        <p:txBody>
          <a:bodyPr/>
          <a:lstStyle/>
          <a:p>
            <a:r>
              <a:rPr lang="en-US" dirty="0"/>
              <a:t>IFRS</a:t>
            </a:r>
            <a:endParaRPr lang="en-KE" dirty="0"/>
          </a:p>
        </p:txBody>
      </p:sp>
      <p:sp>
        <p:nvSpPr>
          <p:cNvPr id="3" name="Content Placeholder 2">
            <a:extLst>
              <a:ext uri="{FF2B5EF4-FFF2-40B4-BE49-F238E27FC236}">
                <a16:creationId xmlns:a16="http://schemas.microsoft.com/office/drawing/2014/main" id="{4FC4F435-8C50-438B-B224-3696970614D3}"/>
              </a:ext>
            </a:extLst>
          </p:cNvPr>
          <p:cNvSpPr>
            <a:spLocks noGrp="1"/>
          </p:cNvSpPr>
          <p:nvPr>
            <p:ph idx="1"/>
          </p:nvPr>
        </p:nvSpPr>
        <p:spPr/>
        <p:txBody>
          <a:bodyPr/>
          <a:lstStyle/>
          <a:p>
            <a:r>
              <a:rPr lang="en-KE" dirty="0"/>
              <a:t>The standard takes precedence over the framework in the event of a conflict. </a:t>
            </a:r>
            <a:endParaRPr lang="en-US" dirty="0"/>
          </a:p>
          <a:p>
            <a:r>
              <a:rPr lang="en-KE" dirty="0"/>
              <a:t>This kind of contradiction could be intentional since the IASB might approve a treatment even if it doesn't follow the framework. </a:t>
            </a:r>
            <a:endParaRPr lang="en-US" dirty="0"/>
          </a:p>
          <a:p>
            <a:r>
              <a:rPr lang="en-KE" dirty="0"/>
              <a:t>The use of a deferred income liability (under IAS 20) for unamortised government grants in cases where there is no obligation is an excellent illustration of this. </a:t>
            </a:r>
          </a:p>
          <a:p>
            <a:endParaRPr lang="en-KE" dirty="0"/>
          </a:p>
        </p:txBody>
      </p:sp>
    </p:spTree>
    <p:extLst>
      <p:ext uri="{BB962C8B-B14F-4D97-AF65-F5344CB8AC3E}">
        <p14:creationId xmlns:p14="http://schemas.microsoft.com/office/powerpoint/2010/main" val="2024425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934C-3D95-4142-9CC3-E880F5740276}"/>
              </a:ext>
            </a:extLst>
          </p:cNvPr>
          <p:cNvSpPr>
            <a:spLocks noGrp="1"/>
          </p:cNvSpPr>
          <p:nvPr>
            <p:ph type="title"/>
          </p:nvPr>
        </p:nvSpPr>
        <p:spPr/>
        <p:txBody>
          <a:bodyPr/>
          <a:lstStyle/>
          <a:p>
            <a:r>
              <a:rPr lang="en-KE" dirty="0"/>
              <a:t>Contents of the Conceptual Framework</a:t>
            </a:r>
          </a:p>
        </p:txBody>
      </p:sp>
      <p:sp>
        <p:nvSpPr>
          <p:cNvPr id="3" name="Content Placeholder 2">
            <a:extLst>
              <a:ext uri="{FF2B5EF4-FFF2-40B4-BE49-F238E27FC236}">
                <a16:creationId xmlns:a16="http://schemas.microsoft.com/office/drawing/2014/main" id="{6B9D2A18-FED3-4660-80F9-236144638983}"/>
              </a:ext>
            </a:extLst>
          </p:cNvPr>
          <p:cNvSpPr>
            <a:spLocks noGrp="1"/>
          </p:cNvSpPr>
          <p:nvPr>
            <p:ph idx="1"/>
          </p:nvPr>
        </p:nvSpPr>
        <p:spPr/>
        <p:txBody>
          <a:bodyPr/>
          <a:lstStyle/>
          <a:p>
            <a:r>
              <a:rPr lang="en-KE" dirty="0"/>
              <a:t>There are eight chapters in the updated framework. </a:t>
            </a:r>
            <a:endParaRPr lang="en-US" dirty="0"/>
          </a:p>
          <a:p>
            <a:r>
              <a:rPr lang="en-KE" dirty="0"/>
              <a:t>They are as follows: </a:t>
            </a:r>
            <a:endParaRPr lang="en-US" dirty="0"/>
          </a:p>
          <a:p>
            <a:r>
              <a:rPr lang="en-KE" dirty="0"/>
              <a:t>1. The purpose of financial reporting  </a:t>
            </a:r>
          </a:p>
          <a:p>
            <a:r>
              <a:rPr lang="en-KE" dirty="0"/>
              <a:t>2. The quality attributes of practical financial data </a:t>
            </a:r>
            <a:endParaRPr lang="en-US" dirty="0"/>
          </a:p>
          <a:p>
            <a:r>
              <a:rPr lang="en-KE" dirty="0"/>
              <a:t>3. The reporting entity and financial statements </a:t>
            </a:r>
            <a:endParaRPr lang="en-US" dirty="0"/>
          </a:p>
          <a:p>
            <a:r>
              <a:rPr lang="en-KE" dirty="0"/>
              <a:t>4. Financial statement components</a:t>
            </a:r>
          </a:p>
        </p:txBody>
      </p:sp>
    </p:spTree>
    <p:extLst>
      <p:ext uri="{BB962C8B-B14F-4D97-AF65-F5344CB8AC3E}">
        <p14:creationId xmlns:p14="http://schemas.microsoft.com/office/powerpoint/2010/main" val="2471559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274F0-D616-4345-81B6-3A743BCA9A37}"/>
              </a:ext>
            </a:extLst>
          </p:cNvPr>
          <p:cNvSpPr>
            <a:spLocks noGrp="1"/>
          </p:cNvSpPr>
          <p:nvPr>
            <p:ph type="title"/>
          </p:nvPr>
        </p:nvSpPr>
        <p:spPr/>
        <p:txBody>
          <a:bodyPr/>
          <a:lstStyle/>
          <a:p>
            <a:r>
              <a:rPr lang="en-KE" dirty="0"/>
              <a:t>Contents of the Conceptual Framework</a:t>
            </a:r>
          </a:p>
        </p:txBody>
      </p:sp>
      <p:sp>
        <p:nvSpPr>
          <p:cNvPr id="3" name="Content Placeholder 2">
            <a:extLst>
              <a:ext uri="{FF2B5EF4-FFF2-40B4-BE49-F238E27FC236}">
                <a16:creationId xmlns:a16="http://schemas.microsoft.com/office/drawing/2014/main" id="{1592BFE3-0E98-4CEA-9614-A6AB118C0AB5}"/>
              </a:ext>
            </a:extLst>
          </p:cNvPr>
          <p:cNvSpPr>
            <a:spLocks noGrp="1"/>
          </p:cNvSpPr>
          <p:nvPr>
            <p:ph idx="1"/>
          </p:nvPr>
        </p:nvSpPr>
        <p:spPr/>
        <p:txBody>
          <a:bodyPr/>
          <a:lstStyle/>
          <a:p>
            <a:r>
              <a:rPr lang="en-KE" dirty="0"/>
              <a:t>5. Identification and de-identification </a:t>
            </a:r>
            <a:endParaRPr lang="en-US" dirty="0"/>
          </a:p>
          <a:p>
            <a:r>
              <a:rPr lang="en-KE" dirty="0"/>
              <a:t>6. Quantification </a:t>
            </a:r>
            <a:endParaRPr lang="en-US" dirty="0"/>
          </a:p>
          <a:p>
            <a:r>
              <a:rPr lang="en-KE" dirty="0"/>
              <a:t>7. Disclosure and presentation </a:t>
            </a:r>
            <a:endParaRPr lang="en-US" dirty="0"/>
          </a:p>
          <a:p>
            <a:r>
              <a:rPr lang="en-KE" dirty="0"/>
              <a:t>8. Capital and capital maintenance concepts </a:t>
            </a:r>
            <a:br>
              <a:rPr lang="en-KE" dirty="0"/>
            </a:br>
            <a:br>
              <a:rPr lang="en-KE" dirty="0"/>
            </a:br>
            <a:endParaRPr lang="en-KE" dirty="0"/>
          </a:p>
          <a:p>
            <a:endParaRPr lang="en-KE" dirty="0"/>
          </a:p>
        </p:txBody>
      </p:sp>
    </p:spTree>
    <p:extLst>
      <p:ext uri="{BB962C8B-B14F-4D97-AF65-F5344CB8AC3E}">
        <p14:creationId xmlns:p14="http://schemas.microsoft.com/office/powerpoint/2010/main" val="2975064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0C05C-1EE0-4C86-AD4F-1C296F300FA1}"/>
              </a:ext>
            </a:extLst>
          </p:cNvPr>
          <p:cNvSpPr>
            <a:spLocks noGrp="1"/>
          </p:cNvSpPr>
          <p:nvPr>
            <p:ph type="title"/>
          </p:nvPr>
        </p:nvSpPr>
        <p:spPr/>
        <p:txBody>
          <a:bodyPr>
            <a:normAutofit fontScale="90000"/>
          </a:bodyPr>
          <a:lstStyle/>
          <a:p>
            <a:r>
              <a:rPr lang="en-US" b="1" dirty="0"/>
              <a:t>Chapter 1 – The objective of financial reporting</a:t>
            </a:r>
            <a:br>
              <a:rPr lang="en-KE" b="1" dirty="0"/>
            </a:br>
            <a:endParaRPr lang="en-KE" dirty="0"/>
          </a:p>
        </p:txBody>
      </p:sp>
      <p:sp>
        <p:nvSpPr>
          <p:cNvPr id="3" name="Content Placeholder 2">
            <a:extLst>
              <a:ext uri="{FF2B5EF4-FFF2-40B4-BE49-F238E27FC236}">
                <a16:creationId xmlns:a16="http://schemas.microsoft.com/office/drawing/2014/main" id="{1848089E-DA4E-41F1-8915-00BEF7081391}"/>
              </a:ext>
            </a:extLst>
          </p:cNvPr>
          <p:cNvSpPr>
            <a:spLocks noGrp="1"/>
          </p:cNvSpPr>
          <p:nvPr>
            <p:ph idx="1"/>
          </p:nvPr>
        </p:nvSpPr>
        <p:spPr/>
        <p:txBody>
          <a:bodyPr>
            <a:normAutofit lnSpcReduction="10000"/>
          </a:bodyPr>
          <a:lstStyle/>
          <a:p>
            <a:r>
              <a:rPr lang="en-KE" dirty="0"/>
              <a:t>The purpose of financial reporting is covered in Chapter 1. </a:t>
            </a:r>
            <a:endParaRPr lang="en-US" dirty="0"/>
          </a:p>
          <a:p>
            <a:r>
              <a:rPr lang="en-KE" dirty="0"/>
              <a:t>The goal is to give lenders, other creditors, and current and potential investors financial data that will help them decide whether to contribute resources to the organization. </a:t>
            </a:r>
          </a:p>
          <a:p>
            <a:r>
              <a:rPr lang="en-KE" dirty="0"/>
              <a:t>These choices include:</a:t>
            </a:r>
          </a:p>
          <a:p>
            <a:pPr lvl="0"/>
            <a:r>
              <a:rPr lang="en-KE" dirty="0"/>
              <a:t>supplying or settling loans or other types of credit; </a:t>
            </a:r>
          </a:p>
          <a:p>
            <a:pPr lvl="0"/>
            <a:r>
              <a:rPr lang="en-KE" dirty="0"/>
              <a:t>voting or otherwise influencing management's decisions; </a:t>
            </a:r>
          </a:p>
          <a:p>
            <a:r>
              <a:rPr lang="en-KE" dirty="0"/>
              <a:t>purchasing, selling, or holding equity and debt instruments. </a:t>
            </a:r>
            <a:br>
              <a:rPr lang="en-KE" dirty="0"/>
            </a:br>
            <a:br>
              <a:rPr lang="en-KE" dirty="0"/>
            </a:br>
            <a:endParaRPr lang="en-KE" dirty="0"/>
          </a:p>
        </p:txBody>
      </p:sp>
    </p:spTree>
    <p:extLst>
      <p:ext uri="{BB962C8B-B14F-4D97-AF65-F5344CB8AC3E}">
        <p14:creationId xmlns:p14="http://schemas.microsoft.com/office/powerpoint/2010/main" val="40900161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D05C5-0F7B-4DFA-AEB5-F42A5675122D}"/>
              </a:ext>
            </a:extLst>
          </p:cNvPr>
          <p:cNvSpPr>
            <a:spLocks noGrp="1"/>
          </p:cNvSpPr>
          <p:nvPr>
            <p:ph type="title"/>
          </p:nvPr>
        </p:nvSpPr>
        <p:spPr/>
        <p:txBody>
          <a:bodyPr/>
          <a:lstStyle/>
          <a:p>
            <a:r>
              <a:rPr lang="en-US" dirty="0"/>
              <a:t>Objective</a:t>
            </a:r>
            <a:endParaRPr lang="en-KE" dirty="0"/>
          </a:p>
        </p:txBody>
      </p:sp>
      <p:sp>
        <p:nvSpPr>
          <p:cNvPr id="3" name="Content Placeholder 2">
            <a:extLst>
              <a:ext uri="{FF2B5EF4-FFF2-40B4-BE49-F238E27FC236}">
                <a16:creationId xmlns:a16="http://schemas.microsoft.com/office/drawing/2014/main" id="{88A707AB-94BD-40A1-AF4F-F8672B82ECF7}"/>
              </a:ext>
            </a:extLst>
          </p:cNvPr>
          <p:cNvSpPr>
            <a:spLocks noGrp="1"/>
          </p:cNvSpPr>
          <p:nvPr>
            <p:ph idx="1"/>
          </p:nvPr>
        </p:nvSpPr>
        <p:spPr/>
        <p:txBody>
          <a:bodyPr/>
          <a:lstStyle/>
          <a:p>
            <a:pPr lvl="0"/>
            <a:r>
              <a:rPr lang="en-KE" dirty="0"/>
              <a:t>Users evaluate the following factors when making these decisions:</a:t>
            </a:r>
          </a:p>
          <a:p>
            <a:r>
              <a:rPr lang="en-KE" dirty="0"/>
              <a:t> The entity's financial resources, claims against those resources, and potential future net cash inflows; and</a:t>
            </a:r>
          </a:p>
          <a:p>
            <a:r>
              <a:rPr lang="en-KE" dirty="0"/>
              <a:t>  Management's management of the entity's financial resources. </a:t>
            </a:r>
            <a:endParaRPr lang="en-US" dirty="0"/>
          </a:p>
          <a:p>
            <a:r>
              <a:rPr lang="en-KE" dirty="0"/>
              <a:t>This goal is crucial because it provides accountants with a standard by which to evaluate the </a:t>
            </a:r>
            <a:r>
              <a:rPr lang="en-KE" dirty="0" err="1"/>
              <a:t>caliber</a:t>
            </a:r>
            <a:r>
              <a:rPr lang="en-KE" dirty="0"/>
              <a:t> of their reports. </a:t>
            </a:r>
            <a:endParaRPr lang="en-US" dirty="0"/>
          </a:p>
          <a:p>
            <a:r>
              <a:rPr lang="en-KE" dirty="0"/>
              <a:t>Keep in mind that financial statements contain notes, formats, and statistics.</a:t>
            </a:r>
          </a:p>
        </p:txBody>
      </p:sp>
    </p:spTree>
    <p:extLst>
      <p:ext uri="{BB962C8B-B14F-4D97-AF65-F5344CB8AC3E}">
        <p14:creationId xmlns:p14="http://schemas.microsoft.com/office/powerpoint/2010/main" val="28922649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B8359-F6D9-4E04-B667-B5DBF9DB85DB}"/>
              </a:ext>
            </a:extLst>
          </p:cNvPr>
          <p:cNvSpPr>
            <a:spLocks noGrp="1"/>
          </p:cNvSpPr>
          <p:nvPr>
            <p:ph type="title"/>
          </p:nvPr>
        </p:nvSpPr>
        <p:spPr/>
        <p:txBody>
          <a:bodyPr/>
          <a:lstStyle/>
          <a:p>
            <a:r>
              <a:rPr lang="en-US" dirty="0"/>
              <a:t>Objective</a:t>
            </a:r>
            <a:endParaRPr lang="en-KE" dirty="0"/>
          </a:p>
        </p:txBody>
      </p:sp>
      <p:sp>
        <p:nvSpPr>
          <p:cNvPr id="3" name="Content Placeholder 2">
            <a:extLst>
              <a:ext uri="{FF2B5EF4-FFF2-40B4-BE49-F238E27FC236}">
                <a16:creationId xmlns:a16="http://schemas.microsoft.com/office/drawing/2014/main" id="{5D5E7061-4AEC-49E9-BA52-1419800A1098}"/>
              </a:ext>
            </a:extLst>
          </p:cNvPr>
          <p:cNvSpPr>
            <a:spLocks noGrp="1"/>
          </p:cNvSpPr>
          <p:nvPr>
            <p:ph idx="1"/>
          </p:nvPr>
        </p:nvSpPr>
        <p:spPr/>
        <p:txBody>
          <a:bodyPr/>
          <a:lstStyle/>
          <a:p>
            <a:r>
              <a:rPr lang="en-KE" dirty="0"/>
              <a:t>The type and quantity of disclosures that should be included in financial statements are always up for debate. </a:t>
            </a:r>
            <a:endParaRPr lang="en-US" dirty="0"/>
          </a:p>
          <a:p>
            <a:r>
              <a:rPr lang="en-KE" dirty="0"/>
              <a:t>Accounting rules only address a portion of this ambiguity. </a:t>
            </a:r>
          </a:p>
          <a:p>
            <a:r>
              <a:rPr lang="en-KE" dirty="0"/>
              <a:t>Making decisions regarding the type and scope of information to be provided in the financial statements and related notes requires a thorough understanding of the overarching goal, which is to give information that is useful for making decisions. </a:t>
            </a:r>
            <a:br>
              <a:rPr lang="en-KE" dirty="0"/>
            </a:br>
            <a:endParaRPr lang="en-KE" dirty="0"/>
          </a:p>
        </p:txBody>
      </p:sp>
    </p:spTree>
    <p:extLst>
      <p:ext uri="{BB962C8B-B14F-4D97-AF65-F5344CB8AC3E}">
        <p14:creationId xmlns:p14="http://schemas.microsoft.com/office/powerpoint/2010/main" val="502290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59F24-6040-4D73-880E-E1F712DED3A3}"/>
              </a:ext>
            </a:extLst>
          </p:cNvPr>
          <p:cNvSpPr>
            <a:spLocks noGrp="1"/>
          </p:cNvSpPr>
          <p:nvPr>
            <p:ph type="title"/>
          </p:nvPr>
        </p:nvSpPr>
        <p:spPr/>
        <p:txBody>
          <a:bodyPr/>
          <a:lstStyle/>
          <a:p>
            <a:r>
              <a:rPr lang="en-US" dirty="0"/>
              <a:t>Objective</a:t>
            </a:r>
            <a:endParaRPr lang="en-KE" dirty="0"/>
          </a:p>
        </p:txBody>
      </p:sp>
      <p:sp>
        <p:nvSpPr>
          <p:cNvPr id="3" name="Content Placeholder 2">
            <a:extLst>
              <a:ext uri="{FF2B5EF4-FFF2-40B4-BE49-F238E27FC236}">
                <a16:creationId xmlns:a16="http://schemas.microsoft.com/office/drawing/2014/main" id="{A5765DC4-68BD-4685-B5A7-32AE719F6C94}"/>
              </a:ext>
            </a:extLst>
          </p:cNvPr>
          <p:cNvSpPr>
            <a:spLocks noGrp="1"/>
          </p:cNvSpPr>
          <p:nvPr>
            <p:ph idx="1"/>
          </p:nvPr>
        </p:nvSpPr>
        <p:spPr/>
        <p:txBody>
          <a:bodyPr/>
          <a:lstStyle/>
          <a:p>
            <a:r>
              <a:rPr lang="en-KE" dirty="0"/>
              <a:t>The significance of the accrual concept of accounting is emphasized in this chapter. </a:t>
            </a:r>
            <a:endParaRPr lang="en-US" dirty="0"/>
          </a:p>
          <a:p>
            <a:r>
              <a:rPr lang="en-KE" dirty="0"/>
              <a:t>Our approach is based on the fundamental premise that transactions should be recorded during the periods in which they take place, not when any associated cash flows take place. </a:t>
            </a:r>
            <a:endParaRPr lang="en-US" dirty="0"/>
          </a:p>
          <a:p>
            <a:r>
              <a:rPr lang="en-KE" dirty="0"/>
              <a:t>This offers a stronger foundation for evaluating the performance of an entity both now and in the future.</a:t>
            </a:r>
          </a:p>
        </p:txBody>
      </p:sp>
    </p:spTree>
    <p:extLst>
      <p:ext uri="{BB962C8B-B14F-4D97-AF65-F5344CB8AC3E}">
        <p14:creationId xmlns:p14="http://schemas.microsoft.com/office/powerpoint/2010/main" val="2966538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767BE-A8F7-4BAA-A1A4-FF7B04064990}"/>
              </a:ext>
            </a:extLst>
          </p:cNvPr>
          <p:cNvSpPr>
            <a:spLocks noGrp="1"/>
          </p:cNvSpPr>
          <p:nvPr>
            <p:ph type="title"/>
          </p:nvPr>
        </p:nvSpPr>
        <p:spPr/>
        <p:txBody>
          <a:bodyPr/>
          <a:lstStyle/>
          <a:p>
            <a:r>
              <a:rPr lang="en-KE" dirty="0"/>
              <a:t>Chapter 2: Qualitative Features of </a:t>
            </a:r>
            <a:r>
              <a:rPr lang="en-US" dirty="0"/>
              <a:t>Useful Financial Statement</a:t>
            </a:r>
            <a:endParaRPr lang="en-KE" dirty="0"/>
          </a:p>
        </p:txBody>
      </p:sp>
      <p:sp>
        <p:nvSpPr>
          <p:cNvPr id="3" name="Content Placeholder 2">
            <a:extLst>
              <a:ext uri="{FF2B5EF4-FFF2-40B4-BE49-F238E27FC236}">
                <a16:creationId xmlns:a16="http://schemas.microsoft.com/office/drawing/2014/main" id="{EA5F449A-CDB6-419B-A3B4-E40964D77BA1}"/>
              </a:ext>
            </a:extLst>
          </p:cNvPr>
          <p:cNvSpPr>
            <a:spLocks noGrp="1"/>
          </p:cNvSpPr>
          <p:nvPr>
            <p:ph idx="1"/>
          </p:nvPr>
        </p:nvSpPr>
        <p:spPr/>
        <p:txBody>
          <a:bodyPr/>
          <a:lstStyle/>
          <a:p>
            <a:r>
              <a:rPr lang="en-KE" dirty="0"/>
              <a:t>Qualitative characteristics are those that are difficult to quantify. </a:t>
            </a:r>
            <a:endParaRPr lang="en-US" dirty="0"/>
          </a:p>
          <a:p>
            <a:r>
              <a:rPr lang="en-KE" dirty="0"/>
              <a:t>For instance, a person's "</a:t>
            </a:r>
            <a:r>
              <a:rPr lang="en-US" dirty="0" err="1"/>
              <a:t>goodne</a:t>
            </a:r>
            <a:r>
              <a:rPr lang="en-KE" dirty="0"/>
              <a:t>ss." It takes discretion to evaluate. </a:t>
            </a:r>
            <a:endParaRPr lang="en-US" dirty="0"/>
          </a:p>
          <a:p>
            <a:r>
              <a:rPr lang="en-KE" dirty="0"/>
              <a:t>A quantitative trait can frequently (but not always) be measured precisely. </a:t>
            </a:r>
          </a:p>
          <a:p>
            <a:r>
              <a:rPr lang="en-KE" dirty="0"/>
              <a:t>The conceptual framework acknowledges that the cost of providing meaningful information is a legitimate limitation.</a:t>
            </a:r>
            <a:endParaRPr lang="en-US" dirty="0"/>
          </a:p>
          <a:p>
            <a:r>
              <a:rPr lang="en-KE" dirty="0"/>
              <a:t> It is not necessary to supply the information if the advantages of doing so do not outweigh the expenses of collecting and delivering it.</a:t>
            </a:r>
          </a:p>
        </p:txBody>
      </p:sp>
    </p:spTree>
    <p:extLst>
      <p:ext uri="{BB962C8B-B14F-4D97-AF65-F5344CB8AC3E}">
        <p14:creationId xmlns:p14="http://schemas.microsoft.com/office/powerpoint/2010/main" val="5072485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CAF02-9377-4775-9F8C-5B817AFB03B1}"/>
              </a:ext>
            </a:extLst>
          </p:cNvPr>
          <p:cNvSpPr>
            <a:spLocks noGrp="1"/>
          </p:cNvSpPr>
          <p:nvPr>
            <p:ph type="title"/>
          </p:nvPr>
        </p:nvSpPr>
        <p:spPr/>
        <p:txBody>
          <a:bodyPr/>
          <a:lstStyle/>
          <a:p>
            <a:r>
              <a:rPr lang="en-US" dirty="0"/>
              <a:t>Qualitative</a:t>
            </a:r>
            <a:endParaRPr lang="en-KE" dirty="0"/>
          </a:p>
        </p:txBody>
      </p:sp>
      <p:sp>
        <p:nvSpPr>
          <p:cNvPr id="3" name="Content Placeholder 2">
            <a:extLst>
              <a:ext uri="{FF2B5EF4-FFF2-40B4-BE49-F238E27FC236}">
                <a16:creationId xmlns:a16="http://schemas.microsoft.com/office/drawing/2014/main" id="{C92A4D69-1607-4A04-985E-9566178FA9B6}"/>
              </a:ext>
            </a:extLst>
          </p:cNvPr>
          <p:cNvSpPr>
            <a:spLocks noGrp="1"/>
          </p:cNvSpPr>
          <p:nvPr>
            <p:ph idx="1"/>
          </p:nvPr>
        </p:nvSpPr>
        <p:spPr/>
        <p:txBody>
          <a:bodyPr/>
          <a:lstStyle/>
          <a:p>
            <a:r>
              <a:rPr lang="en-KE" dirty="0"/>
              <a:t>There are two categories for qualitative traits: "Fundamental" and "Enhancing." </a:t>
            </a:r>
            <a:endParaRPr lang="en-US" dirty="0"/>
          </a:p>
          <a:p>
            <a:r>
              <a:rPr lang="en-KE" b="1" dirty="0"/>
              <a:t>Fundamental Characteristics </a:t>
            </a:r>
            <a:br>
              <a:rPr lang="en-KE" dirty="0"/>
            </a:br>
            <a:r>
              <a:rPr lang="en-KE" dirty="0"/>
              <a:t>These are the qualities that set helpful information apart from useless information.</a:t>
            </a:r>
          </a:p>
          <a:p>
            <a:r>
              <a:rPr lang="en-KE" dirty="0"/>
              <a:t> According to the framework, there are two such traits. </a:t>
            </a:r>
            <a:endParaRPr lang="en-US" dirty="0"/>
          </a:p>
          <a:p>
            <a:r>
              <a:rPr lang="en-KE" dirty="0"/>
              <a:t>1. Significance / Relevance</a:t>
            </a:r>
            <a:endParaRPr lang="en-US" dirty="0"/>
          </a:p>
          <a:p>
            <a:r>
              <a:rPr lang="en-KE" dirty="0"/>
              <a:t>Decisions should be influenced by the information.</a:t>
            </a:r>
          </a:p>
        </p:txBody>
      </p:sp>
    </p:spTree>
    <p:extLst>
      <p:ext uri="{BB962C8B-B14F-4D97-AF65-F5344CB8AC3E}">
        <p14:creationId xmlns:p14="http://schemas.microsoft.com/office/powerpoint/2010/main" val="811169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C73CE-02A0-447B-9CDF-2490C741C714}"/>
              </a:ext>
            </a:extLst>
          </p:cNvPr>
          <p:cNvSpPr>
            <a:spLocks noGrp="1"/>
          </p:cNvSpPr>
          <p:nvPr>
            <p:ph type="title"/>
          </p:nvPr>
        </p:nvSpPr>
        <p:spPr/>
        <p:txBody>
          <a:bodyPr/>
          <a:lstStyle/>
          <a:p>
            <a:r>
              <a:rPr lang="en-US" dirty="0"/>
              <a:t>Qualitative</a:t>
            </a:r>
            <a:endParaRPr lang="en-KE" dirty="0"/>
          </a:p>
        </p:txBody>
      </p:sp>
      <p:sp>
        <p:nvSpPr>
          <p:cNvPr id="3" name="Content Placeholder 2">
            <a:extLst>
              <a:ext uri="{FF2B5EF4-FFF2-40B4-BE49-F238E27FC236}">
                <a16:creationId xmlns:a16="http://schemas.microsoft.com/office/drawing/2014/main" id="{DF53C4C3-74AE-40CC-8B1C-AB699056E930}"/>
              </a:ext>
            </a:extLst>
          </p:cNvPr>
          <p:cNvSpPr>
            <a:spLocks noGrp="1"/>
          </p:cNvSpPr>
          <p:nvPr>
            <p:ph idx="1"/>
          </p:nvPr>
        </p:nvSpPr>
        <p:spPr/>
        <p:txBody>
          <a:bodyPr/>
          <a:lstStyle/>
          <a:p>
            <a:r>
              <a:rPr lang="en-KE" dirty="0"/>
              <a:t>This implies that it need to possess either confirmatory or predictive value. </a:t>
            </a:r>
            <a:endParaRPr lang="en-US" dirty="0"/>
          </a:p>
          <a:p>
            <a:r>
              <a:rPr lang="en-KE" dirty="0"/>
              <a:t>One facet of relevance that is entity-specific is materiality. Information is considered material if leaving it out could affect users' choices regarding a particular reporting entity. </a:t>
            </a:r>
            <a:br>
              <a:rPr lang="en-KE" dirty="0"/>
            </a:br>
            <a:br>
              <a:rPr lang="en-KE" dirty="0"/>
            </a:br>
            <a:r>
              <a:rPr lang="en-KE" dirty="0"/>
              <a:t>2. Faithful representation </a:t>
            </a:r>
            <a:endParaRPr lang="en-US" dirty="0"/>
          </a:p>
          <a:p>
            <a:r>
              <a:rPr lang="en-KE" dirty="0"/>
              <a:t>The content of what information is supposed to portray should be accurately represented. </a:t>
            </a:r>
            <a:endParaRPr lang="en-US" dirty="0"/>
          </a:p>
          <a:p>
            <a:r>
              <a:rPr lang="en-KE" dirty="0"/>
              <a:t>There is more to this than simply the lack of false information.</a:t>
            </a:r>
          </a:p>
        </p:txBody>
      </p:sp>
    </p:spTree>
    <p:extLst>
      <p:ext uri="{BB962C8B-B14F-4D97-AF65-F5344CB8AC3E}">
        <p14:creationId xmlns:p14="http://schemas.microsoft.com/office/powerpoint/2010/main" val="1111500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ECBCA-17E7-4064-8F11-0006705CE579}"/>
              </a:ext>
            </a:extLst>
          </p:cNvPr>
          <p:cNvSpPr>
            <a:spLocks noGrp="1"/>
          </p:cNvSpPr>
          <p:nvPr>
            <p:ph type="title"/>
          </p:nvPr>
        </p:nvSpPr>
        <p:spPr/>
        <p:txBody>
          <a:bodyPr/>
          <a:lstStyle/>
          <a:p>
            <a:r>
              <a:rPr lang="en-US" dirty="0"/>
              <a:t>Qualitative</a:t>
            </a:r>
            <a:endParaRPr lang="en-KE" dirty="0"/>
          </a:p>
        </p:txBody>
      </p:sp>
      <p:sp>
        <p:nvSpPr>
          <p:cNvPr id="3" name="Content Placeholder 2">
            <a:extLst>
              <a:ext uri="{FF2B5EF4-FFF2-40B4-BE49-F238E27FC236}">
                <a16:creationId xmlns:a16="http://schemas.microsoft.com/office/drawing/2014/main" id="{FB1C9B56-3376-452C-980E-A1A605841710}"/>
              </a:ext>
            </a:extLst>
          </p:cNvPr>
          <p:cNvSpPr>
            <a:spLocks noGrp="1"/>
          </p:cNvSpPr>
          <p:nvPr>
            <p:ph idx="1"/>
          </p:nvPr>
        </p:nvSpPr>
        <p:spPr/>
        <p:txBody>
          <a:bodyPr/>
          <a:lstStyle/>
          <a:p>
            <a:r>
              <a:rPr lang="en-KE" dirty="0"/>
              <a:t>Being truthful does not necessarily mean being faithful to reality.</a:t>
            </a:r>
            <a:endParaRPr lang="en-US" dirty="0"/>
          </a:p>
          <a:p>
            <a:r>
              <a:rPr lang="en-KE" dirty="0"/>
              <a:t>However, this does not imply that data must be entirely correct.</a:t>
            </a:r>
            <a:endParaRPr lang="en-US" dirty="0"/>
          </a:p>
          <a:p>
            <a:r>
              <a:rPr lang="en-KE" dirty="0"/>
              <a:t>Information is frequently based on estimations, and it is occasionally impossible to assess how accurate these assumptions are. </a:t>
            </a:r>
          </a:p>
          <a:p>
            <a:r>
              <a:rPr lang="en-KE" dirty="0"/>
              <a:t>If the uncertainties are honestly managed and any significant uncertainty is revealed, the information would still be regarded as accurate.</a:t>
            </a:r>
          </a:p>
        </p:txBody>
      </p:sp>
    </p:spTree>
    <p:extLst>
      <p:ext uri="{BB962C8B-B14F-4D97-AF65-F5344CB8AC3E}">
        <p14:creationId xmlns:p14="http://schemas.microsoft.com/office/powerpoint/2010/main" val="59943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D5B9D-037C-4709-A3AA-22512D4FC0DE}"/>
              </a:ext>
            </a:extLst>
          </p:cNvPr>
          <p:cNvSpPr>
            <a:spLocks noGrp="1"/>
          </p:cNvSpPr>
          <p:nvPr>
            <p:ph type="title"/>
          </p:nvPr>
        </p:nvSpPr>
        <p:spPr/>
        <p:txBody>
          <a:bodyPr/>
          <a:lstStyle/>
          <a:p>
            <a:r>
              <a:rPr lang="en-US" dirty="0"/>
              <a:t>Information</a:t>
            </a:r>
            <a:endParaRPr lang="en-KE" dirty="0"/>
          </a:p>
        </p:txBody>
      </p:sp>
      <p:sp>
        <p:nvSpPr>
          <p:cNvPr id="3" name="Content Placeholder 2">
            <a:extLst>
              <a:ext uri="{FF2B5EF4-FFF2-40B4-BE49-F238E27FC236}">
                <a16:creationId xmlns:a16="http://schemas.microsoft.com/office/drawing/2014/main" id="{32D6E5AC-FEDD-4266-8ACD-CD8526C3A00F}"/>
              </a:ext>
            </a:extLst>
          </p:cNvPr>
          <p:cNvSpPr>
            <a:spLocks noGrp="1"/>
          </p:cNvSpPr>
          <p:nvPr>
            <p:ph idx="1"/>
          </p:nvPr>
        </p:nvSpPr>
        <p:spPr/>
        <p:txBody>
          <a:bodyPr/>
          <a:lstStyle/>
          <a:p>
            <a:r>
              <a:rPr lang="en-KE" dirty="0"/>
              <a:t>Information must be: </a:t>
            </a:r>
          </a:p>
          <a:p>
            <a:r>
              <a:rPr lang="en-KE" dirty="0"/>
              <a:t>o Complete (no important details are left out);</a:t>
            </a:r>
          </a:p>
          <a:p>
            <a:r>
              <a:rPr lang="en-KE" dirty="0"/>
              <a:t> o Neutral (whenever necessary, careful but objective estimations are employed); </a:t>
            </a:r>
          </a:p>
          <a:p>
            <a:r>
              <a:rPr lang="en-KE" dirty="0"/>
              <a:t>o Free from material error; </a:t>
            </a:r>
          </a:p>
          <a:p>
            <a:r>
              <a:rPr lang="en-KE" dirty="0"/>
              <a:t>o Prepared with substance in mind rather than form.</a:t>
            </a:r>
          </a:p>
        </p:txBody>
      </p:sp>
    </p:spTree>
    <p:extLst>
      <p:ext uri="{BB962C8B-B14F-4D97-AF65-F5344CB8AC3E}">
        <p14:creationId xmlns:p14="http://schemas.microsoft.com/office/powerpoint/2010/main" val="114578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79F78-1673-4D72-8954-0A6D4A089C6A}"/>
              </a:ext>
            </a:extLst>
          </p:cNvPr>
          <p:cNvSpPr>
            <a:spLocks noGrp="1"/>
          </p:cNvSpPr>
          <p:nvPr>
            <p:ph type="title"/>
          </p:nvPr>
        </p:nvSpPr>
        <p:spPr/>
        <p:txBody>
          <a:bodyPr/>
          <a:lstStyle/>
          <a:p>
            <a:r>
              <a:rPr lang="en-KE" dirty="0"/>
              <a:t>Enhancing </a:t>
            </a:r>
            <a:r>
              <a:rPr lang="en-US" dirty="0"/>
              <a:t>Characteristics</a:t>
            </a:r>
            <a:br>
              <a:rPr lang="en-KE" dirty="0"/>
            </a:br>
            <a:endParaRPr lang="en-KE" dirty="0"/>
          </a:p>
        </p:txBody>
      </p:sp>
      <p:sp>
        <p:nvSpPr>
          <p:cNvPr id="3" name="Content Placeholder 2">
            <a:extLst>
              <a:ext uri="{FF2B5EF4-FFF2-40B4-BE49-F238E27FC236}">
                <a16:creationId xmlns:a16="http://schemas.microsoft.com/office/drawing/2014/main" id="{80CC7204-7480-4CAB-8A51-423FDA78E593}"/>
              </a:ext>
            </a:extLst>
          </p:cNvPr>
          <p:cNvSpPr>
            <a:spLocks noGrp="1"/>
          </p:cNvSpPr>
          <p:nvPr>
            <p:ph idx="1"/>
          </p:nvPr>
        </p:nvSpPr>
        <p:spPr/>
        <p:txBody>
          <a:bodyPr>
            <a:normAutofit/>
          </a:bodyPr>
          <a:lstStyle/>
          <a:p>
            <a:r>
              <a:rPr lang="en-KE" dirty="0"/>
              <a:t>Enhancing qualities help differentiate between information that is more and less valuable. </a:t>
            </a:r>
            <a:endParaRPr lang="en-US" dirty="0"/>
          </a:p>
          <a:p>
            <a:r>
              <a:rPr lang="en-KE" dirty="0"/>
              <a:t>The framework considers the following four attributes to improve the utility of information. </a:t>
            </a:r>
            <a:br>
              <a:rPr lang="en-KE" dirty="0"/>
            </a:br>
            <a:r>
              <a:rPr lang="en-KE" dirty="0"/>
              <a:t>1. </a:t>
            </a:r>
            <a:r>
              <a:rPr lang="en-US" dirty="0"/>
              <a:t>Comparability</a:t>
            </a:r>
            <a:br>
              <a:rPr lang="en-KE" dirty="0"/>
            </a:br>
            <a:r>
              <a:rPr lang="en-KE" dirty="0"/>
              <a:t>It is possible to compare data from several companies and time periods. For instance, this calls for format consistency. </a:t>
            </a:r>
            <a:br>
              <a:rPr lang="en-KE" dirty="0"/>
            </a:br>
            <a:r>
              <a:rPr lang="en-KE" dirty="0"/>
              <a:t>2. Verifiability </a:t>
            </a:r>
            <a:br>
              <a:rPr lang="en-KE" dirty="0"/>
            </a:br>
            <a:r>
              <a:rPr lang="en-KE" dirty="0"/>
              <a:t>Information has been prepared faithfully, according to a variety of informed observers. </a:t>
            </a:r>
          </a:p>
        </p:txBody>
      </p:sp>
    </p:spTree>
    <p:extLst>
      <p:ext uri="{BB962C8B-B14F-4D97-AF65-F5344CB8AC3E}">
        <p14:creationId xmlns:p14="http://schemas.microsoft.com/office/powerpoint/2010/main" val="2239905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957FC-5FC1-4233-8C15-EABE708F399D}"/>
              </a:ext>
            </a:extLst>
          </p:cNvPr>
          <p:cNvSpPr>
            <a:spLocks noGrp="1"/>
          </p:cNvSpPr>
          <p:nvPr>
            <p:ph type="title"/>
          </p:nvPr>
        </p:nvSpPr>
        <p:spPr/>
        <p:txBody>
          <a:bodyPr/>
          <a:lstStyle/>
          <a:p>
            <a:r>
              <a:rPr lang="en-KE" dirty="0"/>
              <a:t>Enhancing </a:t>
            </a:r>
            <a:r>
              <a:rPr lang="en-US" dirty="0"/>
              <a:t>Characteristics</a:t>
            </a:r>
            <a:endParaRPr lang="en-KE" dirty="0"/>
          </a:p>
        </p:txBody>
      </p:sp>
      <p:sp>
        <p:nvSpPr>
          <p:cNvPr id="3" name="Content Placeholder 2">
            <a:extLst>
              <a:ext uri="{FF2B5EF4-FFF2-40B4-BE49-F238E27FC236}">
                <a16:creationId xmlns:a16="http://schemas.microsoft.com/office/drawing/2014/main" id="{AAA327FE-8DC4-435F-BACC-4DA1B8F4AA6D}"/>
              </a:ext>
            </a:extLst>
          </p:cNvPr>
          <p:cNvSpPr>
            <a:spLocks noGrp="1"/>
          </p:cNvSpPr>
          <p:nvPr>
            <p:ph idx="1"/>
          </p:nvPr>
        </p:nvSpPr>
        <p:spPr/>
        <p:txBody>
          <a:bodyPr>
            <a:normAutofit fontScale="92500" lnSpcReduction="10000"/>
          </a:bodyPr>
          <a:lstStyle/>
          <a:p>
            <a:r>
              <a:rPr lang="en-KE" dirty="0"/>
              <a:t>3. Timeliness </a:t>
            </a:r>
            <a:br>
              <a:rPr lang="en-KE" dirty="0"/>
            </a:br>
            <a:r>
              <a:rPr lang="en-KE" dirty="0"/>
              <a:t>Decision-makers have timely access to information that can affect their choices.</a:t>
            </a:r>
          </a:p>
          <a:p>
            <a:r>
              <a:rPr lang="en-KE" dirty="0"/>
              <a:t>4. Understandability </a:t>
            </a:r>
            <a:endParaRPr lang="en-US" dirty="0"/>
          </a:p>
          <a:p>
            <a:r>
              <a:rPr lang="en-KE" dirty="0"/>
              <a:t>The meaning of the information should be obvious. It ought to be as precise and succinct as feasible. </a:t>
            </a:r>
            <a:endParaRPr lang="en-US" dirty="0"/>
          </a:p>
          <a:p>
            <a:r>
              <a:rPr lang="en-KE" dirty="0"/>
              <a:t>The ability of users can obviously determine how this is accomplished. Typically, we presume that users have a reasonable level of financial literacy.</a:t>
            </a:r>
            <a:endParaRPr lang="en-US" dirty="0"/>
          </a:p>
          <a:p>
            <a:r>
              <a:rPr lang="en-KE" dirty="0"/>
              <a:t> Keep in mind that ignoring important, albeit complex, information is not the way to accomplish the understandability characteristic.</a:t>
            </a:r>
          </a:p>
        </p:txBody>
      </p:sp>
    </p:spTree>
    <p:extLst>
      <p:ext uri="{BB962C8B-B14F-4D97-AF65-F5344CB8AC3E}">
        <p14:creationId xmlns:p14="http://schemas.microsoft.com/office/powerpoint/2010/main" val="1568305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5CDE9-D2B7-48C9-894B-96144C75DB81}"/>
              </a:ext>
            </a:extLst>
          </p:cNvPr>
          <p:cNvSpPr>
            <a:spLocks noGrp="1"/>
          </p:cNvSpPr>
          <p:nvPr>
            <p:ph type="title"/>
          </p:nvPr>
        </p:nvSpPr>
        <p:spPr/>
        <p:txBody>
          <a:bodyPr/>
          <a:lstStyle/>
          <a:p>
            <a:r>
              <a:rPr lang="en-KE" dirty="0"/>
              <a:t>Enhancing </a:t>
            </a:r>
            <a:r>
              <a:rPr lang="en-US" dirty="0"/>
              <a:t>Characteristics</a:t>
            </a:r>
            <a:endParaRPr lang="en-KE" dirty="0"/>
          </a:p>
        </p:txBody>
      </p:sp>
      <p:sp>
        <p:nvSpPr>
          <p:cNvPr id="3" name="Content Placeholder 2">
            <a:extLst>
              <a:ext uri="{FF2B5EF4-FFF2-40B4-BE49-F238E27FC236}">
                <a16:creationId xmlns:a16="http://schemas.microsoft.com/office/drawing/2014/main" id="{D81C0542-E60C-4B64-B554-A8877009B2ED}"/>
              </a:ext>
            </a:extLst>
          </p:cNvPr>
          <p:cNvSpPr>
            <a:spLocks noGrp="1"/>
          </p:cNvSpPr>
          <p:nvPr>
            <p:ph idx="1"/>
          </p:nvPr>
        </p:nvSpPr>
        <p:spPr/>
        <p:txBody>
          <a:bodyPr/>
          <a:lstStyle/>
          <a:p>
            <a:r>
              <a:rPr lang="en-KE" dirty="0"/>
              <a:t>Furthermore, this trait is broken when superfluous details are included.</a:t>
            </a:r>
            <a:endParaRPr lang="en-US" dirty="0"/>
          </a:p>
          <a:p>
            <a:r>
              <a:rPr lang="en-KE" dirty="0"/>
              <a:t> In recent years, reporting organizations have tended to incorporate a great deal of disclosure, a lot of which may not be very useful to users. </a:t>
            </a:r>
          </a:p>
          <a:p>
            <a:r>
              <a:rPr lang="en-KE" dirty="0"/>
              <a:t>This may be due to a concern of leaving out important details, but it can actually obscure the information that is actually important and make the report less likely to be read and comprehended. </a:t>
            </a:r>
            <a:br>
              <a:rPr lang="en-KE" dirty="0"/>
            </a:br>
            <a:endParaRPr lang="en-KE" dirty="0"/>
          </a:p>
        </p:txBody>
      </p:sp>
    </p:spTree>
    <p:extLst>
      <p:ext uri="{BB962C8B-B14F-4D97-AF65-F5344CB8AC3E}">
        <p14:creationId xmlns:p14="http://schemas.microsoft.com/office/powerpoint/2010/main" val="2500209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33D1A-AFFE-4F1A-9ED2-1A200B44B094}"/>
              </a:ext>
            </a:extLst>
          </p:cNvPr>
          <p:cNvSpPr>
            <a:spLocks noGrp="1"/>
          </p:cNvSpPr>
          <p:nvPr>
            <p:ph type="title"/>
          </p:nvPr>
        </p:nvSpPr>
        <p:spPr/>
        <p:txBody>
          <a:bodyPr/>
          <a:lstStyle/>
          <a:p>
            <a:r>
              <a:rPr lang="en-KE" dirty="0"/>
              <a:t>Chapter 3 – Financial statements and the reporting entity</a:t>
            </a:r>
          </a:p>
        </p:txBody>
      </p:sp>
      <p:sp>
        <p:nvSpPr>
          <p:cNvPr id="3" name="Content Placeholder 2">
            <a:extLst>
              <a:ext uri="{FF2B5EF4-FFF2-40B4-BE49-F238E27FC236}">
                <a16:creationId xmlns:a16="http://schemas.microsoft.com/office/drawing/2014/main" id="{1DBE2917-9069-49AA-B420-CCFADC1947B3}"/>
              </a:ext>
            </a:extLst>
          </p:cNvPr>
          <p:cNvSpPr>
            <a:spLocks noGrp="1"/>
          </p:cNvSpPr>
          <p:nvPr>
            <p:ph idx="1"/>
          </p:nvPr>
        </p:nvSpPr>
        <p:spPr/>
        <p:txBody>
          <a:bodyPr>
            <a:normAutofit fontScale="92500"/>
          </a:bodyPr>
          <a:lstStyle/>
          <a:p>
            <a:r>
              <a:rPr lang="en-KE" dirty="0"/>
              <a:t>In the 2018 conceptual framework, this chapter is new. </a:t>
            </a:r>
            <a:endParaRPr lang="en-US" dirty="0"/>
          </a:p>
          <a:p>
            <a:r>
              <a:rPr lang="en-KE" dirty="0"/>
              <a:t>Its goal is to give a description of the reporting entity and to explain the purpose and scope of financial statements. </a:t>
            </a:r>
            <a:endParaRPr lang="en-US" dirty="0"/>
          </a:p>
          <a:p>
            <a:endParaRPr lang="en-US" dirty="0"/>
          </a:p>
          <a:p>
            <a:r>
              <a:rPr lang="en-KE" dirty="0"/>
              <a:t>An entity's (1) income and expenses, (2) cash flows, and (3) assets, liabilities, and equity are all detailed in financial statements, a specific type of report. </a:t>
            </a:r>
            <a:endParaRPr lang="en-US" dirty="0"/>
          </a:p>
          <a:p>
            <a:r>
              <a:rPr lang="en-KE" dirty="0"/>
              <a:t>They must be prepared using the formats and specifications outlined in IAS 1. </a:t>
            </a:r>
          </a:p>
          <a:p>
            <a:r>
              <a:rPr lang="en-KE" dirty="0"/>
              <a:t>Unless there is proof to the contrary, the going concern concept is used.</a:t>
            </a:r>
          </a:p>
        </p:txBody>
      </p:sp>
    </p:spTree>
    <p:extLst>
      <p:ext uri="{BB962C8B-B14F-4D97-AF65-F5344CB8AC3E}">
        <p14:creationId xmlns:p14="http://schemas.microsoft.com/office/powerpoint/2010/main" val="1551693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D3931-06CE-44CB-B414-77E9620B0572}"/>
              </a:ext>
            </a:extLst>
          </p:cNvPr>
          <p:cNvSpPr>
            <a:spLocks noGrp="1"/>
          </p:cNvSpPr>
          <p:nvPr>
            <p:ph type="title"/>
          </p:nvPr>
        </p:nvSpPr>
        <p:spPr/>
        <p:txBody>
          <a:bodyPr/>
          <a:lstStyle/>
          <a:p>
            <a:r>
              <a:rPr lang="en-US" dirty="0"/>
              <a:t>Financial statements</a:t>
            </a:r>
            <a:endParaRPr lang="en-KE" dirty="0"/>
          </a:p>
        </p:txBody>
      </p:sp>
      <p:sp>
        <p:nvSpPr>
          <p:cNvPr id="3" name="Content Placeholder 2">
            <a:extLst>
              <a:ext uri="{FF2B5EF4-FFF2-40B4-BE49-F238E27FC236}">
                <a16:creationId xmlns:a16="http://schemas.microsoft.com/office/drawing/2014/main" id="{E77BCE44-4A45-4BE5-975F-D8E97D546774}"/>
              </a:ext>
            </a:extLst>
          </p:cNvPr>
          <p:cNvSpPr>
            <a:spLocks noGrp="1"/>
          </p:cNvSpPr>
          <p:nvPr>
            <p:ph idx="1"/>
          </p:nvPr>
        </p:nvSpPr>
        <p:spPr/>
        <p:txBody>
          <a:bodyPr/>
          <a:lstStyle/>
          <a:p>
            <a:r>
              <a:rPr lang="en-KE" dirty="0"/>
              <a:t>This entails assuming that the company will stay in operation for the foreseeable future without having to go into liquidation or stop trading. </a:t>
            </a:r>
            <a:endParaRPr lang="en-US" dirty="0"/>
          </a:p>
          <a:p>
            <a:r>
              <a:rPr lang="en-KE" dirty="0"/>
              <a:t>It might be necessary to prepare the financial statements using a different methodology if this assumption turns out to be incorrect. If so, this needs to be explained and stated. </a:t>
            </a:r>
            <a:endParaRPr lang="en-US" dirty="0"/>
          </a:p>
          <a:p>
            <a:r>
              <a:rPr lang="en-KE" dirty="0"/>
              <a:t>This chapter defines the reporting entity as an organization that either chooses to prepare financial statements or is obligated to do so.</a:t>
            </a:r>
          </a:p>
        </p:txBody>
      </p:sp>
    </p:spTree>
    <p:extLst>
      <p:ext uri="{BB962C8B-B14F-4D97-AF65-F5344CB8AC3E}">
        <p14:creationId xmlns:p14="http://schemas.microsoft.com/office/powerpoint/2010/main" val="3808197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06CE4-A8C1-4D8D-97E5-C0E6C4EA316D}"/>
              </a:ext>
            </a:extLst>
          </p:cNvPr>
          <p:cNvSpPr>
            <a:spLocks noGrp="1"/>
          </p:cNvSpPr>
          <p:nvPr>
            <p:ph type="title"/>
          </p:nvPr>
        </p:nvSpPr>
        <p:spPr/>
        <p:txBody>
          <a:bodyPr/>
          <a:lstStyle/>
          <a:p>
            <a:r>
              <a:rPr lang="en-US" dirty="0"/>
              <a:t>Financial Statements</a:t>
            </a:r>
            <a:endParaRPr lang="en-KE" dirty="0"/>
          </a:p>
        </p:txBody>
      </p:sp>
      <p:sp>
        <p:nvSpPr>
          <p:cNvPr id="3" name="Content Placeholder 2">
            <a:extLst>
              <a:ext uri="{FF2B5EF4-FFF2-40B4-BE49-F238E27FC236}">
                <a16:creationId xmlns:a16="http://schemas.microsoft.com/office/drawing/2014/main" id="{FA0FD59B-BF3F-4248-BDE9-379BA7618F42}"/>
              </a:ext>
            </a:extLst>
          </p:cNvPr>
          <p:cNvSpPr>
            <a:spLocks noGrp="1"/>
          </p:cNvSpPr>
          <p:nvPr>
            <p:ph idx="1"/>
          </p:nvPr>
        </p:nvSpPr>
        <p:spPr/>
        <p:txBody>
          <a:bodyPr>
            <a:normAutofit fontScale="92500" lnSpcReduction="10000"/>
          </a:bodyPr>
          <a:lstStyle/>
          <a:p>
            <a:r>
              <a:rPr lang="en-KE" dirty="0"/>
              <a:t>A single entity, a portion of an entity, or even multiple entities united may be represented in financial statements.</a:t>
            </a:r>
            <a:endParaRPr lang="en-US" dirty="0"/>
          </a:p>
          <a:p>
            <a:r>
              <a:rPr lang="en-KE" dirty="0"/>
              <a:t> It doesn't have to be a company. </a:t>
            </a:r>
          </a:p>
          <a:p>
            <a:r>
              <a:rPr lang="en-KE" dirty="0"/>
              <a:t>The framework mandates that the users' information needs be taken into account when determining a reporting entity's boundaries if they are not obvious. </a:t>
            </a:r>
            <a:endParaRPr lang="en-US" dirty="0"/>
          </a:p>
          <a:p>
            <a:r>
              <a:rPr lang="en-KE" dirty="0"/>
              <a:t>Keep in mind that the limits of a reporting organization will be influenced by local laws and stock exchange regulations.</a:t>
            </a:r>
            <a:endParaRPr lang="en-US" dirty="0"/>
          </a:p>
          <a:p>
            <a:r>
              <a:rPr lang="en-KE" dirty="0"/>
              <a:t> Generally speaking, breaking such laws is not justified by the conceptual framework. </a:t>
            </a:r>
            <a:br>
              <a:rPr lang="en-KE" dirty="0"/>
            </a:br>
            <a:endParaRPr lang="en-KE" dirty="0"/>
          </a:p>
        </p:txBody>
      </p:sp>
    </p:spTree>
    <p:extLst>
      <p:ext uri="{BB962C8B-B14F-4D97-AF65-F5344CB8AC3E}">
        <p14:creationId xmlns:p14="http://schemas.microsoft.com/office/powerpoint/2010/main" val="36443670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E2008-00FB-4211-8225-58F6979AFC73}"/>
              </a:ext>
            </a:extLst>
          </p:cNvPr>
          <p:cNvSpPr>
            <a:spLocks noGrp="1"/>
          </p:cNvSpPr>
          <p:nvPr>
            <p:ph type="title"/>
          </p:nvPr>
        </p:nvSpPr>
        <p:spPr/>
        <p:txBody>
          <a:bodyPr/>
          <a:lstStyle/>
          <a:p>
            <a:r>
              <a:rPr lang="en-KE" dirty="0"/>
              <a:t>Chapter 4: Financial Statement Components</a:t>
            </a:r>
          </a:p>
        </p:txBody>
      </p:sp>
      <p:sp>
        <p:nvSpPr>
          <p:cNvPr id="3" name="Content Placeholder 2">
            <a:extLst>
              <a:ext uri="{FF2B5EF4-FFF2-40B4-BE49-F238E27FC236}">
                <a16:creationId xmlns:a16="http://schemas.microsoft.com/office/drawing/2014/main" id="{F3408065-A50B-4D8B-B52E-7D26A798BC18}"/>
              </a:ext>
            </a:extLst>
          </p:cNvPr>
          <p:cNvSpPr>
            <a:spLocks noGrp="1"/>
          </p:cNvSpPr>
          <p:nvPr>
            <p:ph idx="1"/>
          </p:nvPr>
        </p:nvSpPr>
        <p:spPr/>
        <p:txBody>
          <a:bodyPr/>
          <a:lstStyle/>
          <a:p>
            <a:r>
              <a:rPr lang="en-KE" dirty="0"/>
              <a:t>This chapter has been substantially modified from the conceptual framework's 2010 edition. </a:t>
            </a:r>
            <a:endParaRPr lang="en-US" dirty="0"/>
          </a:p>
          <a:p>
            <a:r>
              <a:rPr lang="en-KE" dirty="0"/>
              <a:t>The definitions of assets and liabilities differ primarily in that the definitions do not account for the likely future inflow of economic benefits in the case of assets and the outflow of such benefits in the case of liabilities. </a:t>
            </a:r>
          </a:p>
          <a:p>
            <a:r>
              <a:rPr lang="en-KE" dirty="0"/>
              <a:t>The framework states that financial statements consist of five components.</a:t>
            </a:r>
          </a:p>
        </p:txBody>
      </p:sp>
    </p:spTree>
    <p:extLst>
      <p:ext uri="{BB962C8B-B14F-4D97-AF65-F5344CB8AC3E}">
        <p14:creationId xmlns:p14="http://schemas.microsoft.com/office/powerpoint/2010/main" val="260537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C7622-73F7-4DDD-843E-597651AADF64}"/>
              </a:ext>
            </a:extLst>
          </p:cNvPr>
          <p:cNvSpPr>
            <a:spLocks noGrp="1"/>
          </p:cNvSpPr>
          <p:nvPr>
            <p:ph type="title"/>
          </p:nvPr>
        </p:nvSpPr>
        <p:spPr/>
        <p:txBody>
          <a:bodyPr/>
          <a:lstStyle/>
          <a:p>
            <a:r>
              <a:rPr lang="en-US" dirty="0"/>
              <a:t>Components of Financial statement</a:t>
            </a:r>
            <a:endParaRPr lang="en-KE" dirty="0"/>
          </a:p>
        </p:txBody>
      </p:sp>
      <p:sp>
        <p:nvSpPr>
          <p:cNvPr id="3" name="Content Placeholder 2">
            <a:extLst>
              <a:ext uri="{FF2B5EF4-FFF2-40B4-BE49-F238E27FC236}">
                <a16:creationId xmlns:a16="http://schemas.microsoft.com/office/drawing/2014/main" id="{CB96ECAE-C5C8-4973-8F47-1CC4200BCEF6}"/>
              </a:ext>
            </a:extLst>
          </p:cNvPr>
          <p:cNvSpPr>
            <a:spLocks noGrp="1"/>
          </p:cNvSpPr>
          <p:nvPr>
            <p:ph idx="1"/>
          </p:nvPr>
        </p:nvSpPr>
        <p:spPr/>
        <p:txBody>
          <a:bodyPr/>
          <a:lstStyle/>
          <a:p>
            <a:r>
              <a:rPr lang="en-KE" dirty="0"/>
              <a:t>The framework states that financial statements consist of five components. They are: </a:t>
            </a:r>
            <a:endParaRPr lang="en-US" dirty="0"/>
          </a:p>
          <a:p>
            <a:r>
              <a:rPr lang="en-KE" dirty="0"/>
              <a:t>Asset, </a:t>
            </a:r>
          </a:p>
          <a:p>
            <a:r>
              <a:rPr lang="en-KE" dirty="0"/>
              <a:t>Liability, </a:t>
            </a:r>
          </a:p>
          <a:p>
            <a:r>
              <a:rPr lang="en-KE" dirty="0"/>
              <a:t>Equity, </a:t>
            </a:r>
          </a:p>
          <a:p>
            <a:r>
              <a:rPr lang="en-KE" dirty="0"/>
              <a:t>Income, or Gain, and</a:t>
            </a:r>
          </a:p>
          <a:p>
            <a:r>
              <a:rPr lang="en-KE" dirty="0"/>
              <a:t> Expense, or Loss </a:t>
            </a:r>
            <a:br>
              <a:rPr lang="en-KE" dirty="0"/>
            </a:br>
            <a:endParaRPr lang="en-KE" dirty="0"/>
          </a:p>
        </p:txBody>
      </p:sp>
    </p:spTree>
    <p:extLst>
      <p:ext uri="{BB962C8B-B14F-4D97-AF65-F5344CB8AC3E}">
        <p14:creationId xmlns:p14="http://schemas.microsoft.com/office/powerpoint/2010/main" val="4272921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93134-6CDB-4F22-AF34-A1AFB84CC474}"/>
              </a:ext>
            </a:extLst>
          </p:cNvPr>
          <p:cNvSpPr>
            <a:spLocks noGrp="1"/>
          </p:cNvSpPr>
          <p:nvPr>
            <p:ph type="title"/>
          </p:nvPr>
        </p:nvSpPr>
        <p:spPr/>
        <p:txBody>
          <a:bodyPr/>
          <a:lstStyle/>
          <a:p>
            <a:r>
              <a:rPr lang="en-US" dirty="0"/>
              <a:t>components</a:t>
            </a:r>
            <a:endParaRPr lang="en-KE" dirty="0"/>
          </a:p>
        </p:txBody>
      </p:sp>
      <p:sp>
        <p:nvSpPr>
          <p:cNvPr id="3" name="Content Placeholder 2">
            <a:extLst>
              <a:ext uri="{FF2B5EF4-FFF2-40B4-BE49-F238E27FC236}">
                <a16:creationId xmlns:a16="http://schemas.microsoft.com/office/drawing/2014/main" id="{BB4F32DC-A159-4EEA-BB8C-BC338F2017BF}"/>
              </a:ext>
            </a:extLst>
          </p:cNvPr>
          <p:cNvSpPr>
            <a:spLocks noGrp="1"/>
          </p:cNvSpPr>
          <p:nvPr>
            <p:ph idx="1"/>
          </p:nvPr>
        </p:nvSpPr>
        <p:spPr/>
        <p:txBody>
          <a:bodyPr>
            <a:normAutofit fontScale="85000" lnSpcReduction="20000"/>
          </a:bodyPr>
          <a:lstStyle/>
          <a:p>
            <a:r>
              <a:rPr lang="en-KE" dirty="0"/>
              <a:t>Every component has a precise definition, which is taken into account when determining how to account for transactions.</a:t>
            </a:r>
            <a:endParaRPr lang="en-US" dirty="0"/>
          </a:p>
          <a:p>
            <a:r>
              <a:rPr lang="en-KE" dirty="0"/>
              <a:t> Numerous standards provide more thorough instructions on how to apply these definitions and go beyond them. </a:t>
            </a:r>
            <a:endParaRPr lang="en-US" dirty="0"/>
          </a:p>
          <a:p>
            <a:r>
              <a:rPr lang="en-KE" dirty="0"/>
              <a:t>For instance, IAS 16 (assets) and IAS 37 (liabilities). </a:t>
            </a:r>
            <a:endParaRPr lang="en-US" dirty="0"/>
          </a:p>
          <a:p>
            <a:r>
              <a:rPr lang="en-KE" dirty="0"/>
              <a:t>The following are the definitions: </a:t>
            </a:r>
            <a:endParaRPr lang="en-US" dirty="0"/>
          </a:p>
          <a:p>
            <a:r>
              <a:rPr lang="en-KE" b="1" dirty="0"/>
              <a:t>Asset </a:t>
            </a:r>
            <a:endParaRPr lang="en-KE" dirty="0"/>
          </a:p>
          <a:p>
            <a:r>
              <a:rPr lang="en-KE" dirty="0"/>
              <a:t>Definition:</a:t>
            </a:r>
            <a:endParaRPr lang="en-US" dirty="0"/>
          </a:p>
          <a:p>
            <a:r>
              <a:rPr lang="en-KE" dirty="0"/>
              <a:t> An economic resource that the entity currently controls as a result of previous occurrences. Any right that could result in financial gains is considered an economic resource. </a:t>
            </a:r>
            <a:br>
              <a:rPr lang="en-KE" dirty="0"/>
            </a:br>
            <a:endParaRPr lang="en-KE" dirty="0"/>
          </a:p>
        </p:txBody>
      </p:sp>
    </p:spTree>
    <p:extLst>
      <p:ext uri="{BB962C8B-B14F-4D97-AF65-F5344CB8AC3E}">
        <p14:creationId xmlns:p14="http://schemas.microsoft.com/office/powerpoint/2010/main" val="2332738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55F4E-E7EF-46B5-8EB3-2F45E14581CC}"/>
              </a:ext>
            </a:extLst>
          </p:cNvPr>
          <p:cNvSpPr>
            <a:spLocks noGrp="1"/>
          </p:cNvSpPr>
          <p:nvPr>
            <p:ph type="title"/>
          </p:nvPr>
        </p:nvSpPr>
        <p:spPr/>
        <p:txBody>
          <a:bodyPr/>
          <a:lstStyle/>
          <a:p>
            <a:r>
              <a:rPr lang="en-US" dirty="0"/>
              <a:t>Asset</a:t>
            </a:r>
            <a:endParaRPr lang="en-KE" dirty="0"/>
          </a:p>
        </p:txBody>
      </p:sp>
      <p:sp>
        <p:nvSpPr>
          <p:cNvPr id="3" name="Content Placeholder 2">
            <a:extLst>
              <a:ext uri="{FF2B5EF4-FFF2-40B4-BE49-F238E27FC236}">
                <a16:creationId xmlns:a16="http://schemas.microsoft.com/office/drawing/2014/main" id="{D32FD536-859F-4B31-AAC5-4CF33E63B1D3}"/>
              </a:ext>
            </a:extLst>
          </p:cNvPr>
          <p:cNvSpPr>
            <a:spLocks noGrp="1"/>
          </p:cNvSpPr>
          <p:nvPr>
            <p:ph idx="1"/>
          </p:nvPr>
        </p:nvSpPr>
        <p:spPr/>
        <p:txBody>
          <a:bodyPr>
            <a:normAutofit/>
          </a:bodyPr>
          <a:lstStyle/>
          <a:p>
            <a:r>
              <a:rPr lang="en-KE" dirty="0"/>
              <a:t>This definition makes it clear that the asset is the resource itself, not the likelihood of future financial gain.</a:t>
            </a:r>
            <a:endParaRPr lang="en-US" dirty="0"/>
          </a:p>
          <a:p>
            <a:r>
              <a:rPr lang="en-KE" dirty="0"/>
              <a:t> Take, for instance, a piece of land that has a 90% chance of becoming worthless and a 10% chance of yielding a lucrative gold mine. It is not possible to say that this will likely have an economic benefit in the future. However, it is still a benefit. </a:t>
            </a:r>
            <a:endParaRPr lang="en-US" dirty="0"/>
          </a:p>
          <a:p>
            <a:r>
              <a:rPr lang="en-KE" dirty="0"/>
              <a:t>The land's value will represent the magnitude and probability of future financial gain. However, the asset is the land. </a:t>
            </a:r>
            <a:endParaRPr lang="en-US" dirty="0"/>
          </a:p>
          <a:p>
            <a:r>
              <a:rPr lang="en-KE" dirty="0"/>
              <a:t>There is a difference between the asset and its value.</a:t>
            </a:r>
          </a:p>
        </p:txBody>
      </p:sp>
    </p:spTree>
    <p:extLst>
      <p:ext uri="{BB962C8B-B14F-4D97-AF65-F5344CB8AC3E}">
        <p14:creationId xmlns:p14="http://schemas.microsoft.com/office/powerpoint/2010/main" val="2959681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F01D2-6B8A-4004-ACEA-C751495C4BB2}"/>
              </a:ext>
            </a:extLst>
          </p:cNvPr>
          <p:cNvSpPr>
            <a:spLocks noGrp="1"/>
          </p:cNvSpPr>
          <p:nvPr>
            <p:ph type="title"/>
          </p:nvPr>
        </p:nvSpPr>
        <p:spPr/>
        <p:txBody>
          <a:bodyPr/>
          <a:lstStyle/>
          <a:p>
            <a:r>
              <a:rPr lang="en-US" b="1" dirty="0"/>
              <a:t>Liability</a:t>
            </a:r>
            <a:endParaRPr lang="en-KE" dirty="0"/>
          </a:p>
        </p:txBody>
      </p:sp>
      <p:sp>
        <p:nvSpPr>
          <p:cNvPr id="3" name="Content Placeholder 2">
            <a:extLst>
              <a:ext uri="{FF2B5EF4-FFF2-40B4-BE49-F238E27FC236}">
                <a16:creationId xmlns:a16="http://schemas.microsoft.com/office/drawing/2014/main" id="{91E8235D-270D-48BD-BCC4-CACB36885C8B}"/>
              </a:ext>
            </a:extLst>
          </p:cNvPr>
          <p:cNvSpPr>
            <a:spLocks noGrp="1"/>
          </p:cNvSpPr>
          <p:nvPr>
            <p:ph idx="1"/>
          </p:nvPr>
        </p:nvSpPr>
        <p:spPr/>
        <p:txBody>
          <a:bodyPr/>
          <a:lstStyle/>
          <a:p>
            <a:r>
              <a:rPr lang="en-KE" dirty="0"/>
              <a:t>Definition: </a:t>
            </a:r>
            <a:endParaRPr lang="en-US" dirty="0"/>
          </a:p>
          <a:p>
            <a:r>
              <a:rPr lang="en-KE" dirty="0"/>
              <a:t>An entity's current duty to transmit an economic resource as a result of previous occurrences. </a:t>
            </a:r>
            <a:endParaRPr lang="en-US" dirty="0"/>
          </a:p>
          <a:p>
            <a:r>
              <a:rPr lang="en-KE" dirty="0"/>
              <a:t>An obligation is a responsibility or duty that the entity cannot realistically avoid. </a:t>
            </a:r>
            <a:endParaRPr lang="en-US" dirty="0"/>
          </a:p>
          <a:p>
            <a:r>
              <a:rPr lang="en-KE" dirty="0"/>
              <a:t>As with assets, the liability is the duty rather than the financial resources that might need to be moved.</a:t>
            </a:r>
            <a:endParaRPr lang="en-US" dirty="0"/>
          </a:p>
          <a:p>
            <a:r>
              <a:rPr lang="en-KE" dirty="0"/>
              <a:t> Once more, the responsibility and its value are two distinct ideas.</a:t>
            </a:r>
          </a:p>
        </p:txBody>
      </p:sp>
    </p:spTree>
    <p:extLst>
      <p:ext uri="{BB962C8B-B14F-4D97-AF65-F5344CB8AC3E}">
        <p14:creationId xmlns:p14="http://schemas.microsoft.com/office/powerpoint/2010/main" val="4001637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FA49E-B65D-49F6-9308-894091A5CA12}"/>
              </a:ext>
            </a:extLst>
          </p:cNvPr>
          <p:cNvSpPr>
            <a:spLocks noGrp="1"/>
          </p:cNvSpPr>
          <p:nvPr>
            <p:ph type="title"/>
          </p:nvPr>
        </p:nvSpPr>
        <p:spPr/>
        <p:txBody>
          <a:bodyPr/>
          <a:lstStyle/>
          <a:p>
            <a:r>
              <a:rPr lang="en-US" dirty="0"/>
              <a:t>Equity</a:t>
            </a:r>
            <a:endParaRPr lang="en-KE" dirty="0"/>
          </a:p>
        </p:txBody>
      </p:sp>
      <p:sp>
        <p:nvSpPr>
          <p:cNvPr id="3" name="Content Placeholder 2">
            <a:extLst>
              <a:ext uri="{FF2B5EF4-FFF2-40B4-BE49-F238E27FC236}">
                <a16:creationId xmlns:a16="http://schemas.microsoft.com/office/drawing/2014/main" id="{FA66C729-B227-422B-878B-4BC7BF81B7C0}"/>
              </a:ext>
            </a:extLst>
          </p:cNvPr>
          <p:cNvSpPr>
            <a:spLocks noGrp="1"/>
          </p:cNvSpPr>
          <p:nvPr>
            <p:ph idx="1"/>
          </p:nvPr>
        </p:nvSpPr>
        <p:spPr/>
        <p:txBody>
          <a:bodyPr>
            <a:normAutofit lnSpcReduction="10000"/>
          </a:bodyPr>
          <a:lstStyle/>
          <a:p>
            <a:r>
              <a:rPr lang="en-KE" b="1" dirty="0"/>
              <a:t>Equity</a:t>
            </a:r>
            <a:r>
              <a:rPr lang="en-KE" dirty="0"/>
              <a:t> is calculated by subtracting liabilities from assets. </a:t>
            </a:r>
            <a:endParaRPr lang="en-US" dirty="0"/>
          </a:p>
          <a:p>
            <a:r>
              <a:rPr lang="en-KE" dirty="0"/>
              <a:t>With the exception of payments from holders of equity claims, income is defined as growth in assets or decreases in liabilities that lead to a rise in equity. </a:t>
            </a:r>
            <a:endParaRPr lang="en-US" dirty="0"/>
          </a:p>
          <a:p>
            <a:r>
              <a:rPr lang="en-KE" b="1" dirty="0"/>
              <a:t>Expenses a</a:t>
            </a:r>
            <a:r>
              <a:rPr lang="en-KE" dirty="0"/>
              <a:t>re defined as reductions in assets or increases in liabilities that cause equity to decline, excluding distributions to equity claim holders. </a:t>
            </a:r>
          </a:p>
          <a:p>
            <a:r>
              <a:rPr lang="en-KE" b="1" dirty="0"/>
              <a:t>Substance over form </a:t>
            </a:r>
            <a:endParaRPr lang="en-US" b="1" dirty="0"/>
          </a:p>
          <a:p>
            <a:r>
              <a:rPr lang="en-KE" dirty="0"/>
              <a:t>The chapter clarifies that rights and duties under contracts must be reported in line with their real content. </a:t>
            </a:r>
            <a:endParaRPr lang="en-US" dirty="0"/>
          </a:p>
        </p:txBody>
      </p:sp>
    </p:spTree>
    <p:extLst>
      <p:ext uri="{BB962C8B-B14F-4D97-AF65-F5344CB8AC3E}">
        <p14:creationId xmlns:p14="http://schemas.microsoft.com/office/powerpoint/2010/main" val="37209690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39031-D757-4CB0-B609-AF16C541C49C}"/>
              </a:ext>
            </a:extLst>
          </p:cNvPr>
          <p:cNvSpPr>
            <a:spLocks noGrp="1"/>
          </p:cNvSpPr>
          <p:nvPr>
            <p:ph type="title"/>
          </p:nvPr>
        </p:nvSpPr>
        <p:spPr/>
        <p:txBody>
          <a:bodyPr/>
          <a:lstStyle/>
          <a:p>
            <a:r>
              <a:rPr lang="en-KE" dirty="0"/>
              <a:t>Chapter 5: </a:t>
            </a:r>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4757F5C6-04E6-43B2-9608-8FAA1C0E3EC6}"/>
              </a:ext>
            </a:extLst>
          </p:cNvPr>
          <p:cNvSpPr>
            <a:spLocks noGrp="1"/>
          </p:cNvSpPr>
          <p:nvPr>
            <p:ph idx="1"/>
          </p:nvPr>
        </p:nvSpPr>
        <p:spPr/>
        <p:txBody>
          <a:bodyPr/>
          <a:lstStyle/>
          <a:p>
            <a:r>
              <a:rPr lang="en-KE" dirty="0"/>
              <a:t>Simply putting an element in the financial statements indicates that it has been recognized.</a:t>
            </a:r>
            <a:endParaRPr lang="en-US" dirty="0"/>
          </a:p>
          <a:p>
            <a:r>
              <a:rPr lang="en-KE" dirty="0"/>
              <a:t> Derecognition is the process of taking something out of the financial statements. </a:t>
            </a:r>
            <a:endParaRPr lang="en-US" dirty="0"/>
          </a:p>
          <a:p>
            <a:r>
              <a:rPr lang="en-KE" dirty="0"/>
              <a:t>Guidelines on when to add and remove items from the financial statements are provided in this chapter of the conceptual framework. </a:t>
            </a:r>
          </a:p>
          <a:p>
            <a:r>
              <a:rPr lang="en-KE" dirty="0"/>
              <a:t>The criteria for recognition and derecognition are based on the qualitative characteristics discussed in chapter 2, particularly the fundamental ones</a:t>
            </a:r>
          </a:p>
        </p:txBody>
      </p:sp>
    </p:spTree>
    <p:extLst>
      <p:ext uri="{BB962C8B-B14F-4D97-AF65-F5344CB8AC3E}">
        <p14:creationId xmlns:p14="http://schemas.microsoft.com/office/powerpoint/2010/main" val="20901505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1A709-F5B8-4416-A48C-AF526EABFBC9}"/>
              </a:ext>
            </a:extLst>
          </p:cNvPr>
          <p:cNvSpPr>
            <a:spLocks noGrp="1"/>
          </p:cNvSpPr>
          <p:nvPr>
            <p:ph type="title"/>
          </p:nvPr>
        </p:nvSpPr>
        <p:spPr/>
        <p:txBody>
          <a:bodyPr/>
          <a:lstStyle/>
          <a:p>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38CD3A97-C0D0-4FC8-AB66-68407B19538D}"/>
              </a:ext>
            </a:extLst>
          </p:cNvPr>
          <p:cNvSpPr>
            <a:spLocks noGrp="1"/>
          </p:cNvSpPr>
          <p:nvPr>
            <p:ph idx="1"/>
          </p:nvPr>
        </p:nvSpPr>
        <p:spPr/>
        <p:txBody>
          <a:bodyPr/>
          <a:lstStyle/>
          <a:p>
            <a:r>
              <a:rPr lang="en-KE" dirty="0"/>
              <a:t>Recognition is defined as the process of capturing for inclusion in the financial statements an item that meets the definition of an asset, liability, equity, income, or expense. </a:t>
            </a:r>
            <a:endParaRPr lang="en-US" dirty="0"/>
          </a:p>
          <a:p>
            <a:r>
              <a:rPr lang="en-KE" dirty="0"/>
              <a:t>Equity, expenses, and gains are the results of movements in the carrying values of assets and liabilities (as per the definitions provided by chapter 4). </a:t>
            </a:r>
            <a:endParaRPr lang="en-US" dirty="0"/>
          </a:p>
          <a:p>
            <a:r>
              <a:rPr lang="en-KE" dirty="0"/>
              <a:t>It is frequently the case that the decision to recognize or derecognize an asset or liability automatically triggers the recognition of a gain or loss through the operation of the double entry system.</a:t>
            </a:r>
          </a:p>
        </p:txBody>
      </p:sp>
    </p:spTree>
    <p:extLst>
      <p:ext uri="{BB962C8B-B14F-4D97-AF65-F5344CB8AC3E}">
        <p14:creationId xmlns:p14="http://schemas.microsoft.com/office/powerpoint/2010/main" val="26119963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299DD-3939-4CD5-8236-F6D627C46B3C}"/>
              </a:ext>
            </a:extLst>
          </p:cNvPr>
          <p:cNvSpPr>
            <a:spLocks noGrp="1"/>
          </p:cNvSpPr>
          <p:nvPr>
            <p:ph type="title"/>
          </p:nvPr>
        </p:nvSpPr>
        <p:spPr/>
        <p:txBody>
          <a:bodyPr/>
          <a:lstStyle/>
          <a:p>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E5A1C043-28AC-4015-A782-609C6FD6B636}"/>
              </a:ext>
            </a:extLst>
          </p:cNvPr>
          <p:cNvSpPr>
            <a:spLocks noGrp="1"/>
          </p:cNvSpPr>
          <p:nvPr>
            <p:ph idx="1"/>
          </p:nvPr>
        </p:nvSpPr>
        <p:spPr/>
        <p:txBody>
          <a:bodyPr>
            <a:normAutofit lnSpcReduction="10000"/>
          </a:bodyPr>
          <a:lstStyle/>
          <a:p>
            <a:r>
              <a:rPr lang="en-KE" dirty="0"/>
              <a:t>An item that satisfies the definition in chapter 4 might not be recognized because it does not meet the recognition criteria. </a:t>
            </a:r>
            <a:endParaRPr lang="en-US" dirty="0"/>
          </a:p>
          <a:p>
            <a:r>
              <a:rPr lang="en-KE" dirty="0"/>
              <a:t>When recognition produces accurate representations of those objects as well as pertinent information about those elements, it is appropriate (the essential qualitative features of valuable financial information).</a:t>
            </a:r>
            <a:endParaRPr lang="en-US" dirty="0"/>
          </a:p>
          <a:p>
            <a:r>
              <a:rPr lang="en-KE" dirty="0"/>
              <a:t> Recall that the main goal of our effort is to offer relevant data to support the choices made by the entity's resource providers (as stated in chapter 1).</a:t>
            </a:r>
            <a:endParaRPr lang="en-US" dirty="0"/>
          </a:p>
          <a:p>
            <a:r>
              <a:rPr lang="en-KE" dirty="0"/>
              <a:t> These two essential qualities are considered to be present in useful knowledge.</a:t>
            </a:r>
          </a:p>
        </p:txBody>
      </p:sp>
    </p:spTree>
    <p:extLst>
      <p:ext uri="{BB962C8B-B14F-4D97-AF65-F5344CB8AC3E}">
        <p14:creationId xmlns:p14="http://schemas.microsoft.com/office/powerpoint/2010/main" val="41330445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3A60D-98C1-45CA-825A-4E4BEC0D9048}"/>
              </a:ext>
            </a:extLst>
          </p:cNvPr>
          <p:cNvSpPr>
            <a:spLocks noGrp="1"/>
          </p:cNvSpPr>
          <p:nvPr>
            <p:ph type="title"/>
          </p:nvPr>
        </p:nvSpPr>
        <p:spPr>
          <a:xfrm>
            <a:off x="838200" y="324784"/>
            <a:ext cx="10515600" cy="1325563"/>
          </a:xfrm>
        </p:spPr>
        <p:txBody>
          <a:bodyPr/>
          <a:lstStyle/>
          <a:p>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5D000976-B44A-4000-B001-E3649D3EC4AF}"/>
              </a:ext>
            </a:extLst>
          </p:cNvPr>
          <p:cNvSpPr>
            <a:spLocks noGrp="1"/>
          </p:cNvSpPr>
          <p:nvPr>
            <p:ph idx="1"/>
          </p:nvPr>
        </p:nvSpPr>
        <p:spPr/>
        <p:txBody>
          <a:bodyPr/>
          <a:lstStyle/>
          <a:p>
            <a:r>
              <a:rPr lang="en-KE" dirty="0"/>
              <a:t>Therefore, it makes sense that acceptance should be contingent on the information being accurate and pertinent to reality. </a:t>
            </a:r>
          </a:p>
          <a:p>
            <a:r>
              <a:rPr lang="en-KE" dirty="0"/>
              <a:t>If there is uncertainty or a low likelihood that the entity would get economic benefits, recognition may not occur based on relevance.</a:t>
            </a:r>
            <a:endParaRPr lang="en-US" dirty="0"/>
          </a:p>
          <a:p>
            <a:r>
              <a:rPr lang="en-KE" dirty="0"/>
              <a:t>For instance, if a client owes the company €10,000 and is in insolvency, it is doubtful that the money will be recouped. </a:t>
            </a:r>
            <a:endParaRPr lang="en-US" dirty="0"/>
          </a:p>
          <a:p>
            <a:r>
              <a:rPr lang="en-KE" dirty="0"/>
              <a:t>The entity would not recognize any trade receivables. </a:t>
            </a:r>
            <a:br>
              <a:rPr lang="en-KE" dirty="0"/>
            </a:br>
            <a:endParaRPr lang="en-KE" dirty="0"/>
          </a:p>
        </p:txBody>
      </p:sp>
    </p:spTree>
    <p:extLst>
      <p:ext uri="{BB962C8B-B14F-4D97-AF65-F5344CB8AC3E}">
        <p14:creationId xmlns:p14="http://schemas.microsoft.com/office/powerpoint/2010/main" val="3375358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5ECD4-6E5B-4B33-81B4-8690D6B43469}"/>
              </a:ext>
            </a:extLst>
          </p:cNvPr>
          <p:cNvSpPr>
            <a:spLocks noGrp="1"/>
          </p:cNvSpPr>
          <p:nvPr>
            <p:ph type="title"/>
          </p:nvPr>
        </p:nvSpPr>
        <p:spPr/>
        <p:txBody>
          <a:bodyPr/>
          <a:lstStyle/>
          <a:p>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586FAE2A-D378-4268-97D8-772D6DF4CB44}"/>
              </a:ext>
            </a:extLst>
          </p:cNvPr>
          <p:cNvSpPr>
            <a:spLocks noGrp="1"/>
          </p:cNvSpPr>
          <p:nvPr>
            <p:ph idx="1"/>
          </p:nvPr>
        </p:nvSpPr>
        <p:spPr/>
        <p:txBody>
          <a:bodyPr>
            <a:normAutofit/>
          </a:bodyPr>
          <a:lstStyle/>
          <a:p>
            <a:r>
              <a:rPr lang="en-KE" dirty="0"/>
              <a:t>In the event of measurement ambiguity, recognition may not occur based on faithful representation. </a:t>
            </a:r>
            <a:endParaRPr lang="en-US" dirty="0"/>
          </a:p>
          <a:p>
            <a:r>
              <a:rPr lang="en-KE" dirty="0"/>
              <a:t>The problem of internally generated intangibles serves as an illustration of this. Although the asset's existence may not be in doubt, recognition may not occur because its cost or value cannot be accurately determined. </a:t>
            </a:r>
            <a:endParaRPr lang="en-US" dirty="0"/>
          </a:p>
          <a:p>
            <a:r>
              <a:rPr lang="en-KE" b="1" dirty="0"/>
              <a:t>Derecognition </a:t>
            </a:r>
            <a:br>
              <a:rPr lang="en-KE" dirty="0"/>
            </a:br>
            <a:r>
              <a:rPr lang="en-KE" dirty="0"/>
              <a:t>The elimination of a component from the financial accounts is known as derecognition. </a:t>
            </a:r>
          </a:p>
        </p:txBody>
      </p:sp>
    </p:spTree>
    <p:extLst>
      <p:ext uri="{BB962C8B-B14F-4D97-AF65-F5344CB8AC3E}">
        <p14:creationId xmlns:p14="http://schemas.microsoft.com/office/powerpoint/2010/main" val="1762808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2580-AFF8-4991-B279-0ED715D72EE1}"/>
              </a:ext>
            </a:extLst>
          </p:cNvPr>
          <p:cNvSpPr>
            <a:spLocks noGrp="1"/>
          </p:cNvSpPr>
          <p:nvPr>
            <p:ph type="title"/>
          </p:nvPr>
        </p:nvSpPr>
        <p:spPr/>
        <p:txBody>
          <a:bodyPr/>
          <a:lstStyle/>
          <a:p>
            <a:r>
              <a:rPr lang="en-US" dirty="0"/>
              <a:t>Recognition</a:t>
            </a:r>
            <a:r>
              <a:rPr lang="en-KE" dirty="0"/>
              <a:t> and de-</a:t>
            </a:r>
            <a:r>
              <a:rPr lang="en-US" dirty="0"/>
              <a:t>recognition</a:t>
            </a:r>
            <a:endParaRPr lang="en-KE" dirty="0"/>
          </a:p>
        </p:txBody>
      </p:sp>
      <p:sp>
        <p:nvSpPr>
          <p:cNvPr id="3" name="Content Placeholder 2">
            <a:extLst>
              <a:ext uri="{FF2B5EF4-FFF2-40B4-BE49-F238E27FC236}">
                <a16:creationId xmlns:a16="http://schemas.microsoft.com/office/drawing/2014/main" id="{15907FCA-B583-436B-8B46-00843F543E90}"/>
              </a:ext>
            </a:extLst>
          </p:cNvPr>
          <p:cNvSpPr>
            <a:spLocks noGrp="1"/>
          </p:cNvSpPr>
          <p:nvPr>
            <p:ph idx="1"/>
          </p:nvPr>
        </p:nvSpPr>
        <p:spPr/>
        <p:txBody>
          <a:bodyPr/>
          <a:lstStyle/>
          <a:p>
            <a:r>
              <a:rPr lang="en-KE" dirty="0"/>
              <a:t>When an entity loses control of a recognized asset, derecognition typically takes place. The selling of an asset is the most typical instance of this. The debtor's payment of a receivable to the entity serves as another illustration.</a:t>
            </a:r>
          </a:p>
          <a:p>
            <a:endParaRPr lang="en-KE" dirty="0"/>
          </a:p>
        </p:txBody>
      </p:sp>
    </p:spTree>
    <p:extLst>
      <p:ext uri="{BB962C8B-B14F-4D97-AF65-F5344CB8AC3E}">
        <p14:creationId xmlns:p14="http://schemas.microsoft.com/office/powerpoint/2010/main" val="28591342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12B13-2C8C-4538-A376-64D52BF0F7CB}"/>
              </a:ext>
            </a:extLst>
          </p:cNvPr>
          <p:cNvSpPr>
            <a:spLocks noGrp="1"/>
          </p:cNvSpPr>
          <p:nvPr>
            <p:ph type="title"/>
          </p:nvPr>
        </p:nvSpPr>
        <p:spPr/>
        <p:txBody>
          <a:bodyPr/>
          <a:lstStyle/>
          <a:p>
            <a:r>
              <a:rPr lang="en-KE" b="1" dirty="0"/>
              <a:t>Chapter 6: </a:t>
            </a:r>
            <a:r>
              <a:rPr lang="en-US" b="1" dirty="0"/>
              <a:t>Measurement</a:t>
            </a:r>
            <a:endParaRPr lang="en-KE" dirty="0"/>
          </a:p>
        </p:txBody>
      </p:sp>
      <p:sp>
        <p:nvSpPr>
          <p:cNvPr id="3" name="Content Placeholder 2">
            <a:extLst>
              <a:ext uri="{FF2B5EF4-FFF2-40B4-BE49-F238E27FC236}">
                <a16:creationId xmlns:a16="http://schemas.microsoft.com/office/drawing/2014/main" id="{C8A8D055-E9DE-44FE-97BA-B5FFC9D779D5}"/>
              </a:ext>
            </a:extLst>
          </p:cNvPr>
          <p:cNvSpPr>
            <a:spLocks noGrp="1"/>
          </p:cNvSpPr>
          <p:nvPr>
            <p:ph idx="1"/>
          </p:nvPr>
        </p:nvSpPr>
        <p:spPr/>
        <p:txBody>
          <a:bodyPr>
            <a:normAutofit/>
          </a:bodyPr>
          <a:lstStyle/>
          <a:p>
            <a:r>
              <a:rPr lang="en-KE" dirty="0"/>
              <a:t>Once the choice to recognize an element has been made, this chapter explains the threshold for recognition.</a:t>
            </a:r>
          </a:p>
          <a:p>
            <a:r>
              <a:rPr lang="en-KE" dirty="0"/>
              <a:t>Other than proposing different potential bases, earlier iterations of the conceptual framework offered less assistance on measurement. </a:t>
            </a:r>
            <a:endParaRPr lang="en-US" dirty="0"/>
          </a:p>
          <a:p>
            <a:r>
              <a:rPr lang="en-KE" dirty="0"/>
              <a:t>The 2018 framework covers the criteria to be taken into account when choosing a specific base in addition to describing measurement bases. </a:t>
            </a:r>
            <a:endParaRPr lang="en-US" dirty="0"/>
          </a:p>
          <a:p>
            <a:r>
              <a:rPr lang="en-KE" dirty="0"/>
              <a:t>Financial statements are prepared using a variety of potential measuring bases. </a:t>
            </a:r>
            <a:br>
              <a:rPr lang="en-KE" dirty="0"/>
            </a:br>
            <a:endParaRPr lang="en-KE" dirty="0"/>
          </a:p>
        </p:txBody>
      </p:sp>
    </p:spTree>
    <p:extLst>
      <p:ext uri="{BB962C8B-B14F-4D97-AF65-F5344CB8AC3E}">
        <p14:creationId xmlns:p14="http://schemas.microsoft.com/office/powerpoint/2010/main" val="170056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B9B15-DDEA-4A02-B82C-8669E69781F8}"/>
              </a:ext>
            </a:extLst>
          </p:cNvPr>
          <p:cNvSpPr>
            <a:spLocks noGrp="1"/>
          </p:cNvSpPr>
          <p:nvPr>
            <p:ph type="title"/>
          </p:nvPr>
        </p:nvSpPr>
        <p:spPr/>
        <p:txBody>
          <a:bodyPr/>
          <a:lstStyle/>
          <a:p>
            <a:r>
              <a:rPr lang="en-KE" b="1" dirty="0"/>
              <a:t>Chapter 6: </a:t>
            </a:r>
            <a:r>
              <a:rPr lang="en-US" b="1" dirty="0"/>
              <a:t>Measurement</a:t>
            </a:r>
            <a:endParaRPr lang="en-KE" dirty="0"/>
          </a:p>
        </p:txBody>
      </p:sp>
      <p:sp>
        <p:nvSpPr>
          <p:cNvPr id="3" name="Content Placeholder 2">
            <a:extLst>
              <a:ext uri="{FF2B5EF4-FFF2-40B4-BE49-F238E27FC236}">
                <a16:creationId xmlns:a16="http://schemas.microsoft.com/office/drawing/2014/main" id="{67A5797B-0592-4924-B7DA-9F08D7827F28}"/>
              </a:ext>
            </a:extLst>
          </p:cNvPr>
          <p:cNvSpPr>
            <a:spLocks noGrp="1"/>
          </p:cNvSpPr>
          <p:nvPr>
            <p:ph idx="1"/>
          </p:nvPr>
        </p:nvSpPr>
        <p:spPr/>
        <p:txBody>
          <a:bodyPr>
            <a:normAutofit/>
          </a:bodyPr>
          <a:lstStyle/>
          <a:p>
            <a:r>
              <a:rPr lang="en-KE" dirty="0"/>
              <a:t>Historic cost bases are based on an element's initial transaction value. For instance, the asset's acquisition price. </a:t>
            </a:r>
            <a:endParaRPr lang="en-US" dirty="0"/>
          </a:p>
          <a:p>
            <a:r>
              <a:rPr lang="en-KE" dirty="0"/>
              <a:t>The cost of an asset as depreciated for use in compliance with accounting standards is known as the depreciated historic cost. </a:t>
            </a:r>
            <a:endParaRPr lang="en-US" dirty="0"/>
          </a:p>
          <a:p>
            <a:r>
              <a:rPr lang="en-KE" dirty="0"/>
              <a:t>One type of historical cost measuring base is the amortized cost of financial assets. </a:t>
            </a:r>
            <a:br>
              <a:rPr lang="en-KE" dirty="0"/>
            </a:br>
            <a:endParaRPr lang="en-US" dirty="0"/>
          </a:p>
          <a:p>
            <a:r>
              <a:rPr lang="en-KE" dirty="0"/>
              <a:t>Current value bases attempt to capture the state of affairs on the day of measurement. </a:t>
            </a:r>
          </a:p>
        </p:txBody>
      </p:sp>
    </p:spTree>
    <p:extLst>
      <p:ext uri="{BB962C8B-B14F-4D97-AF65-F5344CB8AC3E}">
        <p14:creationId xmlns:p14="http://schemas.microsoft.com/office/powerpoint/2010/main" val="2468504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0BBA7-69EA-4B1A-B732-5AC2736F543B}"/>
              </a:ext>
            </a:extLst>
          </p:cNvPr>
          <p:cNvSpPr>
            <a:spLocks noGrp="1"/>
          </p:cNvSpPr>
          <p:nvPr>
            <p:ph type="title"/>
          </p:nvPr>
        </p:nvSpPr>
        <p:spPr/>
        <p:txBody>
          <a:bodyPr/>
          <a:lstStyle/>
          <a:p>
            <a:r>
              <a:rPr lang="en-US" b="1" dirty="0"/>
              <a:t>Measurement</a:t>
            </a:r>
            <a:endParaRPr lang="en-KE" dirty="0"/>
          </a:p>
        </p:txBody>
      </p:sp>
      <p:sp>
        <p:nvSpPr>
          <p:cNvPr id="3" name="Content Placeholder 2">
            <a:extLst>
              <a:ext uri="{FF2B5EF4-FFF2-40B4-BE49-F238E27FC236}">
                <a16:creationId xmlns:a16="http://schemas.microsoft.com/office/drawing/2014/main" id="{B437E13F-95B2-4583-8C68-98D12BA10013}"/>
              </a:ext>
            </a:extLst>
          </p:cNvPr>
          <p:cNvSpPr>
            <a:spLocks noGrp="1"/>
          </p:cNvSpPr>
          <p:nvPr>
            <p:ph idx="1"/>
          </p:nvPr>
        </p:nvSpPr>
        <p:spPr/>
        <p:txBody>
          <a:bodyPr>
            <a:normAutofit fontScale="92500" lnSpcReduction="20000"/>
          </a:bodyPr>
          <a:lstStyle/>
          <a:p>
            <a:r>
              <a:rPr lang="en-KE" dirty="0"/>
              <a:t> Examples include: </a:t>
            </a:r>
            <a:endParaRPr lang="en-US" dirty="0"/>
          </a:p>
          <a:p>
            <a:r>
              <a:rPr lang="en-KE" dirty="0"/>
              <a:t>• Fair value, which is the amount that, on the measurement date, would be obtained in an orderly transaction between market participants in the sale of an asset or the payment of a liability.</a:t>
            </a:r>
          </a:p>
          <a:p>
            <a:r>
              <a:rPr lang="en-KE" dirty="0"/>
              <a:t>• The present value of future cash flows discounted at a suitable rate is measured by the value in use. When cash flows are somewhat predictable, this is helpful. </a:t>
            </a:r>
            <a:br>
              <a:rPr lang="en-KE" dirty="0"/>
            </a:br>
            <a:r>
              <a:rPr lang="en-KE" dirty="0"/>
              <a:t>• The price that would be paid for a comparable element on the measurement date is known as the current cost.</a:t>
            </a:r>
            <a:endParaRPr lang="en-US" dirty="0"/>
          </a:p>
          <a:p>
            <a:r>
              <a:rPr lang="en-KE" dirty="0"/>
              <a:t> Keep in mind that this is not the same as fair value because current cost is an entry (buying) price and fair value is an exit (selling) price. </a:t>
            </a:r>
            <a:br>
              <a:rPr lang="en-KE" dirty="0"/>
            </a:br>
            <a:br>
              <a:rPr lang="en-KE" dirty="0"/>
            </a:br>
            <a:endParaRPr lang="en-KE" dirty="0"/>
          </a:p>
        </p:txBody>
      </p:sp>
    </p:spTree>
    <p:extLst>
      <p:ext uri="{BB962C8B-B14F-4D97-AF65-F5344CB8AC3E}">
        <p14:creationId xmlns:p14="http://schemas.microsoft.com/office/powerpoint/2010/main" val="1106863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83C01-0F92-4975-A476-D1D4A0F3C5A6}"/>
              </a:ext>
            </a:extLst>
          </p:cNvPr>
          <p:cNvSpPr>
            <a:spLocks noGrp="1"/>
          </p:cNvSpPr>
          <p:nvPr>
            <p:ph type="title"/>
          </p:nvPr>
        </p:nvSpPr>
        <p:spPr/>
        <p:txBody>
          <a:bodyPr/>
          <a:lstStyle/>
          <a:p>
            <a:r>
              <a:rPr lang="en-US" b="1" dirty="0"/>
              <a:t>Measurement</a:t>
            </a:r>
            <a:endParaRPr lang="en-KE" dirty="0"/>
          </a:p>
        </p:txBody>
      </p:sp>
      <p:sp>
        <p:nvSpPr>
          <p:cNvPr id="3" name="Content Placeholder 2">
            <a:extLst>
              <a:ext uri="{FF2B5EF4-FFF2-40B4-BE49-F238E27FC236}">
                <a16:creationId xmlns:a16="http://schemas.microsoft.com/office/drawing/2014/main" id="{BE1BB1FE-E6D3-4E8B-8FB1-A93D5AF85044}"/>
              </a:ext>
            </a:extLst>
          </p:cNvPr>
          <p:cNvSpPr>
            <a:spLocks noGrp="1"/>
          </p:cNvSpPr>
          <p:nvPr>
            <p:ph idx="1"/>
          </p:nvPr>
        </p:nvSpPr>
        <p:spPr/>
        <p:txBody>
          <a:bodyPr/>
          <a:lstStyle/>
          <a:p>
            <a:r>
              <a:rPr lang="en-KE" dirty="0"/>
              <a:t>The framework lays out the criteria to be taken into account when selecting a measurement base in great detail.</a:t>
            </a:r>
            <a:endParaRPr lang="en-US" dirty="0"/>
          </a:p>
          <a:p>
            <a:r>
              <a:rPr lang="en-KE" dirty="0"/>
              <a:t> Once more, these focus on faithful portrayal and relevance. Decisions about recognition and derecognition follow a similar logic. We have a duty to offer helpful information. </a:t>
            </a:r>
            <a:endParaRPr lang="en-US" dirty="0"/>
          </a:p>
          <a:p>
            <a:r>
              <a:rPr lang="en-KE" dirty="0"/>
              <a:t>Relevance and accurate portrayal are the two main qualities that make knowledge helpful. </a:t>
            </a:r>
            <a:endParaRPr lang="en-US" dirty="0"/>
          </a:p>
          <a:p>
            <a:r>
              <a:rPr lang="en-KE" dirty="0"/>
              <a:t>The features of the element and its contribution to future cash flows influence the measurement base's information's relevance.</a:t>
            </a:r>
          </a:p>
        </p:txBody>
      </p:sp>
    </p:spTree>
    <p:extLst>
      <p:ext uri="{BB962C8B-B14F-4D97-AF65-F5344CB8AC3E}">
        <p14:creationId xmlns:p14="http://schemas.microsoft.com/office/powerpoint/2010/main" val="4047143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31A0-CBBA-493E-8BEF-7094D2EE44AA}"/>
              </a:ext>
            </a:extLst>
          </p:cNvPr>
          <p:cNvSpPr>
            <a:spLocks noGrp="1"/>
          </p:cNvSpPr>
          <p:nvPr>
            <p:ph type="title"/>
          </p:nvPr>
        </p:nvSpPr>
        <p:spPr/>
        <p:txBody>
          <a:bodyPr/>
          <a:lstStyle/>
          <a:p>
            <a:r>
              <a:rPr lang="en-US" b="1" dirty="0"/>
              <a:t>Measurement</a:t>
            </a:r>
            <a:endParaRPr lang="en-KE" dirty="0"/>
          </a:p>
        </p:txBody>
      </p:sp>
      <p:sp>
        <p:nvSpPr>
          <p:cNvPr id="3" name="Content Placeholder 2">
            <a:extLst>
              <a:ext uri="{FF2B5EF4-FFF2-40B4-BE49-F238E27FC236}">
                <a16:creationId xmlns:a16="http://schemas.microsoft.com/office/drawing/2014/main" id="{7F7DAAEB-7E6D-453B-84FA-F2DDFF3CF154}"/>
              </a:ext>
            </a:extLst>
          </p:cNvPr>
          <p:cNvSpPr>
            <a:spLocks noGrp="1"/>
          </p:cNvSpPr>
          <p:nvPr>
            <p:ph idx="1"/>
          </p:nvPr>
        </p:nvSpPr>
        <p:spPr/>
        <p:txBody>
          <a:bodyPr/>
          <a:lstStyle/>
          <a:p>
            <a:r>
              <a:rPr lang="en-KE" dirty="0"/>
              <a:t>For instance, a market value measurement base is more likely to be suitable if the future cash flows of an element are mostly dictated by market forces.</a:t>
            </a:r>
            <a:endParaRPr lang="en-US" dirty="0"/>
          </a:p>
          <a:p>
            <a:r>
              <a:rPr lang="en-KE" dirty="0"/>
              <a:t> Historic cost bases are more likely to be suitable if future cash flows are unaffected by market pressures.</a:t>
            </a:r>
          </a:p>
          <a:p>
            <a:r>
              <a:rPr lang="en-KE" dirty="0"/>
              <a:t>If an element is subject to measurement uncertainty or inconsistency, the measurement base causing the uncertainty or inconsistency is less likely to be appropriate in terms of faithful representation.</a:t>
            </a:r>
            <a:endParaRPr lang="en-US" dirty="0"/>
          </a:p>
          <a:p>
            <a:r>
              <a:rPr lang="en-KE" dirty="0"/>
              <a:t> For instance, because there is no immediate market value for unquoted equity assets, it is challenging to determine their fair value.</a:t>
            </a:r>
          </a:p>
        </p:txBody>
      </p:sp>
    </p:spTree>
    <p:extLst>
      <p:ext uri="{BB962C8B-B14F-4D97-AF65-F5344CB8AC3E}">
        <p14:creationId xmlns:p14="http://schemas.microsoft.com/office/powerpoint/2010/main" val="11722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55FF-0E96-47BD-B5EF-2035324882A5}"/>
              </a:ext>
            </a:extLst>
          </p:cNvPr>
          <p:cNvSpPr>
            <a:spLocks noGrp="1"/>
          </p:cNvSpPr>
          <p:nvPr>
            <p:ph type="title"/>
          </p:nvPr>
        </p:nvSpPr>
        <p:spPr/>
        <p:txBody>
          <a:bodyPr/>
          <a:lstStyle/>
          <a:p>
            <a:r>
              <a:rPr lang="en-KE" dirty="0"/>
              <a:t>Chapter 7: Presentation and disclosure</a:t>
            </a:r>
            <a:br>
              <a:rPr lang="en-KE" dirty="0"/>
            </a:br>
            <a:endParaRPr lang="en-KE" dirty="0"/>
          </a:p>
        </p:txBody>
      </p:sp>
      <p:sp>
        <p:nvSpPr>
          <p:cNvPr id="3" name="Content Placeholder 2">
            <a:extLst>
              <a:ext uri="{FF2B5EF4-FFF2-40B4-BE49-F238E27FC236}">
                <a16:creationId xmlns:a16="http://schemas.microsoft.com/office/drawing/2014/main" id="{540681AC-A3D9-4CBB-A2E5-939441F4EEFC}"/>
              </a:ext>
            </a:extLst>
          </p:cNvPr>
          <p:cNvSpPr>
            <a:spLocks noGrp="1"/>
          </p:cNvSpPr>
          <p:nvPr>
            <p:ph idx="1"/>
          </p:nvPr>
        </p:nvSpPr>
        <p:spPr/>
        <p:txBody>
          <a:bodyPr>
            <a:normAutofit fontScale="92500" lnSpcReduction="10000"/>
          </a:bodyPr>
          <a:lstStyle/>
          <a:p>
            <a:r>
              <a:rPr lang="en-KE" dirty="0"/>
              <a:t>The conceptual framework's 2010 edition omitted this chapter. It mainly addresses element classification, outlining the following fundamental ideas: </a:t>
            </a:r>
            <a:br>
              <a:rPr lang="en-KE" dirty="0"/>
            </a:br>
            <a:r>
              <a:rPr lang="en-KE" dirty="0"/>
              <a:t>• Elements should be categorized to group similar items and separate dissimilar items; </a:t>
            </a:r>
            <a:endParaRPr lang="en-US" dirty="0"/>
          </a:p>
          <a:p>
            <a:r>
              <a:rPr lang="en-KE" dirty="0"/>
              <a:t>• Presentation and disclosure objectives and principles should take precedence over rules;</a:t>
            </a:r>
            <a:endParaRPr lang="en-US" dirty="0"/>
          </a:p>
          <a:p>
            <a:r>
              <a:rPr lang="en-KE" dirty="0"/>
              <a:t> • Information should be aggregated so that it is not masked by superfluous detail or excessive aggregation. </a:t>
            </a:r>
          </a:p>
          <a:p>
            <a:r>
              <a:rPr lang="en-KE" dirty="0"/>
              <a:t>Classifying income and spending components as either other comprehensive income (OCI) or profit or loss (P/L) is a crucial area of attention.</a:t>
            </a:r>
          </a:p>
        </p:txBody>
      </p:sp>
    </p:spTree>
    <p:extLst>
      <p:ext uri="{BB962C8B-B14F-4D97-AF65-F5344CB8AC3E}">
        <p14:creationId xmlns:p14="http://schemas.microsoft.com/office/powerpoint/2010/main" val="9717226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4ADC8-81D2-4F59-B8CB-48E836654C31}"/>
              </a:ext>
            </a:extLst>
          </p:cNvPr>
          <p:cNvSpPr>
            <a:spLocks noGrp="1"/>
          </p:cNvSpPr>
          <p:nvPr>
            <p:ph type="title"/>
          </p:nvPr>
        </p:nvSpPr>
        <p:spPr/>
        <p:txBody>
          <a:bodyPr/>
          <a:lstStyle/>
          <a:p>
            <a:r>
              <a:rPr lang="en-KE" dirty="0"/>
              <a:t> Presentation and disclosure</a:t>
            </a:r>
            <a:br>
              <a:rPr lang="en-KE" dirty="0"/>
            </a:br>
            <a:endParaRPr lang="en-KE" dirty="0"/>
          </a:p>
        </p:txBody>
      </p:sp>
      <p:sp>
        <p:nvSpPr>
          <p:cNvPr id="3" name="Content Placeholder 2">
            <a:extLst>
              <a:ext uri="{FF2B5EF4-FFF2-40B4-BE49-F238E27FC236}">
                <a16:creationId xmlns:a16="http://schemas.microsoft.com/office/drawing/2014/main" id="{E4F8EFDC-EDB4-485E-8AF1-CF47D2619BD0}"/>
              </a:ext>
            </a:extLst>
          </p:cNvPr>
          <p:cNvSpPr>
            <a:spLocks noGrp="1"/>
          </p:cNvSpPr>
          <p:nvPr>
            <p:ph idx="1"/>
          </p:nvPr>
        </p:nvSpPr>
        <p:spPr/>
        <p:txBody>
          <a:bodyPr/>
          <a:lstStyle/>
          <a:p>
            <a:r>
              <a:rPr lang="en-KE" dirty="0"/>
              <a:t>. Up until today, there has been a large void in regulatory guidelines.</a:t>
            </a:r>
            <a:endParaRPr lang="en-US" dirty="0"/>
          </a:p>
          <a:p>
            <a:r>
              <a:rPr lang="en-KE" dirty="0"/>
              <a:t>Every standard has different guidelines for classifying revenue and expenses, and these guidelines aren't always in line with one another.</a:t>
            </a:r>
            <a:endParaRPr lang="en-US" dirty="0"/>
          </a:p>
          <a:p>
            <a:r>
              <a:rPr lang="en-KE" dirty="0"/>
              <a:t>For instance, IAS 16 mandates that revaluation gains and losses (if recognized) be recorded using a sophisticated P/L and OCI combination. </a:t>
            </a:r>
            <a:endParaRPr lang="en-US" dirty="0"/>
          </a:p>
          <a:p>
            <a:r>
              <a:rPr lang="en-KE" dirty="0"/>
              <a:t>While gains and losses on the remeasurement of equity instruments follow a completely different methodology (based on entity election), revaluation gains and losses on investment properties are treated quite differently (P/L).</a:t>
            </a:r>
          </a:p>
          <a:p>
            <a:endParaRPr lang="en-KE" dirty="0"/>
          </a:p>
        </p:txBody>
      </p:sp>
    </p:spTree>
    <p:extLst>
      <p:ext uri="{BB962C8B-B14F-4D97-AF65-F5344CB8AC3E}">
        <p14:creationId xmlns:p14="http://schemas.microsoft.com/office/powerpoint/2010/main" val="42498133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55AC6-0D97-403E-B0A3-1F851F106B17}"/>
              </a:ext>
            </a:extLst>
          </p:cNvPr>
          <p:cNvSpPr>
            <a:spLocks noGrp="1"/>
          </p:cNvSpPr>
          <p:nvPr>
            <p:ph type="title"/>
          </p:nvPr>
        </p:nvSpPr>
        <p:spPr/>
        <p:txBody>
          <a:bodyPr/>
          <a:lstStyle/>
          <a:p>
            <a:r>
              <a:rPr lang="en-KE" dirty="0"/>
              <a:t>Presentation and disclosure</a:t>
            </a:r>
          </a:p>
        </p:txBody>
      </p:sp>
      <p:sp>
        <p:nvSpPr>
          <p:cNvPr id="3" name="Content Placeholder 2">
            <a:extLst>
              <a:ext uri="{FF2B5EF4-FFF2-40B4-BE49-F238E27FC236}">
                <a16:creationId xmlns:a16="http://schemas.microsoft.com/office/drawing/2014/main" id="{5F02AC28-5295-4DED-8F2D-3B0165FE26B9}"/>
              </a:ext>
            </a:extLst>
          </p:cNvPr>
          <p:cNvSpPr>
            <a:spLocks noGrp="1"/>
          </p:cNvSpPr>
          <p:nvPr>
            <p:ph idx="1"/>
          </p:nvPr>
        </p:nvSpPr>
        <p:spPr/>
        <p:txBody>
          <a:bodyPr>
            <a:normAutofit lnSpcReduction="10000"/>
          </a:bodyPr>
          <a:lstStyle/>
          <a:p>
            <a:r>
              <a:rPr lang="en-KE" dirty="0"/>
              <a:t>This is a significant distinction because the profits per share computation is based on the "profit for the year," which is a highly important line item. One of the most popular headline performance metrics is earnings per share. </a:t>
            </a:r>
            <a:endParaRPr lang="en-US" dirty="0"/>
          </a:p>
          <a:p>
            <a:r>
              <a:rPr lang="en-KE" dirty="0"/>
              <a:t>According to the conceptual framework, the statement of profit or loss is the main source of data regarding an entity's performance. Generally speaking, all earnings and outlays ought to be listed here.</a:t>
            </a:r>
            <a:br>
              <a:rPr lang="en-KE" dirty="0"/>
            </a:br>
            <a:endParaRPr lang="en-US" dirty="0"/>
          </a:p>
          <a:p>
            <a:r>
              <a:rPr lang="en-KE" dirty="0"/>
              <a:t>The framework does, however, imply that in extraordinary situations, the IASB may decide it is appropriate to include some gains and losses in OCI and remove others from P/L.</a:t>
            </a:r>
          </a:p>
        </p:txBody>
      </p:sp>
    </p:spTree>
    <p:extLst>
      <p:ext uri="{BB962C8B-B14F-4D97-AF65-F5344CB8AC3E}">
        <p14:creationId xmlns:p14="http://schemas.microsoft.com/office/powerpoint/2010/main" val="20144653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4C93F-779C-4992-BC4C-BF537A7BFFE6}"/>
              </a:ext>
            </a:extLst>
          </p:cNvPr>
          <p:cNvSpPr>
            <a:spLocks noGrp="1"/>
          </p:cNvSpPr>
          <p:nvPr>
            <p:ph type="title"/>
          </p:nvPr>
        </p:nvSpPr>
        <p:spPr/>
        <p:txBody>
          <a:bodyPr>
            <a:normAutofit fontScale="90000"/>
          </a:bodyPr>
          <a:lstStyle/>
          <a:p>
            <a:br>
              <a:rPr lang="en-US" b="1" dirty="0"/>
            </a:br>
            <a:r>
              <a:rPr lang="en-US" b="1" dirty="0"/>
              <a:t>Chapter 8 – Concepts of capital and capital maintenance</a:t>
            </a:r>
            <a:br>
              <a:rPr lang="en-KE" b="1" dirty="0"/>
            </a:br>
            <a:endParaRPr lang="en-KE" dirty="0"/>
          </a:p>
        </p:txBody>
      </p:sp>
      <p:sp>
        <p:nvSpPr>
          <p:cNvPr id="3" name="Content Placeholder 2">
            <a:extLst>
              <a:ext uri="{FF2B5EF4-FFF2-40B4-BE49-F238E27FC236}">
                <a16:creationId xmlns:a16="http://schemas.microsoft.com/office/drawing/2014/main" id="{E224621B-0E27-4288-AB15-3E726818BF27}"/>
              </a:ext>
            </a:extLst>
          </p:cNvPr>
          <p:cNvSpPr>
            <a:spLocks noGrp="1"/>
          </p:cNvSpPr>
          <p:nvPr>
            <p:ph idx="1"/>
          </p:nvPr>
        </p:nvSpPr>
        <p:spPr/>
        <p:txBody>
          <a:bodyPr>
            <a:normAutofit/>
          </a:bodyPr>
          <a:lstStyle/>
          <a:p>
            <a:r>
              <a:rPr lang="en-KE" dirty="0"/>
              <a:t>This chapter hasn't altered since the framework's 1989 iteration, and in practice, it doesn't take on much importance unless inflation is a component of the financial backdrop.</a:t>
            </a:r>
            <a:endParaRPr lang="en-US" dirty="0"/>
          </a:p>
          <a:p>
            <a:r>
              <a:rPr lang="en-KE" dirty="0"/>
              <a:t> Although this may not always be the case, inflation has been extremely low in past years. </a:t>
            </a:r>
            <a:endParaRPr lang="en-US" dirty="0"/>
          </a:p>
          <a:p>
            <a:r>
              <a:rPr lang="en-KE" dirty="0"/>
              <a:t>Two ideas of capital are identified in the chapter. These consist of both physical and financial capital. </a:t>
            </a:r>
            <a:br>
              <a:rPr lang="en-KE" dirty="0"/>
            </a:br>
            <a:endParaRPr lang="en-US" dirty="0"/>
          </a:p>
          <a:p>
            <a:r>
              <a:rPr lang="en-KE" dirty="0"/>
              <a:t>Purchasing power or invested funds are the foundation of financial capital.</a:t>
            </a:r>
            <a:endParaRPr lang="en-US" dirty="0"/>
          </a:p>
        </p:txBody>
      </p:sp>
    </p:spTree>
    <p:extLst>
      <p:ext uri="{BB962C8B-B14F-4D97-AF65-F5344CB8AC3E}">
        <p14:creationId xmlns:p14="http://schemas.microsoft.com/office/powerpoint/2010/main" val="41925518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1B6A2-46A6-4F63-AED3-D8A9ED774985}"/>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53CDE3D3-6008-4737-9E42-8AAE9C626139}"/>
              </a:ext>
            </a:extLst>
          </p:cNvPr>
          <p:cNvSpPr>
            <a:spLocks noGrp="1"/>
          </p:cNvSpPr>
          <p:nvPr>
            <p:ph idx="1"/>
          </p:nvPr>
        </p:nvSpPr>
        <p:spPr/>
        <p:txBody>
          <a:bodyPr/>
          <a:lstStyle/>
          <a:p>
            <a:r>
              <a:rPr lang="en-KE" dirty="0"/>
              <a:t>IFRS Foundation </a:t>
            </a:r>
            <a:r>
              <a:rPr lang="en-US" dirty="0"/>
              <a:t>(</a:t>
            </a:r>
            <a:r>
              <a:rPr lang="en-KE" dirty="0"/>
              <a:t>2025</a:t>
            </a:r>
            <a:r>
              <a:rPr lang="en-US" dirty="0"/>
              <a:t>).  Conceptual Framework for Financial Reporting. IFRS Foundation Publication.</a:t>
            </a:r>
            <a:endParaRPr lang="en-KE" dirty="0"/>
          </a:p>
          <a:p>
            <a:pPr marL="0" indent="0">
              <a:buNone/>
            </a:pPr>
            <a:r>
              <a:rPr lang="en-US" dirty="0"/>
              <a:t>	</a:t>
            </a:r>
            <a:r>
              <a:rPr lang="en-KE" dirty="0"/>
              <a:t>http://eifrs.ifrs.org/eifrs/bnstandards/en/framework.pdf</a:t>
            </a:r>
          </a:p>
          <a:p>
            <a:r>
              <a:rPr lang="en-US" dirty="0"/>
              <a:t>ACCA (</a:t>
            </a:r>
            <a:r>
              <a:rPr lang="en-KE" dirty="0"/>
              <a:t>2022</a:t>
            </a:r>
            <a:r>
              <a:rPr lang="en-US" dirty="0"/>
              <a:t>). </a:t>
            </a:r>
            <a:r>
              <a:rPr lang="en-KE" dirty="0"/>
              <a:t>The Conceptual Framework for Financial Reporting</a:t>
            </a:r>
            <a:r>
              <a:rPr lang="en-US" dirty="0"/>
              <a:t>. </a:t>
            </a:r>
            <a:r>
              <a:rPr lang="en-KE" dirty="0"/>
              <a:t>Association of Chartered Certified Accountants, The Adelphi, London</a:t>
            </a:r>
          </a:p>
          <a:p>
            <a:pPr marL="457200" lvl="1" indent="0">
              <a:buNone/>
            </a:pPr>
            <a:r>
              <a:rPr lang="en-KE" dirty="0"/>
              <a:t>https://www.accaglobal.com/gb/en/student/exam-support-resources/fundamentals-exams-study-resources/f7/technical-articles/conceptual-framework-need.html.</a:t>
            </a:r>
          </a:p>
          <a:p>
            <a:endParaRPr lang="en-KE" dirty="0"/>
          </a:p>
        </p:txBody>
      </p:sp>
    </p:spTree>
    <p:extLst>
      <p:ext uri="{BB962C8B-B14F-4D97-AF65-F5344CB8AC3E}">
        <p14:creationId xmlns:p14="http://schemas.microsoft.com/office/powerpoint/2010/main" val="28809587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AAEB9-5C0C-4425-98A3-6CA38B9FE39C}"/>
              </a:ext>
            </a:extLst>
          </p:cNvPr>
          <p:cNvSpPr>
            <a:spLocks noGrp="1"/>
          </p:cNvSpPr>
          <p:nvPr>
            <p:ph type="title"/>
          </p:nvPr>
        </p:nvSpPr>
        <p:spPr/>
        <p:txBody>
          <a:bodyPr/>
          <a:lstStyle/>
          <a:p>
            <a:r>
              <a:rPr lang="en-US"/>
              <a:t>Week 4 : Conceptual Frameworks for Financial Reporting</a:t>
            </a:r>
            <a:endParaRPr lang="en-KE"/>
          </a:p>
        </p:txBody>
      </p:sp>
      <p:sp>
        <p:nvSpPr>
          <p:cNvPr id="3" name="Content Placeholder 2">
            <a:extLst>
              <a:ext uri="{FF2B5EF4-FFF2-40B4-BE49-F238E27FC236}">
                <a16:creationId xmlns:a16="http://schemas.microsoft.com/office/drawing/2014/main" id="{4610439F-E758-4816-9D11-AE780BE91512}"/>
              </a:ext>
            </a:extLst>
          </p:cNvPr>
          <p:cNvSpPr>
            <a:spLocks noGrp="1"/>
          </p:cNvSpPr>
          <p:nvPr>
            <p:ph idx="1"/>
          </p:nvPr>
        </p:nvSpPr>
        <p:spPr/>
        <p:txBody>
          <a:bodyPr/>
          <a:lstStyle/>
          <a:p>
            <a:endParaRPr lang="en-US" dirty="0"/>
          </a:p>
          <a:p>
            <a:endParaRPr lang="en-US" dirty="0"/>
          </a:p>
          <a:p>
            <a:r>
              <a:rPr lang="en-US" dirty="0"/>
              <a:t>End of Week 4</a:t>
            </a:r>
            <a:endParaRPr lang="en-KE" dirty="0"/>
          </a:p>
        </p:txBody>
      </p:sp>
    </p:spTree>
    <p:extLst>
      <p:ext uri="{BB962C8B-B14F-4D97-AF65-F5344CB8AC3E}">
        <p14:creationId xmlns:p14="http://schemas.microsoft.com/office/powerpoint/2010/main" val="532564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1901</TotalTime>
  <Words>2886</Words>
  <Application>Microsoft Office PowerPoint</Application>
  <PresentationFormat>Widescreen</PresentationFormat>
  <Paragraphs>235</Paragraphs>
  <Slides>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Calibri Light</vt:lpstr>
      <vt:lpstr>Office Theme</vt:lpstr>
      <vt:lpstr>Course: Advanced Accounting Theory and Practices</vt:lpstr>
      <vt:lpstr>Introduction</vt:lpstr>
      <vt:lpstr>Introduction</vt:lpstr>
      <vt:lpstr>Introduction</vt:lpstr>
      <vt:lpstr>Purpose</vt:lpstr>
      <vt:lpstr>IFRS</vt:lpstr>
      <vt:lpstr>Contents of the Conceptual Framework</vt:lpstr>
      <vt:lpstr>Contents of the Conceptual Framework</vt:lpstr>
      <vt:lpstr>Chapter 1 – The objective of financial reporting </vt:lpstr>
      <vt:lpstr>Objective</vt:lpstr>
      <vt:lpstr>Objective</vt:lpstr>
      <vt:lpstr>Objective</vt:lpstr>
      <vt:lpstr>Chapter 2: Qualitative Features of Useful Financial Statement</vt:lpstr>
      <vt:lpstr>Qualitative</vt:lpstr>
      <vt:lpstr>Qualitative</vt:lpstr>
      <vt:lpstr>Qualitative</vt:lpstr>
      <vt:lpstr>Information</vt:lpstr>
      <vt:lpstr>Enhancing Characteristics </vt:lpstr>
      <vt:lpstr>Enhancing Characteristics</vt:lpstr>
      <vt:lpstr>Enhancing Characteristics</vt:lpstr>
      <vt:lpstr>Chapter 3 – Financial statements and the reporting entity</vt:lpstr>
      <vt:lpstr>Financial statements</vt:lpstr>
      <vt:lpstr>Financial Statements</vt:lpstr>
      <vt:lpstr>Chapter 4: Financial Statement Components</vt:lpstr>
      <vt:lpstr>Components of Financial statement</vt:lpstr>
      <vt:lpstr>components</vt:lpstr>
      <vt:lpstr>Asset</vt:lpstr>
      <vt:lpstr>Liability</vt:lpstr>
      <vt:lpstr>Equity</vt:lpstr>
      <vt:lpstr>Chapter 5: Recognition and de-recognition</vt:lpstr>
      <vt:lpstr>Recognition and de-recognition</vt:lpstr>
      <vt:lpstr>Recognition and de-recognition</vt:lpstr>
      <vt:lpstr>Recognition and de-recognition</vt:lpstr>
      <vt:lpstr>Recognition and de-recognition</vt:lpstr>
      <vt:lpstr>Recognition and de-recognition</vt:lpstr>
      <vt:lpstr>Chapter 6: Measurement</vt:lpstr>
      <vt:lpstr>Chapter 6: Measurement</vt:lpstr>
      <vt:lpstr>Measurement</vt:lpstr>
      <vt:lpstr>Measurement</vt:lpstr>
      <vt:lpstr>Measurement</vt:lpstr>
      <vt:lpstr>Chapter 7: Presentation and disclosure </vt:lpstr>
      <vt:lpstr> Presentation and disclosure </vt:lpstr>
      <vt:lpstr>Presentation and disclosure</vt:lpstr>
      <vt:lpstr> Chapter 8 – Concepts of capital and capital maintenance </vt:lpstr>
      <vt:lpstr>References</vt:lpstr>
      <vt:lpstr>Week 4 : Conceptual Frameworks for Financial Reporting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15</cp:revision>
  <dcterms:created xsi:type="dcterms:W3CDTF">2025-04-14T10:43:09Z</dcterms:created>
  <dcterms:modified xsi:type="dcterms:W3CDTF">2025-04-26T07:49:24Z</dcterms:modified>
</cp:coreProperties>
</file>