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92" r:id="rId6"/>
    <p:sldId id="260" r:id="rId7"/>
    <p:sldId id="261" r:id="rId8"/>
    <p:sldId id="262" r:id="rId9"/>
    <p:sldId id="263" r:id="rId10"/>
    <p:sldId id="264" r:id="rId11"/>
    <p:sldId id="265" r:id="rId12"/>
    <p:sldId id="293"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94" r:id="rId31"/>
    <p:sldId id="283" r:id="rId32"/>
    <p:sldId id="284" r:id="rId33"/>
    <p:sldId id="285" r:id="rId34"/>
    <p:sldId id="286" r:id="rId35"/>
    <p:sldId id="287" r:id="rId36"/>
    <p:sldId id="288" r:id="rId37"/>
    <p:sldId id="289" r:id="rId38"/>
    <p:sldId id="290" r:id="rId39"/>
    <p:sldId id="291" r:id="rId40"/>
    <p:sldId id="295" r:id="rId41"/>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E9006-FE78-41AF-B1A4-5C8A28D9B56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ADCBC994-4517-4971-A242-CD13B23D722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1970AF0E-1C6F-43AF-8E57-F145FE692C16}"/>
              </a:ext>
            </a:extLst>
          </p:cNvPr>
          <p:cNvSpPr>
            <a:spLocks noGrp="1"/>
          </p:cNvSpPr>
          <p:nvPr>
            <p:ph type="dt" sz="half" idx="10"/>
          </p:nvPr>
        </p:nvSpPr>
        <p:spPr/>
        <p:txBody>
          <a:bodyPr/>
          <a:lstStyle/>
          <a:p>
            <a:fld id="{E93F37EC-85C8-47CF-A51B-694F5296BE98}" type="datetimeFigureOut">
              <a:rPr lang="en-KE" smtClean="0"/>
              <a:t>18/04/2025</a:t>
            </a:fld>
            <a:endParaRPr lang="en-KE"/>
          </a:p>
        </p:txBody>
      </p:sp>
      <p:sp>
        <p:nvSpPr>
          <p:cNvPr id="5" name="Footer Placeholder 4">
            <a:extLst>
              <a:ext uri="{FF2B5EF4-FFF2-40B4-BE49-F238E27FC236}">
                <a16:creationId xmlns:a16="http://schemas.microsoft.com/office/drawing/2014/main" id="{E5CBCCC0-4FCA-46B3-B7CB-EC9AA08C86DA}"/>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E5F9B2E2-94B3-4E02-8960-29C02173B5E3}"/>
              </a:ext>
            </a:extLst>
          </p:cNvPr>
          <p:cNvSpPr>
            <a:spLocks noGrp="1"/>
          </p:cNvSpPr>
          <p:nvPr>
            <p:ph type="sldNum" sz="quarter" idx="12"/>
          </p:nvPr>
        </p:nvSpPr>
        <p:spPr/>
        <p:txBody>
          <a:bodyPr/>
          <a:lstStyle/>
          <a:p>
            <a:fld id="{92DE1F80-169A-49F2-B150-C288B532D4D0}" type="slidenum">
              <a:rPr lang="en-KE" smtClean="0"/>
              <a:t>‹#›</a:t>
            </a:fld>
            <a:endParaRPr lang="en-KE"/>
          </a:p>
        </p:txBody>
      </p:sp>
    </p:spTree>
    <p:extLst>
      <p:ext uri="{BB962C8B-B14F-4D97-AF65-F5344CB8AC3E}">
        <p14:creationId xmlns:p14="http://schemas.microsoft.com/office/powerpoint/2010/main" val="3994535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DF293-5A0F-4D83-B195-825C5A38FD7F}"/>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057A46D6-CAFB-4C27-8F5B-F1DA6A66B87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23746362-F3C3-469D-B169-0C7DA514280C}"/>
              </a:ext>
            </a:extLst>
          </p:cNvPr>
          <p:cNvSpPr>
            <a:spLocks noGrp="1"/>
          </p:cNvSpPr>
          <p:nvPr>
            <p:ph type="dt" sz="half" idx="10"/>
          </p:nvPr>
        </p:nvSpPr>
        <p:spPr/>
        <p:txBody>
          <a:bodyPr/>
          <a:lstStyle/>
          <a:p>
            <a:fld id="{E93F37EC-85C8-47CF-A51B-694F5296BE98}" type="datetimeFigureOut">
              <a:rPr lang="en-KE" smtClean="0"/>
              <a:t>18/04/2025</a:t>
            </a:fld>
            <a:endParaRPr lang="en-KE"/>
          </a:p>
        </p:txBody>
      </p:sp>
      <p:sp>
        <p:nvSpPr>
          <p:cNvPr id="5" name="Footer Placeholder 4">
            <a:extLst>
              <a:ext uri="{FF2B5EF4-FFF2-40B4-BE49-F238E27FC236}">
                <a16:creationId xmlns:a16="http://schemas.microsoft.com/office/drawing/2014/main" id="{94FBC2BA-1FD0-4F6C-9301-CA5F481FA8E1}"/>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076ED47-1566-4FD4-A933-CC53794ED61C}"/>
              </a:ext>
            </a:extLst>
          </p:cNvPr>
          <p:cNvSpPr>
            <a:spLocks noGrp="1"/>
          </p:cNvSpPr>
          <p:nvPr>
            <p:ph type="sldNum" sz="quarter" idx="12"/>
          </p:nvPr>
        </p:nvSpPr>
        <p:spPr/>
        <p:txBody>
          <a:bodyPr/>
          <a:lstStyle/>
          <a:p>
            <a:fld id="{92DE1F80-169A-49F2-B150-C288B532D4D0}" type="slidenum">
              <a:rPr lang="en-KE" smtClean="0"/>
              <a:t>‹#›</a:t>
            </a:fld>
            <a:endParaRPr lang="en-KE"/>
          </a:p>
        </p:txBody>
      </p:sp>
    </p:spTree>
    <p:extLst>
      <p:ext uri="{BB962C8B-B14F-4D97-AF65-F5344CB8AC3E}">
        <p14:creationId xmlns:p14="http://schemas.microsoft.com/office/powerpoint/2010/main" val="1423353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64ECB-3BB5-42AF-97F4-67CB6EF5875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829892B1-CF95-48E0-822C-72700CD246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F6C6009-D1D9-4819-842D-D6CADBE67585}"/>
              </a:ext>
            </a:extLst>
          </p:cNvPr>
          <p:cNvSpPr>
            <a:spLocks noGrp="1"/>
          </p:cNvSpPr>
          <p:nvPr>
            <p:ph type="dt" sz="half" idx="10"/>
          </p:nvPr>
        </p:nvSpPr>
        <p:spPr/>
        <p:txBody>
          <a:bodyPr/>
          <a:lstStyle/>
          <a:p>
            <a:fld id="{E93F37EC-85C8-47CF-A51B-694F5296BE98}" type="datetimeFigureOut">
              <a:rPr lang="en-KE" smtClean="0"/>
              <a:t>18/04/2025</a:t>
            </a:fld>
            <a:endParaRPr lang="en-KE"/>
          </a:p>
        </p:txBody>
      </p:sp>
      <p:sp>
        <p:nvSpPr>
          <p:cNvPr id="5" name="Footer Placeholder 4">
            <a:extLst>
              <a:ext uri="{FF2B5EF4-FFF2-40B4-BE49-F238E27FC236}">
                <a16:creationId xmlns:a16="http://schemas.microsoft.com/office/drawing/2014/main" id="{61B249B3-91BA-47BE-BB6B-8AC0E5E2D38C}"/>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4509C1B7-966E-4B7B-A7FD-82856BEFA279}"/>
              </a:ext>
            </a:extLst>
          </p:cNvPr>
          <p:cNvSpPr>
            <a:spLocks noGrp="1"/>
          </p:cNvSpPr>
          <p:nvPr>
            <p:ph type="sldNum" sz="quarter" idx="12"/>
          </p:nvPr>
        </p:nvSpPr>
        <p:spPr/>
        <p:txBody>
          <a:bodyPr/>
          <a:lstStyle/>
          <a:p>
            <a:fld id="{92DE1F80-169A-49F2-B150-C288B532D4D0}" type="slidenum">
              <a:rPr lang="en-KE" smtClean="0"/>
              <a:t>‹#›</a:t>
            </a:fld>
            <a:endParaRPr lang="en-KE"/>
          </a:p>
        </p:txBody>
      </p:sp>
    </p:spTree>
    <p:extLst>
      <p:ext uri="{BB962C8B-B14F-4D97-AF65-F5344CB8AC3E}">
        <p14:creationId xmlns:p14="http://schemas.microsoft.com/office/powerpoint/2010/main" val="3796912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63B14-D5C0-4042-BDD2-FDC22098C20E}"/>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393D20DD-86DA-4F94-A612-651C3EB4BC2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9D48D3FD-560F-4E49-8E89-AC75D7F3200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4280F077-1AEC-4BE8-884F-46A130F91FA7}"/>
              </a:ext>
            </a:extLst>
          </p:cNvPr>
          <p:cNvSpPr>
            <a:spLocks noGrp="1"/>
          </p:cNvSpPr>
          <p:nvPr>
            <p:ph type="dt" sz="half" idx="10"/>
          </p:nvPr>
        </p:nvSpPr>
        <p:spPr/>
        <p:txBody>
          <a:bodyPr/>
          <a:lstStyle/>
          <a:p>
            <a:fld id="{E93F37EC-85C8-47CF-A51B-694F5296BE98}" type="datetimeFigureOut">
              <a:rPr lang="en-KE" smtClean="0"/>
              <a:t>18/04/2025</a:t>
            </a:fld>
            <a:endParaRPr lang="en-KE"/>
          </a:p>
        </p:txBody>
      </p:sp>
      <p:sp>
        <p:nvSpPr>
          <p:cNvPr id="6" name="Footer Placeholder 5">
            <a:extLst>
              <a:ext uri="{FF2B5EF4-FFF2-40B4-BE49-F238E27FC236}">
                <a16:creationId xmlns:a16="http://schemas.microsoft.com/office/drawing/2014/main" id="{DCA80B72-8349-46FF-AFC9-990C0DF3F31E}"/>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25DCA1D5-C936-4CD7-81B3-CEB1602C8A20}"/>
              </a:ext>
            </a:extLst>
          </p:cNvPr>
          <p:cNvSpPr>
            <a:spLocks noGrp="1"/>
          </p:cNvSpPr>
          <p:nvPr>
            <p:ph type="sldNum" sz="quarter" idx="12"/>
          </p:nvPr>
        </p:nvSpPr>
        <p:spPr/>
        <p:txBody>
          <a:bodyPr/>
          <a:lstStyle/>
          <a:p>
            <a:fld id="{92DE1F80-169A-49F2-B150-C288B532D4D0}" type="slidenum">
              <a:rPr lang="en-KE" smtClean="0"/>
              <a:t>‹#›</a:t>
            </a:fld>
            <a:endParaRPr lang="en-KE"/>
          </a:p>
        </p:txBody>
      </p:sp>
    </p:spTree>
    <p:extLst>
      <p:ext uri="{BB962C8B-B14F-4D97-AF65-F5344CB8AC3E}">
        <p14:creationId xmlns:p14="http://schemas.microsoft.com/office/powerpoint/2010/main" val="1095087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69B1B-981A-4960-8A12-7181A28E3504}"/>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CFE1426D-B341-4015-8EAC-42124EB7B0A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348155D-C9F6-4B33-8B4F-9BC02CF4799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7D329F43-A091-472F-A260-ABD402E5672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2E845B2-E2AC-431F-8B12-B198409D9FF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7D3F0B10-80CD-468A-89E3-7142EFB14795}"/>
              </a:ext>
            </a:extLst>
          </p:cNvPr>
          <p:cNvSpPr>
            <a:spLocks noGrp="1"/>
          </p:cNvSpPr>
          <p:nvPr>
            <p:ph type="dt" sz="half" idx="10"/>
          </p:nvPr>
        </p:nvSpPr>
        <p:spPr/>
        <p:txBody>
          <a:bodyPr/>
          <a:lstStyle/>
          <a:p>
            <a:fld id="{E93F37EC-85C8-47CF-A51B-694F5296BE98}" type="datetimeFigureOut">
              <a:rPr lang="en-KE" smtClean="0"/>
              <a:t>18/04/2025</a:t>
            </a:fld>
            <a:endParaRPr lang="en-KE"/>
          </a:p>
        </p:txBody>
      </p:sp>
      <p:sp>
        <p:nvSpPr>
          <p:cNvPr id="8" name="Footer Placeholder 7">
            <a:extLst>
              <a:ext uri="{FF2B5EF4-FFF2-40B4-BE49-F238E27FC236}">
                <a16:creationId xmlns:a16="http://schemas.microsoft.com/office/drawing/2014/main" id="{B8F7B346-42BD-4D0B-A0A2-775267570CA1}"/>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4B0E0C07-D99E-42E7-88A1-3A631A62F81B}"/>
              </a:ext>
            </a:extLst>
          </p:cNvPr>
          <p:cNvSpPr>
            <a:spLocks noGrp="1"/>
          </p:cNvSpPr>
          <p:nvPr>
            <p:ph type="sldNum" sz="quarter" idx="12"/>
          </p:nvPr>
        </p:nvSpPr>
        <p:spPr/>
        <p:txBody>
          <a:bodyPr/>
          <a:lstStyle/>
          <a:p>
            <a:fld id="{92DE1F80-169A-49F2-B150-C288B532D4D0}" type="slidenum">
              <a:rPr lang="en-KE" smtClean="0"/>
              <a:t>‹#›</a:t>
            </a:fld>
            <a:endParaRPr lang="en-KE"/>
          </a:p>
        </p:txBody>
      </p:sp>
    </p:spTree>
    <p:extLst>
      <p:ext uri="{BB962C8B-B14F-4D97-AF65-F5344CB8AC3E}">
        <p14:creationId xmlns:p14="http://schemas.microsoft.com/office/powerpoint/2010/main" val="1495042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8F784-7B5B-4064-8B70-956F83335814}"/>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AA737DCC-6289-4E1A-BE83-C9FCAF2E7B28}"/>
              </a:ext>
            </a:extLst>
          </p:cNvPr>
          <p:cNvSpPr>
            <a:spLocks noGrp="1"/>
          </p:cNvSpPr>
          <p:nvPr>
            <p:ph type="dt" sz="half" idx="10"/>
          </p:nvPr>
        </p:nvSpPr>
        <p:spPr/>
        <p:txBody>
          <a:bodyPr/>
          <a:lstStyle/>
          <a:p>
            <a:fld id="{E93F37EC-85C8-47CF-A51B-694F5296BE98}" type="datetimeFigureOut">
              <a:rPr lang="en-KE" smtClean="0"/>
              <a:t>18/04/2025</a:t>
            </a:fld>
            <a:endParaRPr lang="en-KE"/>
          </a:p>
        </p:txBody>
      </p:sp>
      <p:sp>
        <p:nvSpPr>
          <p:cNvPr id="4" name="Footer Placeholder 3">
            <a:extLst>
              <a:ext uri="{FF2B5EF4-FFF2-40B4-BE49-F238E27FC236}">
                <a16:creationId xmlns:a16="http://schemas.microsoft.com/office/drawing/2014/main" id="{ACF4414B-FB9A-41B7-A12E-6508B3043D5A}"/>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FE99B558-53EC-4AE7-A705-BADC9A2BC782}"/>
              </a:ext>
            </a:extLst>
          </p:cNvPr>
          <p:cNvSpPr>
            <a:spLocks noGrp="1"/>
          </p:cNvSpPr>
          <p:nvPr>
            <p:ph type="sldNum" sz="quarter" idx="12"/>
          </p:nvPr>
        </p:nvSpPr>
        <p:spPr/>
        <p:txBody>
          <a:bodyPr/>
          <a:lstStyle/>
          <a:p>
            <a:fld id="{92DE1F80-169A-49F2-B150-C288B532D4D0}" type="slidenum">
              <a:rPr lang="en-KE" smtClean="0"/>
              <a:t>‹#›</a:t>
            </a:fld>
            <a:endParaRPr lang="en-KE"/>
          </a:p>
        </p:txBody>
      </p:sp>
    </p:spTree>
    <p:extLst>
      <p:ext uri="{BB962C8B-B14F-4D97-AF65-F5344CB8AC3E}">
        <p14:creationId xmlns:p14="http://schemas.microsoft.com/office/powerpoint/2010/main" val="2490004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81B9660-86F4-4B0A-BF34-F47A8976F746}"/>
              </a:ext>
            </a:extLst>
          </p:cNvPr>
          <p:cNvSpPr>
            <a:spLocks noGrp="1"/>
          </p:cNvSpPr>
          <p:nvPr>
            <p:ph type="dt" sz="half" idx="10"/>
          </p:nvPr>
        </p:nvSpPr>
        <p:spPr/>
        <p:txBody>
          <a:bodyPr/>
          <a:lstStyle/>
          <a:p>
            <a:fld id="{E93F37EC-85C8-47CF-A51B-694F5296BE98}" type="datetimeFigureOut">
              <a:rPr lang="en-KE" smtClean="0"/>
              <a:t>18/04/2025</a:t>
            </a:fld>
            <a:endParaRPr lang="en-KE"/>
          </a:p>
        </p:txBody>
      </p:sp>
      <p:sp>
        <p:nvSpPr>
          <p:cNvPr id="3" name="Footer Placeholder 2">
            <a:extLst>
              <a:ext uri="{FF2B5EF4-FFF2-40B4-BE49-F238E27FC236}">
                <a16:creationId xmlns:a16="http://schemas.microsoft.com/office/drawing/2014/main" id="{960D79C7-2A62-4D03-9510-89D5DEE25518}"/>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3CB36246-D2CB-491B-8E3C-50686A87141C}"/>
              </a:ext>
            </a:extLst>
          </p:cNvPr>
          <p:cNvSpPr>
            <a:spLocks noGrp="1"/>
          </p:cNvSpPr>
          <p:nvPr>
            <p:ph type="sldNum" sz="quarter" idx="12"/>
          </p:nvPr>
        </p:nvSpPr>
        <p:spPr/>
        <p:txBody>
          <a:bodyPr/>
          <a:lstStyle/>
          <a:p>
            <a:fld id="{92DE1F80-169A-49F2-B150-C288B532D4D0}" type="slidenum">
              <a:rPr lang="en-KE" smtClean="0"/>
              <a:t>‹#›</a:t>
            </a:fld>
            <a:endParaRPr lang="en-KE"/>
          </a:p>
        </p:txBody>
      </p:sp>
    </p:spTree>
    <p:extLst>
      <p:ext uri="{BB962C8B-B14F-4D97-AF65-F5344CB8AC3E}">
        <p14:creationId xmlns:p14="http://schemas.microsoft.com/office/powerpoint/2010/main" val="4112200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6BD09-6516-47DE-9021-06028D0758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580AF60A-B285-4FC5-954C-D9B41CA503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8964D0CE-3633-4B92-8379-9847EF6A7F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7731DB8-B4C7-4BEC-8FB0-0EBF34C6B2B1}"/>
              </a:ext>
            </a:extLst>
          </p:cNvPr>
          <p:cNvSpPr>
            <a:spLocks noGrp="1"/>
          </p:cNvSpPr>
          <p:nvPr>
            <p:ph type="dt" sz="half" idx="10"/>
          </p:nvPr>
        </p:nvSpPr>
        <p:spPr/>
        <p:txBody>
          <a:bodyPr/>
          <a:lstStyle/>
          <a:p>
            <a:fld id="{E93F37EC-85C8-47CF-A51B-694F5296BE98}" type="datetimeFigureOut">
              <a:rPr lang="en-KE" smtClean="0"/>
              <a:t>18/04/2025</a:t>
            </a:fld>
            <a:endParaRPr lang="en-KE"/>
          </a:p>
        </p:txBody>
      </p:sp>
      <p:sp>
        <p:nvSpPr>
          <p:cNvPr id="6" name="Footer Placeholder 5">
            <a:extLst>
              <a:ext uri="{FF2B5EF4-FFF2-40B4-BE49-F238E27FC236}">
                <a16:creationId xmlns:a16="http://schemas.microsoft.com/office/drawing/2014/main" id="{B0703F38-F219-4886-BA6D-FDDF19467533}"/>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A637BA4E-A75E-4A00-B228-1D3459B728FF}"/>
              </a:ext>
            </a:extLst>
          </p:cNvPr>
          <p:cNvSpPr>
            <a:spLocks noGrp="1"/>
          </p:cNvSpPr>
          <p:nvPr>
            <p:ph type="sldNum" sz="quarter" idx="12"/>
          </p:nvPr>
        </p:nvSpPr>
        <p:spPr/>
        <p:txBody>
          <a:bodyPr/>
          <a:lstStyle/>
          <a:p>
            <a:fld id="{92DE1F80-169A-49F2-B150-C288B532D4D0}" type="slidenum">
              <a:rPr lang="en-KE" smtClean="0"/>
              <a:t>‹#›</a:t>
            </a:fld>
            <a:endParaRPr lang="en-KE"/>
          </a:p>
        </p:txBody>
      </p:sp>
    </p:spTree>
    <p:extLst>
      <p:ext uri="{BB962C8B-B14F-4D97-AF65-F5344CB8AC3E}">
        <p14:creationId xmlns:p14="http://schemas.microsoft.com/office/powerpoint/2010/main" val="32696020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08D5E-DA21-495C-BA33-AF76FBDC33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31C638C7-1219-4851-8CA0-91C6299680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7E8A7F87-D818-4D70-94D6-4EA44DD523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269ED43-B6B9-487E-B875-A5E73A17E775}"/>
              </a:ext>
            </a:extLst>
          </p:cNvPr>
          <p:cNvSpPr>
            <a:spLocks noGrp="1"/>
          </p:cNvSpPr>
          <p:nvPr>
            <p:ph type="dt" sz="half" idx="10"/>
          </p:nvPr>
        </p:nvSpPr>
        <p:spPr/>
        <p:txBody>
          <a:bodyPr/>
          <a:lstStyle/>
          <a:p>
            <a:fld id="{E93F37EC-85C8-47CF-A51B-694F5296BE98}" type="datetimeFigureOut">
              <a:rPr lang="en-KE" smtClean="0"/>
              <a:t>18/04/2025</a:t>
            </a:fld>
            <a:endParaRPr lang="en-KE"/>
          </a:p>
        </p:txBody>
      </p:sp>
      <p:sp>
        <p:nvSpPr>
          <p:cNvPr id="6" name="Footer Placeholder 5">
            <a:extLst>
              <a:ext uri="{FF2B5EF4-FFF2-40B4-BE49-F238E27FC236}">
                <a16:creationId xmlns:a16="http://schemas.microsoft.com/office/drawing/2014/main" id="{7171F227-70FD-425C-969D-E5555D6D38CF}"/>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6C5146AE-E9F1-498A-8E1B-B2CB3D11E06E}"/>
              </a:ext>
            </a:extLst>
          </p:cNvPr>
          <p:cNvSpPr>
            <a:spLocks noGrp="1"/>
          </p:cNvSpPr>
          <p:nvPr>
            <p:ph type="sldNum" sz="quarter" idx="12"/>
          </p:nvPr>
        </p:nvSpPr>
        <p:spPr/>
        <p:txBody>
          <a:bodyPr/>
          <a:lstStyle/>
          <a:p>
            <a:fld id="{92DE1F80-169A-49F2-B150-C288B532D4D0}" type="slidenum">
              <a:rPr lang="en-KE" smtClean="0"/>
              <a:t>‹#›</a:t>
            </a:fld>
            <a:endParaRPr lang="en-KE"/>
          </a:p>
        </p:txBody>
      </p:sp>
    </p:spTree>
    <p:extLst>
      <p:ext uri="{BB962C8B-B14F-4D97-AF65-F5344CB8AC3E}">
        <p14:creationId xmlns:p14="http://schemas.microsoft.com/office/powerpoint/2010/main" val="1952254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5835E-6BF2-4386-8224-5FE597CEBD86}"/>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E30F908D-9184-4C73-99D4-5B07FE174BE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F5CC9789-41D1-4308-98FA-BC965B26798E}"/>
              </a:ext>
            </a:extLst>
          </p:cNvPr>
          <p:cNvSpPr>
            <a:spLocks noGrp="1"/>
          </p:cNvSpPr>
          <p:nvPr>
            <p:ph type="dt" sz="half" idx="10"/>
          </p:nvPr>
        </p:nvSpPr>
        <p:spPr/>
        <p:txBody>
          <a:bodyPr/>
          <a:lstStyle/>
          <a:p>
            <a:fld id="{E93F37EC-85C8-47CF-A51B-694F5296BE98}" type="datetimeFigureOut">
              <a:rPr lang="en-KE" smtClean="0"/>
              <a:t>18/04/2025</a:t>
            </a:fld>
            <a:endParaRPr lang="en-KE"/>
          </a:p>
        </p:txBody>
      </p:sp>
      <p:sp>
        <p:nvSpPr>
          <p:cNvPr id="5" name="Footer Placeholder 4">
            <a:extLst>
              <a:ext uri="{FF2B5EF4-FFF2-40B4-BE49-F238E27FC236}">
                <a16:creationId xmlns:a16="http://schemas.microsoft.com/office/drawing/2014/main" id="{63997F70-497F-4248-A792-C8499EFA28A6}"/>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80670DA0-9679-4E95-B2D4-48B79300BDE9}"/>
              </a:ext>
            </a:extLst>
          </p:cNvPr>
          <p:cNvSpPr>
            <a:spLocks noGrp="1"/>
          </p:cNvSpPr>
          <p:nvPr>
            <p:ph type="sldNum" sz="quarter" idx="12"/>
          </p:nvPr>
        </p:nvSpPr>
        <p:spPr/>
        <p:txBody>
          <a:bodyPr/>
          <a:lstStyle/>
          <a:p>
            <a:fld id="{92DE1F80-169A-49F2-B150-C288B532D4D0}" type="slidenum">
              <a:rPr lang="en-KE" smtClean="0"/>
              <a:t>‹#›</a:t>
            </a:fld>
            <a:endParaRPr lang="en-KE"/>
          </a:p>
        </p:txBody>
      </p:sp>
    </p:spTree>
    <p:extLst>
      <p:ext uri="{BB962C8B-B14F-4D97-AF65-F5344CB8AC3E}">
        <p14:creationId xmlns:p14="http://schemas.microsoft.com/office/powerpoint/2010/main" val="508184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2E6251-02D4-4FDF-AE49-824AF2AE337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118C1F33-3433-423A-B3EA-A0F9E772008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083C163E-84C3-4FB0-917D-F54D8377CBF8}"/>
              </a:ext>
            </a:extLst>
          </p:cNvPr>
          <p:cNvSpPr>
            <a:spLocks noGrp="1"/>
          </p:cNvSpPr>
          <p:nvPr>
            <p:ph type="dt" sz="half" idx="10"/>
          </p:nvPr>
        </p:nvSpPr>
        <p:spPr/>
        <p:txBody>
          <a:bodyPr/>
          <a:lstStyle/>
          <a:p>
            <a:fld id="{E93F37EC-85C8-47CF-A51B-694F5296BE98}" type="datetimeFigureOut">
              <a:rPr lang="en-KE" smtClean="0"/>
              <a:t>18/04/2025</a:t>
            </a:fld>
            <a:endParaRPr lang="en-KE"/>
          </a:p>
        </p:txBody>
      </p:sp>
      <p:sp>
        <p:nvSpPr>
          <p:cNvPr id="5" name="Footer Placeholder 4">
            <a:extLst>
              <a:ext uri="{FF2B5EF4-FFF2-40B4-BE49-F238E27FC236}">
                <a16:creationId xmlns:a16="http://schemas.microsoft.com/office/drawing/2014/main" id="{A1640558-37B1-4ACA-9025-FCAAD6FE89C1}"/>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704B9807-61D9-4F02-8E01-AD578C8A3778}"/>
              </a:ext>
            </a:extLst>
          </p:cNvPr>
          <p:cNvSpPr>
            <a:spLocks noGrp="1"/>
          </p:cNvSpPr>
          <p:nvPr>
            <p:ph type="sldNum" sz="quarter" idx="12"/>
          </p:nvPr>
        </p:nvSpPr>
        <p:spPr/>
        <p:txBody>
          <a:bodyPr/>
          <a:lstStyle/>
          <a:p>
            <a:fld id="{92DE1F80-169A-49F2-B150-C288B532D4D0}" type="slidenum">
              <a:rPr lang="en-KE" smtClean="0"/>
              <a:t>‹#›</a:t>
            </a:fld>
            <a:endParaRPr lang="en-KE"/>
          </a:p>
        </p:txBody>
      </p:sp>
    </p:spTree>
    <p:extLst>
      <p:ext uri="{BB962C8B-B14F-4D97-AF65-F5344CB8AC3E}">
        <p14:creationId xmlns:p14="http://schemas.microsoft.com/office/powerpoint/2010/main" val="1629797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9FF154-A759-4408-9B85-72C7C4B9951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7BD3EA55-F6C0-4CFA-80A6-38D60AAEE8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939DA96A-E79D-4726-A78E-9165F625DB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3F37EC-85C8-47CF-A51B-694F5296BE98}" type="datetimeFigureOut">
              <a:rPr lang="en-KE" smtClean="0"/>
              <a:t>18/04/2025</a:t>
            </a:fld>
            <a:endParaRPr lang="en-KE"/>
          </a:p>
        </p:txBody>
      </p:sp>
      <p:sp>
        <p:nvSpPr>
          <p:cNvPr id="5" name="Footer Placeholder 4">
            <a:extLst>
              <a:ext uri="{FF2B5EF4-FFF2-40B4-BE49-F238E27FC236}">
                <a16:creationId xmlns:a16="http://schemas.microsoft.com/office/drawing/2014/main" id="{DBA1F05F-EE7C-477A-841D-8EE38103C86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30005A5B-938B-4C72-8E1F-45AB920945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DE1F80-169A-49F2-B150-C288B532D4D0}" type="slidenum">
              <a:rPr lang="en-KE" smtClean="0"/>
              <a:t>‹#›</a:t>
            </a:fld>
            <a:endParaRPr lang="en-KE"/>
          </a:p>
        </p:txBody>
      </p:sp>
    </p:spTree>
    <p:extLst>
      <p:ext uri="{BB962C8B-B14F-4D97-AF65-F5344CB8AC3E}">
        <p14:creationId xmlns:p14="http://schemas.microsoft.com/office/powerpoint/2010/main" val="31217654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95B8D-E774-43F4-8123-9C2682497C7B}"/>
              </a:ext>
            </a:extLst>
          </p:cNvPr>
          <p:cNvSpPr>
            <a:spLocks noGrp="1"/>
          </p:cNvSpPr>
          <p:nvPr>
            <p:ph type="ctrTitle"/>
          </p:nvPr>
        </p:nvSpPr>
        <p:spPr/>
        <p:txBody>
          <a:bodyPr/>
          <a:lstStyle/>
          <a:p>
            <a:r>
              <a:rPr lang="en-US" b="1" dirty="0"/>
              <a:t>Course: Advanced Accounting Theory and Practices</a:t>
            </a:r>
            <a:endParaRPr lang="en-KE" dirty="0"/>
          </a:p>
        </p:txBody>
      </p:sp>
      <p:sp>
        <p:nvSpPr>
          <p:cNvPr id="3" name="Subtitle 2">
            <a:extLst>
              <a:ext uri="{FF2B5EF4-FFF2-40B4-BE49-F238E27FC236}">
                <a16:creationId xmlns:a16="http://schemas.microsoft.com/office/drawing/2014/main" id="{DC50631D-1E21-48E0-90A5-2BED36BAE732}"/>
              </a:ext>
            </a:extLst>
          </p:cNvPr>
          <p:cNvSpPr>
            <a:spLocks noGrp="1"/>
          </p:cNvSpPr>
          <p:nvPr>
            <p:ph type="subTitle" idx="1"/>
          </p:nvPr>
        </p:nvSpPr>
        <p:spPr/>
        <p:txBody>
          <a:bodyPr/>
          <a:lstStyle/>
          <a:p>
            <a:r>
              <a:rPr lang="en-US" dirty="0"/>
              <a:t>Week 5 :  Financial Reporting- Regulatory Framework</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3863987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38978-4F93-486E-9318-3DF267E0C500}"/>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008E73FA-CDEF-4540-B587-4158A614EE4B}"/>
              </a:ext>
            </a:extLst>
          </p:cNvPr>
          <p:cNvSpPr>
            <a:spLocks noGrp="1"/>
          </p:cNvSpPr>
          <p:nvPr>
            <p:ph idx="1"/>
          </p:nvPr>
        </p:nvSpPr>
        <p:spPr/>
        <p:txBody>
          <a:bodyPr/>
          <a:lstStyle/>
          <a:p>
            <a:pPr algn="just"/>
            <a:r>
              <a:rPr lang="en-US" dirty="0"/>
              <a:t>This lecture introduces the Financial Reporting requirements and the underlying regulatory framework.</a:t>
            </a:r>
          </a:p>
          <a:p>
            <a:pPr algn="just"/>
            <a:r>
              <a:rPr lang="en-US" b="1" dirty="0"/>
              <a:t>	</a:t>
            </a:r>
            <a:r>
              <a:rPr lang="x-none" b="1" dirty="0"/>
              <a:t>Expected Learning Outcomes</a:t>
            </a:r>
            <a:endParaRPr lang="en-US" dirty="0"/>
          </a:p>
          <a:p>
            <a:pPr algn="just"/>
            <a:r>
              <a:rPr lang="en-US" dirty="0"/>
              <a:t>By the end of this lecture, the learner should be able to: </a:t>
            </a:r>
          </a:p>
          <a:p>
            <a:pPr lvl="1" algn="just"/>
            <a:r>
              <a:rPr lang="en-US" dirty="0"/>
              <a:t>Understand the requirements for preparing  financial Reports</a:t>
            </a:r>
          </a:p>
          <a:p>
            <a:pPr lvl="1" algn="just"/>
            <a:r>
              <a:rPr lang="en-US" dirty="0"/>
              <a:t>Understand the components of preparing quality financial reports</a:t>
            </a:r>
          </a:p>
          <a:p>
            <a:pPr lvl="1" algn="just"/>
            <a:r>
              <a:rPr lang="en-US" dirty="0"/>
              <a:t>Understand the regulatory framework that guides preparation of the financial report.</a:t>
            </a:r>
            <a:endParaRPr lang="en-KE" dirty="0"/>
          </a:p>
          <a:p>
            <a:endParaRPr lang="en-KE" dirty="0"/>
          </a:p>
        </p:txBody>
      </p:sp>
    </p:spTree>
    <p:extLst>
      <p:ext uri="{BB962C8B-B14F-4D97-AF65-F5344CB8AC3E}">
        <p14:creationId xmlns:p14="http://schemas.microsoft.com/office/powerpoint/2010/main" val="563117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303B1-C7AB-4FA6-B124-907F30994F8D}"/>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38F64D4A-1B26-4105-9D44-D28C39ACF45E}"/>
              </a:ext>
            </a:extLst>
          </p:cNvPr>
          <p:cNvSpPr>
            <a:spLocks noGrp="1"/>
          </p:cNvSpPr>
          <p:nvPr>
            <p:ph idx="1"/>
          </p:nvPr>
        </p:nvSpPr>
        <p:spPr/>
        <p:txBody>
          <a:bodyPr/>
          <a:lstStyle/>
          <a:p>
            <a:r>
              <a:rPr lang="en-KE" dirty="0"/>
              <a:t>Financial reporting frameworks are necessary for multinational corporations to ensure both regulatory compliance and the quality of their financial reporting. </a:t>
            </a:r>
            <a:endParaRPr lang="en-US" dirty="0"/>
          </a:p>
          <a:p>
            <a:r>
              <a:rPr lang="en-KE" dirty="0"/>
              <a:t>It might get challenging to manage this environment as the rules become more complex. </a:t>
            </a:r>
            <a:endParaRPr lang="en-US" dirty="0"/>
          </a:p>
          <a:p>
            <a:r>
              <a:rPr lang="en-KE" dirty="0"/>
              <a:t>The fundamentals of financial reporting systems are covered in this article along with methods for maintaining the accuracy of financial reports and keeping up with regulations that are always changing.</a:t>
            </a:r>
          </a:p>
        </p:txBody>
      </p:sp>
    </p:spTree>
    <p:extLst>
      <p:ext uri="{BB962C8B-B14F-4D97-AF65-F5344CB8AC3E}">
        <p14:creationId xmlns:p14="http://schemas.microsoft.com/office/powerpoint/2010/main" val="29149451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BB991-6DFC-4D6A-903D-AAA9FD8FF9B3}"/>
              </a:ext>
            </a:extLst>
          </p:cNvPr>
          <p:cNvSpPr>
            <a:spLocks noGrp="1"/>
          </p:cNvSpPr>
          <p:nvPr>
            <p:ph type="title"/>
          </p:nvPr>
        </p:nvSpPr>
        <p:spPr/>
        <p:txBody>
          <a:bodyPr/>
          <a:lstStyle/>
          <a:p>
            <a:r>
              <a:rPr lang="en-KE" b="1" dirty="0"/>
              <a:t>Overview of Frameworks for Financial Reporting</a:t>
            </a:r>
            <a:endParaRPr lang="en-KE" dirty="0"/>
          </a:p>
        </p:txBody>
      </p:sp>
      <p:sp>
        <p:nvSpPr>
          <p:cNvPr id="3" name="Content Placeholder 2">
            <a:extLst>
              <a:ext uri="{FF2B5EF4-FFF2-40B4-BE49-F238E27FC236}">
                <a16:creationId xmlns:a16="http://schemas.microsoft.com/office/drawing/2014/main" id="{D1EA6A48-C98B-4A5F-BB7C-CDFEBC5D7A89}"/>
              </a:ext>
            </a:extLst>
          </p:cNvPr>
          <p:cNvSpPr>
            <a:spLocks noGrp="1"/>
          </p:cNvSpPr>
          <p:nvPr>
            <p:ph idx="1"/>
          </p:nvPr>
        </p:nvSpPr>
        <p:spPr/>
        <p:txBody>
          <a:bodyPr/>
          <a:lstStyle/>
          <a:p>
            <a:r>
              <a:rPr lang="en-US" dirty="0"/>
              <a:t>Business need to be</a:t>
            </a:r>
            <a:r>
              <a:rPr lang="en-KE" dirty="0"/>
              <a:t> ready to discover how a strong financial reporting system may help you stay in compliance and protect your company's future. </a:t>
            </a:r>
            <a:br>
              <a:rPr lang="en-KE" dirty="0"/>
            </a:br>
            <a:endParaRPr lang="en-KE" dirty="0"/>
          </a:p>
          <a:p>
            <a:r>
              <a:rPr lang="en-KE" b="1" dirty="0"/>
              <a:t>An Overview of Frameworks for Financial Reporting</a:t>
            </a:r>
            <a:endParaRPr lang="en-US" b="1" dirty="0"/>
          </a:p>
          <a:p>
            <a:r>
              <a:rPr lang="en-KE" dirty="0"/>
              <a:t>For foreign organizations, financial reporting is an essential component of regulatory compliance. </a:t>
            </a:r>
            <a:endParaRPr lang="en-US" dirty="0"/>
          </a:p>
        </p:txBody>
      </p:sp>
    </p:spTree>
    <p:extLst>
      <p:ext uri="{BB962C8B-B14F-4D97-AF65-F5344CB8AC3E}">
        <p14:creationId xmlns:p14="http://schemas.microsoft.com/office/powerpoint/2010/main" val="21848942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3C750-ADC2-471B-A5B9-5CB379DA75BD}"/>
              </a:ext>
            </a:extLst>
          </p:cNvPr>
          <p:cNvSpPr>
            <a:spLocks noGrp="1"/>
          </p:cNvSpPr>
          <p:nvPr>
            <p:ph type="title"/>
          </p:nvPr>
        </p:nvSpPr>
        <p:spPr/>
        <p:txBody>
          <a:bodyPr/>
          <a:lstStyle/>
          <a:p>
            <a:r>
              <a:rPr lang="en-KE" b="1" dirty="0"/>
              <a:t>Frameworks for Financial Reporting</a:t>
            </a:r>
            <a:endParaRPr lang="en-KE" dirty="0"/>
          </a:p>
        </p:txBody>
      </p:sp>
      <p:sp>
        <p:nvSpPr>
          <p:cNvPr id="3" name="Content Placeholder 2">
            <a:extLst>
              <a:ext uri="{FF2B5EF4-FFF2-40B4-BE49-F238E27FC236}">
                <a16:creationId xmlns:a16="http://schemas.microsoft.com/office/drawing/2014/main" id="{C8595DFC-94C2-4A53-9DEC-B77F75032F65}"/>
              </a:ext>
            </a:extLst>
          </p:cNvPr>
          <p:cNvSpPr>
            <a:spLocks noGrp="1"/>
          </p:cNvSpPr>
          <p:nvPr>
            <p:ph idx="1"/>
          </p:nvPr>
        </p:nvSpPr>
        <p:spPr/>
        <p:txBody>
          <a:bodyPr/>
          <a:lstStyle/>
          <a:p>
            <a:r>
              <a:rPr lang="en-KE" dirty="0"/>
              <a:t>It comprises compiling and disseminating financial statements and other reports</a:t>
            </a:r>
            <a:r>
              <a:rPr lang="en-US" dirty="0"/>
              <a:t> to the stakeholders</a:t>
            </a:r>
          </a:p>
          <a:p>
            <a:r>
              <a:rPr lang="en-US" dirty="0"/>
              <a:t>The reports</a:t>
            </a:r>
            <a:r>
              <a:rPr lang="en-KE" dirty="0"/>
              <a:t> provide stakeholders with a comprehensive view of a company's financial performance, condition, and future prospects. </a:t>
            </a:r>
            <a:endParaRPr lang="en-US" dirty="0"/>
          </a:p>
          <a:p>
            <a:r>
              <a:rPr lang="en-KE" dirty="0"/>
              <a:t>In order for investors to make informed investment decisions, financial reporting also guarantees that they receive reliable information about a company's operations. </a:t>
            </a:r>
            <a:endParaRPr lang="en-US" dirty="0"/>
          </a:p>
          <a:p>
            <a:endParaRPr lang="en-KE" dirty="0"/>
          </a:p>
          <a:p>
            <a:endParaRPr lang="en-KE" dirty="0"/>
          </a:p>
        </p:txBody>
      </p:sp>
    </p:spTree>
    <p:extLst>
      <p:ext uri="{BB962C8B-B14F-4D97-AF65-F5344CB8AC3E}">
        <p14:creationId xmlns:p14="http://schemas.microsoft.com/office/powerpoint/2010/main" val="3966913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E714D-5F85-4028-91BE-5F112C2AC40F}"/>
              </a:ext>
            </a:extLst>
          </p:cNvPr>
          <p:cNvSpPr>
            <a:spLocks noGrp="1"/>
          </p:cNvSpPr>
          <p:nvPr>
            <p:ph type="title"/>
          </p:nvPr>
        </p:nvSpPr>
        <p:spPr/>
        <p:txBody>
          <a:bodyPr/>
          <a:lstStyle/>
          <a:p>
            <a:r>
              <a:rPr lang="en-KE" b="1" dirty="0"/>
              <a:t>Overview of Frameworks for Financial Reporting</a:t>
            </a:r>
            <a:endParaRPr lang="en-KE" dirty="0"/>
          </a:p>
        </p:txBody>
      </p:sp>
      <p:sp>
        <p:nvSpPr>
          <p:cNvPr id="3" name="Content Placeholder 2">
            <a:extLst>
              <a:ext uri="{FF2B5EF4-FFF2-40B4-BE49-F238E27FC236}">
                <a16:creationId xmlns:a16="http://schemas.microsoft.com/office/drawing/2014/main" id="{9A83EDCB-00E7-4BA5-AB1C-160D6CB0C45C}"/>
              </a:ext>
            </a:extLst>
          </p:cNvPr>
          <p:cNvSpPr>
            <a:spLocks noGrp="1"/>
          </p:cNvSpPr>
          <p:nvPr>
            <p:ph idx="1"/>
          </p:nvPr>
        </p:nvSpPr>
        <p:spPr/>
        <p:txBody>
          <a:bodyPr/>
          <a:lstStyle/>
          <a:p>
            <a:r>
              <a:rPr lang="en-KE" dirty="0"/>
              <a:t>The quality of financial reporting is essential to guaranteeing transparency and accuracy in corporate governance.</a:t>
            </a:r>
            <a:endParaRPr lang="en-US" dirty="0"/>
          </a:p>
          <a:p>
            <a:r>
              <a:rPr lang="en-KE" dirty="0"/>
              <a:t> A framework for creating financial statements that is compatible with the FASB's GAAP framework is offered by the International Accounting Standards Board's (IASB) International Financial Reporting Standards (IFRS).</a:t>
            </a:r>
            <a:endParaRPr lang="en-US" dirty="0"/>
          </a:p>
          <a:p>
            <a:r>
              <a:rPr lang="en-US" dirty="0"/>
              <a:t>These bodies regulates the preparation and financial reporting</a:t>
            </a:r>
            <a:endParaRPr lang="en-KE" dirty="0"/>
          </a:p>
        </p:txBody>
      </p:sp>
    </p:spTree>
    <p:extLst>
      <p:ext uri="{BB962C8B-B14F-4D97-AF65-F5344CB8AC3E}">
        <p14:creationId xmlns:p14="http://schemas.microsoft.com/office/powerpoint/2010/main" val="2824932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4AA5F-1D4D-44D7-9757-750C5A1B2A10}"/>
              </a:ext>
            </a:extLst>
          </p:cNvPr>
          <p:cNvSpPr>
            <a:spLocks noGrp="1"/>
          </p:cNvSpPr>
          <p:nvPr>
            <p:ph type="title"/>
          </p:nvPr>
        </p:nvSpPr>
        <p:spPr/>
        <p:txBody>
          <a:bodyPr/>
          <a:lstStyle/>
          <a:p>
            <a:r>
              <a:rPr lang="en-KE" b="1" dirty="0"/>
              <a:t>Frameworks for Financial Reporting</a:t>
            </a:r>
            <a:endParaRPr lang="en-KE" dirty="0"/>
          </a:p>
        </p:txBody>
      </p:sp>
      <p:sp>
        <p:nvSpPr>
          <p:cNvPr id="3" name="Content Placeholder 2">
            <a:extLst>
              <a:ext uri="{FF2B5EF4-FFF2-40B4-BE49-F238E27FC236}">
                <a16:creationId xmlns:a16="http://schemas.microsoft.com/office/drawing/2014/main" id="{4B52D128-FAFE-41DA-9D55-E7C6A72608F0}"/>
              </a:ext>
            </a:extLst>
          </p:cNvPr>
          <p:cNvSpPr>
            <a:spLocks noGrp="1"/>
          </p:cNvSpPr>
          <p:nvPr>
            <p:ph idx="1"/>
          </p:nvPr>
        </p:nvSpPr>
        <p:spPr/>
        <p:txBody>
          <a:bodyPr>
            <a:normAutofit/>
          </a:bodyPr>
          <a:lstStyle/>
          <a:p>
            <a:r>
              <a:rPr lang="en-KE" dirty="0"/>
              <a:t> Generally Accepted Accounting Principles (GAAP) are used by many public and private businesses around the world, including those in the United States.</a:t>
            </a:r>
            <a:endParaRPr lang="en-US" dirty="0"/>
          </a:p>
          <a:p>
            <a:r>
              <a:rPr lang="en-KE" dirty="0"/>
              <a:t> From recording transactions to creating balance sheets, income statements, cash flows, notes to accounts receivable/payable documents, and yearly reports, these standards help organizations navigate every step of the financial reporting process.</a:t>
            </a:r>
            <a:endParaRPr lang="en-US" dirty="0"/>
          </a:p>
          <a:p>
            <a:r>
              <a:rPr lang="en-KE" dirty="0"/>
              <a:t> When creating their financial statements, organizations have to adhere to financial reporting frameworks. </a:t>
            </a:r>
          </a:p>
        </p:txBody>
      </p:sp>
    </p:spTree>
    <p:extLst>
      <p:ext uri="{BB962C8B-B14F-4D97-AF65-F5344CB8AC3E}">
        <p14:creationId xmlns:p14="http://schemas.microsoft.com/office/powerpoint/2010/main" val="2526313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02B9B-E0ED-42A1-82FF-97A4248F4185}"/>
              </a:ext>
            </a:extLst>
          </p:cNvPr>
          <p:cNvSpPr>
            <a:spLocks noGrp="1"/>
          </p:cNvSpPr>
          <p:nvPr>
            <p:ph type="title"/>
          </p:nvPr>
        </p:nvSpPr>
        <p:spPr/>
        <p:txBody>
          <a:bodyPr/>
          <a:lstStyle/>
          <a:p>
            <a:r>
              <a:rPr lang="en-KE" b="1" dirty="0"/>
              <a:t>Frameworks for Financial Reporting</a:t>
            </a:r>
            <a:endParaRPr lang="en-KE" dirty="0"/>
          </a:p>
        </p:txBody>
      </p:sp>
      <p:sp>
        <p:nvSpPr>
          <p:cNvPr id="3" name="Content Placeholder 2">
            <a:extLst>
              <a:ext uri="{FF2B5EF4-FFF2-40B4-BE49-F238E27FC236}">
                <a16:creationId xmlns:a16="http://schemas.microsoft.com/office/drawing/2014/main" id="{EEBBFAEA-2056-4A08-8BE0-6AB91DB9A642}"/>
              </a:ext>
            </a:extLst>
          </p:cNvPr>
          <p:cNvSpPr>
            <a:spLocks noGrp="1"/>
          </p:cNvSpPr>
          <p:nvPr>
            <p:ph idx="1"/>
          </p:nvPr>
        </p:nvSpPr>
        <p:spPr/>
        <p:txBody>
          <a:bodyPr/>
          <a:lstStyle/>
          <a:p>
            <a:r>
              <a:rPr lang="en-KE" dirty="0"/>
              <a:t>These frameworks offer guidance on how to appropriately portray a company's cash flows, performance, and financial status.</a:t>
            </a:r>
            <a:endParaRPr lang="en-US" dirty="0"/>
          </a:p>
          <a:p>
            <a:r>
              <a:rPr lang="en-KE" dirty="0"/>
              <a:t>There are several different accounting frameworks, including industry- or region-specific ones like GAAP and IFRS.</a:t>
            </a:r>
            <a:endParaRPr lang="en-US" dirty="0"/>
          </a:p>
          <a:p>
            <a:r>
              <a:rPr lang="en-KE" dirty="0"/>
              <a:t>GAAP is the most widely used accounting standard. It outlines how companies should keep track of their transactions, declare their assets, liabilities, income, costs, profits, and losses, among other things, and provide audited annual reports.</a:t>
            </a:r>
          </a:p>
        </p:txBody>
      </p:sp>
    </p:spTree>
    <p:extLst>
      <p:ext uri="{BB962C8B-B14F-4D97-AF65-F5344CB8AC3E}">
        <p14:creationId xmlns:p14="http://schemas.microsoft.com/office/powerpoint/2010/main" val="2440555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7E880-B7E7-4BFA-90D2-030C4D639046}"/>
              </a:ext>
            </a:extLst>
          </p:cNvPr>
          <p:cNvSpPr>
            <a:spLocks noGrp="1"/>
          </p:cNvSpPr>
          <p:nvPr>
            <p:ph type="title"/>
          </p:nvPr>
        </p:nvSpPr>
        <p:spPr/>
        <p:txBody>
          <a:bodyPr/>
          <a:lstStyle/>
          <a:p>
            <a:r>
              <a:rPr lang="en-KE" b="1" dirty="0"/>
              <a:t>Frameworks for Financial Reporting</a:t>
            </a:r>
            <a:endParaRPr lang="en-KE" dirty="0"/>
          </a:p>
        </p:txBody>
      </p:sp>
      <p:sp>
        <p:nvSpPr>
          <p:cNvPr id="3" name="Content Placeholder 2">
            <a:extLst>
              <a:ext uri="{FF2B5EF4-FFF2-40B4-BE49-F238E27FC236}">
                <a16:creationId xmlns:a16="http://schemas.microsoft.com/office/drawing/2014/main" id="{F5160998-EF8D-4FC2-8A5D-75189C290C3C}"/>
              </a:ext>
            </a:extLst>
          </p:cNvPr>
          <p:cNvSpPr>
            <a:spLocks noGrp="1"/>
          </p:cNvSpPr>
          <p:nvPr>
            <p:ph idx="1"/>
          </p:nvPr>
        </p:nvSpPr>
        <p:spPr/>
        <p:txBody>
          <a:bodyPr>
            <a:normAutofit/>
          </a:bodyPr>
          <a:lstStyle/>
          <a:p>
            <a:r>
              <a:rPr lang="en-KE" dirty="0"/>
              <a:t>Disclosure standards, including footnotes that provide more detail on specific components, are also incorporated into GAAP.</a:t>
            </a:r>
            <a:endParaRPr lang="en-US" dirty="0"/>
          </a:p>
          <a:p>
            <a:r>
              <a:rPr lang="en-KE" dirty="0"/>
              <a:t>IFRS has grown in popularity due to its widespread acceptance in countries with a variety of legal systems and corporate cultures. Similar to GAAP, IFRS offers rules for documenting transactions.</a:t>
            </a:r>
            <a:endParaRPr lang="en-US" dirty="0"/>
          </a:p>
          <a:p>
            <a:r>
              <a:rPr lang="en-KE" dirty="0"/>
              <a:t>However, there are numerous ways in which IFRS and GAAP diverge, including the concepts of fair value measurement and revenue recognition criteria, which require more disclosures under IFRS than under GAAP. </a:t>
            </a:r>
          </a:p>
        </p:txBody>
      </p:sp>
    </p:spTree>
    <p:extLst>
      <p:ext uri="{BB962C8B-B14F-4D97-AF65-F5344CB8AC3E}">
        <p14:creationId xmlns:p14="http://schemas.microsoft.com/office/powerpoint/2010/main" val="1527816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E4CC4-967D-4F6B-B79B-6A284F2D5DC0}"/>
              </a:ext>
            </a:extLst>
          </p:cNvPr>
          <p:cNvSpPr>
            <a:spLocks noGrp="1"/>
          </p:cNvSpPr>
          <p:nvPr>
            <p:ph type="title"/>
          </p:nvPr>
        </p:nvSpPr>
        <p:spPr/>
        <p:txBody>
          <a:bodyPr/>
          <a:lstStyle/>
          <a:p>
            <a:r>
              <a:rPr lang="en-KE" b="1" dirty="0"/>
              <a:t>Frameworks for Financial Reporting</a:t>
            </a:r>
            <a:endParaRPr lang="en-KE" dirty="0"/>
          </a:p>
        </p:txBody>
      </p:sp>
      <p:sp>
        <p:nvSpPr>
          <p:cNvPr id="3" name="Content Placeholder 2">
            <a:extLst>
              <a:ext uri="{FF2B5EF4-FFF2-40B4-BE49-F238E27FC236}">
                <a16:creationId xmlns:a16="http://schemas.microsoft.com/office/drawing/2014/main" id="{2977B127-64EE-4148-828C-9C8AE74B9122}"/>
              </a:ext>
            </a:extLst>
          </p:cNvPr>
          <p:cNvSpPr>
            <a:spLocks noGrp="1"/>
          </p:cNvSpPr>
          <p:nvPr>
            <p:ph idx="1"/>
          </p:nvPr>
        </p:nvSpPr>
        <p:spPr/>
        <p:txBody>
          <a:bodyPr/>
          <a:lstStyle/>
          <a:p>
            <a:r>
              <a:rPr lang="en-KE" dirty="0"/>
              <a:t>Depending on the geographic scope of the business's operations or the industry, regional or industry-specific standards may also be applicable in addition to GAAP and IFRS.</a:t>
            </a:r>
            <a:endParaRPr lang="en-US" dirty="0"/>
          </a:p>
          <a:p>
            <a:r>
              <a:rPr lang="en-KE" dirty="0"/>
              <a:t> For instance, banks are subject to certain regulatory requirements about capital adequacy ratios, whereas insurance companies need more details on reserves.</a:t>
            </a:r>
          </a:p>
          <a:p>
            <a:r>
              <a:rPr lang="en-KE" dirty="0"/>
              <a:t>An organization's financial statements can more correctly depict its cash flows, performance, and financial status if these rules and regulations are followed. </a:t>
            </a:r>
          </a:p>
        </p:txBody>
      </p:sp>
    </p:spTree>
    <p:extLst>
      <p:ext uri="{BB962C8B-B14F-4D97-AF65-F5344CB8AC3E}">
        <p14:creationId xmlns:p14="http://schemas.microsoft.com/office/powerpoint/2010/main" val="3392737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E25B1-EB59-4426-AB49-5C2A0739AB18}"/>
              </a:ext>
            </a:extLst>
          </p:cNvPr>
          <p:cNvSpPr>
            <a:spLocks noGrp="1"/>
          </p:cNvSpPr>
          <p:nvPr>
            <p:ph type="title"/>
          </p:nvPr>
        </p:nvSpPr>
        <p:spPr/>
        <p:txBody>
          <a:bodyPr/>
          <a:lstStyle/>
          <a:p>
            <a:r>
              <a:rPr lang="en-KE" b="1" dirty="0"/>
              <a:t>Frameworks for Financial Reporting</a:t>
            </a:r>
            <a:endParaRPr lang="en-KE" dirty="0"/>
          </a:p>
        </p:txBody>
      </p:sp>
      <p:sp>
        <p:nvSpPr>
          <p:cNvPr id="3" name="Content Placeholder 2">
            <a:extLst>
              <a:ext uri="{FF2B5EF4-FFF2-40B4-BE49-F238E27FC236}">
                <a16:creationId xmlns:a16="http://schemas.microsoft.com/office/drawing/2014/main" id="{B416BF5A-6292-423A-BE93-3F11AAF326B6}"/>
              </a:ext>
            </a:extLst>
          </p:cNvPr>
          <p:cNvSpPr>
            <a:spLocks noGrp="1"/>
          </p:cNvSpPr>
          <p:nvPr>
            <p:ph idx="1"/>
          </p:nvPr>
        </p:nvSpPr>
        <p:spPr/>
        <p:txBody>
          <a:bodyPr>
            <a:normAutofit/>
          </a:bodyPr>
          <a:lstStyle/>
          <a:p>
            <a:r>
              <a:rPr lang="en-KE" dirty="0"/>
              <a:t>Every organization must select an appropriate financial reporting system since it affects how well they can communicate their financial status while adhering to all relevant national and international laws and regulations. </a:t>
            </a:r>
            <a:endParaRPr lang="en-US" dirty="0"/>
          </a:p>
          <a:p>
            <a:r>
              <a:rPr lang="en-KE" dirty="0"/>
              <a:t>Businesses must make sure they are aware of all relevant factors when choosing a framework. </a:t>
            </a:r>
            <a:endParaRPr lang="en-US" dirty="0"/>
          </a:p>
          <a:p>
            <a:r>
              <a:rPr lang="en-KE" dirty="0"/>
              <a:t>To sum up, in order to make wise decisions, any CFO or finance executive needs to understand the different financial reporting systems. </a:t>
            </a:r>
            <a:endParaRPr lang="en-US" dirty="0"/>
          </a:p>
          <a:p>
            <a:endParaRPr lang="en-KE" dirty="0"/>
          </a:p>
        </p:txBody>
      </p:sp>
    </p:spTree>
    <p:extLst>
      <p:ext uri="{BB962C8B-B14F-4D97-AF65-F5344CB8AC3E}">
        <p14:creationId xmlns:p14="http://schemas.microsoft.com/office/powerpoint/2010/main" val="33563494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AD824-AE11-4213-890E-52C40C997C71}"/>
              </a:ext>
            </a:extLst>
          </p:cNvPr>
          <p:cNvSpPr>
            <a:spLocks noGrp="1"/>
          </p:cNvSpPr>
          <p:nvPr>
            <p:ph type="title"/>
          </p:nvPr>
        </p:nvSpPr>
        <p:spPr/>
        <p:txBody>
          <a:bodyPr/>
          <a:lstStyle/>
          <a:p>
            <a:r>
              <a:rPr lang="en-KE" dirty="0"/>
              <a:t>Quality of Financial Reporting and Regulatory Compliance </a:t>
            </a:r>
          </a:p>
        </p:txBody>
      </p:sp>
      <p:sp>
        <p:nvSpPr>
          <p:cNvPr id="3" name="Content Placeholder 2">
            <a:extLst>
              <a:ext uri="{FF2B5EF4-FFF2-40B4-BE49-F238E27FC236}">
                <a16:creationId xmlns:a16="http://schemas.microsoft.com/office/drawing/2014/main" id="{1B4A7ECC-B032-4FC4-B665-35530D2F4CCF}"/>
              </a:ext>
            </a:extLst>
          </p:cNvPr>
          <p:cNvSpPr>
            <a:spLocks noGrp="1"/>
          </p:cNvSpPr>
          <p:nvPr>
            <p:ph idx="1"/>
          </p:nvPr>
        </p:nvSpPr>
        <p:spPr/>
        <p:txBody>
          <a:bodyPr>
            <a:normAutofit/>
          </a:bodyPr>
          <a:lstStyle/>
          <a:p>
            <a:r>
              <a:rPr lang="en-KE" dirty="0"/>
              <a:t>The accuracy of financial reporting and regulatory compliance are also crucial components in evaluating a worldwide company's efficacy. </a:t>
            </a:r>
            <a:endParaRPr lang="en-US" dirty="0"/>
          </a:p>
          <a:p>
            <a:endParaRPr lang="en-US" dirty="0"/>
          </a:p>
          <a:p>
            <a:r>
              <a:rPr lang="en-KE" b="1" dirty="0"/>
              <a:t>Quality of Financial Reporting and Regulatory Compliance </a:t>
            </a:r>
          </a:p>
          <a:p>
            <a:r>
              <a:rPr lang="en-KE" dirty="0"/>
              <a:t>One important component of the </a:t>
            </a:r>
            <a:r>
              <a:rPr lang="en-KE" dirty="0" err="1"/>
              <a:t>caliber</a:t>
            </a:r>
            <a:r>
              <a:rPr lang="en-KE" dirty="0"/>
              <a:t> of financial reporting is regulatory compliance.</a:t>
            </a:r>
            <a:endParaRPr lang="en-US" dirty="0"/>
          </a:p>
          <a:p>
            <a:r>
              <a:rPr lang="en-KE" dirty="0"/>
              <a:t> </a:t>
            </a:r>
          </a:p>
        </p:txBody>
      </p:sp>
    </p:spTree>
    <p:extLst>
      <p:ext uri="{BB962C8B-B14F-4D97-AF65-F5344CB8AC3E}">
        <p14:creationId xmlns:p14="http://schemas.microsoft.com/office/powerpoint/2010/main" val="11355491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06126-621C-4C97-AD08-A78D4EED5209}"/>
              </a:ext>
            </a:extLst>
          </p:cNvPr>
          <p:cNvSpPr>
            <a:spLocks noGrp="1"/>
          </p:cNvSpPr>
          <p:nvPr>
            <p:ph type="title"/>
          </p:nvPr>
        </p:nvSpPr>
        <p:spPr/>
        <p:txBody>
          <a:bodyPr/>
          <a:lstStyle/>
          <a:p>
            <a:r>
              <a:rPr lang="en-KE" dirty="0"/>
              <a:t>Quality of Financial Reporting and Regulatory Compliance </a:t>
            </a:r>
          </a:p>
        </p:txBody>
      </p:sp>
      <p:sp>
        <p:nvSpPr>
          <p:cNvPr id="3" name="Content Placeholder 2">
            <a:extLst>
              <a:ext uri="{FF2B5EF4-FFF2-40B4-BE49-F238E27FC236}">
                <a16:creationId xmlns:a16="http://schemas.microsoft.com/office/drawing/2014/main" id="{C9559A7C-2A72-497F-B458-7B3C7FDEE310}"/>
              </a:ext>
            </a:extLst>
          </p:cNvPr>
          <p:cNvSpPr>
            <a:spLocks noGrp="1"/>
          </p:cNvSpPr>
          <p:nvPr>
            <p:ph idx="1"/>
          </p:nvPr>
        </p:nvSpPr>
        <p:spPr/>
        <p:txBody>
          <a:bodyPr/>
          <a:lstStyle/>
          <a:p>
            <a:endParaRPr lang="en-US" dirty="0"/>
          </a:p>
          <a:p>
            <a:r>
              <a:rPr lang="en-KE" dirty="0"/>
              <a:t>Organizations must adhere to all relevant laws, regulations, and standards in order to meet regulatory compliance requirements for the quality of financial reporting. </a:t>
            </a:r>
            <a:endParaRPr lang="en-US" dirty="0"/>
          </a:p>
          <a:p>
            <a:r>
              <a:rPr lang="en-KE" dirty="0"/>
              <a:t>Businesses must make sure that their financial statements appropriately depict their performance and situation in order to adhere to regulatory norms. </a:t>
            </a:r>
          </a:p>
        </p:txBody>
      </p:sp>
    </p:spTree>
    <p:extLst>
      <p:ext uri="{BB962C8B-B14F-4D97-AF65-F5344CB8AC3E}">
        <p14:creationId xmlns:p14="http://schemas.microsoft.com/office/powerpoint/2010/main" val="7823083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EF817-F428-45B3-B0BE-1BBD30E4C01E}"/>
              </a:ext>
            </a:extLst>
          </p:cNvPr>
          <p:cNvSpPr>
            <a:spLocks noGrp="1"/>
          </p:cNvSpPr>
          <p:nvPr>
            <p:ph type="title"/>
          </p:nvPr>
        </p:nvSpPr>
        <p:spPr/>
        <p:txBody>
          <a:bodyPr/>
          <a:lstStyle/>
          <a:p>
            <a:r>
              <a:rPr lang="en-KE" dirty="0"/>
              <a:t>Quality of Financial Reporting and Regulatory Compliance</a:t>
            </a:r>
          </a:p>
        </p:txBody>
      </p:sp>
      <p:sp>
        <p:nvSpPr>
          <p:cNvPr id="3" name="Content Placeholder 2">
            <a:extLst>
              <a:ext uri="{FF2B5EF4-FFF2-40B4-BE49-F238E27FC236}">
                <a16:creationId xmlns:a16="http://schemas.microsoft.com/office/drawing/2014/main" id="{E74C81B3-4AE0-45D8-B70C-62EF43C91B57}"/>
              </a:ext>
            </a:extLst>
          </p:cNvPr>
          <p:cNvSpPr>
            <a:spLocks noGrp="1"/>
          </p:cNvSpPr>
          <p:nvPr>
            <p:ph idx="1"/>
          </p:nvPr>
        </p:nvSpPr>
        <p:spPr/>
        <p:txBody>
          <a:bodyPr/>
          <a:lstStyle/>
          <a:p>
            <a:r>
              <a:rPr lang="en-KE" dirty="0"/>
              <a:t>The accuracy of a company's financial reporting is essential to giving stakeholders accurate information about its current situation and future prospects.</a:t>
            </a:r>
            <a:endParaRPr lang="en-US" dirty="0"/>
          </a:p>
          <a:p>
            <a:r>
              <a:rPr lang="en-KE" dirty="0"/>
              <a:t>Businesses should create policies and strategies that promote moral conduct and honesty in all business dealings in order to create a culture of compliance inside their operations. </a:t>
            </a:r>
          </a:p>
          <a:p>
            <a:r>
              <a:rPr lang="en-KE" dirty="0"/>
              <a:t>This entails guaranteeing the precision of data gathering, analysis, documentation, disclosure guidelines, internal controls, risk management procedures, and oversight systems like audit committees and outside auditors.</a:t>
            </a:r>
          </a:p>
        </p:txBody>
      </p:sp>
    </p:spTree>
    <p:extLst>
      <p:ext uri="{BB962C8B-B14F-4D97-AF65-F5344CB8AC3E}">
        <p14:creationId xmlns:p14="http://schemas.microsoft.com/office/powerpoint/2010/main" val="880678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4FD22-E593-46E1-A11D-62ECF50B9E2E}"/>
              </a:ext>
            </a:extLst>
          </p:cNvPr>
          <p:cNvSpPr>
            <a:spLocks noGrp="1"/>
          </p:cNvSpPr>
          <p:nvPr>
            <p:ph type="title"/>
          </p:nvPr>
        </p:nvSpPr>
        <p:spPr/>
        <p:txBody>
          <a:bodyPr/>
          <a:lstStyle/>
          <a:p>
            <a:r>
              <a:rPr lang="en-KE" dirty="0"/>
              <a:t>Quality of Financial Reporting</a:t>
            </a:r>
          </a:p>
        </p:txBody>
      </p:sp>
      <p:sp>
        <p:nvSpPr>
          <p:cNvPr id="3" name="Content Placeholder 2">
            <a:extLst>
              <a:ext uri="{FF2B5EF4-FFF2-40B4-BE49-F238E27FC236}">
                <a16:creationId xmlns:a16="http://schemas.microsoft.com/office/drawing/2014/main" id="{3C78EF36-D3AF-4016-8BF2-9560C8CD3BD2}"/>
              </a:ext>
            </a:extLst>
          </p:cNvPr>
          <p:cNvSpPr>
            <a:spLocks noGrp="1"/>
          </p:cNvSpPr>
          <p:nvPr>
            <p:ph idx="1"/>
          </p:nvPr>
        </p:nvSpPr>
        <p:spPr/>
        <p:txBody>
          <a:bodyPr/>
          <a:lstStyle/>
          <a:p>
            <a:endParaRPr lang="en-US" dirty="0"/>
          </a:p>
          <a:p>
            <a:r>
              <a:rPr lang="en-KE" dirty="0"/>
              <a:t>Effective governance frameworks can help businesses see potential noncompliance risks</a:t>
            </a:r>
            <a:r>
              <a:rPr lang="en-US" dirty="0"/>
              <a:t>.</a:t>
            </a:r>
          </a:p>
          <a:p>
            <a:r>
              <a:rPr lang="en-US" dirty="0"/>
              <a:t>This will ensure</a:t>
            </a:r>
            <a:r>
              <a:rPr lang="en-KE" dirty="0"/>
              <a:t> they </a:t>
            </a:r>
            <a:r>
              <a:rPr lang="en-US" dirty="0"/>
              <a:t>discover before they </a:t>
            </a:r>
            <a:r>
              <a:rPr lang="en-KE" dirty="0"/>
              <a:t>become serious issues that could lead to fines and other regulatory penalties. </a:t>
            </a:r>
            <a:br>
              <a:rPr lang="en-KE" dirty="0"/>
            </a:br>
            <a:endParaRPr lang="en-US" dirty="0"/>
          </a:p>
          <a:p>
            <a:r>
              <a:rPr lang="en-KE" dirty="0"/>
              <a:t>By implementing policies and procedures that promote moral conduct and operational integrity, businesses can cultivate a culture of compliance within their operations.</a:t>
            </a:r>
          </a:p>
        </p:txBody>
      </p:sp>
    </p:spTree>
    <p:extLst>
      <p:ext uri="{BB962C8B-B14F-4D97-AF65-F5344CB8AC3E}">
        <p14:creationId xmlns:p14="http://schemas.microsoft.com/office/powerpoint/2010/main" val="3433136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7818E-A392-4210-92BF-1799AA7612CF}"/>
              </a:ext>
            </a:extLst>
          </p:cNvPr>
          <p:cNvSpPr>
            <a:spLocks noGrp="1"/>
          </p:cNvSpPr>
          <p:nvPr>
            <p:ph type="title"/>
          </p:nvPr>
        </p:nvSpPr>
        <p:spPr/>
        <p:txBody>
          <a:bodyPr/>
          <a:lstStyle/>
          <a:p>
            <a:r>
              <a:rPr lang="en-US" dirty="0"/>
              <a:t>Quality and compliance</a:t>
            </a:r>
            <a:endParaRPr lang="en-KE" dirty="0"/>
          </a:p>
        </p:txBody>
      </p:sp>
      <p:sp>
        <p:nvSpPr>
          <p:cNvPr id="3" name="Content Placeholder 2">
            <a:extLst>
              <a:ext uri="{FF2B5EF4-FFF2-40B4-BE49-F238E27FC236}">
                <a16:creationId xmlns:a16="http://schemas.microsoft.com/office/drawing/2014/main" id="{2FB7CC8A-6143-47C5-BC9A-8A19611B1B9C}"/>
              </a:ext>
            </a:extLst>
          </p:cNvPr>
          <p:cNvSpPr>
            <a:spLocks noGrp="1"/>
          </p:cNvSpPr>
          <p:nvPr>
            <p:ph idx="1"/>
          </p:nvPr>
        </p:nvSpPr>
        <p:spPr/>
        <p:txBody>
          <a:bodyPr>
            <a:normAutofit/>
          </a:bodyPr>
          <a:lstStyle/>
          <a:p>
            <a:r>
              <a:rPr lang="en-KE" dirty="0"/>
              <a:t>This entails guaranteeing the precision of data gathering, analysis, documentation, disclosure guidelines</a:t>
            </a:r>
            <a:r>
              <a:rPr lang="en-US" dirty="0"/>
              <a:t> and</a:t>
            </a:r>
            <a:r>
              <a:rPr lang="en-KE" dirty="0"/>
              <a:t> internal controls</a:t>
            </a:r>
            <a:endParaRPr lang="en-US" dirty="0"/>
          </a:p>
          <a:p>
            <a:r>
              <a:rPr lang="en-US" dirty="0"/>
              <a:t>R</a:t>
            </a:r>
            <a:r>
              <a:rPr lang="en-KE" dirty="0" err="1"/>
              <a:t>isk</a:t>
            </a:r>
            <a:r>
              <a:rPr lang="en-KE" dirty="0"/>
              <a:t> management procedures, and oversight systems like audit committees and outside auditors</a:t>
            </a:r>
            <a:r>
              <a:rPr lang="en-US" dirty="0"/>
              <a:t> are necessary</a:t>
            </a:r>
            <a:r>
              <a:rPr lang="en-KE" dirty="0"/>
              <a:t>.</a:t>
            </a:r>
          </a:p>
          <a:p>
            <a:r>
              <a:rPr lang="en-KE" dirty="0"/>
              <a:t>To ensure that regulatory requirements are fulfilled without sacrificing the </a:t>
            </a:r>
            <a:r>
              <a:rPr lang="en-US" dirty="0"/>
              <a:t>caliber</a:t>
            </a:r>
            <a:r>
              <a:rPr lang="en-KE" dirty="0"/>
              <a:t> of financial reporting, companies can develop specialized teams to regularly review regulatory filings</a:t>
            </a:r>
            <a:r>
              <a:rPr lang="en-US" dirty="0"/>
              <a:t>.</a:t>
            </a:r>
            <a:endParaRPr lang="en-KE" dirty="0"/>
          </a:p>
        </p:txBody>
      </p:sp>
    </p:spTree>
    <p:extLst>
      <p:ext uri="{BB962C8B-B14F-4D97-AF65-F5344CB8AC3E}">
        <p14:creationId xmlns:p14="http://schemas.microsoft.com/office/powerpoint/2010/main" val="5200711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12BB4-9FC5-497A-9A30-F7E5008FB49D}"/>
              </a:ext>
            </a:extLst>
          </p:cNvPr>
          <p:cNvSpPr>
            <a:spLocks noGrp="1"/>
          </p:cNvSpPr>
          <p:nvPr>
            <p:ph type="title"/>
          </p:nvPr>
        </p:nvSpPr>
        <p:spPr/>
        <p:txBody>
          <a:bodyPr/>
          <a:lstStyle/>
          <a:p>
            <a:r>
              <a:rPr lang="en-US" dirty="0"/>
              <a:t>Quality and compliance</a:t>
            </a:r>
            <a:endParaRPr lang="en-KE" dirty="0"/>
          </a:p>
        </p:txBody>
      </p:sp>
      <p:sp>
        <p:nvSpPr>
          <p:cNvPr id="3" name="Content Placeholder 2">
            <a:extLst>
              <a:ext uri="{FF2B5EF4-FFF2-40B4-BE49-F238E27FC236}">
                <a16:creationId xmlns:a16="http://schemas.microsoft.com/office/drawing/2014/main" id="{5411996D-A223-4E9B-B023-FA3EA94879D6}"/>
              </a:ext>
            </a:extLst>
          </p:cNvPr>
          <p:cNvSpPr>
            <a:spLocks noGrp="1"/>
          </p:cNvSpPr>
          <p:nvPr>
            <p:ph idx="1"/>
          </p:nvPr>
        </p:nvSpPr>
        <p:spPr/>
        <p:txBody>
          <a:bodyPr/>
          <a:lstStyle/>
          <a:p>
            <a:r>
              <a:rPr lang="en-US" dirty="0"/>
              <a:t>Organization need to p</a:t>
            </a:r>
            <a:r>
              <a:rPr lang="en-KE" dirty="0" err="1"/>
              <a:t>ut</a:t>
            </a:r>
            <a:r>
              <a:rPr lang="en-KE" dirty="0"/>
              <a:t> automated systems in place to monitor regulatory changes, set up procedures for promptly reacting to new rules, educate staff members about the significance of following the law, and make use of technological solutions like artificial intelligence</a:t>
            </a:r>
            <a:endParaRPr lang="en-US" dirty="0"/>
          </a:p>
          <a:p>
            <a:r>
              <a:rPr lang="en-KE" dirty="0"/>
              <a:t>Businesses can increase the reliability of their financial statements and reduce the possibility of reputational harm from infractions or mistakes resulting from noncompliance by proactively improving their overall level of compliance readiness.</a:t>
            </a:r>
          </a:p>
        </p:txBody>
      </p:sp>
    </p:spTree>
    <p:extLst>
      <p:ext uri="{BB962C8B-B14F-4D97-AF65-F5344CB8AC3E}">
        <p14:creationId xmlns:p14="http://schemas.microsoft.com/office/powerpoint/2010/main" val="5782189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A18B3-1759-4675-BB2D-F4969B2B55D2}"/>
              </a:ext>
            </a:extLst>
          </p:cNvPr>
          <p:cNvSpPr>
            <a:spLocks noGrp="1"/>
          </p:cNvSpPr>
          <p:nvPr>
            <p:ph type="title"/>
          </p:nvPr>
        </p:nvSpPr>
        <p:spPr/>
        <p:txBody>
          <a:bodyPr/>
          <a:lstStyle/>
          <a:p>
            <a:r>
              <a:rPr lang="en-US" dirty="0"/>
              <a:t>Compliance</a:t>
            </a:r>
            <a:endParaRPr lang="en-KE" dirty="0"/>
          </a:p>
        </p:txBody>
      </p:sp>
      <p:sp>
        <p:nvSpPr>
          <p:cNvPr id="3" name="Content Placeholder 2">
            <a:extLst>
              <a:ext uri="{FF2B5EF4-FFF2-40B4-BE49-F238E27FC236}">
                <a16:creationId xmlns:a16="http://schemas.microsoft.com/office/drawing/2014/main" id="{9404BDE1-9A6D-4461-8F0B-47D4573EA30E}"/>
              </a:ext>
            </a:extLst>
          </p:cNvPr>
          <p:cNvSpPr>
            <a:spLocks noGrp="1"/>
          </p:cNvSpPr>
          <p:nvPr>
            <p:ph idx="1"/>
          </p:nvPr>
        </p:nvSpPr>
        <p:spPr/>
        <p:txBody>
          <a:bodyPr/>
          <a:lstStyle/>
          <a:p>
            <a:r>
              <a:rPr lang="en-KE" dirty="0"/>
              <a:t>Furthermore, it helps to establish an atmosphere in which interested parties trust that companies are being held responsible by enforcing suitable legislation. </a:t>
            </a:r>
          </a:p>
          <a:p>
            <a:r>
              <a:rPr lang="en-KE" dirty="0"/>
              <a:t>For any global company, achieving regulatory compliance and high-quality financial reporting is crucial since it guarantees the accuracy of their data. </a:t>
            </a:r>
            <a:endParaRPr lang="en-US" dirty="0"/>
          </a:p>
          <a:p>
            <a:r>
              <a:rPr lang="en-KE" dirty="0"/>
              <a:t>Organizations need to be aware of the constantly evolving regulatory requirements in order to maintain their compliance and financial reporting success.</a:t>
            </a:r>
          </a:p>
        </p:txBody>
      </p:sp>
    </p:spTree>
    <p:extLst>
      <p:ext uri="{BB962C8B-B14F-4D97-AF65-F5344CB8AC3E}">
        <p14:creationId xmlns:p14="http://schemas.microsoft.com/office/powerpoint/2010/main" val="24400899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B9E18-8DD4-467B-B86F-EBE9D0388B5C}"/>
              </a:ext>
            </a:extLst>
          </p:cNvPr>
          <p:cNvSpPr>
            <a:spLocks noGrp="1"/>
          </p:cNvSpPr>
          <p:nvPr>
            <p:ph type="title"/>
          </p:nvPr>
        </p:nvSpPr>
        <p:spPr/>
        <p:txBody>
          <a:bodyPr>
            <a:normAutofit fontScale="90000"/>
          </a:bodyPr>
          <a:lstStyle/>
          <a:p>
            <a:br>
              <a:rPr lang="en-US" b="1" dirty="0"/>
            </a:br>
            <a:r>
              <a:rPr lang="en-KE" b="1" dirty="0"/>
              <a:t>Maintaining Financial Reporting Quality an</a:t>
            </a:r>
            <a:r>
              <a:rPr lang="en-US" b="1" dirty="0"/>
              <a:t>d </a:t>
            </a:r>
            <a:r>
              <a:rPr lang="en-KE" b="1" dirty="0"/>
              <a:t>Compliance</a:t>
            </a:r>
            <a:br>
              <a:rPr lang="en-KE" dirty="0"/>
            </a:br>
            <a:endParaRPr lang="en-KE" dirty="0"/>
          </a:p>
        </p:txBody>
      </p:sp>
      <p:sp>
        <p:nvSpPr>
          <p:cNvPr id="3" name="Content Placeholder 2">
            <a:extLst>
              <a:ext uri="{FF2B5EF4-FFF2-40B4-BE49-F238E27FC236}">
                <a16:creationId xmlns:a16="http://schemas.microsoft.com/office/drawing/2014/main" id="{3ECD0894-5BAE-47D9-A3C0-138ECA92A530}"/>
              </a:ext>
            </a:extLst>
          </p:cNvPr>
          <p:cNvSpPr>
            <a:spLocks noGrp="1"/>
          </p:cNvSpPr>
          <p:nvPr>
            <p:ph idx="1"/>
          </p:nvPr>
        </p:nvSpPr>
        <p:spPr/>
        <p:txBody>
          <a:bodyPr/>
          <a:lstStyle/>
          <a:p>
            <a:r>
              <a:rPr lang="en-KE" dirty="0"/>
              <a:t>Businesses of all sizes must maintain financial reporting quality and regulatory compliance to guarantee the correctness, consistency, transparency, and dependability of their financial data. </a:t>
            </a:r>
            <a:endParaRPr lang="en-US" dirty="0"/>
          </a:p>
          <a:p>
            <a:r>
              <a:rPr lang="en-KE" dirty="0"/>
              <a:t>The first step in achieving this goal is creating strong internal controls.</a:t>
            </a:r>
            <a:endParaRPr lang="en-US" dirty="0"/>
          </a:p>
          <a:p>
            <a:r>
              <a:rPr lang="en-KE" dirty="0"/>
              <a:t>Internal controls must be put in place to guarantee that transactions are accurately, quickly, and efficiently recorded by predetermined policies and procedures.</a:t>
            </a:r>
          </a:p>
          <a:p>
            <a:endParaRPr lang="en-KE" dirty="0"/>
          </a:p>
        </p:txBody>
      </p:sp>
    </p:spTree>
    <p:extLst>
      <p:ext uri="{BB962C8B-B14F-4D97-AF65-F5344CB8AC3E}">
        <p14:creationId xmlns:p14="http://schemas.microsoft.com/office/powerpoint/2010/main" val="21352243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8416A-82C0-45A6-9364-35B822D2736A}"/>
              </a:ext>
            </a:extLst>
          </p:cNvPr>
          <p:cNvSpPr>
            <a:spLocks noGrp="1"/>
          </p:cNvSpPr>
          <p:nvPr>
            <p:ph type="title"/>
          </p:nvPr>
        </p:nvSpPr>
        <p:spPr/>
        <p:txBody>
          <a:bodyPr>
            <a:normAutofit fontScale="90000"/>
          </a:bodyPr>
          <a:lstStyle/>
          <a:p>
            <a:br>
              <a:rPr lang="en-US" b="1" dirty="0"/>
            </a:br>
            <a:r>
              <a:rPr lang="en-KE" b="1" dirty="0"/>
              <a:t>Maintaining Financial Reporting Quality an</a:t>
            </a:r>
            <a:r>
              <a:rPr lang="en-US" b="1" dirty="0"/>
              <a:t>d </a:t>
            </a:r>
            <a:r>
              <a:rPr lang="en-KE" b="1" dirty="0"/>
              <a:t>Compliance</a:t>
            </a:r>
            <a:br>
              <a:rPr lang="en-KE" dirty="0"/>
            </a:br>
            <a:endParaRPr lang="en-KE" dirty="0"/>
          </a:p>
        </p:txBody>
      </p:sp>
      <p:sp>
        <p:nvSpPr>
          <p:cNvPr id="3" name="Content Placeholder 2">
            <a:extLst>
              <a:ext uri="{FF2B5EF4-FFF2-40B4-BE49-F238E27FC236}">
                <a16:creationId xmlns:a16="http://schemas.microsoft.com/office/drawing/2014/main" id="{85941B62-3102-45F8-A97E-96FA679C470B}"/>
              </a:ext>
            </a:extLst>
          </p:cNvPr>
          <p:cNvSpPr>
            <a:spLocks noGrp="1"/>
          </p:cNvSpPr>
          <p:nvPr>
            <p:ph idx="1"/>
          </p:nvPr>
        </p:nvSpPr>
        <p:spPr/>
        <p:txBody>
          <a:bodyPr/>
          <a:lstStyle/>
          <a:p>
            <a:r>
              <a:rPr lang="en-KE" dirty="0"/>
              <a:t>Organizations should also have efficient financial reporting systems that guarantee the accuracy of the data</a:t>
            </a:r>
            <a:endParaRPr lang="en-US" dirty="0"/>
          </a:p>
          <a:p>
            <a:r>
              <a:rPr lang="en-US" dirty="0"/>
              <a:t>The data will be</a:t>
            </a:r>
            <a:r>
              <a:rPr lang="en-KE" dirty="0"/>
              <a:t> used for decision-making and offer real-time visibility into the organization's financial performance. </a:t>
            </a:r>
            <a:endParaRPr lang="en-US" dirty="0"/>
          </a:p>
          <a:p>
            <a:r>
              <a:rPr lang="en-KE" dirty="0"/>
              <a:t>Businesses must routinely verify source documents, including bank statements, invoices, and receipts, with matching entries in accounting systems to guarantee the correctness of financial data.</a:t>
            </a:r>
          </a:p>
        </p:txBody>
      </p:sp>
    </p:spTree>
    <p:extLst>
      <p:ext uri="{BB962C8B-B14F-4D97-AF65-F5344CB8AC3E}">
        <p14:creationId xmlns:p14="http://schemas.microsoft.com/office/powerpoint/2010/main" val="32903367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AD97A-6566-45B1-B07D-202D98EC3A32}"/>
              </a:ext>
            </a:extLst>
          </p:cNvPr>
          <p:cNvSpPr>
            <a:spLocks noGrp="1"/>
          </p:cNvSpPr>
          <p:nvPr>
            <p:ph type="title"/>
          </p:nvPr>
        </p:nvSpPr>
        <p:spPr/>
        <p:txBody>
          <a:bodyPr>
            <a:normAutofit fontScale="90000"/>
          </a:bodyPr>
          <a:lstStyle/>
          <a:p>
            <a:br>
              <a:rPr lang="en-US" b="1" dirty="0"/>
            </a:br>
            <a:r>
              <a:rPr lang="en-KE" b="1" dirty="0"/>
              <a:t>Maintaining Financial Reporting Quality an</a:t>
            </a:r>
            <a:r>
              <a:rPr lang="en-US" b="1" dirty="0"/>
              <a:t>d </a:t>
            </a:r>
            <a:r>
              <a:rPr lang="en-KE" b="1" dirty="0"/>
              <a:t>Compliance</a:t>
            </a:r>
            <a:br>
              <a:rPr lang="en-KE" dirty="0"/>
            </a:br>
            <a:endParaRPr lang="en-KE" dirty="0"/>
          </a:p>
        </p:txBody>
      </p:sp>
      <p:sp>
        <p:nvSpPr>
          <p:cNvPr id="3" name="Content Placeholder 2">
            <a:extLst>
              <a:ext uri="{FF2B5EF4-FFF2-40B4-BE49-F238E27FC236}">
                <a16:creationId xmlns:a16="http://schemas.microsoft.com/office/drawing/2014/main" id="{1F4B735D-155B-4218-BB23-57315EB24708}"/>
              </a:ext>
            </a:extLst>
          </p:cNvPr>
          <p:cNvSpPr>
            <a:spLocks noGrp="1"/>
          </p:cNvSpPr>
          <p:nvPr>
            <p:ph idx="1"/>
          </p:nvPr>
        </p:nvSpPr>
        <p:spPr/>
        <p:txBody>
          <a:bodyPr/>
          <a:lstStyle/>
          <a:p>
            <a:r>
              <a:rPr lang="en-KE" dirty="0"/>
              <a:t>This will help identify any mistakes or inconsistencies early on before they become significant misstatements on a business's books. </a:t>
            </a:r>
            <a:endParaRPr lang="en-US" dirty="0"/>
          </a:p>
          <a:p>
            <a:r>
              <a:rPr lang="en-KE" dirty="0"/>
              <a:t>In order to increase accuracy, organizations might implement automation technologies like artificial intelligence (AI) algorithms that employ sophisticated analytics techniques to find trends or abnormalities in large datasets. </a:t>
            </a:r>
            <a:endParaRPr lang="en-US" dirty="0"/>
          </a:p>
          <a:p>
            <a:r>
              <a:rPr lang="en-KE" dirty="0"/>
              <a:t>These anomalies may indicate possible fraud or other discrepancies in the reported figures.</a:t>
            </a:r>
          </a:p>
        </p:txBody>
      </p:sp>
    </p:spTree>
    <p:extLst>
      <p:ext uri="{BB962C8B-B14F-4D97-AF65-F5344CB8AC3E}">
        <p14:creationId xmlns:p14="http://schemas.microsoft.com/office/powerpoint/2010/main" val="1598953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5415E-B881-4551-BF34-C2FA015D96DF}"/>
              </a:ext>
            </a:extLst>
          </p:cNvPr>
          <p:cNvSpPr>
            <a:spLocks noGrp="1"/>
          </p:cNvSpPr>
          <p:nvPr>
            <p:ph type="title"/>
          </p:nvPr>
        </p:nvSpPr>
        <p:spPr/>
        <p:txBody>
          <a:bodyPr>
            <a:normAutofit fontScale="90000"/>
          </a:bodyPr>
          <a:lstStyle/>
          <a:p>
            <a:br>
              <a:rPr lang="en-US" b="1" dirty="0"/>
            </a:br>
            <a:r>
              <a:rPr lang="en-KE" b="1" dirty="0"/>
              <a:t>Maintaining Financial Reporting Quality an</a:t>
            </a:r>
            <a:r>
              <a:rPr lang="en-US" b="1" dirty="0"/>
              <a:t>d </a:t>
            </a:r>
            <a:r>
              <a:rPr lang="en-KE" b="1" dirty="0"/>
              <a:t>Compliance</a:t>
            </a:r>
            <a:br>
              <a:rPr lang="en-KE" dirty="0"/>
            </a:br>
            <a:endParaRPr lang="en-KE" dirty="0"/>
          </a:p>
        </p:txBody>
      </p:sp>
      <p:sp>
        <p:nvSpPr>
          <p:cNvPr id="3" name="Content Placeholder 2">
            <a:extLst>
              <a:ext uri="{FF2B5EF4-FFF2-40B4-BE49-F238E27FC236}">
                <a16:creationId xmlns:a16="http://schemas.microsoft.com/office/drawing/2014/main" id="{34B96814-545B-40E1-B806-6117FE6B238C}"/>
              </a:ext>
            </a:extLst>
          </p:cNvPr>
          <p:cNvSpPr>
            <a:spLocks noGrp="1"/>
          </p:cNvSpPr>
          <p:nvPr>
            <p:ph idx="1"/>
          </p:nvPr>
        </p:nvSpPr>
        <p:spPr/>
        <p:txBody>
          <a:bodyPr/>
          <a:lstStyle/>
          <a:p>
            <a:r>
              <a:rPr lang="en-KE" dirty="0"/>
              <a:t>Businesses should set precise standards for accurate report generation based on generally accepted accounting principles (GAAP)</a:t>
            </a:r>
            <a:r>
              <a:rPr lang="en-US" dirty="0"/>
              <a:t>.</a:t>
            </a:r>
          </a:p>
          <a:p>
            <a:r>
              <a:rPr lang="en-US" dirty="0"/>
              <a:t>This is </a:t>
            </a:r>
            <a:r>
              <a:rPr lang="en-US" dirty="0" err="1"/>
              <a:t>i</a:t>
            </a:r>
            <a:r>
              <a:rPr lang="en-KE" dirty="0"/>
              <a:t>n order to maintain the highest levels of financial reporting quality and regulatory compliance across their international operations.</a:t>
            </a:r>
            <a:endParaRPr lang="en-US" dirty="0"/>
          </a:p>
          <a:p>
            <a:r>
              <a:rPr lang="en-KE" dirty="0"/>
              <a:t>Regular audits by impartial auditors should be a part of these best practices to guarantee adherence to all GAAP regulations. </a:t>
            </a:r>
            <a:endParaRPr lang="en-US" dirty="0"/>
          </a:p>
        </p:txBody>
      </p:sp>
    </p:spTree>
    <p:extLst>
      <p:ext uri="{BB962C8B-B14F-4D97-AF65-F5344CB8AC3E}">
        <p14:creationId xmlns:p14="http://schemas.microsoft.com/office/powerpoint/2010/main" val="21909565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365F9-7DBC-4FCA-AD52-ED3A93E61956}"/>
              </a:ext>
            </a:extLst>
          </p:cNvPr>
          <p:cNvSpPr>
            <a:spLocks noGrp="1"/>
          </p:cNvSpPr>
          <p:nvPr>
            <p:ph type="title"/>
          </p:nvPr>
        </p:nvSpPr>
        <p:spPr/>
        <p:txBody>
          <a:bodyPr/>
          <a:lstStyle/>
          <a:p>
            <a:r>
              <a:rPr lang="en-KE" b="1" dirty="0"/>
              <a:t>Financial Reporting Quality</a:t>
            </a:r>
            <a:endParaRPr lang="en-KE" dirty="0"/>
          </a:p>
        </p:txBody>
      </p:sp>
      <p:sp>
        <p:nvSpPr>
          <p:cNvPr id="3" name="Content Placeholder 2">
            <a:extLst>
              <a:ext uri="{FF2B5EF4-FFF2-40B4-BE49-F238E27FC236}">
                <a16:creationId xmlns:a16="http://schemas.microsoft.com/office/drawing/2014/main" id="{1F1C6EB6-A973-4043-A4CB-A173862BC308}"/>
              </a:ext>
            </a:extLst>
          </p:cNvPr>
          <p:cNvSpPr>
            <a:spLocks noGrp="1"/>
          </p:cNvSpPr>
          <p:nvPr>
            <p:ph idx="1"/>
          </p:nvPr>
        </p:nvSpPr>
        <p:spPr/>
        <p:txBody>
          <a:bodyPr/>
          <a:lstStyle/>
          <a:p>
            <a:r>
              <a:rPr lang="en-KE" dirty="0"/>
              <a:t>Complete, current financial information should be provided to stakeholders so they may understand the company's internal controls and reporting systems and assess its performance correctly.</a:t>
            </a:r>
            <a:endParaRPr lang="en-US" dirty="0"/>
          </a:p>
          <a:p>
            <a:r>
              <a:rPr lang="en-KE" dirty="0"/>
              <a:t>Companies must put in place frequent review procedures that include external audits conducted by independent parties and internal control systems that are routinely examined for any possible weaknesses or hazards in the company's financial reporting practices.</a:t>
            </a:r>
          </a:p>
          <a:p>
            <a:r>
              <a:rPr lang="en-KE" dirty="0"/>
              <a:t>In order to maintain compliance with relevant laws, businesses should have rules that guarantee the precision, consistency, and clarity of their financial statements. </a:t>
            </a:r>
          </a:p>
        </p:txBody>
      </p:sp>
    </p:spTree>
    <p:extLst>
      <p:ext uri="{BB962C8B-B14F-4D97-AF65-F5344CB8AC3E}">
        <p14:creationId xmlns:p14="http://schemas.microsoft.com/office/powerpoint/2010/main" val="25181542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4BC75-5687-4381-9A4E-CB0F6646533F}"/>
              </a:ext>
            </a:extLst>
          </p:cNvPr>
          <p:cNvSpPr>
            <a:spLocks noGrp="1"/>
          </p:cNvSpPr>
          <p:nvPr>
            <p:ph type="title"/>
          </p:nvPr>
        </p:nvSpPr>
        <p:spPr/>
        <p:txBody>
          <a:bodyPr/>
          <a:lstStyle/>
          <a:p>
            <a:r>
              <a:rPr lang="en-KE" b="1" dirty="0"/>
              <a:t>Financial Reporting Quality</a:t>
            </a:r>
            <a:endParaRPr lang="en-KE" dirty="0"/>
          </a:p>
        </p:txBody>
      </p:sp>
      <p:sp>
        <p:nvSpPr>
          <p:cNvPr id="3" name="Content Placeholder 2">
            <a:extLst>
              <a:ext uri="{FF2B5EF4-FFF2-40B4-BE49-F238E27FC236}">
                <a16:creationId xmlns:a16="http://schemas.microsoft.com/office/drawing/2014/main" id="{46D157A8-D6BF-4F7B-8848-73D1CB455CD7}"/>
              </a:ext>
            </a:extLst>
          </p:cNvPr>
          <p:cNvSpPr>
            <a:spLocks noGrp="1"/>
          </p:cNvSpPr>
          <p:nvPr>
            <p:ph idx="1"/>
          </p:nvPr>
        </p:nvSpPr>
        <p:spPr/>
        <p:txBody>
          <a:bodyPr>
            <a:normAutofit/>
          </a:bodyPr>
          <a:lstStyle/>
          <a:p>
            <a:r>
              <a:rPr lang="en-KE" dirty="0"/>
              <a:t>Businesses can guarantee the accuracy and timeliness of their financial statements by upholding higher standards for regulatory compliance and financial reporting excellence. </a:t>
            </a:r>
            <a:endParaRPr lang="en-US" dirty="0"/>
          </a:p>
          <a:p>
            <a:r>
              <a:rPr lang="en-KE" dirty="0"/>
              <a:t>The implications of global regulations must be taken into consideration while developing a thorough financial reporting system in the future.</a:t>
            </a:r>
            <a:endParaRPr lang="en-US" dirty="0"/>
          </a:p>
          <a:p>
            <a:r>
              <a:rPr lang="en-KE" dirty="0"/>
              <a:t>The importance of regulatory frameworks in accounting and financial reporting has grown as the global business world becomes more integrated.</a:t>
            </a:r>
          </a:p>
        </p:txBody>
      </p:sp>
    </p:spTree>
    <p:extLst>
      <p:ext uri="{BB962C8B-B14F-4D97-AF65-F5344CB8AC3E}">
        <p14:creationId xmlns:p14="http://schemas.microsoft.com/office/powerpoint/2010/main" val="33141850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B86A1-A7F7-444D-B5D0-6A336B367A17}"/>
              </a:ext>
            </a:extLst>
          </p:cNvPr>
          <p:cNvSpPr>
            <a:spLocks noGrp="1"/>
          </p:cNvSpPr>
          <p:nvPr>
            <p:ph type="title"/>
          </p:nvPr>
        </p:nvSpPr>
        <p:spPr/>
        <p:txBody>
          <a:bodyPr/>
          <a:lstStyle/>
          <a:p>
            <a:r>
              <a:rPr lang="en-US" dirty="0"/>
              <a:t>IFRS</a:t>
            </a:r>
            <a:endParaRPr lang="en-KE" dirty="0"/>
          </a:p>
        </p:txBody>
      </p:sp>
      <p:sp>
        <p:nvSpPr>
          <p:cNvPr id="3" name="Content Placeholder 2">
            <a:extLst>
              <a:ext uri="{FF2B5EF4-FFF2-40B4-BE49-F238E27FC236}">
                <a16:creationId xmlns:a16="http://schemas.microsoft.com/office/drawing/2014/main" id="{18667B40-2C1B-4D37-BA1F-66C60ED2FD94}"/>
              </a:ext>
            </a:extLst>
          </p:cNvPr>
          <p:cNvSpPr>
            <a:spLocks noGrp="1"/>
          </p:cNvSpPr>
          <p:nvPr>
            <p:ph idx="1"/>
          </p:nvPr>
        </p:nvSpPr>
        <p:spPr/>
        <p:txBody>
          <a:bodyPr/>
          <a:lstStyle/>
          <a:p>
            <a:r>
              <a:rPr lang="en-KE" dirty="0"/>
              <a:t>Understanding the International Financial Reporting Standards (IFRS) is crucial for business students, especially those pursuing an MBA or an undergraduate degree in accounting or finance. </a:t>
            </a:r>
          </a:p>
          <a:p>
            <a:r>
              <a:rPr lang="en-KE" dirty="0"/>
              <a:t>In order to give college students, accountants, and financial reporting managers the information they need to succeed in the complicated financial environment of today</a:t>
            </a:r>
            <a:endParaRPr lang="en-US" dirty="0"/>
          </a:p>
          <a:p>
            <a:r>
              <a:rPr lang="en-US" dirty="0"/>
              <a:t>Understanding the</a:t>
            </a:r>
            <a:r>
              <a:rPr lang="en-KE" dirty="0"/>
              <a:t> insights into the regulatory frameworks controlling financial reporting, with an emphasis on IFRS</a:t>
            </a:r>
            <a:r>
              <a:rPr lang="en-US" dirty="0"/>
              <a:t> is necessary</a:t>
            </a:r>
            <a:r>
              <a:rPr lang="en-KE" dirty="0"/>
              <a:t>.</a:t>
            </a:r>
          </a:p>
        </p:txBody>
      </p:sp>
    </p:spTree>
    <p:extLst>
      <p:ext uri="{BB962C8B-B14F-4D97-AF65-F5344CB8AC3E}">
        <p14:creationId xmlns:p14="http://schemas.microsoft.com/office/powerpoint/2010/main" val="263886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5AD64-4868-4320-AAB4-7B7CBD9FA9F4}"/>
              </a:ext>
            </a:extLst>
          </p:cNvPr>
          <p:cNvSpPr>
            <a:spLocks noGrp="1"/>
          </p:cNvSpPr>
          <p:nvPr>
            <p:ph type="title"/>
          </p:nvPr>
        </p:nvSpPr>
        <p:spPr/>
        <p:txBody>
          <a:bodyPr/>
          <a:lstStyle/>
          <a:p>
            <a:r>
              <a:rPr lang="en-KE" dirty="0"/>
              <a:t>Regulatory Framework: What Is It?</a:t>
            </a:r>
          </a:p>
        </p:txBody>
      </p:sp>
      <p:sp>
        <p:nvSpPr>
          <p:cNvPr id="3" name="Content Placeholder 2">
            <a:extLst>
              <a:ext uri="{FF2B5EF4-FFF2-40B4-BE49-F238E27FC236}">
                <a16:creationId xmlns:a16="http://schemas.microsoft.com/office/drawing/2014/main" id="{8CFA5D2C-01FA-4639-8009-9E9746FE9B9B}"/>
              </a:ext>
            </a:extLst>
          </p:cNvPr>
          <p:cNvSpPr>
            <a:spLocks noGrp="1"/>
          </p:cNvSpPr>
          <p:nvPr>
            <p:ph idx="1"/>
          </p:nvPr>
        </p:nvSpPr>
        <p:spPr/>
        <p:txBody>
          <a:bodyPr/>
          <a:lstStyle/>
          <a:p>
            <a:r>
              <a:rPr lang="en-KE" dirty="0"/>
              <a:t>In order to ensure accuracy, transparency, and comparability across companies, financial reporting is governed by a structured set of rules, guidelines, and standards known as a regulatory framework.</a:t>
            </a:r>
            <a:endParaRPr lang="en-US" dirty="0"/>
          </a:p>
          <a:p>
            <a:r>
              <a:rPr lang="en-KE" dirty="0"/>
              <a:t>These frameworks are intended to safeguard market integrity, encourage financial stability, and protect investors. </a:t>
            </a:r>
            <a:endParaRPr lang="en-US" dirty="0"/>
          </a:p>
          <a:p>
            <a:r>
              <a:rPr lang="en-KE" dirty="0"/>
              <a:t>Regulatory frameworks such as the IFRS play a crucial role in accounting by specifying how businesses must compile and display their financial statements. </a:t>
            </a:r>
            <a:br>
              <a:rPr lang="en-KE" dirty="0"/>
            </a:br>
            <a:endParaRPr lang="en-KE" dirty="0"/>
          </a:p>
        </p:txBody>
      </p:sp>
    </p:spTree>
    <p:extLst>
      <p:ext uri="{BB962C8B-B14F-4D97-AF65-F5344CB8AC3E}">
        <p14:creationId xmlns:p14="http://schemas.microsoft.com/office/powerpoint/2010/main" val="28042636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DC3D7-B428-4A8C-9B8B-1E681D55781B}"/>
              </a:ext>
            </a:extLst>
          </p:cNvPr>
          <p:cNvSpPr>
            <a:spLocks noGrp="1"/>
          </p:cNvSpPr>
          <p:nvPr>
            <p:ph type="title"/>
          </p:nvPr>
        </p:nvSpPr>
        <p:spPr/>
        <p:txBody>
          <a:bodyPr/>
          <a:lstStyle/>
          <a:p>
            <a:r>
              <a:rPr lang="en-KE" dirty="0"/>
              <a:t>Regulatory Framework</a:t>
            </a:r>
          </a:p>
        </p:txBody>
      </p:sp>
      <p:sp>
        <p:nvSpPr>
          <p:cNvPr id="3" name="Content Placeholder 2">
            <a:extLst>
              <a:ext uri="{FF2B5EF4-FFF2-40B4-BE49-F238E27FC236}">
                <a16:creationId xmlns:a16="http://schemas.microsoft.com/office/drawing/2014/main" id="{246A195B-A857-414F-8EFF-9E05270B909C}"/>
              </a:ext>
            </a:extLst>
          </p:cNvPr>
          <p:cNvSpPr>
            <a:spLocks noGrp="1"/>
          </p:cNvSpPr>
          <p:nvPr>
            <p:ph idx="1"/>
          </p:nvPr>
        </p:nvSpPr>
        <p:spPr/>
        <p:txBody>
          <a:bodyPr/>
          <a:lstStyle/>
          <a:p>
            <a:r>
              <a:rPr lang="en-KE" dirty="0"/>
              <a:t>IFRS</a:t>
            </a:r>
            <a:r>
              <a:rPr lang="en-US" dirty="0"/>
              <a:t> is</a:t>
            </a:r>
            <a:r>
              <a:rPr lang="en-KE" dirty="0"/>
              <a:t> significance in financial reporting </a:t>
            </a:r>
            <a:endParaRPr lang="en-US" dirty="0"/>
          </a:p>
          <a:p>
            <a:r>
              <a:rPr lang="en-KE" dirty="0"/>
              <a:t>The most extensively used accounting system in the world is IFRS, which was created by the International Accounting Standards Board (IASB). </a:t>
            </a:r>
          </a:p>
          <a:p>
            <a:r>
              <a:rPr lang="en-KE" dirty="0"/>
              <a:t>The application of IFRS is required or allowed in more than 140 jurisdictions, making it a fundamental component of global financial reporting.</a:t>
            </a:r>
            <a:endParaRPr lang="en-US" dirty="0"/>
          </a:p>
          <a:p>
            <a:r>
              <a:rPr lang="en-KE" dirty="0"/>
              <a:t> Understanding IFRS is crucial for professionals and students</a:t>
            </a:r>
          </a:p>
        </p:txBody>
      </p:sp>
    </p:spTree>
    <p:extLst>
      <p:ext uri="{BB962C8B-B14F-4D97-AF65-F5344CB8AC3E}">
        <p14:creationId xmlns:p14="http://schemas.microsoft.com/office/powerpoint/2010/main" val="18159625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50541-1DF0-418F-9F69-0E4FD9E2C88D}"/>
              </a:ext>
            </a:extLst>
          </p:cNvPr>
          <p:cNvSpPr>
            <a:spLocks noGrp="1"/>
          </p:cNvSpPr>
          <p:nvPr>
            <p:ph type="title"/>
          </p:nvPr>
        </p:nvSpPr>
        <p:spPr/>
        <p:txBody>
          <a:bodyPr/>
          <a:lstStyle/>
          <a:p>
            <a:r>
              <a:rPr lang="en-KE" dirty="0"/>
              <a:t>IFRS's significance</a:t>
            </a:r>
          </a:p>
        </p:txBody>
      </p:sp>
      <p:sp>
        <p:nvSpPr>
          <p:cNvPr id="3" name="Content Placeholder 2">
            <a:extLst>
              <a:ext uri="{FF2B5EF4-FFF2-40B4-BE49-F238E27FC236}">
                <a16:creationId xmlns:a16="http://schemas.microsoft.com/office/drawing/2014/main" id="{EA6259F1-06CC-4C5F-B4C1-C84A92C98078}"/>
              </a:ext>
            </a:extLst>
          </p:cNvPr>
          <p:cNvSpPr>
            <a:spLocks noGrp="1"/>
          </p:cNvSpPr>
          <p:nvPr>
            <p:ph idx="1"/>
          </p:nvPr>
        </p:nvSpPr>
        <p:spPr/>
        <p:txBody>
          <a:bodyPr/>
          <a:lstStyle/>
          <a:p>
            <a:r>
              <a:rPr lang="en-KE" dirty="0"/>
              <a:t>Understanding IFRS is crucial for professionals and students alike since it: </a:t>
            </a:r>
            <a:endParaRPr lang="en-US" dirty="0"/>
          </a:p>
          <a:p>
            <a:r>
              <a:rPr lang="en-KE" dirty="0"/>
              <a:t>• </a:t>
            </a:r>
            <a:r>
              <a:rPr lang="en-KE" b="1" dirty="0"/>
              <a:t>Ensures Transparency: </a:t>
            </a:r>
            <a:endParaRPr lang="en-US" b="1" dirty="0"/>
          </a:p>
          <a:p>
            <a:r>
              <a:rPr lang="en-KE" dirty="0"/>
              <a:t>IFRS encourages standard reporting, making it simple for stakeholders to compare financial statements across national boundaries.</a:t>
            </a:r>
            <a:br>
              <a:rPr lang="en-KE" dirty="0"/>
            </a:br>
            <a:r>
              <a:rPr lang="en-KE" dirty="0"/>
              <a:t>• </a:t>
            </a:r>
            <a:r>
              <a:rPr lang="en-KE" b="1" dirty="0"/>
              <a:t>Lessens Information Asymmetry: </a:t>
            </a:r>
            <a:endParaRPr lang="en-US" b="1" dirty="0"/>
          </a:p>
          <a:p>
            <a:r>
              <a:rPr lang="en-KE" dirty="0"/>
              <a:t>IFRS helps lower the possibility of misunderstandings between businesses and investors by implementing consistent standards. </a:t>
            </a:r>
            <a:br>
              <a:rPr lang="en-KE" dirty="0"/>
            </a:br>
            <a:endParaRPr lang="en-KE" dirty="0"/>
          </a:p>
        </p:txBody>
      </p:sp>
    </p:spTree>
    <p:extLst>
      <p:ext uri="{BB962C8B-B14F-4D97-AF65-F5344CB8AC3E}">
        <p14:creationId xmlns:p14="http://schemas.microsoft.com/office/powerpoint/2010/main" val="40957304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6956D-7968-4B6C-90C1-C31882F8A3FA}"/>
              </a:ext>
            </a:extLst>
          </p:cNvPr>
          <p:cNvSpPr>
            <a:spLocks noGrp="1"/>
          </p:cNvSpPr>
          <p:nvPr>
            <p:ph type="title"/>
          </p:nvPr>
        </p:nvSpPr>
        <p:spPr/>
        <p:txBody>
          <a:bodyPr/>
          <a:lstStyle/>
          <a:p>
            <a:r>
              <a:rPr lang="en-KE" dirty="0"/>
              <a:t>IFRS's significance</a:t>
            </a:r>
          </a:p>
        </p:txBody>
      </p:sp>
      <p:sp>
        <p:nvSpPr>
          <p:cNvPr id="3" name="Content Placeholder 2">
            <a:extLst>
              <a:ext uri="{FF2B5EF4-FFF2-40B4-BE49-F238E27FC236}">
                <a16:creationId xmlns:a16="http://schemas.microsoft.com/office/drawing/2014/main" id="{F2631D29-6BAD-4126-BF00-81C19401553E}"/>
              </a:ext>
            </a:extLst>
          </p:cNvPr>
          <p:cNvSpPr>
            <a:spLocks noGrp="1"/>
          </p:cNvSpPr>
          <p:nvPr>
            <p:ph idx="1"/>
          </p:nvPr>
        </p:nvSpPr>
        <p:spPr/>
        <p:txBody>
          <a:bodyPr>
            <a:normAutofit/>
          </a:bodyPr>
          <a:lstStyle/>
          <a:p>
            <a:r>
              <a:rPr lang="en-KE" dirty="0"/>
              <a:t>• </a:t>
            </a:r>
            <a:r>
              <a:rPr lang="en-KE" b="1" dirty="0"/>
              <a:t>Enhances Access to Global Markets:</a:t>
            </a:r>
            <a:endParaRPr lang="en-US" b="1" dirty="0"/>
          </a:p>
          <a:p>
            <a:r>
              <a:rPr lang="en-KE" dirty="0"/>
              <a:t> Businesses that use IFRS have an easier time obtaining funding from foreign markets, which improves their chances of expanding.</a:t>
            </a:r>
            <a:endParaRPr lang="en-US" dirty="0"/>
          </a:p>
          <a:p>
            <a:r>
              <a:rPr lang="en-KE" b="1" dirty="0"/>
              <a:t>Important Elements of an Accounting Regulatory Framework</a:t>
            </a:r>
            <a:r>
              <a:rPr lang="en-KE" dirty="0"/>
              <a:t> </a:t>
            </a:r>
            <a:br>
              <a:rPr lang="en-KE" dirty="0"/>
            </a:br>
            <a:endParaRPr lang="en-US" dirty="0"/>
          </a:p>
          <a:p>
            <a:r>
              <a:rPr lang="en-US" dirty="0"/>
              <a:t>T</a:t>
            </a:r>
            <a:r>
              <a:rPr lang="en-KE" dirty="0"/>
              <a:t>he two main facets of the regulatory framework in the context of accounting and financial reporting are </a:t>
            </a:r>
            <a:r>
              <a:rPr lang="en-US" dirty="0"/>
              <a:t>:</a:t>
            </a:r>
            <a:endParaRPr lang="en-KE" dirty="0"/>
          </a:p>
        </p:txBody>
      </p:sp>
    </p:spTree>
    <p:extLst>
      <p:ext uri="{BB962C8B-B14F-4D97-AF65-F5344CB8AC3E}">
        <p14:creationId xmlns:p14="http://schemas.microsoft.com/office/powerpoint/2010/main" val="9639470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FF404-5A4A-43D8-8282-0BECD0FC0135}"/>
              </a:ext>
            </a:extLst>
          </p:cNvPr>
          <p:cNvSpPr>
            <a:spLocks noGrp="1"/>
          </p:cNvSpPr>
          <p:nvPr>
            <p:ph type="title"/>
          </p:nvPr>
        </p:nvSpPr>
        <p:spPr/>
        <p:txBody>
          <a:bodyPr/>
          <a:lstStyle/>
          <a:p>
            <a:r>
              <a:rPr lang="en-KE" b="1" dirty="0"/>
              <a:t>Important Elements of an Accounting Regulatory Framework</a:t>
            </a:r>
            <a:endParaRPr lang="en-KE" dirty="0"/>
          </a:p>
        </p:txBody>
      </p:sp>
      <p:sp>
        <p:nvSpPr>
          <p:cNvPr id="3" name="Content Placeholder 2">
            <a:extLst>
              <a:ext uri="{FF2B5EF4-FFF2-40B4-BE49-F238E27FC236}">
                <a16:creationId xmlns:a16="http://schemas.microsoft.com/office/drawing/2014/main" id="{CB798393-0D47-4CC3-AB96-A3BFA96DA516}"/>
              </a:ext>
            </a:extLst>
          </p:cNvPr>
          <p:cNvSpPr>
            <a:spLocks noGrp="1"/>
          </p:cNvSpPr>
          <p:nvPr>
            <p:ph idx="1"/>
          </p:nvPr>
        </p:nvSpPr>
        <p:spPr/>
        <p:txBody>
          <a:bodyPr/>
          <a:lstStyle/>
          <a:p>
            <a:r>
              <a:rPr lang="en-KE" dirty="0"/>
              <a:t>1</a:t>
            </a:r>
            <a:r>
              <a:rPr lang="en-KE" b="1" dirty="0"/>
              <a:t>. Conceptual Framework:</a:t>
            </a:r>
            <a:endParaRPr lang="en-US" b="1" dirty="0"/>
          </a:p>
          <a:p>
            <a:r>
              <a:rPr lang="en-KE" dirty="0"/>
              <a:t> This directs the evolution of financial reporting procedures and serves as a basis for establishing accounting standards.</a:t>
            </a:r>
            <a:endParaRPr lang="en-US" dirty="0"/>
          </a:p>
          <a:p>
            <a:r>
              <a:rPr lang="en-KE" dirty="0"/>
              <a:t>The goal of financial reporting, the qualitative traits of valuable financial information, and the components of financial statements are all defined in the IASB's Conceptual Framework. </a:t>
            </a:r>
            <a:endParaRPr lang="en-US" dirty="0"/>
          </a:p>
          <a:p>
            <a:endParaRPr lang="en-KE" dirty="0"/>
          </a:p>
          <a:p>
            <a:endParaRPr lang="en-KE" dirty="0"/>
          </a:p>
        </p:txBody>
      </p:sp>
    </p:spTree>
    <p:extLst>
      <p:ext uri="{BB962C8B-B14F-4D97-AF65-F5344CB8AC3E}">
        <p14:creationId xmlns:p14="http://schemas.microsoft.com/office/powerpoint/2010/main" val="29672990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6C4DE-039C-4ABA-AC98-40BB48B22559}"/>
              </a:ext>
            </a:extLst>
          </p:cNvPr>
          <p:cNvSpPr>
            <a:spLocks noGrp="1"/>
          </p:cNvSpPr>
          <p:nvPr>
            <p:ph type="title"/>
          </p:nvPr>
        </p:nvSpPr>
        <p:spPr/>
        <p:txBody>
          <a:bodyPr/>
          <a:lstStyle/>
          <a:p>
            <a:r>
              <a:rPr lang="en-KE" b="1" dirty="0"/>
              <a:t>Important Elements of an Accounting Regulatory Framework</a:t>
            </a:r>
            <a:endParaRPr lang="en-KE" dirty="0"/>
          </a:p>
        </p:txBody>
      </p:sp>
      <p:sp>
        <p:nvSpPr>
          <p:cNvPr id="3" name="Content Placeholder 2">
            <a:extLst>
              <a:ext uri="{FF2B5EF4-FFF2-40B4-BE49-F238E27FC236}">
                <a16:creationId xmlns:a16="http://schemas.microsoft.com/office/drawing/2014/main" id="{E58AEAC5-7F43-48F1-8429-F9D2F019B52A}"/>
              </a:ext>
            </a:extLst>
          </p:cNvPr>
          <p:cNvSpPr>
            <a:spLocks noGrp="1"/>
          </p:cNvSpPr>
          <p:nvPr>
            <p:ph idx="1"/>
          </p:nvPr>
        </p:nvSpPr>
        <p:spPr/>
        <p:txBody>
          <a:bodyPr/>
          <a:lstStyle/>
          <a:p>
            <a:r>
              <a:rPr lang="en-KE" b="1" dirty="0"/>
              <a:t>2. Legal and Regulatory Requirements: </a:t>
            </a:r>
            <a:endParaRPr lang="en-US" b="1" dirty="0"/>
          </a:p>
          <a:p>
            <a:r>
              <a:rPr lang="en-KE" dirty="0"/>
              <a:t>Standards like IFRS are enforced by national and international regulatory organizations, such as the European Financial Reporting Advisory Group (EFRAG) in Europe or the Securities and Exchange Commission (SEC) in the United States.</a:t>
            </a:r>
            <a:endParaRPr lang="en-US" dirty="0"/>
          </a:p>
          <a:p>
            <a:r>
              <a:rPr lang="en-KE" dirty="0"/>
              <a:t> They safeguard the interests of stakeholders by ensuring that companies follow these guidelines.</a:t>
            </a:r>
          </a:p>
        </p:txBody>
      </p:sp>
    </p:spTree>
    <p:extLst>
      <p:ext uri="{BB962C8B-B14F-4D97-AF65-F5344CB8AC3E}">
        <p14:creationId xmlns:p14="http://schemas.microsoft.com/office/powerpoint/2010/main" val="41419412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5ACD7-2831-4C49-91DA-F1E63D5D545F}"/>
              </a:ext>
            </a:extLst>
          </p:cNvPr>
          <p:cNvSpPr>
            <a:spLocks noGrp="1"/>
          </p:cNvSpPr>
          <p:nvPr>
            <p:ph type="title"/>
          </p:nvPr>
        </p:nvSpPr>
        <p:spPr/>
        <p:txBody>
          <a:bodyPr/>
          <a:lstStyle/>
          <a:p>
            <a:r>
              <a:rPr lang="en-KE" dirty="0"/>
              <a:t>A</a:t>
            </a:r>
            <a:r>
              <a:rPr lang="en-US" dirty="0"/>
              <a:t>n example of </a:t>
            </a:r>
            <a:r>
              <a:rPr lang="en-KE" dirty="0"/>
              <a:t>IFRS's Worldwide Effects</a:t>
            </a:r>
          </a:p>
        </p:txBody>
      </p:sp>
      <p:sp>
        <p:nvSpPr>
          <p:cNvPr id="3" name="Content Placeholder 2">
            <a:extLst>
              <a:ext uri="{FF2B5EF4-FFF2-40B4-BE49-F238E27FC236}">
                <a16:creationId xmlns:a16="http://schemas.microsoft.com/office/drawing/2014/main" id="{9F77A474-55AB-49B7-8F5A-CEC34B3055FA}"/>
              </a:ext>
            </a:extLst>
          </p:cNvPr>
          <p:cNvSpPr>
            <a:spLocks noGrp="1"/>
          </p:cNvSpPr>
          <p:nvPr>
            <p:ph idx="1"/>
          </p:nvPr>
        </p:nvSpPr>
        <p:spPr/>
        <p:txBody>
          <a:bodyPr/>
          <a:lstStyle/>
          <a:p>
            <a:r>
              <a:rPr lang="en-KE" dirty="0"/>
              <a:t>Let's look at the European Union's implementation of IFRS to demonstrate its importance.</a:t>
            </a:r>
            <a:endParaRPr lang="en-US" dirty="0"/>
          </a:p>
          <a:p>
            <a:r>
              <a:rPr lang="en-KE" dirty="0"/>
              <a:t> Consolidated financial statements prepared in accordance with IFRS have been mandatory for all publicly traded companies in the EU since 2005.</a:t>
            </a:r>
            <a:endParaRPr lang="en-US" dirty="0"/>
          </a:p>
          <a:p>
            <a:r>
              <a:rPr lang="en-KE" dirty="0"/>
              <a:t> Better investment decisions and increased market efficiency were made possible by this change, which increased openness and comparability among member states. </a:t>
            </a:r>
            <a:br>
              <a:rPr lang="en-KE" dirty="0"/>
            </a:br>
            <a:endParaRPr lang="en-KE" dirty="0"/>
          </a:p>
        </p:txBody>
      </p:sp>
    </p:spTree>
    <p:extLst>
      <p:ext uri="{BB962C8B-B14F-4D97-AF65-F5344CB8AC3E}">
        <p14:creationId xmlns:p14="http://schemas.microsoft.com/office/powerpoint/2010/main" val="40532302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3A7E7-0BCC-401E-B9D3-6B9B1F9DEBC8}"/>
              </a:ext>
            </a:extLst>
          </p:cNvPr>
          <p:cNvSpPr>
            <a:spLocks noGrp="1"/>
          </p:cNvSpPr>
          <p:nvPr>
            <p:ph type="title"/>
          </p:nvPr>
        </p:nvSpPr>
        <p:spPr/>
        <p:txBody>
          <a:bodyPr/>
          <a:lstStyle/>
          <a:p>
            <a:r>
              <a:rPr lang="en-US" dirty="0"/>
              <a:t>Example</a:t>
            </a:r>
            <a:endParaRPr lang="en-KE" dirty="0"/>
          </a:p>
        </p:txBody>
      </p:sp>
      <p:sp>
        <p:nvSpPr>
          <p:cNvPr id="3" name="Content Placeholder 2">
            <a:extLst>
              <a:ext uri="{FF2B5EF4-FFF2-40B4-BE49-F238E27FC236}">
                <a16:creationId xmlns:a16="http://schemas.microsoft.com/office/drawing/2014/main" id="{5BB18D60-A611-4A5F-B195-1FDED9152C53}"/>
              </a:ext>
            </a:extLst>
          </p:cNvPr>
          <p:cNvSpPr>
            <a:spLocks noGrp="1"/>
          </p:cNvSpPr>
          <p:nvPr>
            <p:ph idx="1"/>
          </p:nvPr>
        </p:nvSpPr>
        <p:spPr/>
        <p:txBody>
          <a:bodyPr/>
          <a:lstStyle/>
          <a:p>
            <a:endParaRPr lang="en-US" dirty="0"/>
          </a:p>
          <a:p>
            <a:r>
              <a:rPr lang="en-KE" dirty="0"/>
              <a:t>Adopting IFRS has simplified financial reporting procedures for managers of financial reporting in a number of nations.</a:t>
            </a:r>
            <a:endParaRPr lang="en-US" dirty="0"/>
          </a:p>
          <a:p>
            <a:r>
              <a:rPr lang="en-KE" dirty="0"/>
              <a:t> As a result, businesses are now able to provide investors with more precise assessments of the company's future cash flows by presenting financial data that is more pertinent and accurately depicts their financial status. </a:t>
            </a:r>
          </a:p>
          <a:p>
            <a:endParaRPr lang="en-KE" dirty="0"/>
          </a:p>
        </p:txBody>
      </p:sp>
    </p:spTree>
    <p:extLst>
      <p:ext uri="{BB962C8B-B14F-4D97-AF65-F5344CB8AC3E}">
        <p14:creationId xmlns:p14="http://schemas.microsoft.com/office/powerpoint/2010/main" val="12241503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5EFA2-370E-4E17-995F-787107B7DD8C}"/>
              </a:ext>
            </a:extLst>
          </p:cNvPr>
          <p:cNvSpPr>
            <a:spLocks noGrp="1"/>
          </p:cNvSpPr>
          <p:nvPr>
            <p:ph type="title"/>
          </p:nvPr>
        </p:nvSpPr>
        <p:spPr/>
        <p:txBody>
          <a:bodyPr/>
          <a:lstStyle/>
          <a:p>
            <a:r>
              <a:rPr lang="en-KE" b="1" dirty="0"/>
              <a:t>Challenges and Opportunities</a:t>
            </a:r>
            <a:endParaRPr lang="en-KE" dirty="0"/>
          </a:p>
        </p:txBody>
      </p:sp>
      <p:sp>
        <p:nvSpPr>
          <p:cNvPr id="3" name="Content Placeholder 2">
            <a:extLst>
              <a:ext uri="{FF2B5EF4-FFF2-40B4-BE49-F238E27FC236}">
                <a16:creationId xmlns:a16="http://schemas.microsoft.com/office/drawing/2014/main" id="{2FDE0ADE-0C17-455B-94DB-D11A03E4B454}"/>
              </a:ext>
            </a:extLst>
          </p:cNvPr>
          <p:cNvSpPr>
            <a:spLocks noGrp="1"/>
          </p:cNvSpPr>
          <p:nvPr>
            <p:ph idx="1"/>
          </p:nvPr>
        </p:nvSpPr>
        <p:spPr/>
        <p:txBody>
          <a:bodyPr/>
          <a:lstStyle/>
          <a:p>
            <a:endParaRPr lang="en-US" dirty="0"/>
          </a:p>
          <a:p>
            <a:r>
              <a:rPr lang="en-KE" dirty="0"/>
              <a:t>Adoption of IFRS has drawbacks despite its advantages. </a:t>
            </a:r>
            <a:endParaRPr lang="en-US" dirty="0"/>
          </a:p>
          <a:p>
            <a:r>
              <a:rPr lang="en-KE" dirty="0"/>
              <a:t>Accounting professionals and business students must handle challenging topics like revenue recognition, consolidation principles, and fair value measurement.</a:t>
            </a:r>
            <a:endParaRPr lang="en-US" dirty="0"/>
          </a:p>
          <a:p>
            <a:r>
              <a:rPr lang="en-KE" dirty="0"/>
              <a:t> Deep analytical abilities and a solid grasp of both theoretical ideas and real-world applications are frequently needed in these fields.</a:t>
            </a:r>
          </a:p>
        </p:txBody>
      </p:sp>
    </p:spTree>
    <p:extLst>
      <p:ext uri="{BB962C8B-B14F-4D97-AF65-F5344CB8AC3E}">
        <p14:creationId xmlns:p14="http://schemas.microsoft.com/office/powerpoint/2010/main" val="18465423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3D969-D6D9-4A85-A5A4-3E053158C4FF}"/>
              </a:ext>
            </a:extLst>
          </p:cNvPr>
          <p:cNvSpPr>
            <a:spLocks noGrp="1"/>
          </p:cNvSpPr>
          <p:nvPr>
            <p:ph type="title"/>
          </p:nvPr>
        </p:nvSpPr>
        <p:spPr/>
        <p:txBody>
          <a:bodyPr/>
          <a:lstStyle/>
          <a:p>
            <a:r>
              <a:rPr lang="en-US" dirty="0"/>
              <a:t>Challenges</a:t>
            </a:r>
            <a:endParaRPr lang="en-KE" dirty="0"/>
          </a:p>
        </p:txBody>
      </p:sp>
      <p:sp>
        <p:nvSpPr>
          <p:cNvPr id="3" name="Content Placeholder 2">
            <a:extLst>
              <a:ext uri="{FF2B5EF4-FFF2-40B4-BE49-F238E27FC236}">
                <a16:creationId xmlns:a16="http://schemas.microsoft.com/office/drawing/2014/main" id="{AD2C41D1-535E-4889-9F74-6E8F5CAFC933}"/>
              </a:ext>
            </a:extLst>
          </p:cNvPr>
          <p:cNvSpPr>
            <a:spLocks noGrp="1"/>
          </p:cNvSpPr>
          <p:nvPr>
            <p:ph idx="1"/>
          </p:nvPr>
        </p:nvSpPr>
        <p:spPr/>
        <p:txBody>
          <a:bodyPr/>
          <a:lstStyle/>
          <a:p>
            <a:r>
              <a:rPr lang="en-KE" dirty="0"/>
              <a:t>For those who overcome these obstacles, opportunities present themselves.</a:t>
            </a:r>
            <a:endParaRPr lang="en-US" dirty="0"/>
          </a:p>
          <a:p>
            <a:r>
              <a:rPr lang="en-KE" dirty="0"/>
              <a:t> Careers in corporate governance, financial analysis, auditing, and international accounting are all made possible by familiarity with IFRS.</a:t>
            </a:r>
            <a:endParaRPr lang="en-US" dirty="0"/>
          </a:p>
          <a:p>
            <a:r>
              <a:rPr lang="en-KE" dirty="0"/>
              <a:t>Professionals can also make significant contributions to investor relations, compliance, and business strategy by having a solid understanding of regulatory frameworks.</a:t>
            </a:r>
            <a:endParaRPr lang="en-US" dirty="0"/>
          </a:p>
        </p:txBody>
      </p:sp>
    </p:spTree>
    <p:extLst>
      <p:ext uri="{BB962C8B-B14F-4D97-AF65-F5344CB8AC3E}">
        <p14:creationId xmlns:p14="http://schemas.microsoft.com/office/powerpoint/2010/main" val="13070807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D3ACF-B3E4-4C57-A9A3-4C39A52B94DD}"/>
              </a:ext>
            </a:extLst>
          </p:cNvPr>
          <p:cNvSpPr>
            <a:spLocks noGrp="1"/>
          </p:cNvSpPr>
          <p:nvPr>
            <p:ph type="title"/>
          </p:nvPr>
        </p:nvSpPr>
        <p:spPr/>
        <p:txBody>
          <a:bodyPr/>
          <a:lstStyle/>
          <a:p>
            <a:r>
              <a:rPr lang="en-US" dirty="0"/>
              <a:t>Challenges and opportunities</a:t>
            </a:r>
            <a:endParaRPr lang="en-KE" dirty="0"/>
          </a:p>
        </p:txBody>
      </p:sp>
      <p:sp>
        <p:nvSpPr>
          <p:cNvPr id="3" name="Content Placeholder 2">
            <a:extLst>
              <a:ext uri="{FF2B5EF4-FFF2-40B4-BE49-F238E27FC236}">
                <a16:creationId xmlns:a16="http://schemas.microsoft.com/office/drawing/2014/main" id="{6C347833-CD18-4305-9BC3-71D7B1453025}"/>
              </a:ext>
            </a:extLst>
          </p:cNvPr>
          <p:cNvSpPr>
            <a:spLocks noGrp="1"/>
          </p:cNvSpPr>
          <p:nvPr>
            <p:ph idx="1"/>
          </p:nvPr>
        </p:nvSpPr>
        <p:spPr/>
        <p:txBody>
          <a:bodyPr/>
          <a:lstStyle/>
          <a:p>
            <a:r>
              <a:rPr lang="en-KE" dirty="0"/>
              <a:t>A deep comprehension of regulatory frameworks, especially IFRS, is crucial for accounting and finance professionals and students.</a:t>
            </a:r>
          </a:p>
          <a:p>
            <a:r>
              <a:rPr lang="en-KE" dirty="0"/>
              <a:t>These guidelines not only guarantee financial comparability and openness, but they also provide access to international financial opportunities. </a:t>
            </a:r>
          </a:p>
          <a:p>
            <a:r>
              <a:rPr lang="en-KE" dirty="0"/>
              <a:t>Understanding the nuances of IFRS will help you negotiate the changing landscape of international financial reporting as your education and career progress. </a:t>
            </a:r>
          </a:p>
        </p:txBody>
      </p:sp>
    </p:spTree>
    <p:extLst>
      <p:ext uri="{BB962C8B-B14F-4D97-AF65-F5344CB8AC3E}">
        <p14:creationId xmlns:p14="http://schemas.microsoft.com/office/powerpoint/2010/main" val="40362149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2144E-E4D8-4E84-A06C-3964BF5C19B9}"/>
              </a:ext>
            </a:extLst>
          </p:cNvPr>
          <p:cNvSpPr>
            <a:spLocks noGrp="1"/>
          </p:cNvSpPr>
          <p:nvPr>
            <p:ph type="title"/>
          </p:nvPr>
        </p:nvSpPr>
        <p:spPr/>
        <p:txBody>
          <a:bodyPr/>
          <a:lstStyle/>
          <a:p>
            <a:r>
              <a:rPr lang="en-US" dirty="0"/>
              <a:t>Good financial reporting compliances</a:t>
            </a:r>
            <a:endParaRPr lang="en-KE" dirty="0"/>
          </a:p>
        </p:txBody>
      </p:sp>
      <p:sp>
        <p:nvSpPr>
          <p:cNvPr id="3" name="Content Placeholder 2">
            <a:extLst>
              <a:ext uri="{FF2B5EF4-FFF2-40B4-BE49-F238E27FC236}">
                <a16:creationId xmlns:a16="http://schemas.microsoft.com/office/drawing/2014/main" id="{396A18AC-3799-40A3-AEFC-70E069430943}"/>
              </a:ext>
            </a:extLst>
          </p:cNvPr>
          <p:cNvSpPr>
            <a:spLocks noGrp="1"/>
          </p:cNvSpPr>
          <p:nvPr>
            <p:ph idx="1"/>
          </p:nvPr>
        </p:nvSpPr>
        <p:spPr/>
        <p:txBody>
          <a:bodyPr/>
          <a:lstStyle/>
          <a:p>
            <a:r>
              <a:rPr lang="en-KE" dirty="0"/>
              <a:t>To sum up, CFOs and other finance executives need to be aware of the intricacies of financial reporting systems and the rules that apply.</a:t>
            </a:r>
            <a:endParaRPr lang="en-US" dirty="0"/>
          </a:p>
          <a:p>
            <a:r>
              <a:rPr lang="en-KE" dirty="0"/>
              <a:t>Maintaining the development of high-quality financial reports while navigating the constantly shifting regulatory environment can be challenging.</a:t>
            </a:r>
            <a:endParaRPr lang="en-US" dirty="0"/>
          </a:p>
          <a:p>
            <a:r>
              <a:rPr lang="en-KE" dirty="0"/>
              <a:t> However, by staying up to date with best practices and embracing technological solutions, businesses can continue to create accurate financial statements and remain in compliance with applicable laws.</a:t>
            </a:r>
          </a:p>
        </p:txBody>
      </p:sp>
    </p:spTree>
    <p:extLst>
      <p:ext uri="{BB962C8B-B14F-4D97-AF65-F5344CB8AC3E}">
        <p14:creationId xmlns:p14="http://schemas.microsoft.com/office/powerpoint/2010/main" val="8871075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413E8-0C4D-46D1-A4E8-4A57321F2255}"/>
              </a:ext>
            </a:extLst>
          </p:cNvPr>
          <p:cNvSpPr>
            <a:spLocks noGrp="1"/>
          </p:cNvSpPr>
          <p:nvPr>
            <p:ph type="title"/>
          </p:nvPr>
        </p:nvSpPr>
        <p:spPr/>
        <p:txBody>
          <a:bodyPr/>
          <a:lstStyle/>
          <a:p>
            <a:r>
              <a:rPr lang="en-US" dirty="0"/>
              <a:t>Good financial reporting compliances</a:t>
            </a:r>
            <a:endParaRPr lang="en-KE" dirty="0"/>
          </a:p>
        </p:txBody>
      </p:sp>
      <p:sp>
        <p:nvSpPr>
          <p:cNvPr id="3" name="Content Placeholder 2">
            <a:extLst>
              <a:ext uri="{FF2B5EF4-FFF2-40B4-BE49-F238E27FC236}">
                <a16:creationId xmlns:a16="http://schemas.microsoft.com/office/drawing/2014/main" id="{7962B9CB-6E13-41BA-8D7C-E4967E738885}"/>
              </a:ext>
            </a:extLst>
          </p:cNvPr>
          <p:cNvSpPr>
            <a:spLocks noGrp="1"/>
          </p:cNvSpPr>
          <p:nvPr>
            <p:ph idx="1"/>
          </p:nvPr>
        </p:nvSpPr>
        <p:spPr/>
        <p:txBody>
          <a:bodyPr/>
          <a:lstStyle/>
          <a:p>
            <a:r>
              <a:rPr lang="en-KE" dirty="0"/>
              <a:t>In the end, these steps will enable companies to achieve their goals without facing consequences for noncompliance.</a:t>
            </a:r>
          </a:p>
          <a:p>
            <a:r>
              <a:rPr lang="en-KE" dirty="0"/>
              <a:t>Finance teams may make better decisions about whether procedures need to be improved or established</a:t>
            </a:r>
            <a:endParaRPr lang="en-US" dirty="0"/>
          </a:p>
          <a:p>
            <a:r>
              <a:rPr lang="en-US" dirty="0"/>
              <a:t>I</a:t>
            </a:r>
            <a:r>
              <a:rPr lang="en-KE" dirty="0"/>
              <a:t>n order to stay in compliance with current regulations if they are aware of how various reporting standards impact an organization's operations.</a:t>
            </a:r>
          </a:p>
        </p:txBody>
      </p:sp>
    </p:spTree>
    <p:extLst>
      <p:ext uri="{BB962C8B-B14F-4D97-AF65-F5344CB8AC3E}">
        <p14:creationId xmlns:p14="http://schemas.microsoft.com/office/powerpoint/2010/main" val="33199052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9631E-31E8-4164-83C1-002FE8FCDF5A}"/>
              </a:ext>
            </a:extLst>
          </p:cNvPr>
          <p:cNvSpPr>
            <a:spLocks noGrp="1"/>
          </p:cNvSpPr>
          <p:nvPr>
            <p:ph type="title"/>
          </p:nvPr>
        </p:nvSpPr>
        <p:spPr/>
        <p:txBody>
          <a:bodyPr/>
          <a:lstStyle/>
          <a:p>
            <a:r>
              <a:rPr lang="en-US" dirty="0"/>
              <a:t>Good financial reporting compliances</a:t>
            </a:r>
            <a:endParaRPr lang="en-KE" dirty="0"/>
          </a:p>
        </p:txBody>
      </p:sp>
      <p:sp>
        <p:nvSpPr>
          <p:cNvPr id="3" name="Content Placeholder 2">
            <a:extLst>
              <a:ext uri="{FF2B5EF4-FFF2-40B4-BE49-F238E27FC236}">
                <a16:creationId xmlns:a16="http://schemas.microsoft.com/office/drawing/2014/main" id="{CE196080-25F8-4DE9-99B6-AF0E7005F298}"/>
              </a:ext>
            </a:extLst>
          </p:cNvPr>
          <p:cNvSpPr>
            <a:spLocks noGrp="1"/>
          </p:cNvSpPr>
          <p:nvPr>
            <p:ph idx="1"/>
          </p:nvPr>
        </p:nvSpPr>
        <p:spPr/>
        <p:txBody>
          <a:bodyPr/>
          <a:lstStyle/>
          <a:p>
            <a:endParaRPr lang="en-US" dirty="0"/>
          </a:p>
          <a:p>
            <a:r>
              <a:rPr lang="en-KE" dirty="0"/>
              <a:t>Furthermore, automated solutions like regulatory reporting software can increase the accuracy of complex data sets and decrease the amount of manual work required for filing returns.</a:t>
            </a:r>
            <a:endParaRPr lang="en-US" dirty="0"/>
          </a:p>
          <a:p>
            <a:r>
              <a:rPr lang="en-KE" dirty="0"/>
              <a:t> Enough internal controls will ensure that the necessary data is collected accurately before being shared with stakeholders or external regulators.</a:t>
            </a:r>
          </a:p>
          <a:p>
            <a:endParaRPr lang="en-KE" dirty="0"/>
          </a:p>
        </p:txBody>
      </p:sp>
    </p:spTree>
    <p:extLst>
      <p:ext uri="{BB962C8B-B14F-4D97-AF65-F5344CB8AC3E}">
        <p14:creationId xmlns:p14="http://schemas.microsoft.com/office/powerpoint/2010/main" val="1188913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A6B02-0121-4494-93E9-5BAC006D8B96}"/>
              </a:ext>
            </a:extLst>
          </p:cNvPr>
          <p:cNvSpPr>
            <a:spLocks noGrp="1"/>
          </p:cNvSpPr>
          <p:nvPr>
            <p:ph type="title"/>
          </p:nvPr>
        </p:nvSpPr>
        <p:spPr/>
        <p:txBody>
          <a:bodyPr>
            <a:normAutofit fontScale="90000"/>
          </a:bodyPr>
          <a:lstStyle/>
          <a:p>
            <a:br>
              <a:rPr lang="en-US" dirty="0"/>
            </a:br>
            <a:r>
              <a:rPr lang="en-US" dirty="0"/>
              <a:t>Week 5 :  Financial Reporting- Regulatory Framework</a:t>
            </a:r>
            <a:br>
              <a:rPr lang="en-US" dirty="0"/>
            </a:br>
            <a:endParaRPr lang="en-KE" dirty="0"/>
          </a:p>
        </p:txBody>
      </p:sp>
      <p:sp>
        <p:nvSpPr>
          <p:cNvPr id="3" name="Content Placeholder 2">
            <a:extLst>
              <a:ext uri="{FF2B5EF4-FFF2-40B4-BE49-F238E27FC236}">
                <a16:creationId xmlns:a16="http://schemas.microsoft.com/office/drawing/2014/main" id="{C31E2A47-53B1-4130-96B5-4E263111A0BF}"/>
              </a:ext>
            </a:extLst>
          </p:cNvPr>
          <p:cNvSpPr>
            <a:spLocks noGrp="1"/>
          </p:cNvSpPr>
          <p:nvPr>
            <p:ph idx="1"/>
          </p:nvPr>
        </p:nvSpPr>
        <p:spPr/>
        <p:txBody>
          <a:bodyPr/>
          <a:lstStyle/>
          <a:p>
            <a:endParaRPr lang="en-US" dirty="0"/>
          </a:p>
          <a:p>
            <a:endParaRPr lang="en-US" dirty="0"/>
          </a:p>
          <a:p>
            <a:r>
              <a:rPr lang="en-US" dirty="0"/>
              <a:t>End of Week 5</a:t>
            </a:r>
            <a:endParaRPr lang="en-KE" dirty="0"/>
          </a:p>
        </p:txBody>
      </p:sp>
    </p:spTree>
    <p:extLst>
      <p:ext uri="{BB962C8B-B14F-4D97-AF65-F5344CB8AC3E}">
        <p14:creationId xmlns:p14="http://schemas.microsoft.com/office/powerpoint/2010/main" val="35478019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TotalTime>
  <Words>2466</Words>
  <Application>Microsoft Office PowerPoint</Application>
  <PresentationFormat>Widescreen</PresentationFormat>
  <Paragraphs>169</Paragraphs>
  <Slides>40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Calibri</vt:lpstr>
      <vt:lpstr>Calibri Light</vt:lpstr>
      <vt:lpstr>Office Theme</vt:lpstr>
      <vt:lpstr>Course: Advanced Accounting Theory and Practices</vt:lpstr>
      <vt:lpstr>Introduction</vt:lpstr>
      <vt:lpstr>Introduction</vt:lpstr>
      <vt:lpstr>Overview of Frameworks for Financial Reporting</vt:lpstr>
      <vt:lpstr>Frameworks for Financial Reporting</vt:lpstr>
      <vt:lpstr>Overview of Frameworks for Financial Reporting</vt:lpstr>
      <vt:lpstr>Frameworks for Financial Reporting</vt:lpstr>
      <vt:lpstr>Frameworks for Financial Reporting</vt:lpstr>
      <vt:lpstr>Frameworks for Financial Reporting</vt:lpstr>
      <vt:lpstr>Frameworks for Financial Reporting</vt:lpstr>
      <vt:lpstr>Frameworks for Financial Reporting</vt:lpstr>
      <vt:lpstr>Quality of Financial Reporting and Regulatory Compliance </vt:lpstr>
      <vt:lpstr>Quality of Financial Reporting and Regulatory Compliance </vt:lpstr>
      <vt:lpstr>Quality of Financial Reporting and Regulatory Compliance</vt:lpstr>
      <vt:lpstr>Quality of Financial Reporting</vt:lpstr>
      <vt:lpstr>Quality and compliance</vt:lpstr>
      <vt:lpstr>Quality and compliance</vt:lpstr>
      <vt:lpstr>Compliance</vt:lpstr>
      <vt:lpstr> Maintaining Financial Reporting Quality and Compliance </vt:lpstr>
      <vt:lpstr> Maintaining Financial Reporting Quality and Compliance </vt:lpstr>
      <vt:lpstr> Maintaining Financial Reporting Quality and Compliance </vt:lpstr>
      <vt:lpstr> Maintaining Financial Reporting Quality and Compliance </vt:lpstr>
      <vt:lpstr>Financial Reporting Quality</vt:lpstr>
      <vt:lpstr>Financial Reporting Quality</vt:lpstr>
      <vt:lpstr>IFRS</vt:lpstr>
      <vt:lpstr>Regulatory Framework: What Is It?</vt:lpstr>
      <vt:lpstr>Regulatory Framework</vt:lpstr>
      <vt:lpstr>IFRS's significance</vt:lpstr>
      <vt:lpstr>IFRS's significance</vt:lpstr>
      <vt:lpstr>Important Elements of an Accounting Regulatory Framework</vt:lpstr>
      <vt:lpstr>Important Elements of an Accounting Regulatory Framework</vt:lpstr>
      <vt:lpstr>An example of IFRS's Worldwide Effects</vt:lpstr>
      <vt:lpstr>Example</vt:lpstr>
      <vt:lpstr>Challenges and Opportunities</vt:lpstr>
      <vt:lpstr>Challenges</vt:lpstr>
      <vt:lpstr>Challenges and opportunities</vt:lpstr>
      <vt:lpstr>Good financial reporting compliances</vt:lpstr>
      <vt:lpstr>Good financial reporting compliances</vt:lpstr>
      <vt:lpstr>Good financial reporting compliances</vt:lpstr>
      <vt:lpstr> Week 5 :  Financial Reporting- Regulatory Framework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12</cp:revision>
  <dcterms:created xsi:type="dcterms:W3CDTF">2025-04-18T16:19:30Z</dcterms:created>
  <dcterms:modified xsi:type="dcterms:W3CDTF">2025-04-18T17:29:22Z</dcterms:modified>
</cp:coreProperties>
</file>