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C5A95-0233-4566-B8A9-F01B56AA53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9C49FF44-B06F-4AEB-B7F5-F20AE39B1A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412CE28E-637C-4802-A3CD-F28481D5C98C}"/>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5" name="Footer Placeholder 4">
            <a:extLst>
              <a:ext uri="{FF2B5EF4-FFF2-40B4-BE49-F238E27FC236}">
                <a16:creationId xmlns:a16="http://schemas.microsoft.com/office/drawing/2014/main" id="{791155AC-CC5C-44ED-BE9D-401AC3D36E3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71663BF-A3B0-4EF5-A2D3-52B32D6CC16A}"/>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2556616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98665-F6A3-4813-BC73-427E0ABEE95A}"/>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AF006D15-905D-4945-A384-9187AE47FA8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BC925095-7B22-42C2-AB0C-61AEA91EE628}"/>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5" name="Footer Placeholder 4">
            <a:extLst>
              <a:ext uri="{FF2B5EF4-FFF2-40B4-BE49-F238E27FC236}">
                <a16:creationId xmlns:a16="http://schemas.microsoft.com/office/drawing/2014/main" id="{7FA3EA80-D89D-4966-AF96-40538A9439B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84553E1-6082-4DCC-8CBA-88000EF648C1}"/>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254175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A9FB1-BA8C-452D-8255-3357FB42EC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C54EB1D2-D0A8-404F-87DA-6D73868FC9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2572C4-DCB2-4862-8CEE-79D59161CAE3}"/>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5" name="Footer Placeholder 4">
            <a:extLst>
              <a:ext uri="{FF2B5EF4-FFF2-40B4-BE49-F238E27FC236}">
                <a16:creationId xmlns:a16="http://schemas.microsoft.com/office/drawing/2014/main" id="{B4DC007F-5E3D-4A3C-B9D4-215685C085FC}"/>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E2A4B92-C3F8-4FEB-843C-BDFF7B8DA828}"/>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1661439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BCFD7-E0F4-4538-90C4-7C8354920C89}"/>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835A124F-87F2-4103-8720-A69D0B743D9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86FAA7D3-D4A5-42C8-A3C3-57C79331A78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01F99734-2E00-4CAF-9676-5CD27B8ABE83}"/>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6" name="Footer Placeholder 5">
            <a:extLst>
              <a:ext uri="{FF2B5EF4-FFF2-40B4-BE49-F238E27FC236}">
                <a16:creationId xmlns:a16="http://schemas.microsoft.com/office/drawing/2014/main" id="{3951040C-F004-455C-A7F8-73DA6DF0D4B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6D2998EB-AEC3-4251-BF7C-C0F818209324}"/>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4044201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50461-F231-442C-9ACA-EA133D86AF7F}"/>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C9901B9-4C43-470A-9ABF-AA209FCE24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08DF9E2-5C2F-44D3-B632-E24AAA3F8DB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FFD28680-684B-4BCB-BC09-188A387807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C110E1D-E8B0-4D3A-8043-927FF58BB2D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3770EC6-925A-41F2-B82B-D0CA530EAA46}"/>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8" name="Footer Placeholder 7">
            <a:extLst>
              <a:ext uri="{FF2B5EF4-FFF2-40B4-BE49-F238E27FC236}">
                <a16:creationId xmlns:a16="http://schemas.microsoft.com/office/drawing/2014/main" id="{26400CAF-5F47-4453-B65C-3DD8217D9006}"/>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1C5914A1-DA6D-4593-AC3E-63BE1D236F67}"/>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816836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F9273-DFC7-4DC9-AF17-AFE8B5E7B44A}"/>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2377FD50-6C57-4A42-AB6B-2A4B738D7121}"/>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4" name="Footer Placeholder 3">
            <a:extLst>
              <a:ext uri="{FF2B5EF4-FFF2-40B4-BE49-F238E27FC236}">
                <a16:creationId xmlns:a16="http://schemas.microsoft.com/office/drawing/2014/main" id="{8BE12C9F-2A8C-4383-A083-D01796774316}"/>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2705A612-57B0-49CF-BF96-1B57B359CEFC}"/>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3677024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CD71D8-F228-4498-9C7F-624827290F60}"/>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3" name="Footer Placeholder 2">
            <a:extLst>
              <a:ext uri="{FF2B5EF4-FFF2-40B4-BE49-F238E27FC236}">
                <a16:creationId xmlns:a16="http://schemas.microsoft.com/office/drawing/2014/main" id="{B5BBDF14-6E11-49DE-A560-30B40BF610EE}"/>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7763D6A8-F928-4B13-B4FB-DEE008A25560}"/>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2060372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51631-D749-4C61-9407-2105FB4ADB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33D861D2-C68C-429A-94BD-C9AED2FF3C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56F82F39-194C-4030-A13A-F855D85E6F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2E96950-449A-4EBC-B9A3-C7B5EE10CD38}"/>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6" name="Footer Placeholder 5">
            <a:extLst>
              <a:ext uri="{FF2B5EF4-FFF2-40B4-BE49-F238E27FC236}">
                <a16:creationId xmlns:a16="http://schemas.microsoft.com/office/drawing/2014/main" id="{A8956F0B-C81F-47FC-BDE4-A6A5341969A0}"/>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8DF6AEA-2249-433A-A67B-9618ED3851D7}"/>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2923731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9FC67-7BFB-4FD4-AF75-6A2BD65CDC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F97B693E-01EE-485D-9ABB-07FD4A304F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5CF210E4-A1B2-400F-B0C2-C76003A44A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B6F340-E1B4-49C3-B77B-3D11D34D9566}"/>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6" name="Footer Placeholder 5">
            <a:extLst>
              <a:ext uri="{FF2B5EF4-FFF2-40B4-BE49-F238E27FC236}">
                <a16:creationId xmlns:a16="http://schemas.microsoft.com/office/drawing/2014/main" id="{FE6D9A06-4C6B-4E23-957F-08DFC43EB772}"/>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C2FAD73-13F7-4F16-81EA-0FD2261E37DE}"/>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4057387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6EFA3-C69E-4A24-BCE2-1E9F9830EAEA}"/>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9F82DA05-C4DE-4A00-A742-41B43FC53C5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43E9432F-AB81-45D3-9788-2DBD07218CEB}"/>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5" name="Footer Placeholder 4">
            <a:extLst>
              <a:ext uri="{FF2B5EF4-FFF2-40B4-BE49-F238E27FC236}">
                <a16:creationId xmlns:a16="http://schemas.microsoft.com/office/drawing/2014/main" id="{6C60130D-F513-4AF6-9B8E-B1BD95DE038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BFB0E97-0FD6-4D3E-83C2-7FB6DE7B506D}"/>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3149274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B64B15-E226-4CCF-8654-4DB52C4E9C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DEA68E2D-BEAB-47FD-ADE3-459AFF1F1DD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2BE63ED5-078D-4D7C-9432-234412E5BBD4}"/>
              </a:ext>
            </a:extLst>
          </p:cNvPr>
          <p:cNvSpPr>
            <a:spLocks noGrp="1"/>
          </p:cNvSpPr>
          <p:nvPr>
            <p:ph type="dt" sz="half" idx="10"/>
          </p:nvPr>
        </p:nvSpPr>
        <p:spPr/>
        <p:txBody>
          <a:bodyPr/>
          <a:lstStyle/>
          <a:p>
            <a:fld id="{3D50A285-6E67-414C-8693-2A1C2246748E}" type="datetimeFigureOut">
              <a:rPr lang="en-KE" smtClean="0"/>
              <a:t>17/05/2025</a:t>
            </a:fld>
            <a:endParaRPr lang="en-KE"/>
          </a:p>
        </p:txBody>
      </p:sp>
      <p:sp>
        <p:nvSpPr>
          <p:cNvPr id="5" name="Footer Placeholder 4">
            <a:extLst>
              <a:ext uri="{FF2B5EF4-FFF2-40B4-BE49-F238E27FC236}">
                <a16:creationId xmlns:a16="http://schemas.microsoft.com/office/drawing/2014/main" id="{295AA5F1-4B96-44D1-AF0A-DD1F87AEBF7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67F3B11-51C1-40C0-B369-E94179966EF7}"/>
              </a:ext>
            </a:extLst>
          </p:cNvPr>
          <p:cNvSpPr>
            <a:spLocks noGrp="1"/>
          </p:cNvSpPr>
          <p:nvPr>
            <p:ph type="sldNum" sz="quarter" idx="12"/>
          </p:nvPr>
        </p:nvSpPr>
        <p:spPr/>
        <p:txBody>
          <a:bodyPr/>
          <a:lstStyle/>
          <a:p>
            <a:fld id="{0DEA1D31-8898-4D59-9E1F-0E42CB3E7C79}" type="slidenum">
              <a:rPr lang="en-KE" smtClean="0"/>
              <a:t>‹#›</a:t>
            </a:fld>
            <a:endParaRPr lang="en-KE"/>
          </a:p>
        </p:txBody>
      </p:sp>
    </p:spTree>
    <p:extLst>
      <p:ext uri="{BB962C8B-B14F-4D97-AF65-F5344CB8AC3E}">
        <p14:creationId xmlns:p14="http://schemas.microsoft.com/office/powerpoint/2010/main" val="1510130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D21495-9183-46FF-A4F0-94B8459964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457B86C4-889F-4B8C-9B04-3A7CA06054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B0DFBF93-CE52-4C7F-9B0F-065163875F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50A285-6E67-414C-8693-2A1C2246748E}" type="datetimeFigureOut">
              <a:rPr lang="en-KE" smtClean="0"/>
              <a:t>17/05/2025</a:t>
            </a:fld>
            <a:endParaRPr lang="en-KE"/>
          </a:p>
        </p:txBody>
      </p:sp>
      <p:sp>
        <p:nvSpPr>
          <p:cNvPr id="5" name="Footer Placeholder 4">
            <a:extLst>
              <a:ext uri="{FF2B5EF4-FFF2-40B4-BE49-F238E27FC236}">
                <a16:creationId xmlns:a16="http://schemas.microsoft.com/office/drawing/2014/main" id="{DB054065-9ACD-4B28-BF89-EA96049875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F2FC6F90-91B2-4880-B5BB-D47F789E99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EA1D31-8898-4D59-9E1F-0E42CB3E7C79}" type="slidenum">
              <a:rPr lang="en-KE" smtClean="0"/>
              <a:t>‹#›</a:t>
            </a:fld>
            <a:endParaRPr lang="en-KE"/>
          </a:p>
        </p:txBody>
      </p:sp>
    </p:spTree>
    <p:extLst>
      <p:ext uri="{BB962C8B-B14F-4D97-AF65-F5344CB8AC3E}">
        <p14:creationId xmlns:p14="http://schemas.microsoft.com/office/powerpoint/2010/main" val="479141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A5C53-FBC9-476E-9422-B6C0D64C9E9F}"/>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B2534DAE-60FF-4601-803C-E7EFE8C8B2AB}"/>
              </a:ext>
            </a:extLst>
          </p:cNvPr>
          <p:cNvSpPr>
            <a:spLocks noGrp="1"/>
          </p:cNvSpPr>
          <p:nvPr>
            <p:ph type="subTitle" idx="1"/>
          </p:nvPr>
        </p:nvSpPr>
        <p:spPr/>
        <p:txBody>
          <a:bodyPr/>
          <a:lstStyle/>
          <a:p>
            <a:r>
              <a:rPr lang="en-US" dirty="0"/>
              <a:t>Week 7 :  Published Financial Statements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684698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83FA2-2B27-46D6-BE44-D1A4C4BBBB9F}"/>
              </a:ext>
            </a:extLst>
          </p:cNvPr>
          <p:cNvSpPr>
            <a:spLocks noGrp="1"/>
          </p:cNvSpPr>
          <p:nvPr>
            <p:ph type="title"/>
          </p:nvPr>
        </p:nvSpPr>
        <p:spPr/>
        <p:txBody>
          <a:bodyPr/>
          <a:lstStyle/>
          <a:p>
            <a:pPr algn="ctr"/>
            <a:r>
              <a:rPr lang="en-US" dirty="0"/>
              <a:t>Introduction</a:t>
            </a:r>
            <a:endParaRPr lang="en-KE" dirty="0"/>
          </a:p>
        </p:txBody>
      </p:sp>
      <p:sp>
        <p:nvSpPr>
          <p:cNvPr id="3" name="Content Placeholder 2">
            <a:extLst>
              <a:ext uri="{FF2B5EF4-FFF2-40B4-BE49-F238E27FC236}">
                <a16:creationId xmlns:a16="http://schemas.microsoft.com/office/drawing/2014/main" id="{1CDDED56-30A9-4FAE-BC0B-D3BDCBF2E13F}"/>
              </a:ext>
            </a:extLst>
          </p:cNvPr>
          <p:cNvSpPr>
            <a:spLocks noGrp="1"/>
          </p:cNvSpPr>
          <p:nvPr>
            <p:ph idx="1"/>
          </p:nvPr>
        </p:nvSpPr>
        <p:spPr/>
        <p:txBody>
          <a:bodyPr/>
          <a:lstStyle/>
          <a:p>
            <a:pPr algn="just"/>
            <a:r>
              <a:rPr lang="en-US" dirty="0"/>
              <a:t>This lecture introduces the Published Financial Statements.</a:t>
            </a:r>
          </a:p>
          <a:p>
            <a:pPr algn="just"/>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Understand various types of the financial statements</a:t>
            </a:r>
          </a:p>
          <a:p>
            <a:pPr lvl="1" algn="just"/>
            <a:r>
              <a:rPr lang="en-US" dirty="0"/>
              <a:t>Prepare various financial statements</a:t>
            </a:r>
          </a:p>
          <a:p>
            <a:pPr lvl="1" algn="just"/>
            <a:r>
              <a:rPr lang="en-US" dirty="0"/>
              <a:t>Understand the importance and implications of the published financial statements.</a:t>
            </a:r>
            <a:endParaRPr lang="en-KE" dirty="0"/>
          </a:p>
          <a:p>
            <a:endParaRPr lang="en-KE" dirty="0"/>
          </a:p>
        </p:txBody>
      </p:sp>
    </p:spTree>
    <p:extLst>
      <p:ext uri="{BB962C8B-B14F-4D97-AF65-F5344CB8AC3E}">
        <p14:creationId xmlns:p14="http://schemas.microsoft.com/office/powerpoint/2010/main" val="4078043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352AD-C5BA-43C2-A4A2-CCD7EC880652}"/>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EBD00F5A-1464-4FD8-A026-4748A29555B6}"/>
              </a:ext>
            </a:extLst>
          </p:cNvPr>
          <p:cNvSpPr>
            <a:spLocks noGrp="1"/>
          </p:cNvSpPr>
          <p:nvPr>
            <p:ph idx="1"/>
          </p:nvPr>
        </p:nvSpPr>
        <p:spPr/>
        <p:txBody>
          <a:bodyPr/>
          <a:lstStyle/>
          <a:p>
            <a:endParaRPr lang="en-US" dirty="0"/>
          </a:p>
          <a:p>
            <a:r>
              <a:rPr lang="en-KE" dirty="0"/>
              <a:t>The </a:t>
            </a:r>
            <a:r>
              <a:rPr lang="en-US" dirty="0"/>
              <a:t>published financial </a:t>
            </a:r>
            <a:r>
              <a:rPr lang="en-KE" dirty="0"/>
              <a:t>statements  give</a:t>
            </a:r>
            <a:r>
              <a:rPr lang="en-US" dirty="0"/>
              <a:t>s</a:t>
            </a:r>
            <a:r>
              <a:rPr lang="en-KE" dirty="0"/>
              <a:t> a true picture of an organization's financial performance at the end of a fiscal yea</a:t>
            </a:r>
            <a:r>
              <a:rPr lang="en-US" dirty="0"/>
              <a:t>r.</a:t>
            </a:r>
          </a:p>
          <a:p>
            <a:r>
              <a:rPr lang="en-KE" dirty="0"/>
              <a:t>It serves as an official log of all financial transactions that occur within a company. </a:t>
            </a:r>
            <a:endParaRPr lang="en-US" dirty="0"/>
          </a:p>
          <a:p>
            <a:r>
              <a:rPr lang="en-KE" dirty="0"/>
              <a:t>These statements assist information users in assessing the organization's performance, liquidity, and financial status. </a:t>
            </a:r>
            <a:br>
              <a:rPr lang="en-KE" dirty="0"/>
            </a:br>
            <a:endParaRPr lang="en-KE" dirty="0"/>
          </a:p>
        </p:txBody>
      </p:sp>
    </p:spTree>
    <p:extLst>
      <p:ext uri="{BB962C8B-B14F-4D97-AF65-F5344CB8AC3E}">
        <p14:creationId xmlns:p14="http://schemas.microsoft.com/office/powerpoint/2010/main" val="1326435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01A01-0511-43BA-A0BB-86310B0BDAFB}"/>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2F3AAD79-9621-42EA-A822-62E958532CE8}"/>
              </a:ext>
            </a:extLst>
          </p:cNvPr>
          <p:cNvSpPr>
            <a:spLocks noGrp="1"/>
          </p:cNvSpPr>
          <p:nvPr>
            <p:ph idx="1"/>
          </p:nvPr>
        </p:nvSpPr>
        <p:spPr/>
        <p:txBody>
          <a:bodyPr/>
          <a:lstStyle/>
          <a:p>
            <a:r>
              <a:rPr lang="en-KE" dirty="0"/>
              <a:t>The financial impact of the transactions on the organization is reflected in the financial statements. </a:t>
            </a:r>
            <a:endParaRPr lang="en-US" dirty="0"/>
          </a:p>
          <a:p>
            <a:r>
              <a:rPr lang="en-KE" dirty="0"/>
              <a:t>Both for-profit and </a:t>
            </a:r>
            <a:r>
              <a:rPr lang="en-KE" dirty="0" err="1"/>
              <a:t>nonprofit</a:t>
            </a:r>
            <a:r>
              <a:rPr lang="en-KE" dirty="0"/>
              <a:t> organizations prepare financial statements. </a:t>
            </a:r>
            <a:endParaRPr lang="en-US" dirty="0"/>
          </a:p>
          <a:p>
            <a:r>
              <a:rPr lang="en-KE" dirty="0"/>
              <a:t>It is an essential component of any organization's annual report.</a:t>
            </a:r>
            <a:endParaRPr lang="en-US" dirty="0"/>
          </a:p>
          <a:p>
            <a:r>
              <a:rPr lang="en-KE" dirty="0"/>
              <a:t>Many stakeholders in an organization, including shareholders, employees, investors, suppliers, stock exchanges, government agencies, and other relevant parties, use financial statements. </a:t>
            </a:r>
          </a:p>
          <a:p>
            <a:endParaRPr lang="en-KE" dirty="0"/>
          </a:p>
        </p:txBody>
      </p:sp>
    </p:spTree>
    <p:extLst>
      <p:ext uri="{BB962C8B-B14F-4D97-AF65-F5344CB8AC3E}">
        <p14:creationId xmlns:p14="http://schemas.microsoft.com/office/powerpoint/2010/main" val="1664258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D7534-329B-4DC6-A80A-D8C75B93986D}"/>
              </a:ext>
            </a:extLst>
          </p:cNvPr>
          <p:cNvSpPr>
            <a:spLocks noGrp="1"/>
          </p:cNvSpPr>
          <p:nvPr>
            <p:ph type="title"/>
          </p:nvPr>
        </p:nvSpPr>
        <p:spPr/>
        <p:txBody>
          <a:bodyPr/>
          <a:lstStyle/>
          <a:p>
            <a:r>
              <a:rPr lang="en-US" dirty="0"/>
              <a:t>Published financial statements</a:t>
            </a:r>
            <a:endParaRPr lang="en-KE" dirty="0"/>
          </a:p>
        </p:txBody>
      </p:sp>
      <p:sp>
        <p:nvSpPr>
          <p:cNvPr id="3" name="Content Placeholder 2">
            <a:extLst>
              <a:ext uri="{FF2B5EF4-FFF2-40B4-BE49-F238E27FC236}">
                <a16:creationId xmlns:a16="http://schemas.microsoft.com/office/drawing/2014/main" id="{A0D9F3F5-A6A0-4837-9036-4F8BF6BE10FE}"/>
              </a:ext>
            </a:extLst>
          </p:cNvPr>
          <p:cNvSpPr>
            <a:spLocks noGrp="1"/>
          </p:cNvSpPr>
          <p:nvPr>
            <p:ph idx="1"/>
          </p:nvPr>
        </p:nvSpPr>
        <p:spPr/>
        <p:txBody>
          <a:bodyPr/>
          <a:lstStyle/>
          <a:p>
            <a:r>
              <a:rPr lang="en-KE" dirty="0"/>
              <a:t>The fundamental and official yearly reports </a:t>
            </a:r>
            <a:r>
              <a:rPr lang="en-US" dirty="0"/>
              <a:t>which are the</a:t>
            </a:r>
            <a:r>
              <a:rPr lang="en-KE" dirty="0"/>
              <a:t> financial statements are used by business management to convey financial data to its owners</a:t>
            </a:r>
            <a:r>
              <a:rPr lang="en-US" dirty="0"/>
              <a:t>.</a:t>
            </a:r>
          </a:p>
          <a:p>
            <a:r>
              <a:rPr lang="en-US" dirty="0"/>
              <a:t>The financial data is also used by</a:t>
            </a:r>
            <a:r>
              <a:rPr lang="en-KE" dirty="0"/>
              <a:t> other external stakeholders, including as investors, tax authorities, the government, and employees. </a:t>
            </a:r>
            <a:endParaRPr lang="en-US" dirty="0"/>
          </a:p>
          <a:p>
            <a:r>
              <a:rPr lang="en-KE" dirty="0"/>
              <a:t>These include the cash flow statement, a company's profit and loss statement, and the balance sheet (position statement) as of the conclusion of the accounting period. </a:t>
            </a:r>
            <a:br>
              <a:rPr lang="en-KE" dirty="0"/>
            </a:br>
            <a:endParaRPr lang="en-KE" dirty="0"/>
          </a:p>
        </p:txBody>
      </p:sp>
    </p:spTree>
    <p:extLst>
      <p:ext uri="{BB962C8B-B14F-4D97-AF65-F5344CB8AC3E}">
        <p14:creationId xmlns:p14="http://schemas.microsoft.com/office/powerpoint/2010/main" val="3161457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4DDBA-84C7-4205-9981-6A2078C7BD41}"/>
              </a:ext>
            </a:extLst>
          </p:cNvPr>
          <p:cNvSpPr>
            <a:spLocks noGrp="1"/>
          </p:cNvSpPr>
          <p:nvPr>
            <p:ph type="title"/>
          </p:nvPr>
        </p:nvSpPr>
        <p:spPr/>
        <p:txBody>
          <a:bodyPr/>
          <a:lstStyle/>
          <a:p>
            <a:r>
              <a:rPr lang="en-US" dirty="0"/>
              <a:t>Nature of financial statements</a:t>
            </a:r>
            <a:endParaRPr lang="en-KE" dirty="0"/>
          </a:p>
        </p:txBody>
      </p:sp>
      <p:sp>
        <p:nvSpPr>
          <p:cNvPr id="3" name="Content Placeholder 2">
            <a:extLst>
              <a:ext uri="{FF2B5EF4-FFF2-40B4-BE49-F238E27FC236}">
                <a16:creationId xmlns:a16="http://schemas.microsoft.com/office/drawing/2014/main" id="{E42E1A14-3D68-4405-91CB-6A8C3147F973}"/>
              </a:ext>
            </a:extLst>
          </p:cNvPr>
          <p:cNvSpPr>
            <a:spLocks noGrp="1"/>
          </p:cNvSpPr>
          <p:nvPr>
            <p:ph idx="1"/>
          </p:nvPr>
        </p:nvSpPr>
        <p:spPr/>
        <p:txBody>
          <a:bodyPr/>
          <a:lstStyle/>
          <a:p>
            <a:r>
              <a:rPr lang="en-KE" dirty="0"/>
              <a:t>Periodical financial statements, which show the financial status as of a date and the financial results attained throughout a period, are prepared using the chronologically documented facts about occurrences stated in monetary terms for a specified period of time.</a:t>
            </a:r>
            <a:endParaRPr lang="en-US" dirty="0"/>
          </a:p>
          <a:p>
            <a:r>
              <a:rPr lang="en-KE" dirty="0"/>
              <a:t>The data related to the events, which are recorded in chronological order, are used to outline financial accounts. </a:t>
            </a:r>
            <a:endParaRPr lang="en-US" dirty="0"/>
          </a:p>
          <a:p>
            <a:r>
              <a:rPr lang="en-KE" dirty="0"/>
              <a:t>All of these data must be recorded in monetary terms. </a:t>
            </a:r>
            <a:endParaRPr lang="en-US" dirty="0"/>
          </a:p>
          <a:p>
            <a:r>
              <a:rPr lang="en-US" dirty="0"/>
              <a:t>The data will</a:t>
            </a:r>
            <a:r>
              <a:rPr lang="en-KE" dirty="0"/>
              <a:t> later</a:t>
            </a:r>
            <a:r>
              <a:rPr lang="en-US" dirty="0"/>
              <a:t> need to be</a:t>
            </a:r>
            <a:r>
              <a:rPr lang="en-KE" dirty="0"/>
              <a:t> process using all relevant decrees and standards.</a:t>
            </a:r>
            <a:br>
              <a:rPr lang="en-KE" dirty="0"/>
            </a:br>
            <a:endParaRPr lang="en-KE" dirty="0"/>
          </a:p>
        </p:txBody>
      </p:sp>
    </p:spTree>
    <p:extLst>
      <p:ext uri="{BB962C8B-B14F-4D97-AF65-F5344CB8AC3E}">
        <p14:creationId xmlns:p14="http://schemas.microsoft.com/office/powerpoint/2010/main" val="3515510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A74F0-1CA4-4678-A099-85BF86B0E8F3}"/>
              </a:ext>
            </a:extLst>
          </p:cNvPr>
          <p:cNvSpPr>
            <a:spLocks noGrp="1"/>
          </p:cNvSpPr>
          <p:nvPr>
            <p:ph type="title"/>
          </p:nvPr>
        </p:nvSpPr>
        <p:spPr/>
        <p:txBody>
          <a:bodyPr/>
          <a:lstStyle/>
          <a:p>
            <a:r>
              <a:rPr lang="en-US" dirty="0"/>
              <a:t>Types of </a:t>
            </a:r>
            <a:r>
              <a:rPr lang="en-KE" dirty="0"/>
              <a:t>Financial Statement</a:t>
            </a:r>
          </a:p>
        </p:txBody>
      </p:sp>
      <p:sp>
        <p:nvSpPr>
          <p:cNvPr id="3" name="Content Placeholder 2">
            <a:extLst>
              <a:ext uri="{FF2B5EF4-FFF2-40B4-BE49-F238E27FC236}">
                <a16:creationId xmlns:a16="http://schemas.microsoft.com/office/drawing/2014/main" id="{B8AAE5D4-92FF-4101-9F50-90AB322CAA73}"/>
              </a:ext>
            </a:extLst>
          </p:cNvPr>
          <p:cNvSpPr>
            <a:spLocks noGrp="1"/>
          </p:cNvSpPr>
          <p:nvPr>
            <p:ph idx="1"/>
          </p:nvPr>
        </p:nvSpPr>
        <p:spPr/>
        <p:txBody>
          <a:bodyPr/>
          <a:lstStyle/>
          <a:p>
            <a:r>
              <a:rPr lang="en-KE" dirty="0"/>
              <a:t>Financial Statement Types </a:t>
            </a:r>
            <a:br>
              <a:rPr lang="en-KE" dirty="0"/>
            </a:br>
            <a:r>
              <a:rPr lang="en-KE" dirty="0"/>
              <a:t>An organization must prepare four (4) different kinds of financial statements. These claims are:</a:t>
            </a:r>
            <a:endParaRPr lang="en-US" dirty="0"/>
          </a:p>
          <a:p>
            <a:r>
              <a:rPr lang="en-KE" dirty="0"/>
              <a:t>1. Statement of income, </a:t>
            </a:r>
            <a:endParaRPr lang="en-US" dirty="0"/>
          </a:p>
          <a:p>
            <a:r>
              <a:rPr lang="en-KE" dirty="0"/>
              <a:t>2. The Statement of Financial Position or Balance Sheet </a:t>
            </a:r>
            <a:endParaRPr lang="en-US" dirty="0"/>
          </a:p>
          <a:p>
            <a:r>
              <a:rPr lang="en-KE" dirty="0"/>
              <a:t>3. Cash flow statement, </a:t>
            </a:r>
            <a:endParaRPr lang="en-US" dirty="0"/>
          </a:p>
          <a:p>
            <a:r>
              <a:rPr lang="en-KE" dirty="0"/>
              <a:t>4. Financial statement disclosure noted. </a:t>
            </a:r>
            <a:br>
              <a:rPr lang="en-KE" dirty="0"/>
            </a:br>
            <a:endParaRPr lang="en-KE" dirty="0"/>
          </a:p>
        </p:txBody>
      </p:sp>
    </p:spTree>
    <p:extLst>
      <p:ext uri="{BB962C8B-B14F-4D97-AF65-F5344CB8AC3E}">
        <p14:creationId xmlns:p14="http://schemas.microsoft.com/office/powerpoint/2010/main" val="3197817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B381B-8A3D-40F4-846D-1CF47FF37F2B}"/>
              </a:ext>
            </a:extLst>
          </p:cNvPr>
          <p:cNvSpPr>
            <a:spLocks noGrp="1"/>
          </p:cNvSpPr>
          <p:nvPr>
            <p:ph type="title"/>
          </p:nvPr>
        </p:nvSpPr>
        <p:spPr/>
        <p:txBody>
          <a:bodyPr/>
          <a:lstStyle/>
          <a:p>
            <a:r>
              <a:rPr lang="en-KE" dirty="0"/>
              <a:t>Income statement</a:t>
            </a:r>
          </a:p>
        </p:txBody>
      </p:sp>
      <p:sp>
        <p:nvSpPr>
          <p:cNvPr id="3" name="Content Placeholder 2">
            <a:extLst>
              <a:ext uri="{FF2B5EF4-FFF2-40B4-BE49-F238E27FC236}">
                <a16:creationId xmlns:a16="http://schemas.microsoft.com/office/drawing/2014/main" id="{4DCCF5F1-0FEB-49DF-9565-A4274FC94FAF}"/>
              </a:ext>
            </a:extLst>
          </p:cNvPr>
          <p:cNvSpPr>
            <a:spLocks noGrp="1"/>
          </p:cNvSpPr>
          <p:nvPr>
            <p:ph idx="1"/>
          </p:nvPr>
        </p:nvSpPr>
        <p:spPr/>
        <p:txBody>
          <a:bodyPr/>
          <a:lstStyle/>
          <a:p>
            <a:r>
              <a:rPr lang="en-KE" dirty="0"/>
              <a:t>An organization's or business entity's income statement is a financial document that includes financial data regarding the three key elements—revenues, profit or loss, and expenses incurred during the accounting period. </a:t>
            </a:r>
          </a:p>
          <a:p>
            <a:r>
              <a:rPr lang="en-KE" dirty="0"/>
              <a:t> The following is an explanation of the three income statement components: </a:t>
            </a:r>
            <a:endParaRPr lang="en-US" dirty="0"/>
          </a:p>
          <a:p>
            <a:r>
              <a:rPr lang="en-KE" dirty="0"/>
              <a:t>1. Revenues: These are the sales of products and services that the company makes in the current fiscal year. Both cash and credit sales can generate income</a:t>
            </a:r>
          </a:p>
        </p:txBody>
      </p:sp>
    </p:spTree>
    <p:extLst>
      <p:ext uri="{BB962C8B-B14F-4D97-AF65-F5344CB8AC3E}">
        <p14:creationId xmlns:p14="http://schemas.microsoft.com/office/powerpoint/2010/main" val="1387185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0E48-547C-45C4-B1E9-8DE187496178}"/>
              </a:ext>
            </a:extLst>
          </p:cNvPr>
          <p:cNvSpPr>
            <a:spLocks noGrp="1"/>
          </p:cNvSpPr>
          <p:nvPr>
            <p:ph type="title"/>
          </p:nvPr>
        </p:nvSpPr>
        <p:spPr/>
        <p:txBody>
          <a:bodyPr/>
          <a:lstStyle/>
          <a:p>
            <a:r>
              <a:rPr lang="en-KE" dirty="0"/>
              <a:t>Income statement</a:t>
            </a:r>
          </a:p>
        </p:txBody>
      </p:sp>
      <p:sp>
        <p:nvSpPr>
          <p:cNvPr id="3" name="Content Placeholder 2">
            <a:extLst>
              <a:ext uri="{FF2B5EF4-FFF2-40B4-BE49-F238E27FC236}">
                <a16:creationId xmlns:a16="http://schemas.microsoft.com/office/drawing/2014/main" id="{A03C7079-077C-4E07-99EC-25A6477E3917}"/>
              </a:ext>
            </a:extLst>
          </p:cNvPr>
          <p:cNvSpPr>
            <a:spLocks noGrp="1"/>
          </p:cNvSpPr>
          <p:nvPr>
            <p:ph idx="1"/>
          </p:nvPr>
        </p:nvSpPr>
        <p:spPr/>
        <p:txBody>
          <a:bodyPr>
            <a:normAutofit fontScale="92500"/>
          </a:bodyPr>
          <a:lstStyle/>
          <a:p>
            <a:r>
              <a:rPr lang="en-KE" dirty="0"/>
              <a:t>2. Profit or Loss: </a:t>
            </a:r>
            <a:endParaRPr lang="en-US" dirty="0"/>
          </a:p>
          <a:p>
            <a:r>
              <a:rPr lang="en-KE" dirty="0"/>
              <a:t>The net money that results from subtracting expenses from revenues is known as profit or loss.</a:t>
            </a:r>
            <a:endParaRPr lang="en-US" dirty="0"/>
          </a:p>
          <a:p>
            <a:r>
              <a:rPr lang="en-KE" dirty="0"/>
              <a:t> If revenues exceed expenses, a profit will be made; if expenses exceed revenues, a loss will be incurred. </a:t>
            </a:r>
            <a:br>
              <a:rPr lang="en-KE" dirty="0"/>
            </a:br>
            <a:br>
              <a:rPr lang="en-KE" dirty="0"/>
            </a:br>
            <a:r>
              <a:rPr lang="en-KE" dirty="0"/>
              <a:t>3. Expenses: </a:t>
            </a:r>
            <a:endParaRPr lang="en-US" dirty="0"/>
          </a:p>
          <a:p>
            <a:r>
              <a:rPr lang="en-KE" dirty="0"/>
              <a:t>These are the operational costs incurred by a business in the course of its daily operations. </a:t>
            </a:r>
            <a:endParaRPr lang="en-US" dirty="0"/>
          </a:p>
          <a:p>
            <a:r>
              <a:rPr lang="en-KE" dirty="0"/>
              <a:t>These may include depreciation and other administrative costs like salary. </a:t>
            </a:r>
          </a:p>
          <a:p>
            <a:endParaRPr lang="en-KE" dirty="0"/>
          </a:p>
        </p:txBody>
      </p:sp>
    </p:spTree>
    <p:extLst>
      <p:ext uri="{BB962C8B-B14F-4D97-AF65-F5344CB8AC3E}">
        <p14:creationId xmlns:p14="http://schemas.microsoft.com/office/powerpoint/2010/main" val="2518142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4E42F-6513-4196-8907-2AF08A1E3AED}"/>
              </a:ext>
            </a:extLst>
          </p:cNvPr>
          <p:cNvSpPr>
            <a:spLocks noGrp="1"/>
          </p:cNvSpPr>
          <p:nvPr>
            <p:ph type="title"/>
          </p:nvPr>
        </p:nvSpPr>
        <p:spPr/>
        <p:txBody>
          <a:bodyPr/>
          <a:lstStyle/>
          <a:p>
            <a:r>
              <a:rPr lang="en-KE" dirty="0"/>
              <a:t>The balance sheet</a:t>
            </a:r>
          </a:p>
        </p:txBody>
      </p:sp>
      <p:sp>
        <p:nvSpPr>
          <p:cNvPr id="3" name="Content Placeholder 2">
            <a:extLst>
              <a:ext uri="{FF2B5EF4-FFF2-40B4-BE49-F238E27FC236}">
                <a16:creationId xmlns:a16="http://schemas.microsoft.com/office/drawing/2014/main" id="{C2766E16-3097-4653-B596-CE7AA36DD5F2}"/>
              </a:ext>
            </a:extLst>
          </p:cNvPr>
          <p:cNvSpPr>
            <a:spLocks noGrp="1"/>
          </p:cNvSpPr>
          <p:nvPr>
            <p:ph idx="1"/>
          </p:nvPr>
        </p:nvSpPr>
        <p:spPr/>
        <p:txBody>
          <a:bodyPr/>
          <a:lstStyle/>
          <a:p>
            <a:r>
              <a:rPr lang="en-KE" dirty="0"/>
              <a:t>Because it displays the status of assets, liabilities, and equity at the conclusion of an accounting period, a balance sheet is often referred to as a statement of financial position. </a:t>
            </a:r>
            <a:endParaRPr lang="en-US" dirty="0"/>
          </a:p>
          <a:p>
            <a:r>
              <a:rPr lang="en-KE" dirty="0"/>
              <a:t>A company's net worth can be calculated by subtracting its liabilities from its assets.</a:t>
            </a:r>
            <a:endParaRPr lang="en-US" dirty="0"/>
          </a:p>
          <a:p>
            <a:r>
              <a:rPr lang="en-KE" dirty="0"/>
              <a:t>A balance sheet is the most suitable statement that will provide the required information if readers of financial information are seeking information about the company's financial status. </a:t>
            </a:r>
            <a:br>
              <a:rPr lang="en-KE" dirty="0"/>
            </a:br>
            <a:endParaRPr lang="en-KE" dirty="0"/>
          </a:p>
        </p:txBody>
      </p:sp>
    </p:spTree>
    <p:extLst>
      <p:ext uri="{BB962C8B-B14F-4D97-AF65-F5344CB8AC3E}">
        <p14:creationId xmlns:p14="http://schemas.microsoft.com/office/powerpoint/2010/main" val="7479379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AFF1A-A6CF-44B6-BB41-C67CC8D5CC1B}"/>
              </a:ext>
            </a:extLst>
          </p:cNvPr>
          <p:cNvSpPr>
            <a:spLocks noGrp="1"/>
          </p:cNvSpPr>
          <p:nvPr>
            <p:ph type="title"/>
          </p:nvPr>
        </p:nvSpPr>
        <p:spPr/>
        <p:txBody>
          <a:bodyPr/>
          <a:lstStyle/>
          <a:p>
            <a:r>
              <a:rPr lang="en-US" dirty="0"/>
              <a:t>B</a:t>
            </a:r>
            <a:r>
              <a:rPr lang="en-KE" dirty="0" err="1"/>
              <a:t>alance</a:t>
            </a:r>
            <a:r>
              <a:rPr lang="en-KE" dirty="0"/>
              <a:t> sheet</a:t>
            </a:r>
          </a:p>
        </p:txBody>
      </p:sp>
      <p:sp>
        <p:nvSpPr>
          <p:cNvPr id="3" name="Content Placeholder 2">
            <a:extLst>
              <a:ext uri="{FF2B5EF4-FFF2-40B4-BE49-F238E27FC236}">
                <a16:creationId xmlns:a16="http://schemas.microsoft.com/office/drawing/2014/main" id="{7BE8F9E8-59D9-4B0B-90C4-B0A0474139AA}"/>
              </a:ext>
            </a:extLst>
          </p:cNvPr>
          <p:cNvSpPr>
            <a:spLocks noGrp="1"/>
          </p:cNvSpPr>
          <p:nvPr>
            <p:ph idx="1"/>
          </p:nvPr>
        </p:nvSpPr>
        <p:spPr/>
        <p:txBody>
          <a:bodyPr>
            <a:normAutofit/>
          </a:bodyPr>
          <a:lstStyle/>
          <a:p>
            <a:r>
              <a:rPr lang="en-KE" dirty="0"/>
              <a:t>A balance sheet is made up of equity, liabilities, and assets. Below is a description of these: </a:t>
            </a:r>
            <a:br>
              <a:rPr lang="en-KE" dirty="0"/>
            </a:br>
            <a:r>
              <a:rPr lang="en-KE" dirty="0"/>
              <a:t>a. Resources that are legally and financially owned by the business are known as assets. </a:t>
            </a:r>
            <a:endParaRPr lang="en-US" dirty="0"/>
          </a:p>
          <a:p>
            <a:r>
              <a:rPr lang="en-KE" dirty="0"/>
              <a:t>Assets fall into two major categories. </a:t>
            </a:r>
            <a:endParaRPr lang="en-US" dirty="0"/>
          </a:p>
          <a:p>
            <a:r>
              <a:rPr lang="en-KE" dirty="0"/>
              <a:t>Both current and non-current assets are among them. </a:t>
            </a:r>
          </a:p>
          <a:p>
            <a:r>
              <a:rPr lang="en-KE" dirty="0"/>
              <a:t>A company's current assets are those that will be used within the current accounting period.</a:t>
            </a:r>
            <a:br>
              <a:rPr lang="en-KE" dirty="0"/>
            </a:br>
            <a:endParaRPr lang="en-KE" dirty="0"/>
          </a:p>
        </p:txBody>
      </p:sp>
    </p:spTree>
    <p:extLst>
      <p:ext uri="{BB962C8B-B14F-4D97-AF65-F5344CB8AC3E}">
        <p14:creationId xmlns:p14="http://schemas.microsoft.com/office/powerpoint/2010/main" val="1634837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C1FEE-8E76-493A-AD74-80C801A2FB39}"/>
              </a:ext>
            </a:extLst>
          </p:cNvPr>
          <p:cNvSpPr>
            <a:spLocks noGrp="1"/>
          </p:cNvSpPr>
          <p:nvPr>
            <p:ph type="title"/>
          </p:nvPr>
        </p:nvSpPr>
        <p:spPr/>
        <p:txBody>
          <a:bodyPr/>
          <a:lstStyle/>
          <a:p>
            <a:r>
              <a:rPr lang="en-US" dirty="0"/>
              <a:t>B</a:t>
            </a:r>
            <a:r>
              <a:rPr lang="en-KE" dirty="0" err="1"/>
              <a:t>alance</a:t>
            </a:r>
            <a:r>
              <a:rPr lang="en-KE" dirty="0"/>
              <a:t> sheet</a:t>
            </a:r>
          </a:p>
        </p:txBody>
      </p:sp>
      <p:sp>
        <p:nvSpPr>
          <p:cNvPr id="3" name="Content Placeholder 2">
            <a:extLst>
              <a:ext uri="{FF2B5EF4-FFF2-40B4-BE49-F238E27FC236}">
                <a16:creationId xmlns:a16="http://schemas.microsoft.com/office/drawing/2014/main" id="{AA5291E9-581C-4643-BEF1-3854C12C30C1}"/>
              </a:ext>
            </a:extLst>
          </p:cNvPr>
          <p:cNvSpPr>
            <a:spLocks noGrp="1"/>
          </p:cNvSpPr>
          <p:nvPr>
            <p:ph idx="1"/>
          </p:nvPr>
        </p:nvSpPr>
        <p:spPr/>
        <p:txBody>
          <a:bodyPr/>
          <a:lstStyle/>
          <a:p>
            <a:r>
              <a:rPr lang="en-KE" dirty="0"/>
              <a:t>Cash, marketable securities, cash equivalents, and so on are examples of current assets. </a:t>
            </a:r>
            <a:endParaRPr lang="en-US" dirty="0"/>
          </a:p>
          <a:p>
            <a:r>
              <a:rPr lang="en-KE" dirty="0"/>
              <a:t>Non-current assets are ones that are used over a number of accounting periods because they cannot be fully utilized in the current accounting period. </a:t>
            </a:r>
            <a:endParaRPr lang="en-US" dirty="0"/>
          </a:p>
          <a:p>
            <a:r>
              <a:rPr lang="en-KE" dirty="0"/>
              <a:t>It includes both material and immaterial assets, such as buildings, machinery, land, computers, cars, and so forth.</a:t>
            </a:r>
            <a:endParaRPr lang="en-US" dirty="0"/>
          </a:p>
          <a:p>
            <a:r>
              <a:rPr lang="en-KE" dirty="0"/>
              <a:t>The total of the organization's liabilities and equity is its assets. </a:t>
            </a:r>
            <a:br>
              <a:rPr lang="en-KE" dirty="0"/>
            </a:br>
            <a:endParaRPr lang="en-KE" dirty="0"/>
          </a:p>
        </p:txBody>
      </p:sp>
    </p:spTree>
    <p:extLst>
      <p:ext uri="{BB962C8B-B14F-4D97-AF65-F5344CB8AC3E}">
        <p14:creationId xmlns:p14="http://schemas.microsoft.com/office/powerpoint/2010/main" val="67390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FE30A-F656-41D1-925E-BD53D925F519}"/>
              </a:ext>
            </a:extLst>
          </p:cNvPr>
          <p:cNvSpPr>
            <a:spLocks noGrp="1"/>
          </p:cNvSpPr>
          <p:nvPr>
            <p:ph type="title"/>
          </p:nvPr>
        </p:nvSpPr>
        <p:spPr/>
        <p:txBody>
          <a:bodyPr/>
          <a:lstStyle/>
          <a:p>
            <a:r>
              <a:rPr lang="en-US" dirty="0"/>
              <a:t>Liabilities</a:t>
            </a:r>
            <a:endParaRPr lang="en-KE" dirty="0"/>
          </a:p>
        </p:txBody>
      </p:sp>
      <p:sp>
        <p:nvSpPr>
          <p:cNvPr id="3" name="Content Placeholder 2">
            <a:extLst>
              <a:ext uri="{FF2B5EF4-FFF2-40B4-BE49-F238E27FC236}">
                <a16:creationId xmlns:a16="http://schemas.microsoft.com/office/drawing/2014/main" id="{38B3EEC9-9703-43F8-8700-C1F1DD4C9D18}"/>
              </a:ext>
            </a:extLst>
          </p:cNvPr>
          <p:cNvSpPr>
            <a:spLocks noGrp="1"/>
          </p:cNvSpPr>
          <p:nvPr>
            <p:ph idx="1"/>
          </p:nvPr>
        </p:nvSpPr>
        <p:spPr/>
        <p:txBody>
          <a:bodyPr>
            <a:normAutofit lnSpcReduction="10000"/>
          </a:bodyPr>
          <a:lstStyle/>
          <a:p>
            <a:r>
              <a:rPr lang="en-KE" dirty="0"/>
              <a:t>b. Liabilities: A company's liabilities are the debts it owes to other companies or people. </a:t>
            </a:r>
            <a:endParaRPr lang="en-US" dirty="0"/>
          </a:p>
          <a:p>
            <a:r>
              <a:rPr lang="en-KE" dirty="0"/>
              <a:t>It covers things like taxes, loans, and interest due.</a:t>
            </a:r>
            <a:endParaRPr lang="en-US" dirty="0"/>
          </a:p>
          <a:p>
            <a:r>
              <a:rPr lang="en-KE" dirty="0"/>
              <a:t> Current and non-current liabilities are the two types of obligations. </a:t>
            </a:r>
          </a:p>
          <a:p>
            <a:r>
              <a:rPr lang="en-KE" dirty="0"/>
              <a:t>Since current liabilities are due within a year, the organization must only make the payment during that accounting year. </a:t>
            </a:r>
            <a:endParaRPr lang="en-US" dirty="0"/>
          </a:p>
          <a:p>
            <a:r>
              <a:rPr lang="en-KE" dirty="0"/>
              <a:t>Conversely, commitments with a longer repayment period—more than a year—are referred to as non-current liabilities. For instance, a long-term lease with a payment deadline of more than a year. </a:t>
            </a:r>
            <a:br>
              <a:rPr lang="en-KE" dirty="0"/>
            </a:br>
            <a:endParaRPr lang="en-KE" dirty="0"/>
          </a:p>
        </p:txBody>
      </p:sp>
    </p:spTree>
    <p:extLst>
      <p:ext uri="{BB962C8B-B14F-4D97-AF65-F5344CB8AC3E}">
        <p14:creationId xmlns:p14="http://schemas.microsoft.com/office/powerpoint/2010/main" val="1406882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3E7FF-B7E8-4E28-8F0E-761EBEA0CCB7}"/>
              </a:ext>
            </a:extLst>
          </p:cNvPr>
          <p:cNvSpPr>
            <a:spLocks noGrp="1"/>
          </p:cNvSpPr>
          <p:nvPr>
            <p:ph type="title"/>
          </p:nvPr>
        </p:nvSpPr>
        <p:spPr/>
        <p:txBody>
          <a:bodyPr/>
          <a:lstStyle/>
          <a:p>
            <a:r>
              <a:rPr lang="en-US" dirty="0"/>
              <a:t>Balance sheet items</a:t>
            </a:r>
            <a:endParaRPr lang="en-KE" dirty="0"/>
          </a:p>
        </p:txBody>
      </p:sp>
      <p:sp>
        <p:nvSpPr>
          <p:cNvPr id="3" name="Content Placeholder 2">
            <a:extLst>
              <a:ext uri="{FF2B5EF4-FFF2-40B4-BE49-F238E27FC236}">
                <a16:creationId xmlns:a16="http://schemas.microsoft.com/office/drawing/2014/main" id="{FF67706B-BECA-4F57-A177-C6E15BE73522}"/>
              </a:ext>
            </a:extLst>
          </p:cNvPr>
          <p:cNvSpPr>
            <a:spLocks noGrp="1"/>
          </p:cNvSpPr>
          <p:nvPr>
            <p:ph idx="1"/>
          </p:nvPr>
        </p:nvSpPr>
        <p:spPr/>
        <p:txBody>
          <a:bodyPr/>
          <a:lstStyle/>
          <a:p>
            <a:r>
              <a:rPr lang="en-KE" dirty="0"/>
              <a:t>Conversely, commitments with a longer repayment period—more than a year—are referred to as non-current liabilities.</a:t>
            </a:r>
            <a:endParaRPr lang="en-US" dirty="0"/>
          </a:p>
          <a:p>
            <a:r>
              <a:rPr lang="en-KE" dirty="0"/>
              <a:t> For instance, a long-term lease with a payment deadline of more than a year. </a:t>
            </a:r>
            <a:endParaRPr lang="en-US" dirty="0"/>
          </a:p>
          <a:p>
            <a:r>
              <a:rPr lang="en-KE" dirty="0"/>
              <a:t>c. Equity: The difference between assets and liabilities is known as equity.</a:t>
            </a:r>
            <a:endParaRPr lang="en-US" dirty="0"/>
          </a:p>
          <a:p>
            <a:r>
              <a:rPr lang="en-KE" dirty="0"/>
              <a:t> Retained earnings and share capital are two instances of equity. Liabilities are subtracted from assets to determine equity.</a:t>
            </a:r>
            <a:br>
              <a:rPr lang="en-KE" dirty="0"/>
            </a:br>
            <a:endParaRPr lang="en-KE" dirty="0"/>
          </a:p>
        </p:txBody>
      </p:sp>
    </p:spTree>
    <p:extLst>
      <p:ext uri="{BB962C8B-B14F-4D97-AF65-F5344CB8AC3E}">
        <p14:creationId xmlns:p14="http://schemas.microsoft.com/office/powerpoint/2010/main" val="237555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2CAD0-E9C7-4FD7-A34A-DECC1EE8BC8C}"/>
              </a:ext>
            </a:extLst>
          </p:cNvPr>
          <p:cNvSpPr>
            <a:spLocks noGrp="1"/>
          </p:cNvSpPr>
          <p:nvPr>
            <p:ph type="title"/>
          </p:nvPr>
        </p:nvSpPr>
        <p:spPr/>
        <p:txBody>
          <a:bodyPr/>
          <a:lstStyle/>
          <a:p>
            <a:r>
              <a:rPr lang="en-US" dirty="0"/>
              <a:t>Cash Flow Statement</a:t>
            </a:r>
            <a:endParaRPr lang="en-KE" dirty="0"/>
          </a:p>
        </p:txBody>
      </p:sp>
      <p:sp>
        <p:nvSpPr>
          <p:cNvPr id="3" name="Content Placeholder 2">
            <a:extLst>
              <a:ext uri="{FF2B5EF4-FFF2-40B4-BE49-F238E27FC236}">
                <a16:creationId xmlns:a16="http://schemas.microsoft.com/office/drawing/2014/main" id="{8853C002-FDFC-44EF-8A87-44FB95EB4B77}"/>
              </a:ext>
            </a:extLst>
          </p:cNvPr>
          <p:cNvSpPr>
            <a:spLocks noGrp="1"/>
          </p:cNvSpPr>
          <p:nvPr>
            <p:ph idx="1"/>
          </p:nvPr>
        </p:nvSpPr>
        <p:spPr/>
        <p:txBody>
          <a:bodyPr>
            <a:normAutofit lnSpcReduction="10000"/>
          </a:bodyPr>
          <a:lstStyle/>
          <a:p>
            <a:r>
              <a:rPr lang="en-KE" dirty="0"/>
              <a:t>3. Cash Flow Statement </a:t>
            </a:r>
            <a:endParaRPr lang="en-US" dirty="0"/>
          </a:p>
          <a:p>
            <a:r>
              <a:rPr lang="en-KE" dirty="0"/>
              <a:t>A cash flow statement shows how money moves throughout a company. </a:t>
            </a:r>
            <a:endParaRPr lang="en-US" dirty="0"/>
          </a:p>
          <a:p>
            <a:r>
              <a:rPr lang="en-KE" dirty="0"/>
              <a:t>It includes both inflows and outflows of cash. </a:t>
            </a:r>
            <a:endParaRPr lang="en-US" dirty="0"/>
          </a:p>
          <a:p>
            <a:r>
              <a:rPr lang="en-KE" dirty="0"/>
              <a:t>Operating, investing, and financing operations are the three categories into which cash flow can be divided. </a:t>
            </a:r>
          </a:p>
          <a:p>
            <a:r>
              <a:rPr lang="en-KE" dirty="0"/>
              <a:t>4. Accounts Notes </a:t>
            </a:r>
            <a:br>
              <a:rPr lang="en-KE" dirty="0"/>
            </a:br>
            <a:r>
              <a:rPr lang="en-KE" dirty="0"/>
              <a:t>A company's final accounts are accompanied by supplementary documentation known as notes to accounts or notes to financial statements.</a:t>
            </a:r>
          </a:p>
        </p:txBody>
      </p:sp>
    </p:spTree>
    <p:extLst>
      <p:ext uri="{BB962C8B-B14F-4D97-AF65-F5344CB8AC3E}">
        <p14:creationId xmlns:p14="http://schemas.microsoft.com/office/powerpoint/2010/main" val="716263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91829-A914-4DE5-B450-0203F290BAFD}"/>
              </a:ext>
            </a:extLst>
          </p:cNvPr>
          <p:cNvSpPr>
            <a:spLocks noGrp="1"/>
          </p:cNvSpPr>
          <p:nvPr>
            <p:ph type="title"/>
          </p:nvPr>
        </p:nvSpPr>
        <p:spPr/>
        <p:txBody>
          <a:bodyPr/>
          <a:lstStyle/>
          <a:p>
            <a:r>
              <a:rPr lang="en-US" dirty="0"/>
              <a:t>Notes to the Accounts</a:t>
            </a:r>
            <a:endParaRPr lang="en-KE" dirty="0"/>
          </a:p>
        </p:txBody>
      </p:sp>
      <p:sp>
        <p:nvSpPr>
          <p:cNvPr id="3" name="Content Placeholder 2">
            <a:extLst>
              <a:ext uri="{FF2B5EF4-FFF2-40B4-BE49-F238E27FC236}">
                <a16:creationId xmlns:a16="http://schemas.microsoft.com/office/drawing/2014/main" id="{0AF65537-0F3C-4A24-8FEE-47A033084010}"/>
              </a:ext>
            </a:extLst>
          </p:cNvPr>
          <p:cNvSpPr>
            <a:spLocks noGrp="1"/>
          </p:cNvSpPr>
          <p:nvPr>
            <p:ph idx="1"/>
          </p:nvPr>
        </p:nvSpPr>
        <p:spPr/>
        <p:txBody>
          <a:bodyPr>
            <a:normAutofit/>
          </a:bodyPr>
          <a:lstStyle/>
          <a:p>
            <a:r>
              <a:rPr lang="en-KE" dirty="0"/>
              <a:t>According to the law, notes must be given, and these notes may contain information about share capital, reserves, provisions, inventory, depreciation, and other topics.</a:t>
            </a:r>
            <a:endParaRPr lang="en-US" dirty="0"/>
          </a:p>
          <a:p>
            <a:r>
              <a:rPr lang="en-KE" dirty="0"/>
              <a:t>Users of accounting information can estimate the company's future performance and comprehend its existing financial status with the aid of the notes to accounts. </a:t>
            </a:r>
            <a:endParaRPr lang="en-US" dirty="0"/>
          </a:p>
          <a:p>
            <a:r>
              <a:rPr lang="en-KE" dirty="0"/>
              <a:t>It aids auditors in assessing whether accounting policies are correctly applied and reflected in the company's financial statements during the financial statement audit. </a:t>
            </a:r>
            <a:br>
              <a:rPr lang="en-KE" dirty="0"/>
            </a:br>
            <a:endParaRPr lang="en-KE" dirty="0"/>
          </a:p>
          <a:p>
            <a:endParaRPr lang="en-KE" dirty="0"/>
          </a:p>
        </p:txBody>
      </p:sp>
    </p:spTree>
    <p:extLst>
      <p:ext uri="{BB962C8B-B14F-4D97-AF65-F5344CB8AC3E}">
        <p14:creationId xmlns:p14="http://schemas.microsoft.com/office/powerpoint/2010/main" val="12822874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1D2F8-9AE3-40B6-908D-884EAA486262}"/>
              </a:ext>
            </a:extLst>
          </p:cNvPr>
          <p:cNvSpPr>
            <a:spLocks noGrp="1"/>
          </p:cNvSpPr>
          <p:nvPr>
            <p:ph type="title"/>
          </p:nvPr>
        </p:nvSpPr>
        <p:spPr/>
        <p:txBody>
          <a:bodyPr/>
          <a:lstStyle/>
          <a:p>
            <a:r>
              <a:rPr lang="en-US" dirty="0"/>
              <a:t>Components</a:t>
            </a:r>
            <a:endParaRPr lang="en-KE" dirty="0"/>
          </a:p>
        </p:txBody>
      </p:sp>
      <p:sp>
        <p:nvSpPr>
          <p:cNvPr id="3" name="Content Placeholder 2">
            <a:extLst>
              <a:ext uri="{FF2B5EF4-FFF2-40B4-BE49-F238E27FC236}">
                <a16:creationId xmlns:a16="http://schemas.microsoft.com/office/drawing/2014/main" id="{4E3D5691-A6DC-4B3A-A616-D92BAC0D7E44}"/>
              </a:ext>
            </a:extLst>
          </p:cNvPr>
          <p:cNvSpPr>
            <a:spLocks noGrp="1"/>
          </p:cNvSpPr>
          <p:nvPr>
            <p:ph idx="1"/>
          </p:nvPr>
        </p:nvSpPr>
        <p:spPr/>
        <p:txBody>
          <a:bodyPr/>
          <a:lstStyle/>
          <a:p>
            <a:r>
              <a:rPr lang="en-KE" dirty="0"/>
              <a:t>Four main components make up financial statements, which are written papers that convey the financial goals and circumstances of a trading company or entity. </a:t>
            </a:r>
            <a:endParaRPr lang="en-US" dirty="0"/>
          </a:p>
          <a:p>
            <a:r>
              <a:rPr lang="en-KE" dirty="0"/>
              <a:t>Financial statements are typically designed to provide the organization and its readers with the most accurate and succinct financial facts possible.</a:t>
            </a:r>
            <a:endParaRPr lang="en-US" dirty="0"/>
          </a:p>
          <a:p>
            <a:r>
              <a:rPr lang="en-KE" dirty="0"/>
              <a:t>Balance sheets, retained earnings statements, cash flows, and income statements are often included in trading company financial statements; however, additional clarifications may be required based on the relevant accounting foundation.</a:t>
            </a:r>
          </a:p>
        </p:txBody>
      </p:sp>
    </p:spTree>
    <p:extLst>
      <p:ext uri="{BB962C8B-B14F-4D97-AF65-F5344CB8AC3E}">
        <p14:creationId xmlns:p14="http://schemas.microsoft.com/office/powerpoint/2010/main" val="2946968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BA5E2-DA9F-4E8A-88D6-1619B670C459}"/>
              </a:ext>
            </a:extLst>
          </p:cNvPr>
          <p:cNvSpPr>
            <a:spLocks noGrp="1"/>
          </p:cNvSpPr>
          <p:nvPr>
            <p:ph type="title"/>
          </p:nvPr>
        </p:nvSpPr>
        <p:spPr/>
        <p:txBody>
          <a:bodyPr/>
          <a:lstStyle/>
          <a:p>
            <a:r>
              <a:rPr lang="en-US" dirty="0"/>
              <a:t>Published statements</a:t>
            </a:r>
            <a:endParaRPr lang="en-KE" dirty="0"/>
          </a:p>
        </p:txBody>
      </p:sp>
      <p:sp>
        <p:nvSpPr>
          <p:cNvPr id="3" name="Content Placeholder 2">
            <a:extLst>
              <a:ext uri="{FF2B5EF4-FFF2-40B4-BE49-F238E27FC236}">
                <a16:creationId xmlns:a16="http://schemas.microsoft.com/office/drawing/2014/main" id="{58487E94-BF8D-4BE3-9CE8-C4956ADDDCD8}"/>
              </a:ext>
            </a:extLst>
          </p:cNvPr>
          <p:cNvSpPr>
            <a:spLocks noGrp="1"/>
          </p:cNvSpPr>
          <p:nvPr>
            <p:ph idx="1"/>
          </p:nvPr>
        </p:nvSpPr>
        <p:spPr/>
        <p:txBody>
          <a:bodyPr>
            <a:normAutofit fontScale="92500"/>
          </a:bodyPr>
          <a:lstStyle/>
          <a:p>
            <a:r>
              <a:rPr lang="en-KE" dirty="0"/>
              <a:t>To ensure certainty and to check for tax, funding, or investment objectives, government agencies, accountants, and other firms audit these statements.</a:t>
            </a:r>
          </a:p>
          <a:p>
            <a:r>
              <a:rPr lang="en-KE" dirty="0"/>
              <a:t>"The statements outlined for the intention of declaring a periodical analysis of the report on development by the management and in accordance with the condition of investment in the trade and the outcomes accomplished during the period under analysis," declares the American Institute of Certified Public Accountants (AICPA) as the nature of financial statements. </a:t>
            </a:r>
            <a:endParaRPr lang="en-US" dirty="0"/>
          </a:p>
          <a:p>
            <a:r>
              <a:rPr lang="en-KE" dirty="0"/>
              <a:t>They reflect a blend of recorded facts, subjective opinions, and accounting standards. </a:t>
            </a:r>
            <a:br>
              <a:rPr lang="en-KE" dirty="0"/>
            </a:br>
            <a:endParaRPr lang="en-KE" dirty="0"/>
          </a:p>
        </p:txBody>
      </p:sp>
    </p:spTree>
    <p:extLst>
      <p:ext uri="{BB962C8B-B14F-4D97-AF65-F5344CB8AC3E}">
        <p14:creationId xmlns:p14="http://schemas.microsoft.com/office/powerpoint/2010/main" val="39538675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A861D-047F-46B4-812F-0624C0484193}"/>
              </a:ext>
            </a:extLst>
          </p:cNvPr>
          <p:cNvSpPr>
            <a:spLocks noGrp="1"/>
          </p:cNvSpPr>
          <p:nvPr>
            <p:ph type="title"/>
          </p:nvPr>
        </p:nvSpPr>
        <p:spPr>
          <a:xfrm>
            <a:off x="838200" y="365125"/>
            <a:ext cx="10515600" cy="1325563"/>
          </a:xfrm>
        </p:spPr>
        <p:txBody>
          <a:bodyPr/>
          <a:lstStyle/>
          <a:p>
            <a:r>
              <a:rPr lang="en-US" dirty="0"/>
              <a:t>Essentials for Published financial statements</a:t>
            </a:r>
            <a:endParaRPr lang="en-KE" dirty="0"/>
          </a:p>
        </p:txBody>
      </p:sp>
      <p:sp>
        <p:nvSpPr>
          <p:cNvPr id="3" name="Content Placeholder 2">
            <a:extLst>
              <a:ext uri="{FF2B5EF4-FFF2-40B4-BE49-F238E27FC236}">
                <a16:creationId xmlns:a16="http://schemas.microsoft.com/office/drawing/2014/main" id="{60D0C352-F16D-4DEB-BE77-D8576B124877}"/>
              </a:ext>
            </a:extLst>
          </p:cNvPr>
          <p:cNvSpPr>
            <a:spLocks noGrp="1"/>
          </p:cNvSpPr>
          <p:nvPr>
            <p:ph idx="1"/>
          </p:nvPr>
        </p:nvSpPr>
        <p:spPr/>
        <p:txBody>
          <a:bodyPr>
            <a:normAutofit/>
          </a:bodyPr>
          <a:lstStyle/>
          <a:p>
            <a:r>
              <a:rPr lang="en-KE" dirty="0"/>
              <a:t> Noted facts: </a:t>
            </a:r>
            <a:endParaRPr lang="en-US" dirty="0"/>
          </a:p>
          <a:p>
            <a:r>
              <a:rPr lang="en-KE" dirty="0"/>
              <a:t>To create financial statements, we must first record certainties in monetary terms. </a:t>
            </a:r>
            <a:endParaRPr lang="en-US" dirty="0"/>
          </a:p>
          <a:p>
            <a:r>
              <a:rPr lang="en-KE" dirty="0"/>
              <a:t>To do this, we must provide explanations for account numbers such as cash, trade receivables, fixed assets, etc. </a:t>
            </a:r>
          </a:p>
          <a:p>
            <a:r>
              <a:rPr lang="en-KE" dirty="0"/>
              <a:t> Accounting standards: </a:t>
            </a:r>
            <a:endParaRPr lang="en-US" dirty="0"/>
          </a:p>
          <a:p>
            <a:r>
              <a:rPr lang="en-KE" dirty="0"/>
              <a:t>These standards identify particular conventions that are relevant to the accounting process. </a:t>
            </a:r>
            <a:endParaRPr lang="en-US" dirty="0"/>
          </a:p>
        </p:txBody>
      </p:sp>
    </p:spTree>
    <p:extLst>
      <p:ext uri="{BB962C8B-B14F-4D97-AF65-F5344CB8AC3E}">
        <p14:creationId xmlns:p14="http://schemas.microsoft.com/office/powerpoint/2010/main" val="632013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95310-04C4-48AE-8047-C31852C68A36}"/>
              </a:ext>
            </a:extLst>
          </p:cNvPr>
          <p:cNvSpPr>
            <a:spLocks noGrp="1"/>
          </p:cNvSpPr>
          <p:nvPr>
            <p:ph type="title"/>
          </p:nvPr>
        </p:nvSpPr>
        <p:spPr/>
        <p:txBody>
          <a:bodyPr/>
          <a:lstStyle/>
          <a:p>
            <a:r>
              <a:rPr lang="en-US" dirty="0"/>
              <a:t>Essentials for Published financial statements</a:t>
            </a:r>
            <a:endParaRPr lang="en-KE" dirty="0"/>
          </a:p>
        </p:txBody>
      </p:sp>
      <p:sp>
        <p:nvSpPr>
          <p:cNvPr id="3" name="Content Placeholder 2">
            <a:extLst>
              <a:ext uri="{FF2B5EF4-FFF2-40B4-BE49-F238E27FC236}">
                <a16:creationId xmlns:a16="http://schemas.microsoft.com/office/drawing/2014/main" id="{114A4576-8E70-4569-8D2C-991689B4E8FE}"/>
              </a:ext>
            </a:extLst>
          </p:cNvPr>
          <p:cNvSpPr>
            <a:spLocks noGrp="1"/>
          </p:cNvSpPr>
          <p:nvPr>
            <p:ph idx="1"/>
          </p:nvPr>
        </p:nvSpPr>
        <p:spPr/>
        <p:txBody>
          <a:bodyPr>
            <a:normAutofit fontScale="92500" lnSpcReduction="20000"/>
          </a:bodyPr>
          <a:lstStyle/>
          <a:p>
            <a:r>
              <a:rPr lang="en-KE" dirty="0"/>
              <a:t>These conventions must be followed while presenting the financial statements.</a:t>
            </a:r>
            <a:endParaRPr lang="en-US" dirty="0"/>
          </a:p>
          <a:p>
            <a:r>
              <a:rPr lang="en-KE" dirty="0"/>
              <a:t> For example, estimating inventories at cost price or market price, depending on which is lower. </a:t>
            </a:r>
            <a:br>
              <a:rPr lang="en-KE" dirty="0"/>
            </a:br>
            <a:endParaRPr lang="en-KE" dirty="0"/>
          </a:p>
          <a:p>
            <a:r>
              <a:rPr lang="en-KE" dirty="0"/>
              <a:t>• Postulates: </a:t>
            </a:r>
            <a:endParaRPr lang="en-US" dirty="0"/>
          </a:p>
          <a:p>
            <a:r>
              <a:rPr lang="en-KE" dirty="0"/>
              <a:t>The process of creating financial statements heavily relies on postulates. In accounting, we typically make these assumptions. </a:t>
            </a:r>
            <a:endParaRPr lang="en-US" dirty="0"/>
          </a:p>
          <a:p>
            <a:r>
              <a:rPr lang="en-KE" dirty="0"/>
              <a:t>The going concern postulate, for example, makes the assumption that a trading company will endure for a very long time.</a:t>
            </a:r>
            <a:endParaRPr lang="en-US" dirty="0"/>
          </a:p>
          <a:p>
            <a:r>
              <a:rPr lang="en-KE" dirty="0"/>
              <a:t> As a result, we value assets according to their historical cost.</a:t>
            </a:r>
            <a:br>
              <a:rPr lang="en-KE" dirty="0"/>
            </a:br>
            <a:endParaRPr lang="en-KE" dirty="0"/>
          </a:p>
        </p:txBody>
      </p:sp>
    </p:spTree>
    <p:extLst>
      <p:ext uri="{BB962C8B-B14F-4D97-AF65-F5344CB8AC3E}">
        <p14:creationId xmlns:p14="http://schemas.microsoft.com/office/powerpoint/2010/main" val="3598261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71B3D-90AA-4F4C-85E2-3306752972D6}"/>
              </a:ext>
            </a:extLst>
          </p:cNvPr>
          <p:cNvSpPr>
            <a:spLocks noGrp="1"/>
          </p:cNvSpPr>
          <p:nvPr>
            <p:ph type="title"/>
          </p:nvPr>
        </p:nvSpPr>
        <p:spPr/>
        <p:txBody>
          <a:bodyPr/>
          <a:lstStyle/>
          <a:p>
            <a:r>
              <a:rPr lang="en-US" dirty="0"/>
              <a:t>Essentials</a:t>
            </a:r>
            <a:endParaRPr lang="en-KE" dirty="0"/>
          </a:p>
        </p:txBody>
      </p:sp>
      <p:sp>
        <p:nvSpPr>
          <p:cNvPr id="3" name="Content Placeholder 2">
            <a:extLst>
              <a:ext uri="{FF2B5EF4-FFF2-40B4-BE49-F238E27FC236}">
                <a16:creationId xmlns:a16="http://schemas.microsoft.com/office/drawing/2014/main" id="{CA122EBA-B241-4AE5-8C9D-1045125D0C83}"/>
              </a:ext>
            </a:extLst>
          </p:cNvPr>
          <p:cNvSpPr>
            <a:spLocks noGrp="1"/>
          </p:cNvSpPr>
          <p:nvPr>
            <p:ph idx="1"/>
          </p:nvPr>
        </p:nvSpPr>
        <p:spPr/>
        <p:txBody>
          <a:bodyPr>
            <a:normAutofit/>
          </a:bodyPr>
          <a:lstStyle/>
          <a:p>
            <a:r>
              <a:rPr lang="en-KE" dirty="0"/>
              <a:t>• Personal judgments: </a:t>
            </a:r>
            <a:endParaRPr lang="en-US" dirty="0"/>
          </a:p>
          <a:p>
            <a:r>
              <a:rPr lang="en-KE" dirty="0"/>
              <a:t>A significant portion of the financial statement outline is based on personal judgments and opinions. Therefore, when calculating depreciation, we must rely on our own approximations. </a:t>
            </a:r>
            <a:endParaRPr lang="en-US" dirty="0"/>
          </a:p>
          <a:p>
            <a:r>
              <a:rPr lang="en-KE" dirty="0"/>
              <a:t>The primary sources of information for shareholders and other outside parties to understand the financial health and profitability of any trading company are financial statements</a:t>
            </a:r>
            <a:endParaRPr lang="en-US" dirty="0"/>
          </a:p>
          <a:p>
            <a:endParaRPr lang="en-KE" dirty="0"/>
          </a:p>
        </p:txBody>
      </p:sp>
    </p:spTree>
    <p:extLst>
      <p:ext uri="{BB962C8B-B14F-4D97-AF65-F5344CB8AC3E}">
        <p14:creationId xmlns:p14="http://schemas.microsoft.com/office/powerpoint/2010/main" val="2668388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6CF72-725F-4789-BDB5-8B759625B093}"/>
              </a:ext>
            </a:extLst>
          </p:cNvPr>
          <p:cNvSpPr>
            <a:spLocks noGrp="1"/>
          </p:cNvSpPr>
          <p:nvPr>
            <p:ph type="title"/>
          </p:nvPr>
        </p:nvSpPr>
        <p:spPr/>
        <p:txBody>
          <a:bodyPr/>
          <a:lstStyle/>
          <a:p>
            <a:r>
              <a:rPr lang="en-US" dirty="0"/>
              <a:t>Purposes of Financial Statements</a:t>
            </a:r>
            <a:endParaRPr lang="en-KE" dirty="0"/>
          </a:p>
        </p:txBody>
      </p:sp>
      <p:sp>
        <p:nvSpPr>
          <p:cNvPr id="3" name="Content Placeholder 2">
            <a:extLst>
              <a:ext uri="{FF2B5EF4-FFF2-40B4-BE49-F238E27FC236}">
                <a16:creationId xmlns:a16="http://schemas.microsoft.com/office/drawing/2014/main" id="{38E35A97-D958-4B95-A78D-E7BDDA1414CB}"/>
              </a:ext>
            </a:extLst>
          </p:cNvPr>
          <p:cNvSpPr>
            <a:spLocks noGrp="1"/>
          </p:cNvSpPr>
          <p:nvPr>
            <p:ph idx="1"/>
          </p:nvPr>
        </p:nvSpPr>
        <p:spPr/>
        <p:txBody>
          <a:bodyPr>
            <a:normAutofit fontScale="92500" lnSpcReduction="10000"/>
          </a:bodyPr>
          <a:lstStyle/>
          <a:p>
            <a:r>
              <a:rPr lang="en-KE" dirty="0"/>
              <a:t>They provide information on the trading concern's results over a specific period of time in terms of assets and liabilities, which serves as the basis for decision-making.</a:t>
            </a:r>
            <a:endParaRPr lang="en-US" dirty="0"/>
          </a:p>
          <a:p>
            <a:r>
              <a:rPr lang="en-KE" dirty="0"/>
              <a:t>Therefore, assisting end users in making decisions is the main objective of financial statements.</a:t>
            </a:r>
            <a:endParaRPr lang="en-US" dirty="0"/>
          </a:p>
          <a:p>
            <a:r>
              <a:rPr lang="en-KE" dirty="0"/>
              <a:t> The specific goals include the following: </a:t>
            </a:r>
            <a:br>
              <a:rPr lang="en-KE" dirty="0"/>
            </a:br>
            <a:br>
              <a:rPr lang="en-KE" dirty="0"/>
            </a:br>
            <a:r>
              <a:rPr lang="en-KE" dirty="0"/>
              <a:t>• The exact situation of an organization's financial assets and liabilities is shown in financial statements. </a:t>
            </a:r>
            <a:endParaRPr lang="en-US" dirty="0"/>
          </a:p>
          <a:p>
            <a:r>
              <a:rPr lang="en-KE" dirty="0"/>
              <a:t>This information is not available to other stakeholders, such as authorities and investors. </a:t>
            </a:r>
            <a:br>
              <a:rPr lang="en-KE" dirty="0"/>
            </a:br>
            <a:endParaRPr lang="en-KE" dirty="0"/>
          </a:p>
          <a:p>
            <a:endParaRPr lang="en-KE" dirty="0"/>
          </a:p>
        </p:txBody>
      </p:sp>
    </p:spTree>
    <p:extLst>
      <p:ext uri="{BB962C8B-B14F-4D97-AF65-F5344CB8AC3E}">
        <p14:creationId xmlns:p14="http://schemas.microsoft.com/office/powerpoint/2010/main" val="19218591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1885F-B622-4E51-A545-5A91A7CDF80D}"/>
              </a:ext>
            </a:extLst>
          </p:cNvPr>
          <p:cNvSpPr>
            <a:spLocks noGrp="1"/>
          </p:cNvSpPr>
          <p:nvPr>
            <p:ph type="title"/>
          </p:nvPr>
        </p:nvSpPr>
        <p:spPr/>
        <p:txBody>
          <a:bodyPr/>
          <a:lstStyle/>
          <a:p>
            <a:r>
              <a:rPr lang="en-US" dirty="0"/>
              <a:t>Purposes of Financial Statements</a:t>
            </a:r>
            <a:endParaRPr lang="en-KE" dirty="0"/>
          </a:p>
        </p:txBody>
      </p:sp>
      <p:sp>
        <p:nvSpPr>
          <p:cNvPr id="3" name="Content Placeholder 2">
            <a:extLst>
              <a:ext uri="{FF2B5EF4-FFF2-40B4-BE49-F238E27FC236}">
                <a16:creationId xmlns:a16="http://schemas.microsoft.com/office/drawing/2014/main" id="{84310A23-0BCF-409E-A30B-9CAABAA7B8D6}"/>
              </a:ext>
            </a:extLst>
          </p:cNvPr>
          <p:cNvSpPr>
            <a:spLocks noGrp="1"/>
          </p:cNvSpPr>
          <p:nvPr>
            <p:ph idx="1"/>
          </p:nvPr>
        </p:nvSpPr>
        <p:spPr/>
        <p:txBody>
          <a:bodyPr/>
          <a:lstStyle/>
          <a:p>
            <a:r>
              <a:rPr lang="en-KE" dirty="0"/>
              <a:t>• They help predict the extent to which an organization can turn a profit. </a:t>
            </a:r>
            <a:endParaRPr lang="en-US" dirty="0"/>
          </a:p>
          <a:p>
            <a:r>
              <a:rPr lang="en-KE" dirty="0"/>
              <a:t>This information can be used by shareholders and investors to help them make financial decisions. </a:t>
            </a:r>
            <a:br>
              <a:rPr lang="en-KE" dirty="0"/>
            </a:br>
            <a:r>
              <a:rPr lang="en-KE" dirty="0"/>
              <a:t>•An organization's financial accounts demonstrate the effectiveness of its management. </a:t>
            </a:r>
            <a:endParaRPr lang="en-US" dirty="0"/>
          </a:p>
          <a:p>
            <a:r>
              <a:rPr lang="en-KE" dirty="0"/>
              <a:t>These statements illustrate how an organization's profitability determines how well it is operating.</a:t>
            </a:r>
            <a:br>
              <a:rPr lang="en-KE" dirty="0"/>
            </a:br>
            <a:endParaRPr lang="en-KE" dirty="0"/>
          </a:p>
        </p:txBody>
      </p:sp>
    </p:spTree>
    <p:extLst>
      <p:ext uri="{BB962C8B-B14F-4D97-AF65-F5344CB8AC3E}">
        <p14:creationId xmlns:p14="http://schemas.microsoft.com/office/powerpoint/2010/main" val="2572990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F96C2-8499-4D02-8819-233D001AD791}"/>
              </a:ext>
            </a:extLst>
          </p:cNvPr>
          <p:cNvSpPr>
            <a:spLocks noGrp="1"/>
          </p:cNvSpPr>
          <p:nvPr>
            <p:ph type="title"/>
          </p:nvPr>
        </p:nvSpPr>
        <p:spPr/>
        <p:txBody>
          <a:bodyPr/>
          <a:lstStyle/>
          <a:p>
            <a:r>
              <a:rPr lang="en-US" dirty="0"/>
              <a:t>Purposes of Financial Statements</a:t>
            </a:r>
            <a:endParaRPr lang="en-KE" dirty="0"/>
          </a:p>
        </p:txBody>
      </p:sp>
      <p:sp>
        <p:nvSpPr>
          <p:cNvPr id="3" name="Content Placeholder 2">
            <a:extLst>
              <a:ext uri="{FF2B5EF4-FFF2-40B4-BE49-F238E27FC236}">
                <a16:creationId xmlns:a16="http://schemas.microsoft.com/office/drawing/2014/main" id="{E9B5891A-E2BC-4F05-90B5-2928B5F780A1}"/>
              </a:ext>
            </a:extLst>
          </p:cNvPr>
          <p:cNvSpPr>
            <a:spLocks noGrp="1"/>
          </p:cNvSpPr>
          <p:nvPr>
            <p:ph idx="1"/>
          </p:nvPr>
        </p:nvSpPr>
        <p:spPr/>
        <p:txBody>
          <a:bodyPr/>
          <a:lstStyle/>
          <a:p>
            <a:r>
              <a:rPr lang="en-KE" dirty="0"/>
              <a:t>• They help readers understand the accounting techniques employed in these statements. </a:t>
            </a:r>
            <a:endParaRPr lang="en-US" dirty="0"/>
          </a:p>
          <a:p>
            <a:r>
              <a:rPr lang="en-KE" dirty="0"/>
              <a:t>This primarily aids in understanding the statements. </a:t>
            </a:r>
            <a:br>
              <a:rPr lang="en-KE" dirty="0"/>
            </a:br>
            <a:br>
              <a:rPr lang="en-KE" dirty="0"/>
            </a:br>
            <a:r>
              <a:rPr lang="en-KE" dirty="0"/>
              <a:t>• These statements also include information related to the cash flows of the business. Investors and creditors can use this data to predict the company's liquidity and cash requirements.</a:t>
            </a:r>
            <a:endParaRPr lang="en-US" dirty="0"/>
          </a:p>
          <a:p>
            <a:r>
              <a:rPr lang="en-KE" dirty="0"/>
              <a:t>Lastly, financial statements clarify how enterprises affect society. </a:t>
            </a:r>
            <a:endParaRPr lang="en-US" dirty="0"/>
          </a:p>
        </p:txBody>
      </p:sp>
    </p:spTree>
    <p:extLst>
      <p:ext uri="{BB962C8B-B14F-4D97-AF65-F5344CB8AC3E}">
        <p14:creationId xmlns:p14="http://schemas.microsoft.com/office/powerpoint/2010/main" val="359852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A0D43-0B20-45D7-8407-80D279AB4009}"/>
              </a:ext>
            </a:extLst>
          </p:cNvPr>
          <p:cNvSpPr>
            <a:spLocks noGrp="1"/>
          </p:cNvSpPr>
          <p:nvPr>
            <p:ph type="title"/>
          </p:nvPr>
        </p:nvSpPr>
        <p:spPr/>
        <p:txBody>
          <a:bodyPr/>
          <a:lstStyle/>
          <a:p>
            <a:r>
              <a:rPr lang="en-US" dirty="0"/>
              <a:t>Purpose of Financial statements</a:t>
            </a:r>
            <a:endParaRPr lang="en-KE" dirty="0"/>
          </a:p>
        </p:txBody>
      </p:sp>
      <p:sp>
        <p:nvSpPr>
          <p:cNvPr id="3" name="Content Placeholder 2">
            <a:extLst>
              <a:ext uri="{FF2B5EF4-FFF2-40B4-BE49-F238E27FC236}">
                <a16:creationId xmlns:a16="http://schemas.microsoft.com/office/drawing/2014/main" id="{E2E5FA91-D44C-4304-B08F-CD76B2FA9BA4}"/>
              </a:ext>
            </a:extLst>
          </p:cNvPr>
          <p:cNvSpPr>
            <a:spLocks noGrp="1"/>
          </p:cNvSpPr>
          <p:nvPr>
            <p:ph idx="1"/>
          </p:nvPr>
        </p:nvSpPr>
        <p:spPr/>
        <p:txBody>
          <a:bodyPr>
            <a:normAutofit/>
          </a:bodyPr>
          <a:lstStyle/>
          <a:p>
            <a:r>
              <a:rPr lang="en-KE" dirty="0"/>
              <a:t>This is because the activities of the business are influenced by external factors.</a:t>
            </a:r>
          </a:p>
          <a:p>
            <a:r>
              <a:rPr lang="en-KE" dirty="0"/>
              <a:t>The statements that give a true picture of an organization's financial performance at the end of a fiscal year are called financial statements. </a:t>
            </a:r>
            <a:endParaRPr lang="en-US" dirty="0"/>
          </a:p>
          <a:p>
            <a:r>
              <a:rPr lang="en-KE" dirty="0"/>
              <a:t>It serves as an official record of all financial transactions that occur within a company.</a:t>
            </a:r>
            <a:endParaRPr lang="en-US" dirty="0"/>
          </a:p>
          <a:p>
            <a:r>
              <a:rPr lang="en-KE" dirty="0"/>
              <a:t> These statements aid information users in assessing the organization's performance, liquidity, and financial status.</a:t>
            </a:r>
          </a:p>
        </p:txBody>
      </p:sp>
    </p:spTree>
    <p:extLst>
      <p:ext uri="{BB962C8B-B14F-4D97-AF65-F5344CB8AC3E}">
        <p14:creationId xmlns:p14="http://schemas.microsoft.com/office/powerpoint/2010/main" val="678944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9B4DE-9037-4901-9A29-FD04D6EB449C}"/>
              </a:ext>
            </a:extLst>
          </p:cNvPr>
          <p:cNvSpPr>
            <a:spLocks noGrp="1"/>
          </p:cNvSpPr>
          <p:nvPr>
            <p:ph type="title"/>
          </p:nvPr>
        </p:nvSpPr>
        <p:spPr/>
        <p:txBody>
          <a:bodyPr/>
          <a:lstStyle/>
          <a:p>
            <a:r>
              <a:rPr lang="en-US" dirty="0"/>
              <a:t>Applications</a:t>
            </a:r>
            <a:endParaRPr lang="en-KE" dirty="0"/>
          </a:p>
        </p:txBody>
      </p:sp>
      <p:sp>
        <p:nvSpPr>
          <p:cNvPr id="3" name="Content Placeholder 2">
            <a:extLst>
              <a:ext uri="{FF2B5EF4-FFF2-40B4-BE49-F238E27FC236}">
                <a16:creationId xmlns:a16="http://schemas.microsoft.com/office/drawing/2014/main" id="{FA176734-EEB4-48B9-8048-7DD46435029A}"/>
              </a:ext>
            </a:extLst>
          </p:cNvPr>
          <p:cNvSpPr>
            <a:spLocks noGrp="1"/>
          </p:cNvSpPr>
          <p:nvPr>
            <p:ph idx="1"/>
          </p:nvPr>
        </p:nvSpPr>
        <p:spPr/>
        <p:txBody>
          <a:bodyPr>
            <a:normAutofit lnSpcReduction="10000"/>
          </a:bodyPr>
          <a:lstStyle/>
          <a:p>
            <a:r>
              <a:rPr lang="en-KE" dirty="0"/>
              <a:t>1. Ascertain the company's financial status: </a:t>
            </a:r>
            <a:endParaRPr lang="en-US" dirty="0"/>
          </a:p>
          <a:p>
            <a:r>
              <a:rPr lang="en-KE" dirty="0"/>
              <a:t>The primary purpose of the financial statements is to disclose details regarding the company's financial status as of a specific date.</a:t>
            </a:r>
            <a:endParaRPr lang="en-US" dirty="0"/>
          </a:p>
          <a:p>
            <a:r>
              <a:rPr lang="en-KE" dirty="0"/>
              <a:t> Many stakeholders utilize this piece of information to help them make very significant business decisions. </a:t>
            </a:r>
          </a:p>
          <a:p>
            <a:r>
              <a:rPr lang="en-KE" dirty="0"/>
              <a:t>2. To get credit:</a:t>
            </a:r>
            <a:endParaRPr lang="en-US" dirty="0"/>
          </a:p>
          <a:p>
            <a:r>
              <a:rPr lang="en-KE" dirty="0"/>
              <a:t> Financial statements give prospective lenders a picture of the company, which they can use to either restrict credit to begin recovery or grant more credit for corporate expansion. </a:t>
            </a:r>
            <a:br>
              <a:rPr lang="en-KE" dirty="0"/>
            </a:br>
            <a:endParaRPr lang="en-KE" dirty="0"/>
          </a:p>
        </p:txBody>
      </p:sp>
    </p:spTree>
    <p:extLst>
      <p:ext uri="{BB962C8B-B14F-4D97-AF65-F5344CB8AC3E}">
        <p14:creationId xmlns:p14="http://schemas.microsoft.com/office/powerpoint/2010/main" val="26908199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28A90-943E-44BA-BC6D-965D6032EB6B}"/>
              </a:ext>
            </a:extLst>
          </p:cNvPr>
          <p:cNvSpPr>
            <a:spLocks noGrp="1"/>
          </p:cNvSpPr>
          <p:nvPr>
            <p:ph type="title"/>
          </p:nvPr>
        </p:nvSpPr>
        <p:spPr/>
        <p:txBody>
          <a:bodyPr/>
          <a:lstStyle/>
          <a:p>
            <a:r>
              <a:rPr lang="en-US" dirty="0"/>
              <a:t>Applications</a:t>
            </a:r>
            <a:endParaRPr lang="en-KE" dirty="0"/>
          </a:p>
        </p:txBody>
      </p:sp>
      <p:sp>
        <p:nvSpPr>
          <p:cNvPr id="3" name="Content Placeholder 2">
            <a:extLst>
              <a:ext uri="{FF2B5EF4-FFF2-40B4-BE49-F238E27FC236}">
                <a16:creationId xmlns:a16="http://schemas.microsoft.com/office/drawing/2014/main" id="{7D7D449B-F209-45FA-ADE0-6D748994F1AA}"/>
              </a:ext>
            </a:extLst>
          </p:cNvPr>
          <p:cNvSpPr>
            <a:spLocks noGrp="1"/>
          </p:cNvSpPr>
          <p:nvPr>
            <p:ph idx="1"/>
          </p:nvPr>
        </p:nvSpPr>
        <p:spPr/>
        <p:txBody>
          <a:bodyPr/>
          <a:lstStyle/>
          <a:p>
            <a:r>
              <a:rPr lang="en-KE" dirty="0"/>
              <a:t>3. Assists investors in making decisions: </a:t>
            </a:r>
            <a:endParaRPr lang="en-US" dirty="0"/>
          </a:p>
          <a:p>
            <a:r>
              <a:rPr lang="en-KE" dirty="0"/>
              <a:t>Financial statements include all the crucial data that prospective investors need to decide how much money to put into the company.</a:t>
            </a:r>
            <a:endParaRPr lang="en-US" dirty="0"/>
          </a:p>
          <a:p>
            <a:r>
              <a:rPr lang="en-KE" dirty="0"/>
              <a:t>When deciding on the price per share at which investors wish to invest, it is also beneficial. </a:t>
            </a:r>
            <a:endParaRPr lang="en-US" dirty="0"/>
          </a:p>
          <a:p>
            <a:r>
              <a:rPr lang="en-KE" dirty="0"/>
              <a:t>The secret to getting investments is having a strong financial statement.</a:t>
            </a:r>
          </a:p>
          <a:p>
            <a:endParaRPr lang="en-KE" dirty="0"/>
          </a:p>
        </p:txBody>
      </p:sp>
    </p:spTree>
    <p:extLst>
      <p:ext uri="{BB962C8B-B14F-4D97-AF65-F5344CB8AC3E}">
        <p14:creationId xmlns:p14="http://schemas.microsoft.com/office/powerpoint/2010/main" val="13771182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4059B-CAA2-4C3D-8D17-6AB61F54ABDF}"/>
              </a:ext>
            </a:extLst>
          </p:cNvPr>
          <p:cNvSpPr>
            <a:spLocks noGrp="1"/>
          </p:cNvSpPr>
          <p:nvPr>
            <p:ph type="title"/>
          </p:nvPr>
        </p:nvSpPr>
        <p:spPr/>
        <p:txBody>
          <a:bodyPr/>
          <a:lstStyle/>
          <a:p>
            <a:r>
              <a:rPr lang="en-US" dirty="0"/>
              <a:t>Applications</a:t>
            </a:r>
            <a:endParaRPr lang="en-KE" dirty="0"/>
          </a:p>
        </p:txBody>
      </p:sp>
      <p:sp>
        <p:nvSpPr>
          <p:cNvPr id="3" name="Content Placeholder 2">
            <a:extLst>
              <a:ext uri="{FF2B5EF4-FFF2-40B4-BE49-F238E27FC236}">
                <a16:creationId xmlns:a16="http://schemas.microsoft.com/office/drawing/2014/main" id="{330D533C-52DF-46F8-A9D3-BE630B2B1444}"/>
              </a:ext>
            </a:extLst>
          </p:cNvPr>
          <p:cNvSpPr>
            <a:spLocks noGrp="1"/>
          </p:cNvSpPr>
          <p:nvPr>
            <p:ph idx="1"/>
          </p:nvPr>
        </p:nvSpPr>
        <p:spPr/>
        <p:txBody>
          <a:bodyPr/>
          <a:lstStyle/>
          <a:p>
            <a:r>
              <a:rPr lang="en-KE" dirty="0"/>
              <a:t>4. Aids in policymaking: </a:t>
            </a:r>
            <a:endParaRPr lang="en-US" dirty="0"/>
          </a:p>
          <a:p>
            <a:r>
              <a:rPr lang="en-KE" dirty="0"/>
              <a:t>Based on how the business is conducting its operations, the government uses the financial statements to determine taxation and regulation policies.</a:t>
            </a:r>
            <a:endParaRPr lang="en-US" dirty="0"/>
          </a:p>
          <a:p>
            <a:r>
              <a:rPr lang="en-KE" dirty="0"/>
              <a:t> Depending on a company's income and assets, the government may impose taxes. </a:t>
            </a:r>
            <a:endParaRPr lang="en-US" dirty="0"/>
          </a:p>
          <a:p>
            <a:r>
              <a:rPr lang="en-KE" dirty="0"/>
              <a:t>5. Helpful for stock traders: </a:t>
            </a:r>
            <a:endParaRPr lang="en-US" dirty="0"/>
          </a:p>
          <a:p>
            <a:r>
              <a:rPr lang="en-KE" dirty="0"/>
              <a:t>Financial statements give stock traders insight into the state of the company, allowing them to modify their quotes appropriately.</a:t>
            </a:r>
          </a:p>
        </p:txBody>
      </p:sp>
    </p:spTree>
    <p:extLst>
      <p:ext uri="{BB962C8B-B14F-4D97-AF65-F5344CB8AC3E}">
        <p14:creationId xmlns:p14="http://schemas.microsoft.com/office/powerpoint/2010/main" val="35831647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8CB6E-19BA-4F25-9EC2-009EBA4D4B94}"/>
              </a:ext>
            </a:extLst>
          </p:cNvPr>
          <p:cNvSpPr>
            <a:spLocks noGrp="1"/>
          </p:cNvSpPr>
          <p:nvPr>
            <p:ph type="title"/>
          </p:nvPr>
        </p:nvSpPr>
        <p:spPr/>
        <p:txBody>
          <a:bodyPr/>
          <a:lstStyle/>
          <a:p>
            <a:r>
              <a:rPr lang="en-KE" dirty="0"/>
              <a:t>The Value of Financial Statements </a:t>
            </a:r>
          </a:p>
        </p:txBody>
      </p:sp>
      <p:sp>
        <p:nvSpPr>
          <p:cNvPr id="3" name="Content Placeholder 2">
            <a:extLst>
              <a:ext uri="{FF2B5EF4-FFF2-40B4-BE49-F238E27FC236}">
                <a16:creationId xmlns:a16="http://schemas.microsoft.com/office/drawing/2014/main" id="{28C75464-DFE8-4DFF-A3DB-1A80EF2616BF}"/>
              </a:ext>
            </a:extLst>
          </p:cNvPr>
          <p:cNvSpPr>
            <a:spLocks noGrp="1"/>
          </p:cNvSpPr>
          <p:nvPr>
            <p:ph idx="1"/>
          </p:nvPr>
        </p:nvSpPr>
        <p:spPr/>
        <p:txBody>
          <a:bodyPr/>
          <a:lstStyle/>
          <a:p>
            <a:r>
              <a:rPr lang="en-KE" dirty="0"/>
              <a:t>Financial statements are important because they can be used to support the various interests of different groups of people, including creditors, the general public, management, etc. </a:t>
            </a:r>
            <a:br>
              <a:rPr lang="en-KE" dirty="0"/>
            </a:br>
            <a:r>
              <a:rPr lang="en-KE" dirty="0"/>
              <a:t>• • Significance for administration: The administration of modern trade concerns need scientific and strategic access due to the growing scale and complexity of factors impacting commercial functions.</a:t>
            </a:r>
            <a:endParaRPr lang="en-US" dirty="0"/>
          </a:p>
          <a:p>
            <a:r>
              <a:rPr lang="en-KE" dirty="0"/>
              <a:t> For the purposes, the management team requires current, accurate, and systematic financial data.</a:t>
            </a:r>
          </a:p>
        </p:txBody>
      </p:sp>
    </p:spTree>
    <p:extLst>
      <p:ext uri="{BB962C8B-B14F-4D97-AF65-F5344CB8AC3E}">
        <p14:creationId xmlns:p14="http://schemas.microsoft.com/office/powerpoint/2010/main" val="31354915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452F9-4B49-48EF-B7B0-600EA2905813}"/>
              </a:ext>
            </a:extLst>
          </p:cNvPr>
          <p:cNvSpPr>
            <a:spLocks noGrp="1"/>
          </p:cNvSpPr>
          <p:nvPr>
            <p:ph type="title"/>
          </p:nvPr>
        </p:nvSpPr>
        <p:spPr/>
        <p:txBody>
          <a:bodyPr/>
          <a:lstStyle/>
          <a:p>
            <a:r>
              <a:rPr lang="en-KE" dirty="0"/>
              <a:t>The Value of Financial Statements</a:t>
            </a:r>
          </a:p>
        </p:txBody>
      </p:sp>
      <p:sp>
        <p:nvSpPr>
          <p:cNvPr id="3" name="Content Placeholder 2">
            <a:extLst>
              <a:ext uri="{FF2B5EF4-FFF2-40B4-BE49-F238E27FC236}">
                <a16:creationId xmlns:a16="http://schemas.microsoft.com/office/drawing/2014/main" id="{EED63351-103B-4E8C-AE89-05F6A6200CBD}"/>
              </a:ext>
            </a:extLst>
          </p:cNvPr>
          <p:cNvSpPr>
            <a:spLocks noGrp="1"/>
          </p:cNvSpPr>
          <p:nvPr>
            <p:ph idx="1"/>
          </p:nvPr>
        </p:nvSpPr>
        <p:spPr/>
        <p:txBody>
          <a:bodyPr/>
          <a:lstStyle/>
          <a:p>
            <a:r>
              <a:rPr lang="en-KE" dirty="0"/>
              <a:t>The management can better understand the business counterpart's position in the industry, prospects, and growth with the help of financial statements. </a:t>
            </a:r>
            <a:br>
              <a:rPr lang="en-KE" dirty="0"/>
            </a:br>
            <a:r>
              <a:rPr lang="en-KE" dirty="0"/>
              <a:t>• Significance to Shareholders: In the case of businesses, management is disengaged from control. </a:t>
            </a:r>
            <a:endParaRPr lang="en-US" dirty="0"/>
          </a:p>
          <a:p>
            <a:r>
              <a:rPr lang="en-KE" dirty="0"/>
              <a:t>The daily operations of the company are not open to shareholders.</a:t>
            </a:r>
            <a:endParaRPr lang="en-US" dirty="0"/>
          </a:p>
          <a:p>
            <a:r>
              <a:rPr lang="en-KE" dirty="0"/>
              <a:t>Nonetheless, the results of these </a:t>
            </a:r>
            <a:r>
              <a:rPr lang="en-US" dirty="0" err="1"/>
              <a:t>endeavours</a:t>
            </a:r>
            <a:r>
              <a:rPr lang="en-KE" dirty="0"/>
              <a:t> ought to be presented to shareholders in the form of financial statements at the annual general body meeting.</a:t>
            </a:r>
          </a:p>
        </p:txBody>
      </p:sp>
    </p:spTree>
    <p:extLst>
      <p:ext uri="{BB962C8B-B14F-4D97-AF65-F5344CB8AC3E}">
        <p14:creationId xmlns:p14="http://schemas.microsoft.com/office/powerpoint/2010/main" val="4037466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0F338-0538-4373-8A5C-32EC3CA0A3B3}"/>
              </a:ext>
            </a:extLst>
          </p:cNvPr>
          <p:cNvSpPr>
            <a:spLocks noGrp="1"/>
          </p:cNvSpPr>
          <p:nvPr>
            <p:ph type="title"/>
          </p:nvPr>
        </p:nvSpPr>
        <p:spPr/>
        <p:txBody>
          <a:bodyPr/>
          <a:lstStyle/>
          <a:p>
            <a:r>
              <a:rPr lang="en-KE" dirty="0"/>
              <a:t>Financial Statement limit</a:t>
            </a:r>
            <a:r>
              <a:rPr lang="en-US" dirty="0" err="1"/>
              <a:t>ation</a:t>
            </a:r>
            <a:endParaRPr lang="en-KE" dirty="0"/>
          </a:p>
        </p:txBody>
      </p:sp>
      <p:sp>
        <p:nvSpPr>
          <p:cNvPr id="3" name="Content Placeholder 2">
            <a:extLst>
              <a:ext uri="{FF2B5EF4-FFF2-40B4-BE49-F238E27FC236}">
                <a16:creationId xmlns:a16="http://schemas.microsoft.com/office/drawing/2014/main" id="{AD26B2B4-16E2-4D8F-B9B2-408FF914C660}"/>
              </a:ext>
            </a:extLst>
          </p:cNvPr>
          <p:cNvSpPr>
            <a:spLocks noGrp="1"/>
          </p:cNvSpPr>
          <p:nvPr>
            <p:ph idx="1"/>
          </p:nvPr>
        </p:nvSpPr>
        <p:spPr/>
        <p:txBody>
          <a:bodyPr/>
          <a:lstStyle/>
          <a:p>
            <a:r>
              <a:rPr lang="en-KE" dirty="0"/>
              <a:t>Before relying heavily on financial statements, a user should be fully aware of their limits.</a:t>
            </a:r>
            <a:endParaRPr lang="en-US" dirty="0"/>
          </a:p>
          <a:p>
            <a:r>
              <a:rPr lang="en-KE" dirty="0"/>
              <a:t> Understanding these factors may lead to further analysis or a devaluation of capital invested in a trade firm.</a:t>
            </a:r>
            <a:endParaRPr lang="en-US" dirty="0"/>
          </a:p>
          <a:p>
            <a:r>
              <a:rPr lang="en-KE" dirty="0"/>
              <a:t>The constraints of financial statements are as follows: </a:t>
            </a:r>
            <a:br>
              <a:rPr lang="en-KE" dirty="0"/>
            </a:br>
            <a:br>
              <a:rPr lang="en-KE" dirty="0"/>
            </a:br>
            <a:r>
              <a:rPr lang="en-KE" dirty="0"/>
              <a:t>• Reliance on past expenses: The cost of each transaction is recorded.</a:t>
            </a:r>
            <a:endParaRPr lang="en-US" dirty="0"/>
          </a:p>
          <a:p>
            <a:r>
              <a:rPr lang="en-KE" dirty="0"/>
              <a:t>When examining the balance sheet, it is important to keep in mind that the values of the assets and liabilities may change over time.</a:t>
            </a:r>
          </a:p>
        </p:txBody>
      </p:sp>
    </p:spTree>
    <p:extLst>
      <p:ext uri="{BB962C8B-B14F-4D97-AF65-F5344CB8AC3E}">
        <p14:creationId xmlns:p14="http://schemas.microsoft.com/office/powerpoint/2010/main" val="31848623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2F11E-B4F9-4268-9579-1E55D50CED11}"/>
              </a:ext>
            </a:extLst>
          </p:cNvPr>
          <p:cNvSpPr>
            <a:spLocks noGrp="1"/>
          </p:cNvSpPr>
          <p:nvPr>
            <p:ph type="title"/>
          </p:nvPr>
        </p:nvSpPr>
        <p:spPr/>
        <p:txBody>
          <a:bodyPr/>
          <a:lstStyle/>
          <a:p>
            <a:r>
              <a:rPr lang="en-US" dirty="0"/>
              <a:t>Limitations</a:t>
            </a:r>
            <a:endParaRPr lang="en-KE" dirty="0"/>
          </a:p>
        </p:txBody>
      </p:sp>
      <p:sp>
        <p:nvSpPr>
          <p:cNvPr id="3" name="Content Placeholder 2">
            <a:extLst>
              <a:ext uri="{FF2B5EF4-FFF2-40B4-BE49-F238E27FC236}">
                <a16:creationId xmlns:a16="http://schemas.microsoft.com/office/drawing/2014/main" id="{71B2A436-1F99-4255-9E2E-1339304A6BE3}"/>
              </a:ext>
            </a:extLst>
          </p:cNvPr>
          <p:cNvSpPr>
            <a:spLocks noGrp="1"/>
          </p:cNvSpPr>
          <p:nvPr>
            <p:ph idx="1"/>
          </p:nvPr>
        </p:nvSpPr>
        <p:spPr/>
        <p:txBody>
          <a:bodyPr/>
          <a:lstStyle/>
          <a:p>
            <a:r>
              <a:rPr lang="en-KE" dirty="0"/>
              <a:t>. Some things, like marketable securities, are adjusted to reflect changes in their market prices, but other things, like fixed assets, remain the same. </a:t>
            </a:r>
          </a:p>
          <a:p>
            <a:r>
              <a:rPr lang="en-KE" dirty="0"/>
              <a:t>Therefore, if a sizable portion of the amount shown is based on past costs, the balance sheet may be unclear. </a:t>
            </a:r>
            <a:br>
              <a:rPr lang="en-KE" dirty="0"/>
            </a:br>
            <a:r>
              <a:rPr lang="en-KE" dirty="0"/>
              <a:t>• Biased: </a:t>
            </a:r>
            <a:endParaRPr lang="en-US" dirty="0"/>
          </a:p>
          <a:p>
            <a:r>
              <a:rPr lang="en-KE" dirty="0"/>
              <a:t>Financial statements are the outcome of the facts that have been recorded, the accounting concepts and practices that have been used, and the accountants' individual choices in various situations.</a:t>
            </a:r>
          </a:p>
        </p:txBody>
      </p:sp>
    </p:spTree>
    <p:extLst>
      <p:ext uri="{BB962C8B-B14F-4D97-AF65-F5344CB8AC3E}">
        <p14:creationId xmlns:p14="http://schemas.microsoft.com/office/powerpoint/2010/main" val="42742579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B4FC1-4C23-48C9-8CEB-282035391844}"/>
              </a:ext>
            </a:extLst>
          </p:cNvPr>
          <p:cNvSpPr>
            <a:spLocks noGrp="1"/>
          </p:cNvSpPr>
          <p:nvPr>
            <p:ph type="title"/>
          </p:nvPr>
        </p:nvSpPr>
        <p:spPr/>
        <p:txBody>
          <a:bodyPr/>
          <a:lstStyle/>
          <a:p>
            <a:r>
              <a:rPr lang="en-US" dirty="0"/>
              <a:t>Limitations</a:t>
            </a:r>
            <a:endParaRPr lang="en-KE" dirty="0"/>
          </a:p>
        </p:txBody>
      </p:sp>
      <p:sp>
        <p:nvSpPr>
          <p:cNvPr id="3" name="Content Placeholder 2">
            <a:extLst>
              <a:ext uri="{FF2B5EF4-FFF2-40B4-BE49-F238E27FC236}">
                <a16:creationId xmlns:a16="http://schemas.microsoft.com/office/drawing/2014/main" id="{B3AF710F-85F1-4091-B1FA-F9790F81EEA6}"/>
              </a:ext>
            </a:extLst>
          </p:cNvPr>
          <p:cNvSpPr>
            <a:spLocks noGrp="1"/>
          </p:cNvSpPr>
          <p:nvPr>
            <p:ph idx="1"/>
          </p:nvPr>
        </p:nvSpPr>
        <p:spPr/>
        <p:txBody>
          <a:bodyPr>
            <a:normAutofit lnSpcReduction="10000"/>
          </a:bodyPr>
          <a:lstStyle/>
          <a:p>
            <a:r>
              <a:rPr lang="en-KE" dirty="0"/>
              <a:t>. As a result, bias could be apparent in the results, and the financial situation as presented in the financial statements might not be realistic.</a:t>
            </a:r>
            <a:br>
              <a:rPr lang="en-KE" dirty="0"/>
            </a:br>
            <a:r>
              <a:rPr lang="en-KE" dirty="0"/>
              <a:t>• Important data missing:</a:t>
            </a:r>
            <a:endParaRPr lang="en-US" dirty="0"/>
          </a:p>
          <a:p>
            <a:r>
              <a:rPr lang="en-KE" dirty="0"/>
              <a:t> The balance statement does not provide data related to market loss and agreement termination, which have a significant impact on the company. </a:t>
            </a:r>
            <a:br>
              <a:rPr lang="en-KE" dirty="0"/>
            </a:br>
            <a:br>
              <a:rPr lang="en-KE" dirty="0"/>
            </a:br>
            <a:r>
              <a:rPr lang="en-KE" dirty="0"/>
              <a:t>• Aggregate statistics: Financial statements provide average statistics without providing an explanation. As a result, they might not help people make judgments. </a:t>
            </a:r>
          </a:p>
          <a:p>
            <a:endParaRPr lang="en-KE" dirty="0"/>
          </a:p>
        </p:txBody>
      </p:sp>
    </p:spTree>
    <p:extLst>
      <p:ext uri="{BB962C8B-B14F-4D97-AF65-F5344CB8AC3E}">
        <p14:creationId xmlns:p14="http://schemas.microsoft.com/office/powerpoint/2010/main" val="1229519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87A4-41C3-4D9D-862E-ACF987FACB05}"/>
              </a:ext>
            </a:extLst>
          </p:cNvPr>
          <p:cNvSpPr>
            <a:spLocks noGrp="1"/>
          </p:cNvSpPr>
          <p:nvPr>
            <p:ph type="title"/>
          </p:nvPr>
        </p:nvSpPr>
        <p:spPr/>
        <p:txBody>
          <a:bodyPr/>
          <a:lstStyle/>
          <a:p>
            <a:r>
              <a:rPr lang="en-US" dirty="0"/>
              <a:t>Financial Statements limits</a:t>
            </a:r>
            <a:endParaRPr lang="en-KE" dirty="0"/>
          </a:p>
        </p:txBody>
      </p:sp>
      <p:sp>
        <p:nvSpPr>
          <p:cNvPr id="3" name="Content Placeholder 2">
            <a:extLst>
              <a:ext uri="{FF2B5EF4-FFF2-40B4-BE49-F238E27FC236}">
                <a16:creationId xmlns:a16="http://schemas.microsoft.com/office/drawing/2014/main" id="{627D5FA1-F988-4108-975F-B64D81E95732}"/>
              </a:ext>
            </a:extLst>
          </p:cNvPr>
          <p:cNvSpPr>
            <a:spLocks noGrp="1"/>
          </p:cNvSpPr>
          <p:nvPr>
            <p:ph idx="1"/>
          </p:nvPr>
        </p:nvSpPr>
        <p:spPr/>
        <p:txBody>
          <a:bodyPr>
            <a:normAutofit/>
          </a:bodyPr>
          <a:lstStyle/>
          <a:p>
            <a:r>
              <a:rPr lang="en-KE" dirty="0"/>
              <a:t>• </a:t>
            </a:r>
            <a:r>
              <a:rPr lang="en-US" dirty="0"/>
              <a:t>Persons</a:t>
            </a:r>
            <a:r>
              <a:rPr lang="en-KE" dirty="0"/>
              <a:t> might not be aware that accounting is done according to a few specific rules.</a:t>
            </a:r>
            <a:endParaRPr lang="en-US" dirty="0"/>
          </a:p>
          <a:p>
            <a:r>
              <a:rPr lang="en-KE" dirty="0"/>
              <a:t> If the enterprise is forced into liquidation, some of the assets may not realize their stated values. </a:t>
            </a:r>
            <a:endParaRPr lang="en-US" dirty="0"/>
          </a:p>
          <a:p>
            <a:r>
              <a:rPr lang="en-KE" dirty="0"/>
              <a:t>The balance sheet's assets are somewhat valued at their unexpired cost. </a:t>
            </a:r>
            <a:br>
              <a:rPr lang="en-KE" dirty="0"/>
            </a:br>
            <a:r>
              <a:rPr lang="en-KE" dirty="0"/>
              <a:t>• These reports are merely provisional:</a:t>
            </a:r>
            <a:endParaRPr lang="en-US" dirty="0"/>
          </a:p>
          <a:p>
            <a:r>
              <a:rPr lang="en-KE" dirty="0"/>
              <a:t> The P/L for a specified time period is shown in the Statement of Profit and Loss. </a:t>
            </a:r>
          </a:p>
          <a:p>
            <a:endParaRPr lang="en-KE" dirty="0"/>
          </a:p>
        </p:txBody>
      </p:sp>
    </p:spTree>
    <p:extLst>
      <p:ext uri="{BB962C8B-B14F-4D97-AF65-F5344CB8AC3E}">
        <p14:creationId xmlns:p14="http://schemas.microsoft.com/office/powerpoint/2010/main" val="4585755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F465D-78BA-4507-AEF6-48FBFC50E075}"/>
              </a:ext>
            </a:extLst>
          </p:cNvPr>
          <p:cNvSpPr>
            <a:spLocks noGrp="1"/>
          </p:cNvSpPr>
          <p:nvPr>
            <p:ph type="title"/>
          </p:nvPr>
        </p:nvSpPr>
        <p:spPr/>
        <p:txBody>
          <a:bodyPr/>
          <a:lstStyle/>
          <a:p>
            <a:r>
              <a:rPr lang="en-US" dirty="0"/>
              <a:t>Complexity</a:t>
            </a:r>
            <a:endParaRPr lang="en-KE" dirty="0"/>
          </a:p>
        </p:txBody>
      </p:sp>
      <p:sp>
        <p:nvSpPr>
          <p:cNvPr id="3" name="Content Placeholder 2">
            <a:extLst>
              <a:ext uri="{FF2B5EF4-FFF2-40B4-BE49-F238E27FC236}">
                <a16:creationId xmlns:a16="http://schemas.microsoft.com/office/drawing/2014/main" id="{9A54018D-7138-40B2-9A21-404F9D342F7D}"/>
              </a:ext>
            </a:extLst>
          </p:cNvPr>
          <p:cNvSpPr>
            <a:spLocks noGrp="1"/>
          </p:cNvSpPr>
          <p:nvPr>
            <p:ph idx="1"/>
          </p:nvPr>
        </p:nvSpPr>
        <p:spPr/>
        <p:txBody>
          <a:bodyPr>
            <a:normAutofit/>
          </a:bodyPr>
          <a:lstStyle/>
          <a:p>
            <a:r>
              <a:rPr lang="en-KE" dirty="0"/>
              <a:t>The financial situation depicted in the balance sheet is appropriate at that moment; the expected change on a future date is not shown. </a:t>
            </a:r>
            <a:endParaRPr lang="en-US" dirty="0"/>
          </a:p>
          <a:p>
            <a:r>
              <a:rPr lang="en-KE" dirty="0"/>
              <a:t>As a result, it does not provide an indication of the earning capability over time.</a:t>
            </a:r>
            <a:endParaRPr lang="en-US" dirty="0"/>
          </a:p>
          <a:p>
            <a:r>
              <a:rPr lang="en-US" dirty="0"/>
              <a:t>Some of the specific goals for the published financial statements are listed as follows:</a:t>
            </a:r>
          </a:p>
          <a:p>
            <a:r>
              <a:rPr lang="en-KE" dirty="0"/>
              <a:t>1. To provide information about a business's financial resources and obligations:.</a:t>
            </a:r>
            <a:br>
              <a:rPr lang="en-KE" dirty="0"/>
            </a:br>
            <a:br>
              <a:rPr lang="en-KE" dirty="0"/>
            </a:br>
            <a:endParaRPr lang="en-KE" dirty="0"/>
          </a:p>
        </p:txBody>
      </p:sp>
    </p:spTree>
    <p:extLst>
      <p:ext uri="{BB962C8B-B14F-4D97-AF65-F5344CB8AC3E}">
        <p14:creationId xmlns:p14="http://schemas.microsoft.com/office/powerpoint/2010/main" val="4356912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489C8-326A-4657-BEC7-677289D6A210}"/>
              </a:ext>
            </a:extLst>
          </p:cNvPr>
          <p:cNvSpPr>
            <a:spLocks noGrp="1"/>
          </p:cNvSpPr>
          <p:nvPr>
            <p:ph type="title"/>
          </p:nvPr>
        </p:nvSpPr>
        <p:spPr/>
        <p:txBody>
          <a:bodyPr/>
          <a:lstStyle/>
          <a:p>
            <a:r>
              <a:rPr lang="en-US" dirty="0"/>
              <a:t>Users</a:t>
            </a:r>
            <a:endParaRPr lang="en-KE" dirty="0"/>
          </a:p>
        </p:txBody>
      </p:sp>
      <p:sp>
        <p:nvSpPr>
          <p:cNvPr id="3" name="Content Placeholder 2">
            <a:extLst>
              <a:ext uri="{FF2B5EF4-FFF2-40B4-BE49-F238E27FC236}">
                <a16:creationId xmlns:a16="http://schemas.microsoft.com/office/drawing/2014/main" id="{88D7B67D-50A4-47BC-8110-911566987D70}"/>
              </a:ext>
            </a:extLst>
          </p:cNvPr>
          <p:cNvSpPr>
            <a:spLocks noGrp="1"/>
          </p:cNvSpPr>
          <p:nvPr>
            <p:ph idx="1"/>
          </p:nvPr>
        </p:nvSpPr>
        <p:spPr/>
        <p:txBody>
          <a:bodyPr/>
          <a:lstStyle/>
          <a:p>
            <a:r>
              <a:rPr lang="en-KE" dirty="0"/>
              <a:t>They are ready to give investors and other outside parties with little power, ability, or resources access to information sufficient, trustworthy, and regular information about a business's financial resources and obligations</a:t>
            </a:r>
            <a:endParaRPr lang="en-US" dirty="0"/>
          </a:p>
          <a:p>
            <a:r>
              <a:rPr lang="en-KE" dirty="0"/>
              <a:t>1. To provide information about a business's financial resources and obligations: They are ready to give investors and other outside parties with little power, ability, or resources access to information sufficient, trustworthy, and regular information about a business's financial resources and obligations.</a:t>
            </a:r>
            <a:br>
              <a:rPr lang="en-KE" dirty="0"/>
            </a:br>
            <a:endParaRPr lang="en-KE" dirty="0"/>
          </a:p>
        </p:txBody>
      </p:sp>
    </p:spTree>
    <p:extLst>
      <p:ext uri="{BB962C8B-B14F-4D97-AF65-F5344CB8AC3E}">
        <p14:creationId xmlns:p14="http://schemas.microsoft.com/office/powerpoint/2010/main" val="2211673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80D99-C628-4994-A87F-417706E25840}"/>
              </a:ext>
            </a:extLst>
          </p:cNvPr>
          <p:cNvSpPr>
            <a:spLocks noGrp="1"/>
          </p:cNvSpPr>
          <p:nvPr>
            <p:ph type="title"/>
          </p:nvPr>
        </p:nvSpPr>
        <p:spPr/>
        <p:txBody>
          <a:bodyPr/>
          <a:lstStyle/>
          <a:p>
            <a:r>
              <a:rPr lang="en-US" dirty="0"/>
              <a:t>Users</a:t>
            </a:r>
            <a:endParaRPr lang="en-KE" dirty="0"/>
          </a:p>
        </p:txBody>
      </p:sp>
      <p:sp>
        <p:nvSpPr>
          <p:cNvPr id="3" name="Content Placeholder 2">
            <a:extLst>
              <a:ext uri="{FF2B5EF4-FFF2-40B4-BE49-F238E27FC236}">
                <a16:creationId xmlns:a16="http://schemas.microsoft.com/office/drawing/2014/main" id="{08B1B0F3-B299-4350-B439-42091F61AA36}"/>
              </a:ext>
            </a:extLst>
          </p:cNvPr>
          <p:cNvSpPr>
            <a:spLocks noGrp="1"/>
          </p:cNvSpPr>
          <p:nvPr>
            <p:ph idx="1"/>
          </p:nvPr>
        </p:nvSpPr>
        <p:spPr/>
        <p:txBody>
          <a:bodyPr/>
          <a:lstStyle/>
          <a:p>
            <a:r>
              <a:rPr lang="en-KE" dirty="0"/>
              <a:t>2. To give information about the company's earning potential:</a:t>
            </a:r>
            <a:endParaRPr lang="en-US" dirty="0"/>
          </a:p>
          <a:p>
            <a:r>
              <a:rPr lang="en-KE" dirty="0"/>
              <a:t> They must offer practical financial data that may be profitably used to forecast, contrast, and assess the company's earning potential. </a:t>
            </a:r>
            <a:br>
              <a:rPr lang="en-KE" dirty="0"/>
            </a:br>
            <a:br>
              <a:rPr lang="en-KE" dirty="0"/>
            </a:br>
            <a:r>
              <a:rPr lang="en-KE" dirty="0"/>
              <a:t>3. To provide cash flow information:</a:t>
            </a:r>
            <a:endParaRPr lang="en-US" dirty="0"/>
          </a:p>
          <a:p>
            <a:r>
              <a:rPr lang="en-KE" dirty="0"/>
              <a:t> They are to give creditors and investors information that will help them anticipate, compare, and assess possible cash flows in terms of time, amount, and associated uncertainties. </a:t>
            </a:r>
          </a:p>
          <a:p>
            <a:endParaRPr lang="en-KE" dirty="0"/>
          </a:p>
        </p:txBody>
      </p:sp>
    </p:spTree>
    <p:extLst>
      <p:ext uri="{BB962C8B-B14F-4D97-AF65-F5344CB8AC3E}">
        <p14:creationId xmlns:p14="http://schemas.microsoft.com/office/powerpoint/2010/main" val="3693342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EE30A-6D34-467E-A4D3-319483F08A0F}"/>
              </a:ext>
            </a:extLst>
          </p:cNvPr>
          <p:cNvSpPr>
            <a:spLocks noGrp="1"/>
          </p:cNvSpPr>
          <p:nvPr>
            <p:ph type="title"/>
          </p:nvPr>
        </p:nvSpPr>
        <p:spPr/>
        <p:txBody>
          <a:bodyPr/>
          <a:lstStyle/>
          <a:p>
            <a:r>
              <a:rPr lang="en-US" dirty="0"/>
              <a:t>Purpose</a:t>
            </a:r>
            <a:endParaRPr lang="en-KE" dirty="0"/>
          </a:p>
        </p:txBody>
      </p:sp>
      <p:sp>
        <p:nvSpPr>
          <p:cNvPr id="3" name="Content Placeholder 2">
            <a:extLst>
              <a:ext uri="{FF2B5EF4-FFF2-40B4-BE49-F238E27FC236}">
                <a16:creationId xmlns:a16="http://schemas.microsoft.com/office/drawing/2014/main" id="{D8172AEF-E101-4DDA-B5FB-DF3DE4DCEB20}"/>
              </a:ext>
            </a:extLst>
          </p:cNvPr>
          <p:cNvSpPr>
            <a:spLocks noGrp="1"/>
          </p:cNvSpPr>
          <p:nvPr>
            <p:ph idx="1"/>
          </p:nvPr>
        </p:nvSpPr>
        <p:spPr/>
        <p:txBody>
          <a:bodyPr/>
          <a:lstStyle/>
          <a:p>
            <a:r>
              <a:rPr lang="en-KE" dirty="0"/>
              <a:t>4. To assess management effectiveness: </a:t>
            </a:r>
            <a:endParaRPr lang="en-US" dirty="0"/>
          </a:p>
          <a:p>
            <a:r>
              <a:rPr lang="en-KE" dirty="0"/>
              <a:t>They provide data that can be used to assess how well management uses a company's resources. </a:t>
            </a:r>
            <a:endParaRPr lang="en-US" dirty="0"/>
          </a:p>
          <a:p>
            <a:endParaRPr lang="en-US" dirty="0"/>
          </a:p>
          <a:p>
            <a:r>
              <a:rPr lang="en-KE" dirty="0"/>
              <a:t>5. Information regarding business operations that impact society:</a:t>
            </a:r>
            <a:endParaRPr lang="en-US" dirty="0"/>
          </a:p>
          <a:p>
            <a:r>
              <a:rPr lang="en-KE" dirty="0"/>
              <a:t>They must report on business operations that have an impact on society that can be identified, characterized, or quantified and that are significant in their social context.</a:t>
            </a:r>
            <a:br>
              <a:rPr lang="en-KE" dirty="0"/>
            </a:br>
            <a:endParaRPr lang="en-KE" dirty="0"/>
          </a:p>
        </p:txBody>
      </p:sp>
    </p:spTree>
    <p:extLst>
      <p:ext uri="{BB962C8B-B14F-4D97-AF65-F5344CB8AC3E}">
        <p14:creationId xmlns:p14="http://schemas.microsoft.com/office/powerpoint/2010/main" val="7971191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44351-0D99-4FD2-9756-BBC6023D9256}"/>
              </a:ext>
            </a:extLst>
          </p:cNvPr>
          <p:cNvSpPr>
            <a:spLocks noGrp="1"/>
          </p:cNvSpPr>
          <p:nvPr>
            <p:ph type="title"/>
          </p:nvPr>
        </p:nvSpPr>
        <p:spPr/>
        <p:txBody>
          <a:bodyPr/>
          <a:lstStyle/>
          <a:p>
            <a:r>
              <a:rPr lang="en-US" dirty="0"/>
              <a:t>IAS 1 Guidelines on Published Financial Statements</a:t>
            </a:r>
            <a:endParaRPr lang="en-KE" dirty="0"/>
          </a:p>
        </p:txBody>
      </p:sp>
      <p:sp>
        <p:nvSpPr>
          <p:cNvPr id="3" name="Content Placeholder 2">
            <a:extLst>
              <a:ext uri="{FF2B5EF4-FFF2-40B4-BE49-F238E27FC236}">
                <a16:creationId xmlns:a16="http://schemas.microsoft.com/office/drawing/2014/main" id="{C7C530CC-C588-4769-ADE1-60D0BC12F308}"/>
              </a:ext>
            </a:extLst>
          </p:cNvPr>
          <p:cNvSpPr>
            <a:spLocks noGrp="1"/>
          </p:cNvSpPr>
          <p:nvPr>
            <p:ph idx="1"/>
          </p:nvPr>
        </p:nvSpPr>
        <p:spPr/>
        <p:txBody>
          <a:bodyPr/>
          <a:lstStyle/>
          <a:p>
            <a:r>
              <a:rPr lang="en-KE" dirty="0"/>
              <a:t>The company's financial status and performance should be accurately and fairly depicted in the financial statements. </a:t>
            </a:r>
            <a:endParaRPr lang="en-US" dirty="0"/>
          </a:p>
          <a:p>
            <a:r>
              <a:rPr lang="en-KE" dirty="0"/>
              <a:t>The true and fair view goal is accomplished when transactions are recorded accurately and the financial statements adhere to IFRSs in every way. </a:t>
            </a:r>
            <a:endParaRPr lang="en-US" dirty="0"/>
          </a:p>
          <a:p>
            <a:r>
              <a:rPr lang="en-KE" dirty="0"/>
              <a:t>From one fiscal period to the next, the corporation should implement its accounting rules consistently, and if those policies change, sufficient notice should be made.</a:t>
            </a:r>
            <a:br>
              <a:rPr lang="en-KE" dirty="0"/>
            </a:br>
            <a:endParaRPr lang="en-KE" dirty="0"/>
          </a:p>
        </p:txBody>
      </p:sp>
    </p:spTree>
    <p:extLst>
      <p:ext uri="{BB962C8B-B14F-4D97-AF65-F5344CB8AC3E}">
        <p14:creationId xmlns:p14="http://schemas.microsoft.com/office/powerpoint/2010/main" val="12074427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862F9-77B9-44EC-97D3-0235B45ECFAD}"/>
              </a:ext>
            </a:extLst>
          </p:cNvPr>
          <p:cNvSpPr>
            <a:spLocks noGrp="1"/>
          </p:cNvSpPr>
          <p:nvPr>
            <p:ph type="title"/>
          </p:nvPr>
        </p:nvSpPr>
        <p:spPr/>
        <p:txBody>
          <a:bodyPr/>
          <a:lstStyle/>
          <a:p>
            <a:r>
              <a:rPr lang="en-US" dirty="0"/>
              <a:t>IAS 1 Guideline</a:t>
            </a:r>
            <a:endParaRPr lang="en-KE" dirty="0"/>
          </a:p>
        </p:txBody>
      </p:sp>
      <p:sp>
        <p:nvSpPr>
          <p:cNvPr id="3" name="Content Placeholder 2">
            <a:extLst>
              <a:ext uri="{FF2B5EF4-FFF2-40B4-BE49-F238E27FC236}">
                <a16:creationId xmlns:a16="http://schemas.microsoft.com/office/drawing/2014/main" id="{5535944E-D305-4AC7-90DE-152D58BB1C18}"/>
              </a:ext>
            </a:extLst>
          </p:cNvPr>
          <p:cNvSpPr>
            <a:spLocks noGrp="1"/>
          </p:cNvSpPr>
          <p:nvPr>
            <p:ph idx="1"/>
          </p:nvPr>
        </p:nvSpPr>
        <p:spPr/>
        <p:txBody>
          <a:bodyPr/>
          <a:lstStyle/>
          <a:p>
            <a:r>
              <a:rPr lang="en-KE" dirty="0"/>
              <a:t>If the going concern basis isn't appropriate, the financial statement should be prepared on that basis and sufficient information should be made. </a:t>
            </a:r>
          </a:p>
          <a:p>
            <a:r>
              <a:rPr lang="en-KE" dirty="0"/>
              <a:t>A 12-month period should be covered by the financial statements, which should be prepared annually. If the period covered is shorter or longer than 12 months, this information should be provided. </a:t>
            </a:r>
            <a:endParaRPr lang="en-US" dirty="0"/>
          </a:p>
          <a:p>
            <a:r>
              <a:rPr lang="en-KE" dirty="0"/>
              <a:t>Unless it is the first year of trading, the financial statement should be provided on a comparable basis, that is, the financial results of the current year and prior year</a:t>
            </a:r>
          </a:p>
        </p:txBody>
      </p:sp>
    </p:spTree>
    <p:extLst>
      <p:ext uri="{BB962C8B-B14F-4D97-AF65-F5344CB8AC3E}">
        <p14:creationId xmlns:p14="http://schemas.microsoft.com/office/powerpoint/2010/main" val="29307697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8FBC7-F37B-4AF3-B5E4-EC2FC9F7E411}"/>
              </a:ext>
            </a:extLst>
          </p:cNvPr>
          <p:cNvSpPr>
            <a:spLocks noGrp="1"/>
          </p:cNvSpPr>
          <p:nvPr>
            <p:ph type="title"/>
          </p:nvPr>
        </p:nvSpPr>
        <p:spPr/>
        <p:txBody>
          <a:bodyPr/>
          <a:lstStyle/>
          <a:p>
            <a:r>
              <a:rPr lang="en-US" dirty="0"/>
              <a:t>IAS 1 Guideline</a:t>
            </a:r>
            <a:endParaRPr lang="en-KE" dirty="0"/>
          </a:p>
        </p:txBody>
      </p:sp>
      <p:sp>
        <p:nvSpPr>
          <p:cNvPr id="3" name="Content Placeholder 2">
            <a:extLst>
              <a:ext uri="{FF2B5EF4-FFF2-40B4-BE49-F238E27FC236}">
                <a16:creationId xmlns:a16="http://schemas.microsoft.com/office/drawing/2014/main" id="{C6F4E514-496D-4DBE-A432-8EA6E69452A3}"/>
              </a:ext>
            </a:extLst>
          </p:cNvPr>
          <p:cNvSpPr>
            <a:spLocks noGrp="1"/>
          </p:cNvSpPr>
          <p:nvPr>
            <p:ph idx="1"/>
          </p:nvPr>
        </p:nvSpPr>
        <p:spPr/>
        <p:txBody>
          <a:bodyPr/>
          <a:lstStyle/>
          <a:p>
            <a:r>
              <a:rPr lang="en-KE" dirty="0"/>
              <a:t>The date on which the directors gave their approval for the financial statements to be released should be disclosed.</a:t>
            </a:r>
          </a:p>
          <a:p>
            <a:r>
              <a:rPr lang="en-KE" dirty="0"/>
              <a:t>The following extra reports, which are not financial statements, are typically included by businesses that prepare public financial statements. </a:t>
            </a:r>
            <a:br>
              <a:rPr lang="en-KE" dirty="0"/>
            </a:br>
            <a:br>
              <a:rPr lang="en-KE" dirty="0"/>
            </a:br>
            <a:r>
              <a:rPr lang="en-KE" dirty="0"/>
              <a:t>• Corporate details, such as the company's address and attorneys. bankers, location, and others).</a:t>
            </a:r>
            <a:br>
              <a:rPr lang="en-KE" dirty="0"/>
            </a:br>
            <a:endParaRPr lang="en-KE" dirty="0"/>
          </a:p>
        </p:txBody>
      </p:sp>
    </p:spTree>
    <p:extLst>
      <p:ext uri="{BB962C8B-B14F-4D97-AF65-F5344CB8AC3E}">
        <p14:creationId xmlns:p14="http://schemas.microsoft.com/office/powerpoint/2010/main" val="981156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49B31-2CF9-48FF-9957-52F17B2E0E92}"/>
              </a:ext>
            </a:extLst>
          </p:cNvPr>
          <p:cNvSpPr>
            <a:spLocks noGrp="1"/>
          </p:cNvSpPr>
          <p:nvPr>
            <p:ph type="title"/>
          </p:nvPr>
        </p:nvSpPr>
        <p:spPr/>
        <p:txBody>
          <a:bodyPr/>
          <a:lstStyle/>
          <a:p>
            <a:r>
              <a:rPr lang="en-US" dirty="0"/>
              <a:t>IAS Guideline</a:t>
            </a:r>
            <a:endParaRPr lang="en-KE" dirty="0"/>
          </a:p>
        </p:txBody>
      </p:sp>
      <p:sp>
        <p:nvSpPr>
          <p:cNvPr id="3" name="Content Placeholder 2">
            <a:extLst>
              <a:ext uri="{FF2B5EF4-FFF2-40B4-BE49-F238E27FC236}">
                <a16:creationId xmlns:a16="http://schemas.microsoft.com/office/drawing/2014/main" id="{A469BD6B-28DF-4A6D-B72D-602A7F2C9D33}"/>
              </a:ext>
            </a:extLst>
          </p:cNvPr>
          <p:cNvSpPr>
            <a:spLocks noGrp="1"/>
          </p:cNvSpPr>
          <p:nvPr>
            <p:ph idx="1"/>
          </p:nvPr>
        </p:nvSpPr>
        <p:spPr/>
        <p:txBody>
          <a:bodyPr>
            <a:normAutofit/>
          </a:bodyPr>
          <a:lstStyle/>
          <a:p>
            <a:r>
              <a:rPr lang="en-KE" dirty="0"/>
              <a:t>The chairman's report, which includes the company's main business operations, directors up for election or retirement, the year's summary of results, and dividends. </a:t>
            </a:r>
            <a:endParaRPr lang="en-US" dirty="0"/>
          </a:p>
          <a:p>
            <a:r>
              <a:rPr lang="en-KE" dirty="0"/>
              <a:t>Reports are made by auditors. </a:t>
            </a:r>
            <a:br>
              <a:rPr lang="en-KE" dirty="0"/>
            </a:br>
            <a:r>
              <a:rPr lang="en-KE" dirty="0"/>
              <a:t>• Corporate governance, which includes audit committees, internal audit, IT systems, and other mechanisms to guarantee effective management. </a:t>
            </a:r>
            <a:br>
              <a:rPr lang="en-KE" dirty="0"/>
            </a:br>
            <a:r>
              <a:rPr lang="en-KE" dirty="0"/>
              <a:t>• Statistical data (key performance indicators for the business over a given time frame, such as five years). </a:t>
            </a:r>
          </a:p>
          <a:p>
            <a:r>
              <a:rPr lang="en-KE" dirty="0"/>
              <a:t> </a:t>
            </a:r>
          </a:p>
        </p:txBody>
      </p:sp>
    </p:spTree>
    <p:extLst>
      <p:ext uri="{BB962C8B-B14F-4D97-AF65-F5344CB8AC3E}">
        <p14:creationId xmlns:p14="http://schemas.microsoft.com/office/powerpoint/2010/main" val="22728536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E7076-A2F4-4034-9332-D6BDFC8FF551}"/>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0025C975-123F-4DB7-BFB9-EF0288FCEEFF}"/>
              </a:ext>
            </a:extLst>
          </p:cNvPr>
          <p:cNvSpPr>
            <a:spLocks noGrp="1"/>
          </p:cNvSpPr>
          <p:nvPr>
            <p:ph idx="1"/>
          </p:nvPr>
        </p:nvSpPr>
        <p:spPr/>
        <p:txBody>
          <a:bodyPr/>
          <a:lstStyle/>
          <a:p>
            <a:pPr lvl="0"/>
            <a:r>
              <a:rPr lang="en-KE" dirty="0"/>
              <a:t>Agarwal, S. P., &amp; Jain, P. C. (1993). </a:t>
            </a:r>
            <a:r>
              <a:rPr lang="en-KE" i="1" dirty="0"/>
              <a:t>Advanced financial accounting: Theory and practice</a:t>
            </a:r>
            <a:r>
              <a:rPr lang="en-KE" dirty="0"/>
              <a:t>. New Delhi, India: Wiley Eastern Limited.</a:t>
            </a:r>
          </a:p>
          <a:p>
            <a:r>
              <a:rPr lang="en-KE" dirty="0"/>
              <a:t> </a:t>
            </a:r>
          </a:p>
          <a:p>
            <a:endParaRPr lang="en-KE" dirty="0"/>
          </a:p>
        </p:txBody>
      </p:sp>
    </p:spTree>
    <p:extLst>
      <p:ext uri="{BB962C8B-B14F-4D97-AF65-F5344CB8AC3E}">
        <p14:creationId xmlns:p14="http://schemas.microsoft.com/office/powerpoint/2010/main" val="41534299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7F239-7A13-4AFD-AF2C-65ECF299DB9F}"/>
              </a:ext>
            </a:extLst>
          </p:cNvPr>
          <p:cNvSpPr>
            <a:spLocks noGrp="1"/>
          </p:cNvSpPr>
          <p:nvPr>
            <p:ph type="title"/>
          </p:nvPr>
        </p:nvSpPr>
        <p:spPr/>
        <p:txBody>
          <a:bodyPr/>
          <a:lstStyle/>
          <a:p>
            <a:r>
              <a:rPr lang="en-US" dirty="0"/>
              <a:t>Week 7: Published Financial Statements</a:t>
            </a:r>
            <a:endParaRPr lang="en-KE" dirty="0"/>
          </a:p>
        </p:txBody>
      </p:sp>
      <p:sp>
        <p:nvSpPr>
          <p:cNvPr id="3" name="Content Placeholder 2">
            <a:extLst>
              <a:ext uri="{FF2B5EF4-FFF2-40B4-BE49-F238E27FC236}">
                <a16:creationId xmlns:a16="http://schemas.microsoft.com/office/drawing/2014/main" id="{B8F6B525-4913-4838-9E0C-4AE0268D7C2A}"/>
              </a:ext>
            </a:extLst>
          </p:cNvPr>
          <p:cNvSpPr>
            <a:spLocks noGrp="1"/>
          </p:cNvSpPr>
          <p:nvPr>
            <p:ph idx="1"/>
          </p:nvPr>
        </p:nvSpPr>
        <p:spPr/>
        <p:txBody>
          <a:bodyPr/>
          <a:lstStyle/>
          <a:p>
            <a:endParaRPr lang="en-US" dirty="0"/>
          </a:p>
          <a:p>
            <a:endParaRPr lang="en-US" dirty="0"/>
          </a:p>
          <a:p>
            <a:r>
              <a:rPr lang="en-US" dirty="0"/>
              <a:t>End </a:t>
            </a:r>
            <a:r>
              <a:rPr lang="en-US"/>
              <a:t>of Week 7</a:t>
            </a:r>
            <a:endParaRPr lang="en-KE"/>
          </a:p>
        </p:txBody>
      </p:sp>
    </p:spTree>
    <p:extLst>
      <p:ext uri="{BB962C8B-B14F-4D97-AF65-F5344CB8AC3E}">
        <p14:creationId xmlns:p14="http://schemas.microsoft.com/office/powerpoint/2010/main" val="10004388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582</TotalTime>
  <Words>2481</Words>
  <Application>Microsoft Office PowerPoint</Application>
  <PresentationFormat>Widescreen</PresentationFormat>
  <Paragraphs>205</Paragraphs>
  <Slides>44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44</vt:i4>
      </vt:variant>
    </vt:vector>
  </HeadingPairs>
  <TitlesOfParts>
    <vt:vector size="48" baseType="lpstr">
      <vt:lpstr>Arial</vt:lpstr>
      <vt:lpstr>Calibri</vt:lpstr>
      <vt:lpstr>Calibri Light</vt:lpstr>
      <vt:lpstr>Office Theme</vt:lpstr>
      <vt:lpstr>Course: Advanced Accounting Theory and Practices</vt:lpstr>
      <vt:lpstr>Introduction</vt:lpstr>
      <vt:lpstr>Introduction</vt:lpstr>
      <vt:lpstr>Introduction</vt:lpstr>
      <vt:lpstr>Published financial statements</vt:lpstr>
      <vt:lpstr>Nature of financial statements</vt:lpstr>
      <vt:lpstr>Types of Financial Statement</vt:lpstr>
      <vt:lpstr>Income statement</vt:lpstr>
      <vt:lpstr>Income statement</vt:lpstr>
      <vt:lpstr>The balance sheet</vt:lpstr>
      <vt:lpstr>Balance sheet</vt:lpstr>
      <vt:lpstr>Balance sheet</vt:lpstr>
      <vt:lpstr>Liabilities</vt:lpstr>
      <vt:lpstr>Balance sheet items</vt:lpstr>
      <vt:lpstr>Cash Flow Statement</vt:lpstr>
      <vt:lpstr>Notes to the Accounts</vt:lpstr>
      <vt:lpstr>Components</vt:lpstr>
      <vt:lpstr>Published statements</vt:lpstr>
      <vt:lpstr>Essentials for Published financial statements</vt:lpstr>
      <vt:lpstr>Essentials for Published financial statements</vt:lpstr>
      <vt:lpstr>Essentials</vt:lpstr>
      <vt:lpstr>Purposes of Financial Statements</vt:lpstr>
      <vt:lpstr>Purposes of Financial Statements</vt:lpstr>
      <vt:lpstr>Purposes of Financial Statements</vt:lpstr>
      <vt:lpstr>Purpose of Financial statements</vt:lpstr>
      <vt:lpstr>Applications</vt:lpstr>
      <vt:lpstr>Applications</vt:lpstr>
      <vt:lpstr>Applications</vt:lpstr>
      <vt:lpstr>The Value of Financial Statements </vt:lpstr>
      <vt:lpstr>The Value of Financial Statements</vt:lpstr>
      <vt:lpstr>Financial Statement limitation</vt:lpstr>
      <vt:lpstr>Limitations</vt:lpstr>
      <vt:lpstr>Limitations</vt:lpstr>
      <vt:lpstr>Financial Statements limits</vt:lpstr>
      <vt:lpstr>Complexity</vt:lpstr>
      <vt:lpstr>Users</vt:lpstr>
      <vt:lpstr>Users</vt:lpstr>
      <vt:lpstr>Purpose</vt:lpstr>
      <vt:lpstr>IAS 1 Guidelines on Published Financial Statements</vt:lpstr>
      <vt:lpstr>IAS 1 Guideline</vt:lpstr>
      <vt:lpstr>IAS 1 Guideline</vt:lpstr>
      <vt:lpstr>IAS Guideline</vt:lpstr>
      <vt:lpstr>References</vt:lpstr>
      <vt:lpstr>Week 7: Published Financial Statements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17</cp:revision>
  <dcterms:created xsi:type="dcterms:W3CDTF">2025-05-13T17:58:22Z</dcterms:created>
  <dcterms:modified xsi:type="dcterms:W3CDTF">2025-05-17T19:51:41Z</dcterms:modified>
</cp:coreProperties>
</file>