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C1444-9FD1-45E2-A739-2B8364FA852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9A4CB39B-42DC-4446-AE27-A7C6DF28F32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7845B981-997E-4E84-9459-3510A555C157}"/>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F47CE89C-8DCB-4AD0-A564-F86B2774D4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3A7DFEB-1E5D-4E7D-823C-DA9F568AB69D}"/>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49712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0F5E49-84C6-4678-B858-B4B9BFCA7DEE}"/>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BBA0C322-EA2E-4789-93E6-DA6C9010940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FB15645-C1C3-4A50-BFC3-D79F6EFBE9A9}"/>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FA3D95FC-7507-45A8-8C6F-BEE53AF789B8}"/>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77B49C49-D7DA-4B98-B0D4-15DF59A2CD8F}"/>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137979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9C243-F222-4CED-806C-5C310845F47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2B74F205-03D0-4FE5-881C-20E8D275FC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B29CFC3-2B75-432F-9C9F-9EF18D7684B5}"/>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73D0BB62-1BFB-4A01-91A3-4D7CAA0D5D47}"/>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5CDBBAC-03BA-40BE-93E4-3DEEB75D81CC}"/>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1791585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D7C01-3CE9-4E96-911F-842624A2F9C3}"/>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F0F3EBBF-0960-4DE3-B773-19E2312154E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C847DD6A-2F13-4169-9187-11930784399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39D3EEB8-D01A-44EF-B735-4059B69AFF96}"/>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6" name="Footer Placeholder 5">
            <a:extLst>
              <a:ext uri="{FF2B5EF4-FFF2-40B4-BE49-F238E27FC236}">
                <a16:creationId xmlns:a16="http://schemas.microsoft.com/office/drawing/2014/main" id="{1106E970-6A24-4B39-A919-1A6169175E20}"/>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35C06DB6-3637-4AF2-9958-C7768F0D552E}"/>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390469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D6554-B24C-400F-A349-BE37D3932447}"/>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24636C04-3077-4A1D-9617-E5D9E3335C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C673E4-9999-4398-B197-ADF769FBC69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0B214BF3-ECAC-45A3-8448-32BFFAD8A26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EE8738B-5F9A-49D4-8CBA-B1E86C493B8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1156F0A6-F7CB-427E-AEAE-65DB7020CC84}"/>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8" name="Footer Placeholder 7">
            <a:extLst>
              <a:ext uri="{FF2B5EF4-FFF2-40B4-BE49-F238E27FC236}">
                <a16:creationId xmlns:a16="http://schemas.microsoft.com/office/drawing/2014/main" id="{5B0B0D84-DF7C-4DEA-AF5F-22C400E1B0B2}"/>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88A9C815-D487-4268-B9DB-AD4B1D708305}"/>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1792317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B2748-C593-407E-BC08-0206444E4488}"/>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CF68591F-72AF-4BAB-B673-F92A7793247F}"/>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4" name="Footer Placeholder 3">
            <a:extLst>
              <a:ext uri="{FF2B5EF4-FFF2-40B4-BE49-F238E27FC236}">
                <a16:creationId xmlns:a16="http://schemas.microsoft.com/office/drawing/2014/main" id="{84DB20DC-F2E2-473F-9FBD-60C45DFB3912}"/>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081EC8AF-AEAE-49DF-9DCF-8EE2DB67D280}"/>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642578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1189E3-8F1C-4191-973C-E6C34B8E3BC7}"/>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3" name="Footer Placeholder 2">
            <a:extLst>
              <a:ext uri="{FF2B5EF4-FFF2-40B4-BE49-F238E27FC236}">
                <a16:creationId xmlns:a16="http://schemas.microsoft.com/office/drawing/2014/main" id="{8F0A2F7E-F4BE-4A64-B6CA-5D0DC00F3780}"/>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9263F297-BB6B-47AD-8370-3954B65642E4}"/>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479340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2D9D7-436F-43CE-A5B6-94D6511D81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E3042167-943C-4736-8D3A-E94614A7E9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BA651EBF-D960-472A-8283-A4220CDDD8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AB45351-9914-493C-8017-BCA82690DBA6}"/>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6" name="Footer Placeholder 5">
            <a:extLst>
              <a:ext uri="{FF2B5EF4-FFF2-40B4-BE49-F238E27FC236}">
                <a16:creationId xmlns:a16="http://schemas.microsoft.com/office/drawing/2014/main" id="{A0EB8BFA-483E-4BF7-A3C5-F7A8987C5E1C}"/>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A21BAEBA-1AE3-4E10-8E10-9A368FBA3E0B}"/>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394326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65D4E-3F12-47A4-B62D-60E31DE9AB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953BA875-5BC5-4735-BC1F-A9E4DFC510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3A76535A-283C-4E4B-B9C9-90C86F3EAD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33D7DAB-87C6-4ED5-9FA4-A3D92C2AFFDD}"/>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6" name="Footer Placeholder 5">
            <a:extLst>
              <a:ext uri="{FF2B5EF4-FFF2-40B4-BE49-F238E27FC236}">
                <a16:creationId xmlns:a16="http://schemas.microsoft.com/office/drawing/2014/main" id="{A479A50D-4897-4A9E-BCD8-879A8F042465}"/>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C40FCEA3-0F45-45DC-9562-9578CDB76096}"/>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3321906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E9035-A7F6-49DA-B96E-3DB1946EF742}"/>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93FBAA54-BACD-4137-B7E4-82272EF7CB0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89F1FB2D-5481-4610-A684-D8B8908A8BD8}"/>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33C47426-661E-4BBF-A88B-B0FF9790B0D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51D897BF-179E-4B88-873E-B2D8DB1F07D4}"/>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431093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DC09FE-9459-4746-BE42-142CB5B166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34B2BA1B-2943-499C-BCDE-BA716F64B06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B5533307-2B16-474E-83BA-924088234A68}"/>
              </a:ext>
            </a:extLst>
          </p:cNvPr>
          <p:cNvSpPr>
            <a:spLocks noGrp="1"/>
          </p:cNvSpPr>
          <p:nvPr>
            <p:ph type="dt" sz="half" idx="10"/>
          </p:nvPr>
        </p:nvSpPr>
        <p:spPr/>
        <p:txBody>
          <a:body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A0D4430C-5CB4-4512-ABFF-FE1B44D613B3}"/>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454519C-184A-46CF-A5A0-38F7FBC6593C}"/>
              </a:ext>
            </a:extLst>
          </p:cNvPr>
          <p:cNvSpPr>
            <a:spLocks noGrp="1"/>
          </p:cNvSpPr>
          <p:nvPr>
            <p:ph type="sldNum" sz="quarter" idx="12"/>
          </p:nvPr>
        </p:nvSpPr>
        <p:spPr/>
        <p:txBody>
          <a:bodyPr/>
          <a:lstStyle/>
          <a:p>
            <a:fld id="{29C37064-8331-4292-AB02-C53EA1C88C61}" type="slidenum">
              <a:rPr lang="en-KE" smtClean="0"/>
              <a:t>‹#›</a:t>
            </a:fld>
            <a:endParaRPr lang="en-KE"/>
          </a:p>
        </p:txBody>
      </p:sp>
    </p:spTree>
    <p:extLst>
      <p:ext uri="{BB962C8B-B14F-4D97-AF65-F5344CB8AC3E}">
        <p14:creationId xmlns:p14="http://schemas.microsoft.com/office/powerpoint/2010/main" val="2958644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EFFE83-383F-4FF8-B96A-650D534241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403DFC97-B0B0-4029-82C9-0263EACDFB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646B6CE-868E-4E60-8D23-F05F593F9C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CDC79A-34F2-44AF-81AB-7E32373C76A3}" type="datetimeFigureOut">
              <a:rPr lang="en-KE" smtClean="0"/>
              <a:t>17/05/2025</a:t>
            </a:fld>
            <a:endParaRPr lang="en-KE"/>
          </a:p>
        </p:txBody>
      </p:sp>
      <p:sp>
        <p:nvSpPr>
          <p:cNvPr id="5" name="Footer Placeholder 4">
            <a:extLst>
              <a:ext uri="{FF2B5EF4-FFF2-40B4-BE49-F238E27FC236}">
                <a16:creationId xmlns:a16="http://schemas.microsoft.com/office/drawing/2014/main" id="{17BDCF68-2EE6-4859-AF2E-50D64A6437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D295CE07-EF64-4FEE-80F1-61B23DF8F8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37064-8331-4292-AB02-C53EA1C88C61}" type="slidenum">
              <a:rPr lang="en-KE" smtClean="0"/>
              <a:t>‹#›</a:t>
            </a:fld>
            <a:endParaRPr lang="en-KE"/>
          </a:p>
        </p:txBody>
      </p:sp>
    </p:spTree>
    <p:extLst>
      <p:ext uri="{BB962C8B-B14F-4D97-AF65-F5344CB8AC3E}">
        <p14:creationId xmlns:p14="http://schemas.microsoft.com/office/powerpoint/2010/main" val="4178234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48C9C-A03B-410F-B369-1E7735911BEE}"/>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42D99E0F-0E35-4B1D-9D10-294CC2072683}"/>
              </a:ext>
            </a:extLst>
          </p:cNvPr>
          <p:cNvSpPr>
            <a:spLocks noGrp="1"/>
          </p:cNvSpPr>
          <p:nvPr>
            <p:ph type="subTitle" idx="1"/>
          </p:nvPr>
        </p:nvSpPr>
        <p:spPr/>
        <p:txBody>
          <a:bodyPr/>
          <a:lstStyle/>
          <a:p>
            <a:r>
              <a:rPr lang="en-US" dirty="0"/>
              <a:t>Week 8 :  Published Financial Statements Analysis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724158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9B223-883F-4B9A-A9F2-D4850ED2DDC6}"/>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CB09840C-4F36-4D85-B822-A4D3C56D1839}"/>
              </a:ext>
            </a:extLst>
          </p:cNvPr>
          <p:cNvSpPr>
            <a:spLocks noGrp="1"/>
          </p:cNvSpPr>
          <p:nvPr>
            <p:ph idx="1"/>
          </p:nvPr>
        </p:nvSpPr>
        <p:spPr/>
        <p:txBody>
          <a:bodyPr/>
          <a:lstStyle/>
          <a:p>
            <a:pPr algn="just"/>
            <a:r>
              <a:rPr lang="en-US" dirty="0"/>
              <a:t>This lecture introduces the Published Financial Statements Analysis.</a:t>
            </a:r>
          </a:p>
          <a:p>
            <a:pPr algn="just"/>
            <a:r>
              <a:rPr lang="en-US" b="1" dirty="0"/>
              <a:t>	</a:t>
            </a:r>
            <a:r>
              <a:rPr lang="x-none" b="1" dirty="0"/>
              <a:t>Expected Learning Outcomes</a:t>
            </a:r>
            <a:endParaRPr lang="en-US" dirty="0"/>
          </a:p>
          <a:p>
            <a:pPr algn="just"/>
            <a:r>
              <a:rPr lang="en-US" dirty="0"/>
              <a:t>By the end of this lecture, the learner should be able to: </a:t>
            </a:r>
          </a:p>
          <a:p>
            <a:pPr marL="0" indent="0">
              <a:buNone/>
            </a:pPr>
            <a:r>
              <a:rPr lang="en-KE" dirty="0"/>
              <a:t>• Describe and clarify the goals of financial statement analysis</a:t>
            </a:r>
            <a:br>
              <a:rPr lang="en-KE" dirty="0"/>
            </a:br>
            <a:r>
              <a:rPr lang="en-KE" dirty="0"/>
              <a:t>• Explain the information sources used to </a:t>
            </a:r>
            <a:r>
              <a:rPr lang="en-KE" dirty="0" err="1"/>
              <a:t>analyze</a:t>
            </a:r>
            <a:r>
              <a:rPr lang="en-KE" dirty="0"/>
              <a:t> financial statements. </a:t>
            </a:r>
            <a:br>
              <a:rPr lang="en-KE" dirty="0"/>
            </a:br>
            <a:r>
              <a:rPr lang="en-KE" dirty="0"/>
              <a:t>• Use trend, vertical, and horizontal analysis to compute and interpret changes in financial statements. </a:t>
            </a:r>
            <a:br>
              <a:rPr lang="en-KE" dirty="0"/>
            </a:br>
            <a:endParaRPr lang="en-KE" dirty="0"/>
          </a:p>
        </p:txBody>
      </p:sp>
    </p:spTree>
    <p:extLst>
      <p:ext uri="{BB962C8B-B14F-4D97-AF65-F5344CB8AC3E}">
        <p14:creationId xmlns:p14="http://schemas.microsoft.com/office/powerpoint/2010/main" val="3759934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B0C04-E05D-44AB-A071-D93D0CE6ECFC}"/>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4A8CE5FC-7224-44EE-B928-9CD4A6862EF3}"/>
              </a:ext>
            </a:extLst>
          </p:cNvPr>
          <p:cNvSpPr>
            <a:spLocks noGrp="1"/>
          </p:cNvSpPr>
          <p:nvPr>
            <p:ph idx="1"/>
          </p:nvPr>
        </p:nvSpPr>
        <p:spPr/>
        <p:txBody>
          <a:bodyPr/>
          <a:lstStyle/>
          <a:p>
            <a:pPr marL="0" indent="0">
              <a:buNone/>
            </a:pPr>
            <a:r>
              <a:rPr lang="en-KE" dirty="0"/>
              <a:t>•</a:t>
            </a:r>
            <a:endParaRPr lang="en-US" dirty="0"/>
          </a:p>
          <a:p>
            <a:pPr marL="0" indent="0">
              <a:buNone/>
            </a:pPr>
            <a:r>
              <a:rPr lang="en-KE" dirty="0"/>
              <a:t>Utilize liquidity ratios, long-term solvency ratios, profitability tests, and market tests to conduct ratio analysis on financial statements. </a:t>
            </a:r>
            <a:br>
              <a:rPr lang="en-KE" dirty="0"/>
            </a:br>
            <a:endParaRPr lang="en-US" dirty="0"/>
          </a:p>
          <a:p>
            <a:pPr marL="0" indent="0">
              <a:buNone/>
            </a:pPr>
            <a:r>
              <a:rPr lang="en-KE" dirty="0"/>
              <a:t>• Explain the factors taken into account when </a:t>
            </a:r>
            <a:r>
              <a:rPr lang="en-KE" dirty="0" err="1"/>
              <a:t>analyzing</a:t>
            </a:r>
            <a:r>
              <a:rPr lang="en-KE" dirty="0"/>
              <a:t> financial statements</a:t>
            </a:r>
            <a:r>
              <a:rPr lang="en-US" dirty="0"/>
              <a:t>.</a:t>
            </a:r>
          </a:p>
          <a:p>
            <a:r>
              <a:rPr lang="en-US" dirty="0"/>
              <a:t>How the financial Analysis assist various users for decision making purposes and investment decisions</a:t>
            </a:r>
          </a:p>
          <a:p>
            <a:endParaRPr lang="en-KE" dirty="0"/>
          </a:p>
          <a:p>
            <a:endParaRPr lang="en-KE" dirty="0"/>
          </a:p>
        </p:txBody>
      </p:sp>
    </p:spTree>
    <p:extLst>
      <p:ext uri="{BB962C8B-B14F-4D97-AF65-F5344CB8AC3E}">
        <p14:creationId xmlns:p14="http://schemas.microsoft.com/office/powerpoint/2010/main" val="3313318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85BEF-F0A0-4469-8021-E816DACFEB7C}"/>
              </a:ext>
            </a:extLst>
          </p:cNvPr>
          <p:cNvSpPr>
            <a:spLocks noGrp="1"/>
          </p:cNvSpPr>
          <p:nvPr>
            <p:ph type="title"/>
          </p:nvPr>
        </p:nvSpPr>
        <p:spPr/>
        <p:txBody>
          <a:bodyPr/>
          <a:lstStyle/>
          <a:p>
            <a:r>
              <a:rPr lang="en-KE" b="1" dirty="0"/>
              <a:t>Objectives of financial statement analysis</a:t>
            </a:r>
            <a:br>
              <a:rPr lang="en-KE" dirty="0"/>
            </a:br>
            <a:endParaRPr lang="en-KE" dirty="0"/>
          </a:p>
        </p:txBody>
      </p:sp>
      <p:sp>
        <p:nvSpPr>
          <p:cNvPr id="3" name="Content Placeholder 2">
            <a:extLst>
              <a:ext uri="{FF2B5EF4-FFF2-40B4-BE49-F238E27FC236}">
                <a16:creationId xmlns:a16="http://schemas.microsoft.com/office/drawing/2014/main" id="{A26EFFC4-96E8-4863-B0A7-3E3409CCD1AB}"/>
              </a:ext>
            </a:extLst>
          </p:cNvPr>
          <p:cNvSpPr>
            <a:spLocks noGrp="1"/>
          </p:cNvSpPr>
          <p:nvPr>
            <p:ph idx="1"/>
          </p:nvPr>
        </p:nvSpPr>
        <p:spPr/>
        <p:txBody>
          <a:bodyPr>
            <a:normAutofit/>
          </a:bodyPr>
          <a:lstStyle/>
          <a:p>
            <a:r>
              <a:rPr lang="en-KE" dirty="0"/>
              <a:t>Parts of the company are the main focus of management's financial statement analysis.</a:t>
            </a:r>
            <a:endParaRPr lang="en-US" dirty="0"/>
          </a:p>
          <a:p>
            <a:r>
              <a:rPr lang="en-KE" dirty="0"/>
              <a:t> Management can plan, assess, and regulate business activities with this method. </a:t>
            </a:r>
            <a:endParaRPr lang="en-US" dirty="0"/>
          </a:p>
          <a:p>
            <a:r>
              <a:rPr lang="en-KE" dirty="0"/>
              <a:t>By asking for special-purpose reports, management can get any information it needs on how the business is run. </a:t>
            </a:r>
            <a:endParaRPr lang="en-US" dirty="0"/>
          </a:p>
          <a:p>
            <a:r>
              <a:rPr lang="en-KE" dirty="0"/>
              <a:t>It makes difficult judgments using this data, like deciding which workers to fire and when to grow. </a:t>
            </a:r>
            <a:endParaRPr lang="en-US" dirty="0"/>
          </a:p>
        </p:txBody>
      </p:sp>
    </p:spTree>
    <p:extLst>
      <p:ext uri="{BB962C8B-B14F-4D97-AF65-F5344CB8AC3E}">
        <p14:creationId xmlns:p14="http://schemas.microsoft.com/office/powerpoint/2010/main" val="1726662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44052-D1B5-40DE-9A5E-D2F8E4CBFCC9}"/>
              </a:ext>
            </a:extLst>
          </p:cNvPr>
          <p:cNvSpPr>
            <a:spLocks noGrp="1"/>
          </p:cNvSpPr>
          <p:nvPr>
            <p:ph type="title"/>
          </p:nvPr>
        </p:nvSpPr>
        <p:spPr/>
        <p:txBody>
          <a:bodyPr/>
          <a:lstStyle/>
          <a:p>
            <a:r>
              <a:rPr lang="en-KE" b="1" dirty="0"/>
              <a:t>Objectives</a:t>
            </a:r>
            <a:endParaRPr lang="en-KE" dirty="0"/>
          </a:p>
        </p:txBody>
      </p:sp>
      <p:sp>
        <p:nvSpPr>
          <p:cNvPr id="3" name="Content Placeholder 2">
            <a:extLst>
              <a:ext uri="{FF2B5EF4-FFF2-40B4-BE49-F238E27FC236}">
                <a16:creationId xmlns:a16="http://schemas.microsoft.com/office/drawing/2014/main" id="{44B30887-D64C-4729-A778-40A57A2FD01C}"/>
              </a:ext>
            </a:extLst>
          </p:cNvPr>
          <p:cNvSpPr>
            <a:spLocks noGrp="1"/>
          </p:cNvSpPr>
          <p:nvPr>
            <p:ph idx="1"/>
          </p:nvPr>
        </p:nvSpPr>
        <p:spPr/>
        <p:txBody>
          <a:bodyPr>
            <a:normAutofit fontScale="92500" lnSpcReduction="10000"/>
          </a:bodyPr>
          <a:lstStyle/>
          <a:p>
            <a:r>
              <a:rPr lang="en-KE" dirty="0"/>
              <a:t>However, the particular reports accountants generate for management are not the main emphasis. </a:t>
            </a:r>
            <a:endParaRPr lang="en-US" dirty="0"/>
          </a:p>
          <a:p>
            <a:r>
              <a:rPr lang="en-KE" dirty="0"/>
              <a:t>Instead, it focuses on the information needs of people who are not affiliated with the company. </a:t>
            </a:r>
            <a:endParaRPr lang="en-US" dirty="0"/>
          </a:p>
          <a:p>
            <a:r>
              <a:rPr lang="en-KE" dirty="0"/>
              <a:t>The corporation as a whole is typically the subject of financial statement analysis by creditors, investors, and regulatory bodies.</a:t>
            </a:r>
            <a:endParaRPr lang="en-US" dirty="0"/>
          </a:p>
          <a:p>
            <a:r>
              <a:rPr lang="en-KE" dirty="0"/>
              <a:t>External users are forced to rely on the general purpose financial statements that businesses release since they are unable to obtain special-purpose reports. </a:t>
            </a:r>
          </a:p>
          <a:p>
            <a:pPr marL="0" indent="0">
              <a:buNone/>
            </a:pPr>
            <a:br>
              <a:rPr lang="en-KE" dirty="0"/>
            </a:br>
            <a:endParaRPr lang="en-KE" dirty="0"/>
          </a:p>
          <a:p>
            <a:endParaRPr lang="en-KE" dirty="0"/>
          </a:p>
        </p:txBody>
      </p:sp>
    </p:spTree>
    <p:extLst>
      <p:ext uri="{BB962C8B-B14F-4D97-AF65-F5344CB8AC3E}">
        <p14:creationId xmlns:p14="http://schemas.microsoft.com/office/powerpoint/2010/main" val="2078057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A4E65-F4BD-49F8-AEF3-0AF858200A96}"/>
              </a:ext>
            </a:extLst>
          </p:cNvPr>
          <p:cNvSpPr>
            <a:spLocks noGrp="1"/>
          </p:cNvSpPr>
          <p:nvPr>
            <p:ph type="title"/>
          </p:nvPr>
        </p:nvSpPr>
        <p:spPr/>
        <p:txBody>
          <a:bodyPr/>
          <a:lstStyle/>
          <a:p>
            <a:r>
              <a:rPr lang="en-KE" b="1" dirty="0"/>
              <a:t>Objectives</a:t>
            </a:r>
            <a:endParaRPr lang="en-KE" dirty="0"/>
          </a:p>
        </p:txBody>
      </p:sp>
      <p:sp>
        <p:nvSpPr>
          <p:cNvPr id="3" name="Content Placeholder 2">
            <a:extLst>
              <a:ext uri="{FF2B5EF4-FFF2-40B4-BE49-F238E27FC236}">
                <a16:creationId xmlns:a16="http://schemas.microsoft.com/office/drawing/2014/main" id="{56F13A07-7EA4-460A-BE86-EA13EB595C68}"/>
              </a:ext>
            </a:extLst>
          </p:cNvPr>
          <p:cNvSpPr>
            <a:spLocks noGrp="1"/>
          </p:cNvSpPr>
          <p:nvPr>
            <p:ph idx="1"/>
          </p:nvPr>
        </p:nvSpPr>
        <p:spPr/>
        <p:txBody>
          <a:bodyPr/>
          <a:lstStyle/>
          <a:p>
            <a:r>
              <a:rPr lang="en-KE" dirty="0"/>
              <a:t>A balance sheet, income statement, stockholders' equity statement, cash flow statement, and the explanatory notes that go with the financial statements are all examples of these statements. </a:t>
            </a:r>
            <a:endParaRPr lang="en-US" dirty="0"/>
          </a:p>
          <a:p>
            <a:r>
              <a:rPr lang="en-KE" dirty="0"/>
              <a:t>The explanatory remarks, also known as the financial review, that management provides in annual reports should be of special interest to those who use financial statements. </a:t>
            </a:r>
            <a:endParaRPr lang="en-US" dirty="0"/>
          </a:p>
          <a:p>
            <a:r>
              <a:rPr lang="en-KE" dirty="0"/>
              <a:t>This crucial section of the annual report offers information on the company's operations, geographic region statistics, new accounting standards, liquidity and capital resources, and the size of the organization.</a:t>
            </a:r>
          </a:p>
        </p:txBody>
      </p:sp>
    </p:spTree>
    <p:extLst>
      <p:ext uri="{BB962C8B-B14F-4D97-AF65-F5344CB8AC3E}">
        <p14:creationId xmlns:p14="http://schemas.microsoft.com/office/powerpoint/2010/main" val="567519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4AF9E-C8F7-44D0-A36C-14022BDDEABD}"/>
              </a:ext>
            </a:extLst>
          </p:cNvPr>
          <p:cNvSpPr>
            <a:spLocks noGrp="1"/>
          </p:cNvSpPr>
          <p:nvPr>
            <p:ph type="title"/>
          </p:nvPr>
        </p:nvSpPr>
        <p:spPr/>
        <p:txBody>
          <a:bodyPr/>
          <a:lstStyle/>
          <a:p>
            <a:r>
              <a:rPr lang="en-US" dirty="0"/>
              <a:t>Objectives of the Financial Analysis</a:t>
            </a:r>
            <a:endParaRPr lang="en-KE" dirty="0"/>
          </a:p>
        </p:txBody>
      </p:sp>
      <p:sp>
        <p:nvSpPr>
          <p:cNvPr id="3" name="Content Placeholder 2">
            <a:extLst>
              <a:ext uri="{FF2B5EF4-FFF2-40B4-BE49-F238E27FC236}">
                <a16:creationId xmlns:a16="http://schemas.microsoft.com/office/drawing/2014/main" id="{0ACB2CA4-1FE4-444E-BFCA-C36369CBB84E}"/>
              </a:ext>
            </a:extLst>
          </p:cNvPr>
          <p:cNvSpPr>
            <a:spLocks noGrp="1"/>
          </p:cNvSpPr>
          <p:nvPr>
            <p:ph idx="1"/>
          </p:nvPr>
        </p:nvSpPr>
        <p:spPr/>
        <p:txBody>
          <a:bodyPr/>
          <a:lstStyle/>
          <a:p>
            <a:r>
              <a:rPr lang="en-KE" dirty="0"/>
              <a:t>Additionally, this section offers an economic prognosis that could be highly useful to an analyst when evaluating the company's potential future profitability.</a:t>
            </a:r>
            <a:endParaRPr lang="en-US" dirty="0"/>
          </a:p>
          <a:p>
            <a:r>
              <a:rPr lang="en-KE" dirty="0"/>
              <a:t>Applying analytical tools and procedures to financial statements and other pertinent data in order to extract valuable information is known as financial statement analysis. </a:t>
            </a:r>
          </a:p>
          <a:p>
            <a:r>
              <a:rPr lang="en-KE" dirty="0"/>
              <a:t>Significant correlations between data and patterns in those data that evaluate the company's historical performance and present financial status are revealed by this information.</a:t>
            </a:r>
          </a:p>
        </p:txBody>
      </p:sp>
    </p:spTree>
    <p:extLst>
      <p:ext uri="{BB962C8B-B14F-4D97-AF65-F5344CB8AC3E}">
        <p14:creationId xmlns:p14="http://schemas.microsoft.com/office/powerpoint/2010/main" val="20206319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2A7B5-265B-4C1D-88FF-E19FB9F23071}"/>
              </a:ext>
            </a:extLst>
          </p:cNvPr>
          <p:cNvSpPr>
            <a:spLocks noGrp="1"/>
          </p:cNvSpPr>
          <p:nvPr>
            <p:ph type="title"/>
          </p:nvPr>
        </p:nvSpPr>
        <p:spPr/>
        <p:txBody>
          <a:bodyPr/>
          <a:lstStyle/>
          <a:p>
            <a:r>
              <a:rPr lang="en-US" dirty="0"/>
              <a:t>Investment decision objective</a:t>
            </a:r>
            <a:endParaRPr lang="en-KE" dirty="0"/>
          </a:p>
        </p:txBody>
      </p:sp>
      <p:sp>
        <p:nvSpPr>
          <p:cNvPr id="3" name="Content Placeholder 2">
            <a:extLst>
              <a:ext uri="{FF2B5EF4-FFF2-40B4-BE49-F238E27FC236}">
                <a16:creationId xmlns:a16="http://schemas.microsoft.com/office/drawing/2014/main" id="{D8649C58-06E4-430B-8F0A-C870BF06B283}"/>
              </a:ext>
            </a:extLst>
          </p:cNvPr>
          <p:cNvSpPr>
            <a:spLocks noGrp="1"/>
          </p:cNvSpPr>
          <p:nvPr>
            <p:ph idx="1"/>
          </p:nvPr>
        </p:nvSpPr>
        <p:spPr/>
        <p:txBody>
          <a:bodyPr/>
          <a:lstStyle/>
          <a:p>
            <a:r>
              <a:rPr lang="en-KE" dirty="0"/>
              <a:t>Furthermore, analysts utilize the data to forecast outcomes that could directly impact the choices made by financial statement customers.</a:t>
            </a:r>
            <a:endParaRPr lang="en-US" dirty="0"/>
          </a:p>
          <a:p>
            <a:r>
              <a:rPr lang="en-KE" dirty="0"/>
              <a:t>The ability of a business to turn a profit in the future—its profitability—is of importance to both current and potential investors.</a:t>
            </a:r>
            <a:endParaRPr lang="en-US" dirty="0"/>
          </a:p>
          <a:p>
            <a:r>
              <a:rPr lang="en-KE" dirty="0"/>
              <a:t>These investors want to forecast future dividend payments and shifts in the common stock price of the corporation. </a:t>
            </a:r>
            <a:endParaRPr lang="en-US" dirty="0"/>
          </a:p>
          <a:p>
            <a:r>
              <a:rPr lang="en-KE" dirty="0"/>
              <a:t>Investors may forecast earnings since they are likely to have an impact on both dividends and price fluctuations</a:t>
            </a:r>
          </a:p>
        </p:txBody>
      </p:sp>
    </p:spTree>
    <p:extLst>
      <p:ext uri="{BB962C8B-B14F-4D97-AF65-F5344CB8AC3E}">
        <p14:creationId xmlns:p14="http://schemas.microsoft.com/office/powerpoint/2010/main" val="3286071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7EC9E-C10A-460D-B081-39D40521A8CF}"/>
              </a:ext>
            </a:extLst>
          </p:cNvPr>
          <p:cNvSpPr>
            <a:spLocks noGrp="1"/>
          </p:cNvSpPr>
          <p:nvPr>
            <p:ph type="title"/>
          </p:nvPr>
        </p:nvSpPr>
        <p:spPr/>
        <p:txBody>
          <a:bodyPr/>
          <a:lstStyle/>
          <a:p>
            <a:r>
              <a:rPr lang="en-US" b="1" dirty="0"/>
              <a:t>Liquidity</a:t>
            </a:r>
            <a:br>
              <a:rPr lang="en-KE" dirty="0"/>
            </a:br>
            <a:endParaRPr lang="en-KE" dirty="0"/>
          </a:p>
        </p:txBody>
      </p:sp>
      <p:sp>
        <p:nvSpPr>
          <p:cNvPr id="3" name="Content Placeholder 2">
            <a:extLst>
              <a:ext uri="{FF2B5EF4-FFF2-40B4-BE49-F238E27FC236}">
                <a16:creationId xmlns:a16="http://schemas.microsoft.com/office/drawing/2014/main" id="{F7B17FC9-2337-40B7-B2E8-4B05864DDCB7}"/>
              </a:ext>
            </a:extLst>
          </p:cNvPr>
          <p:cNvSpPr>
            <a:spLocks noGrp="1"/>
          </p:cNvSpPr>
          <p:nvPr>
            <p:ph idx="1"/>
          </p:nvPr>
        </p:nvSpPr>
        <p:spPr/>
        <p:txBody>
          <a:bodyPr/>
          <a:lstStyle/>
          <a:p>
            <a:r>
              <a:rPr lang="en-KE" dirty="0"/>
              <a:t>Predicting a company's solvency is more important to some external parties, like creditors, than its profitability. </a:t>
            </a:r>
            <a:endParaRPr lang="en-US" dirty="0"/>
          </a:p>
          <a:p>
            <a:r>
              <a:rPr lang="en-KE" dirty="0"/>
              <a:t>The company's short-term solvency is impacted by its liquidity.</a:t>
            </a:r>
            <a:endParaRPr lang="en-US" dirty="0"/>
          </a:p>
          <a:p>
            <a:r>
              <a:rPr lang="en-KE" dirty="0"/>
              <a:t> The state of having liquid assets, like cash and other assets that can be quickly turned into cash, is known as the company's liquidity.</a:t>
            </a:r>
            <a:endParaRPr lang="en-US" dirty="0"/>
          </a:p>
          <a:p>
            <a:r>
              <a:rPr lang="en-KE" dirty="0"/>
              <a:t>Companies need to have liquid assets on hand in order to pay off short-term loans quickly. </a:t>
            </a:r>
          </a:p>
        </p:txBody>
      </p:sp>
    </p:spTree>
    <p:extLst>
      <p:ext uri="{BB962C8B-B14F-4D97-AF65-F5344CB8AC3E}">
        <p14:creationId xmlns:p14="http://schemas.microsoft.com/office/powerpoint/2010/main" val="3678998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ADD22-B7D5-44E6-89E7-C1250C84DB09}"/>
              </a:ext>
            </a:extLst>
          </p:cNvPr>
          <p:cNvSpPr>
            <a:spLocks noGrp="1"/>
          </p:cNvSpPr>
          <p:nvPr>
            <p:ph type="title"/>
          </p:nvPr>
        </p:nvSpPr>
        <p:spPr/>
        <p:txBody>
          <a:bodyPr/>
          <a:lstStyle/>
          <a:p>
            <a:r>
              <a:rPr lang="en-US" dirty="0"/>
              <a:t>Liquidity </a:t>
            </a:r>
            <a:endParaRPr lang="en-KE" dirty="0"/>
          </a:p>
        </p:txBody>
      </p:sp>
      <p:sp>
        <p:nvSpPr>
          <p:cNvPr id="3" name="Content Placeholder 2">
            <a:extLst>
              <a:ext uri="{FF2B5EF4-FFF2-40B4-BE49-F238E27FC236}">
                <a16:creationId xmlns:a16="http://schemas.microsoft.com/office/drawing/2014/main" id="{E369CB0E-1B06-41DE-A71F-9A71A48F5491}"/>
              </a:ext>
            </a:extLst>
          </p:cNvPr>
          <p:cNvSpPr>
            <a:spLocks noGrp="1"/>
          </p:cNvSpPr>
          <p:nvPr>
            <p:ph idx="1"/>
          </p:nvPr>
        </p:nvSpPr>
        <p:spPr/>
        <p:txBody>
          <a:bodyPr/>
          <a:lstStyle/>
          <a:p>
            <a:r>
              <a:rPr lang="en-KE" dirty="0"/>
              <a:t>For instance, a bank would want to know the company's anticipated short-term liquidity before granting a 90-day loan.</a:t>
            </a:r>
            <a:endParaRPr lang="en-US" dirty="0"/>
          </a:p>
          <a:p>
            <a:r>
              <a:rPr lang="en-KE" dirty="0"/>
              <a:t> Naturally, the company's prior debt-repayment history is probably going to play a role in determining its expected capacity to repay the 90-day loan.</a:t>
            </a:r>
          </a:p>
          <a:p>
            <a:r>
              <a:rPr lang="en-KE" dirty="0"/>
              <a:t>A company's long-term solvency, which is typically assessed by comparing its assets to its liabilities, is of interest to long-term creditors. </a:t>
            </a:r>
            <a:endParaRPr lang="en-US" dirty="0"/>
          </a:p>
          <a:p>
            <a:r>
              <a:rPr lang="en-KE" dirty="0"/>
              <a:t>In general, a business is deemed solvent when its assets are greater than its liabilities, resulting in a positive stockholders' equity.</a:t>
            </a:r>
          </a:p>
        </p:txBody>
      </p:sp>
    </p:spTree>
    <p:extLst>
      <p:ext uri="{BB962C8B-B14F-4D97-AF65-F5344CB8AC3E}">
        <p14:creationId xmlns:p14="http://schemas.microsoft.com/office/powerpoint/2010/main" val="3570855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EDC71-555F-496B-8CEA-E9F33A88F890}"/>
              </a:ext>
            </a:extLst>
          </p:cNvPr>
          <p:cNvSpPr>
            <a:spLocks noGrp="1"/>
          </p:cNvSpPr>
          <p:nvPr>
            <p:ph type="title"/>
          </p:nvPr>
        </p:nvSpPr>
        <p:spPr/>
        <p:txBody>
          <a:bodyPr/>
          <a:lstStyle/>
          <a:p>
            <a:r>
              <a:rPr lang="en-US" dirty="0"/>
              <a:t>Liquidity in decision making</a:t>
            </a:r>
            <a:endParaRPr lang="en-KE" dirty="0"/>
          </a:p>
        </p:txBody>
      </p:sp>
      <p:sp>
        <p:nvSpPr>
          <p:cNvPr id="3" name="Content Placeholder 2">
            <a:extLst>
              <a:ext uri="{FF2B5EF4-FFF2-40B4-BE49-F238E27FC236}">
                <a16:creationId xmlns:a16="http://schemas.microsoft.com/office/drawing/2014/main" id="{2837EFC4-2939-4ECE-AE31-DB6323061F97}"/>
              </a:ext>
            </a:extLst>
          </p:cNvPr>
          <p:cNvSpPr>
            <a:spLocks noGrp="1"/>
          </p:cNvSpPr>
          <p:nvPr>
            <p:ph idx="1"/>
          </p:nvPr>
        </p:nvSpPr>
        <p:spPr/>
        <p:txBody>
          <a:bodyPr/>
          <a:lstStyle/>
          <a:p>
            <a:r>
              <a:rPr lang="en-KE" dirty="0"/>
              <a:t>The company's long-term solvency increases with the size of its assets relative to its liabilities.</a:t>
            </a:r>
            <a:endParaRPr lang="en-US" dirty="0"/>
          </a:p>
          <a:p>
            <a:r>
              <a:rPr lang="en-KE" dirty="0"/>
              <a:t> As a result, before the company's liabilities surpass its assets and devastate its solvency, its assets could decline considerably. </a:t>
            </a:r>
            <a:endParaRPr lang="en-US" dirty="0"/>
          </a:p>
          <a:p>
            <a:r>
              <a:rPr lang="en-KE" dirty="0"/>
              <a:t>Investors examine a company's financial accounts in a variety of ways.</a:t>
            </a:r>
            <a:endParaRPr lang="en-US" dirty="0"/>
          </a:p>
          <a:p>
            <a:r>
              <a:rPr lang="en-KE" dirty="0"/>
              <a:t>In order to improve the usefulness or practical worth of accounting information, all of these studies rely on data comparisons or correlations. </a:t>
            </a:r>
          </a:p>
          <a:p>
            <a:endParaRPr lang="en-KE" dirty="0"/>
          </a:p>
        </p:txBody>
      </p:sp>
    </p:spTree>
    <p:extLst>
      <p:ext uri="{BB962C8B-B14F-4D97-AF65-F5344CB8AC3E}">
        <p14:creationId xmlns:p14="http://schemas.microsoft.com/office/powerpoint/2010/main" val="3335115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90517-C7D1-49B7-99C4-CC516C57FCD6}"/>
              </a:ext>
            </a:extLst>
          </p:cNvPr>
          <p:cNvSpPr>
            <a:spLocks noGrp="1"/>
          </p:cNvSpPr>
          <p:nvPr>
            <p:ph type="title"/>
          </p:nvPr>
        </p:nvSpPr>
        <p:spPr/>
        <p:txBody>
          <a:bodyPr/>
          <a:lstStyle/>
          <a:p>
            <a:r>
              <a:rPr lang="en-KE" b="1" dirty="0"/>
              <a:t>Comparative financial statements</a:t>
            </a:r>
            <a:endParaRPr lang="en-KE" dirty="0"/>
          </a:p>
        </p:txBody>
      </p:sp>
      <p:sp>
        <p:nvSpPr>
          <p:cNvPr id="3" name="Content Placeholder 2">
            <a:extLst>
              <a:ext uri="{FF2B5EF4-FFF2-40B4-BE49-F238E27FC236}">
                <a16:creationId xmlns:a16="http://schemas.microsoft.com/office/drawing/2014/main" id="{1DF51B71-726F-4CF7-BBA7-D5FBE8FC2320}"/>
              </a:ext>
            </a:extLst>
          </p:cNvPr>
          <p:cNvSpPr>
            <a:spLocks noGrp="1"/>
          </p:cNvSpPr>
          <p:nvPr>
            <p:ph idx="1"/>
          </p:nvPr>
        </p:nvSpPr>
        <p:spPr/>
        <p:txBody>
          <a:bodyPr>
            <a:normAutofit/>
          </a:bodyPr>
          <a:lstStyle/>
          <a:p>
            <a:r>
              <a:rPr lang="en-KE" dirty="0"/>
              <a:t>The financial statements of the same company for one or two consecutive periods are shown in side-by-side columns in comparative financial statements.</a:t>
            </a:r>
          </a:p>
          <a:p>
            <a:r>
              <a:rPr lang="en-KE" dirty="0"/>
              <a:t> </a:t>
            </a:r>
            <a:r>
              <a:rPr lang="en-KE" b="1" dirty="0"/>
              <a:t>Horizontal analysis</a:t>
            </a:r>
            <a:r>
              <a:rPr lang="en-KE" dirty="0"/>
              <a:t> is the process of calculating changes in the statement items or totals expressed as dollars or percentages. This research identifies trends and detects shifts in a company's performance. </a:t>
            </a:r>
            <a:endParaRPr lang="en-US" dirty="0"/>
          </a:p>
          <a:p>
            <a:r>
              <a:rPr lang="en-US" b="1" dirty="0"/>
              <a:t>Vertical Analysis -</a:t>
            </a:r>
            <a:r>
              <a:rPr lang="en-KE" dirty="0"/>
              <a:t>A single financial statement, like an income statement, can also be vertically </a:t>
            </a:r>
            <a:r>
              <a:rPr lang="en-KE" dirty="0" err="1"/>
              <a:t>analyzed</a:t>
            </a:r>
            <a:r>
              <a:rPr lang="en-KE" dirty="0"/>
              <a:t> by analysts. </a:t>
            </a:r>
          </a:p>
          <a:p>
            <a:endParaRPr lang="en-KE" dirty="0"/>
          </a:p>
        </p:txBody>
      </p:sp>
    </p:spTree>
    <p:extLst>
      <p:ext uri="{BB962C8B-B14F-4D97-AF65-F5344CB8AC3E}">
        <p14:creationId xmlns:p14="http://schemas.microsoft.com/office/powerpoint/2010/main" val="60926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B549D-7822-45E0-B920-633F03902167}"/>
              </a:ext>
            </a:extLst>
          </p:cNvPr>
          <p:cNvSpPr>
            <a:spLocks noGrp="1"/>
          </p:cNvSpPr>
          <p:nvPr>
            <p:ph type="title"/>
          </p:nvPr>
        </p:nvSpPr>
        <p:spPr/>
        <p:txBody>
          <a:bodyPr/>
          <a:lstStyle/>
          <a:p>
            <a:r>
              <a:rPr lang="en-KE" b="1" dirty="0"/>
              <a:t>Comparative financial statements</a:t>
            </a:r>
            <a:endParaRPr lang="en-KE" dirty="0"/>
          </a:p>
        </p:txBody>
      </p:sp>
      <p:sp>
        <p:nvSpPr>
          <p:cNvPr id="3" name="Content Placeholder 2">
            <a:extLst>
              <a:ext uri="{FF2B5EF4-FFF2-40B4-BE49-F238E27FC236}">
                <a16:creationId xmlns:a16="http://schemas.microsoft.com/office/drawing/2014/main" id="{D63DF893-1315-480E-A4B0-DA9327F32134}"/>
              </a:ext>
            </a:extLst>
          </p:cNvPr>
          <p:cNvSpPr>
            <a:spLocks noGrp="1"/>
          </p:cNvSpPr>
          <p:nvPr>
            <p:ph idx="1"/>
          </p:nvPr>
        </p:nvSpPr>
        <p:spPr/>
        <p:txBody>
          <a:bodyPr>
            <a:normAutofit lnSpcReduction="10000"/>
          </a:bodyPr>
          <a:lstStyle/>
          <a:p>
            <a:r>
              <a:rPr lang="en-KE" dirty="0"/>
              <a:t>The study of a single financial statement with each item represented as a percentage of a major total is known as vertical analysis. </a:t>
            </a:r>
            <a:endParaRPr lang="en-US" dirty="0"/>
          </a:p>
          <a:p>
            <a:r>
              <a:rPr lang="en-KE" dirty="0"/>
              <a:t>When examining income statement data, such as the proportion of cost of goods sold to sales, vertical analysis is very useful.</a:t>
            </a:r>
            <a:endParaRPr lang="en-US" dirty="0"/>
          </a:p>
          <a:p>
            <a:r>
              <a:rPr lang="en-US" b="1" dirty="0"/>
              <a:t>Trend Percentages</a:t>
            </a:r>
            <a:endParaRPr lang="en-KE" dirty="0"/>
          </a:p>
          <a:p>
            <a:r>
              <a:rPr lang="en-KE" dirty="0"/>
              <a:t>Common-size financial statements are those that only display percentages rather than precise dollar numbers.</a:t>
            </a:r>
            <a:endParaRPr lang="en-US" dirty="0"/>
          </a:p>
          <a:p>
            <a:r>
              <a:rPr lang="en-KE" dirty="0"/>
              <a:t> While every item in a common-size income statement is a percentage of net sales, every percentage figure in a common-size balance sheet is a percentage of total assets.</a:t>
            </a:r>
          </a:p>
        </p:txBody>
      </p:sp>
    </p:spTree>
    <p:extLst>
      <p:ext uri="{BB962C8B-B14F-4D97-AF65-F5344CB8AC3E}">
        <p14:creationId xmlns:p14="http://schemas.microsoft.com/office/powerpoint/2010/main" val="40169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CE4A1-792A-464F-BC10-A58B850EB1B8}"/>
              </a:ext>
            </a:extLst>
          </p:cNvPr>
          <p:cNvSpPr>
            <a:spLocks noGrp="1"/>
          </p:cNvSpPr>
          <p:nvPr>
            <p:ph type="title"/>
          </p:nvPr>
        </p:nvSpPr>
        <p:spPr/>
        <p:txBody>
          <a:bodyPr/>
          <a:lstStyle/>
          <a:p>
            <a:r>
              <a:rPr lang="en-KE" b="1" dirty="0"/>
              <a:t>Comparative financial statements</a:t>
            </a:r>
            <a:endParaRPr lang="en-KE" dirty="0"/>
          </a:p>
        </p:txBody>
      </p:sp>
      <p:sp>
        <p:nvSpPr>
          <p:cNvPr id="3" name="Content Placeholder 2">
            <a:extLst>
              <a:ext uri="{FF2B5EF4-FFF2-40B4-BE49-F238E27FC236}">
                <a16:creationId xmlns:a16="http://schemas.microsoft.com/office/drawing/2014/main" id="{C4933AB1-4AA9-49C7-A91C-C83FAA1B5F10}"/>
              </a:ext>
            </a:extLst>
          </p:cNvPr>
          <p:cNvSpPr>
            <a:spLocks noGrp="1"/>
          </p:cNvSpPr>
          <p:nvPr>
            <p:ph idx="1"/>
          </p:nvPr>
        </p:nvSpPr>
        <p:spPr/>
        <p:txBody>
          <a:bodyPr>
            <a:normAutofit fontScale="92500"/>
          </a:bodyPr>
          <a:lstStyle/>
          <a:p>
            <a:r>
              <a:rPr lang="en-KE" dirty="0"/>
              <a:t> A company's financial statements can be vertically </a:t>
            </a:r>
            <a:r>
              <a:rPr lang="en-KE" dirty="0" err="1"/>
              <a:t>analyzed</a:t>
            </a:r>
            <a:r>
              <a:rPr lang="en-KE" dirty="0"/>
              <a:t> more easily when common-size statements are used.</a:t>
            </a:r>
          </a:p>
          <a:p>
            <a:r>
              <a:rPr lang="en-KE" dirty="0"/>
              <a:t>With the exception of comparisons to a chosen base year or period, trend percentages are comparable to horizontal analysis.</a:t>
            </a:r>
            <a:endParaRPr lang="en-US" dirty="0"/>
          </a:p>
          <a:p>
            <a:r>
              <a:rPr lang="en-KE" dirty="0"/>
              <a:t> Because trend percentages reveal changes and patterns over time, they are helpful when comparing financial accounts from multiple year</a:t>
            </a:r>
            <a:r>
              <a:rPr lang="en-KE" b="1" dirty="0"/>
              <a:t>s.</a:t>
            </a:r>
            <a:br>
              <a:rPr lang="en-KE" b="1" dirty="0"/>
            </a:br>
            <a:endParaRPr lang="en-KE" dirty="0"/>
          </a:p>
          <a:p>
            <a:r>
              <a:rPr lang="en-US" b="1" dirty="0"/>
              <a:t>Ratios</a:t>
            </a:r>
            <a:endParaRPr lang="en-KE" dirty="0"/>
          </a:p>
          <a:p>
            <a:r>
              <a:rPr lang="en-KE" dirty="0"/>
              <a:t>Ratios are ways to express the logical connections between items in a single period's financial reporting.</a:t>
            </a:r>
          </a:p>
        </p:txBody>
      </p:sp>
    </p:spTree>
    <p:extLst>
      <p:ext uri="{BB962C8B-B14F-4D97-AF65-F5344CB8AC3E}">
        <p14:creationId xmlns:p14="http://schemas.microsoft.com/office/powerpoint/2010/main" val="2481195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AC664-678A-4213-9BA5-49DA21C2290B}"/>
              </a:ext>
            </a:extLst>
          </p:cNvPr>
          <p:cNvSpPr>
            <a:spLocks noGrp="1"/>
          </p:cNvSpPr>
          <p:nvPr>
            <p:ph type="title"/>
          </p:nvPr>
        </p:nvSpPr>
        <p:spPr/>
        <p:txBody>
          <a:bodyPr/>
          <a:lstStyle/>
          <a:p>
            <a:r>
              <a:rPr lang="en-KE" b="1" dirty="0"/>
              <a:t>Comparative financial statements</a:t>
            </a:r>
            <a:endParaRPr lang="en-KE" dirty="0"/>
          </a:p>
        </p:txBody>
      </p:sp>
      <p:sp>
        <p:nvSpPr>
          <p:cNvPr id="3" name="Content Placeholder 2">
            <a:extLst>
              <a:ext uri="{FF2B5EF4-FFF2-40B4-BE49-F238E27FC236}">
                <a16:creationId xmlns:a16="http://schemas.microsoft.com/office/drawing/2014/main" id="{E9B89EE5-961A-4B35-9CD0-21A0790EF450}"/>
              </a:ext>
            </a:extLst>
          </p:cNvPr>
          <p:cNvSpPr>
            <a:spLocks noGrp="1"/>
          </p:cNvSpPr>
          <p:nvPr>
            <p:ph idx="1"/>
          </p:nvPr>
        </p:nvSpPr>
        <p:spPr/>
        <p:txBody>
          <a:bodyPr/>
          <a:lstStyle/>
          <a:p>
            <a:r>
              <a:rPr lang="en-KE" dirty="0"/>
              <a:t>Numerous ratios can be calculated by analysts using the same set of financial records.</a:t>
            </a:r>
            <a:endParaRPr lang="en-US" dirty="0"/>
          </a:p>
          <a:p>
            <a:r>
              <a:rPr lang="en-KE" dirty="0"/>
              <a:t> Between two items on the same financial statement or between two things on distinct financial statements (such as the income statement and balance sheet), a ratio can demonstrate a relationship.</a:t>
            </a:r>
            <a:endParaRPr lang="en-US" dirty="0"/>
          </a:p>
          <a:p>
            <a:r>
              <a:rPr lang="en-KE" dirty="0"/>
              <a:t> The condition that the components used to form a ratio have a logical relationship to one another is the only constraint on ratio selection. </a:t>
            </a:r>
            <a:br>
              <a:rPr lang="en-KE" dirty="0"/>
            </a:br>
            <a:endParaRPr lang="en-KE" dirty="0"/>
          </a:p>
        </p:txBody>
      </p:sp>
    </p:spTree>
    <p:extLst>
      <p:ext uri="{BB962C8B-B14F-4D97-AF65-F5344CB8AC3E}">
        <p14:creationId xmlns:p14="http://schemas.microsoft.com/office/powerpoint/2010/main" val="3186401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5ED81-4A75-45BB-A2EF-93A3EF37F28C}"/>
              </a:ext>
            </a:extLst>
          </p:cNvPr>
          <p:cNvSpPr>
            <a:spLocks noGrp="1"/>
          </p:cNvSpPr>
          <p:nvPr>
            <p:ph type="title"/>
          </p:nvPr>
        </p:nvSpPr>
        <p:spPr/>
        <p:txBody>
          <a:bodyPr/>
          <a:lstStyle/>
          <a:p>
            <a:r>
              <a:rPr lang="en-US" dirty="0"/>
              <a:t>Sources of Information for Analysis</a:t>
            </a:r>
            <a:endParaRPr lang="en-KE" dirty="0"/>
          </a:p>
        </p:txBody>
      </p:sp>
      <p:sp>
        <p:nvSpPr>
          <p:cNvPr id="3" name="Content Placeholder 2">
            <a:extLst>
              <a:ext uri="{FF2B5EF4-FFF2-40B4-BE49-F238E27FC236}">
                <a16:creationId xmlns:a16="http://schemas.microsoft.com/office/drawing/2014/main" id="{4E7F49FE-0A38-42F9-8476-5B160599462F}"/>
              </a:ext>
            </a:extLst>
          </p:cNvPr>
          <p:cNvSpPr>
            <a:spLocks noGrp="1"/>
          </p:cNvSpPr>
          <p:nvPr>
            <p:ph idx="1"/>
          </p:nvPr>
        </p:nvSpPr>
        <p:spPr/>
        <p:txBody>
          <a:bodyPr>
            <a:normAutofit lnSpcReduction="10000"/>
          </a:bodyPr>
          <a:lstStyle/>
          <a:p>
            <a:r>
              <a:rPr lang="en-KE" dirty="0"/>
              <a:t>Public reports, government reports, financial service information, business magazines, newspapers, and periodicals are some of the sources of financial data regarding publicly traded companies. </a:t>
            </a:r>
            <a:endParaRPr lang="en-US" dirty="0"/>
          </a:p>
          <a:p>
            <a:r>
              <a:rPr lang="en-KE" dirty="0"/>
              <a:t>Annual financial reports from public companies are required. </a:t>
            </a:r>
            <a:endParaRPr lang="en-US" dirty="0"/>
          </a:p>
          <a:p>
            <a:r>
              <a:rPr lang="en-KE" dirty="0"/>
              <a:t>Such information is provided albeit they are not always in that order: </a:t>
            </a:r>
          </a:p>
          <a:p>
            <a:r>
              <a:rPr lang="en-KE" dirty="0"/>
              <a:t>• </a:t>
            </a:r>
            <a:r>
              <a:rPr lang="en-US" b="1" dirty="0"/>
              <a:t>C</a:t>
            </a:r>
            <a:r>
              <a:rPr lang="en-KE" b="1" dirty="0" err="1"/>
              <a:t>onsolidated</a:t>
            </a:r>
            <a:r>
              <a:rPr lang="en-US" b="1" dirty="0"/>
              <a:t> Financial Statements-</a:t>
            </a:r>
            <a:r>
              <a:rPr lang="en-US" dirty="0"/>
              <a:t> </a:t>
            </a:r>
            <a:r>
              <a:rPr lang="en-KE" dirty="0"/>
              <a:t> A balance sheet with two years of comparative data, an income statement with three years of comparative data, a statement of cash flows with three years of comparative data, and a statement of shareholders' equity with three years of comparative data are all included in consolidated financial statements.</a:t>
            </a:r>
          </a:p>
        </p:txBody>
      </p:sp>
    </p:spTree>
    <p:extLst>
      <p:ext uri="{BB962C8B-B14F-4D97-AF65-F5344CB8AC3E}">
        <p14:creationId xmlns:p14="http://schemas.microsoft.com/office/powerpoint/2010/main" val="23389850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AB573-F7FA-43DF-949B-5628111411D0}"/>
              </a:ext>
            </a:extLst>
          </p:cNvPr>
          <p:cNvSpPr>
            <a:spLocks noGrp="1"/>
          </p:cNvSpPr>
          <p:nvPr>
            <p:ph type="title"/>
          </p:nvPr>
        </p:nvSpPr>
        <p:spPr/>
        <p:txBody>
          <a:bodyPr/>
          <a:lstStyle/>
          <a:p>
            <a:r>
              <a:rPr lang="en-US" dirty="0"/>
              <a:t>Sources of Information for Analysis</a:t>
            </a:r>
            <a:endParaRPr lang="en-KE" dirty="0"/>
          </a:p>
        </p:txBody>
      </p:sp>
      <p:sp>
        <p:nvSpPr>
          <p:cNvPr id="3" name="Content Placeholder 2">
            <a:extLst>
              <a:ext uri="{FF2B5EF4-FFF2-40B4-BE49-F238E27FC236}">
                <a16:creationId xmlns:a16="http://schemas.microsoft.com/office/drawing/2014/main" id="{814A64F1-1C5A-43B4-9134-63F4EAC1AE33}"/>
              </a:ext>
            </a:extLst>
          </p:cNvPr>
          <p:cNvSpPr>
            <a:spLocks noGrp="1"/>
          </p:cNvSpPr>
          <p:nvPr>
            <p:ph idx="1"/>
          </p:nvPr>
        </p:nvSpPr>
        <p:spPr/>
        <p:txBody>
          <a:bodyPr/>
          <a:lstStyle/>
          <a:p>
            <a:r>
              <a:rPr lang="en-KE" dirty="0"/>
              <a:t>• </a:t>
            </a:r>
            <a:r>
              <a:rPr lang="en-KE" b="1" dirty="0"/>
              <a:t>Consolidated financial statements' notes</a:t>
            </a:r>
            <a:endParaRPr lang="en-US" b="1" dirty="0"/>
          </a:p>
          <a:p>
            <a:r>
              <a:rPr lang="en-KE" b="1" dirty="0"/>
              <a:t> </a:t>
            </a:r>
            <a:r>
              <a:rPr lang="en-KE" dirty="0"/>
              <a:t>A detailed examination of the figures in the financial statements can be found in the notes to the consolidated financial statements.</a:t>
            </a:r>
            <a:endParaRPr lang="en-US" dirty="0"/>
          </a:p>
          <a:p>
            <a:r>
              <a:rPr lang="en-KE" dirty="0"/>
              <a:t>Sections on important accounting rules, long-term debt, leases, stock option programs, etc. are typically included in the notes.</a:t>
            </a:r>
            <a:endParaRPr lang="en-US" dirty="0"/>
          </a:p>
          <a:p>
            <a:r>
              <a:rPr lang="en-KE" dirty="0"/>
              <a:t> With the help of these explanations, investors are able to see behind the numbers and consider the circumstances that led to the dollar amounts shown in the financial statements. </a:t>
            </a:r>
          </a:p>
          <a:p>
            <a:endParaRPr lang="en-KE" dirty="0"/>
          </a:p>
        </p:txBody>
      </p:sp>
    </p:spTree>
    <p:extLst>
      <p:ext uri="{BB962C8B-B14F-4D97-AF65-F5344CB8AC3E}">
        <p14:creationId xmlns:p14="http://schemas.microsoft.com/office/powerpoint/2010/main" val="3298464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1DFC3-6E35-4F6F-836F-470AE3ECBF90}"/>
              </a:ext>
            </a:extLst>
          </p:cNvPr>
          <p:cNvSpPr>
            <a:spLocks noGrp="1"/>
          </p:cNvSpPr>
          <p:nvPr>
            <p:ph type="title"/>
          </p:nvPr>
        </p:nvSpPr>
        <p:spPr/>
        <p:txBody>
          <a:bodyPr/>
          <a:lstStyle/>
          <a:p>
            <a:r>
              <a:rPr lang="en-US" dirty="0"/>
              <a:t>Sources of Information for Analysis</a:t>
            </a:r>
            <a:endParaRPr lang="en-KE" dirty="0"/>
          </a:p>
        </p:txBody>
      </p:sp>
      <p:sp>
        <p:nvSpPr>
          <p:cNvPr id="3" name="Content Placeholder 2">
            <a:extLst>
              <a:ext uri="{FF2B5EF4-FFF2-40B4-BE49-F238E27FC236}">
                <a16:creationId xmlns:a16="http://schemas.microsoft.com/office/drawing/2014/main" id="{8507A43B-65C8-4F98-8FC2-0134B262C8EC}"/>
              </a:ext>
            </a:extLst>
          </p:cNvPr>
          <p:cNvSpPr>
            <a:spLocks noGrp="1"/>
          </p:cNvSpPr>
          <p:nvPr>
            <p:ph idx="1"/>
          </p:nvPr>
        </p:nvSpPr>
        <p:spPr/>
        <p:txBody>
          <a:bodyPr>
            <a:normAutofit fontScale="92500"/>
          </a:bodyPr>
          <a:lstStyle/>
          <a:p>
            <a:r>
              <a:rPr lang="en-KE" b="1" dirty="0"/>
              <a:t>Letters to stockholders</a:t>
            </a:r>
            <a:r>
              <a:rPr lang="en-KE" dirty="0"/>
              <a:t> </a:t>
            </a:r>
            <a:endParaRPr lang="en-US" dirty="0"/>
          </a:p>
          <a:p>
            <a:r>
              <a:rPr lang="en-KE" dirty="0"/>
              <a:t>A letter to investors is typically included at the beginning of annual reports. </a:t>
            </a:r>
            <a:endParaRPr lang="en-US" dirty="0"/>
          </a:p>
          <a:p>
            <a:r>
              <a:rPr lang="en-KE" dirty="0"/>
              <a:t>The letter frequently contains details on the company's mission, previous performance, current year's operating results, and future objectives. </a:t>
            </a:r>
            <a:br>
              <a:rPr lang="en-KE" dirty="0"/>
            </a:br>
            <a:r>
              <a:rPr lang="en-KE" dirty="0"/>
              <a:t>• </a:t>
            </a:r>
            <a:r>
              <a:rPr lang="en-KE" b="1" dirty="0"/>
              <a:t>Independent accountants' reports</a:t>
            </a:r>
            <a:endParaRPr lang="en-US" b="1" dirty="0"/>
          </a:p>
          <a:p>
            <a:r>
              <a:rPr lang="en-KE" b="1" dirty="0"/>
              <a:t> </a:t>
            </a:r>
            <a:r>
              <a:rPr lang="en-KE" dirty="0"/>
              <a:t>Certain companies' financial statements must be audited by the Securities and Exchange Commission (SEC)</a:t>
            </a:r>
            <a:r>
              <a:rPr lang="en-US" dirty="0"/>
              <a:t> or the Regulatory body</a:t>
            </a:r>
            <a:r>
              <a:rPr lang="en-KE" dirty="0"/>
              <a:t>. </a:t>
            </a:r>
            <a:endParaRPr lang="en-US" dirty="0"/>
          </a:p>
          <a:p>
            <a:r>
              <a:rPr lang="en-KE" dirty="0"/>
              <a:t>The company's financial statements have been audited and are free of substantial misstatements, according to the independent accountants' report, which is located at the end of the financial statements.</a:t>
            </a:r>
          </a:p>
        </p:txBody>
      </p:sp>
    </p:spTree>
    <p:extLst>
      <p:ext uri="{BB962C8B-B14F-4D97-AF65-F5344CB8AC3E}">
        <p14:creationId xmlns:p14="http://schemas.microsoft.com/office/powerpoint/2010/main" val="1418076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D71EA-A1C4-473E-9743-1D70C7E08B9B}"/>
              </a:ext>
            </a:extLst>
          </p:cNvPr>
          <p:cNvSpPr>
            <a:spLocks noGrp="1"/>
          </p:cNvSpPr>
          <p:nvPr>
            <p:ph type="title"/>
          </p:nvPr>
        </p:nvSpPr>
        <p:spPr/>
        <p:txBody>
          <a:bodyPr/>
          <a:lstStyle/>
          <a:p>
            <a:r>
              <a:rPr lang="en-KE" b="1" dirty="0"/>
              <a:t>Analysis and discussion of management</a:t>
            </a:r>
            <a:endParaRPr lang="en-KE" dirty="0"/>
          </a:p>
        </p:txBody>
      </p:sp>
      <p:sp>
        <p:nvSpPr>
          <p:cNvPr id="3" name="Content Placeholder 2">
            <a:extLst>
              <a:ext uri="{FF2B5EF4-FFF2-40B4-BE49-F238E27FC236}">
                <a16:creationId xmlns:a16="http://schemas.microsoft.com/office/drawing/2014/main" id="{20C37459-38AD-4480-B296-53C99F7CCFC8}"/>
              </a:ext>
            </a:extLst>
          </p:cNvPr>
          <p:cNvSpPr>
            <a:spLocks noGrp="1"/>
          </p:cNvSpPr>
          <p:nvPr>
            <p:ph idx="1"/>
          </p:nvPr>
        </p:nvSpPr>
        <p:spPr/>
        <p:txBody>
          <a:bodyPr>
            <a:normAutofit lnSpcReduction="10000"/>
          </a:bodyPr>
          <a:lstStyle/>
          <a:p>
            <a:r>
              <a:rPr lang="en-KE" dirty="0"/>
              <a:t>The annual report's management discussion and analysis part presents management's assessment of the business's performance.</a:t>
            </a:r>
            <a:endParaRPr lang="en-US" dirty="0"/>
          </a:p>
          <a:p>
            <a:r>
              <a:rPr lang="en-KE" dirty="0"/>
              <a:t>The financial statements, industry conditions, and ratios serve as the foundation for the analysis. </a:t>
            </a:r>
            <a:endParaRPr lang="en-US" dirty="0"/>
          </a:p>
          <a:p>
            <a:r>
              <a:rPr lang="en-KE" dirty="0"/>
              <a:t>The Securities and Exchange Commission requires publicly traded corporations to submit comprehensive annual reports, quarterly reports , and special events reports . </a:t>
            </a:r>
            <a:endParaRPr lang="en-US" dirty="0"/>
          </a:p>
          <a:p>
            <a:r>
              <a:rPr lang="en-KE" dirty="0"/>
              <a:t>These reports, which may include more thorough information than the published reports, are made available to the public for a nominal fee.</a:t>
            </a:r>
            <a:br>
              <a:rPr lang="en-KE" dirty="0"/>
            </a:br>
            <a:endParaRPr lang="en-KE" dirty="0"/>
          </a:p>
        </p:txBody>
      </p:sp>
    </p:spTree>
    <p:extLst>
      <p:ext uri="{BB962C8B-B14F-4D97-AF65-F5344CB8AC3E}">
        <p14:creationId xmlns:p14="http://schemas.microsoft.com/office/powerpoint/2010/main" val="3829357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64130-972A-464D-AFD5-C73A2C6722ED}"/>
              </a:ext>
            </a:extLst>
          </p:cNvPr>
          <p:cNvSpPr>
            <a:spLocks noGrp="1"/>
          </p:cNvSpPr>
          <p:nvPr>
            <p:ph type="title"/>
          </p:nvPr>
        </p:nvSpPr>
        <p:spPr/>
        <p:txBody>
          <a:bodyPr/>
          <a:lstStyle/>
          <a:p>
            <a:r>
              <a:rPr lang="en-KE" b="1" dirty="0"/>
              <a:t>Trend percentages</a:t>
            </a:r>
            <a:endParaRPr lang="en-KE" dirty="0"/>
          </a:p>
        </p:txBody>
      </p:sp>
      <p:sp>
        <p:nvSpPr>
          <p:cNvPr id="3" name="Content Placeholder 2">
            <a:extLst>
              <a:ext uri="{FF2B5EF4-FFF2-40B4-BE49-F238E27FC236}">
                <a16:creationId xmlns:a16="http://schemas.microsoft.com/office/drawing/2014/main" id="{8AA55C3F-F156-48F9-A688-8CE36F1AC404}"/>
              </a:ext>
            </a:extLst>
          </p:cNvPr>
          <p:cNvSpPr>
            <a:spLocks noGrp="1"/>
          </p:cNvSpPr>
          <p:nvPr>
            <p:ph idx="1"/>
          </p:nvPr>
        </p:nvSpPr>
        <p:spPr/>
        <p:txBody>
          <a:bodyPr>
            <a:normAutofit/>
          </a:bodyPr>
          <a:lstStyle/>
          <a:p>
            <a:r>
              <a:rPr lang="en-KE" dirty="0"/>
              <a:t>Index numbers, sometimes known as trend percentages, are useful for comparing financial data over time to a base year or period. </a:t>
            </a:r>
            <a:endParaRPr lang="en-US" dirty="0"/>
          </a:p>
          <a:p>
            <a:r>
              <a:rPr lang="en-KE" dirty="0"/>
              <a:t>Trend percentages can be computed by: </a:t>
            </a:r>
            <a:endParaRPr lang="en-US" dirty="0"/>
          </a:p>
          <a:p>
            <a:r>
              <a:rPr lang="en-KE" dirty="0"/>
              <a:t>• Choosing a base year or time frame. </a:t>
            </a:r>
            <a:br>
              <a:rPr lang="en-KE" dirty="0"/>
            </a:br>
            <a:r>
              <a:rPr lang="en-KE" dirty="0"/>
              <a:t>• Giving all of the amounts shown on the base-year financial statements a 100% weight. </a:t>
            </a:r>
            <a:br>
              <a:rPr lang="en-KE" dirty="0"/>
            </a:br>
            <a:r>
              <a:rPr lang="en-KE" dirty="0"/>
              <a:t>• Denoting as a percentage of base-year or period amounts the comparable amounts on the financial statements of the other years. Divide the </a:t>
            </a:r>
            <a:r>
              <a:rPr lang="en-KE" dirty="0" err="1"/>
              <a:t>nonbase</a:t>
            </a:r>
            <a:r>
              <a:rPr lang="en-KE" dirty="0"/>
              <a:t>-year amounts by the corresponding base-year amounts, then multiply the result by 100 to get the percentages.</a:t>
            </a:r>
          </a:p>
        </p:txBody>
      </p:sp>
    </p:spTree>
    <p:extLst>
      <p:ext uri="{BB962C8B-B14F-4D97-AF65-F5344CB8AC3E}">
        <p14:creationId xmlns:p14="http://schemas.microsoft.com/office/powerpoint/2010/main" val="1224326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3574C-53B6-4B3F-B575-E660F9BB0113}"/>
              </a:ext>
            </a:extLst>
          </p:cNvPr>
          <p:cNvSpPr>
            <a:spLocks noGrp="1"/>
          </p:cNvSpPr>
          <p:nvPr>
            <p:ph type="title"/>
          </p:nvPr>
        </p:nvSpPr>
        <p:spPr/>
        <p:txBody>
          <a:bodyPr/>
          <a:lstStyle/>
          <a:p>
            <a:r>
              <a:rPr lang="en-KE" b="1" dirty="0"/>
              <a:t>Trend percentages</a:t>
            </a:r>
            <a:endParaRPr lang="en-KE" dirty="0"/>
          </a:p>
        </p:txBody>
      </p:sp>
      <p:sp>
        <p:nvSpPr>
          <p:cNvPr id="3" name="Content Placeholder 2">
            <a:extLst>
              <a:ext uri="{FF2B5EF4-FFF2-40B4-BE49-F238E27FC236}">
                <a16:creationId xmlns:a16="http://schemas.microsoft.com/office/drawing/2014/main" id="{375A6E47-03A0-4DDB-A30A-03838DD8F1D8}"/>
              </a:ext>
            </a:extLst>
          </p:cNvPr>
          <p:cNvSpPr>
            <a:spLocks noGrp="1"/>
          </p:cNvSpPr>
          <p:nvPr>
            <p:ph idx="1"/>
          </p:nvPr>
        </p:nvSpPr>
        <p:spPr/>
        <p:txBody>
          <a:bodyPr/>
          <a:lstStyle/>
          <a:p>
            <a:r>
              <a:rPr lang="en-KE" dirty="0"/>
              <a:t>Despite its usefulness, trend percentages have a disadvantage.</a:t>
            </a:r>
            <a:endParaRPr lang="en-US" dirty="0"/>
          </a:p>
          <a:p>
            <a:r>
              <a:rPr lang="en-KE" dirty="0"/>
              <a:t> When the quantity in the base year or period is positive (i.e., neither zero nor negative), it is typically easy to express changes as percentages.</a:t>
            </a:r>
            <a:endParaRPr lang="en-US" dirty="0"/>
          </a:p>
          <a:p>
            <a:r>
              <a:rPr lang="en-KE" dirty="0"/>
              <a:t> A USD 30,000 increase in notes receivable from zero last year to USD 30,000 this year cannot be expressed by analysts as a percentage.</a:t>
            </a:r>
            <a:endParaRPr lang="en-US" dirty="0"/>
          </a:p>
          <a:p>
            <a:r>
              <a:rPr lang="en-KE" dirty="0"/>
              <a:t>Additionally, they are unable to provide a percentage improvement from a $10,000 loss last year to a $20,000 profit this year. </a:t>
            </a:r>
            <a:br>
              <a:rPr lang="en-KE" dirty="0"/>
            </a:br>
            <a:endParaRPr lang="en-KE" dirty="0"/>
          </a:p>
        </p:txBody>
      </p:sp>
    </p:spTree>
    <p:extLst>
      <p:ext uri="{BB962C8B-B14F-4D97-AF65-F5344CB8AC3E}">
        <p14:creationId xmlns:p14="http://schemas.microsoft.com/office/powerpoint/2010/main" val="26966278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E900F-5084-46DF-9DE6-1A99C06F81D6}"/>
              </a:ext>
            </a:extLst>
          </p:cNvPr>
          <p:cNvSpPr>
            <a:spLocks noGrp="1"/>
          </p:cNvSpPr>
          <p:nvPr>
            <p:ph type="title"/>
          </p:nvPr>
        </p:nvSpPr>
        <p:spPr/>
        <p:txBody>
          <a:bodyPr/>
          <a:lstStyle/>
          <a:p>
            <a:r>
              <a:rPr lang="en-KE" b="1" dirty="0"/>
              <a:t>Trend percentages</a:t>
            </a:r>
            <a:endParaRPr lang="en-KE" dirty="0"/>
          </a:p>
        </p:txBody>
      </p:sp>
      <p:sp>
        <p:nvSpPr>
          <p:cNvPr id="3" name="Content Placeholder 2">
            <a:extLst>
              <a:ext uri="{FF2B5EF4-FFF2-40B4-BE49-F238E27FC236}">
                <a16:creationId xmlns:a16="http://schemas.microsoft.com/office/drawing/2014/main" id="{CD68A8FF-650A-4266-B44A-25DC7D6DE54D}"/>
              </a:ext>
            </a:extLst>
          </p:cNvPr>
          <p:cNvSpPr>
            <a:spLocks noGrp="1"/>
          </p:cNvSpPr>
          <p:nvPr>
            <p:ph idx="1"/>
          </p:nvPr>
        </p:nvSpPr>
        <p:spPr/>
        <p:txBody>
          <a:bodyPr/>
          <a:lstStyle/>
          <a:p>
            <a:r>
              <a:rPr lang="en-KE" dirty="0"/>
              <a:t>Calculating gains and declines in amounts or percentages over a number of years is only one aspect of proper analysis.</a:t>
            </a:r>
          </a:p>
          <a:p>
            <a:r>
              <a:rPr lang="en-KE" dirty="0"/>
              <a:t>These alterations are only hints that could yield important discoveries and typically point to areas deserving of more research. </a:t>
            </a:r>
            <a:endParaRPr lang="en-US" dirty="0"/>
          </a:p>
          <a:p>
            <a:r>
              <a:rPr lang="en-KE" dirty="0"/>
              <a:t>The state of the economy and politics, management's intentions for new goods, plant growth, and promotional expenditures, and the anticipated actions of rivals are only a few of the variables that affect accurate forecasting. </a:t>
            </a:r>
            <a:endParaRPr lang="en-US" dirty="0"/>
          </a:p>
          <a:p>
            <a:r>
              <a:rPr lang="en-KE" dirty="0"/>
              <a:t>These elements, in addition to trend, vertical, and horizontal analysis, ought to offer a solid foundation for forecasting future performance.</a:t>
            </a:r>
          </a:p>
        </p:txBody>
      </p:sp>
    </p:spTree>
    <p:extLst>
      <p:ext uri="{BB962C8B-B14F-4D97-AF65-F5344CB8AC3E}">
        <p14:creationId xmlns:p14="http://schemas.microsoft.com/office/powerpoint/2010/main" val="12805231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757C9-5B60-4E9A-A318-DFA93D2D5D2E}"/>
              </a:ext>
            </a:extLst>
          </p:cNvPr>
          <p:cNvSpPr>
            <a:spLocks noGrp="1"/>
          </p:cNvSpPr>
          <p:nvPr>
            <p:ph type="title"/>
          </p:nvPr>
        </p:nvSpPr>
        <p:spPr/>
        <p:txBody>
          <a:bodyPr/>
          <a:lstStyle/>
          <a:p>
            <a:r>
              <a:rPr lang="en-US" b="1" dirty="0"/>
              <a:t>Ratio Analysis</a:t>
            </a:r>
            <a:endParaRPr lang="en-KE" dirty="0"/>
          </a:p>
        </p:txBody>
      </p:sp>
      <p:sp>
        <p:nvSpPr>
          <p:cNvPr id="3" name="Content Placeholder 2">
            <a:extLst>
              <a:ext uri="{FF2B5EF4-FFF2-40B4-BE49-F238E27FC236}">
                <a16:creationId xmlns:a16="http://schemas.microsoft.com/office/drawing/2014/main" id="{7751FB93-861F-4118-853F-C5E1A80A7464}"/>
              </a:ext>
            </a:extLst>
          </p:cNvPr>
          <p:cNvSpPr>
            <a:spLocks noGrp="1"/>
          </p:cNvSpPr>
          <p:nvPr>
            <p:ph idx="1"/>
          </p:nvPr>
        </p:nvSpPr>
        <p:spPr/>
        <p:txBody>
          <a:bodyPr/>
          <a:lstStyle/>
          <a:p>
            <a:r>
              <a:rPr lang="en-KE" dirty="0"/>
              <a:t>Certain accounts or elements in a company's financial statements have logical ties with one another.</a:t>
            </a:r>
            <a:endParaRPr lang="en-US" dirty="0"/>
          </a:p>
          <a:p>
            <a:r>
              <a:rPr lang="en-KE" dirty="0"/>
              <a:t> These accounts could show up on two separate statements or on the same statement. </a:t>
            </a:r>
            <a:endParaRPr lang="en-US" dirty="0"/>
          </a:p>
          <a:p>
            <a:r>
              <a:rPr lang="en-KE" dirty="0"/>
              <a:t>We establish ratios, which are fractional representations of the monetary quantities of the associated accounts or objects.</a:t>
            </a:r>
          </a:p>
          <a:p>
            <a:r>
              <a:rPr lang="en-KE" dirty="0"/>
              <a:t> These ratios include: (1) liquidity ratios; (2) equity, or </a:t>
            </a:r>
            <a:r>
              <a:rPr lang="en-KE" dirty="0" err="1"/>
              <a:t>longterm</a:t>
            </a:r>
            <a:r>
              <a:rPr lang="en-KE" dirty="0"/>
              <a:t> solvency, ratios; (3) profitability tests; and (4) market tests.</a:t>
            </a:r>
          </a:p>
          <a:p>
            <a:endParaRPr lang="en-KE" dirty="0"/>
          </a:p>
        </p:txBody>
      </p:sp>
    </p:spTree>
    <p:extLst>
      <p:ext uri="{BB962C8B-B14F-4D97-AF65-F5344CB8AC3E}">
        <p14:creationId xmlns:p14="http://schemas.microsoft.com/office/powerpoint/2010/main" val="3411030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97BC-F255-40E3-B21A-A6103F35E81D}"/>
              </a:ext>
            </a:extLst>
          </p:cNvPr>
          <p:cNvSpPr>
            <a:spLocks noGrp="1"/>
          </p:cNvSpPr>
          <p:nvPr>
            <p:ph type="title"/>
          </p:nvPr>
        </p:nvSpPr>
        <p:spPr/>
        <p:txBody>
          <a:bodyPr/>
          <a:lstStyle/>
          <a:p>
            <a:r>
              <a:rPr lang="en-US" dirty="0"/>
              <a:t>Ratio Analysis</a:t>
            </a:r>
            <a:endParaRPr lang="en-KE" dirty="0"/>
          </a:p>
        </p:txBody>
      </p:sp>
      <p:sp>
        <p:nvSpPr>
          <p:cNvPr id="3" name="Content Placeholder 2">
            <a:extLst>
              <a:ext uri="{FF2B5EF4-FFF2-40B4-BE49-F238E27FC236}">
                <a16:creationId xmlns:a16="http://schemas.microsoft.com/office/drawing/2014/main" id="{908FA832-B122-496B-A246-9BEBCAB684A7}"/>
              </a:ext>
            </a:extLst>
          </p:cNvPr>
          <p:cNvSpPr>
            <a:spLocks noGrp="1"/>
          </p:cNvSpPr>
          <p:nvPr>
            <p:ph idx="1"/>
          </p:nvPr>
        </p:nvSpPr>
        <p:spPr/>
        <p:txBody>
          <a:bodyPr/>
          <a:lstStyle/>
          <a:p>
            <a:r>
              <a:rPr lang="en-KE" b="1" dirty="0"/>
              <a:t>Liquidity ratios </a:t>
            </a:r>
            <a:r>
              <a:rPr lang="en-KE" dirty="0"/>
              <a:t>indicate a company's short-term debt-paying ability.</a:t>
            </a:r>
            <a:endParaRPr lang="en-US" dirty="0"/>
          </a:p>
          <a:p>
            <a:r>
              <a:rPr lang="en-KE" dirty="0"/>
              <a:t>Thus, these ratios show interested parties the company's capacity to meet maturing current liabilities.</a:t>
            </a:r>
          </a:p>
          <a:p>
            <a:r>
              <a:rPr lang="en-US" b="1" dirty="0"/>
              <a:t>Current Ratio</a:t>
            </a:r>
            <a:endParaRPr lang="en-KE" b="1" dirty="0"/>
          </a:p>
          <a:p>
            <a:r>
              <a:rPr lang="en-KE" dirty="0"/>
              <a:t>The ratio of current (or working capital) </a:t>
            </a:r>
            <a:endParaRPr lang="en-US" dirty="0"/>
          </a:p>
          <a:p>
            <a:r>
              <a:rPr lang="en-KE" dirty="0"/>
              <a:t>The difference between current assets and current liabilities is known as working capital. </a:t>
            </a:r>
            <a:endParaRPr lang="en-US" dirty="0"/>
          </a:p>
          <a:p>
            <a:r>
              <a:rPr lang="en-KE" dirty="0"/>
              <a:t>The current (or working capital) ratio is the ratio of current assets to current liabilities.</a:t>
            </a:r>
          </a:p>
        </p:txBody>
      </p:sp>
    </p:spTree>
    <p:extLst>
      <p:ext uri="{BB962C8B-B14F-4D97-AF65-F5344CB8AC3E}">
        <p14:creationId xmlns:p14="http://schemas.microsoft.com/office/powerpoint/2010/main" val="4198358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77835-E7B2-4F88-8F9B-28F9CF4699EB}"/>
              </a:ext>
            </a:extLst>
          </p:cNvPr>
          <p:cNvSpPr>
            <a:spLocks noGrp="1"/>
          </p:cNvSpPr>
          <p:nvPr>
            <p:ph type="title"/>
          </p:nvPr>
        </p:nvSpPr>
        <p:spPr/>
        <p:txBody>
          <a:bodyPr/>
          <a:lstStyle/>
          <a:p>
            <a:r>
              <a:rPr lang="en-US" dirty="0"/>
              <a:t>Ratio Analysis</a:t>
            </a:r>
            <a:endParaRPr lang="en-KE" dirty="0"/>
          </a:p>
        </p:txBody>
      </p:sp>
      <p:sp>
        <p:nvSpPr>
          <p:cNvPr id="3" name="Content Placeholder 2">
            <a:extLst>
              <a:ext uri="{FF2B5EF4-FFF2-40B4-BE49-F238E27FC236}">
                <a16:creationId xmlns:a16="http://schemas.microsoft.com/office/drawing/2014/main" id="{E2471345-5AA9-42C4-8968-6489EA99CD6E}"/>
              </a:ext>
            </a:extLst>
          </p:cNvPr>
          <p:cNvSpPr>
            <a:spLocks noGrp="1"/>
          </p:cNvSpPr>
          <p:nvPr>
            <p:ph idx="1"/>
          </p:nvPr>
        </p:nvSpPr>
        <p:spPr/>
        <p:txBody>
          <a:bodyPr>
            <a:normAutofit/>
          </a:bodyPr>
          <a:lstStyle/>
          <a:p>
            <a:r>
              <a:rPr lang="en-KE" dirty="0"/>
              <a:t>The current ratio demonstrates the soundness of a company's working capital situation by indicating its capacity to pay its current liabilities with its current assets. </a:t>
            </a:r>
            <a:endParaRPr lang="en-US" dirty="0"/>
          </a:p>
          <a:p>
            <a:r>
              <a:rPr lang="en-KE" dirty="0"/>
              <a:t>By dividing current assets by current liabilities, you can calculate the current ratio:</a:t>
            </a:r>
            <a:endParaRPr lang="en-US" dirty="0"/>
          </a:p>
          <a:p>
            <a:r>
              <a:rPr lang="en-KE" dirty="0"/>
              <a:t>Current assets equals current ratio Present-day obligations Current assets equals current ratio Present-day obligations </a:t>
            </a:r>
            <a:r>
              <a:rPr lang="en-US" dirty="0"/>
              <a:t>.</a:t>
            </a:r>
          </a:p>
          <a:p>
            <a:r>
              <a:rPr lang="en-KE" dirty="0"/>
              <a:t>Although the dollar signs are typically omitted, the ratio is typically expressed as a number of dollars of current assets to one dollar of current liabilities.</a:t>
            </a:r>
          </a:p>
        </p:txBody>
      </p:sp>
    </p:spTree>
    <p:extLst>
      <p:ext uri="{BB962C8B-B14F-4D97-AF65-F5344CB8AC3E}">
        <p14:creationId xmlns:p14="http://schemas.microsoft.com/office/powerpoint/2010/main" val="35457342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4869-192D-40D8-8485-0FC00EE9F4D1}"/>
              </a:ext>
            </a:extLst>
          </p:cNvPr>
          <p:cNvSpPr>
            <a:spLocks noGrp="1"/>
          </p:cNvSpPr>
          <p:nvPr>
            <p:ph type="title"/>
          </p:nvPr>
        </p:nvSpPr>
        <p:spPr/>
        <p:txBody>
          <a:bodyPr/>
          <a:lstStyle/>
          <a:p>
            <a:r>
              <a:rPr lang="en-US" dirty="0"/>
              <a:t>Ratio Analysis</a:t>
            </a:r>
            <a:endParaRPr lang="en-KE" dirty="0"/>
          </a:p>
        </p:txBody>
      </p:sp>
      <p:sp>
        <p:nvSpPr>
          <p:cNvPr id="3" name="Content Placeholder 2">
            <a:extLst>
              <a:ext uri="{FF2B5EF4-FFF2-40B4-BE49-F238E27FC236}">
                <a16:creationId xmlns:a16="http://schemas.microsoft.com/office/drawing/2014/main" id="{F966C112-06F4-472C-9806-9B01CAA942B9}"/>
              </a:ext>
            </a:extLst>
          </p:cNvPr>
          <p:cNvSpPr>
            <a:spLocks noGrp="1"/>
          </p:cNvSpPr>
          <p:nvPr>
            <p:ph idx="1"/>
          </p:nvPr>
        </p:nvSpPr>
        <p:spPr/>
        <p:txBody>
          <a:bodyPr>
            <a:normAutofit lnSpcReduction="10000"/>
          </a:bodyPr>
          <a:lstStyle/>
          <a:p>
            <a:r>
              <a:rPr lang="en-KE" dirty="0"/>
              <a:t>The current ratio provides a better index of a company's ability to pay current debts than does the absolute amount of working capital.</a:t>
            </a:r>
          </a:p>
          <a:p>
            <a:r>
              <a:rPr lang="en-KE" dirty="0"/>
              <a:t>Since the company's main source of cash for paying short-term creditors is the conversion of inventories and accounts receivable into cash, short-term creditors are especially interested in the current ratio.</a:t>
            </a:r>
            <a:endParaRPr lang="en-US" dirty="0"/>
          </a:p>
          <a:p>
            <a:r>
              <a:rPr lang="en-KE" dirty="0"/>
              <a:t> Due to the possibility of bankruptcy for a business that cannot pay short-term debts, long-term creditors are also interested in the current ratio. </a:t>
            </a:r>
            <a:endParaRPr lang="en-US" dirty="0"/>
          </a:p>
          <a:p>
            <a:r>
              <a:rPr lang="en-KE" dirty="0"/>
              <a:t>Because of this, a clause mandating the borrower to maintain a minimum current ratio is found in many bond indentures, or contract</a:t>
            </a:r>
          </a:p>
        </p:txBody>
      </p:sp>
    </p:spTree>
    <p:extLst>
      <p:ext uri="{BB962C8B-B14F-4D97-AF65-F5344CB8AC3E}">
        <p14:creationId xmlns:p14="http://schemas.microsoft.com/office/powerpoint/2010/main" val="11154072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0F8C9-D088-4848-8494-0D9086E76DB7}"/>
              </a:ext>
            </a:extLst>
          </p:cNvPr>
          <p:cNvSpPr>
            <a:spLocks noGrp="1"/>
          </p:cNvSpPr>
          <p:nvPr>
            <p:ph type="title"/>
          </p:nvPr>
        </p:nvSpPr>
        <p:spPr/>
        <p:txBody>
          <a:bodyPr/>
          <a:lstStyle/>
          <a:p>
            <a:r>
              <a:rPr lang="en-US" dirty="0"/>
              <a:t>Ratio Analysis</a:t>
            </a:r>
            <a:endParaRPr lang="en-KE" dirty="0"/>
          </a:p>
        </p:txBody>
      </p:sp>
      <p:sp>
        <p:nvSpPr>
          <p:cNvPr id="3" name="Content Placeholder 2">
            <a:extLst>
              <a:ext uri="{FF2B5EF4-FFF2-40B4-BE49-F238E27FC236}">
                <a16:creationId xmlns:a16="http://schemas.microsoft.com/office/drawing/2014/main" id="{51F893B3-F5DF-4FBB-930F-63C31304A300}"/>
              </a:ext>
            </a:extLst>
          </p:cNvPr>
          <p:cNvSpPr>
            <a:spLocks noGrp="1"/>
          </p:cNvSpPr>
          <p:nvPr>
            <p:ph idx="1"/>
          </p:nvPr>
        </p:nvSpPr>
        <p:spPr/>
        <p:txBody>
          <a:bodyPr/>
          <a:lstStyle/>
          <a:p>
            <a:r>
              <a:rPr lang="en-KE" dirty="0"/>
              <a:t>Selling noncurrent assets or issuing capital stock or long-term debt are two ways for a business to raise its current ratio. </a:t>
            </a:r>
            <a:endParaRPr lang="en-US" dirty="0"/>
          </a:p>
          <a:p>
            <a:r>
              <a:rPr lang="en-KE" dirty="0"/>
              <a:t>An excessively high current ratio should be avoided by a business, particularly if it results from idle cash, slow-paying clients, or slow-moving inventories. </a:t>
            </a:r>
          </a:p>
          <a:p>
            <a:r>
              <a:rPr lang="en-KE" dirty="0"/>
              <a:t>Decreased net income can result when too much capital that could be used profitably elsewhere is tied up in current assets.</a:t>
            </a:r>
          </a:p>
        </p:txBody>
      </p:sp>
    </p:spTree>
    <p:extLst>
      <p:ext uri="{BB962C8B-B14F-4D97-AF65-F5344CB8AC3E}">
        <p14:creationId xmlns:p14="http://schemas.microsoft.com/office/powerpoint/2010/main" val="29896729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27142-D938-4C3C-885E-529DEDBD800C}"/>
              </a:ext>
            </a:extLst>
          </p:cNvPr>
          <p:cNvSpPr>
            <a:spLocks noGrp="1"/>
          </p:cNvSpPr>
          <p:nvPr>
            <p:ph type="title"/>
          </p:nvPr>
        </p:nvSpPr>
        <p:spPr/>
        <p:txBody>
          <a:bodyPr/>
          <a:lstStyle/>
          <a:p>
            <a:r>
              <a:rPr lang="en-US" dirty="0"/>
              <a:t>Quick Acid Test Ratio</a:t>
            </a:r>
            <a:endParaRPr lang="en-KE" dirty="0"/>
          </a:p>
        </p:txBody>
      </p:sp>
      <p:sp>
        <p:nvSpPr>
          <p:cNvPr id="3" name="Content Placeholder 2">
            <a:extLst>
              <a:ext uri="{FF2B5EF4-FFF2-40B4-BE49-F238E27FC236}">
                <a16:creationId xmlns:a16="http://schemas.microsoft.com/office/drawing/2014/main" id="{628C2E37-BFEB-49B6-8852-0293BDAD83AD}"/>
              </a:ext>
            </a:extLst>
          </p:cNvPr>
          <p:cNvSpPr>
            <a:spLocks noGrp="1"/>
          </p:cNvSpPr>
          <p:nvPr>
            <p:ph idx="1"/>
          </p:nvPr>
        </p:nvSpPr>
        <p:spPr/>
        <p:txBody>
          <a:bodyPr>
            <a:normAutofit/>
          </a:bodyPr>
          <a:lstStyle/>
          <a:p>
            <a:r>
              <a:rPr lang="en-KE" b="1" dirty="0"/>
              <a:t>Quick acid-test ratio </a:t>
            </a:r>
            <a:endParaRPr lang="en-KE" dirty="0"/>
          </a:p>
          <a:p>
            <a:r>
              <a:rPr lang="en-KE" dirty="0"/>
              <a:t>There are other indicators of a company's short-term debt-paying capacity besides the current ratio. </a:t>
            </a:r>
            <a:endParaRPr lang="en-US" dirty="0"/>
          </a:p>
          <a:p>
            <a:r>
              <a:rPr lang="en-KE" dirty="0"/>
              <a:t>The ratio of quick assets (cash, marketable securities, and net receivables) to current liabilities is another metric known as the acid-test (quick) ratio. </a:t>
            </a:r>
            <a:endParaRPr lang="en-US" dirty="0"/>
          </a:p>
          <a:p>
            <a:r>
              <a:rPr lang="en-KE" dirty="0"/>
              <a:t>Because inventory and prepayments may not be easily converted into cash, analysts do not include them in current assets when calculating quick assets. </a:t>
            </a:r>
          </a:p>
        </p:txBody>
      </p:sp>
    </p:spTree>
    <p:extLst>
      <p:ext uri="{BB962C8B-B14F-4D97-AF65-F5344CB8AC3E}">
        <p14:creationId xmlns:p14="http://schemas.microsoft.com/office/powerpoint/2010/main" val="37254786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C4D11-051F-42CA-A5BA-DB74F883EC8B}"/>
              </a:ext>
            </a:extLst>
          </p:cNvPr>
          <p:cNvSpPr>
            <a:spLocks noGrp="1"/>
          </p:cNvSpPr>
          <p:nvPr>
            <p:ph type="title"/>
          </p:nvPr>
        </p:nvSpPr>
        <p:spPr/>
        <p:txBody>
          <a:bodyPr/>
          <a:lstStyle/>
          <a:p>
            <a:r>
              <a:rPr lang="en-US" dirty="0"/>
              <a:t>Quick Acid Test Ratio</a:t>
            </a:r>
            <a:endParaRPr lang="en-KE" dirty="0"/>
          </a:p>
        </p:txBody>
      </p:sp>
      <p:sp>
        <p:nvSpPr>
          <p:cNvPr id="3" name="Content Placeholder 2">
            <a:extLst>
              <a:ext uri="{FF2B5EF4-FFF2-40B4-BE49-F238E27FC236}">
                <a16:creationId xmlns:a16="http://schemas.microsoft.com/office/drawing/2014/main" id="{79BC9F32-1D2B-48A7-8B11-05302AAB4D9C}"/>
              </a:ext>
            </a:extLst>
          </p:cNvPr>
          <p:cNvSpPr>
            <a:spLocks noGrp="1"/>
          </p:cNvSpPr>
          <p:nvPr>
            <p:ph idx="1"/>
          </p:nvPr>
        </p:nvSpPr>
        <p:spPr/>
        <p:txBody>
          <a:bodyPr/>
          <a:lstStyle/>
          <a:p>
            <a:r>
              <a:rPr lang="en-KE" dirty="0"/>
              <a:t>The acid-test ratio formula is as follows: </a:t>
            </a:r>
            <a:br>
              <a:rPr lang="en-KE" dirty="0"/>
            </a:br>
            <a:r>
              <a:rPr lang="en-KE" dirty="0"/>
              <a:t>Quick assets = acid-test ratio Present-day obligations Quick assets = acid-test ratio Present-day obligations</a:t>
            </a:r>
          </a:p>
          <a:p>
            <a:r>
              <a:rPr lang="en-KE" dirty="0"/>
              <a:t>This ratio, which compares the pool of cash and immediate cash inflows to immediate cash outflows, is of special relevance to short-term creditors. </a:t>
            </a:r>
            <a:endParaRPr lang="en-US" dirty="0"/>
          </a:p>
          <a:p>
            <a:r>
              <a:rPr lang="en-KE" dirty="0"/>
              <a:t>Investors take into account the quality of the marketable securities and receivables when determining if the acid-test ratio is satisfactory.</a:t>
            </a:r>
            <a:endParaRPr lang="en-US" dirty="0"/>
          </a:p>
          <a:p>
            <a:r>
              <a:rPr lang="en-KE" dirty="0"/>
              <a:t>An acid test ratio may appear misleadingly good due to a </a:t>
            </a:r>
            <a:r>
              <a:rPr lang="en-KE" dirty="0" err="1"/>
              <a:t>buildup</a:t>
            </a:r>
            <a:r>
              <a:rPr lang="en-KE" dirty="0"/>
              <a:t> of subpar marketable securities, receivables, or both.</a:t>
            </a:r>
          </a:p>
        </p:txBody>
      </p:sp>
    </p:spTree>
    <p:extLst>
      <p:ext uri="{BB962C8B-B14F-4D97-AF65-F5344CB8AC3E}">
        <p14:creationId xmlns:p14="http://schemas.microsoft.com/office/powerpoint/2010/main" val="9327041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F4E6C-885F-4414-99FC-F5463D06263A}"/>
              </a:ext>
            </a:extLst>
          </p:cNvPr>
          <p:cNvSpPr>
            <a:spLocks noGrp="1"/>
          </p:cNvSpPr>
          <p:nvPr>
            <p:ph type="title"/>
          </p:nvPr>
        </p:nvSpPr>
        <p:spPr/>
        <p:txBody>
          <a:bodyPr/>
          <a:lstStyle/>
          <a:p>
            <a:r>
              <a:rPr lang="en-US" dirty="0"/>
              <a:t>Quick Acid Test Ratio</a:t>
            </a:r>
            <a:endParaRPr lang="en-KE" dirty="0"/>
          </a:p>
        </p:txBody>
      </p:sp>
      <p:sp>
        <p:nvSpPr>
          <p:cNvPr id="3" name="Content Placeholder 2">
            <a:extLst>
              <a:ext uri="{FF2B5EF4-FFF2-40B4-BE49-F238E27FC236}">
                <a16:creationId xmlns:a16="http://schemas.microsoft.com/office/drawing/2014/main" id="{D556BE97-F330-42C9-976B-4E213AB7A5BE}"/>
              </a:ext>
            </a:extLst>
          </p:cNvPr>
          <p:cNvSpPr>
            <a:spLocks noGrp="1"/>
          </p:cNvSpPr>
          <p:nvPr>
            <p:ph idx="1"/>
          </p:nvPr>
        </p:nvSpPr>
        <p:spPr/>
        <p:txBody>
          <a:bodyPr/>
          <a:lstStyle/>
          <a:p>
            <a:r>
              <a:rPr lang="en-KE" dirty="0"/>
              <a:t>Poor quality in the context of marketable securities refers to securities that are likely to result in losses upon sale.</a:t>
            </a:r>
            <a:endParaRPr lang="en-US" dirty="0"/>
          </a:p>
          <a:p>
            <a:r>
              <a:rPr lang="en-KE" dirty="0"/>
              <a:t> Receivables of poor quality might not be collectable until they are past due.</a:t>
            </a:r>
            <a:endParaRPr lang="en-US" dirty="0"/>
          </a:p>
          <a:p>
            <a:r>
              <a:rPr lang="en-KE" dirty="0"/>
              <a:t> The primary determinant of receivables' quality is their age, which can be determined by computing the accounts receivable turnover or creating an aging plan. </a:t>
            </a:r>
          </a:p>
        </p:txBody>
      </p:sp>
    </p:spTree>
    <p:extLst>
      <p:ext uri="{BB962C8B-B14F-4D97-AF65-F5344CB8AC3E}">
        <p14:creationId xmlns:p14="http://schemas.microsoft.com/office/powerpoint/2010/main" val="8490831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0D4AD-D054-482B-8A45-541F18D0ABC3}"/>
              </a:ext>
            </a:extLst>
          </p:cNvPr>
          <p:cNvSpPr>
            <a:spLocks noGrp="1"/>
          </p:cNvSpPr>
          <p:nvPr>
            <p:ph type="title"/>
          </p:nvPr>
        </p:nvSpPr>
        <p:spPr/>
        <p:txBody>
          <a:bodyPr/>
          <a:lstStyle/>
          <a:p>
            <a:r>
              <a:rPr lang="en-KE" b="1" dirty="0"/>
              <a:t>Cash flow liquidity ratio</a:t>
            </a:r>
            <a:endParaRPr lang="en-KE" dirty="0"/>
          </a:p>
        </p:txBody>
      </p:sp>
      <p:sp>
        <p:nvSpPr>
          <p:cNvPr id="3" name="Content Placeholder 2">
            <a:extLst>
              <a:ext uri="{FF2B5EF4-FFF2-40B4-BE49-F238E27FC236}">
                <a16:creationId xmlns:a16="http://schemas.microsoft.com/office/drawing/2014/main" id="{42D3108E-4993-4783-AD3C-949CBFB8682B}"/>
              </a:ext>
            </a:extLst>
          </p:cNvPr>
          <p:cNvSpPr>
            <a:spLocks noGrp="1"/>
          </p:cNvSpPr>
          <p:nvPr>
            <p:ph idx="1"/>
          </p:nvPr>
        </p:nvSpPr>
        <p:spPr/>
        <p:txBody>
          <a:bodyPr>
            <a:normAutofit lnSpcReduction="10000"/>
          </a:bodyPr>
          <a:lstStyle/>
          <a:p>
            <a:r>
              <a:rPr lang="en-KE" b="1" dirty="0"/>
              <a:t>Cash flow liquidity ratio</a:t>
            </a:r>
            <a:endParaRPr lang="en-US" b="1" dirty="0"/>
          </a:p>
          <a:p>
            <a:r>
              <a:rPr lang="en-KE" dirty="0"/>
              <a:t>Ratio of cash flow to liquidity</a:t>
            </a:r>
            <a:endParaRPr lang="en-US" dirty="0"/>
          </a:p>
          <a:p>
            <a:r>
              <a:rPr lang="en-KE" dirty="0"/>
              <a:t> The cash flow liquidity ratio is an additional method for assessing short-term liquidity. </a:t>
            </a:r>
            <a:endParaRPr lang="en-US" dirty="0"/>
          </a:p>
          <a:p>
            <a:r>
              <a:rPr lang="en-KE" dirty="0"/>
              <a:t>Cash and marketable securities, or liquid current assets, and net cash provided by operational activities, or the money made by the business's operations, make up the numerator, which is an estimate of cash resources</a:t>
            </a:r>
            <a:endParaRPr lang="en-US" dirty="0"/>
          </a:p>
          <a:p>
            <a:r>
              <a:rPr lang="en-KE" dirty="0"/>
              <a:t>.This illustrates the</a:t>
            </a:r>
            <a:r>
              <a:rPr lang="en-US" dirty="0"/>
              <a:t> c</a:t>
            </a:r>
            <a:r>
              <a:rPr lang="en-KE" dirty="0" err="1"/>
              <a:t>ompany's</a:t>
            </a:r>
            <a:r>
              <a:rPr lang="en-KE" dirty="0"/>
              <a:t> capacity to collect accounts receivable and sell merchandise.</a:t>
            </a:r>
          </a:p>
        </p:txBody>
      </p:sp>
    </p:spTree>
    <p:extLst>
      <p:ext uri="{BB962C8B-B14F-4D97-AF65-F5344CB8AC3E}">
        <p14:creationId xmlns:p14="http://schemas.microsoft.com/office/powerpoint/2010/main" val="325783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E9631-8987-42F3-B38A-3DA99BF20F74}"/>
              </a:ext>
            </a:extLst>
          </p:cNvPr>
          <p:cNvSpPr>
            <a:spLocks noGrp="1"/>
          </p:cNvSpPr>
          <p:nvPr>
            <p:ph type="title"/>
          </p:nvPr>
        </p:nvSpPr>
        <p:spPr/>
        <p:txBody>
          <a:bodyPr/>
          <a:lstStyle/>
          <a:p>
            <a:r>
              <a:rPr lang="en-KE" b="1" dirty="0"/>
              <a:t>Accounts receivable turnover</a:t>
            </a:r>
            <a:endParaRPr lang="en-KE" dirty="0"/>
          </a:p>
        </p:txBody>
      </p:sp>
      <p:sp>
        <p:nvSpPr>
          <p:cNvPr id="3" name="Content Placeholder 2">
            <a:extLst>
              <a:ext uri="{FF2B5EF4-FFF2-40B4-BE49-F238E27FC236}">
                <a16:creationId xmlns:a16="http://schemas.microsoft.com/office/drawing/2014/main" id="{6AA80476-AD89-421F-BD2B-2864DAC99831}"/>
              </a:ext>
            </a:extLst>
          </p:cNvPr>
          <p:cNvSpPr>
            <a:spLocks noGrp="1"/>
          </p:cNvSpPr>
          <p:nvPr>
            <p:ph idx="1"/>
          </p:nvPr>
        </p:nvSpPr>
        <p:spPr/>
        <p:txBody>
          <a:bodyPr>
            <a:normAutofit lnSpcReduction="10000"/>
          </a:bodyPr>
          <a:lstStyle/>
          <a:p>
            <a:r>
              <a:rPr lang="en-KE" b="1" dirty="0"/>
              <a:t>Accounts receivable turnover</a:t>
            </a:r>
            <a:r>
              <a:rPr lang="en-KE" dirty="0"/>
              <a:t> </a:t>
            </a:r>
          </a:p>
          <a:p>
            <a:r>
              <a:rPr lang="en-KE" dirty="0"/>
              <a:t>Turnover in accounts receivable </a:t>
            </a:r>
            <a:endParaRPr lang="en-US" dirty="0"/>
          </a:p>
          <a:p>
            <a:r>
              <a:rPr lang="en-KE" dirty="0"/>
              <a:t>The connection between an asset's quantity and some indicator of its utilization is known as turnover. </a:t>
            </a:r>
            <a:endParaRPr lang="en-US" dirty="0"/>
          </a:p>
          <a:p>
            <a:r>
              <a:rPr lang="en-KE" dirty="0"/>
              <a:t>The average number of times the average amount of receivables is collected annually is known as the accounts receivable turnover. </a:t>
            </a:r>
            <a:endParaRPr lang="en-US" dirty="0"/>
          </a:p>
          <a:p>
            <a:r>
              <a:rPr lang="en-KE" dirty="0"/>
              <a:t>Divide net credit sales (also known as net sales) by average net accounts receivable, or accounts receivable after deducting the allowance for uncollectible accounts, to arrive at this ratio </a:t>
            </a:r>
            <a:br>
              <a:rPr lang="en-KE" dirty="0"/>
            </a:br>
            <a:endParaRPr lang="en-KE" dirty="0"/>
          </a:p>
        </p:txBody>
      </p:sp>
    </p:spTree>
    <p:extLst>
      <p:ext uri="{BB962C8B-B14F-4D97-AF65-F5344CB8AC3E}">
        <p14:creationId xmlns:p14="http://schemas.microsoft.com/office/powerpoint/2010/main" val="10655969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6D47F-F0ED-42EE-B83D-789A7D636A22}"/>
              </a:ext>
            </a:extLst>
          </p:cNvPr>
          <p:cNvSpPr>
            <a:spLocks noGrp="1"/>
          </p:cNvSpPr>
          <p:nvPr>
            <p:ph type="title"/>
          </p:nvPr>
        </p:nvSpPr>
        <p:spPr/>
        <p:txBody>
          <a:bodyPr/>
          <a:lstStyle/>
          <a:p>
            <a:r>
              <a:rPr lang="en-KE" b="1" dirty="0"/>
              <a:t>Accounts receivable turnover</a:t>
            </a:r>
            <a:endParaRPr lang="en-KE" dirty="0"/>
          </a:p>
        </p:txBody>
      </p:sp>
      <p:sp>
        <p:nvSpPr>
          <p:cNvPr id="3" name="Content Placeholder 2">
            <a:extLst>
              <a:ext uri="{FF2B5EF4-FFF2-40B4-BE49-F238E27FC236}">
                <a16:creationId xmlns:a16="http://schemas.microsoft.com/office/drawing/2014/main" id="{69C59D78-AF90-4CF8-A9F0-BD9BB5406710}"/>
              </a:ext>
            </a:extLst>
          </p:cNvPr>
          <p:cNvSpPr>
            <a:spLocks noGrp="1"/>
          </p:cNvSpPr>
          <p:nvPr>
            <p:ph idx="1"/>
          </p:nvPr>
        </p:nvSpPr>
        <p:spPr/>
        <p:txBody>
          <a:bodyPr/>
          <a:lstStyle/>
          <a:p>
            <a:r>
              <a:rPr lang="en-KE" dirty="0"/>
              <a:t>Turnover in accounts receivable equals net credit sales (net sales).</a:t>
            </a:r>
            <a:r>
              <a:rPr lang="en-US" dirty="0"/>
              <a:t>.</a:t>
            </a:r>
            <a:endParaRPr lang="en-KE" dirty="0"/>
          </a:p>
          <a:p>
            <a:r>
              <a:rPr lang="en-KE" dirty="0"/>
              <a:t>The balance sheet item should be an average when a ratio compares an income statement item (such as net credit sales) with a balance sheet item (such as net accounts receivable).</a:t>
            </a:r>
            <a:endParaRPr lang="en-US" dirty="0"/>
          </a:p>
          <a:p>
            <a:r>
              <a:rPr lang="en-KE" dirty="0"/>
              <a:t> The end-of-month or end-of-week balances of net accounts receivable outstanding during the period are ideally averaged by analysts to determine average net accounts receivable.</a:t>
            </a:r>
          </a:p>
        </p:txBody>
      </p:sp>
    </p:spTree>
    <p:extLst>
      <p:ext uri="{BB962C8B-B14F-4D97-AF65-F5344CB8AC3E}">
        <p14:creationId xmlns:p14="http://schemas.microsoft.com/office/powerpoint/2010/main" val="1300180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4B89E-E2C0-4134-BAAA-7AD1D2480F15}"/>
              </a:ext>
            </a:extLst>
          </p:cNvPr>
          <p:cNvSpPr>
            <a:spLocks noGrp="1"/>
          </p:cNvSpPr>
          <p:nvPr>
            <p:ph type="title"/>
          </p:nvPr>
        </p:nvSpPr>
        <p:spPr/>
        <p:txBody>
          <a:bodyPr/>
          <a:lstStyle/>
          <a:p>
            <a:r>
              <a:rPr lang="en-KE" b="1" dirty="0"/>
              <a:t>Accounts receivable turnover</a:t>
            </a:r>
            <a:endParaRPr lang="en-KE" dirty="0"/>
          </a:p>
        </p:txBody>
      </p:sp>
      <p:sp>
        <p:nvSpPr>
          <p:cNvPr id="3" name="Content Placeholder 2">
            <a:extLst>
              <a:ext uri="{FF2B5EF4-FFF2-40B4-BE49-F238E27FC236}">
                <a16:creationId xmlns:a16="http://schemas.microsoft.com/office/drawing/2014/main" id="{D1476A3E-653D-491F-A1AF-69306F357707}"/>
              </a:ext>
            </a:extLst>
          </p:cNvPr>
          <p:cNvSpPr>
            <a:spLocks noGrp="1"/>
          </p:cNvSpPr>
          <p:nvPr>
            <p:ph idx="1"/>
          </p:nvPr>
        </p:nvSpPr>
        <p:spPr/>
        <p:txBody>
          <a:bodyPr>
            <a:normAutofit lnSpcReduction="10000"/>
          </a:bodyPr>
          <a:lstStyle/>
          <a:p>
            <a:r>
              <a:rPr lang="en-KE" dirty="0"/>
              <a:t>The resulting average is more accurate the more observations are used. </a:t>
            </a:r>
            <a:endParaRPr lang="en-US" dirty="0"/>
          </a:p>
          <a:p>
            <a:r>
              <a:rPr lang="en-KE" dirty="0"/>
              <a:t>Because the beginning-of-year and end-of-year balances are the easiest to get from comparable financial statements, analysts frequently just average these data. </a:t>
            </a:r>
            <a:endParaRPr lang="en-US" dirty="0"/>
          </a:p>
          <a:p>
            <a:r>
              <a:rPr lang="en-KE" dirty="0"/>
              <a:t>Only the year-end amount is provided when a calculation requires the use of an average balance. The year-end sum must then be used by the analyst.</a:t>
            </a:r>
          </a:p>
          <a:p>
            <a:r>
              <a:rPr lang="en-KE" dirty="0"/>
              <a:t>Since net credit sales are the sole sales that result in accounts receivable, they should theoretically make up the numerator of the accounts receivable turnover ratio.</a:t>
            </a:r>
          </a:p>
        </p:txBody>
      </p:sp>
    </p:spTree>
    <p:extLst>
      <p:ext uri="{BB962C8B-B14F-4D97-AF65-F5344CB8AC3E}">
        <p14:creationId xmlns:p14="http://schemas.microsoft.com/office/powerpoint/2010/main" val="39955394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C8851-6A4E-4F08-AA01-A92967C892B8}"/>
              </a:ext>
            </a:extLst>
          </p:cNvPr>
          <p:cNvSpPr>
            <a:spLocks noGrp="1"/>
          </p:cNvSpPr>
          <p:nvPr>
            <p:ph type="title"/>
          </p:nvPr>
        </p:nvSpPr>
        <p:spPr/>
        <p:txBody>
          <a:bodyPr/>
          <a:lstStyle/>
          <a:p>
            <a:r>
              <a:rPr lang="en-US" dirty="0"/>
              <a:t>Inventory Turnover</a:t>
            </a:r>
            <a:endParaRPr lang="en-KE" dirty="0"/>
          </a:p>
        </p:txBody>
      </p:sp>
      <p:sp>
        <p:nvSpPr>
          <p:cNvPr id="3" name="Content Placeholder 2">
            <a:extLst>
              <a:ext uri="{FF2B5EF4-FFF2-40B4-BE49-F238E27FC236}">
                <a16:creationId xmlns:a16="http://schemas.microsoft.com/office/drawing/2014/main" id="{05DD2D21-EF20-458D-868F-D5A5A6DF6BD3}"/>
              </a:ext>
            </a:extLst>
          </p:cNvPr>
          <p:cNvSpPr>
            <a:spLocks noGrp="1"/>
          </p:cNvSpPr>
          <p:nvPr>
            <p:ph idx="1"/>
          </p:nvPr>
        </p:nvSpPr>
        <p:spPr/>
        <p:txBody>
          <a:bodyPr>
            <a:normAutofit/>
          </a:bodyPr>
          <a:lstStyle/>
          <a:p>
            <a:r>
              <a:rPr lang="en-US" b="1" dirty="0"/>
              <a:t>Inventory Turnover</a:t>
            </a:r>
            <a:endParaRPr lang="en-KE" dirty="0"/>
          </a:p>
          <a:p>
            <a:r>
              <a:rPr lang="en-KE" dirty="0"/>
              <a:t>The inventory turnover ratio of a business indicates how frequently its typical inventory is sold over a given time frame.</a:t>
            </a:r>
            <a:endParaRPr lang="en-US" dirty="0"/>
          </a:p>
          <a:p>
            <a:r>
              <a:rPr lang="en-KE" dirty="0"/>
              <a:t> The following formula can be used to determine inventory turnover: </a:t>
            </a:r>
            <a:br>
              <a:rPr lang="en-KE" dirty="0"/>
            </a:br>
            <a:r>
              <a:rPr lang="en-KE" dirty="0"/>
              <a:t>Turnover in inventory equals cost of goods sold. </a:t>
            </a:r>
            <a:endParaRPr lang="en-US" dirty="0"/>
          </a:p>
          <a:p>
            <a:r>
              <a:rPr lang="en-KE" dirty="0"/>
              <a:t>Average stock levels Turnover in inventory equals cost of goods sold. </a:t>
            </a:r>
          </a:p>
          <a:p>
            <a:r>
              <a:rPr lang="en-KE" dirty="0"/>
              <a:t>Average stock levels </a:t>
            </a:r>
            <a:endParaRPr lang="en-US" dirty="0"/>
          </a:p>
          <a:p>
            <a:r>
              <a:rPr lang="en-KE" dirty="0"/>
              <a:t>Measure both in equivalent dollars when comparing items on the income statement and balance sheet. </a:t>
            </a:r>
          </a:p>
        </p:txBody>
      </p:sp>
    </p:spTree>
    <p:extLst>
      <p:ext uri="{BB962C8B-B14F-4D97-AF65-F5344CB8AC3E}">
        <p14:creationId xmlns:p14="http://schemas.microsoft.com/office/powerpoint/2010/main" val="957344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E862D-2D6B-443A-B9FA-B966180E3C89}"/>
              </a:ext>
            </a:extLst>
          </p:cNvPr>
          <p:cNvSpPr>
            <a:spLocks noGrp="1"/>
          </p:cNvSpPr>
          <p:nvPr>
            <p:ph type="title"/>
          </p:nvPr>
        </p:nvSpPr>
        <p:spPr/>
        <p:txBody>
          <a:bodyPr/>
          <a:lstStyle/>
          <a:p>
            <a:r>
              <a:rPr lang="en-US" dirty="0"/>
              <a:t>Equity Ratio</a:t>
            </a:r>
            <a:endParaRPr lang="en-KE" dirty="0"/>
          </a:p>
        </p:txBody>
      </p:sp>
      <p:sp>
        <p:nvSpPr>
          <p:cNvPr id="3" name="Content Placeholder 2">
            <a:extLst>
              <a:ext uri="{FF2B5EF4-FFF2-40B4-BE49-F238E27FC236}">
                <a16:creationId xmlns:a16="http://schemas.microsoft.com/office/drawing/2014/main" id="{9BB263B6-1AE8-4AB8-947A-EE0F96CED5D9}"/>
              </a:ext>
            </a:extLst>
          </p:cNvPr>
          <p:cNvSpPr>
            <a:spLocks noGrp="1"/>
          </p:cNvSpPr>
          <p:nvPr>
            <p:ph idx="1"/>
          </p:nvPr>
        </p:nvSpPr>
        <p:spPr/>
        <p:txBody>
          <a:bodyPr/>
          <a:lstStyle/>
          <a:p>
            <a:r>
              <a:rPr lang="en-US" b="1" dirty="0"/>
              <a:t>Equity Ratio</a:t>
            </a:r>
            <a:endParaRPr lang="en-KE" dirty="0"/>
          </a:p>
          <a:p>
            <a:r>
              <a:rPr lang="en-KE" dirty="0"/>
              <a:t>The ratio of equity (stockholders' equity) Owners (stockholders) and creditors are a company's two primary sources of assets; the sum of the interests of these two groups is known as total equity.</a:t>
            </a:r>
            <a:endParaRPr lang="en-US" dirty="0"/>
          </a:p>
          <a:p>
            <a:r>
              <a:rPr lang="en-KE" dirty="0"/>
              <a:t> However, the term "equity" in ratio analysis typically exclusively refers to investors' equity. </a:t>
            </a:r>
            <a:endParaRPr lang="en-US" dirty="0"/>
          </a:p>
          <a:p>
            <a:r>
              <a:rPr lang="en-KE" dirty="0"/>
              <a:t>Therefore, on any given date, the equity (stockholders' equity) ratio shows the percentage of total assets (or total equities) contributed by stockholders (owners). </a:t>
            </a:r>
          </a:p>
        </p:txBody>
      </p:sp>
    </p:spTree>
    <p:extLst>
      <p:ext uri="{BB962C8B-B14F-4D97-AF65-F5344CB8AC3E}">
        <p14:creationId xmlns:p14="http://schemas.microsoft.com/office/powerpoint/2010/main" val="7608553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05997-1214-4BD2-90DD-60D63B17FAFE}"/>
              </a:ext>
            </a:extLst>
          </p:cNvPr>
          <p:cNvSpPr>
            <a:spLocks noGrp="1"/>
          </p:cNvSpPr>
          <p:nvPr>
            <p:ph type="title"/>
          </p:nvPr>
        </p:nvSpPr>
        <p:spPr/>
        <p:txBody>
          <a:bodyPr/>
          <a:lstStyle/>
          <a:p>
            <a:r>
              <a:rPr lang="en-US" dirty="0"/>
              <a:t>Return on operating Assets</a:t>
            </a:r>
            <a:endParaRPr lang="en-KE" dirty="0"/>
          </a:p>
        </p:txBody>
      </p:sp>
      <p:sp>
        <p:nvSpPr>
          <p:cNvPr id="3" name="Content Placeholder 2">
            <a:extLst>
              <a:ext uri="{FF2B5EF4-FFF2-40B4-BE49-F238E27FC236}">
                <a16:creationId xmlns:a16="http://schemas.microsoft.com/office/drawing/2014/main" id="{22758B6D-578D-41BA-94B3-64E5FCE658DD}"/>
              </a:ext>
            </a:extLst>
          </p:cNvPr>
          <p:cNvSpPr>
            <a:spLocks noGrp="1"/>
          </p:cNvSpPr>
          <p:nvPr>
            <p:ph idx="1"/>
          </p:nvPr>
        </p:nvSpPr>
        <p:spPr/>
        <p:txBody>
          <a:bodyPr/>
          <a:lstStyle/>
          <a:p>
            <a:r>
              <a:rPr lang="en-KE" dirty="0"/>
              <a:t>The equity ratio's formula is: </a:t>
            </a:r>
            <a:br>
              <a:rPr lang="en-KE" dirty="0"/>
            </a:br>
            <a:r>
              <a:rPr lang="en-KE" dirty="0"/>
              <a:t>Equity ratio = Equity of Stockholders</a:t>
            </a:r>
            <a:r>
              <a:rPr lang="en-US" dirty="0"/>
              <a:t>/</a:t>
            </a:r>
            <a:r>
              <a:rPr lang="en-KE" dirty="0"/>
              <a:t> Total resources (total stocks)</a:t>
            </a:r>
          </a:p>
          <a:p>
            <a:r>
              <a:rPr lang="en-KE" b="1" dirty="0"/>
              <a:t>Return on operating assets</a:t>
            </a:r>
            <a:r>
              <a:rPr lang="en-KE" dirty="0"/>
              <a:t> as a percentage </a:t>
            </a:r>
            <a:endParaRPr lang="en-US" dirty="0"/>
          </a:p>
          <a:p>
            <a:r>
              <a:rPr lang="en-KE" dirty="0"/>
              <a:t>The link between net operating income and operating assets, or the rate of return on operating assets, is the strongest indicator of earnings performance independent of asset sources.</a:t>
            </a:r>
            <a:endParaRPr lang="en-US" dirty="0"/>
          </a:p>
          <a:p>
            <a:r>
              <a:rPr lang="en-KE" dirty="0"/>
              <a:t>This ratio displays the company's earning potential as a collection of assets. The rate of return on operational assets, which ignores both nonoperating assets and nonoperating income components, gauges how profitable the corporation is at doing its core operations.</a:t>
            </a:r>
          </a:p>
        </p:txBody>
      </p:sp>
    </p:spTree>
    <p:extLst>
      <p:ext uri="{BB962C8B-B14F-4D97-AF65-F5344CB8AC3E}">
        <p14:creationId xmlns:p14="http://schemas.microsoft.com/office/powerpoint/2010/main" val="1273992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43986-9A2E-4088-B4BE-6D89E2033B54}"/>
              </a:ext>
            </a:extLst>
          </p:cNvPr>
          <p:cNvSpPr>
            <a:spLocks noGrp="1"/>
          </p:cNvSpPr>
          <p:nvPr>
            <p:ph type="title"/>
          </p:nvPr>
        </p:nvSpPr>
        <p:spPr/>
        <p:txBody>
          <a:bodyPr>
            <a:normAutofit fontScale="90000"/>
          </a:bodyPr>
          <a:lstStyle/>
          <a:p>
            <a:r>
              <a:rPr lang="en-US" b="1" dirty="0"/>
              <a:t>Summary- Published Financial Statements Analysis</a:t>
            </a:r>
            <a:br>
              <a:rPr lang="en-KE" dirty="0"/>
            </a:br>
            <a:endParaRPr lang="en-KE" dirty="0"/>
          </a:p>
        </p:txBody>
      </p:sp>
      <p:sp>
        <p:nvSpPr>
          <p:cNvPr id="3" name="Content Placeholder 2">
            <a:extLst>
              <a:ext uri="{FF2B5EF4-FFF2-40B4-BE49-F238E27FC236}">
                <a16:creationId xmlns:a16="http://schemas.microsoft.com/office/drawing/2014/main" id="{A6EEBD62-110A-475A-85B2-E401624FE49E}"/>
              </a:ext>
            </a:extLst>
          </p:cNvPr>
          <p:cNvSpPr>
            <a:spLocks noGrp="1"/>
          </p:cNvSpPr>
          <p:nvPr>
            <p:ph idx="1"/>
          </p:nvPr>
        </p:nvSpPr>
        <p:spPr/>
        <p:txBody>
          <a:bodyPr/>
          <a:lstStyle/>
          <a:p>
            <a:r>
              <a:rPr lang="en-KE" dirty="0"/>
              <a:t>• Management examines a company's financial statements internally, and creditors, investors, and regulatory bodies examine them externally. </a:t>
            </a:r>
            <a:br>
              <a:rPr lang="en-KE" dirty="0"/>
            </a:br>
            <a:r>
              <a:rPr lang="en-KE" dirty="0"/>
              <a:t>• Parts of the company are the main focus of management's financial statement analysis. </a:t>
            </a:r>
            <a:endParaRPr lang="en-US" dirty="0"/>
          </a:p>
          <a:p>
            <a:r>
              <a:rPr lang="en-KE" dirty="0"/>
              <a:t>The company as a whole is the focus of external users' financial statement analysis, and management can access specialized reports to help with decision-making.</a:t>
            </a:r>
          </a:p>
        </p:txBody>
      </p:sp>
    </p:spTree>
    <p:extLst>
      <p:ext uri="{BB962C8B-B14F-4D97-AF65-F5344CB8AC3E}">
        <p14:creationId xmlns:p14="http://schemas.microsoft.com/office/powerpoint/2010/main" val="40654613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3CC07-52CA-447F-B600-47DFDD8F82AD}"/>
              </a:ext>
            </a:extLst>
          </p:cNvPr>
          <p:cNvSpPr>
            <a:spLocks noGrp="1"/>
          </p:cNvSpPr>
          <p:nvPr>
            <p:ph type="title"/>
          </p:nvPr>
        </p:nvSpPr>
        <p:spPr/>
        <p:txBody>
          <a:bodyPr/>
          <a:lstStyle/>
          <a:p>
            <a:r>
              <a:rPr lang="en-US" b="1" dirty="0"/>
              <a:t>Summary- Published Financial Statements Analysis</a:t>
            </a:r>
            <a:endParaRPr lang="en-KE" dirty="0"/>
          </a:p>
        </p:txBody>
      </p:sp>
      <p:sp>
        <p:nvSpPr>
          <p:cNvPr id="3" name="Content Placeholder 2">
            <a:extLst>
              <a:ext uri="{FF2B5EF4-FFF2-40B4-BE49-F238E27FC236}">
                <a16:creationId xmlns:a16="http://schemas.microsoft.com/office/drawing/2014/main" id="{B727184A-A8D2-4863-82EA-4FB5E3D73F0C}"/>
              </a:ext>
            </a:extLst>
          </p:cNvPr>
          <p:cNvSpPr>
            <a:spLocks noGrp="1"/>
          </p:cNvSpPr>
          <p:nvPr>
            <p:ph idx="1"/>
          </p:nvPr>
        </p:nvSpPr>
        <p:spPr/>
        <p:txBody>
          <a:bodyPr/>
          <a:lstStyle/>
          <a:p>
            <a:r>
              <a:rPr lang="en-KE" dirty="0"/>
              <a:t> The general-purpose financial statements that businesses release are what they have to rely on. </a:t>
            </a:r>
            <a:endParaRPr lang="en-US" dirty="0"/>
          </a:p>
          <a:p>
            <a:r>
              <a:rPr lang="en-KE" dirty="0"/>
              <a:t>Applying analytical tools and techniques to financial statements and other pertinent data in order to extract valuable information—such as the noteworthy correlations between data and trends in those data—is the essence of financial statement analysis.</a:t>
            </a:r>
            <a:endParaRPr lang="en-US" dirty="0"/>
          </a:p>
          <a:p>
            <a:r>
              <a:rPr lang="en-KE" dirty="0"/>
              <a:t> This information is used to evaluate the company's historical performance and present financial status. </a:t>
            </a:r>
            <a:br>
              <a:rPr lang="en-KE" dirty="0"/>
            </a:br>
            <a:endParaRPr lang="en-KE" dirty="0"/>
          </a:p>
        </p:txBody>
      </p:sp>
    </p:spTree>
    <p:extLst>
      <p:ext uri="{BB962C8B-B14F-4D97-AF65-F5344CB8AC3E}">
        <p14:creationId xmlns:p14="http://schemas.microsoft.com/office/powerpoint/2010/main" val="1688506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732CB-5386-40F2-9E3F-920AF982F826}"/>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B6106DAE-E4EB-4158-86C2-606719294407}"/>
              </a:ext>
            </a:extLst>
          </p:cNvPr>
          <p:cNvSpPr>
            <a:spLocks noGrp="1"/>
          </p:cNvSpPr>
          <p:nvPr>
            <p:ph idx="1"/>
          </p:nvPr>
        </p:nvSpPr>
        <p:spPr/>
        <p:txBody>
          <a:bodyPr/>
          <a:lstStyle/>
          <a:p>
            <a:r>
              <a:rPr lang="en-KE" dirty="0"/>
              <a:t>Source: Edwards</a:t>
            </a:r>
            <a:r>
              <a:rPr lang="en-US" dirty="0"/>
              <a:t>,J. D &amp; </a:t>
            </a:r>
            <a:r>
              <a:rPr lang="en-KE" dirty="0"/>
              <a:t>Hermanson,</a:t>
            </a:r>
            <a:r>
              <a:rPr lang="en-US" dirty="0"/>
              <a:t> R.H</a:t>
            </a:r>
            <a:r>
              <a:rPr lang="en-KE" dirty="0"/>
              <a:t>. </a:t>
            </a:r>
            <a:r>
              <a:rPr lang="en-US" dirty="0"/>
              <a:t>(2012). </a:t>
            </a:r>
            <a:r>
              <a:rPr lang="en-KE" dirty="0"/>
              <a:t>Accounting Principles: A Business Perspective </a:t>
            </a:r>
            <a:r>
              <a:rPr lang="en-US" dirty="0"/>
              <a:t>,</a:t>
            </a:r>
            <a:r>
              <a:rPr lang="en-KE" dirty="0"/>
              <a:t>Volume 1 Financial Accounting </a:t>
            </a:r>
            <a:r>
              <a:rPr lang="en-US" dirty="0"/>
              <a:t>,</a:t>
            </a:r>
            <a:r>
              <a:rPr lang="en-KE" dirty="0"/>
              <a:t>The Global Text</a:t>
            </a:r>
            <a:r>
              <a:rPr lang="en-US" dirty="0"/>
              <a:t>,</a:t>
            </a:r>
            <a:r>
              <a:rPr lang="en-KE" dirty="0"/>
              <a:t>Zurich, Switzerland. </a:t>
            </a:r>
          </a:p>
          <a:p>
            <a:endParaRPr lang="en-KE" dirty="0"/>
          </a:p>
        </p:txBody>
      </p:sp>
    </p:spTree>
    <p:extLst>
      <p:ext uri="{BB962C8B-B14F-4D97-AF65-F5344CB8AC3E}">
        <p14:creationId xmlns:p14="http://schemas.microsoft.com/office/powerpoint/2010/main" val="33332661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8DC13-843C-41ED-BC13-1C66B7F291E1}"/>
              </a:ext>
            </a:extLst>
          </p:cNvPr>
          <p:cNvSpPr>
            <a:spLocks noGrp="1"/>
          </p:cNvSpPr>
          <p:nvPr>
            <p:ph type="title"/>
          </p:nvPr>
        </p:nvSpPr>
        <p:spPr/>
        <p:txBody>
          <a:bodyPr/>
          <a:lstStyle/>
          <a:p>
            <a:r>
              <a:rPr lang="en-US" dirty="0"/>
              <a:t>Week 8 : Published Financial Statements Analysis</a:t>
            </a:r>
            <a:endParaRPr lang="en-KE" dirty="0"/>
          </a:p>
        </p:txBody>
      </p:sp>
      <p:sp>
        <p:nvSpPr>
          <p:cNvPr id="3" name="Content Placeholder 2">
            <a:extLst>
              <a:ext uri="{FF2B5EF4-FFF2-40B4-BE49-F238E27FC236}">
                <a16:creationId xmlns:a16="http://schemas.microsoft.com/office/drawing/2014/main" id="{756C9221-BC5E-490C-A017-5272C4BE4AE0}"/>
              </a:ext>
            </a:extLst>
          </p:cNvPr>
          <p:cNvSpPr>
            <a:spLocks noGrp="1"/>
          </p:cNvSpPr>
          <p:nvPr>
            <p:ph idx="1"/>
          </p:nvPr>
        </p:nvSpPr>
        <p:spPr/>
        <p:txBody>
          <a:bodyPr/>
          <a:lstStyle/>
          <a:p>
            <a:endParaRPr lang="en-US" dirty="0"/>
          </a:p>
          <a:p>
            <a:endParaRPr lang="en-US" dirty="0"/>
          </a:p>
          <a:p>
            <a:r>
              <a:rPr lang="en-US" dirty="0"/>
              <a:t>End of Week 8 </a:t>
            </a:r>
            <a:endParaRPr lang="en-KE" dirty="0"/>
          </a:p>
        </p:txBody>
      </p:sp>
    </p:spTree>
    <p:extLst>
      <p:ext uri="{BB962C8B-B14F-4D97-AF65-F5344CB8AC3E}">
        <p14:creationId xmlns:p14="http://schemas.microsoft.com/office/powerpoint/2010/main" val="2559988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732</TotalTime>
  <Words>2753</Words>
  <Application>Microsoft Office PowerPoint</Application>
  <PresentationFormat>Widescreen</PresentationFormat>
  <Paragraphs>199</Paragraphs>
  <Slides>41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41</vt:i4>
      </vt:variant>
    </vt:vector>
  </HeadingPairs>
  <TitlesOfParts>
    <vt:vector size="45" baseType="lpstr">
      <vt:lpstr>Arial</vt:lpstr>
      <vt:lpstr>Calibri</vt:lpstr>
      <vt:lpstr>Calibri Light</vt:lpstr>
      <vt:lpstr>Office Theme</vt:lpstr>
      <vt:lpstr>Course: Advanced Accounting Theory and Practices</vt:lpstr>
      <vt:lpstr>Introduction</vt:lpstr>
      <vt:lpstr>Introduction</vt:lpstr>
      <vt:lpstr>Objectives of financial statement analysis </vt:lpstr>
      <vt:lpstr>Objectives</vt:lpstr>
      <vt:lpstr>Objectives</vt:lpstr>
      <vt:lpstr>Objectives of the Financial Analysis</vt:lpstr>
      <vt:lpstr>Investment decision objective</vt:lpstr>
      <vt:lpstr>Liquidity </vt:lpstr>
      <vt:lpstr>Liquidity </vt:lpstr>
      <vt:lpstr>Liquidity in decision making</vt:lpstr>
      <vt:lpstr>Comparative financial statements</vt:lpstr>
      <vt:lpstr>Comparative financial statements</vt:lpstr>
      <vt:lpstr>Comparative financial statements</vt:lpstr>
      <vt:lpstr>Comparative financial statements</vt:lpstr>
      <vt:lpstr>Sources of Information for Analysis</vt:lpstr>
      <vt:lpstr>Sources of Information for Analysis</vt:lpstr>
      <vt:lpstr>Sources of Information for Analysis</vt:lpstr>
      <vt:lpstr>Analysis and discussion of management</vt:lpstr>
      <vt:lpstr>Trend percentages</vt:lpstr>
      <vt:lpstr>Trend percentages</vt:lpstr>
      <vt:lpstr>Trend percentages</vt:lpstr>
      <vt:lpstr>Ratio Analysis</vt:lpstr>
      <vt:lpstr>Ratio Analysis</vt:lpstr>
      <vt:lpstr>Ratio Analysis</vt:lpstr>
      <vt:lpstr>Ratio Analysis</vt:lpstr>
      <vt:lpstr>Ratio Analysis</vt:lpstr>
      <vt:lpstr>Quick Acid Test Ratio</vt:lpstr>
      <vt:lpstr>Quick Acid Test Ratio</vt:lpstr>
      <vt:lpstr>Quick Acid Test Ratio</vt:lpstr>
      <vt:lpstr>Cash flow liquidity ratio</vt:lpstr>
      <vt:lpstr>Accounts receivable turnover</vt:lpstr>
      <vt:lpstr>Accounts receivable turnover</vt:lpstr>
      <vt:lpstr>Accounts receivable turnover</vt:lpstr>
      <vt:lpstr>Inventory Turnover</vt:lpstr>
      <vt:lpstr>Equity Ratio</vt:lpstr>
      <vt:lpstr>Return on operating Assets</vt:lpstr>
      <vt:lpstr>Summary- Published Financial Statements Analysis </vt:lpstr>
      <vt:lpstr>Summary- Published Financial Statements Analysis</vt:lpstr>
      <vt:lpstr>References</vt:lpstr>
      <vt:lpstr>Week 8 : Published Financial Statements Analysis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15</cp:revision>
  <dcterms:created xsi:type="dcterms:W3CDTF">2025-05-13T17:54:26Z</dcterms:created>
  <dcterms:modified xsi:type="dcterms:W3CDTF">2025-05-17T19:50:36Z</dcterms:modified>
</cp:coreProperties>
</file>