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7" r:id="rId42"/>
    <p:sldId id="296" r:id="rId43"/>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9B1A4-2B9C-4121-884D-4F0492D5BA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B55495F6-23C1-49DB-94C0-C5E2F16898F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DB2B8F99-C998-4F3C-8043-A14FCB02F3AD}"/>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5" name="Footer Placeholder 4">
            <a:extLst>
              <a:ext uri="{FF2B5EF4-FFF2-40B4-BE49-F238E27FC236}">
                <a16:creationId xmlns:a16="http://schemas.microsoft.com/office/drawing/2014/main" id="{F45A845C-DF6C-4C40-BA46-E41FFCDEE0A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E86C847-DE94-4370-9FC2-95B97C71FE6B}"/>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1410901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B6F70-B5D3-4CA9-8670-02BA2DFC52EB}"/>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A7CB206-268B-4B16-832E-E5D2C64A02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833A46F0-4C23-4CFF-AD8E-B83E825AD13C}"/>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5" name="Footer Placeholder 4">
            <a:extLst>
              <a:ext uri="{FF2B5EF4-FFF2-40B4-BE49-F238E27FC236}">
                <a16:creationId xmlns:a16="http://schemas.microsoft.com/office/drawing/2014/main" id="{222A154B-3D59-4824-AAAA-0006B0A354D1}"/>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1D67F9F-112D-4AA9-9472-50E89DDF18A6}"/>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3402008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3850A-E59F-4CF1-B83E-406AD4BBE9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DC1B35CF-80A0-44EE-9AE8-8A42CEC95E6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49E1CCB-0454-4B28-A879-EC9BD48B104B}"/>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5" name="Footer Placeholder 4">
            <a:extLst>
              <a:ext uri="{FF2B5EF4-FFF2-40B4-BE49-F238E27FC236}">
                <a16:creationId xmlns:a16="http://schemas.microsoft.com/office/drawing/2014/main" id="{59D8DEBA-0C4C-41CB-8694-CE5A621250A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4B3F6E22-CEAA-4C1F-B66C-B77A95D29456}"/>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2813187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902E6-0E02-4241-A800-9EA34F817271}"/>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F0FB7B97-BD20-49EB-9506-0E1540D25C3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E6B79570-283F-4F9D-9714-431C89B6B23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460411FC-2FFA-43A0-ACD1-E274F9ECDA83}"/>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6" name="Footer Placeholder 5">
            <a:extLst>
              <a:ext uri="{FF2B5EF4-FFF2-40B4-BE49-F238E27FC236}">
                <a16:creationId xmlns:a16="http://schemas.microsoft.com/office/drawing/2014/main" id="{894EB1CC-BFFC-49EF-81D9-08B61959525C}"/>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C91BBB4B-FB1E-47BE-8BA6-C5FB0E4685E3}"/>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4108067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23A54-D0A2-41B2-A159-B717A8A2C7EC}"/>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736AAC0B-80F6-40AE-AFB3-846FF22102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DEBB1EA-AB52-4209-B04C-3B9A94DF349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CF41475F-7E59-4A69-A178-D03FCFC77C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46DB839-31F5-4764-A607-4D86AE22B79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03D6AD25-6F13-43FF-961B-E27FD1D66C74}"/>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8" name="Footer Placeholder 7">
            <a:extLst>
              <a:ext uri="{FF2B5EF4-FFF2-40B4-BE49-F238E27FC236}">
                <a16:creationId xmlns:a16="http://schemas.microsoft.com/office/drawing/2014/main" id="{9A0A5400-F42C-41EB-B633-B8222C429394}"/>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AFC9A160-09D8-4FBB-B39A-D5CC03F2F37C}"/>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1144937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DB355-0455-4B72-82E7-94CE77F1FFF9}"/>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75A0C71D-3875-4DD2-B568-A4E3A8EAC10B}"/>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4" name="Footer Placeholder 3">
            <a:extLst>
              <a:ext uri="{FF2B5EF4-FFF2-40B4-BE49-F238E27FC236}">
                <a16:creationId xmlns:a16="http://schemas.microsoft.com/office/drawing/2014/main" id="{D34BE2E0-0B28-4430-8A30-65B0D8434E48}"/>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AFCB345C-867E-4006-AE60-93CBEF2111F6}"/>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2821712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DF54A9-DB41-4707-A40C-24F12E53F3BF}"/>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3" name="Footer Placeholder 2">
            <a:extLst>
              <a:ext uri="{FF2B5EF4-FFF2-40B4-BE49-F238E27FC236}">
                <a16:creationId xmlns:a16="http://schemas.microsoft.com/office/drawing/2014/main" id="{0C8C48CF-E4D0-4805-9334-D7226B8EB11A}"/>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C33EE1FE-671F-4EB3-9FD5-D7B7A95667A9}"/>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2595364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9D781-2EF5-4ECF-8894-F9DB2F5F82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947795D1-6D7B-4909-AFFA-D40A5A912B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6F692954-3770-4772-AFE2-56B3191D83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E8F1D7A-CBE6-45D6-BE9C-EEBAB156525C}"/>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6" name="Footer Placeholder 5">
            <a:extLst>
              <a:ext uri="{FF2B5EF4-FFF2-40B4-BE49-F238E27FC236}">
                <a16:creationId xmlns:a16="http://schemas.microsoft.com/office/drawing/2014/main" id="{0EFB3DE5-1647-4E6A-9BF8-FFD9F5A4AA0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A4AB033-C12A-4B16-BD4A-D8A491B6832E}"/>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3803177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A858E-D8C3-41EF-8A5E-718671BD73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888173D7-550F-468B-B9EE-3DD597E691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EAEC5063-786E-48F5-8BA9-7E40A598D9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080DEBD-1373-46DE-9C1F-A6DFA6E719B6}"/>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6" name="Footer Placeholder 5">
            <a:extLst>
              <a:ext uri="{FF2B5EF4-FFF2-40B4-BE49-F238E27FC236}">
                <a16:creationId xmlns:a16="http://schemas.microsoft.com/office/drawing/2014/main" id="{B09BE7DB-F4E0-4C79-956C-4AB53B492B7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BF25AE58-A3C5-4FD4-8443-5911A0B7E27A}"/>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1932342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F43C8-BD05-4FC6-9BB0-DA8F62F8E59C}"/>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83AD907-0363-419E-AA85-AADFDADB8C8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1A55618-D0EC-4FEC-81EE-BF9EFC1438A3}"/>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5" name="Footer Placeholder 4">
            <a:extLst>
              <a:ext uri="{FF2B5EF4-FFF2-40B4-BE49-F238E27FC236}">
                <a16:creationId xmlns:a16="http://schemas.microsoft.com/office/drawing/2014/main" id="{E928904E-DC73-41F9-8F45-430D36D89AC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0FBC955-ABF6-40E0-8C8A-E39BDB228885}"/>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3302769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62EBED7-A276-4BF3-9DC4-99ACBC4BD01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7CB8CC82-0B46-4A8C-A0F5-14F72E95889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17228583-3910-45DB-AAB1-7F5A04324037}"/>
              </a:ext>
            </a:extLst>
          </p:cNvPr>
          <p:cNvSpPr>
            <a:spLocks noGrp="1"/>
          </p:cNvSpPr>
          <p:nvPr>
            <p:ph type="dt" sz="half" idx="10"/>
          </p:nvPr>
        </p:nvSpPr>
        <p:spPr/>
        <p:txBody>
          <a:bodyPr/>
          <a:lstStyle/>
          <a:p>
            <a:fld id="{71FC194A-BA8B-4BA5-BC44-34126DC57F1E}" type="datetimeFigureOut">
              <a:rPr lang="en-KE" smtClean="0"/>
              <a:t>17/05/2025</a:t>
            </a:fld>
            <a:endParaRPr lang="en-KE"/>
          </a:p>
        </p:txBody>
      </p:sp>
      <p:sp>
        <p:nvSpPr>
          <p:cNvPr id="5" name="Footer Placeholder 4">
            <a:extLst>
              <a:ext uri="{FF2B5EF4-FFF2-40B4-BE49-F238E27FC236}">
                <a16:creationId xmlns:a16="http://schemas.microsoft.com/office/drawing/2014/main" id="{0A48EE13-5D18-4CE1-AB65-4C1F06A212EE}"/>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FB37BDC-1701-4205-9041-5AC7FA017607}"/>
              </a:ext>
            </a:extLst>
          </p:cNvPr>
          <p:cNvSpPr>
            <a:spLocks noGrp="1"/>
          </p:cNvSpPr>
          <p:nvPr>
            <p:ph type="sldNum" sz="quarter" idx="12"/>
          </p:nvPr>
        </p:nvSpPr>
        <p:spPr/>
        <p:txBody>
          <a:bodyPr/>
          <a:lstStyle/>
          <a:p>
            <a:fld id="{8969B2EC-68D4-45FA-B358-060800C5B5F7}" type="slidenum">
              <a:rPr lang="en-KE" smtClean="0"/>
              <a:t>‹#›</a:t>
            </a:fld>
            <a:endParaRPr lang="en-KE"/>
          </a:p>
        </p:txBody>
      </p:sp>
    </p:spTree>
    <p:extLst>
      <p:ext uri="{BB962C8B-B14F-4D97-AF65-F5344CB8AC3E}">
        <p14:creationId xmlns:p14="http://schemas.microsoft.com/office/powerpoint/2010/main" val="3879696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45893B-EF92-4164-BFC1-33B4D146A8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7255FEC3-4671-4D2F-9F70-6B64811A16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18368B3A-EEA6-4969-95EA-F701B47C5D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FC194A-BA8B-4BA5-BC44-34126DC57F1E}" type="datetimeFigureOut">
              <a:rPr lang="en-KE" smtClean="0"/>
              <a:t>17/05/2025</a:t>
            </a:fld>
            <a:endParaRPr lang="en-KE"/>
          </a:p>
        </p:txBody>
      </p:sp>
      <p:sp>
        <p:nvSpPr>
          <p:cNvPr id="5" name="Footer Placeholder 4">
            <a:extLst>
              <a:ext uri="{FF2B5EF4-FFF2-40B4-BE49-F238E27FC236}">
                <a16:creationId xmlns:a16="http://schemas.microsoft.com/office/drawing/2014/main" id="{597CC64B-4816-4607-8250-63C12DB932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91D36017-2E8D-46AB-B52B-4CB7E33276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69B2EC-68D4-45FA-B358-060800C5B5F7}" type="slidenum">
              <a:rPr lang="en-KE" smtClean="0"/>
              <a:t>‹#›</a:t>
            </a:fld>
            <a:endParaRPr lang="en-KE"/>
          </a:p>
        </p:txBody>
      </p:sp>
    </p:spTree>
    <p:extLst>
      <p:ext uri="{BB962C8B-B14F-4D97-AF65-F5344CB8AC3E}">
        <p14:creationId xmlns:p14="http://schemas.microsoft.com/office/powerpoint/2010/main" val="2491741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6FBBF-066B-473C-9156-C91DC748E45D}"/>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7DF995D3-82CB-4F68-A7EA-705802E1F72C}"/>
              </a:ext>
            </a:extLst>
          </p:cNvPr>
          <p:cNvSpPr>
            <a:spLocks noGrp="1"/>
          </p:cNvSpPr>
          <p:nvPr>
            <p:ph type="subTitle" idx="1"/>
          </p:nvPr>
        </p:nvSpPr>
        <p:spPr/>
        <p:txBody>
          <a:bodyPr/>
          <a:lstStyle/>
          <a:p>
            <a:r>
              <a:rPr lang="en-US" dirty="0"/>
              <a:t>Week 9 :  Group Accounts</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167457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5AEDC-BBEA-4102-BE6C-326C17A2E5DB}"/>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EA705AFA-D5F5-4775-AA23-EED690479479}"/>
              </a:ext>
            </a:extLst>
          </p:cNvPr>
          <p:cNvSpPr>
            <a:spLocks noGrp="1"/>
          </p:cNvSpPr>
          <p:nvPr>
            <p:ph idx="1"/>
          </p:nvPr>
        </p:nvSpPr>
        <p:spPr/>
        <p:txBody>
          <a:bodyPr/>
          <a:lstStyle/>
          <a:p>
            <a:pPr algn="just"/>
            <a:r>
              <a:rPr lang="en-US" dirty="0"/>
              <a:t>This lecture introduces the Group Accounts.</a:t>
            </a:r>
          </a:p>
          <a:p>
            <a:pPr algn="just"/>
            <a:r>
              <a:rPr lang="en-US" b="1" dirty="0"/>
              <a:t>	</a:t>
            </a:r>
            <a:r>
              <a:rPr lang="x-none" b="1" dirty="0"/>
              <a:t>Expected Learning Outcomes</a:t>
            </a:r>
            <a:endParaRPr lang="en-US" dirty="0"/>
          </a:p>
          <a:p>
            <a:pPr algn="just"/>
            <a:r>
              <a:rPr lang="en-US" dirty="0"/>
              <a:t>By the end of this lecture, the learner should be able to: </a:t>
            </a:r>
          </a:p>
          <a:p>
            <a:pPr lvl="1" algn="just"/>
            <a:r>
              <a:rPr lang="en-US" dirty="0"/>
              <a:t>Understand various types of the Group accounts</a:t>
            </a:r>
          </a:p>
          <a:p>
            <a:pPr lvl="1" algn="just"/>
            <a:r>
              <a:rPr lang="en-US" dirty="0"/>
              <a:t>Prepare various financial statements of the classes of accounts</a:t>
            </a:r>
          </a:p>
          <a:p>
            <a:pPr lvl="1" algn="just"/>
            <a:r>
              <a:rPr lang="en-US" dirty="0"/>
              <a:t>Factors to consider during the preparation of the financial statements</a:t>
            </a:r>
            <a:endParaRPr lang="en-KE" dirty="0"/>
          </a:p>
          <a:p>
            <a:endParaRPr lang="en-KE" dirty="0"/>
          </a:p>
        </p:txBody>
      </p:sp>
    </p:spTree>
    <p:extLst>
      <p:ext uri="{BB962C8B-B14F-4D97-AF65-F5344CB8AC3E}">
        <p14:creationId xmlns:p14="http://schemas.microsoft.com/office/powerpoint/2010/main" val="2291635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7BC03-97BB-4313-82B5-87E919770DC3}"/>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98987150-4A4A-433F-93A7-8ACCBD988768}"/>
              </a:ext>
            </a:extLst>
          </p:cNvPr>
          <p:cNvSpPr>
            <a:spLocks noGrp="1"/>
          </p:cNvSpPr>
          <p:nvPr>
            <p:ph idx="1"/>
          </p:nvPr>
        </p:nvSpPr>
        <p:spPr/>
        <p:txBody>
          <a:bodyPr>
            <a:normAutofit fontScale="92500" lnSpcReduction="20000"/>
          </a:bodyPr>
          <a:lstStyle/>
          <a:p>
            <a:endParaRPr lang="en-US" dirty="0"/>
          </a:p>
          <a:p>
            <a:r>
              <a:rPr lang="en-GB" dirty="0"/>
              <a:t>A company can have investments in other companies in the form of : ordinary shares, preference shares and loan stock. </a:t>
            </a:r>
          </a:p>
          <a:p>
            <a:r>
              <a:rPr lang="en-GB" dirty="0"/>
              <a:t> The investment in ordinary shares leads to ownership and therefore requires further consideration.</a:t>
            </a:r>
            <a:endParaRPr lang="en-US" dirty="0"/>
          </a:p>
          <a:p>
            <a:r>
              <a:rPr lang="en-KE" dirty="0"/>
              <a:t>According to conventional accounting language, a group of businesses is made up of a parent company and one or more subsidiary businesses that the parent firm controls. </a:t>
            </a:r>
            <a:br>
              <a:rPr lang="en-KE" dirty="0"/>
            </a:br>
            <a:endParaRPr lang="en-US" dirty="0"/>
          </a:p>
          <a:p>
            <a:r>
              <a:rPr lang="en-KE" dirty="0"/>
              <a:t>The necessity of reflecting the economic substance of the relationship is the fundamental tenet of group accounts. </a:t>
            </a:r>
            <a:br>
              <a:rPr lang="en-KE" dirty="0"/>
            </a:br>
            <a:br>
              <a:rPr lang="en-KE" dirty="0"/>
            </a:br>
            <a:endParaRPr lang="en-KE" dirty="0"/>
          </a:p>
        </p:txBody>
      </p:sp>
    </p:spTree>
    <p:extLst>
      <p:ext uri="{BB962C8B-B14F-4D97-AF65-F5344CB8AC3E}">
        <p14:creationId xmlns:p14="http://schemas.microsoft.com/office/powerpoint/2010/main" val="2190573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423C1-11D8-4CCB-8943-310D62B030ED}"/>
              </a:ext>
            </a:extLst>
          </p:cNvPr>
          <p:cNvSpPr>
            <a:spLocks noGrp="1"/>
          </p:cNvSpPr>
          <p:nvPr>
            <p:ph type="title"/>
          </p:nvPr>
        </p:nvSpPr>
        <p:spPr/>
        <p:txBody>
          <a:bodyPr/>
          <a:lstStyle/>
          <a:p>
            <a:r>
              <a:rPr lang="en-US" dirty="0"/>
              <a:t>Preparation of financial statements</a:t>
            </a:r>
            <a:endParaRPr lang="en-KE" dirty="0"/>
          </a:p>
        </p:txBody>
      </p:sp>
      <p:sp>
        <p:nvSpPr>
          <p:cNvPr id="3" name="Content Placeholder 2">
            <a:extLst>
              <a:ext uri="{FF2B5EF4-FFF2-40B4-BE49-F238E27FC236}">
                <a16:creationId xmlns:a16="http://schemas.microsoft.com/office/drawing/2014/main" id="{9AA77633-37E0-4142-B3D9-94ED0DCAE0CE}"/>
              </a:ext>
            </a:extLst>
          </p:cNvPr>
          <p:cNvSpPr>
            <a:spLocks noGrp="1"/>
          </p:cNvSpPr>
          <p:nvPr>
            <p:ph idx="1"/>
          </p:nvPr>
        </p:nvSpPr>
        <p:spPr/>
        <p:txBody>
          <a:bodyPr>
            <a:normAutofit/>
          </a:bodyPr>
          <a:lstStyle/>
          <a:p>
            <a:r>
              <a:rPr lang="en-KE" dirty="0"/>
              <a:t>All of the parent company's and subsidiaries' assets and liabilities are included in the consolidated statement of financial position</a:t>
            </a:r>
            <a:r>
              <a:rPr lang="en-US" dirty="0"/>
              <a:t>.</a:t>
            </a:r>
          </a:p>
          <a:p>
            <a:r>
              <a:rPr lang="en-US" dirty="0"/>
              <a:t>T</a:t>
            </a:r>
            <a:r>
              <a:rPr lang="en-KE" dirty="0"/>
              <a:t>he goal of consolidated financial statements is to depict the group's status as though it were a single economic entity. </a:t>
            </a:r>
            <a:endParaRPr lang="en-US" dirty="0"/>
          </a:p>
          <a:p>
            <a:r>
              <a:rPr lang="en-KE" dirty="0"/>
              <a:t>The consolidated income statement contains all of Parent &amp; Subsidiaries' income and expenses, and the consolidated statement displaying other comprehensive income contains all of Parent &amp; Subsidiaries' other comprehensive income. </a:t>
            </a:r>
          </a:p>
          <a:p>
            <a:pPr marL="0" indent="0">
              <a:buNone/>
            </a:pPr>
            <a:endParaRPr lang="en-KE" dirty="0"/>
          </a:p>
        </p:txBody>
      </p:sp>
    </p:spTree>
    <p:extLst>
      <p:ext uri="{BB962C8B-B14F-4D97-AF65-F5344CB8AC3E}">
        <p14:creationId xmlns:p14="http://schemas.microsoft.com/office/powerpoint/2010/main" val="4183693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8136C-DEA4-46C8-98B3-FD88105B0397}"/>
              </a:ext>
            </a:extLst>
          </p:cNvPr>
          <p:cNvSpPr>
            <a:spLocks noGrp="1"/>
          </p:cNvSpPr>
          <p:nvPr>
            <p:ph type="title"/>
          </p:nvPr>
        </p:nvSpPr>
        <p:spPr/>
        <p:txBody>
          <a:bodyPr/>
          <a:lstStyle/>
          <a:p>
            <a:r>
              <a:rPr lang="en-US" dirty="0"/>
              <a:t>Preparation of financial statements</a:t>
            </a:r>
            <a:endParaRPr lang="en-KE" dirty="0"/>
          </a:p>
        </p:txBody>
      </p:sp>
      <p:sp>
        <p:nvSpPr>
          <p:cNvPr id="3" name="Content Placeholder 2">
            <a:extLst>
              <a:ext uri="{FF2B5EF4-FFF2-40B4-BE49-F238E27FC236}">
                <a16:creationId xmlns:a16="http://schemas.microsoft.com/office/drawing/2014/main" id="{7A2B441C-AF38-4DFC-B894-4DAF894F892D}"/>
              </a:ext>
            </a:extLst>
          </p:cNvPr>
          <p:cNvSpPr>
            <a:spLocks noGrp="1"/>
          </p:cNvSpPr>
          <p:nvPr>
            <p:ph idx="1"/>
          </p:nvPr>
        </p:nvSpPr>
        <p:spPr/>
        <p:txBody>
          <a:bodyPr/>
          <a:lstStyle/>
          <a:p>
            <a:r>
              <a:rPr lang="en-KE" dirty="0"/>
              <a:t>The parent company is the common holding company that owns and controls the majority of groupings.</a:t>
            </a:r>
            <a:endParaRPr lang="en-US" dirty="0"/>
          </a:p>
          <a:p>
            <a:r>
              <a:rPr lang="en-KE" dirty="0"/>
              <a:t> One or more subsidiary businesses are then under the parent company's supervision. </a:t>
            </a:r>
            <a:endParaRPr lang="en-US" dirty="0"/>
          </a:p>
          <a:p>
            <a:r>
              <a:rPr lang="en-KE" dirty="0"/>
              <a:t>Most treasurers are employed by group organizations. Additionally, the majority of our external interactions will be members of organizations.</a:t>
            </a:r>
            <a:endParaRPr lang="en-US" dirty="0"/>
          </a:p>
          <a:p>
            <a:r>
              <a:rPr lang="en-KE" dirty="0"/>
              <a:t> Therefore, we must be able to comprehend group accounts completely.</a:t>
            </a:r>
            <a:br>
              <a:rPr lang="en-KE" dirty="0"/>
            </a:br>
            <a:endParaRPr lang="en-KE" dirty="0"/>
          </a:p>
          <a:p>
            <a:endParaRPr lang="en-KE" dirty="0"/>
          </a:p>
        </p:txBody>
      </p:sp>
    </p:spTree>
    <p:extLst>
      <p:ext uri="{BB962C8B-B14F-4D97-AF65-F5344CB8AC3E}">
        <p14:creationId xmlns:p14="http://schemas.microsoft.com/office/powerpoint/2010/main" val="1361679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9A34E-74E1-4CD2-903B-5E884D9AE219}"/>
              </a:ext>
            </a:extLst>
          </p:cNvPr>
          <p:cNvSpPr>
            <a:spLocks noGrp="1"/>
          </p:cNvSpPr>
          <p:nvPr>
            <p:ph type="title"/>
          </p:nvPr>
        </p:nvSpPr>
        <p:spPr/>
        <p:txBody>
          <a:bodyPr/>
          <a:lstStyle/>
          <a:p>
            <a:r>
              <a:rPr lang="en-US" dirty="0"/>
              <a:t>Role of the Treasurer</a:t>
            </a:r>
            <a:endParaRPr lang="en-KE" dirty="0"/>
          </a:p>
        </p:txBody>
      </p:sp>
      <p:sp>
        <p:nvSpPr>
          <p:cNvPr id="3" name="Content Placeholder 2">
            <a:extLst>
              <a:ext uri="{FF2B5EF4-FFF2-40B4-BE49-F238E27FC236}">
                <a16:creationId xmlns:a16="http://schemas.microsoft.com/office/drawing/2014/main" id="{658C20E4-267A-4AD4-B792-52231A511CE3}"/>
              </a:ext>
            </a:extLst>
          </p:cNvPr>
          <p:cNvSpPr>
            <a:spLocks noGrp="1"/>
          </p:cNvSpPr>
          <p:nvPr>
            <p:ph idx="1"/>
          </p:nvPr>
        </p:nvSpPr>
        <p:spPr/>
        <p:txBody>
          <a:bodyPr/>
          <a:lstStyle/>
          <a:p>
            <a:r>
              <a:rPr lang="en-KE" dirty="0"/>
              <a:t>The role of the treasurer </a:t>
            </a:r>
            <a:br>
              <a:rPr lang="en-KE" dirty="0"/>
            </a:br>
            <a:endParaRPr lang="en-US" dirty="0"/>
          </a:p>
          <a:p>
            <a:r>
              <a:rPr lang="en-US" dirty="0"/>
              <a:t>1. </a:t>
            </a:r>
            <a:r>
              <a:rPr lang="en-KE" dirty="0"/>
              <a:t>One of our responsibilities is to interpret financial data about other companies. </a:t>
            </a:r>
            <a:endParaRPr lang="en-US" dirty="0"/>
          </a:p>
          <a:p>
            <a:r>
              <a:rPr lang="en-KE" dirty="0"/>
              <a:t>2. Comprehending and organizing data pertaining to our own company. </a:t>
            </a:r>
            <a:endParaRPr lang="en-US" dirty="0"/>
          </a:p>
          <a:p>
            <a:r>
              <a:rPr lang="en-KE" dirty="0"/>
              <a:t>We must also recognize the significant legal differences between a group's individual companies and the group as a whole. </a:t>
            </a:r>
          </a:p>
          <a:p>
            <a:endParaRPr lang="en-KE" dirty="0"/>
          </a:p>
        </p:txBody>
      </p:sp>
    </p:spTree>
    <p:extLst>
      <p:ext uri="{BB962C8B-B14F-4D97-AF65-F5344CB8AC3E}">
        <p14:creationId xmlns:p14="http://schemas.microsoft.com/office/powerpoint/2010/main" val="1684872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2E202-40B7-4009-89F4-BF5B29912B92}"/>
              </a:ext>
            </a:extLst>
          </p:cNvPr>
          <p:cNvSpPr>
            <a:spLocks noGrp="1"/>
          </p:cNvSpPr>
          <p:nvPr>
            <p:ph type="title"/>
          </p:nvPr>
        </p:nvSpPr>
        <p:spPr/>
        <p:txBody>
          <a:bodyPr/>
          <a:lstStyle/>
          <a:p>
            <a:r>
              <a:rPr lang="en-US" dirty="0"/>
              <a:t>Multiple Accounts</a:t>
            </a:r>
            <a:endParaRPr lang="en-KE" dirty="0"/>
          </a:p>
        </p:txBody>
      </p:sp>
      <p:sp>
        <p:nvSpPr>
          <p:cNvPr id="3" name="Content Placeholder 2">
            <a:extLst>
              <a:ext uri="{FF2B5EF4-FFF2-40B4-BE49-F238E27FC236}">
                <a16:creationId xmlns:a16="http://schemas.microsoft.com/office/drawing/2014/main" id="{2909FFAC-D576-4213-AAEA-A81127236282}"/>
              </a:ext>
            </a:extLst>
          </p:cNvPr>
          <p:cNvSpPr>
            <a:spLocks noGrp="1"/>
          </p:cNvSpPr>
          <p:nvPr>
            <p:ph idx="1"/>
          </p:nvPr>
        </p:nvSpPr>
        <p:spPr/>
        <p:txBody>
          <a:bodyPr>
            <a:normAutofit fontScale="92500" lnSpcReduction="20000"/>
          </a:bodyPr>
          <a:lstStyle/>
          <a:p>
            <a:pPr marL="0" indent="0">
              <a:buNone/>
            </a:pPr>
            <a:endParaRPr lang="en-US" dirty="0"/>
          </a:p>
          <a:p>
            <a:r>
              <a:rPr lang="en-KE" dirty="0"/>
              <a:t>Teams create:</a:t>
            </a:r>
            <a:endParaRPr lang="en-US" dirty="0"/>
          </a:p>
          <a:p>
            <a:r>
              <a:rPr lang="en-KE" dirty="0"/>
              <a:t> • Separate financial statements for each subsidiary and the parent business. </a:t>
            </a:r>
            <a:br>
              <a:rPr lang="en-KE" dirty="0"/>
            </a:br>
            <a:br>
              <a:rPr lang="en-KE" dirty="0"/>
            </a:br>
            <a:r>
              <a:rPr lang="en-KE" dirty="0"/>
              <a:t>• The group's consolidated accounts. </a:t>
            </a:r>
            <a:br>
              <a:rPr lang="en-KE" dirty="0"/>
            </a:br>
            <a:r>
              <a:rPr lang="en-KE" dirty="0"/>
              <a:t>Why so many? </a:t>
            </a:r>
            <a:endParaRPr lang="en-US" dirty="0"/>
          </a:p>
          <a:p>
            <a:r>
              <a:rPr lang="en-KE" dirty="0"/>
              <a:t>There are various uses for distinct groups of accounts. </a:t>
            </a:r>
            <a:endParaRPr lang="en-US" dirty="0"/>
          </a:p>
          <a:p>
            <a:r>
              <a:rPr lang="en-KE" dirty="0"/>
              <a:t>The performance and status of each individual company are displayed in the individual accounts, but not the group as a whole. </a:t>
            </a:r>
            <a:endParaRPr lang="en-US" dirty="0"/>
          </a:p>
          <a:p>
            <a:r>
              <a:rPr lang="en-KE" dirty="0"/>
              <a:t>All of the data from the parent company's subsidiaries is combined in the consolidated accounts.</a:t>
            </a:r>
          </a:p>
        </p:txBody>
      </p:sp>
    </p:spTree>
    <p:extLst>
      <p:ext uri="{BB962C8B-B14F-4D97-AF65-F5344CB8AC3E}">
        <p14:creationId xmlns:p14="http://schemas.microsoft.com/office/powerpoint/2010/main" val="2447152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4C700-C9DA-44FF-B9C8-6F3F5A288D5C}"/>
              </a:ext>
            </a:extLst>
          </p:cNvPr>
          <p:cNvSpPr>
            <a:spLocks noGrp="1"/>
          </p:cNvSpPr>
          <p:nvPr>
            <p:ph type="title"/>
          </p:nvPr>
        </p:nvSpPr>
        <p:spPr/>
        <p:txBody>
          <a:bodyPr/>
          <a:lstStyle/>
          <a:p>
            <a:r>
              <a:rPr lang="en-US" dirty="0"/>
              <a:t>Multiple accounts</a:t>
            </a:r>
            <a:endParaRPr lang="en-KE" dirty="0"/>
          </a:p>
        </p:txBody>
      </p:sp>
      <p:sp>
        <p:nvSpPr>
          <p:cNvPr id="3" name="Content Placeholder 2">
            <a:extLst>
              <a:ext uri="{FF2B5EF4-FFF2-40B4-BE49-F238E27FC236}">
                <a16:creationId xmlns:a16="http://schemas.microsoft.com/office/drawing/2014/main" id="{034A3419-7A6F-4D9E-BDBE-9032F91AE02A}"/>
              </a:ext>
            </a:extLst>
          </p:cNvPr>
          <p:cNvSpPr>
            <a:spLocks noGrp="1"/>
          </p:cNvSpPr>
          <p:nvPr>
            <p:ph idx="1"/>
          </p:nvPr>
        </p:nvSpPr>
        <p:spPr/>
        <p:txBody>
          <a:bodyPr/>
          <a:lstStyle/>
          <a:p>
            <a:r>
              <a:rPr lang="en-KE" dirty="0"/>
              <a:t>The underlying business reality of the parent company's effective control is reported via group accounts. </a:t>
            </a:r>
            <a:endParaRPr lang="en-US" dirty="0"/>
          </a:p>
          <a:p>
            <a:r>
              <a:rPr lang="en-KE" dirty="0"/>
              <a:t>Because of this, groups can be easily compared, while having quite diverse ownership and legal structures.</a:t>
            </a:r>
            <a:endParaRPr lang="en-US" dirty="0"/>
          </a:p>
          <a:p>
            <a:r>
              <a:rPr lang="en-KE" dirty="0"/>
              <a:t> Crucially, however, the accounting group is not a separate legal body. </a:t>
            </a:r>
            <a:endParaRPr lang="en-US" dirty="0"/>
          </a:p>
          <a:p>
            <a:r>
              <a:rPr lang="en-KE" dirty="0"/>
              <a:t>Internal transactions, non-controlling interest, and goodwill are three key ideas in group accounting.</a:t>
            </a:r>
          </a:p>
        </p:txBody>
      </p:sp>
    </p:spTree>
    <p:extLst>
      <p:ext uri="{BB962C8B-B14F-4D97-AF65-F5344CB8AC3E}">
        <p14:creationId xmlns:p14="http://schemas.microsoft.com/office/powerpoint/2010/main" val="718827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43A91-5EE1-44AC-B129-6CA7DB467CD8}"/>
              </a:ext>
            </a:extLst>
          </p:cNvPr>
          <p:cNvSpPr>
            <a:spLocks noGrp="1"/>
          </p:cNvSpPr>
          <p:nvPr>
            <p:ph type="title"/>
          </p:nvPr>
        </p:nvSpPr>
        <p:spPr/>
        <p:txBody>
          <a:bodyPr/>
          <a:lstStyle/>
          <a:p>
            <a:r>
              <a:rPr lang="en-US" dirty="0"/>
              <a:t>Goodwill</a:t>
            </a:r>
            <a:endParaRPr lang="en-KE" dirty="0"/>
          </a:p>
        </p:txBody>
      </p:sp>
      <p:sp>
        <p:nvSpPr>
          <p:cNvPr id="3" name="Content Placeholder 2">
            <a:extLst>
              <a:ext uri="{FF2B5EF4-FFF2-40B4-BE49-F238E27FC236}">
                <a16:creationId xmlns:a16="http://schemas.microsoft.com/office/drawing/2014/main" id="{D6144CC2-507B-4D93-A0F4-52BE00E1CEDE}"/>
              </a:ext>
            </a:extLst>
          </p:cNvPr>
          <p:cNvSpPr>
            <a:spLocks noGrp="1"/>
          </p:cNvSpPr>
          <p:nvPr>
            <p:ph idx="1"/>
          </p:nvPr>
        </p:nvSpPr>
        <p:spPr/>
        <p:txBody>
          <a:bodyPr>
            <a:normAutofit fontScale="92500" lnSpcReduction="10000"/>
          </a:bodyPr>
          <a:lstStyle/>
          <a:p>
            <a:r>
              <a:rPr lang="en-KE" dirty="0"/>
              <a:t>Goodwill is any surplus over:</a:t>
            </a:r>
          </a:p>
          <a:p>
            <a:r>
              <a:rPr lang="en-KE" dirty="0"/>
              <a:t> 1. The purchase price of a business, more than: </a:t>
            </a:r>
            <a:br>
              <a:rPr lang="en-KE" dirty="0"/>
            </a:br>
            <a:br>
              <a:rPr lang="en-KE" dirty="0"/>
            </a:br>
            <a:r>
              <a:rPr lang="en-KE" dirty="0"/>
              <a:t>2. The amount of the purchased net assets. </a:t>
            </a:r>
            <a:endParaRPr lang="en-US" dirty="0"/>
          </a:p>
          <a:p>
            <a:r>
              <a:rPr lang="en-KE" dirty="0"/>
              <a:t>This refers to any difference between the purchase price and the net asset value.</a:t>
            </a:r>
            <a:endParaRPr lang="en-US" dirty="0"/>
          </a:p>
          <a:p>
            <a:r>
              <a:rPr lang="en-KE" dirty="0"/>
              <a:t> It illustrates how the worth of the entire acquired company is higher than the sum of its components. </a:t>
            </a:r>
            <a:endParaRPr lang="en-US" dirty="0"/>
          </a:p>
          <a:p>
            <a:r>
              <a:rPr lang="en-KE" dirty="0"/>
              <a:t>For instance, goodwill would be £120 million less £100 million, or £20 million, if net assets worth £100 million were purchased for £120 million. </a:t>
            </a:r>
            <a:endParaRPr lang="en-US" dirty="0"/>
          </a:p>
          <a:p>
            <a:r>
              <a:rPr lang="en-KE" dirty="0"/>
              <a:t>The group statement of financial position shows goodwill separately. </a:t>
            </a:r>
          </a:p>
          <a:p>
            <a:endParaRPr lang="en-KE" dirty="0"/>
          </a:p>
        </p:txBody>
      </p:sp>
    </p:spTree>
    <p:extLst>
      <p:ext uri="{BB962C8B-B14F-4D97-AF65-F5344CB8AC3E}">
        <p14:creationId xmlns:p14="http://schemas.microsoft.com/office/powerpoint/2010/main" val="3862273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03CAA-09E1-4D5A-B1CB-EE4066BEC777}"/>
              </a:ext>
            </a:extLst>
          </p:cNvPr>
          <p:cNvSpPr>
            <a:spLocks noGrp="1"/>
          </p:cNvSpPr>
          <p:nvPr>
            <p:ph type="title"/>
          </p:nvPr>
        </p:nvSpPr>
        <p:spPr/>
        <p:txBody>
          <a:bodyPr/>
          <a:lstStyle/>
          <a:p>
            <a:r>
              <a:rPr lang="en-US" dirty="0"/>
              <a:t>Goal</a:t>
            </a:r>
            <a:endParaRPr lang="en-KE" dirty="0"/>
          </a:p>
        </p:txBody>
      </p:sp>
      <p:sp>
        <p:nvSpPr>
          <p:cNvPr id="3" name="Content Placeholder 2">
            <a:extLst>
              <a:ext uri="{FF2B5EF4-FFF2-40B4-BE49-F238E27FC236}">
                <a16:creationId xmlns:a16="http://schemas.microsoft.com/office/drawing/2014/main" id="{4234EA41-D7B9-4535-A468-F747E2D0232E}"/>
              </a:ext>
            </a:extLst>
          </p:cNvPr>
          <p:cNvSpPr>
            <a:spLocks noGrp="1"/>
          </p:cNvSpPr>
          <p:nvPr>
            <p:ph idx="1"/>
          </p:nvPr>
        </p:nvSpPr>
        <p:spPr/>
        <p:txBody>
          <a:bodyPr>
            <a:normAutofit lnSpcReduction="10000"/>
          </a:bodyPr>
          <a:lstStyle/>
          <a:p>
            <a:r>
              <a:rPr lang="en-KE" dirty="0"/>
              <a:t>Goal</a:t>
            </a:r>
            <a:endParaRPr lang="en-US" dirty="0"/>
          </a:p>
          <a:p>
            <a:r>
              <a:rPr lang="en-KE" dirty="0"/>
              <a:t>Important information is provided by consolidated financial statements, which summarize: </a:t>
            </a:r>
            <a:br>
              <a:rPr lang="en-KE" dirty="0"/>
            </a:br>
            <a:r>
              <a:rPr lang="en-KE" dirty="0"/>
              <a:t>1. The entire amount of property and debt that the parent controls. </a:t>
            </a:r>
            <a:br>
              <a:rPr lang="en-KE" dirty="0"/>
            </a:br>
            <a:r>
              <a:rPr lang="en-KE" dirty="0"/>
              <a:t>2. The outcomes that come from this control. </a:t>
            </a:r>
            <a:endParaRPr lang="en-US" dirty="0"/>
          </a:p>
          <a:p>
            <a:r>
              <a:rPr lang="en-KE" dirty="0"/>
              <a:t>The parent's investment in the subsidiaries, often at original cost, is all that is displayed in the parent's individual statement of financial status.</a:t>
            </a:r>
            <a:endParaRPr lang="en-US" dirty="0"/>
          </a:p>
          <a:p>
            <a:r>
              <a:rPr lang="en-KE" dirty="0"/>
              <a:t> The true assets and liabilities of the subsidiaries under parent control are not disclosed. </a:t>
            </a:r>
            <a:br>
              <a:rPr lang="en-KE" dirty="0"/>
            </a:br>
            <a:endParaRPr lang="en-KE" dirty="0"/>
          </a:p>
        </p:txBody>
      </p:sp>
    </p:spTree>
    <p:extLst>
      <p:ext uri="{BB962C8B-B14F-4D97-AF65-F5344CB8AC3E}">
        <p14:creationId xmlns:p14="http://schemas.microsoft.com/office/powerpoint/2010/main" val="2709454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B82EF-A646-44CB-8558-8A2EF3887B5B}"/>
              </a:ext>
            </a:extLst>
          </p:cNvPr>
          <p:cNvSpPr>
            <a:spLocks noGrp="1"/>
          </p:cNvSpPr>
          <p:nvPr>
            <p:ph type="title"/>
          </p:nvPr>
        </p:nvSpPr>
        <p:spPr/>
        <p:txBody>
          <a:bodyPr/>
          <a:lstStyle/>
          <a:p>
            <a:r>
              <a:rPr lang="en-US" dirty="0"/>
              <a:t>Procedure</a:t>
            </a:r>
            <a:endParaRPr lang="en-KE" dirty="0"/>
          </a:p>
        </p:txBody>
      </p:sp>
      <p:sp>
        <p:nvSpPr>
          <p:cNvPr id="3" name="Content Placeholder 2">
            <a:extLst>
              <a:ext uri="{FF2B5EF4-FFF2-40B4-BE49-F238E27FC236}">
                <a16:creationId xmlns:a16="http://schemas.microsoft.com/office/drawing/2014/main" id="{31352DED-1950-4EB9-9595-7A2697F0AE38}"/>
              </a:ext>
            </a:extLst>
          </p:cNvPr>
          <p:cNvSpPr>
            <a:spLocks noGrp="1"/>
          </p:cNvSpPr>
          <p:nvPr>
            <p:ph idx="1"/>
          </p:nvPr>
        </p:nvSpPr>
        <p:spPr/>
        <p:txBody>
          <a:bodyPr/>
          <a:lstStyle/>
          <a:p>
            <a:r>
              <a:rPr lang="en-KE" dirty="0"/>
              <a:t>Procedure </a:t>
            </a:r>
            <a:endParaRPr lang="en-US" dirty="0"/>
          </a:p>
          <a:p>
            <a:r>
              <a:rPr lang="en-KE" dirty="0"/>
              <a:t>The parent company's and all of its subsidiaries' assets, liabilities, and performance are </a:t>
            </a:r>
            <a:r>
              <a:rPr lang="en-US" dirty="0"/>
              <a:t>total</a:t>
            </a:r>
            <a:r>
              <a:rPr lang="en-KE" dirty="0"/>
              <a:t>ed during consolidation. </a:t>
            </a:r>
            <a:endParaRPr lang="en-US" dirty="0"/>
          </a:p>
          <a:p>
            <a:r>
              <a:rPr lang="en-KE" dirty="0"/>
              <a:t>The real assets and liabilities of each subsidiary take the place of the investment in that subsidiary. </a:t>
            </a:r>
            <a:endParaRPr lang="en-US" dirty="0"/>
          </a:p>
          <a:p>
            <a:r>
              <a:rPr lang="en-KE" dirty="0"/>
              <a:t>Adjustments for consolidation are then made for any: </a:t>
            </a:r>
            <a:br>
              <a:rPr lang="en-KE" dirty="0"/>
            </a:br>
            <a:r>
              <a:rPr lang="en-KE" dirty="0"/>
              <a:t>• Goodwill </a:t>
            </a:r>
            <a:endParaRPr lang="en-US" dirty="0"/>
          </a:p>
          <a:p>
            <a:r>
              <a:rPr lang="en-KE" dirty="0"/>
              <a:t>Internal balances and transactions; non-controlling interests </a:t>
            </a:r>
          </a:p>
          <a:p>
            <a:endParaRPr lang="en-KE" dirty="0"/>
          </a:p>
        </p:txBody>
      </p:sp>
    </p:spTree>
    <p:extLst>
      <p:ext uri="{BB962C8B-B14F-4D97-AF65-F5344CB8AC3E}">
        <p14:creationId xmlns:p14="http://schemas.microsoft.com/office/powerpoint/2010/main" val="2839408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5EB53-A888-4DEA-B3D3-B0FC6DEF0793}"/>
              </a:ext>
            </a:extLst>
          </p:cNvPr>
          <p:cNvSpPr>
            <a:spLocks noGrp="1"/>
          </p:cNvSpPr>
          <p:nvPr>
            <p:ph type="title"/>
          </p:nvPr>
        </p:nvSpPr>
        <p:spPr/>
        <p:txBody>
          <a:bodyPr/>
          <a:lstStyle/>
          <a:p>
            <a:r>
              <a:rPr lang="en-US" dirty="0"/>
              <a:t>Group accounts</a:t>
            </a:r>
            <a:endParaRPr lang="en-KE" dirty="0"/>
          </a:p>
        </p:txBody>
      </p:sp>
      <p:sp>
        <p:nvSpPr>
          <p:cNvPr id="3" name="Content Placeholder 2">
            <a:extLst>
              <a:ext uri="{FF2B5EF4-FFF2-40B4-BE49-F238E27FC236}">
                <a16:creationId xmlns:a16="http://schemas.microsoft.com/office/drawing/2014/main" id="{4DD12684-0373-44F9-A588-97B2B55A6010}"/>
              </a:ext>
            </a:extLst>
          </p:cNvPr>
          <p:cNvSpPr>
            <a:spLocks noGrp="1"/>
          </p:cNvSpPr>
          <p:nvPr>
            <p:ph idx="1"/>
          </p:nvPr>
        </p:nvSpPr>
        <p:spPr/>
        <p:txBody>
          <a:bodyPr/>
          <a:lstStyle/>
          <a:p>
            <a:r>
              <a:rPr lang="en-KE" dirty="0"/>
              <a:t>Consolidated financial statements, sometimes referred to as group accounts, include the financial data of a parent business and its subsidiaries as a unified economic unit. </a:t>
            </a:r>
            <a:endParaRPr lang="en-US" dirty="0"/>
          </a:p>
          <a:p>
            <a:r>
              <a:rPr lang="en-KE" dirty="0"/>
              <a:t>Individual company accounts, on the other hand, only show the financial performance of a single company. </a:t>
            </a:r>
            <a:endParaRPr lang="en-US" dirty="0"/>
          </a:p>
          <a:p>
            <a:r>
              <a:rPr lang="en-KE" dirty="0"/>
              <a:t>Various group account types exist, mostly determined by the group's structure and the parent company's interactions with its subsidiaries. </a:t>
            </a:r>
          </a:p>
        </p:txBody>
      </p:sp>
    </p:spTree>
    <p:extLst>
      <p:ext uri="{BB962C8B-B14F-4D97-AF65-F5344CB8AC3E}">
        <p14:creationId xmlns:p14="http://schemas.microsoft.com/office/powerpoint/2010/main" val="4128249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E0317-CAAE-47BE-98FF-3707E519F83F}"/>
              </a:ext>
            </a:extLst>
          </p:cNvPr>
          <p:cNvSpPr>
            <a:spLocks noGrp="1"/>
          </p:cNvSpPr>
          <p:nvPr>
            <p:ph type="title"/>
          </p:nvPr>
        </p:nvSpPr>
        <p:spPr/>
        <p:txBody>
          <a:bodyPr/>
          <a:lstStyle/>
          <a:p>
            <a:r>
              <a:rPr lang="en-US" dirty="0"/>
              <a:t>Group structure</a:t>
            </a:r>
            <a:endParaRPr lang="en-KE" dirty="0"/>
          </a:p>
        </p:txBody>
      </p:sp>
      <p:sp>
        <p:nvSpPr>
          <p:cNvPr id="3" name="Content Placeholder 2">
            <a:extLst>
              <a:ext uri="{FF2B5EF4-FFF2-40B4-BE49-F238E27FC236}">
                <a16:creationId xmlns:a16="http://schemas.microsoft.com/office/drawing/2014/main" id="{78214232-165F-4670-A818-4CFCEF104659}"/>
              </a:ext>
            </a:extLst>
          </p:cNvPr>
          <p:cNvSpPr>
            <a:spLocks noGrp="1"/>
          </p:cNvSpPr>
          <p:nvPr>
            <p:ph idx="1"/>
          </p:nvPr>
        </p:nvSpPr>
        <p:spPr/>
        <p:txBody>
          <a:bodyPr>
            <a:normAutofit/>
          </a:bodyPr>
          <a:lstStyle/>
          <a:p>
            <a:r>
              <a:rPr lang="en-KE" dirty="0"/>
              <a:t>1. </a:t>
            </a:r>
            <a:r>
              <a:rPr lang="en-KE" b="1" dirty="0"/>
              <a:t>In accordance with group structure:</a:t>
            </a:r>
            <a:r>
              <a:rPr lang="en-KE" dirty="0"/>
              <a:t> </a:t>
            </a:r>
            <a:endParaRPr lang="en-US" dirty="0"/>
          </a:p>
          <a:p>
            <a:pPr marL="0" indent="0">
              <a:buNone/>
            </a:pPr>
            <a:r>
              <a:rPr lang="en-US" dirty="0"/>
              <a:t>(a) Horizontal</a:t>
            </a:r>
            <a:r>
              <a:rPr lang="en-KE" dirty="0"/>
              <a:t> group structure.</a:t>
            </a:r>
            <a:endParaRPr lang="en-US" dirty="0"/>
          </a:p>
          <a:p>
            <a:r>
              <a:rPr lang="en-KE" dirty="0"/>
              <a:t> A parent business that owns several subsidiaries, frequently in the same industry or allied sectors</a:t>
            </a:r>
            <a:r>
              <a:rPr lang="en-US" dirty="0"/>
              <a:t>,</a:t>
            </a:r>
          </a:p>
          <a:p>
            <a:r>
              <a:rPr lang="en-US" dirty="0"/>
              <a:t>(b) </a:t>
            </a:r>
            <a:r>
              <a:rPr lang="en-KE" dirty="0"/>
              <a:t>Vertical Group Structure:</a:t>
            </a:r>
            <a:endParaRPr lang="en-US" dirty="0"/>
          </a:p>
          <a:p>
            <a:r>
              <a:rPr lang="en-KE" dirty="0"/>
              <a:t> In this case, a vertical chain of activities is created by the parent business owning subsidiaries that participate in various manufacturing phases. </a:t>
            </a:r>
          </a:p>
          <a:p>
            <a:pPr marL="0" indent="0">
              <a:buNone/>
            </a:pPr>
            <a:endParaRPr lang="en-KE" dirty="0"/>
          </a:p>
        </p:txBody>
      </p:sp>
    </p:spTree>
    <p:extLst>
      <p:ext uri="{BB962C8B-B14F-4D97-AF65-F5344CB8AC3E}">
        <p14:creationId xmlns:p14="http://schemas.microsoft.com/office/powerpoint/2010/main" val="1737934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51A8A-F66C-45DC-BA90-2C3CDD697313}"/>
              </a:ext>
            </a:extLst>
          </p:cNvPr>
          <p:cNvSpPr>
            <a:spLocks noGrp="1"/>
          </p:cNvSpPr>
          <p:nvPr>
            <p:ph type="title"/>
          </p:nvPr>
        </p:nvSpPr>
        <p:spPr/>
        <p:txBody>
          <a:bodyPr/>
          <a:lstStyle/>
          <a:p>
            <a:r>
              <a:rPr lang="en-US" dirty="0"/>
              <a:t>Group structure</a:t>
            </a:r>
            <a:endParaRPr lang="en-KE" dirty="0"/>
          </a:p>
        </p:txBody>
      </p:sp>
      <p:sp>
        <p:nvSpPr>
          <p:cNvPr id="3" name="Content Placeholder 2">
            <a:extLst>
              <a:ext uri="{FF2B5EF4-FFF2-40B4-BE49-F238E27FC236}">
                <a16:creationId xmlns:a16="http://schemas.microsoft.com/office/drawing/2014/main" id="{580A356E-135D-4D23-83DB-677184B9C5E4}"/>
              </a:ext>
            </a:extLst>
          </p:cNvPr>
          <p:cNvSpPr>
            <a:spLocks noGrp="1"/>
          </p:cNvSpPr>
          <p:nvPr>
            <p:ph idx="1"/>
          </p:nvPr>
        </p:nvSpPr>
        <p:spPr/>
        <p:txBody>
          <a:bodyPr>
            <a:normAutofit/>
          </a:bodyPr>
          <a:lstStyle/>
          <a:p>
            <a:r>
              <a:rPr lang="en-US" dirty="0"/>
              <a:t>© </a:t>
            </a:r>
            <a:r>
              <a:rPr lang="en-KE" dirty="0"/>
              <a:t>Diverse Group Organization: </a:t>
            </a:r>
            <a:endParaRPr lang="en-US" dirty="0"/>
          </a:p>
          <a:p>
            <a:r>
              <a:rPr lang="en-KE" dirty="0"/>
              <a:t>The parent business of this form has subsidiaries in several industries and production phases, combining aspects of vertical and horizontal structures. </a:t>
            </a:r>
            <a:br>
              <a:rPr lang="en-KE" dirty="0"/>
            </a:br>
            <a:endParaRPr lang="en-US" dirty="0"/>
          </a:p>
          <a:p>
            <a:r>
              <a:rPr lang="en-KE" dirty="0"/>
              <a:t>2. Group Account Types according to Their Objective: </a:t>
            </a:r>
            <a:br>
              <a:rPr lang="en-KE" dirty="0"/>
            </a:br>
            <a:r>
              <a:rPr lang="en-KE" dirty="0"/>
              <a:t>• Group accounts, also known as consolidated financial statements, give a unified picture of the parent company and its subsidiaries as though they were one single unit. </a:t>
            </a:r>
            <a:br>
              <a:rPr lang="en-KE" dirty="0"/>
            </a:br>
            <a:endParaRPr lang="en-KE" dirty="0"/>
          </a:p>
        </p:txBody>
      </p:sp>
    </p:spTree>
    <p:extLst>
      <p:ext uri="{BB962C8B-B14F-4D97-AF65-F5344CB8AC3E}">
        <p14:creationId xmlns:p14="http://schemas.microsoft.com/office/powerpoint/2010/main" val="1178032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3A49A-5D47-487A-9C64-B033AC4A73E5}"/>
              </a:ext>
            </a:extLst>
          </p:cNvPr>
          <p:cNvSpPr>
            <a:spLocks noGrp="1"/>
          </p:cNvSpPr>
          <p:nvPr>
            <p:ph type="title"/>
          </p:nvPr>
        </p:nvSpPr>
        <p:spPr/>
        <p:txBody>
          <a:bodyPr/>
          <a:lstStyle/>
          <a:p>
            <a:r>
              <a:rPr lang="en-US" dirty="0"/>
              <a:t>Structure</a:t>
            </a:r>
            <a:endParaRPr lang="en-KE" dirty="0"/>
          </a:p>
        </p:txBody>
      </p:sp>
      <p:sp>
        <p:nvSpPr>
          <p:cNvPr id="3" name="Content Placeholder 2">
            <a:extLst>
              <a:ext uri="{FF2B5EF4-FFF2-40B4-BE49-F238E27FC236}">
                <a16:creationId xmlns:a16="http://schemas.microsoft.com/office/drawing/2014/main" id="{AFF089E8-61E9-4B46-B42F-262AF50E647E}"/>
              </a:ext>
            </a:extLst>
          </p:cNvPr>
          <p:cNvSpPr>
            <a:spLocks noGrp="1"/>
          </p:cNvSpPr>
          <p:nvPr>
            <p:ph idx="1"/>
          </p:nvPr>
        </p:nvSpPr>
        <p:spPr/>
        <p:txBody>
          <a:bodyPr>
            <a:normAutofit lnSpcReduction="10000"/>
          </a:bodyPr>
          <a:lstStyle/>
          <a:p>
            <a:r>
              <a:rPr lang="en-KE" dirty="0"/>
              <a:t>The group's total assets, liabilities, and equity are shown in the consolidated statement of financial position, also known as the balance sheet. </a:t>
            </a:r>
            <a:endParaRPr lang="en-US" dirty="0"/>
          </a:p>
          <a:p>
            <a:r>
              <a:rPr lang="en-KE" dirty="0"/>
              <a:t>The group's total revenues, costs, and earnings are displayed in the Consolidated Statement of Profit or Loss (Income Statement). </a:t>
            </a:r>
          </a:p>
          <a:p>
            <a:r>
              <a:rPr lang="en-KE" dirty="0"/>
              <a:t>The group's total cash inflows and outflows are shown in the consolidated cash flow statement.</a:t>
            </a:r>
            <a:br>
              <a:rPr lang="en-KE" dirty="0"/>
            </a:br>
            <a:r>
              <a:rPr lang="en-KE" dirty="0"/>
              <a:t>• Consolidated Statement of Equity Changes: This illustrates the evolution of the group's equity over time. </a:t>
            </a:r>
            <a:br>
              <a:rPr lang="en-KE" dirty="0"/>
            </a:br>
            <a:br>
              <a:rPr lang="en-KE" dirty="0"/>
            </a:br>
            <a:endParaRPr lang="en-KE" dirty="0"/>
          </a:p>
        </p:txBody>
      </p:sp>
    </p:spTree>
    <p:extLst>
      <p:ext uri="{BB962C8B-B14F-4D97-AF65-F5344CB8AC3E}">
        <p14:creationId xmlns:p14="http://schemas.microsoft.com/office/powerpoint/2010/main" val="1762075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B0730-D1FA-460A-A09C-FDC3B6CE0837}"/>
              </a:ext>
            </a:extLst>
          </p:cNvPr>
          <p:cNvSpPr>
            <a:spLocks noGrp="1"/>
          </p:cNvSpPr>
          <p:nvPr>
            <p:ph type="title"/>
          </p:nvPr>
        </p:nvSpPr>
        <p:spPr/>
        <p:txBody>
          <a:bodyPr/>
          <a:lstStyle/>
          <a:p>
            <a:r>
              <a:rPr lang="en-US" dirty="0"/>
              <a:t>Adjustment</a:t>
            </a:r>
            <a:endParaRPr lang="en-KE" dirty="0"/>
          </a:p>
        </p:txBody>
      </p:sp>
      <p:sp>
        <p:nvSpPr>
          <p:cNvPr id="3" name="Content Placeholder 2">
            <a:extLst>
              <a:ext uri="{FF2B5EF4-FFF2-40B4-BE49-F238E27FC236}">
                <a16:creationId xmlns:a16="http://schemas.microsoft.com/office/drawing/2014/main" id="{89C776ED-A02A-4B81-8214-BE0F08E67B38}"/>
              </a:ext>
            </a:extLst>
          </p:cNvPr>
          <p:cNvSpPr>
            <a:spLocks noGrp="1"/>
          </p:cNvSpPr>
          <p:nvPr>
            <p:ph idx="1"/>
          </p:nvPr>
        </p:nvSpPr>
        <p:spPr/>
        <p:txBody>
          <a:bodyPr/>
          <a:lstStyle/>
          <a:p>
            <a:r>
              <a:rPr lang="en-KE" dirty="0"/>
              <a:t>• Equity Method: </a:t>
            </a:r>
            <a:endParaRPr lang="en-US" dirty="0"/>
          </a:p>
          <a:p>
            <a:r>
              <a:rPr lang="en-KE" dirty="0"/>
              <a:t>This approach, in which the group's portion of the investee's profit or loss is included in the group's financial statements, may be utilized when a parent firm has a sizable amount of influence (but not control) over another business. </a:t>
            </a:r>
            <a:br>
              <a:rPr lang="en-KE" dirty="0"/>
            </a:br>
            <a:r>
              <a:rPr lang="en-KE" dirty="0"/>
              <a:t>• Consolidation Adjustments:</a:t>
            </a:r>
            <a:endParaRPr lang="en-US" dirty="0"/>
          </a:p>
          <a:p>
            <a:r>
              <a:rPr lang="en-KE" dirty="0"/>
              <a:t> When creating consolidated financial statements, adjustments are performed to exclude intercompany sales and dividends as well as other transactions involving the parent company and its subsidiaries. </a:t>
            </a:r>
          </a:p>
          <a:p>
            <a:endParaRPr lang="en-KE" dirty="0"/>
          </a:p>
        </p:txBody>
      </p:sp>
    </p:spTree>
    <p:extLst>
      <p:ext uri="{BB962C8B-B14F-4D97-AF65-F5344CB8AC3E}">
        <p14:creationId xmlns:p14="http://schemas.microsoft.com/office/powerpoint/2010/main" val="12638352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3AC4A-6710-4578-BF94-F4AEEAB4E14E}"/>
              </a:ext>
            </a:extLst>
          </p:cNvPr>
          <p:cNvSpPr>
            <a:spLocks noGrp="1"/>
          </p:cNvSpPr>
          <p:nvPr>
            <p:ph type="title"/>
          </p:nvPr>
        </p:nvSpPr>
        <p:spPr/>
        <p:txBody>
          <a:bodyPr/>
          <a:lstStyle/>
          <a:p>
            <a:r>
              <a:rPr lang="en-US" dirty="0"/>
              <a:t>Adjustment</a:t>
            </a:r>
            <a:endParaRPr lang="en-KE" dirty="0"/>
          </a:p>
        </p:txBody>
      </p:sp>
      <p:sp>
        <p:nvSpPr>
          <p:cNvPr id="3" name="Content Placeholder 2">
            <a:extLst>
              <a:ext uri="{FF2B5EF4-FFF2-40B4-BE49-F238E27FC236}">
                <a16:creationId xmlns:a16="http://schemas.microsoft.com/office/drawing/2014/main" id="{263A534D-8C7A-4E10-BCAE-0658D46D8415}"/>
              </a:ext>
            </a:extLst>
          </p:cNvPr>
          <p:cNvSpPr>
            <a:spLocks noGrp="1"/>
          </p:cNvSpPr>
          <p:nvPr>
            <p:ph idx="1"/>
          </p:nvPr>
        </p:nvSpPr>
        <p:spPr/>
        <p:txBody>
          <a:bodyPr/>
          <a:lstStyle/>
          <a:p>
            <a:endParaRPr lang="en-US" dirty="0"/>
          </a:p>
          <a:p>
            <a:r>
              <a:rPr lang="en-KE" dirty="0"/>
              <a:t>In order to create a statement of financial position or balance sheet, an income statement, and a statement displaying other comprehensive income for that company</a:t>
            </a:r>
            <a:endParaRPr lang="en-US" dirty="0"/>
          </a:p>
          <a:p>
            <a:r>
              <a:rPr lang="en-KE" dirty="0"/>
              <a:t> it is best to imagine that all of the group's transactions had been completed by a single, comparable company. </a:t>
            </a:r>
            <a:endParaRPr lang="en-US" dirty="0"/>
          </a:p>
          <a:p>
            <a:r>
              <a:rPr lang="en-KE" dirty="0"/>
              <a:t>These statements are known as consolidated financial statements. </a:t>
            </a:r>
            <a:br>
              <a:rPr lang="en-KE" dirty="0"/>
            </a:br>
            <a:endParaRPr lang="en-KE" dirty="0"/>
          </a:p>
        </p:txBody>
      </p:sp>
    </p:spTree>
    <p:extLst>
      <p:ext uri="{BB962C8B-B14F-4D97-AF65-F5344CB8AC3E}">
        <p14:creationId xmlns:p14="http://schemas.microsoft.com/office/powerpoint/2010/main" val="3642953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4C1D5-0811-41F3-A2E5-B12CEA28549B}"/>
              </a:ext>
            </a:extLst>
          </p:cNvPr>
          <p:cNvSpPr>
            <a:spLocks noGrp="1"/>
          </p:cNvSpPr>
          <p:nvPr>
            <p:ph type="title"/>
          </p:nvPr>
        </p:nvSpPr>
        <p:spPr/>
        <p:txBody>
          <a:bodyPr/>
          <a:lstStyle/>
          <a:p>
            <a:r>
              <a:rPr lang="en-US" dirty="0"/>
              <a:t>Guiding Rules</a:t>
            </a:r>
            <a:endParaRPr lang="en-KE" dirty="0"/>
          </a:p>
        </p:txBody>
      </p:sp>
      <p:sp>
        <p:nvSpPr>
          <p:cNvPr id="3" name="Content Placeholder 2">
            <a:extLst>
              <a:ext uri="{FF2B5EF4-FFF2-40B4-BE49-F238E27FC236}">
                <a16:creationId xmlns:a16="http://schemas.microsoft.com/office/drawing/2014/main" id="{D6C13398-8BAC-42ED-8506-F604B7C73391}"/>
              </a:ext>
            </a:extLst>
          </p:cNvPr>
          <p:cNvSpPr>
            <a:spLocks noGrp="1"/>
          </p:cNvSpPr>
          <p:nvPr>
            <p:ph idx="1"/>
          </p:nvPr>
        </p:nvSpPr>
        <p:spPr/>
        <p:txBody>
          <a:bodyPr/>
          <a:lstStyle/>
          <a:p>
            <a:r>
              <a:rPr lang="en-KE" dirty="0"/>
              <a:t>Group accounts are subject to the following accounting rules: </a:t>
            </a:r>
            <a:endParaRPr lang="en-US" dirty="0"/>
          </a:p>
          <a:p>
            <a:r>
              <a:rPr lang="en-KE" dirty="0"/>
              <a:t>(1) Consolidated financial results under IFRS 10 </a:t>
            </a:r>
            <a:endParaRPr lang="en-US" dirty="0"/>
          </a:p>
          <a:p>
            <a:r>
              <a:rPr lang="en-KE" dirty="0"/>
              <a:t>(2) Separate financial statements (IAS 27);</a:t>
            </a:r>
          </a:p>
          <a:p>
            <a:r>
              <a:rPr lang="en-KE" dirty="0"/>
              <a:t> (3) business combinations (IFRS 3);</a:t>
            </a:r>
          </a:p>
          <a:p>
            <a:r>
              <a:rPr lang="en-KE" dirty="0"/>
              <a:t> (4) associate investments (IAS 28); and </a:t>
            </a:r>
          </a:p>
          <a:p>
            <a:r>
              <a:rPr lang="en-KE" dirty="0"/>
              <a:t>(5) joint venture investments (IAS 31). </a:t>
            </a:r>
            <a:br>
              <a:rPr lang="en-KE" dirty="0"/>
            </a:br>
            <a:endParaRPr lang="en-KE" dirty="0"/>
          </a:p>
        </p:txBody>
      </p:sp>
    </p:spTree>
    <p:extLst>
      <p:ext uri="{BB962C8B-B14F-4D97-AF65-F5344CB8AC3E}">
        <p14:creationId xmlns:p14="http://schemas.microsoft.com/office/powerpoint/2010/main" val="778531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EA8A2-179C-4465-9CE3-A901EF38B2A5}"/>
              </a:ext>
            </a:extLst>
          </p:cNvPr>
          <p:cNvSpPr>
            <a:spLocks noGrp="1"/>
          </p:cNvSpPr>
          <p:nvPr>
            <p:ph type="title"/>
          </p:nvPr>
        </p:nvSpPr>
        <p:spPr/>
        <p:txBody>
          <a:bodyPr/>
          <a:lstStyle/>
          <a:p>
            <a:r>
              <a:rPr lang="en-US" dirty="0"/>
              <a:t>Description of Terms</a:t>
            </a:r>
            <a:endParaRPr lang="en-KE" dirty="0"/>
          </a:p>
        </p:txBody>
      </p:sp>
      <p:sp>
        <p:nvSpPr>
          <p:cNvPr id="3" name="Content Placeholder 2">
            <a:extLst>
              <a:ext uri="{FF2B5EF4-FFF2-40B4-BE49-F238E27FC236}">
                <a16:creationId xmlns:a16="http://schemas.microsoft.com/office/drawing/2014/main" id="{3EA4655B-F960-473C-8A07-F412C03FF1A4}"/>
              </a:ext>
            </a:extLst>
          </p:cNvPr>
          <p:cNvSpPr>
            <a:spLocks noGrp="1"/>
          </p:cNvSpPr>
          <p:nvPr>
            <p:ph idx="1"/>
          </p:nvPr>
        </p:nvSpPr>
        <p:spPr/>
        <p:txBody>
          <a:bodyPr>
            <a:normAutofit fontScale="92500" lnSpcReduction="10000"/>
          </a:bodyPr>
          <a:lstStyle/>
          <a:p>
            <a:r>
              <a:rPr lang="en-KE" dirty="0"/>
              <a:t>Group accounts use the following essential definitions from IFRS 10 and IAS 27. </a:t>
            </a:r>
          </a:p>
          <a:p>
            <a:r>
              <a:rPr lang="en-KE" dirty="0"/>
              <a:t>1. Combination of businesses. </a:t>
            </a:r>
            <a:endParaRPr lang="en-US" dirty="0"/>
          </a:p>
          <a:p>
            <a:r>
              <a:rPr lang="en-KE" dirty="0"/>
              <a:t>A business combination occurs when two or more already-existing companies unite to become a single entity, meaning they are under the same control or influence. </a:t>
            </a:r>
            <a:br>
              <a:rPr lang="en-KE" dirty="0"/>
            </a:br>
            <a:r>
              <a:rPr lang="en-KE" dirty="0"/>
              <a:t>2. </a:t>
            </a:r>
            <a:r>
              <a:rPr lang="en-US" dirty="0"/>
              <a:t>C</a:t>
            </a:r>
            <a:r>
              <a:rPr lang="en-KE" dirty="0" err="1"/>
              <a:t>onsolidated</a:t>
            </a:r>
            <a:r>
              <a:rPr lang="en-KE" dirty="0"/>
              <a:t> </a:t>
            </a:r>
            <a:r>
              <a:rPr lang="en-US" dirty="0"/>
              <a:t>Financial Statement</a:t>
            </a:r>
            <a:r>
              <a:rPr lang="en-KE" dirty="0"/>
              <a:t>(CFS).</a:t>
            </a:r>
            <a:endParaRPr lang="en-US" dirty="0"/>
          </a:p>
          <a:p>
            <a:r>
              <a:rPr lang="en-KE" dirty="0"/>
              <a:t> CFS are a group's financial statements that show the parent company's and its subsidiaries' assets, liabilities, equity, revenue, expenses, and cash flows as though they were those of a single business. </a:t>
            </a:r>
            <a:br>
              <a:rPr lang="en-KE" dirty="0"/>
            </a:br>
            <a:endParaRPr lang="en-KE" dirty="0"/>
          </a:p>
        </p:txBody>
      </p:sp>
    </p:spTree>
    <p:extLst>
      <p:ext uri="{BB962C8B-B14F-4D97-AF65-F5344CB8AC3E}">
        <p14:creationId xmlns:p14="http://schemas.microsoft.com/office/powerpoint/2010/main" val="3341905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D169C-39FC-44EB-BE70-1418B37160A6}"/>
              </a:ext>
            </a:extLst>
          </p:cNvPr>
          <p:cNvSpPr>
            <a:spLocks noGrp="1"/>
          </p:cNvSpPr>
          <p:nvPr>
            <p:ph type="title"/>
          </p:nvPr>
        </p:nvSpPr>
        <p:spPr/>
        <p:txBody>
          <a:bodyPr/>
          <a:lstStyle/>
          <a:p>
            <a:r>
              <a:rPr lang="en-US" dirty="0"/>
              <a:t>Terms</a:t>
            </a:r>
            <a:endParaRPr lang="en-KE" dirty="0"/>
          </a:p>
        </p:txBody>
      </p:sp>
      <p:sp>
        <p:nvSpPr>
          <p:cNvPr id="3" name="Content Placeholder 2">
            <a:extLst>
              <a:ext uri="{FF2B5EF4-FFF2-40B4-BE49-F238E27FC236}">
                <a16:creationId xmlns:a16="http://schemas.microsoft.com/office/drawing/2014/main" id="{6E265F2A-CBB6-4C05-B9FA-CEE1B7A690B9}"/>
              </a:ext>
            </a:extLst>
          </p:cNvPr>
          <p:cNvSpPr>
            <a:spLocks noGrp="1"/>
          </p:cNvSpPr>
          <p:nvPr>
            <p:ph idx="1"/>
          </p:nvPr>
        </p:nvSpPr>
        <p:spPr/>
        <p:txBody>
          <a:bodyPr>
            <a:normAutofit fontScale="92500"/>
          </a:bodyPr>
          <a:lstStyle/>
          <a:p>
            <a:r>
              <a:rPr lang="en-KE" dirty="0"/>
              <a:t>3. Command over an investor. </a:t>
            </a:r>
            <a:endParaRPr lang="en-US" dirty="0"/>
          </a:p>
          <a:p>
            <a:r>
              <a:rPr lang="en-KE" dirty="0"/>
              <a:t>An investor has control over an investee when it has the potential to influence such returns through its power over the investee and is exposed to, or has rights to, variable returns from its involvement with the investee. </a:t>
            </a:r>
          </a:p>
          <a:p>
            <a:r>
              <a:rPr lang="en-KE" dirty="0"/>
              <a:t>4. A company that makes investments.</a:t>
            </a:r>
            <a:endParaRPr lang="en-US" dirty="0"/>
          </a:p>
          <a:p>
            <a:r>
              <a:rPr lang="en-KE" dirty="0"/>
              <a:t> An organization that: • raises money from one or more investors in order to offer investment management services to those investors </a:t>
            </a:r>
            <a:br>
              <a:rPr lang="en-KE" dirty="0"/>
            </a:br>
            <a:r>
              <a:rPr lang="en-KE" dirty="0"/>
              <a:t>It assures its investor or investors that the company's goal is to invest money only in order to generate capital gains, investment income, or both. </a:t>
            </a:r>
            <a:br>
              <a:rPr lang="en-KE" dirty="0"/>
            </a:br>
            <a:endParaRPr lang="en-KE" dirty="0"/>
          </a:p>
        </p:txBody>
      </p:sp>
    </p:spTree>
    <p:extLst>
      <p:ext uri="{BB962C8B-B14F-4D97-AF65-F5344CB8AC3E}">
        <p14:creationId xmlns:p14="http://schemas.microsoft.com/office/powerpoint/2010/main" val="23281310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BDAE7-1D15-4383-8A69-F5AB7D6DCAC5}"/>
              </a:ext>
            </a:extLst>
          </p:cNvPr>
          <p:cNvSpPr>
            <a:spLocks noGrp="1"/>
          </p:cNvSpPr>
          <p:nvPr>
            <p:ph type="title"/>
          </p:nvPr>
        </p:nvSpPr>
        <p:spPr/>
        <p:txBody>
          <a:bodyPr/>
          <a:lstStyle/>
          <a:p>
            <a:r>
              <a:rPr lang="en-US" dirty="0"/>
              <a:t>Transactional</a:t>
            </a:r>
            <a:endParaRPr lang="en-KE" dirty="0"/>
          </a:p>
        </p:txBody>
      </p:sp>
      <p:sp>
        <p:nvSpPr>
          <p:cNvPr id="3" name="Content Placeholder 2">
            <a:extLst>
              <a:ext uri="{FF2B5EF4-FFF2-40B4-BE49-F238E27FC236}">
                <a16:creationId xmlns:a16="http://schemas.microsoft.com/office/drawing/2014/main" id="{80490482-99E8-4BD5-9FBD-8D9C18FE79B3}"/>
              </a:ext>
            </a:extLst>
          </p:cNvPr>
          <p:cNvSpPr>
            <a:spLocks noGrp="1"/>
          </p:cNvSpPr>
          <p:nvPr>
            <p:ph idx="1"/>
          </p:nvPr>
        </p:nvSpPr>
        <p:spPr/>
        <p:txBody>
          <a:bodyPr/>
          <a:lstStyle/>
          <a:p>
            <a:r>
              <a:rPr lang="en-KE" dirty="0"/>
              <a:t>• Uses a fair value approach to measure and assess the performance of almost all of its investments. </a:t>
            </a:r>
            <a:br>
              <a:rPr lang="en-KE" dirty="0"/>
            </a:br>
            <a:r>
              <a:rPr lang="en-KE" dirty="0"/>
              <a:t>5. As a group. A parent company and all of its subsidiaries make up a group. </a:t>
            </a:r>
            <a:br>
              <a:rPr lang="en-KE" dirty="0"/>
            </a:br>
            <a:r>
              <a:rPr lang="en-KE" dirty="0"/>
              <a:t>6. A subsidiary. This entity is under the control of another entity, referred to as the parent. </a:t>
            </a:r>
            <a:br>
              <a:rPr lang="en-KE" dirty="0"/>
            </a:br>
            <a:r>
              <a:rPr lang="en-KE" dirty="0"/>
              <a:t>7. Parent: An organization in charge of one or more organizations </a:t>
            </a:r>
            <a:br>
              <a:rPr lang="en-KE" dirty="0"/>
            </a:br>
            <a:r>
              <a:rPr lang="en-KE" dirty="0"/>
              <a:t>8. Strength. Existing rights that enable the present to guide the pertinent activities </a:t>
            </a:r>
          </a:p>
          <a:p>
            <a:endParaRPr lang="en-KE" dirty="0"/>
          </a:p>
        </p:txBody>
      </p:sp>
    </p:spTree>
    <p:extLst>
      <p:ext uri="{BB962C8B-B14F-4D97-AF65-F5344CB8AC3E}">
        <p14:creationId xmlns:p14="http://schemas.microsoft.com/office/powerpoint/2010/main" val="25409845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59E2A-0215-41A3-9A5D-F8150676111B}"/>
              </a:ext>
            </a:extLst>
          </p:cNvPr>
          <p:cNvSpPr>
            <a:spLocks noGrp="1"/>
          </p:cNvSpPr>
          <p:nvPr>
            <p:ph type="title"/>
          </p:nvPr>
        </p:nvSpPr>
        <p:spPr/>
        <p:txBody>
          <a:bodyPr/>
          <a:lstStyle/>
          <a:p>
            <a:r>
              <a:rPr lang="en-US" dirty="0"/>
              <a:t>Transactional</a:t>
            </a:r>
            <a:endParaRPr lang="en-KE" dirty="0"/>
          </a:p>
        </p:txBody>
      </p:sp>
      <p:sp>
        <p:nvSpPr>
          <p:cNvPr id="3" name="Content Placeholder 2">
            <a:extLst>
              <a:ext uri="{FF2B5EF4-FFF2-40B4-BE49-F238E27FC236}">
                <a16:creationId xmlns:a16="http://schemas.microsoft.com/office/drawing/2014/main" id="{AFBE4259-5002-437B-8D6A-4A76D78EC00D}"/>
              </a:ext>
            </a:extLst>
          </p:cNvPr>
          <p:cNvSpPr>
            <a:spLocks noGrp="1"/>
          </p:cNvSpPr>
          <p:nvPr>
            <p:ph idx="1"/>
          </p:nvPr>
        </p:nvSpPr>
        <p:spPr/>
        <p:txBody>
          <a:bodyPr>
            <a:normAutofit fontScale="92500"/>
          </a:bodyPr>
          <a:lstStyle/>
          <a:p>
            <a:r>
              <a:rPr lang="en-KE" dirty="0"/>
              <a:t>Group relationships and the necessary accounting procedures for them </a:t>
            </a:r>
            <a:endParaRPr lang="en-US" dirty="0"/>
          </a:p>
          <a:p>
            <a:r>
              <a:rPr lang="en-KE" dirty="0"/>
              <a:t>Accounting treatment of investment criteria </a:t>
            </a:r>
            <a:endParaRPr lang="en-US" dirty="0"/>
          </a:p>
          <a:p>
            <a:r>
              <a:rPr lang="en-KE" dirty="0"/>
              <a:t>1. Complete consolidation of subsidiary control </a:t>
            </a:r>
            <a:br>
              <a:rPr lang="en-KE" dirty="0"/>
            </a:br>
            <a:endParaRPr lang="en-US" dirty="0"/>
          </a:p>
          <a:p>
            <a:r>
              <a:rPr lang="en-KE" dirty="0"/>
              <a:t>2. Contribute a substantial impact Accounting for Equity </a:t>
            </a:r>
            <a:endParaRPr lang="en-US" dirty="0"/>
          </a:p>
          <a:p>
            <a:r>
              <a:rPr lang="en-KE" dirty="0"/>
              <a:t>3. A contract for a joint partnership Equitable consolidation and </a:t>
            </a:r>
            <a:br>
              <a:rPr lang="en-KE" dirty="0"/>
            </a:br>
            <a:br>
              <a:rPr lang="en-KE" dirty="0"/>
            </a:br>
            <a:r>
              <a:rPr lang="en-KE" dirty="0"/>
              <a:t>Accounting for equity</a:t>
            </a:r>
            <a:endParaRPr lang="en-US" dirty="0"/>
          </a:p>
          <a:p>
            <a:r>
              <a:rPr lang="en-KE" dirty="0"/>
              <a:t> 4. Investment None of the aforementioned was true for generating riches. </a:t>
            </a:r>
            <a:br>
              <a:rPr lang="en-KE" dirty="0"/>
            </a:br>
            <a:endParaRPr lang="en-KE" dirty="0"/>
          </a:p>
        </p:txBody>
      </p:sp>
    </p:spTree>
    <p:extLst>
      <p:ext uri="{BB962C8B-B14F-4D97-AF65-F5344CB8AC3E}">
        <p14:creationId xmlns:p14="http://schemas.microsoft.com/office/powerpoint/2010/main" val="17604636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8FF03-0AEA-43D1-A6A9-E64E1FDEB2DB}"/>
              </a:ext>
            </a:extLst>
          </p:cNvPr>
          <p:cNvSpPr>
            <a:spLocks noGrp="1"/>
          </p:cNvSpPr>
          <p:nvPr>
            <p:ph type="title"/>
          </p:nvPr>
        </p:nvSpPr>
        <p:spPr/>
        <p:txBody>
          <a:bodyPr/>
          <a:lstStyle/>
          <a:p>
            <a:r>
              <a:rPr lang="en-US" dirty="0"/>
              <a:t>Reasons for grouping</a:t>
            </a:r>
            <a:endParaRPr lang="en-KE" dirty="0"/>
          </a:p>
        </p:txBody>
      </p:sp>
      <p:sp>
        <p:nvSpPr>
          <p:cNvPr id="3" name="Content Placeholder 2">
            <a:extLst>
              <a:ext uri="{FF2B5EF4-FFF2-40B4-BE49-F238E27FC236}">
                <a16:creationId xmlns:a16="http://schemas.microsoft.com/office/drawing/2014/main" id="{FB41E78A-F992-40E3-ADC9-766B6307FD5D}"/>
              </a:ext>
            </a:extLst>
          </p:cNvPr>
          <p:cNvSpPr>
            <a:spLocks noGrp="1"/>
          </p:cNvSpPr>
          <p:nvPr>
            <p:ph idx="1"/>
          </p:nvPr>
        </p:nvSpPr>
        <p:spPr/>
        <p:txBody>
          <a:bodyPr/>
          <a:lstStyle/>
          <a:p>
            <a:r>
              <a:rPr lang="en-KE" dirty="0"/>
              <a:t>Reasons why businesses function as groups, as stated in IAS 39</a:t>
            </a:r>
            <a:endParaRPr lang="en-US" dirty="0"/>
          </a:p>
          <a:p>
            <a:r>
              <a:rPr lang="en-KE" dirty="0"/>
              <a:t>Businesses function in groups for the reasons listed below: </a:t>
            </a:r>
            <a:endParaRPr lang="en-US" dirty="0"/>
          </a:p>
          <a:p>
            <a:r>
              <a:rPr lang="en-KE" dirty="0"/>
              <a:t>1. Regarding the goodwill connected to the subsidiaries' names, </a:t>
            </a:r>
            <a:endParaRPr lang="en-US" dirty="0"/>
          </a:p>
          <a:p>
            <a:r>
              <a:rPr lang="en-KE" dirty="0"/>
              <a:t>2. For legal or tax reasons, </a:t>
            </a:r>
            <a:endParaRPr lang="en-US" dirty="0"/>
          </a:p>
          <a:p>
            <a:r>
              <a:rPr lang="en-KE" dirty="0"/>
              <a:t>3. Accounting policy harmonization; </a:t>
            </a:r>
            <a:br>
              <a:rPr lang="en-KE" dirty="0"/>
            </a:br>
            <a:endParaRPr lang="en-KE" dirty="0"/>
          </a:p>
        </p:txBody>
      </p:sp>
    </p:spTree>
    <p:extLst>
      <p:ext uri="{BB962C8B-B14F-4D97-AF65-F5344CB8AC3E}">
        <p14:creationId xmlns:p14="http://schemas.microsoft.com/office/powerpoint/2010/main" val="1848179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ABCF0-10F6-4809-B24A-A52F40D2218C}"/>
              </a:ext>
            </a:extLst>
          </p:cNvPr>
          <p:cNvSpPr>
            <a:spLocks noGrp="1"/>
          </p:cNvSpPr>
          <p:nvPr>
            <p:ph type="title"/>
          </p:nvPr>
        </p:nvSpPr>
        <p:spPr/>
        <p:txBody>
          <a:bodyPr/>
          <a:lstStyle/>
          <a:p>
            <a:r>
              <a:rPr lang="en-US" dirty="0"/>
              <a:t>Acquisition</a:t>
            </a:r>
            <a:endParaRPr lang="en-KE" dirty="0"/>
          </a:p>
        </p:txBody>
      </p:sp>
      <p:sp>
        <p:nvSpPr>
          <p:cNvPr id="3" name="Content Placeholder 2">
            <a:extLst>
              <a:ext uri="{FF2B5EF4-FFF2-40B4-BE49-F238E27FC236}">
                <a16:creationId xmlns:a16="http://schemas.microsoft.com/office/drawing/2014/main" id="{2E3C1C56-00A4-42F1-87DD-5D4FB301522F}"/>
              </a:ext>
            </a:extLst>
          </p:cNvPr>
          <p:cNvSpPr>
            <a:spLocks noGrp="1"/>
          </p:cNvSpPr>
          <p:nvPr>
            <p:ph idx="1"/>
          </p:nvPr>
        </p:nvSpPr>
        <p:spPr/>
        <p:txBody>
          <a:bodyPr/>
          <a:lstStyle/>
          <a:p>
            <a:r>
              <a:rPr lang="en-KE" dirty="0"/>
              <a:t>One issue with group accounts, though, is that when choices are made based on the group, users may be misled by the profits of one group company masking losses in another. </a:t>
            </a:r>
          </a:p>
          <a:p>
            <a:r>
              <a:rPr lang="en-KE" dirty="0"/>
              <a:t>Another issue is that the acquisition/purchase procedure is used to combine all groupings. </a:t>
            </a:r>
            <a:endParaRPr lang="en-US" dirty="0"/>
          </a:p>
          <a:p>
            <a:r>
              <a:rPr lang="en-KE" dirty="0"/>
              <a:t>This "freezes" the subsidiaries' pre-acquisition funds. As a result, groupings seem more steeply geared than their constituent companies because the group's equity will be less than the total equity of the individual companies. </a:t>
            </a:r>
            <a:br>
              <a:rPr lang="en-KE" dirty="0"/>
            </a:br>
            <a:endParaRPr lang="en-KE" dirty="0"/>
          </a:p>
        </p:txBody>
      </p:sp>
    </p:spTree>
    <p:extLst>
      <p:ext uri="{BB962C8B-B14F-4D97-AF65-F5344CB8AC3E}">
        <p14:creationId xmlns:p14="http://schemas.microsoft.com/office/powerpoint/2010/main" val="35085045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D67BC-7064-4756-A6B6-558FC77BD823}"/>
              </a:ext>
            </a:extLst>
          </p:cNvPr>
          <p:cNvSpPr>
            <a:spLocks noGrp="1"/>
          </p:cNvSpPr>
          <p:nvPr>
            <p:ph type="title"/>
          </p:nvPr>
        </p:nvSpPr>
        <p:spPr/>
        <p:txBody>
          <a:bodyPr/>
          <a:lstStyle/>
          <a:p>
            <a:r>
              <a:rPr lang="en-US" dirty="0"/>
              <a:t>Account objectives</a:t>
            </a:r>
            <a:endParaRPr lang="en-KE" dirty="0"/>
          </a:p>
        </p:txBody>
      </p:sp>
      <p:sp>
        <p:nvSpPr>
          <p:cNvPr id="3" name="Content Placeholder 2">
            <a:extLst>
              <a:ext uri="{FF2B5EF4-FFF2-40B4-BE49-F238E27FC236}">
                <a16:creationId xmlns:a16="http://schemas.microsoft.com/office/drawing/2014/main" id="{0CF0CA1E-F227-489C-87F7-9EA30E301A8A}"/>
              </a:ext>
            </a:extLst>
          </p:cNvPr>
          <p:cNvSpPr>
            <a:spLocks noGrp="1"/>
          </p:cNvSpPr>
          <p:nvPr>
            <p:ph idx="1"/>
          </p:nvPr>
        </p:nvSpPr>
        <p:spPr/>
        <p:txBody>
          <a:bodyPr/>
          <a:lstStyle/>
          <a:p>
            <a:r>
              <a:rPr lang="en-KE" dirty="0"/>
              <a:t>Consolidated accounts' objective </a:t>
            </a:r>
            <a:endParaRPr lang="en-US" dirty="0"/>
          </a:p>
          <a:p>
            <a:r>
              <a:rPr lang="en-KE" dirty="0"/>
              <a:t>1. Present a parent company's and its subsidiary companies' financial data as a unified economic entity. </a:t>
            </a:r>
            <a:endParaRPr lang="en-US" dirty="0"/>
          </a:p>
          <a:p>
            <a:r>
              <a:rPr lang="en-KE" dirty="0"/>
              <a:t>2. Display the financial assets under the group's control. </a:t>
            </a:r>
            <a:endParaRPr lang="en-US" dirty="0"/>
          </a:p>
          <a:p>
            <a:r>
              <a:rPr lang="en-KE" dirty="0"/>
              <a:t>3. Outline the group's responsibilities. </a:t>
            </a:r>
            <a:endParaRPr lang="en-US" dirty="0"/>
          </a:p>
          <a:p>
            <a:r>
              <a:rPr lang="en-KE" dirty="0"/>
              <a:t>4. Display the outcomes the team attains using its assets. </a:t>
            </a:r>
            <a:br>
              <a:rPr lang="en-KE" dirty="0"/>
            </a:br>
            <a:endParaRPr lang="en-KE" dirty="0"/>
          </a:p>
        </p:txBody>
      </p:sp>
    </p:spTree>
    <p:extLst>
      <p:ext uri="{BB962C8B-B14F-4D97-AF65-F5344CB8AC3E}">
        <p14:creationId xmlns:p14="http://schemas.microsoft.com/office/powerpoint/2010/main" val="1310977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8C318-8E6E-41CE-9686-6B1780370863}"/>
              </a:ext>
            </a:extLst>
          </p:cNvPr>
          <p:cNvSpPr>
            <a:spLocks noGrp="1"/>
          </p:cNvSpPr>
          <p:nvPr>
            <p:ph type="title"/>
          </p:nvPr>
        </p:nvSpPr>
        <p:spPr/>
        <p:txBody>
          <a:bodyPr/>
          <a:lstStyle/>
          <a:p>
            <a:r>
              <a:rPr lang="en-KE" b="1" dirty="0"/>
              <a:t>INVESTMENT IN SUBSIDIARIES</a:t>
            </a:r>
            <a:endParaRPr lang="en-KE" dirty="0"/>
          </a:p>
        </p:txBody>
      </p:sp>
      <p:sp>
        <p:nvSpPr>
          <p:cNvPr id="3" name="Content Placeholder 2">
            <a:extLst>
              <a:ext uri="{FF2B5EF4-FFF2-40B4-BE49-F238E27FC236}">
                <a16:creationId xmlns:a16="http://schemas.microsoft.com/office/drawing/2014/main" id="{28D9BB2B-D4F5-4FA3-BD7A-D3E3136A409C}"/>
              </a:ext>
            </a:extLst>
          </p:cNvPr>
          <p:cNvSpPr>
            <a:spLocks noGrp="1"/>
          </p:cNvSpPr>
          <p:nvPr>
            <p:ph idx="1"/>
          </p:nvPr>
        </p:nvSpPr>
        <p:spPr/>
        <p:txBody>
          <a:bodyPr/>
          <a:lstStyle/>
          <a:p>
            <a:r>
              <a:rPr lang="en-KE" dirty="0"/>
              <a:t>Control is crucial in this situation.</a:t>
            </a:r>
            <a:endParaRPr lang="en-US" dirty="0"/>
          </a:p>
          <a:p>
            <a:r>
              <a:rPr lang="en-KE" dirty="0"/>
              <a:t> In most cases, this will involve the holding company or parent owning a majority of the ordinary shares in the subsidiary. </a:t>
            </a:r>
            <a:endParaRPr lang="en-US" dirty="0"/>
          </a:p>
          <a:p>
            <a:r>
              <a:rPr lang="en-KE" dirty="0"/>
              <a:t>There are occasions, however when, the parent may own merely a minority of the voting power in the subsidiary, yet the parent still has control. </a:t>
            </a:r>
            <a:endParaRPr lang="en-US" dirty="0"/>
          </a:p>
          <a:p>
            <a:r>
              <a:rPr lang="en-KE" dirty="0"/>
              <a:t>IFRS 10 gives a concept of control and recognizes three basic elements of control: </a:t>
            </a:r>
            <a:br>
              <a:rPr lang="en-KE" dirty="0"/>
            </a:br>
            <a:endParaRPr lang="en-KE" dirty="0"/>
          </a:p>
        </p:txBody>
      </p:sp>
    </p:spTree>
    <p:extLst>
      <p:ext uri="{BB962C8B-B14F-4D97-AF65-F5344CB8AC3E}">
        <p14:creationId xmlns:p14="http://schemas.microsoft.com/office/powerpoint/2010/main" val="2318892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56581-6CF5-4F8B-9CA5-729583215D07}"/>
              </a:ext>
            </a:extLst>
          </p:cNvPr>
          <p:cNvSpPr>
            <a:spLocks noGrp="1"/>
          </p:cNvSpPr>
          <p:nvPr>
            <p:ph type="title"/>
          </p:nvPr>
        </p:nvSpPr>
        <p:spPr/>
        <p:txBody>
          <a:bodyPr/>
          <a:lstStyle/>
          <a:p>
            <a:r>
              <a:rPr lang="en-US" dirty="0"/>
              <a:t>Investment in subsidiaries</a:t>
            </a:r>
            <a:endParaRPr lang="en-KE" dirty="0"/>
          </a:p>
        </p:txBody>
      </p:sp>
      <p:sp>
        <p:nvSpPr>
          <p:cNvPr id="3" name="Content Placeholder 2">
            <a:extLst>
              <a:ext uri="{FF2B5EF4-FFF2-40B4-BE49-F238E27FC236}">
                <a16:creationId xmlns:a16="http://schemas.microsoft.com/office/drawing/2014/main" id="{7A3A8040-79F2-4D70-801F-8090E75780C0}"/>
              </a:ext>
            </a:extLst>
          </p:cNvPr>
          <p:cNvSpPr>
            <a:spLocks noGrp="1"/>
          </p:cNvSpPr>
          <p:nvPr>
            <p:ph idx="1"/>
          </p:nvPr>
        </p:nvSpPr>
        <p:spPr/>
        <p:txBody>
          <a:bodyPr/>
          <a:lstStyle/>
          <a:p>
            <a:r>
              <a:rPr lang="en-KE" dirty="0"/>
              <a:t>If and only if an investee possesses all of the following, the investor has authority over them: </a:t>
            </a:r>
            <a:endParaRPr lang="en-US" dirty="0"/>
          </a:p>
          <a:p>
            <a:r>
              <a:rPr lang="en-US" dirty="0"/>
              <a:t>(a) </a:t>
            </a:r>
            <a:r>
              <a:rPr lang="en-KE" dirty="0"/>
              <a:t>Control over the investee . </a:t>
            </a:r>
            <a:endParaRPr lang="en-US" dirty="0"/>
          </a:p>
          <a:p>
            <a:r>
              <a:rPr lang="en-KE" dirty="0"/>
              <a:t>(b) Its relationship with the investee exposes it to, or grants it rights to, variable returns; and</a:t>
            </a:r>
            <a:endParaRPr lang="en-US" dirty="0"/>
          </a:p>
          <a:p>
            <a:r>
              <a:rPr lang="en-KE" dirty="0"/>
              <a:t> (c) Its control over the investee allows it to influence the investor's returns. </a:t>
            </a:r>
          </a:p>
          <a:p>
            <a:endParaRPr lang="en-KE" dirty="0"/>
          </a:p>
        </p:txBody>
      </p:sp>
    </p:spTree>
    <p:extLst>
      <p:ext uri="{BB962C8B-B14F-4D97-AF65-F5344CB8AC3E}">
        <p14:creationId xmlns:p14="http://schemas.microsoft.com/office/powerpoint/2010/main" val="18039979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A68CF-0C20-427D-B576-C8B64A4C917E}"/>
              </a:ext>
            </a:extLst>
          </p:cNvPr>
          <p:cNvSpPr>
            <a:spLocks noGrp="1"/>
          </p:cNvSpPr>
          <p:nvPr>
            <p:ph type="title"/>
          </p:nvPr>
        </p:nvSpPr>
        <p:spPr/>
        <p:txBody>
          <a:bodyPr/>
          <a:lstStyle/>
          <a:p>
            <a:r>
              <a:rPr lang="en-US" dirty="0"/>
              <a:t>Subsidiaries</a:t>
            </a:r>
            <a:endParaRPr lang="en-KE" dirty="0"/>
          </a:p>
        </p:txBody>
      </p:sp>
      <p:sp>
        <p:nvSpPr>
          <p:cNvPr id="3" name="Content Placeholder 2">
            <a:extLst>
              <a:ext uri="{FF2B5EF4-FFF2-40B4-BE49-F238E27FC236}">
                <a16:creationId xmlns:a16="http://schemas.microsoft.com/office/drawing/2014/main" id="{C99F5614-B0FC-4739-9F5D-F4B5FF33A2DD}"/>
              </a:ext>
            </a:extLst>
          </p:cNvPr>
          <p:cNvSpPr>
            <a:spLocks noGrp="1"/>
          </p:cNvSpPr>
          <p:nvPr>
            <p:ph idx="1"/>
          </p:nvPr>
        </p:nvSpPr>
        <p:spPr/>
        <p:txBody>
          <a:bodyPr>
            <a:normAutofit lnSpcReduction="10000"/>
          </a:bodyPr>
          <a:lstStyle/>
          <a:p>
            <a:r>
              <a:rPr lang="en-KE" dirty="0"/>
              <a:t>"Existing rights that give the current ability to direct relevant activities" is the definition of power for the investee. </a:t>
            </a:r>
            <a:endParaRPr lang="en-US" dirty="0"/>
          </a:p>
          <a:p>
            <a:r>
              <a:rPr lang="en-KE" dirty="0"/>
              <a:t>It can be acquired directly by possessing the majority of voting rights, or more than 50% of the voting rights, or it can be derived from other rights like: </a:t>
            </a:r>
            <a:endParaRPr lang="en-US" dirty="0"/>
          </a:p>
          <a:p>
            <a:r>
              <a:rPr lang="en-KE" dirty="0"/>
              <a:t>(a) The ability to designate, transfer, or dismiss important management staff who can oversee pertinent operations </a:t>
            </a:r>
            <a:endParaRPr lang="en-US" dirty="0"/>
          </a:p>
          <a:p>
            <a:r>
              <a:rPr lang="en-KE" dirty="0"/>
              <a:t>(</a:t>
            </a:r>
            <a:r>
              <a:rPr lang="en-US" dirty="0"/>
              <a:t>b</a:t>
            </a:r>
            <a:r>
              <a:rPr lang="en-KE" dirty="0"/>
              <a:t>) The authority to designate or dismiss a different organization that oversees the pertinent operations. </a:t>
            </a:r>
            <a:br>
              <a:rPr lang="en-KE" dirty="0"/>
            </a:br>
            <a:br>
              <a:rPr lang="en-KE" dirty="0"/>
            </a:br>
            <a:endParaRPr lang="en-KE" dirty="0"/>
          </a:p>
        </p:txBody>
      </p:sp>
    </p:spTree>
    <p:extLst>
      <p:ext uri="{BB962C8B-B14F-4D97-AF65-F5344CB8AC3E}">
        <p14:creationId xmlns:p14="http://schemas.microsoft.com/office/powerpoint/2010/main" val="8573562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B5675-ABF7-4B7B-BCF8-C2A9301D0F9A}"/>
              </a:ext>
            </a:extLst>
          </p:cNvPr>
          <p:cNvSpPr>
            <a:spLocks noGrp="1"/>
          </p:cNvSpPr>
          <p:nvPr>
            <p:ph type="title"/>
          </p:nvPr>
        </p:nvSpPr>
        <p:spPr/>
        <p:txBody>
          <a:bodyPr/>
          <a:lstStyle/>
          <a:p>
            <a:r>
              <a:rPr lang="en-US" dirty="0"/>
              <a:t>Subsidiaries</a:t>
            </a:r>
            <a:endParaRPr lang="en-KE" dirty="0"/>
          </a:p>
        </p:txBody>
      </p:sp>
      <p:sp>
        <p:nvSpPr>
          <p:cNvPr id="3" name="Content Placeholder 2">
            <a:extLst>
              <a:ext uri="{FF2B5EF4-FFF2-40B4-BE49-F238E27FC236}">
                <a16:creationId xmlns:a16="http://schemas.microsoft.com/office/drawing/2014/main" id="{B87F0E3E-1032-4609-B3FF-1EE8D2277A65}"/>
              </a:ext>
            </a:extLst>
          </p:cNvPr>
          <p:cNvSpPr>
            <a:spLocks noGrp="1"/>
          </p:cNvSpPr>
          <p:nvPr>
            <p:ph idx="1"/>
          </p:nvPr>
        </p:nvSpPr>
        <p:spPr/>
        <p:txBody>
          <a:bodyPr>
            <a:normAutofit fontScale="92500"/>
          </a:bodyPr>
          <a:lstStyle/>
          <a:p>
            <a:r>
              <a:rPr lang="en-KE" dirty="0"/>
              <a:t>(c) The ability to veto modifications to or instruct the investee to enter into transactions for the investor's advantage;</a:t>
            </a:r>
            <a:endParaRPr lang="en-US" dirty="0"/>
          </a:p>
          <a:p>
            <a:r>
              <a:rPr lang="en-KE" dirty="0"/>
              <a:t> (d) Additional rights, such as those outlined in a management contract. </a:t>
            </a:r>
            <a:endParaRPr lang="en-US" dirty="0"/>
          </a:p>
          <a:p>
            <a:r>
              <a:rPr lang="en-KE" b="1" dirty="0"/>
              <a:t>De facto power, or authority without a majority of voting rights </a:t>
            </a:r>
            <a:endParaRPr lang="en-KE" dirty="0"/>
          </a:p>
          <a:p>
            <a:r>
              <a:rPr lang="en-KE" dirty="0"/>
              <a:t>When an investor with fewer than 51 percent of the voting rights has enough rights to grant it power, IFRS 10 clearly outlines what that means. </a:t>
            </a:r>
            <a:endParaRPr lang="en-US" dirty="0"/>
          </a:p>
          <a:p>
            <a:r>
              <a:rPr lang="en-KE" dirty="0"/>
              <a:t>These rights may result from the investor's voting rights, other contractual arrangements, agreements with other vote holders, or a combination of these. </a:t>
            </a:r>
            <a:br>
              <a:rPr lang="en-KE" dirty="0"/>
            </a:br>
            <a:endParaRPr lang="en-KE" dirty="0"/>
          </a:p>
        </p:txBody>
      </p:sp>
    </p:spTree>
    <p:extLst>
      <p:ext uri="{BB962C8B-B14F-4D97-AF65-F5344CB8AC3E}">
        <p14:creationId xmlns:p14="http://schemas.microsoft.com/office/powerpoint/2010/main" val="20223015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D91EC-977B-47C3-8D77-B286E68F0FA8}"/>
              </a:ext>
            </a:extLst>
          </p:cNvPr>
          <p:cNvSpPr>
            <a:spLocks noGrp="1"/>
          </p:cNvSpPr>
          <p:nvPr>
            <p:ph type="title"/>
          </p:nvPr>
        </p:nvSpPr>
        <p:spPr/>
        <p:txBody>
          <a:bodyPr/>
          <a:lstStyle/>
          <a:p>
            <a:r>
              <a:rPr lang="en-US" dirty="0"/>
              <a:t>De facto power</a:t>
            </a:r>
            <a:endParaRPr lang="en-KE" dirty="0"/>
          </a:p>
        </p:txBody>
      </p:sp>
      <p:sp>
        <p:nvSpPr>
          <p:cNvPr id="3" name="Content Placeholder 2">
            <a:extLst>
              <a:ext uri="{FF2B5EF4-FFF2-40B4-BE49-F238E27FC236}">
                <a16:creationId xmlns:a16="http://schemas.microsoft.com/office/drawing/2014/main" id="{7085797F-6D74-45E2-B82B-DE66C7BAF5D4}"/>
              </a:ext>
            </a:extLst>
          </p:cNvPr>
          <p:cNvSpPr>
            <a:spLocks noGrp="1"/>
          </p:cNvSpPr>
          <p:nvPr>
            <p:ph idx="1"/>
          </p:nvPr>
        </p:nvSpPr>
        <p:spPr/>
        <p:txBody>
          <a:bodyPr/>
          <a:lstStyle/>
          <a:p>
            <a:r>
              <a:rPr lang="en-KE" dirty="0"/>
              <a:t>• The extent of its voting rights holdings in comparison to the number and distribution of other vote holders </a:t>
            </a:r>
            <a:br>
              <a:rPr lang="en-KE" dirty="0"/>
            </a:br>
            <a:r>
              <a:rPr lang="en-KE" dirty="0"/>
              <a:t>• The investor's and others' possible voting rights </a:t>
            </a:r>
            <a:br>
              <a:rPr lang="en-KE" dirty="0"/>
            </a:br>
            <a:br>
              <a:rPr lang="en-KE" dirty="0"/>
            </a:br>
            <a:r>
              <a:rPr lang="en-KE" dirty="0"/>
              <a:t>• Any further facts and circumstances that show the investor has or does not now have the authority to direct the pertinent operations when decisions need to be taken; rights resulting from other contractual arrangements; </a:t>
            </a:r>
          </a:p>
          <a:p>
            <a:endParaRPr lang="en-KE" dirty="0"/>
          </a:p>
        </p:txBody>
      </p:sp>
    </p:spTree>
    <p:extLst>
      <p:ext uri="{BB962C8B-B14F-4D97-AF65-F5344CB8AC3E}">
        <p14:creationId xmlns:p14="http://schemas.microsoft.com/office/powerpoint/2010/main" val="37010960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99396-3B44-4635-9A02-2A50D01E72E7}"/>
              </a:ext>
            </a:extLst>
          </p:cNvPr>
          <p:cNvSpPr>
            <a:spLocks noGrp="1"/>
          </p:cNvSpPr>
          <p:nvPr>
            <p:ph type="title"/>
          </p:nvPr>
        </p:nvSpPr>
        <p:spPr/>
        <p:txBody>
          <a:bodyPr/>
          <a:lstStyle/>
          <a:p>
            <a:r>
              <a:rPr lang="en-US" dirty="0" err="1"/>
              <a:t>Defacto</a:t>
            </a:r>
            <a:r>
              <a:rPr lang="en-US" dirty="0"/>
              <a:t> power</a:t>
            </a:r>
            <a:endParaRPr lang="en-KE" dirty="0"/>
          </a:p>
        </p:txBody>
      </p:sp>
      <p:sp>
        <p:nvSpPr>
          <p:cNvPr id="3" name="Content Placeholder 2">
            <a:extLst>
              <a:ext uri="{FF2B5EF4-FFF2-40B4-BE49-F238E27FC236}">
                <a16:creationId xmlns:a16="http://schemas.microsoft.com/office/drawing/2014/main" id="{0D2A665A-8BC7-4375-A691-65E4EEE6E2BB}"/>
              </a:ext>
            </a:extLst>
          </p:cNvPr>
          <p:cNvSpPr>
            <a:spLocks noGrp="1"/>
          </p:cNvSpPr>
          <p:nvPr>
            <p:ph idx="1"/>
          </p:nvPr>
        </p:nvSpPr>
        <p:spPr/>
        <p:txBody>
          <a:bodyPr/>
          <a:lstStyle/>
          <a:p>
            <a:r>
              <a:rPr lang="en-KE" b="1" dirty="0" err="1"/>
              <a:t>Aquiree</a:t>
            </a:r>
            <a:r>
              <a:rPr lang="en-KE" b="1" dirty="0"/>
              <a:t> controlled through equity instruments: </a:t>
            </a:r>
            <a:endParaRPr lang="en-US" b="1" dirty="0"/>
          </a:p>
          <a:p>
            <a:r>
              <a:rPr lang="en-KE" dirty="0"/>
              <a:t>When an investor has the majority of the voting rights and can use those rights to decide on the investee's financing and operating policies, and when there are no other agreements that affect this decision-making, the investor is said to have control over the investee. </a:t>
            </a:r>
            <a:endParaRPr lang="en-US" dirty="0"/>
          </a:p>
          <a:p>
            <a:r>
              <a:rPr lang="en-KE" dirty="0"/>
              <a:t>When voting rights are not the primary determinant of control, the investor must take into account:  </a:t>
            </a:r>
            <a:br>
              <a:rPr lang="en-KE" dirty="0"/>
            </a:br>
            <a:endParaRPr lang="en-KE" dirty="0"/>
          </a:p>
        </p:txBody>
      </p:sp>
    </p:spTree>
    <p:extLst>
      <p:ext uri="{BB962C8B-B14F-4D97-AF65-F5344CB8AC3E}">
        <p14:creationId xmlns:p14="http://schemas.microsoft.com/office/powerpoint/2010/main" val="39038809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1A677-3C14-4091-BE8B-3F354EE28AF8}"/>
              </a:ext>
            </a:extLst>
          </p:cNvPr>
          <p:cNvSpPr>
            <a:spLocks noGrp="1"/>
          </p:cNvSpPr>
          <p:nvPr>
            <p:ph type="title"/>
          </p:nvPr>
        </p:nvSpPr>
        <p:spPr/>
        <p:txBody>
          <a:bodyPr/>
          <a:lstStyle/>
          <a:p>
            <a:r>
              <a:rPr lang="en-US" dirty="0"/>
              <a:t>Power</a:t>
            </a:r>
            <a:endParaRPr lang="en-KE" dirty="0"/>
          </a:p>
        </p:txBody>
      </p:sp>
      <p:sp>
        <p:nvSpPr>
          <p:cNvPr id="3" name="Content Placeholder 2">
            <a:extLst>
              <a:ext uri="{FF2B5EF4-FFF2-40B4-BE49-F238E27FC236}">
                <a16:creationId xmlns:a16="http://schemas.microsoft.com/office/drawing/2014/main" id="{24D8FF0C-6BEE-4476-A571-2DAD36ABD18C}"/>
              </a:ext>
            </a:extLst>
          </p:cNvPr>
          <p:cNvSpPr>
            <a:spLocks noGrp="1"/>
          </p:cNvSpPr>
          <p:nvPr>
            <p:ph idx="1"/>
          </p:nvPr>
        </p:nvSpPr>
        <p:spPr/>
        <p:txBody>
          <a:bodyPr/>
          <a:lstStyle/>
          <a:p>
            <a:r>
              <a:rPr lang="en-KE" dirty="0"/>
              <a:t>• The dangers to which the investee will be subject;</a:t>
            </a:r>
            <a:endParaRPr lang="en-US" dirty="0"/>
          </a:p>
          <a:p>
            <a:r>
              <a:rPr lang="en-KE" dirty="0"/>
              <a:t>• Whether the investor is exposed to all or part of that risk; and • The risk that it will transfer to the parties concerned. </a:t>
            </a:r>
          </a:p>
          <a:p>
            <a:r>
              <a:rPr lang="en-KE" dirty="0"/>
              <a:t>By inference, it is likely that the investee was established under the investor's authority if the investee has a high level of risk exposure, transfers some of that risk to the investor, and exposes the investor to some of that risk. </a:t>
            </a:r>
            <a:br>
              <a:rPr lang="en-KE" dirty="0"/>
            </a:br>
            <a:endParaRPr lang="en-KE" dirty="0"/>
          </a:p>
        </p:txBody>
      </p:sp>
    </p:spTree>
    <p:extLst>
      <p:ext uri="{BB962C8B-B14F-4D97-AF65-F5344CB8AC3E}">
        <p14:creationId xmlns:p14="http://schemas.microsoft.com/office/powerpoint/2010/main" val="205089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5278E-705B-467A-ACF6-CB8814C7103D}"/>
              </a:ext>
            </a:extLst>
          </p:cNvPr>
          <p:cNvSpPr>
            <a:spLocks noGrp="1"/>
          </p:cNvSpPr>
          <p:nvPr>
            <p:ph type="title"/>
          </p:nvPr>
        </p:nvSpPr>
        <p:spPr/>
        <p:txBody>
          <a:bodyPr/>
          <a:lstStyle/>
          <a:p>
            <a:r>
              <a:rPr lang="en-US" dirty="0"/>
              <a:t>Treatment in Accounting</a:t>
            </a:r>
            <a:endParaRPr lang="en-KE" dirty="0"/>
          </a:p>
        </p:txBody>
      </p:sp>
      <p:sp>
        <p:nvSpPr>
          <p:cNvPr id="3" name="Content Placeholder 2">
            <a:extLst>
              <a:ext uri="{FF2B5EF4-FFF2-40B4-BE49-F238E27FC236}">
                <a16:creationId xmlns:a16="http://schemas.microsoft.com/office/drawing/2014/main" id="{547886A4-0469-4260-AF99-63673F037FA7}"/>
              </a:ext>
            </a:extLst>
          </p:cNvPr>
          <p:cNvSpPr>
            <a:spLocks noGrp="1"/>
          </p:cNvSpPr>
          <p:nvPr>
            <p:ph idx="1"/>
          </p:nvPr>
        </p:nvSpPr>
        <p:spPr/>
        <p:txBody>
          <a:bodyPr/>
          <a:lstStyle/>
          <a:p>
            <a:r>
              <a:rPr lang="en-KE" dirty="0"/>
              <a:t>The full consolidation method should be used to combine a subsidiary's performance, or its assets and liabilities, with those of the parent and other subsidiaries. </a:t>
            </a:r>
            <a:endParaRPr lang="en-US" dirty="0"/>
          </a:p>
          <a:p>
            <a:endParaRPr lang="en-US" dirty="0"/>
          </a:p>
          <a:p>
            <a:r>
              <a:rPr lang="en-KE" dirty="0"/>
              <a:t>Exemptions from group account preparation </a:t>
            </a:r>
            <a:endParaRPr lang="en-US" dirty="0"/>
          </a:p>
          <a:p>
            <a:r>
              <a:rPr lang="en-KE" dirty="0"/>
              <a:t>A parent company is exempt from preparing consolidated financial statements under IFRS 10 if and only if (a) the company is a completely owned subsidiary. </a:t>
            </a:r>
          </a:p>
        </p:txBody>
      </p:sp>
    </p:spTree>
    <p:extLst>
      <p:ext uri="{BB962C8B-B14F-4D97-AF65-F5344CB8AC3E}">
        <p14:creationId xmlns:p14="http://schemas.microsoft.com/office/powerpoint/2010/main" val="11008176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CBB7A-BE25-46EC-B9E3-558C4661C64A}"/>
              </a:ext>
            </a:extLst>
          </p:cNvPr>
          <p:cNvSpPr>
            <a:spLocks noGrp="1"/>
          </p:cNvSpPr>
          <p:nvPr>
            <p:ph type="title"/>
          </p:nvPr>
        </p:nvSpPr>
        <p:spPr/>
        <p:txBody>
          <a:bodyPr/>
          <a:lstStyle/>
          <a:p>
            <a:r>
              <a:rPr lang="en-US" dirty="0"/>
              <a:t>Accounting</a:t>
            </a:r>
            <a:endParaRPr lang="en-KE" dirty="0"/>
          </a:p>
        </p:txBody>
      </p:sp>
      <p:sp>
        <p:nvSpPr>
          <p:cNvPr id="3" name="Content Placeholder 2">
            <a:extLst>
              <a:ext uri="{FF2B5EF4-FFF2-40B4-BE49-F238E27FC236}">
                <a16:creationId xmlns:a16="http://schemas.microsoft.com/office/drawing/2014/main" id="{C2347916-FEB7-4DEE-ABBF-0C7181415890}"/>
              </a:ext>
            </a:extLst>
          </p:cNvPr>
          <p:cNvSpPr>
            <a:spLocks noGrp="1"/>
          </p:cNvSpPr>
          <p:nvPr>
            <p:ph idx="1"/>
          </p:nvPr>
        </p:nvSpPr>
        <p:spPr/>
        <p:txBody>
          <a:bodyPr/>
          <a:lstStyle/>
          <a:p>
            <a:r>
              <a:rPr lang="en-KE" dirty="0"/>
              <a:t>Alternatively, if the subsidiary is partially owned, the other owners' approval must be obtained before presenting the consolidated financial statements. </a:t>
            </a:r>
          </a:p>
          <a:p>
            <a:r>
              <a:rPr lang="en-KE" dirty="0"/>
              <a:t>(</a:t>
            </a:r>
            <a:r>
              <a:rPr lang="en-US" dirty="0"/>
              <a:t>b</a:t>
            </a:r>
            <a:r>
              <a:rPr lang="en-KE" dirty="0"/>
              <a:t>) There is no public trading of its securities. </a:t>
            </a:r>
            <a:br>
              <a:rPr lang="en-KE" dirty="0"/>
            </a:br>
            <a:r>
              <a:rPr lang="en-KE" dirty="0"/>
              <a:t>(c) The process of listing on a stock market is not underway. </a:t>
            </a:r>
            <a:br>
              <a:rPr lang="en-KE" dirty="0"/>
            </a:br>
            <a:r>
              <a:rPr lang="en-KE" dirty="0"/>
              <a:t>(d) IFRS-compliant consolidated financial statements are published by the ultimate or intermediate parent. </a:t>
            </a:r>
            <a:br>
              <a:rPr lang="en-KE" dirty="0"/>
            </a:br>
            <a:endParaRPr lang="en-KE" dirty="0"/>
          </a:p>
        </p:txBody>
      </p:sp>
    </p:spTree>
    <p:extLst>
      <p:ext uri="{BB962C8B-B14F-4D97-AF65-F5344CB8AC3E}">
        <p14:creationId xmlns:p14="http://schemas.microsoft.com/office/powerpoint/2010/main" val="33667442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6E71E-9B10-442E-A611-33D921F129FB}"/>
              </a:ext>
            </a:extLst>
          </p:cNvPr>
          <p:cNvSpPr>
            <a:spLocks noGrp="1"/>
          </p:cNvSpPr>
          <p:nvPr>
            <p:ph type="title"/>
          </p:nvPr>
        </p:nvSpPr>
        <p:spPr/>
        <p:txBody>
          <a:bodyPr/>
          <a:lstStyle/>
          <a:p>
            <a:r>
              <a:rPr lang="en-US" dirty="0"/>
              <a:t>Reporting Dates</a:t>
            </a:r>
            <a:endParaRPr lang="en-KE" dirty="0"/>
          </a:p>
        </p:txBody>
      </p:sp>
      <p:sp>
        <p:nvSpPr>
          <p:cNvPr id="3" name="Content Placeholder 2">
            <a:extLst>
              <a:ext uri="{FF2B5EF4-FFF2-40B4-BE49-F238E27FC236}">
                <a16:creationId xmlns:a16="http://schemas.microsoft.com/office/drawing/2014/main" id="{44AC2CDE-68F9-4117-9B9B-C572C1CD9D4F}"/>
              </a:ext>
            </a:extLst>
          </p:cNvPr>
          <p:cNvSpPr>
            <a:spLocks noGrp="1"/>
          </p:cNvSpPr>
          <p:nvPr>
            <p:ph idx="1"/>
          </p:nvPr>
        </p:nvSpPr>
        <p:spPr/>
        <p:txBody>
          <a:bodyPr/>
          <a:lstStyle/>
          <a:p>
            <a:r>
              <a:rPr lang="en-KE" dirty="0"/>
              <a:t>The reporting dates for each group company should be the same. </a:t>
            </a:r>
            <a:endParaRPr lang="en-US" dirty="0"/>
          </a:p>
          <a:p>
            <a:r>
              <a:rPr lang="en-KE" dirty="0"/>
              <a:t>A subsidiary may be obliged to prepare extra statements to the reporting date of the rest of the group, nevertheless, if its reporting date deviates from the group’s.</a:t>
            </a:r>
            <a:endParaRPr lang="en-US" dirty="0"/>
          </a:p>
          <a:p>
            <a:r>
              <a:rPr lang="en-KE" dirty="0"/>
              <a:t> If this isn't feasible, the subsidiary's financial statements can be used for consolidation as long as the reporting date discrepancy isn't greater than three months. </a:t>
            </a:r>
          </a:p>
          <a:p>
            <a:endParaRPr lang="en-KE" dirty="0"/>
          </a:p>
        </p:txBody>
      </p:sp>
    </p:spTree>
    <p:extLst>
      <p:ext uri="{BB962C8B-B14F-4D97-AF65-F5344CB8AC3E}">
        <p14:creationId xmlns:p14="http://schemas.microsoft.com/office/powerpoint/2010/main" val="18012776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7780E-157C-4DED-BD39-C2A040784647}"/>
              </a:ext>
            </a:extLst>
          </p:cNvPr>
          <p:cNvSpPr>
            <a:spLocks noGrp="1"/>
          </p:cNvSpPr>
          <p:nvPr>
            <p:ph type="title"/>
          </p:nvPr>
        </p:nvSpPr>
        <p:spPr/>
        <p:txBody>
          <a:bodyPr/>
          <a:lstStyle/>
          <a:p>
            <a:r>
              <a:rPr lang="en-US" dirty="0"/>
              <a:t>Reporting Dates</a:t>
            </a:r>
            <a:endParaRPr lang="en-KE" dirty="0"/>
          </a:p>
        </p:txBody>
      </p:sp>
      <p:sp>
        <p:nvSpPr>
          <p:cNvPr id="3" name="Content Placeholder 2">
            <a:extLst>
              <a:ext uri="{FF2B5EF4-FFF2-40B4-BE49-F238E27FC236}">
                <a16:creationId xmlns:a16="http://schemas.microsoft.com/office/drawing/2014/main" id="{0CAB0F03-3AF8-44AA-9171-F02CA9C1BE00}"/>
              </a:ext>
            </a:extLst>
          </p:cNvPr>
          <p:cNvSpPr>
            <a:spLocks noGrp="1"/>
          </p:cNvSpPr>
          <p:nvPr>
            <p:ph idx="1"/>
          </p:nvPr>
        </p:nvSpPr>
        <p:spPr/>
        <p:txBody>
          <a:bodyPr/>
          <a:lstStyle/>
          <a:p>
            <a:r>
              <a:rPr lang="en-KE" dirty="0"/>
              <a:t>When a subsidiary's financial statements used to prepare consolidated financial statements are prepared on a date other than the parent's financial statements, </a:t>
            </a:r>
            <a:endParaRPr lang="en-US" dirty="0"/>
          </a:p>
          <a:p>
            <a:r>
              <a:rPr lang="en-KE" dirty="0"/>
              <a:t>adjustments must be made to account for the impact of any noteworthy events or transactions that take place between that date and the parent's financial statement date. </a:t>
            </a:r>
            <a:endParaRPr lang="en-US" dirty="0"/>
          </a:p>
          <a:p>
            <a:r>
              <a:rPr lang="en-KE" dirty="0"/>
              <a:t>In any event, there must be no more than three months between the parent company's and the subsidiary's reporting periods. From one period to the next, the reporting periods' duration and any discrepancies between their ends must be consistent. </a:t>
            </a:r>
          </a:p>
          <a:p>
            <a:endParaRPr lang="en-KE" dirty="0"/>
          </a:p>
        </p:txBody>
      </p:sp>
    </p:spTree>
    <p:extLst>
      <p:ext uri="{BB962C8B-B14F-4D97-AF65-F5344CB8AC3E}">
        <p14:creationId xmlns:p14="http://schemas.microsoft.com/office/powerpoint/2010/main" val="12622868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58218-FDF1-4CA2-B68F-5DB3D54D8183}"/>
              </a:ext>
            </a:extLst>
          </p:cNvPr>
          <p:cNvSpPr>
            <a:spLocks noGrp="1"/>
          </p:cNvSpPr>
          <p:nvPr>
            <p:ph type="title"/>
          </p:nvPr>
        </p:nvSpPr>
        <p:spPr/>
        <p:txBody>
          <a:bodyPr/>
          <a:lstStyle/>
          <a:p>
            <a:r>
              <a:rPr lang="en-US" dirty="0"/>
              <a:t>Consistency</a:t>
            </a:r>
            <a:endParaRPr lang="en-KE" dirty="0"/>
          </a:p>
        </p:txBody>
      </p:sp>
      <p:sp>
        <p:nvSpPr>
          <p:cNvPr id="3" name="Content Placeholder 2">
            <a:extLst>
              <a:ext uri="{FF2B5EF4-FFF2-40B4-BE49-F238E27FC236}">
                <a16:creationId xmlns:a16="http://schemas.microsoft.com/office/drawing/2014/main" id="{49D903B8-2B29-42E1-A281-F321164A4B1A}"/>
              </a:ext>
            </a:extLst>
          </p:cNvPr>
          <p:cNvSpPr>
            <a:spLocks noGrp="1"/>
          </p:cNvSpPr>
          <p:nvPr>
            <p:ph idx="1"/>
          </p:nvPr>
        </p:nvSpPr>
        <p:spPr/>
        <p:txBody>
          <a:bodyPr/>
          <a:lstStyle/>
          <a:p>
            <a:r>
              <a:rPr lang="en-KE" dirty="0"/>
              <a:t>Uniform accounting procedures should be used to create consolidated financial statements. </a:t>
            </a:r>
            <a:endParaRPr lang="en-US" dirty="0"/>
          </a:p>
          <a:p>
            <a:r>
              <a:rPr lang="en-KE" dirty="0"/>
              <a:t>When members of a group employ differing accounting policies, adjustments must be made. </a:t>
            </a:r>
            <a:endParaRPr lang="en-US" dirty="0"/>
          </a:p>
          <a:p>
            <a:r>
              <a:rPr lang="en-KE" dirty="0"/>
              <a:t>When compiling the consolidated financial statements, the group's financial statements are appropriately adjusted if a member employs accounting policies different from those used in the consolidated financial statements for equivalent transactions and occurrences under comparable circumstances. </a:t>
            </a:r>
            <a:br>
              <a:rPr lang="en-KE" dirty="0"/>
            </a:br>
            <a:endParaRPr lang="en-KE" dirty="0"/>
          </a:p>
        </p:txBody>
      </p:sp>
    </p:spTree>
    <p:extLst>
      <p:ext uri="{BB962C8B-B14F-4D97-AF65-F5344CB8AC3E}">
        <p14:creationId xmlns:p14="http://schemas.microsoft.com/office/powerpoint/2010/main" val="14869208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42E28-D367-4888-A80A-C03C5D90AE91}"/>
              </a:ext>
            </a:extLst>
          </p:cNvPr>
          <p:cNvSpPr>
            <a:spLocks noGrp="1"/>
          </p:cNvSpPr>
          <p:nvPr>
            <p:ph type="title"/>
          </p:nvPr>
        </p:nvSpPr>
        <p:spPr/>
        <p:txBody>
          <a:bodyPr/>
          <a:lstStyle/>
          <a:p>
            <a:r>
              <a:rPr lang="en-US" dirty="0"/>
              <a:t>Non Controlling Interest</a:t>
            </a:r>
            <a:endParaRPr lang="en-KE" dirty="0"/>
          </a:p>
        </p:txBody>
      </p:sp>
      <p:sp>
        <p:nvSpPr>
          <p:cNvPr id="3" name="Content Placeholder 2">
            <a:extLst>
              <a:ext uri="{FF2B5EF4-FFF2-40B4-BE49-F238E27FC236}">
                <a16:creationId xmlns:a16="http://schemas.microsoft.com/office/drawing/2014/main" id="{EDCBDDCC-05AE-48E8-8A36-64CAD85DABB4}"/>
              </a:ext>
            </a:extLst>
          </p:cNvPr>
          <p:cNvSpPr>
            <a:spLocks noGrp="1"/>
          </p:cNvSpPr>
          <p:nvPr>
            <p:ph idx="1"/>
          </p:nvPr>
        </p:nvSpPr>
        <p:spPr/>
        <p:txBody>
          <a:bodyPr/>
          <a:lstStyle/>
          <a:p>
            <a:r>
              <a:rPr lang="en-KE" dirty="0"/>
              <a:t>Non-controlling interests must be shown separately from the parent company's owners' equity in the consolidated statement of financial position within equity. </a:t>
            </a:r>
            <a:br>
              <a:rPr lang="en-KE" dirty="0"/>
            </a:br>
            <a:r>
              <a:rPr lang="en-KE" dirty="0"/>
              <a:t>situations in which a subsidiary's consolidation is not allowed. </a:t>
            </a:r>
            <a:br>
              <a:rPr lang="en-KE" dirty="0"/>
            </a:br>
            <a:r>
              <a:rPr lang="en-KE" dirty="0"/>
              <a:t>• Absence of effective control: A subsidiary should not be included in consolidation if it operates under long-term restrictions that are so severe that the parent cannot exercise effective control. </a:t>
            </a:r>
          </a:p>
          <a:p>
            <a:r>
              <a:rPr lang="en-KE" dirty="0"/>
              <a:t>An investee cannot be categorized as a subsidiary if the investor does not have effective control over them. </a:t>
            </a:r>
            <a:br>
              <a:rPr lang="en-KE" dirty="0"/>
            </a:br>
            <a:endParaRPr lang="en-KE" dirty="0"/>
          </a:p>
        </p:txBody>
      </p:sp>
    </p:spTree>
    <p:extLst>
      <p:ext uri="{BB962C8B-B14F-4D97-AF65-F5344CB8AC3E}">
        <p14:creationId xmlns:p14="http://schemas.microsoft.com/office/powerpoint/2010/main" val="6690470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68C93-BC27-43D3-A482-7F26736D061B}"/>
              </a:ext>
            </a:extLst>
          </p:cNvPr>
          <p:cNvSpPr>
            <a:spLocks noGrp="1"/>
          </p:cNvSpPr>
          <p:nvPr>
            <p:ph type="title"/>
          </p:nvPr>
        </p:nvSpPr>
        <p:spPr/>
        <p:txBody>
          <a:bodyPr/>
          <a:lstStyle/>
          <a:p>
            <a:r>
              <a:rPr lang="en-US" b="1" dirty="0"/>
              <a:t>F</a:t>
            </a:r>
            <a:r>
              <a:rPr lang="en-KE" b="1" dirty="0"/>
              <a:t>ore</a:t>
            </a:r>
            <a:r>
              <a:rPr lang="en-US" b="1" dirty="0"/>
              <a:t>-</a:t>
            </a:r>
            <a:r>
              <a:rPr lang="en-KE" b="1" dirty="0"/>
              <a:t>g</a:t>
            </a:r>
            <a:r>
              <a:rPr lang="en-US" b="1" dirty="0" err="1"/>
              <a:t>oing</a:t>
            </a:r>
            <a:r>
              <a:rPr lang="en-KE" b="1" dirty="0"/>
              <a:t> a subsidiary's consolidation</a:t>
            </a:r>
            <a:endParaRPr lang="en-KE" dirty="0"/>
          </a:p>
        </p:txBody>
      </p:sp>
      <p:sp>
        <p:nvSpPr>
          <p:cNvPr id="3" name="Content Placeholder 2">
            <a:extLst>
              <a:ext uri="{FF2B5EF4-FFF2-40B4-BE49-F238E27FC236}">
                <a16:creationId xmlns:a16="http://schemas.microsoft.com/office/drawing/2014/main" id="{07ECD841-3C38-462D-821F-12083CBE0BC8}"/>
              </a:ext>
            </a:extLst>
          </p:cNvPr>
          <p:cNvSpPr>
            <a:spLocks noGrp="1"/>
          </p:cNvSpPr>
          <p:nvPr>
            <p:ph idx="1"/>
          </p:nvPr>
        </p:nvSpPr>
        <p:spPr/>
        <p:txBody>
          <a:bodyPr/>
          <a:lstStyle/>
          <a:p>
            <a:r>
              <a:rPr lang="en-KE" dirty="0"/>
              <a:t>• Poor performance/position of subsidiary:</a:t>
            </a:r>
            <a:endParaRPr lang="en-US" dirty="0"/>
          </a:p>
          <a:p>
            <a:r>
              <a:rPr lang="en-KE" dirty="0"/>
              <a:t> If a parent company were to consolidate a subsidiary that had significant operating losses, a weak liquidity position, or high debt levels, it would worsen the group's position in the aforementioned areas.</a:t>
            </a:r>
            <a:endParaRPr lang="en-US" dirty="0"/>
          </a:p>
          <a:p>
            <a:r>
              <a:rPr lang="en-KE" dirty="0"/>
              <a:t> As a result, a parent company might not want to do so. </a:t>
            </a:r>
            <a:br>
              <a:rPr lang="en-KE" dirty="0"/>
            </a:br>
            <a:endParaRPr lang="en-KE" dirty="0"/>
          </a:p>
        </p:txBody>
      </p:sp>
    </p:spTree>
    <p:extLst>
      <p:ext uri="{BB962C8B-B14F-4D97-AF65-F5344CB8AC3E}">
        <p14:creationId xmlns:p14="http://schemas.microsoft.com/office/powerpoint/2010/main" val="5968715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5A2D2-01C5-4D51-9106-6BB68D1154D3}"/>
              </a:ext>
            </a:extLst>
          </p:cNvPr>
          <p:cNvSpPr>
            <a:spLocks noGrp="1"/>
          </p:cNvSpPr>
          <p:nvPr>
            <p:ph type="title"/>
          </p:nvPr>
        </p:nvSpPr>
        <p:spPr/>
        <p:txBody>
          <a:bodyPr/>
          <a:lstStyle/>
          <a:p>
            <a:r>
              <a:rPr lang="en-US" b="1" dirty="0"/>
              <a:t>F</a:t>
            </a:r>
            <a:r>
              <a:rPr lang="en-KE" b="1" dirty="0"/>
              <a:t>ore</a:t>
            </a:r>
            <a:r>
              <a:rPr lang="en-US" b="1" dirty="0"/>
              <a:t>-</a:t>
            </a:r>
            <a:r>
              <a:rPr lang="en-KE" b="1" dirty="0"/>
              <a:t>g</a:t>
            </a:r>
            <a:r>
              <a:rPr lang="en-US" b="1" dirty="0" err="1"/>
              <a:t>oing</a:t>
            </a:r>
            <a:r>
              <a:rPr lang="en-KE" b="1" dirty="0"/>
              <a:t> a subsidiary's consolidation</a:t>
            </a:r>
            <a:endParaRPr lang="en-KE" dirty="0"/>
          </a:p>
        </p:txBody>
      </p:sp>
      <p:sp>
        <p:nvSpPr>
          <p:cNvPr id="3" name="Content Placeholder 2">
            <a:extLst>
              <a:ext uri="{FF2B5EF4-FFF2-40B4-BE49-F238E27FC236}">
                <a16:creationId xmlns:a16="http://schemas.microsoft.com/office/drawing/2014/main" id="{530BDDF6-0555-4C79-9B19-E99840F2929B}"/>
              </a:ext>
            </a:extLst>
          </p:cNvPr>
          <p:cNvSpPr>
            <a:spLocks noGrp="1"/>
          </p:cNvSpPr>
          <p:nvPr>
            <p:ph idx="1"/>
          </p:nvPr>
        </p:nvSpPr>
        <p:spPr/>
        <p:txBody>
          <a:bodyPr/>
          <a:lstStyle/>
          <a:p>
            <a:r>
              <a:rPr lang="en-KE" dirty="0"/>
              <a:t>• Differing activities:</a:t>
            </a:r>
            <a:endParaRPr lang="en-US" dirty="0"/>
          </a:p>
          <a:p>
            <a:r>
              <a:rPr lang="en-KE" dirty="0"/>
              <a:t> The parent company may decide not to consolidate a subsidiary based on differing activities because combining the assets and liabilities of businesses with widely disparate operations may result in consolidated financial statements that are unfairly presented or give a false impression. </a:t>
            </a:r>
            <a:br>
              <a:rPr lang="en-KE" dirty="0"/>
            </a:br>
            <a:endParaRPr lang="en-KE" dirty="0"/>
          </a:p>
        </p:txBody>
      </p:sp>
    </p:spTree>
    <p:extLst>
      <p:ext uri="{BB962C8B-B14F-4D97-AF65-F5344CB8AC3E}">
        <p14:creationId xmlns:p14="http://schemas.microsoft.com/office/powerpoint/2010/main" val="12425881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CFEEB-B8DE-41AA-A802-2173C0EBB5DA}"/>
              </a:ext>
            </a:extLst>
          </p:cNvPr>
          <p:cNvSpPr>
            <a:spLocks noGrp="1"/>
          </p:cNvSpPr>
          <p:nvPr>
            <p:ph type="title"/>
          </p:nvPr>
        </p:nvSpPr>
        <p:spPr/>
        <p:txBody>
          <a:bodyPr/>
          <a:lstStyle/>
          <a:p>
            <a:r>
              <a:rPr lang="en-US" dirty="0"/>
              <a:t>Reference</a:t>
            </a:r>
            <a:endParaRPr lang="en-KE" dirty="0"/>
          </a:p>
        </p:txBody>
      </p:sp>
      <p:sp>
        <p:nvSpPr>
          <p:cNvPr id="3" name="Content Placeholder 2">
            <a:extLst>
              <a:ext uri="{FF2B5EF4-FFF2-40B4-BE49-F238E27FC236}">
                <a16:creationId xmlns:a16="http://schemas.microsoft.com/office/drawing/2014/main" id="{D9901A90-A9B2-407D-8E54-D31D57673142}"/>
              </a:ext>
            </a:extLst>
          </p:cNvPr>
          <p:cNvSpPr>
            <a:spLocks noGrp="1"/>
          </p:cNvSpPr>
          <p:nvPr>
            <p:ph idx="1"/>
          </p:nvPr>
        </p:nvSpPr>
        <p:spPr/>
        <p:txBody>
          <a:bodyPr/>
          <a:lstStyle/>
          <a:p>
            <a:r>
              <a:rPr lang="en-KE" dirty="0"/>
              <a:t>Agarwal, S. P., &amp; Jain, P. C. (1993). </a:t>
            </a:r>
            <a:r>
              <a:rPr lang="en-KE" i="1" dirty="0"/>
              <a:t>Advanced financial accounting: Theory and practice</a:t>
            </a:r>
            <a:r>
              <a:rPr lang="en-KE" dirty="0"/>
              <a:t>. New Delhi, India: Wiley Eastern Limited.</a:t>
            </a:r>
          </a:p>
          <a:p>
            <a:endParaRPr lang="en-KE" dirty="0"/>
          </a:p>
        </p:txBody>
      </p:sp>
    </p:spTree>
    <p:extLst>
      <p:ext uri="{BB962C8B-B14F-4D97-AF65-F5344CB8AC3E}">
        <p14:creationId xmlns:p14="http://schemas.microsoft.com/office/powerpoint/2010/main" val="23782718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5E384-39B5-415F-A6EF-2655502EE0DD}"/>
              </a:ext>
            </a:extLst>
          </p:cNvPr>
          <p:cNvSpPr>
            <a:spLocks noGrp="1"/>
          </p:cNvSpPr>
          <p:nvPr>
            <p:ph type="title"/>
          </p:nvPr>
        </p:nvSpPr>
        <p:spPr/>
        <p:txBody>
          <a:bodyPr/>
          <a:lstStyle/>
          <a:p>
            <a:r>
              <a:rPr lang="en-US" dirty="0"/>
              <a:t>Week 9: Group Accounts</a:t>
            </a:r>
            <a:endParaRPr lang="en-KE" dirty="0"/>
          </a:p>
        </p:txBody>
      </p:sp>
      <p:sp>
        <p:nvSpPr>
          <p:cNvPr id="3" name="Content Placeholder 2">
            <a:extLst>
              <a:ext uri="{FF2B5EF4-FFF2-40B4-BE49-F238E27FC236}">
                <a16:creationId xmlns:a16="http://schemas.microsoft.com/office/drawing/2014/main" id="{4DC75F50-1413-41A3-8DB5-6F58D3B33B13}"/>
              </a:ext>
            </a:extLst>
          </p:cNvPr>
          <p:cNvSpPr>
            <a:spLocks noGrp="1"/>
          </p:cNvSpPr>
          <p:nvPr>
            <p:ph idx="1"/>
          </p:nvPr>
        </p:nvSpPr>
        <p:spPr/>
        <p:txBody>
          <a:bodyPr/>
          <a:lstStyle/>
          <a:p>
            <a:r>
              <a:rPr lang="en-US" dirty="0"/>
              <a:t>End of Week 9 </a:t>
            </a:r>
            <a:endParaRPr lang="en-KE" dirty="0"/>
          </a:p>
        </p:txBody>
      </p:sp>
    </p:spTree>
    <p:extLst>
      <p:ext uri="{BB962C8B-B14F-4D97-AF65-F5344CB8AC3E}">
        <p14:creationId xmlns:p14="http://schemas.microsoft.com/office/powerpoint/2010/main" val="19826328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1183</TotalTime>
  <Words>2249</Words>
  <Application>Microsoft Office PowerPoint</Application>
  <PresentationFormat>Widescreen</PresentationFormat>
  <Paragraphs>195</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Calibri Light</vt:lpstr>
      <vt:lpstr>Office Theme</vt:lpstr>
      <vt:lpstr>Course: Advanced Accounting Theory and Practices</vt:lpstr>
      <vt:lpstr>Introduction</vt:lpstr>
      <vt:lpstr>Introduction</vt:lpstr>
      <vt:lpstr>Preparation of financial statements</vt:lpstr>
      <vt:lpstr>Preparation of financial statements</vt:lpstr>
      <vt:lpstr>Role of the Treasurer</vt:lpstr>
      <vt:lpstr>Multiple Accounts</vt:lpstr>
      <vt:lpstr>Multiple accounts</vt:lpstr>
      <vt:lpstr>Goodwill</vt:lpstr>
      <vt:lpstr>Goal</vt:lpstr>
      <vt:lpstr>Procedure</vt:lpstr>
      <vt:lpstr>Group accounts</vt:lpstr>
      <vt:lpstr>Group structure</vt:lpstr>
      <vt:lpstr>Group structure</vt:lpstr>
      <vt:lpstr>Structure</vt:lpstr>
      <vt:lpstr>Adjustment</vt:lpstr>
      <vt:lpstr>Adjustment</vt:lpstr>
      <vt:lpstr>Guiding Rules</vt:lpstr>
      <vt:lpstr>Description of Terms</vt:lpstr>
      <vt:lpstr>Terms</vt:lpstr>
      <vt:lpstr>Transactional</vt:lpstr>
      <vt:lpstr>Transactional</vt:lpstr>
      <vt:lpstr>Reasons for grouping</vt:lpstr>
      <vt:lpstr>Acquisition</vt:lpstr>
      <vt:lpstr>Account objectives</vt:lpstr>
      <vt:lpstr>INVESTMENT IN SUBSIDIARIES</vt:lpstr>
      <vt:lpstr>Investment in subsidiaries</vt:lpstr>
      <vt:lpstr>Subsidiaries</vt:lpstr>
      <vt:lpstr>Subsidiaries</vt:lpstr>
      <vt:lpstr>De facto power</vt:lpstr>
      <vt:lpstr>Defacto power</vt:lpstr>
      <vt:lpstr>Power</vt:lpstr>
      <vt:lpstr>Treatment in Accounting</vt:lpstr>
      <vt:lpstr>Accounting</vt:lpstr>
      <vt:lpstr>Reporting Dates</vt:lpstr>
      <vt:lpstr>Reporting Dates</vt:lpstr>
      <vt:lpstr>Consistency</vt:lpstr>
      <vt:lpstr>Non Controlling Interest</vt:lpstr>
      <vt:lpstr>Fore-going a subsidiary's consolidation</vt:lpstr>
      <vt:lpstr>Fore-going a subsidiary's consolidation</vt:lpstr>
      <vt:lpstr>Reference</vt:lpstr>
      <vt:lpstr>Week 9: Group Accounts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16</cp:revision>
  <dcterms:created xsi:type="dcterms:W3CDTF">2025-05-15T04:48:14Z</dcterms:created>
  <dcterms:modified xsi:type="dcterms:W3CDTF">2025-05-17T19:51:18Z</dcterms:modified>
</cp:coreProperties>
</file>