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9"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0" r:id="rId36"/>
    <p:sldId id="291" r:id="rId37"/>
    <p:sldId id="292" r:id="rId38"/>
    <p:sldId id="293" r:id="rId39"/>
    <p:sldId id="294" r:id="rId40"/>
    <p:sldId id="296" r:id="rId41"/>
    <p:sldId id="295" r:id="rId42"/>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282E-4342-4D3F-AD7C-3187ED1100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6AB5A194-D093-4EA1-AEAC-50C5B3377A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B7A0A679-20E5-4FB3-AC95-DDDEE4087806}"/>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E8A35FCA-C8B5-4224-9162-A693153A1C3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A11D6BF-9F14-444A-A1BA-7D29CFA199F5}"/>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134633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A6C24-F6E7-40DB-98D9-B0F1394B962E}"/>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7BA910DA-4F43-4B77-B8F7-1BAAEBDCB65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F478E7E-9A41-499E-A691-387B05675F99}"/>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BA304177-4A19-4907-9361-A43998D294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736FBE3-61DB-4325-91D2-972B41FBDBB6}"/>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2337187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A2183-C5D8-4C0C-A98F-67D5CD535B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EC6AD4C-37FA-495C-A4EE-F9F8C6F673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562842-35F5-41EB-95C0-DFA3711D1315}"/>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A7855ECC-EFB1-4230-8922-835584DE3B3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D32D77B-3C1F-4F0E-A918-F1FA6692C148}"/>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749455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9E055-0EBD-46C0-9045-E7B88A8601BB}"/>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BCE45363-FA96-4A21-8E73-BC7163A8CE0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75E8D34A-565B-40FC-AD6B-FD7F2E1A9AE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BBB74195-CA77-43D2-BBEF-3C33BC6C6794}"/>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6" name="Footer Placeholder 5">
            <a:extLst>
              <a:ext uri="{FF2B5EF4-FFF2-40B4-BE49-F238E27FC236}">
                <a16:creationId xmlns:a16="http://schemas.microsoft.com/office/drawing/2014/main" id="{63DD4727-DFE2-4352-8507-F6AC2C943A87}"/>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B8EEB65B-10C7-4991-B12E-A6BDDD00947F}"/>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4109822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563FD-5F0D-4B39-9ADE-8746459C40FC}"/>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4B29FCB-1C6B-464A-A603-9B060540BF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645563A-2E8A-462D-823D-D8C625C2E1B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789DABE8-FB17-45B8-9375-745CCEA6FB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F9A7963-B3C6-4E07-B37D-84457C6720E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34A29D86-33BA-46C4-BF47-9FA5AC89C27C}"/>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8" name="Footer Placeholder 7">
            <a:extLst>
              <a:ext uri="{FF2B5EF4-FFF2-40B4-BE49-F238E27FC236}">
                <a16:creationId xmlns:a16="http://schemas.microsoft.com/office/drawing/2014/main" id="{34E0644C-1ECA-46B0-84B6-8C579B1037BD}"/>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1E4B4C7A-2BF1-40A5-BA99-3C53733355BB}"/>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2727531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CA0BA-444E-4747-8641-74657AE6EDED}"/>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43EB1501-CBDD-404A-B123-43424611A7C4}"/>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4" name="Footer Placeholder 3">
            <a:extLst>
              <a:ext uri="{FF2B5EF4-FFF2-40B4-BE49-F238E27FC236}">
                <a16:creationId xmlns:a16="http://schemas.microsoft.com/office/drawing/2014/main" id="{0D451D2D-2874-49C8-95CC-9B9CB281AC77}"/>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4B40EB35-799D-45C7-B538-F60820588CC0}"/>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540342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0ECEC6-6466-450D-81F8-EA159A3A4BC6}"/>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3" name="Footer Placeholder 2">
            <a:extLst>
              <a:ext uri="{FF2B5EF4-FFF2-40B4-BE49-F238E27FC236}">
                <a16:creationId xmlns:a16="http://schemas.microsoft.com/office/drawing/2014/main" id="{C3940EF8-8B49-4CAE-A83F-6593D8856D86}"/>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A16B6993-2220-43E2-82A5-A041DC0C207E}"/>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2769349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FD825-88E9-45BA-BCE8-7F0555027A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8EEB39DC-A67B-4F77-A0BE-6679212579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59475DD9-823E-403D-BC58-BA3AE6614B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A1BD71-04FD-496A-AA6F-5F1A89D40781}"/>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6" name="Footer Placeholder 5">
            <a:extLst>
              <a:ext uri="{FF2B5EF4-FFF2-40B4-BE49-F238E27FC236}">
                <a16:creationId xmlns:a16="http://schemas.microsoft.com/office/drawing/2014/main" id="{55CF5761-0CCB-4582-A7D7-686460A4C4DE}"/>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78BBF0E-D6EC-4F75-BA42-55ACBED4FC6D}"/>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794272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A3064-D8FA-46FF-8841-92DC1D5E5E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A227E56E-AF7D-4A95-B70C-53326AFDA8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B1169ABD-BE1D-458A-AAAB-1B9F15AE49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D2E1404-A7E1-4893-A1C5-87A9FCDE4A59}"/>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6" name="Footer Placeholder 5">
            <a:extLst>
              <a:ext uri="{FF2B5EF4-FFF2-40B4-BE49-F238E27FC236}">
                <a16:creationId xmlns:a16="http://schemas.microsoft.com/office/drawing/2014/main" id="{C1309B16-DB4A-45DA-9A5E-BA6FA2442F7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AD60854-8782-43F0-9A56-A7A2350F8935}"/>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4129075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A690C-0833-4514-9B4C-F912AF057116}"/>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A9CDF36E-1DA6-459E-BB95-9C44FB9F215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D903707-6543-42F2-941F-CDC5DCAE27A7}"/>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FB8B92FC-1172-4367-9BDE-473C349077B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807BBE8-2970-4E2D-A3CB-8AC9F3267D74}"/>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3249665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9CA457-A261-4089-B97C-395D6AE0582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A8B3CB30-7A46-40D7-8E09-C8763D3425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FD5B134-404D-4507-81AD-B221C4ED8E4F}"/>
              </a:ext>
            </a:extLst>
          </p:cNvPr>
          <p:cNvSpPr>
            <a:spLocks noGrp="1"/>
          </p:cNvSpPr>
          <p:nvPr>
            <p:ph type="dt" sz="half" idx="10"/>
          </p:nvPr>
        </p:nvSpPr>
        <p:spPr/>
        <p:txBody>
          <a:body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E4634CB9-17E3-4CCD-ABAE-D553806030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D1537F9-1E88-454F-B9B9-7648810E5D63}"/>
              </a:ext>
            </a:extLst>
          </p:cNvPr>
          <p:cNvSpPr>
            <a:spLocks noGrp="1"/>
          </p:cNvSpPr>
          <p:nvPr>
            <p:ph type="sldNum" sz="quarter" idx="12"/>
          </p:nvPr>
        </p:nvSpPr>
        <p:spPr/>
        <p:txBody>
          <a:bodyPr/>
          <a:lstStyle/>
          <a:p>
            <a:fld id="{0C023B83-6A82-42DF-A183-8140B34C8B25}" type="slidenum">
              <a:rPr lang="en-KE" smtClean="0"/>
              <a:t>‹#›</a:t>
            </a:fld>
            <a:endParaRPr lang="en-KE"/>
          </a:p>
        </p:txBody>
      </p:sp>
    </p:spTree>
    <p:extLst>
      <p:ext uri="{BB962C8B-B14F-4D97-AF65-F5344CB8AC3E}">
        <p14:creationId xmlns:p14="http://schemas.microsoft.com/office/powerpoint/2010/main" val="2027947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2E1AA3-41C1-4BB9-9121-DBB1F285E0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DAB1D9CC-067E-4796-AAC4-66078552C2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65256B9-9F05-4E5E-8D47-A6F5D2139D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14BCB7-4B16-47DE-89D6-EA0FAA853CDA}" type="datetimeFigureOut">
              <a:rPr lang="en-KE" smtClean="0"/>
              <a:t>17/05/2025</a:t>
            </a:fld>
            <a:endParaRPr lang="en-KE"/>
          </a:p>
        </p:txBody>
      </p:sp>
      <p:sp>
        <p:nvSpPr>
          <p:cNvPr id="5" name="Footer Placeholder 4">
            <a:extLst>
              <a:ext uri="{FF2B5EF4-FFF2-40B4-BE49-F238E27FC236}">
                <a16:creationId xmlns:a16="http://schemas.microsoft.com/office/drawing/2014/main" id="{41069645-36B8-4B50-971E-372105C535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CB2E4D5-FFB1-4FC4-AC29-1D3C49FAC0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023B83-6A82-42DF-A183-8140B34C8B25}" type="slidenum">
              <a:rPr lang="en-KE" smtClean="0"/>
              <a:t>‹#›</a:t>
            </a:fld>
            <a:endParaRPr lang="en-KE"/>
          </a:p>
        </p:txBody>
      </p:sp>
    </p:spTree>
    <p:extLst>
      <p:ext uri="{BB962C8B-B14F-4D97-AF65-F5344CB8AC3E}">
        <p14:creationId xmlns:p14="http://schemas.microsoft.com/office/powerpoint/2010/main" val="25314605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9C27D-471D-4B81-8753-F715980D049F}"/>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6C988E86-4AD0-4058-825C-83D7D1D4FDD4}"/>
              </a:ext>
            </a:extLst>
          </p:cNvPr>
          <p:cNvSpPr>
            <a:spLocks noGrp="1"/>
          </p:cNvSpPr>
          <p:nvPr>
            <p:ph type="subTitle" idx="1"/>
          </p:nvPr>
        </p:nvSpPr>
        <p:spPr/>
        <p:txBody>
          <a:bodyPr/>
          <a:lstStyle/>
          <a:p>
            <a:r>
              <a:rPr lang="en-US" dirty="0"/>
              <a:t>Week 10 :  Consolidated Accounts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2774549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33387-C072-484B-90DC-52610C07566B}"/>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CCCDF566-07D7-4066-A676-9CDEE0DCEB43}"/>
              </a:ext>
            </a:extLst>
          </p:cNvPr>
          <p:cNvSpPr>
            <a:spLocks noGrp="1"/>
          </p:cNvSpPr>
          <p:nvPr>
            <p:ph idx="1"/>
          </p:nvPr>
        </p:nvSpPr>
        <p:spPr/>
        <p:txBody>
          <a:bodyPr/>
          <a:lstStyle/>
          <a:p>
            <a:pPr algn="just"/>
            <a:r>
              <a:rPr lang="en-US" sz="3200" dirty="0"/>
              <a:t>This lecture introduces the Consolidated Accounts.</a:t>
            </a:r>
          </a:p>
          <a:p>
            <a:pPr algn="just"/>
            <a:r>
              <a:rPr lang="en-US" sz="3200" b="1" dirty="0"/>
              <a:t>	</a:t>
            </a:r>
            <a:r>
              <a:rPr lang="x-none" sz="3200" b="1" dirty="0"/>
              <a:t>Expected Learning Outcomes</a:t>
            </a:r>
            <a:endParaRPr lang="en-US" sz="3200" dirty="0"/>
          </a:p>
          <a:p>
            <a:pPr algn="just"/>
            <a:r>
              <a:rPr lang="en-US" sz="3200" dirty="0"/>
              <a:t>By the end of this lecture, the learner should be able to: </a:t>
            </a:r>
          </a:p>
          <a:p>
            <a:pPr lvl="1" algn="just"/>
            <a:r>
              <a:rPr lang="en-US" sz="3200" dirty="0"/>
              <a:t>Understand various types of the Consolidated accounts</a:t>
            </a:r>
          </a:p>
          <a:p>
            <a:pPr lvl="1" algn="just"/>
            <a:r>
              <a:rPr lang="en-US" sz="3200" dirty="0"/>
              <a:t>Prepare various financial statements of the classes of accounts</a:t>
            </a:r>
          </a:p>
          <a:p>
            <a:pPr lvl="1" algn="just"/>
            <a:r>
              <a:rPr lang="en-US" sz="3200" dirty="0"/>
              <a:t>Factors to consider during the preparation of the financial statements</a:t>
            </a:r>
            <a:endParaRPr lang="en-KE" sz="3200" dirty="0"/>
          </a:p>
          <a:p>
            <a:endParaRPr lang="en-KE" dirty="0"/>
          </a:p>
        </p:txBody>
      </p:sp>
    </p:spTree>
    <p:extLst>
      <p:ext uri="{BB962C8B-B14F-4D97-AF65-F5344CB8AC3E}">
        <p14:creationId xmlns:p14="http://schemas.microsoft.com/office/powerpoint/2010/main" val="434697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9D87D-3C40-4462-82CA-943DC6EDBBC7}"/>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02473102-5E01-4E6F-8351-2260669FC68C}"/>
              </a:ext>
            </a:extLst>
          </p:cNvPr>
          <p:cNvSpPr>
            <a:spLocks noGrp="1"/>
          </p:cNvSpPr>
          <p:nvPr>
            <p:ph idx="1"/>
          </p:nvPr>
        </p:nvSpPr>
        <p:spPr/>
        <p:txBody>
          <a:bodyPr>
            <a:normAutofit/>
          </a:bodyPr>
          <a:lstStyle/>
          <a:p>
            <a:r>
              <a:rPr lang="en-KE" sz="3200" dirty="0"/>
              <a:t>Combining the financial statements of two or more businesses and treating them as a single economic unit</a:t>
            </a:r>
            <a:endParaRPr lang="en-US" sz="3200" dirty="0"/>
          </a:p>
          <a:p>
            <a:r>
              <a:rPr lang="en-US" sz="3200" dirty="0"/>
              <a:t>The</a:t>
            </a:r>
            <a:r>
              <a:rPr lang="en-KE" sz="3200" dirty="0"/>
              <a:t> consolidated accounting</a:t>
            </a:r>
            <a:r>
              <a:rPr lang="en-US" sz="3200" dirty="0"/>
              <a:t> is common</a:t>
            </a:r>
            <a:r>
              <a:rPr lang="en-KE" sz="3200" dirty="0"/>
              <a:t> in mergers and acquisitions. </a:t>
            </a:r>
            <a:endParaRPr lang="en-US" sz="3200" dirty="0"/>
          </a:p>
          <a:p>
            <a:r>
              <a:rPr lang="en-KE" sz="3200" dirty="0"/>
              <a:t>This procedure necessitates particular accounting techniques and standards and is essential for appropriately representing the combined entity's financial status. </a:t>
            </a:r>
            <a:br>
              <a:rPr lang="en-KE" sz="3200" dirty="0"/>
            </a:br>
            <a:endParaRPr lang="en-KE" sz="3200" dirty="0"/>
          </a:p>
        </p:txBody>
      </p:sp>
    </p:spTree>
    <p:extLst>
      <p:ext uri="{BB962C8B-B14F-4D97-AF65-F5344CB8AC3E}">
        <p14:creationId xmlns:p14="http://schemas.microsoft.com/office/powerpoint/2010/main" val="2890253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BC960-557B-455C-B0E0-2A8E4402E94D}"/>
              </a:ext>
            </a:extLst>
          </p:cNvPr>
          <p:cNvSpPr>
            <a:spLocks noGrp="1"/>
          </p:cNvSpPr>
          <p:nvPr>
            <p:ph type="title"/>
          </p:nvPr>
        </p:nvSpPr>
        <p:spPr/>
        <p:txBody>
          <a:bodyPr/>
          <a:lstStyle/>
          <a:p>
            <a:r>
              <a:rPr lang="en-US" dirty="0"/>
              <a:t>Overview</a:t>
            </a:r>
            <a:endParaRPr lang="en-KE" dirty="0"/>
          </a:p>
        </p:txBody>
      </p:sp>
      <p:sp>
        <p:nvSpPr>
          <p:cNvPr id="3" name="Content Placeholder 2">
            <a:extLst>
              <a:ext uri="{FF2B5EF4-FFF2-40B4-BE49-F238E27FC236}">
                <a16:creationId xmlns:a16="http://schemas.microsoft.com/office/drawing/2014/main" id="{81DB2BAF-C808-4190-A8B4-3A6626BB4FBC}"/>
              </a:ext>
            </a:extLst>
          </p:cNvPr>
          <p:cNvSpPr>
            <a:spLocks noGrp="1"/>
          </p:cNvSpPr>
          <p:nvPr>
            <p:ph idx="1"/>
          </p:nvPr>
        </p:nvSpPr>
        <p:spPr/>
        <p:txBody>
          <a:bodyPr/>
          <a:lstStyle/>
          <a:p>
            <a:r>
              <a:rPr lang="en-KE" dirty="0"/>
              <a:t>Acquisitions and mergers are life-changing occasions that have the potential to profoundly affect both the participating companies and the larger market. </a:t>
            </a:r>
            <a:endParaRPr lang="en-US" dirty="0"/>
          </a:p>
          <a:p>
            <a:r>
              <a:rPr lang="en-KE" dirty="0"/>
              <a:t>Accounting for mergers and acquisitions offers accountants opportunity to showcase their skills as well as problems. </a:t>
            </a:r>
            <a:endParaRPr lang="en-US" dirty="0"/>
          </a:p>
          <a:p>
            <a:r>
              <a:rPr lang="en-KE" dirty="0"/>
              <a:t>In order to ensure that every step of the process is managed with care and precision, accountants play a crucial role in navigating the complicated financial environment that mergers produce. </a:t>
            </a:r>
          </a:p>
        </p:txBody>
      </p:sp>
    </p:spTree>
    <p:extLst>
      <p:ext uri="{BB962C8B-B14F-4D97-AF65-F5344CB8AC3E}">
        <p14:creationId xmlns:p14="http://schemas.microsoft.com/office/powerpoint/2010/main" val="1345846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1DD3-D125-4312-9639-F9C55C27258E}"/>
              </a:ext>
            </a:extLst>
          </p:cNvPr>
          <p:cNvSpPr>
            <a:spLocks noGrp="1"/>
          </p:cNvSpPr>
          <p:nvPr>
            <p:ph type="title"/>
          </p:nvPr>
        </p:nvSpPr>
        <p:spPr/>
        <p:txBody>
          <a:bodyPr/>
          <a:lstStyle/>
          <a:p>
            <a:r>
              <a:rPr lang="en-US" dirty="0"/>
              <a:t>Goal</a:t>
            </a:r>
            <a:endParaRPr lang="en-KE" dirty="0"/>
          </a:p>
        </p:txBody>
      </p:sp>
      <p:sp>
        <p:nvSpPr>
          <p:cNvPr id="3" name="Content Placeholder 2">
            <a:extLst>
              <a:ext uri="{FF2B5EF4-FFF2-40B4-BE49-F238E27FC236}">
                <a16:creationId xmlns:a16="http://schemas.microsoft.com/office/drawing/2014/main" id="{F02273B5-5559-43C3-9868-EDF6ACCAEF2D}"/>
              </a:ext>
            </a:extLst>
          </p:cNvPr>
          <p:cNvSpPr>
            <a:spLocks noGrp="1"/>
          </p:cNvSpPr>
          <p:nvPr>
            <p:ph idx="1"/>
          </p:nvPr>
        </p:nvSpPr>
        <p:spPr/>
        <p:txBody>
          <a:bodyPr/>
          <a:lstStyle/>
          <a:p>
            <a:r>
              <a:rPr lang="en-KE" sz="3200" dirty="0"/>
              <a:t>1. Consolidation's goal: </a:t>
            </a:r>
            <a:endParaRPr lang="en-US" sz="3200" dirty="0"/>
          </a:p>
          <a:p>
            <a:r>
              <a:rPr lang="en-KE" sz="3200" dirty="0"/>
              <a:t>Consolidation guarantees that the financial statements of the group represent the economic reality of the combined entity rather than just the individual financial statements of each company.</a:t>
            </a:r>
            <a:endParaRPr lang="en-US" sz="3200" dirty="0"/>
          </a:p>
          <a:p>
            <a:r>
              <a:rPr lang="en-KE" sz="3200" dirty="0"/>
              <a:t> It also attempts to provide a comprehensive view of the financial performance and position of a group of companies controlled by a parent company. </a:t>
            </a:r>
          </a:p>
          <a:p>
            <a:endParaRPr lang="en-KE" dirty="0"/>
          </a:p>
        </p:txBody>
      </p:sp>
    </p:spTree>
    <p:extLst>
      <p:ext uri="{BB962C8B-B14F-4D97-AF65-F5344CB8AC3E}">
        <p14:creationId xmlns:p14="http://schemas.microsoft.com/office/powerpoint/2010/main" val="1822984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D5DA0-1604-4B29-AF65-AC13EB1E7374}"/>
              </a:ext>
            </a:extLst>
          </p:cNvPr>
          <p:cNvSpPr>
            <a:spLocks noGrp="1"/>
          </p:cNvSpPr>
          <p:nvPr>
            <p:ph type="title"/>
          </p:nvPr>
        </p:nvSpPr>
        <p:spPr/>
        <p:txBody>
          <a:bodyPr/>
          <a:lstStyle/>
          <a:p>
            <a:r>
              <a:rPr lang="en-KE" b="1" dirty="0"/>
              <a:t>Key Aspects of Consolidation Accounting</a:t>
            </a:r>
            <a:endParaRPr lang="en-KE" dirty="0"/>
          </a:p>
        </p:txBody>
      </p:sp>
      <p:sp>
        <p:nvSpPr>
          <p:cNvPr id="3" name="Content Placeholder 2">
            <a:extLst>
              <a:ext uri="{FF2B5EF4-FFF2-40B4-BE49-F238E27FC236}">
                <a16:creationId xmlns:a16="http://schemas.microsoft.com/office/drawing/2014/main" id="{BDA35475-A368-4DAD-9268-64D51698A078}"/>
              </a:ext>
            </a:extLst>
          </p:cNvPr>
          <p:cNvSpPr>
            <a:spLocks noGrp="1"/>
          </p:cNvSpPr>
          <p:nvPr>
            <p:ph idx="1"/>
          </p:nvPr>
        </p:nvSpPr>
        <p:spPr/>
        <p:txBody>
          <a:bodyPr/>
          <a:lstStyle/>
          <a:p>
            <a:r>
              <a:rPr lang="en-KE" dirty="0"/>
              <a:t>• Acquisition Method:</a:t>
            </a:r>
            <a:endParaRPr lang="en-US" dirty="0"/>
          </a:p>
          <a:p>
            <a:r>
              <a:rPr lang="en-KE" dirty="0"/>
              <a:t>When a business buys another, the buyer employs the acquisition method, which entails valuing the acquired business's assets and liabilities at fair market value on the purchase date. </a:t>
            </a:r>
            <a:endParaRPr lang="en-US" dirty="0"/>
          </a:p>
          <a:p>
            <a:br>
              <a:rPr lang="en-KE" dirty="0"/>
            </a:br>
            <a:r>
              <a:rPr lang="en-KE" dirty="0"/>
              <a:t>•  Purchase Prices </a:t>
            </a:r>
            <a:r>
              <a:rPr lang="en-US" dirty="0"/>
              <a:t> Allocation </a:t>
            </a:r>
            <a:r>
              <a:rPr lang="en-KE" dirty="0"/>
              <a:t>(PPA): </a:t>
            </a:r>
            <a:endParaRPr lang="en-US" dirty="0"/>
          </a:p>
          <a:p>
            <a:r>
              <a:rPr lang="en-KE" dirty="0"/>
              <a:t>The entire purchase price is distributed among the purchased company's identifiable assets and liabilities by the acquirer. </a:t>
            </a:r>
            <a:br>
              <a:rPr lang="en-KE" dirty="0"/>
            </a:br>
            <a:endParaRPr lang="en-KE" dirty="0"/>
          </a:p>
        </p:txBody>
      </p:sp>
    </p:spTree>
    <p:extLst>
      <p:ext uri="{BB962C8B-B14F-4D97-AF65-F5344CB8AC3E}">
        <p14:creationId xmlns:p14="http://schemas.microsoft.com/office/powerpoint/2010/main" val="504032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A5C77-6758-4494-A811-309866D53309}"/>
              </a:ext>
            </a:extLst>
          </p:cNvPr>
          <p:cNvSpPr>
            <a:spLocks noGrp="1"/>
          </p:cNvSpPr>
          <p:nvPr>
            <p:ph type="title"/>
          </p:nvPr>
        </p:nvSpPr>
        <p:spPr/>
        <p:txBody>
          <a:bodyPr/>
          <a:lstStyle/>
          <a:p>
            <a:r>
              <a:rPr lang="en-US" dirty="0"/>
              <a:t>Account treatment</a:t>
            </a:r>
            <a:endParaRPr lang="en-KE" dirty="0"/>
          </a:p>
        </p:txBody>
      </p:sp>
      <p:sp>
        <p:nvSpPr>
          <p:cNvPr id="3" name="Content Placeholder 2">
            <a:extLst>
              <a:ext uri="{FF2B5EF4-FFF2-40B4-BE49-F238E27FC236}">
                <a16:creationId xmlns:a16="http://schemas.microsoft.com/office/drawing/2014/main" id="{BC21DEB6-9F37-47EE-9EFA-5A2A995DF755}"/>
              </a:ext>
            </a:extLst>
          </p:cNvPr>
          <p:cNvSpPr>
            <a:spLocks noGrp="1"/>
          </p:cNvSpPr>
          <p:nvPr>
            <p:ph idx="1"/>
          </p:nvPr>
        </p:nvSpPr>
        <p:spPr/>
        <p:txBody>
          <a:bodyPr>
            <a:normAutofit lnSpcReduction="10000"/>
          </a:bodyPr>
          <a:lstStyle/>
          <a:p>
            <a:r>
              <a:rPr lang="en-KE" sz="3200" dirty="0"/>
              <a:t>• Goodwill: </a:t>
            </a:r>
            <a:endParaRPr lang="en-US" sz="3200" dirty="0"/>
          </a:p>
          <a:p>
            <a:r>
              <a:rPr lang="en-KE" sz="3200" dirty="0"/>
              <a:t>The excess is attributed to goodwill if the purchase price is more than the net asset's fair value (assets less liabilities). </a:t>
            </a:r>
            <a:endParaRPr lang="en-US" sz="3200" dirty="0"/>
          </a:p>
          <a:p>
            <a:pPr marL="0" indent="0">
              <a:buNone/>
            </a:pPr>
            <a:br>
              <a:rPr lang="en-KE" sz="3200" dirty="0"/>
            </a:br>
            <a:r>
              <a:rPr lang="en-KE" sz="3200" dirty="0"/>
              <a:t>• Elimination of Intra-Group Transactions: </a:t>
            </a:r>
            <a:endParaRPr lang="en-US" sz="3200" dirty="0"/>
          </a:p>
          <a:p>
            <a:r>
              <a:rPr lang="en-KE" sz="3200" dirty="0"/>
              <a:t>To prevent double counting, intra-group transactions—that is, transactions involving businesses that are part of the same group—are removed from the consolidated financial statements. </a:t>
            </a:r>
            <a:br>
              <a:rPr lang="en-KE" sz="3200" dirty="0"/>
            </a:br>
            <a:r>
              <a:rPr lang="en-KE" dirty="0"/>
              <a:t>•</a:t>
            </a:r>
          </a:p>
        </p:txBody>
      </p:sp>
    </p:spTree>
    <p:extLst>
      <p:ext uri="{BB962C8B-B14F-4D97-AF65-F5344CB8AC3E}">
        <p14:creationId xmlns:p14="http://schemas.microsoft.com/office/powerpoint/2010/main" val="1077922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6D081-6E9E-417F-AE61-4DADE1A20D8D}"/>
              </a:ext>
            </a:extLst>
          </p:cNvPr>
          <p:cNvSpPr>
            <a:spLocks noGrp="1"/>
          </p:cNvSpPr>
          <p:nvPr>
            <p:ph type="title"/>
          </p:nvPr>
        </p:nvSpPr>
        <p:spPr/>
        <p:txBody>
          <a:bodyPr/>
          <a:lstStyle/>
          <a:p>
            <a:r>
              <a:rPr lang="en-US" dirty="0"/>
              <a:t>Accounting</a:t>
            </a:r>
            <a:endParaRPr lang="en-KE" dirty="0"/>
          </a:p>
        </p:txBody>
      </p:sp>
      <p:sp>
        <p:nvSpPr>
          <p:cNvPr id="3" name="Content Placeholder 2">
            <a:extLst>
              <a:ext uri="{FF2B5EF4-FFF2-40B4-BE49-F238E27FC236}">
                <a16:creationId xmlns:a16="http://schemas.microsoft.com/office/drawing/2014/main" id="{6776CD3E-6296-4479-BCCE-5AB980927DAC}"/>
              </a:ext>
            </a:extLst>
          </p:cNvPr>
          <p:cNvSpPr>
            <a:spLocks noGrp="1"/>
          </p:cNvSpPr>
          <p:nvPr>
            <p:ph idx="1"/>
          </p:nvPr>
        </p:nvSpPr>
        <p:spPr/>
        <p:txBody>
          <a:bodyPr/>
          <a:lstStyle/>
          <a:p>
            <a:r>
              <a:rPr lang="en-KE" dirty="0"/>
              <a:t> Consolidated Financial Statements:</a:t>
            </a:r>
            <a:endParaRPr lang="en-US" dirty="0"/>
          </a:p>
          <a:p>
            <a:r>
              <a:rPr lang="en-KE" dirty="0"/>
              <a:t> All businesses under the parent company's ownership have their assets, liabilities, revenue, and expenses included in the consolidated financial statements. </a:t>
            </a:r>
            <a:endParaRPr lang="en-US" dirty="0"/>
          </a:p>
          <a:p>
            <a:r>
              <a:rPr lang="en-US" dirty="0"/>
              <a:t>Have a consolidated income statement</a:t>
            </a:r>
          </a:p>
          <a:p>
            <a:r>
              <a:rPr lang="en-US" dirty="0"/>
              <a:t>Consolidated cash flow statement</a:t>
            </a:r>
            <a:endParaRPr lang="en-KE" dirty="0"/>
          </a:p>
          <a:p>
            <a:endParaRPr lang="en-KE" dirty="0"/>
          </a:p>
        </p:txBody>
      </p:sp>
    </p:spTree>
    <p:extLst>
      <p:ext uri="{BB962C8B-B14F-4D97-AF65-F5344CB8AC3E}">
        <p14:creationId xmlns:p14="http://schemas.microsoft.com/office/powerpoint/2010/main" val="2954283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8ED33-4430-4100-8A59-413152C6C891}"/>
              </a:ext>
            </a:extLst>
          </p:cNvPr>
          <p:cNvSpPr>
            <a:spLocks noGrp="1"/>
          </p:cNvSpPr>
          <p:nvPr>
            <p:ph type="title"/>
          </p:nvPr>
        </p:nvSpPr>
        <p:spPr/>
        <p:txBody>
          <a:bodyPr/>
          <a:lstStyle/>
          <a:p>
            <a:r>
              <a:rPr lang="en-KE" dirty="0"/>
              <a:t>kinds of acquisitions and mergers: </a:t>
            </a:r>
          </a:p>
        </p:txBody>
      </p:sp>
      <p:sp>
        <p:nvSpPr>
          <p:cNvPr id="3" name="Content Placeholder 2">
            <a:extLst>
              <a:ext uri="{FF2B5EF4-FFF2-40B4-BE49-F238E27FC236}">
                <a16:creationId xmlns:a16="http://schemas.microsoft.com/office/drawing/2014/main" id="{FE4E9154-746B-485C-8E46-BA624712D72F}"/>
              </a:ext>
            </a:extLst>
          </p:cNvPr>
          <p:cNvSpPr>
            <a:spLocks noGrp="1"/>
          </p:cNvSpPr>
          <p:nvPr>
            <p:ph idx="1"/>
          </p:nvPr>
        </p:nvSpPr>
        <p:spPr/>
        <p:txBody>
          <a:bodyPr>
            <a:normAutofit lnSpcReduction="10000"/>
          </a:bodyPr>
          <a:lstStyle/>
          <a:p>
            <a:r>
              <a:rPr lang="en-KE" dirty="0"/>
              <a:t>• Merger: </a:t>
            </a:r>
            <a:endParaRPr lang="en-US" dirty="0"/>
          </a:p>
          <a:p>
            <a:r>
              <a:rPr lang="en-KE" dirty="0"/>
              <a:t>When two or more businesses unite to create a new company, or when one business buys out another.</a:t>
            </a:r>
            <a:br>
              <a:rPr lang="en-KE" dirty="0"/>
            </a:br>
            <a:r>
              <a:rPr lang="en-KE" dirty="0"/>
              <a:t>• Acquisition: </a:t>
            </a:r>
            <a:endParaRPr lang="en-US" dirty="0"/>
          </a:p>
          <a:p>
            <a:r>
              <a:rPr lang="en-KE" dirty="0"/>
              <a:t>A business purchases another business, usually by purchasing its stock. </a:t>
            </a:r>
            <a:br>
              <a:rPr lang="en-KE" dirty="0"/>
            </a:br>
            <a:br>
              <a:rPr lang="en-KE" dirty="0"/>
            </a:br>
            <a:r>
              <a:rPr lang="en-KE" dirty="0"/>
              <a:t>4. Accounting Standards:</a:t>
            </a:r>
            <a:endParaRPr lang="en-US" dirty="0"/>
          </a:p>
          <a:p>
            <a:r>
              <a:rPr lang="en-KE" dirty="0"/>
              <a:t> • US GAAP (Generally Accepted Accounting Principles): ASC 805 and ASC 820 provide detailed instructions for company mergers. </a:t>
            </a:r>
            <a:br>
              <a:rPr lang="en-KE" dirty="0"/>
            </a:br>
            <a:endParaRPr lang="en-KE" dirty="0"/>
          </a:p>
        </p:txBody>
      </p:sp>
    </p:spTree>
    <p:extLst>
      <p:ext uri="{BB962C8B-B14F-4D97-AF65-F5344CB8AC3E}">
        <p14:creationId xmlns:p14="http://schemas.microsoft.com/office/powerpoint/2010/main" val="2555327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06726-183D-4DED-82A7-5DAF1681123C}"/>
              </a:ext>
            </a:extLst>
          </p:cNvPr>
          <p:cNvSpPr>
            <a:spLocks noGrp="1"/>
          </p:cNvSpPr>
          <p:nvPr>
            <p:ph type="title"/>
          </p:nvPr>
        </p:nvSpPr>
        <p:spPr/>
        <p:txBody>
          <a:bodyPr/>
          <a:lstStyle/>
          <a:p>
            <a:r>
              <a:rPr lang="en-US" dirty="0"/>
              <a:t>Advantages</a:t>
            </a:r>
            <a:endParaRPr lang="en-KE" dirty="0"/>
          </a:p>
        </p:txBody>
      </p:sp>
      <p:sp>
        <p:nvSpPr>
          <p:cNvPr id="3" name="Content Placeholder 2">
            <a:extLst>
              <a:ext uri="{FF2B5EF4-FFF2-40B4-BE49-F238E27FC236}">
                <a16:creationId xmlns:a16="http://schemas.microsoft.com/office/drawing/2014/main" id="{BF96CA47-8FA8-43F4-A2B5-F0BD2B362B1D}"/>
              </a:ext>
            </a:extLst>
          </p:cNvPr>
          <p:cNvSpPr>
            <a:spLocks noGrp="1"/>
          </p:cNvSpPr>
          <p:nvPr>
            <p:ph idx="1"/>
          </p:nvPr>
        </p:nvSpPr>
        <p:spPr/>
        <p:txBody>
          <a:bodyPr/>
          <a:lstStyle/>
          <a:p>
            <a:r>
              <a:rPr lang="en-KE" dirty="0"/>
              <a:t>• International Financial Reporting Standards, or IFRS 3, offer global guidelines for corporate mergers and acquisitions. </a:t>
            </a:r>
            <a:br>
              <a:rPr lang="en-KE" dirty="0"/>
            </a:br>
            <a:r>
              <a:rPr lang="en-KE" dirty="0"/>
              <a:t>5. Advantages of Consolidation:</a:t>
            </a:r>
            <a:endParaRPr lang="en-US" dirty="0"/>
          </a:p>
          <a:p>
            <a:r>
              <a:rPr lang="en-KE" dirty="0"/>
              <a:t> • Offers a more thorough and accurate view of the merged company's financial situation and performance. </a:t>
            </a:r>
            <a:br>
              <a:rPr lang="en-KE" dirty="0"/>
            </a:br>
            <a:r>
              <a:rPr lang="en-KE" dirty="0"/>
              <a:t>• Assists creditors and investors in making well-informed judgments regarding the business. </a:t>
            </a:r>
            <a:br>
              <a:rPr lang="en-KE" dirty="0"/>
            </a:br>
            <a:r>
              <a:rPr lang="en-KE" dirty="0"/>
              <a:t>• Makes it possible for the combined company to be managed and planned financially more effectively. </a:t>
            </a:r>
            <a:br>
              <a:rPr lang="en-KE" dirty="0"/>
            </a:br>
            <a:endParaRPr lang="en-KE" dirty="0"/>
          </a:p>
        </p:txBody>
      </p:sp>
    </p:spTree>
    <p:extLst>
      <p:ext uri="{BB962C8B-B14F-4D97-AF65-F5344CB8AC3E}">
        <p14:creationId xmlns:p14="http://schemas.microsoft.com/office/powerpoint/2010/main" val="2961761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6E8AA-A08D-45BD-B0F0-642256F68E7A}"/>
              </a:ext>
            </a:extLst>
          </p:cNvPr>
          <p:cNvSpPr>
            <a:spLocks noGrp="1"/>
          </p:cNvSpPr>
          <p:nvPr>
            <p:ph type="title"/>
          </p:nvPr>
        </p:nvSpPr>
        <p:spPr/>
        <p:txBody>
          <a:bodyPr/>
          <a:lstStyle/>
          <a:p>
            <a:r>
              <a:rPr lang="en-KE" b="1" dirty="0"/>
              <a:t>Accounting for Mergers and Acquisitions</a:t>
            </a:r>
            <a:endParaRPr lang="en-KE" dirty="0"/>
          </a:p>
        </p:txBody>
      </p:sp>
      <p:sp>
        <p:nvSpPr>
          <p:cNvPr id="3" name="Content Placeholder 2">
            <a:extLst>
              <a:ext uri="{FF2B5EF4-FFF2-40B4-BE49-F238E27FC236}">
                <a16:creationId xmlns:a16="http://schemas.microsoft.com/office/drawing/2014/main" id="{51B60106-1F81-403D-860F-98694BE6B734}"/>
              </a:ext>
            </a:extLst>
          </p:cNvPr>
          <p:cNvSpPr>
            <a:spLocks noGrp="1"/>
          </p:cNvSpPr>
          <p:nvPr>
            <p:ph idx="1"/>
          </p:nvPr>
        </p:nvSpPr>
        <p:spPr/>
        <p:txBody>
          <a:bodyPr/>
          <a:lstStyle/>
          <a:p>
            <a:r>
              <a:rPr lang="en-KE" dirty="0"/>
              <a:t>Companies frequently employ mergers and acquisitions (M&amp;A) to increase their market share, accomplish growth, or obtain other competitive benefits.</a:t>
            </a:r>
            <a:endParaRPr lang="en-US" dirty="0"/>
          </a:p>
          <a:p>
            <a:r>
              <a:rPr lang="en-KE" dirty="0"/>
              <a:t> In addition to these strategic reasons, M&amp;A presents intricate accounting issues that businesses (and analysts) must comprehend and take into account. </a:t>
            </a:r>
            <a:endParaRPr lang="en-US" dirty="0"/>
          </a:p>
          <a:p>
            <a:r>
              <a:rPr lang="en-KE" dirty="0"/>
              <a:t>The main elements of M&amp;A accounting are covered in detail in this article, along with some of the most typical problems and recommended procedures. </a:t>
            </a:r>
            <a:br>
              <a:rPr lang="en-KE" dirty="0"/>
            </a:br>
            <a:endParaRPr lang="en-KE" dirty="0"/>
          </a:p>
        </p:txBody>
      </p:sp>
    </p:spTree>
    <p:extLst>
      <p:ext uri="{BB962C8B-B14F-4D97-AF65-F5344CB8AC3E}">
        <p14:creationId xmlns:p14="http://schemas.microsoft.com/office/powerpoint/2010/main" val="4216543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AEF69-23E3-4D24-A1D3-35BFCBDD623A}"/>
              </a:ext>
            </a:extLst>
          </p:cNvPr>
          <p:cNvSpPr>
            <a:spLocks noGrp="1"/>
          </p:cNvSpPr>
          <p:nvPr>
            <p:ph type="title"/>
          </p:nvPr>
        </p:nvSpPr>
        <p:spPr/>
        <p:txBody>
          <a:bodyPr/>
          <a:lstStyle/>
          <a:p>
            <a:r>
              <a:rPr lang="en-US" dirty="0"/>
              <a:t>M&amp;A</a:t>
            </a:r>
            <a:endParaRPr lang="en-KE" dirty="0"/>
          </a:p>
        </p:txBody>
      </p:sp>
      <p:sp>
        <p:nvSpPr>
          <p:cNvPr id="3" name="Content Placeholder 2">
            <a:extLst>
              <a:ext uri="{FF2B5EF4-FFF2-40B4-BE49-F238E27FC236}">
                <a16:creationId xmlns:a16="http://schemas.microsoft.com/office/drawing/2014/main" id="{161BBAB7-4777-473B-A7A2-BC8420719730}"/>
              </a:ext>
            </a:extLst>
          </p:cNvPr>
          <p:cNvSpPr>
            <a:spLocks noGrp="1"/>
          </p:cNvSpPr>
          <p:nvPr>
            <p:ph idx="1"/>
          </p:nvPr>
        </p:nvSpPr>
        <p:spPr/>
        <p:txBody>
          <a:bodyPr>
            <a:normAutofit/>
          </a:bodyPr>
          <a:lstStyle/>
          <a:p>
            <a:r>
              <a:rPr lang="en-KE" dirty="0"/>
              <a:t>M&amp;A: What is it?</a:t>
            </a:r>
            <a:endParaRPr lang="en-US" dirty="0"/>
          </a:p>
          <a:p>
            <a:r>
              <a:rPr lang="en-KE" dirty="0"/>
              <a:t>The combining of businesses or assets through a variety of transactions is referred to as mergers and acquisitions (M&amp;A).</a:t>
            </a:r>
            <a:endParaRPr lang="en-US" dirty="0"/>
          </a:p>
          <a:p>
            <a:r>
              <a:rPr lang="en-KE" dirty="0"/>
              <a:t> Despite their frequent interchangeability, the phrases "mergers" and "acquisitions" actually denote different things.</a:t>
            </a:r>
            <a:endParaRPr lang="en-US" dirty="0"/>
          </a:p>
          <a:p>
            <a:r>
              <a:rPr lang="en-KE" dirty="0"/>
              <a:t> Despite the fact that they are quite nuanced, we will generally employ the following definitions: </a:t>
            </a:r>
          </a:p>
        </p:txBody>
      </p:sp>
    </p:spTree>
    <p:extLst>
      <p:ext uri="{BB962C8B-B14F-4D97-AF65-F5344CB8AC3E}">
        <p14:creationId xmlns:p14="http://schemas.microsoft.com/office/powerpoint/2010/main" val="3707860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FF182-0D6A-48ED-83B6-C4E768CED78A}"/>
              </a:ext>
            </a:extLst>
          </p:cNvPr>
          <p:cNvSpPr>
            <a:spLocks noGrp="1"/>
          </p:cNvSpPr>
          <p:nvPr>
            <p:ph type="title"/>
          </p:nvPr>
        </p:nvSpPr>
        <p:spPr/>
        <p:txBody>
          <a:bodyPr/>
          <a:lstStyle/>
          <a:p>
            <a:r>
              <a:rPr lang="en-US" dirty="0"/>
              <a:t>Descriptions</a:t>
            </a:r>
            <a:endParaRPr lang="en-KE" dirty="0"/>
          </a:p>
        </p:txBody>
      </p:sp>
      <p:sp>
        <p:nvSpPr>
          <p:cNvPr id="3" name="Content Placeholder 2">
            <a:extLst>
              <a:ext uri="{FF2B5EF4-FFF2-40B4-BE49-F238E27FC236}">
                <a16:creationId xmlns:a16="http://schemas.microsoft.com/office/drawing/2014/main" id="{B9FBC9C6-5DF7-4EF5-A3E3-9DBA26561CBA}"/>
              </a:ext>
            </a:extLst>
          </p:cNvPr>
          <p:cNvSpPr>
            <a:spLocks noGrp="1"/>
          </p:cNvSpPr>
          <p:nvPr>
            <p:ph idx="1"/>
          </p:nvPr>
        </p:nvSpPr>
        <p:spPr/>
        <p:txBody>
          <a:bodyPr>
            <a:normAutofit fontScale="92500" lnSpcReduction="20000"/>
          </a:bodyPr>
          <a:lstStyle/>
          <a:p>
            <a:r>
              <a:rPr lang="en-KE" dirty="0"/>
              <a:t>• Merger:</a:t>
            </a:r>
            <a:endParaRPr lang="en-US" dirty="0"/>
          </a:p>
          <a:p>
            <a:r>
              <a:rPr lang="en-KE" dirty="0"/>
              <a:t> A merger is the union of two distinct businesses to create a new organization.</a:t>
            </a:r>
            <a:endParaRPr lang="en-US" dirty="0"/>
          </a:p>
          <a:p>
            <a:r>
              <a:rPr lang="en-KE" dirty="0"/>
              <a:t> Both businesses cease to exist independently and adopt a new corporate name. </a:t>
            </a:r>
            <a:endParaRPr lang="en-US" dirty="0"/>
          </a:p>
          <a:p>
            <a:r>
              <a:rPr lang="en-KE" dirty="0"/>
              <a:t>Acquisition: </a:t>
            </a:r>
            <a:endParaRPr lang="en-US" dirty="0"/>
          </a:p>
          <a:p>
            <a:endParaRPr lang="en-US" dirty="0"/>
          </a:p>
          <a:p>
            <a:r>
              <a:rPr lang="en-KE" dirty="0"/>
              <a:t>When one business (the acquirer) buys another business (the target), this is known as an acquisition. The acquired company may be fully integrated into the acquiring corporation or it may carry on operating under its name.</a:t>
            </a:r>
            <a:br>
              <a:rPr lang="en-KE" dirty="0"/>
            </a:br>
            <a:br>
              <a:rPr lang="en-KE" dirty="0"/>
            </a:br>
            <a:endParaRPr lang="en-KE" dirty="0"/>
          </a:p>
          <a:p>
            <a:endParaRPr lang="en-KE" dirty="0"/>
          </a:p>
        </p:txBody>
      </p:sp>
    </p:spTree>
    <p:extLst>
      <p:ext uri="{BB962C8B-B14F-4D97-AF65-F5344CB8AC3E}">
        <p14:creationId xmlns:p14="http://schemas.microsoft.com/office/powerpoint/2010/main" val="217994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31DE1-EA08-4E88-948A-74BE5EBC4B27}"/>
              </a:ext>
            </a:extLst>
          </p:cNvPr>
          <p:cNvSpPr>
            <a:spLocks noGrp="1"/>
          </p:cNvSpPr>
          <p:nvPr>
            <p:ph type="title"/>
          </p:nvPr>
        </p:nvSpPr>
        <p:spPr/>
        <p:txBody>
          <a:bodyPr/>
          <a:lstStyle/>
          <a:p>
            <a:r>
              <a:rPr lang="en-US" dirty="0"/>
              <a:t>Descriptions</a:t>
            </a:r>
            <a:endParaRPr lang="en-KE" dirty="0"/>
          </a:p>
        </p:txBody>
      </p:sp>
      <p:sp>
        <p:nvSpPr>
          <p:cNvPr id="3" name="Content Placeholder 2">
            <a:extLst>
              <a:ext uri="{FF2B5EF4-FFF2-40B4-BE49-F238E27FC236}">
                <a16:creationId xmlns:a16="http://schemas.microsoft.com/office/drawing/2014/main" id="{75B1274F-BC27-4480-9BDC-2A9BD445EEA6}"/>
              </a:ext>
            </a:extLst>
          </p:cNvPr>
          <p:cNvSpPr>
            <a:spLocks noGrp="1"/>
          </p:cNvSpPr>
          <p:nvPr>
            <p:ph idx="1"/>
          </p:nvPr>
        </p:nvSpPr>
        <p:spPr/>
        <p:txBody>
          <a:bodyPr/>
          <a:lstStyle/>
          <a:p>
            <a:r>
              <a:rPr lang="en-KE" dirty="0"/>
              <a:t>The need for synergies, market expansion, diversification, and acquiring special expertise are just a few of the many variables that can motivate M&amp;A.</a:t>
            </a:r>
            <a:endParaRPr lang="en-US" dirty="0"/>
          </a:p>
          <a:p>
            <a:r>
              <a:rPr lang="en-KE" dirty="0"/>
              <a:t> Accurate accounting is crucial since M&amp;A transactions can be very complicated and involve major adjustments to the financial statements of the various participants. </a:t>
            </a:r>
            <a:endParaRPr lang="en-US" dirty="0"/>
          </a:p>
          <a:p>
            <a:r>
              <a:rPr lang="en-KE" dirty="0"/>
              <a:t>A common tactic to attain expansion, increase market share, or obtain special talents is mergers and acquisitions (M&amp;A). </a:t>
            </a:r>
          </a:p>
          <a:p>
            <a:endParaRPr lang="en-KE" dirty="0"/>
          </a:p>
        </p:txBody>
      </p:sp>
    </p:spTree>
    <p:extLst>
      <p:ext uri="{BB962C8B-B14F-4D97-AF65-F5344CB8AC3E}">
        <p14:creationId xmlns:p14="http://schemas.microsoft.com/office/powerpoint/2010/main" val="30081713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EE581-DB38-439C-939A-272A23DF7C8C}"/>
              </a:ext>
            </a:extLst>
          </p:cNvPr>
          <p:cNvSpPr>
            <a:spLocks noGrp="1"/>
          </p:cNvSpPr>
          <p:nvPr>
            <p:ph type="title"/>
          </p:nvPr>
        </p:nvSpPr>
        <p:spPr/>
        <p:txBody>
          <a:bodyPr/>
          <a:lstStyle/>
          <a:p>
            <a:r>
              <a:rPr lang="en-US" dirty="0"/>
              <a:t>Value</a:t>
            </a:r>
            <a:endParaRPr lang="en-KE" dirty="0"/>
          </a:p>
        </p:txBody>
      </p:sp>
      <p:sp>
        <p:nvSpPr>
          <p:cNvPr id="3" name="Content Placeholder 2">
            <a:extLst>
              <a:ext uri="{FF2B5EF4-FFF2-40B4-BE49-F238E27FC236}">
                <a16:creationId xmlns:a16="http://schemas.microsoft.com/office/drawing/2014/main" id="{F794A624-CD16-4F6D-85BB-0DE96CDF23E9}"/>
              </a:ext>
            </a:extLst>
          </p:cNvPr>
          <p:cNvSpPr>
            <a:spLocks noGrp="1"/>
          </p:cNvSpPr>
          <p:nvPr>
            <p:ph idx="1"/>
          </p:nvPr>
        </p:nvSpPr>
        <p:spPr/>
        <p:txBody>
          <a:bodyPr/>
          <a:lstStyle/>
          <a:p>
            <a:r>
              <a:rPr lang="en-KE" dirty="0"/>
              <a:t>When accounting for the acquisition of a target firm, the acquiring company must employ the acquisition technique. </a:t>
            </a:r>
            <a:endParaRPr lang="en-US" dirty="0"/>
          </a:p>
          <a:p>
            <a:r>
              <a:rPr lang="en-KE" dirty="0"/>
              <a:t>Accounting regulations mandate that the acquirer carry out a purchase price allocation (PPA) under the acquisition method.</a:t>
            </a:r>
            <a:endParaRPr lang="en-US" dirty="0"/>
          </a:p>
          <a:p>
            <a:r>
              <a:rPr lang="en-KE" dirty="0"/>
              <a:t>Determining the fair value of acquired assets and liabilities is a step in the purchase price allocation process. Goodwill is used to cover the difference between the acquisition price and the net asset's fair value.</a:t>
            </a:r>
            <a:br>
              <a:rPr lang="en-KE" dirty="0"/>
            </a:br>
            <a:endParaRPr lang="en-KE" dirty="0"/>
          </a:p>
        </p:txBody>
      </p:sp>
    </p:spTree>
    <p:extLst>
      <p:ext uri="{BB962C8B-B14F-4D97-AF65-F5344CB8AC3E}">
        <p14:creationId xmlns:p14="http://schemas.microsoft.com/office/powerpoint/2010/main" val="3594360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BE5EF-63BE-41AA-8A51-BEBA8F614985}"/>
              </a:ext>
            </a:extLst>
          </p:cNvPr>
          <p:cNvSpPr>
            <a:spLocks noGrp="1"/>
          </p:cNvSpPr>
          <p:nvPr>
            <p:ph type="title"/>
          </p:nvPr>
        </p:nvSpPr>
        <p:spPr/>
        <p:txBody>
          <a:bodyPr/>
          <a:lstStyle/>
          <a:p>
            <a:r>
              <a:rPr lang="en-KE" dirty="0"/>
              <a:t>Important Elements of M&amp;A Accounting</a:t>
            </a:r>
          </a:p>
        </p:txBody>
      </p:sp>
      <p:sp>
        <p:nvSpPr>
          <p:cNvPr id="3" name="Content Placeholder 2">
            <a:extLst>
              <a:ext uri="{FF2B5EF4-FFF2-40B4-BE49-F238E27FC236}">
                <a16:creationId xmlns:a16="http://schemas.microsoft.com/office/drawing/2014/main" id="{1D4DCAE3-5E42-4CA8-BC86-2A93440417C7}"/>
              </a:ext>
            </a:extLst>
          </p:cNvPr>
          <p:cNvSpPr>
            <a:spLocks noGrp="1"/>
          </p:cNvSpPr>
          <p:nvPr>
            <p:ph idx="1"/>
          </p:nvPr>
        </p:nvSpPr>
        <p:spPr/>
        <p:txBody>
          <a:bodyPr>
            <a:normAutofit/>
          </a:bodyPr>
          <a:lstStyle/>
          <a:p>
            <a:endParaRPr lang="en-US" dirty="0"/>
          </a:p>
          <a:p>
            <a:r>
              <a:rPr lang="en-KE" dirty="0"/>
              <a:t>The acquisition method is used to account for business combinations regardless of whether a company compiles its financial statements using International Financial Reporting Standards (IFRS) or US Generally Accepted Accounting Principles (GAAP). </a:t>
            </a:r>
          </a:p>
          <a:p>
            <a:r>
              <a:rPr lang="en-KE" dirty="0"/>
              <a:t>The  Acquisition Method </a:t>
            </a:r>
            <a:endParaRPr lang="en-US" dirty="0"/>
          </a:p>
          <a:p>
            <a:r>
              <a:rPr lang="en-KE" dirty="0"/>
              <a:t>According to the acquisition technique, the acquirer must prepare consolidated financial statements that incorporate the target company's financials and results when the deal is finalized.</a:t>
            </a:r>
            <a:br>
              <a:rPr lang="en-KE" dirty="0"/>
            </a:br>
            <a:endParaRPr lang="en-KE" dirty="0"/>
          </a:p>
        </p:txBody>
      </p:sp>
    </p:spTree>
    <p:extLst>
      <p:ext uri="{BB962C8B-B14F-4D97-AF65-F5344CB8AC3E}">
        <p14:creationId xmlns:p14="http://schemas.microsoft.com/office/powerpoint/2010/main" val="5709263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89F22-ABB4-432D-BF5B-A8C661F750A8}"/>
              </a:ext>
            </a:extLst>
          </p:cNvPr>
          <p:cNvSpPr>
            <a:spLocks noGrp="1"/>
          </p:cNvSpPr>
          <p:nvPr>
            <p:ph type="title"/>
          </p:nvPr>
        </p:nvSpPr>
        <p:spPr/>
        <p:txBody>
          <a:bodyPr/>
          <a:lstStyle/>
          <a:p>
            <a:r>
              <a:rPr lang="en-KE" dirty="0"/>
              <a:t>Elements of M&amp;A Accounting</a:t>
            </a:r>
          </a:p>
        </p:txBody>
      </p:sp>
      <p:sp>
        <p:nvSpPr>
          <p:cNvPr id="3" name="Content Placeholder 2">
            <a:extLst>
              <a:ext uri="{FF2B5EF4-FFF2-40B4-BE49-F238E27FC236}">
                <a16:creationId xmlns:a16="http://schemas.microsoft.com/office/drawing/2014/main" id="{CD884F45-EFDB-47EC-BD4F-94C7E2E4BFD1}"/>
              </a:ext>
            </a:extLst>
          </p:cNvPr>
          <p:cNvSpPr>
            <a:spLocks noGrp="1"/>
          </p:cNvSpPr>
          <p:nvPr>
            <p:ph idx="1"/>
          </p:nvPr>
        </p:nvSpPr>
        <p:spPr/>
        <p:txBody>
          <a:bodyPr/>
          <a:lstStyle/>
          <a:p>
            <a:r>
              <a:rPr lang="en-KE" dirty="0"/>
              <a:t>Accounting regulations mandate that the acquirer allocate the purchase amount under the acquisition method. </a:t>
            </a:r>
            <a:endParaRPr lang="en-US" dirty="0"/>
          </a:p>
          <a:p>
            <a:r>
              <a:rPr lang="en-KE" dirty="0"/>
              <a:t>This implies that on the purchase date, the acquirer must measure the target's identifiable tangible and intangible assets and liabilities at fair value.</a:t>
            </a:r>
            <a:endParaRPr lang="en-US" dirty="0"/>
          </a:p>
          <a:p>
            <a:r>
              <a:rPr lang="en-KE" dirty="0"/>
              <a:t> In essence, the target company's balance sheet will be restated by the buyer using fair value rather than historical cost. </a:t>
            </a:r>
            <a:endParaRPr lang="en-US" dirty="0"/>
          </a:p>
          <a:p>
            <a:r>
              <a:rPr lang="en-KE" dirty="0"/>
              <a:t>The target company's balance sheet is typically increased as a result of this operation. </a:t>
            </a:r>
          </a:p>
          <a:p>
            <a:endParaRPr lang="en-KE" dirty="0"/>
          </a:p>
        </p:txBody>
      </p:sp>
    </p:spTree>
    <p:extLst>
      <p:ext uri="{BB962C8B-B14F-4D97-AF65-F5344CB8AC3E}">
        <p14:creationId xmlns:p14="http://schemas.microsoft.com/office/powerpoint/2010/main" val="2381185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020F9-459E-405C-BA88-B26F91948C8A}"/>
              </a:ext>
            </a:extLst>
          </p:cNvPr>
          <p:cNvSpPr>
            <a:spLocks noGrp="1"/>
          </p:cNvSpPr>
          <p:nvPr>
            <p:ph type="title"/>
          </p:nvPr>
        </p:nvSpPr>
        <p:spPr/>
        <p:txBody>
          <a:bodyPr/>
          <a:lstStyle/>
          <a:p>
            <a:r>
              <a:rPr lang="en-KE" b="1" dirty="0"/>
              <a:t>Fair Value</a:t>
            </a:r>
            <a:br>
              <a:rPr lang="en-KE" dirty="0"/>
            </a:br>
            <a:endParaRPr lang="en-KE" dirty="0"/>
          </a:p>
        </p:txBody>
      </p:sp>
      <p:sp>
        <p:nvSpPr>
          <p:cNvPr id="3" name="Content Placeholder 2">
            <a:extLst>
              <a:ext uri="{FF2B5EF4-FFF2-40B4-BE49-F238E27FC236}">
                <a16:creationId xmlns:a16="http://schemas.microsoft.com/office/drawing/2014/main" id="{8EA8D457-F23A-49CA-AEB0-CA6EF844D923}"/>
              </a:ext>
            </a:extLst>
          </p:cNvPr>
          <p:cNvSpPr>
            <a:spLocks noGrp="1"/>
          </p:cNvSpPr>
          <p:nvPr>
            <p:ph idx="1"/>
          </p:nvPr>
        </p:nvSpPr>
        <p:spPr/>
        <p:txBody>
          <a:bodyPr>
            <a:normAutofit/>
          </a:bodyPr>
          <a:lstStyle/>
          <a:p>
            <a:r>
              <a:rPr lang="en-KE" sz="3200" dirty="0"/>
              <a:t>The acquiring business will employ valuation experts and specialized appraisers to ascertain the target company's assets and liabilities' fair value. </a:t>
            </a:r>
            <a:endParaRPr lang="en-US" sz="3200" dirty="0"/>
          </a:p>
          <a:p>
            <a:r>
              <a:rPr lang="en-KE" sz="3200" dirty="0"/>
              <a:t>These experts are well-versed in valuation techniques and accounting principles. </a:t>
            </a:r>
            <a:endParaRPr lang="en-US" sz="3200" dirty="0"/>
          </a:p>
          <a:p>
            <a:r>
              <a:rPr lang="en-KE" sz="3200" dirty="0"/>
              <a:t>For instance, a real estate expert will assess the values if any of the purchased assets are commercial structures. </a:t>
            </a:r>
            <a:endParaRPr lang="en-US" sz="3200" dirty="0"/>
          </a:p>
        </p:txBody>
      </p:sp>
    </p:spTree>
    <p:extLst>
      <p:ext uri="{BB962C8B-B14F-4D97-AF65-F5344CB8AC3E}">
        <p14:creationId xmlns:p14="http://schemas.microsoft.com/office/powerpoint/2010/main" val="2418840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9A45A-814B-4425-8568-05D18977954A}"/>
              </a:ext>
            </a:extLst>
          </p:cNvPr>
          <p:cNvSpPr>
            <a:spLocks noGrp="1"/>
          </p:cNvSpPr>
          <p:nvPr>
            <p:ph type="title"/>
          </p:nvPr>
        </p:nvSpPr>
        <p:spPr/>
        <p:txBody>
          <a:bodyPr/>
          <a:lstStyle/>
          <a:p>
            <a:r>
              <a:rPr lang="en-US" dirty="0"/>
              <a:t>Fair Value</a:t>
            </a:r>
            <a:endParaRPr lang="en-KE" dirty="0"/>
          </a:p>
        </p:txBody>
      </p:sp>
      <p:sp>
        <p:nvSpPr>
          <p:cNvPr id="3" name="Content Placeholder 2">
            <a:extLst>
              <a:ext uri="{FF2B5EF4-FFF2-40B4-BE49-F238E27FC236}">
                <a16:creationId xmlns:a16="http://schemas.microsoft.com/office/drawing/2014/main" id="{99AB7713-DCFF-46C3-BA76-C7DEFB03DA0F}"/>
              </a:ext>
            </a:extLst>
          </p:cNvPr>
          <p:cNvSpPr>
            <a:spLocks noGrp="1"/>
          </p:cNvSpPr>
          <p:nvPr>
            <p:ph idx="1"/>
          </p:nvPr>
        </p:nvSpPr>
        <p:spPr/>
        <p:txBody>
          <a:bodyPr/>
          <a:lstStyle/>
          <a:p>
            <a:r>
              <a:rPr lang="en-KE" sz="3200" dirty="0"/>
              <a:t>To determine the value of the purchased buildings, the expert may consider recent sales of similar structures.</a:t>
            </a:r>
            <a:endParaRPr lang="en-US" sz="3200" dirty="0"/>
          </a:p>
          <a:p>
            <a:r>
              <a:rPr lang="en-KE" sz="3200" dirty="0"/>
              <a:t>Once all of the target's identified assets and liabilities have been valued fairly, the liabilities are subtracted from the assets to find the target's net asset value.</a:t>
            </a:r>
            <a:endParaRPr lang="en-US" sz="3200" dirty="0"/>
          </a:p>
          <a:p>
            <a:r>
              <a:rPr lang="en-KE" sz="3200" dirty="0"/>
              <a:t> The gap between the target's purchase price and net asset fair value is referred to be goodwill if it remains higher. </a:t>
            </a:r>
          </a:p>
          <a:p>
            <a:endParaRPr lang="en-KE" dirty="0"/>
          </a:p>
        </p:txBody>
      </p:sp>
    </p:spTree>
    <p:extLst>
      <p:ext uri="{BB962C8B-B14F-4D97-AF65-F5344CB8AC3E}">
        <p14:creationId xmlns:p14="http://schemas.microsoft.com/office/powerpoint/2010/main" val="3398754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561D4-8905-4BE2-8510-7088C8047540}"/>
              </a:ext>
            </a:extLst>
          </p:cNvPr>
          <p:cNvSpPr>
            <a:spLocks noGrp="1"/>
          </p:cNvSpPr>
          <p:nvPr>
            <p:ph type="title"/>
          </p:nvPr>
        </p:nvSpPr>
        <p:spPr/>
        <p:txBody>
          <a:bodyPr/>
          <a:lstStyle/>
          <a:p>
            <a:r>
              <a:rPr lang="en-KE" b="1" dirty="0"/>
              <a:t>Goodwill</a:t>
            </a:r>
            <a:br>
              <a:rPr lang="en-KE" dirty="0"/>
            </a:br>
            <a:endParaRPr lang="en-KE" dirty="0"/>
          </a:p>
        </p:txBody>
      </p:sp>
      <p:sp>
        <p:nvSpPr>
          <p:cNvPr id="3" name="Content Placeholder 2">
            <a:extLst>
              <a:ext uri="{FF2B5EF4-FFF2-40B4-BE49-F238E27FC236}">
                <a16:creationId xmlns:a16="http://schemas.microsoft.com/office/drawing/2014/main" id="{83AA3B65-FF9C-42E3-8751-0A8E4182851E}"/>
              </a:ext>
            </a:extLst>
          </p:cNvPr>
          <p:cNvSpPr>
            <a:spLocks noGrp="1"/>
          </p:cNvSpPr>
          <p:nvPr>
            <p:ph idx="1"/>
          </p:nvPr>
        </p:nvSpPr>
        <p:spPr/>
        <p:txBody>
          <a:bodyPr/>
          <a:lstStyle/>
          <a:p>
            <a:r>
              <a:rPr lang="en-KE" dirty="0"/>
              <a:t>The premium paid over the target company's net asset fair value is known as goodwill. </a:t>
            </a:r>
            <a:endParaRPr lang="en-US" dirty="0"/>
          </a:p>
          <a:p>
            <a:r>
              <a:rPr lang="en-KE" dirty="0"/>
              <a:t>Goodwill essentially encompasses all of a company's intangible assets. </a:t>
            </a:r>
            <a:endParaRPr lang="en-US" dirty="0"/>
          </a:p>
          <a:p>
            <a:r>
              <a:rPr lang="en-KE" dirty="0"/>
              <a:t>These include predicted synergies, management "know-how," customer loyalty, and brand value. </a:t>
            </a:r>
            <a:endParaRPr lang="en-US" dirty="0"/>
          </a:p>
          <a:p>
            <a:r>
              <a:rPr lang="en-KE" dirty="0"/>
              <a:t>Goodwill cannot be recorded on a balance sheet without an acquisition because it is only formed during an acquisition.</a:t>
            </a:r>
          </a:p>
        </p:txBody>
      </p:sp>
    </p:spTree>
    <p:extLst>
      <p:ext uri="{BB962C8B-B14F-4D97-AF65-F5344CB8AC3E}">
        <p14:creationId xmlns:p14="http://schemas.microsoft.com/office/powerpoint/2010/main" val="27949702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D7138-DD6F-4E1B-B0B3-13B4C65FD72E}"/>
              </a:ext>
            </a:extLst>
          </p:cNvPr>
          <p:cNvSpPr>
            <a:spLocks noGrp="1"/>
          </p:cNvSpPr>
          <p:nvPr>
            <p:ph type="title"/>
          </p:nvPr>
        </p:nvSpPr>
        <p:spPr/>
        <p:txBody>
          <a:bodyPr/>
          <a:lstStyle/>
          <a:p>
            <a:r>
              <a:rPr lang="en-US" dirty="0"/>
              <a:t>Good will</a:t>
            </a:r>
            <a:endParaRPr lang="en-KE" dirty="0"/>
          </a:p>
        </p:txBody>
      </p:sp>
      <p:sp>
        <p:nvSpPr>
          <p:cNvPr id="3" name="Content Placeholder 2">
            <a:extLst>
              <a:ext uri="{FF2B5EF4-FFF2-40B4-BE49-F238E27FC236}">
                <a16:creationId xmlns:a16="http://schemas.microsoft.com/office/drawing/2014/main" id="{694DB401-0428-496D-A138-D0959FB1BE71}"/>
              </a:ext>
            </a:extLst>
          </p:cNvPr>
          <p:cNvSpPr>
            <a:spLocks noGrp="1"/>
          </p:cNvSpPr>
          <p:nvPr>
            <p:ph idx="1"/>
          </p:nvPr>
        </p:nvSpPr>
        <p:spPr/>
        <p:txBody>
          <a:bodyPr>
            <a:normAutofit/>
          </a:bodyPr>
          <a:lstStyle/>
          <a:p>
            <a:r>
              <a:rPr lang="en-KE" sz="3200" dirty="0"/>
              <a:t>To put it another way, a corporation cannot generate goodwill on its own; rather, it is a balance sheet asset that is purchased.</a:t>
            </a:r>
            <a:endParaRPr lang="en-US" sz="3200" dirty="0"/>
          </a:p>
          <a:p>
            <a:r>
              <a:rPr lang="en-KE" sz="3200" dirty="0"/>
              <a:t>Furthermore, goodwill is not amortized because it is an indefinite-lived asset; however, it is evaluated for impairment every year to make sure it appropriately reflects its current worth.</a:t>
            </a:r>
          </a:p>
        </p:txBody>
      </p:sp>
    </p:spTree>
    <p:extLst>
      <p:ext uri="{BB962C8B-B14F-4D97-AF65-F5344CB8AC3E}">
        <p14:creationId xmlns:p14="http://schemas.microsoft.com/office/powerpoint/2010/main" val="3358899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020B5-362E-4400-AB87-5B0DEB36F718}"/>
              </a:ext>
            </a:extLst>
          </p:cNvPr>
          <p:cNvSpPr>
            <a:spLocks noGrp="1"/>
          </p:cNvSpPr>
          <p:nvPr>
            <p:ph type="title"/>
          </p:nvPr>
        </p:nvSpPr>
        <p:spPr/>
        <p:txBody>
          <a:bodyPr/>
          <a:lstStyle/>
          <a:p>
            <a:r>
              <a:rPr lang="en-US" dirty="0"/>
              <a:t>Tax Treatment</a:t>
            </a:r>
            <a:endParaRPr lang="en-KE" dirty="0"/>
          </a:p>
        </p:txBody>
      </p:sp>
      <p:sp>
        <p:nvSpPr>
          <p:cNvPr id="3" name="Content Placeholder 2">
            <a:extLst>
              <a:ext uri="{FF2B5EF4-FFF2-40B4-BE49-F238E27FC236}">
                <a16:creationId xmlns:a16="http://schemas.microsoft.com/office/drawing/2014/main" id="{B534244D-1DC8-4E9D-9C38-986E065D4AA0}"/>
              </a:ext>
            </a:extLst>
          </p:cNvPr>
          <p:cNvSpPr>
            <a:spLocks noGrp="1"/>
          </p:cNvSpPr>
          <p:nvPr>
            <p:ph idx="1"/>
          </p:nvPr>
        </p:nvSpPr>
        <p:spPr/>
        <p:txBody>
          <a:bodyPr/>
          <a:lstStyle/>
          <a:p>
            <a:r>
              <a:rPr lang="en-KE" dirty="0"/>
              <a:t>Tax Repercussions </a:t>
            </a:r>
            <a:endParaRPr lang="en-US" dirty="0"/>
          </a:p>
          <a:p>
            <a:r>
              <a:rPr lang="en-KE" dirty="0"/>
              <a:t>However, there may be substantial tax ramifications from the allocation of the purchase price and the determination of the target company's assets and liabilities' fair value.</a:t>
            </a:r>
            <a:endParaRPr lang="en-US" dirty="0"/>
          </a:p>
          <a:p>
            <a:r>
              <a:rPr lang="en-KE" dirty="0"/>
              <a:t>Two sets of accounting records are kept by businesses: </a:t>
            </a:r>
            <a:br>
              <a:rPr lang="en-KE" dirty="0"/>
            </a:br>
            <a:br>
              <a:rPr lang="en-KE" dirty="0"/>
            </a:br>
            <a:r>
              <a:rPr lang="en-KE" dirty="0"/>
              <a:t>1. Businesses utilize accrual accounting, which is governed by IFRS or GAAP rules and principles, for financial reporting purposes. </a:t>
            </a:r>
            <a:br>
              <a:rPr lang="en-KE" dirty="0"/>
            </a:br>
            <a:endParaRPr lang="en-KE" dirty="0"/>
          </a:p>
        </p:txBody>
      </p:sp>
    </p:spTree>
    <p:extLst>
      <p:ext uri="{BB962C8B-B14F-4D97-AF65-F5344CB8AC3E}">
        <p14:creationId xmlns:p14="http://schemas.microsoft.com/office/powerpoint/2010/main" val="3114049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0F970-750C-4B64-B572-DAC19C4A0CEB}"/>
              </a:ext>
            </a:extLst>
          </p:cNvPr>
          <p:cNvSpPr>
            <a:spLocks noGrp="1"/>
          </p:cNvSpPr>
          <p:nvPr>
            <p:ph type="title"/>
          </p:nvPr>
        </p:nvSpPr>
        <p:spPr/>
        <p:txBody>
          <a:bodyPr/>
          <a:lstStyle/>
          <a:p>
            <a:r>
              <a:rPr lang="en-US" dirty="0"/>
              <a:t>Tax Treatment</a:t>
            </a:r>
            <a:endParaRPr lang="en-KE" dirty="0"/>
          </a:p>
        </p:txBody>
      </p:sp>
      <p:sp>
        <p:nvSpPr>
          <p:cNvPr id="3" name="Content Placeholder 2">
            <a:extLst>
              <a:ext uri="{FF2B5EF4-FFF2-40B4-BE49-F238E27FC236}">
                <a16:creationId xmlns:a16="http://schemas.microsoft.com/office/drawing/2014/main" id="{D9CDB826-1877-476F-AAAE-1465679C5C74}"/>
              </a:ext>
            </a:extLst>
          </p:cNvPr>
          <p:cNvSpPr>
            <a:spLocks noGrp="1"/>
          </p:cNvSpPr>
          <p:nvPr>
            <p:ph idx="1"/>
          </p:nvPr>
        </p:nvSpPr>
        <p:spPr/>
        <p:txBody>
          <a:bodyPr/>
          <a:lstStyle/>
          <a:p>
            <a:r>
              <a:rPr lang="en-KE" dirty="0"/>
              <a:t>2. Based on a nation's tax laws and regulations, the second set of records is kept for tax purposes. </a:t>
            </a:r>
            <a:endParaRPr lang="en-US" dirty="0"/>
          </a:p>
          <a:p>
            <a:r>
              <a:rPr lang="en-KE" dirty="0"/>
              <a:t>The fair value changes effect the accounting records but not the tax records, but this is not always the case depending on how the transaction is structured. </a:t>
            </a:r>
          </a:p>
          <a:p>
            <a:r>
              <a:rPr lang="en-KE" dirty="0"/>
              <a:t>There is a discrepancy between the amounts on the accounting balance sheet and the tax balance sheet since the fair value adjustments affect the accounting records rather than the tax records.</a:t>
            </a:r>
          </a:p>
        </p:txBody>
      </p:sp>
    </p:spTree>
    <p:extLst>
      <p:ext uri="{BB962C8B-B14F-4D97-AF65-F5344CB8AC3E}">
        <p14:creationId xmlns:p14="http://schemas.microsoft.com/office/powerpoint/2010/main" val="1130998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6A64A-D155-4344-8D80-A59AFCD7C48C}"/>
              </a:ext>
            </a:extLst>
          </p:cNvPr>
          <p:cNvSpPr>
            <a:spLocks noGrp="1"/>
          </p:cNvSpPr>
          <p:nvPr>
            <p:ph type="title"/>
          </p:nvPr>
        </p:nvSpPr>
        <p:spPr/>
        <p:txBody>
          <a:bodyPr/>
          <a:lstStyle/>
          <a:p>
            <a:r>
              <a:rPr lang="en-US" dirty="0"/>
              <a:t>Taxation</a:t>
            </a:r>
            <a:endParaRPr lang="en-KE" dirty="0"/>
          </a:p>
        </p:txBody>
      </p:sp>
      <p:sp>
        <p:nvSpPr>
          <p:cNvPr id="3" name="Content Placeholder 2">
            <a:extLst>
              <a:ext uri="{FF2B5EF4-FFF2-40B4-BE49-F238E27FC236}">
                <a16:creationId xmlns:a16="http://schemas.microsoft.com/office/drawing/2014/main" id="{9D11A540-997A-4295-A329-A5B867B6B1C1}"/>
              </a:ext>
            </a:extLst>
          </p:cNvPr>
          <p:cNvSpPr>
            <a:spLocks noGrp="1"/>
          </p:cNvSpPr>
          <p:nvPr>
            <p:ph idx="1"/>
          </p:nvPr>
        </p:nvSpPr>
        <p:spPr/>
        <p:txBody>
          <a:bodyPr/>
          <a:lstStyle/>
          <a:p>
            <a:r>
              <a:rPr lang="en-KE" dirty="0"/>
              <a:t>Deferred taxes may result from this discrepancy. </a:t>
            </a:r>
            <a:endParaRPr lang="en-US" dirty="0"/>
          </a:p>
          <a:p>
            <a:r>
              <a:rPr lang="en-KE" dirty="0"/>
              <a:t>The Accounting Process for M&amp;A</a:t>
            </a:r>
            <a:endParaRPr lang="en-US" dirty="0"/>
          </a:p>
          <a:p>
            <a:r>
              <a:rPr lang="en-KE" dirty="0"/>
              <a:t>There are several steps in the M&amp;A accounting process: </a:t>
            </a:r>
            <a:br>
              <a:rPr lang="en-KE" dirty="0"/>
            </a:br>
            <a:br>
              <a:rPr lang="en-KE" dirty="0"/>
            </a:br>
            <a:r>
              <a:rPr lang="en-KE" dirty="0"/>
              <a:t>1. Valuation and Deal Structuring: The acquirer uses a variety of valuation techniques, such as similar company analysis, discounted cash flow (DCF), and previous deals, to assess the target's value.</a:t>
            </a:r>
          </a:p>
        </p:txBody>
      </p:sp>
    </p:spTree>
    <p:extLst>
      <p:ext uri="{BB962C8B-B14F-4D97-AF65-F5344CB8AC3E}">
        <p14:creationId xmlns:p14="http://schemas.microsoft.com/office/powerpoint/2010/main" val="3190294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61CC8-6C3C-4D22-9461-1DE4D8982E5C}"/>
              </a:ext>
            </a:extLst>
          </p:cNvPr>
          <p:cNvSpPr>
            <a:spLocks noGrp="1"/>
          </p:cNvSpPr>
          <p:nvPr>
            <p:ph type="title"/>
          </p:nvPr>
        </p:nvSpPr>
        <p:spPr/>
        <p:txBody>
          <a:bodyPr/>
          <a:lstStyle/>
          <a:p>
            <a:r>
              <a:rPr lang="en-US" dirty="0"/>
              <a:t>Accounting adjustment</a:t>
            </a:r>
            <a:endParaRPr lang="en-KE" dirty="0"/>
          </a:p>
        </p:txBody>
      </p:sp>
      <p:sp>
        <p:nvSpPr>
          <p:cNvPr id="3" name="Content Placeholder 2">
            <a:extLst>
              <a:ext uri="{FF2B5EF4-FFF2-40B4-BE49-F238E27FC236}">
                <a16:creationId xmlns:a16="http://schemas.microsoft.com/office/drawing/2014/main" id="{419171AA-9FB9-4A20-8CB2-CD1FEB57E022}"/>
              </a:ext>
            </a:extLst>
          </p:cNvPr>
          <p:cNvSpPr>
            <a:spLocks noGrp="1"/>
          </p:cNvSpPr>
          <p:nvPr>
            <p:ph idx="1"/>
          </p:nvPr>
        </p:nvSpPr>
        <p:spPr/>
        <p:txBody>
          <a:bodyPr/>
          <a:lstStyle/>
          <a:p>
            <a:r>
              <a:rPr lang="en-KE" dirty="0"/>
              <a:t>After a value has been established, the transaction can be set up as a stock swap, cash transaction, or a combination of shares and cash. </a:t>
            </a:r>
          </a:p>
          <a:p>
            <a:r>
              <a:rPr lang="en-KE" dirty="0"/>
              <a:t>2. Due Diligence: </a:t>
            </a:r>
            <a:endParaRPr lang="en-US" dirty="0"/>
          </a:p>
          <a:p>
            <a:r>
              <a:rPr lang="en-KE" dirty="0"/>
              <a:t>Analysts and other experts carry out extensive due diligence to evaluate the target company's financial performance prior to closing a deal. </a:t>
            </a:r>
            <a:endParaRPr lang="en-US" dirty="0"/>
          </a:p>
          <a:p>
            <a:r>
              <a:rPr lang="en-KE" dirty="0"/>
              <a:t>This entails examining contracts, liabilities, assets, legal concerns, and possible synergy calculations.</a:t>
            </a:r>
          </a:p>
        </p:txBody>
      </p:sp>
    </p:spTree>
    <p:extLst>
      <p:ext uri="{BB962C8B-B14F-4D97-AF65-F5344CB8AC3E}">
        <p14:creationId xmlns:p14="http://schemas.microsoft.com/office/powerpoint/2010/main" val="37125954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4C60-FA1D-44EB-8526-349EAD048EA0}"/>
              </a:ext>
            </a:extLst>
          </p:cNvPr>
          <p:cNvSpPr>
            <a:spLocks noGrp="1"/>
          </p:cNvSpPr>
          <p:nvPr>
            <p:ph type="title"/>
          </p:nvPr>
        </p:nvSpPr>
        <p:spPr/>
        <p:txBody>
          <a:bodyPr/>
          <a:lstStyle/>
          <a:p>
            <a:r>
              <a:rPr lang="en-US" dirty="0"/>
              <a:t>Adjustment</a:t>
            </a:r>
            <a:endParaRPr lang="en-KE" dirty="0"/>
          </a:p>
        </p:txBody>
      </p:sp>
      <p:sp>
        <p:nvSpPr>
          <p:cNvPr id="3" name="Content Placeholder 2">
            <a:extLst>
              <a:ext uri="{FF2B5EF4-FFF2-40B4-BE49-F238E27FC236}">
                <a16:creationId xmlns:a16="http://schemas.microsoft.com/office/drawing/2014/main" id="{8B8F98B8-7ED5-4609-82A1-84B2E4648886}"/>
              </a:ext>
            </a:extLst>
          </p:cNvPr>
          <p:cNvSpPr>
            <a:spLocks noGrp="1"/>
          </p:cNvSpPr>
          <p:nvPr>
            <p:ph idx="1"/>
          </p:nvPr>
        </p:nvSpPr>
        <p:spPr/>
        <p:txBody>
          <a:bodyPr/>
          <a:lstStyle/>
          <a:p>
            <a:r>
              <a:rPr lang="en-KE" dirty="0"/>
              <a:t>3.</a:t>
            </a:r>
            <a:r>
              <a:rPr lang="en-KE" sz="3200" dirty="0"/>
              <a:t> Purchase Price Allocation (PPA): </a:t>
            </a:r>
            <a:endParaRPr lang="en-US" sz="3200" dirty="0"/>
          </a:p>
          <a:p>
            <a:r>
              <a:rPr lang="en-KE" sz="3200" dirty="0"/>
              <a:t>As previously stated, the purchase price is distributed among the purchased identifiable assets and liabilities when the transaction closes. </a:t>
            </a:r>
            <a:endParaRPr lang="en-US" sz="3200" dirty="0"/>
          </a:p>
          <a:p>
            <a:r>
              <a:rPr lang="en-KE" sz="3200" dirty="0"/>
              <a:t>This phase establishes the amount allotted to goodwill and necessitates valuation experts' fair value estimates.</a:t>
            </a:r>
            <a:br>
              <a:rPr lang="en-KE" sz="3200" dirty="0"/>
            </a:br>
            <a:endParaRPr lang="en-KE" sz="3200" dirty="0"/>
          </a:p>
        </p:txBody>
      </p:sp>
    </p:spTree>
    <p:extLst>
      <p:ext uri="{BB962C8B-B14F-4D97-AF65-F5344CB8AC3E}">
        <p14:creationId xmlns:p14="http://schemas.microsoft.com/office/powerpoint/2010/main" val="10035951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2483C-E142-4DB0-9D32-12D38F87A474}"/>
              </a:ext>
            </a:extLst>
          </p:cNvPr>
          <p:cNvSpPr>
            <a:spLocks noGrp="1"/>
          </p:cNvSpPr>
          <p:nvPr>
            <p:ph type="title"/>
          </p:nvPr>
        </p:nvSpPr>
        <p:spPr/>
        <p:txBody>
          <a:bodyPr/>
          <a:lstStyle/>
          <a:p>
            <a:r>
              <a:rPr lang="en-US" dirty="0"/>
              <a:t>consolidation</a:t>
            </a:r>
            <a:endParaRPr lang="en-KE" dirty="0"/>
          </a:p>
        </p:txBody>
      </p:sp>
      <p:sp>
        <p:nvSpPr>
          <p:cNvPr id="3" name="Content Placeholder 2">
            <a:extLst>
              <a:ext uri="{FF2B5EF4-FFF2-40B4-BE49-F238E27FC236}">
                <a16:creationId xmlns:a16="http://schemas.microsoft.com/office/drawing/2014/main" id="{F4B9A172-09A0-467F-87E9-1285FD76CB38}"/>
              </a:ext>
            </a:extLst>
          </p:cNvPr>
          <p:cNvSpPr>
            <a:spLocks noGrp="1"/>
          </p:cNvSpPr>
          <p:nvPr>
            <p:ph idx="1"/>
          </p:nvPr>
        </p:nvSpPr>
        <p:spPr/>
        <p:txBody>
          <a:bodyPr/>
          <a:lstStyle/>
          <a:p>
            <a:r>
              <a:rPr lang="en-KE" dirty="0"/>
              <a:t> </a:t>
            </a:r>
            <a:r>
              <a:rPr lang="en-KE" sz="3200" dirty="0"/>
              <a:t>Consolidation and Integration: </a:t>
            </a:r>
            <a:endParaRPr lang="en-US" sz="3200" dirty="0"/>
          </a:p>
          <a:p>
            <a:r>
              <a:rPr lang="en-KE" sz="3200" dirty="0"/>
              <a:t>The acquirer's and the acquired company's financial statements are combined.</a:t>
            </a:r>
            <a:endParaRPr lang="en-US" sz="3200" dirty="0"/>
          </a:p>
          <a:p>
            <a:r>
              <a:rPr lang="en-KE" sz="3200" dirty="0"/>
              <a:t> Combining balance sheets, income statements, and cash flow statements is part of this. </a:t>
            </a:r>
            <a:endParaRPr lang="en-US" sz="3200" dirty="0"/>
          </a:p>
          <a:p>
            <a:r>
              <a:rPr lang="en-KE" sz="3200" dirty="0"/>
              <a:t>This stage also records adjustments for fair value, goodwill, and deferred taxes. </a:t>
            </a:r>
          </a:p>
          <a:p>
            <a:endParaRPr lang="en-KE" dirty="0"/>
          </a:p>
        </p:txBody>
      </p:sp>
    </p:spTree>
    <p:extLst>
      <p:ext uri="{BB962C8B-B14F-4D97-AF65-F5344CB8AC3E}">
        <p14:creationId xmlns:p14="http://schemas.microsoft.com/office/powerpoint/2010/main" val="3641911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C384C-F95A-49F7-8D99-4DDBA21995FD}"/>
              </a:ext>
            </a:extLst>
          </p:cNvPr>
          <p:cNvSpPr>
            <a:spLocks noGrp="1"/>
          </p:cNvSpPr>
          <p:nvPr>
            <p:ph type="title"/>
          </p:nvPr>
        </p:nvSpPr>
        <p:spPr/>
        <p:txBody>
          <a:bodyPr/>
          <a:lstStyle/>
          <a:p>
            <a:r>
              <a:rPr lang="en-US" dirty="0"/>
              <a:t>Post Acquisition</a:t>
            </a:r>
            <a:endParaRPr lang="en-KE" dirty="0"/>
          </a:p>
        </p:txBody>
      </p:sp>
      <p:sp>
        <p:nvSpPr>
          <p:cNvPr id="3" name="Content Placeholder 2">
            <a:extLst>
              <a:ext uri="{FF2B5EF4-FFF2-40B4-BE49-F238E27FC236}">
                <a16:creationId xmlns:a16="http://schemas.microsoft.com/office/drawing/2014/main" id="{858707A1-B040-4335-96C2-065F0D69FF5B}"/>
              </a:ext>
            </a:extLst>
          </p:cNvPr>
          <p:cNvSpPr>
            <a:spLocks noGrp="1"/>
          </p:cNvSpPr>
          <p:nvPr>
            <p:ph idx="1"/>
          </p:nvPr>
        </p:nvSpPr>
        <p:spPr/>
        <p:txBody>
          <a:bodyPr/>
          <a:lstStyle/>
          <a:p>
            <a:r>
              <a:rPr lang="en-KE" dirty="0"/>
              <a:t>5</a:t>
            </a:r>
            <a:r>
              <a:rPr lang="en-KE" sz="3200" dirty="0"/>
              <a:t>. Post-Acquisition Accounting: </a:t>
            </a:r>
            <a:endParaRPr lang="en-US" sz="3200" dirty="0"/>
          </a:p>
          <a:p>
            <a:r>
              <a:rPr lang="en-KE" sz="3200" dirty="0"/>
              <a:t>Continued accounting duties include deferred tax adjustments, amortization of acquired intangible assets, and goodwill impairment testing.</a:t>
            </a:r>
            <a:endParaRPr lang="en-US" sz="3200" dirty="0"/>
          </a:p>
          <a:p>
            <a:r>
              <a:rPr lang="en-KE" sz="3200" dirty="0"/>
              <a:t> Accurately calculating accretion or dilution to earnings per share requires regular financial reporting that takes these post-acquisition developments into account. </a:t>
            </a:r>
            <a:br>
              <a:rPr lang="en-KE" sz="3200" dirty="0"/>
            </a:br>
            <a:endParaRPr lang="en-KE" sz="3200" dirty="0"/>
          </a:p>
        </p:txBody>
      </p:sp>
    </p:spTree>
    <p:extLst>
      <p:ext uri="{BB962C8B-B14F-4D97-AF65-F5344CB8AC3E}">
        <p14:creationId xmlns:p14="http://schemas.microsoft.com/office/powerpoint/2010/main" val="41187311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16164-ED2A-4876-A27B-49DA35BF440B}"/>
              </a:ext>
            </a:extLst>
          </p:cNvPr>
          <p:cNvSpPr>
            <a:spLocks noGrp="1"/>
          </p:cNvSpPr>
          <p:nvPr>
            <p:ph type="title"/>
          </p:nvPr>
        </p:nvSpPr>
        <p:spPr/>
        <p:txBody>
          <a:bodyPr/>
          <a:lstStyle/>
          <a:p>
            <a:r>
              <a:rPr lang="en-US" dirty="0"/>
              <a:t>Challenges</a:t>
            </a:r>
            <a:endParaRPr lang="en-KE" dirty="0"/>
          </a:p>
        </p:txBody>
      </p:sp>
      <p:sp>
        <p:nvSpPr>
          <p:cNvPr id="3" name="Content Placeholder 2">
            <a:extLst>
              <a:ext uri="{FF2B5EF4-FFF2-40B4-BE49-F238E27FC236}">
                <a16:creationId xmlns:a16="http://schemas.microsoft.com/office/drawing/2014/main" id="{E485B0A2-E43B-43FA-8EEE-5FF5C6227DC2}"/>
              </a:ext>
            </a:extLst>
          </p:cNvPr>
          <p:cNvSpPr>
            <a:spLocks noGrp="1"/>
          </p:cNvSpPr>
          <p:nvPr>
            <p:ph idx="1"/>
          </p:nvPr>
        </p:nvSpPr>
        <p:spPr/>
        <p:txBody>
          <a:bodyPr>
            <a:normAutofit lnSpcReduction="10000"/>
          </a:bodyPr>
          <a:lstStyle/>
          <a:p>
            <a:r>
              <a:rPr lang="en-KE" sz="3200" dirty="0"/>
              <a:t>Typical Obstacles in M&amp;A Accounting</a:t>
            </a:r>
            <a:endParaRPr lang="en-US" sz="3200" dirty="0"/>
          </a:p>
          <a:p>
            <a:endParaRPr lang="en-US" sz="3200" dirty="0"/>
          </a:p>
          <a:p>
            <a:r>
              <a:rPr lang="en-KE" sz="3200" dirty="0"/>
              <a:t>M&amp;A accounting poses a number of difficulties, such as: </a:t>
            </a:r>
            <a:endParaRPr lang="en-US" sz="3200" dirty="0"/>
          </a:p>
          <a:p>
            <a:r>
              <a:rPr lang="en-KE" sz="3200" dirty="0"/>
              <a:t>• Estimating Fair Values: </a:t>
            </a:r>
            <a:endParaRPr lang="en-US" sz="3200" dirty="0"/>
          </a:p>
          <a:p>
            <a:r>
              <a:rPr lang="en-KE" sz="3200" dirty="0"/>
              <a:t>It can be extremely difficult to accurately ascertain the fair value of acquired assets and liabilities, particularly intangible assets, and this calls for qualified valuation specialists. </a:t>
            </a:r>
            <a:br>
              <a:rPr lang="en-KE" sz="3200" dirty="0"/>
            </a:br>
            <a:br>
              <a:rPr lang="en-KE" dirty="0"/>
            </a:br>
            <a:endParaRPr lang="en-KE" dirty="0"/>
          </a:p>
          <a:p>
            <a:endParaRPr lang="en-KE" dirty="0"/>
          </a:p>
        </p:txBody>
      </p:sp>
    </p:spTree>
    <p:extLst>
      <p:ext uri="{BB962C8B-B14F-4D97-AF65-F5344CB8AC3E}">
        <p14:creationId xmlns:p14="http://schemas.microsoft.com/office/powerpoint/2010/main" val="5715760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93F68-713D-42B8-8679-96F15E66051D}"/>
              </a:ext>
            </a:extLst>
          </p:cNvPr>
          <p:cNvSpPr>
            <a:spLocks noGrp="1"/>
          </p:cNvSpPr>
          <p:nvPr>
            <p:ph type="title"/>
          </p:nvPr>
        </p:nvSpPr>
        <p:spPr/>
        <p:txBody>
          <a:bodyPr/>
          <a:lstStyle/>
          <a:p>
            <a:r>
              <a:rPr lang="en-US" dirty="0"/>
              <a:t>Challenges</a:t>
            </a:r>
            <a:endParaRPr lang="en-KE" dirty="0"/>
          </a:p>
        </p:txBody>
      </p:sp>
      <p:sp>
        <p:nvSpPr>
          <p:cNvPr id="3" name="Content Placeholder 2">
            <a:extLst>
              <a:ext uri="{FF2B5EF4-FFF2-40B4-BE49-F238E27FC236}">
                <a16:creationId xmlns:a16="http://schemas.microsoft.com/office/drawing/2014/main" id="{D0D88098-BEE7-422D-B9EA-C6B4AD81B34F}"/>
              </a:ext>
            </a:extLst>
          </p:cNvPr>
          <p:cNvSpPr>
            <a:spLocks noGrp="1"/>
          </p:cNvSpPr>
          <p:nvPr>
            <p:ph idx="1"/>
          </p:nvPr>
        </p:nvSpPr>
        <p:spPr/>
        <p:txBody>
          <a:bodyPr/>
          <a:lstStyle/>
          <a:p>
            <a:r>
              <a:rPr lang="en-KE" dirty="0"/>
              <a:t>• Goodwill Impairment: </a:t>
            </a:r>
            <a:endParaRPr lang="en-US" dirty="0"/>
          </a:p>
          <a:p>
            <a:r>
              <a:rPr lang="en-KE" dirty="0"/>
              <a:t>If there is proof that goodwill is already impaired, it is evaluated for impairment once a year. </a:t>
            </a:r>
            <a:endParaRPr lang="en-US" dirty="0"/>
          </a:p>
          <a:p>
            <a:r>
              <a:rPr lang="en-KE" dirty="0"/>
              <a:t>Investor image may suffer if goodwill is damaged, as this may lead to significant write-downs. </a:t>
            </a:r>
          </a:p>
          <a:p>
            <a:r>
              <a:rPr lang="en-KE" dirty="0"/>
              <a:t>Financial reporting and analysis become more difficult when deferred taxes, which result from discrepancies between book and tax values, are taken into account. </a:t>
            </a:r>
            <a:br>
              <a:rPr lang="en-KE" dirty="0"/>
            </a:br>
            <a:endParaRPr lang="en-KE" dirty="0"/>
          </a:p>
        </p:txBody>
      </p:sp>
    </p:spTree>
    <p:extLst>
      <p:ext uri="{BB962C8B-B14F-4D97-AF65-F5344CB8AC3E}">
        <p14:creationId xmlns:p14="http://schemas.microsoft.com/office/powerpoint/2010/main" val="2691106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7D02-2205-45B4-B904-BC856D1FCFE6}"/>
              </a:ext>
            </a:extLst>
          </p:cNvPr>
          <p:cNvSpPr>
            <a:spLocks noGrp="1"/>
          </p:cNvSpPr>
          <p:nvPr>
            <p:ph type="title"/>
          </p:nvPr>
        </p:nvSpPr>
        <p:spPr/>
        <p:txBody>
          <a:bodyPr/>
          <a:lstStyle/>
          <a:p>
            <a:r>
              <a:rPr lang="en-US" dirty="0"/>
              <a:t>Challenges</a:t>
            </a:r>
            <a:endParaRPr lang="en-KE" dirty="0"/>
          </a:p>
        </p:txBody>
      </p:sp>
      <p:sp>
        <p:nvSpPr>
          <p:cNvPr id="3" name="Content Placeholder 2">
            <a:extLst>
              <a:ext uri="{FF2B5EF4-FFF2-40B4-BE49-F238E27FC236}">
                <a16:creationId xmlns:a16="http://schemas.microsoft.com/office/drawing/2014/main" id="{F7357715-4343-4766-92BA-30DFA2FC48B3}"/>
              </a:ext>
            </a:extLst>
          </p:cNvPr>
          <p:cNvSpPr>
            <a:spLocks noGrp="1"/>
          </p:cNvSpPr>
          <p:nvPr>
            <p:ph idx="1"/>
          </p:nvPr>
        </p:nvSpPr>
        <p:spPr/>
        <p:txBody>
          <a:bodyPr>
            <a:normAutofit lnSpcReduction="10000"/>
          </a:bodyPr>
          <a:lstStyle/>
          <a:p>
            <a:r>
              <a:rPr lang="en-KE" dirty="0"/>
              <a:t> Integration Problems:</a:t>
            </a:r>
            <a:endParaRPr lang="en-US" dirty="0"/>
          </a:p>
          <a:p>
            <a:r>
              <a:rPr lang="en-KE" dirty="0"/>
              <a:t> It can be challenging to integrate financial reporting systems and reporting standards between two businesses, particularly when dealing with cross-border transactions involving disparate currencies and regulatory compliance requirements.</a:t>
            </a:r>
            <a:br>
              <a:rPr lang="en-KE" dirty="0"/>
            </a:br>
            <a:endParaRPr lang="en-US" dirty="0"/>
          </a:p>
          <a:p>
            <a:r>
              <a:rPr lang="en-KE" dirty="0"/>
              <a:t>Top Techniques for Effective M&amp;A Accounting </a:t>
            </a:r>
            <a:endParaRPr lang="en-US" dirty="0"/>
          </a:p>
          <a:p>
            <a:r>
              <a:rPr lang="en-KE" dirty="0"/>
              <a:t>The following recommended practices should be taken into account by businesses in order to lessen the difficulties and guarantee successful acquisition accounting: </a:t>
            </a:r>
            <a:br>
              <a:rPr lang="en-KE" dirty="0"/>
            </a:br>
            <a:endParaRPr lang="en-KE" dirty="0"/>
          </a:p>
        </p:txBody>
      </p:sp>
    </p:spTree>
    <p:extLst>
      <p:ext uri="{BB962C8B-B14F-4D97-AF65-F5344CB8AC3E}">
        <p14:creationId xmlns:p14="http://schemas.microsoft.com/office/powerpoint/2010/main" val="3804406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35810-AAF5-4FD1-9CC0-F71BCCD35877}"/>
              </a:ext>
            </a:extLst>
          </p:cNvPr>
          <p:cNvSpPr>
            <a:spLocks noGrp="1"/>
          </p:cNvSpPr>
          <p:nvPr>
            <p:ph type="title"/>
          </p:nvPr>
        </p:nvSpPr>
        <p:spPr/>
        <p:txBody>
          <a:bodyPr/>
          <a:lstStyle/>
          <a:p>
            <a:r>
              <a:rPr lang="en-US" dirty="0"/>
              <a:t>Hints</a:t>
            </a:r>
            <a:endParaRPr lang="en-KE" dirty="0"/>
          </a:p>
        </p:txBody>
      </p:sp>
      <p:sp>
        <p:nvSpPr>
          <p:cNvPr id="3" name="Content Placeholder 2">
            <a:extLst>
              <a:ext uri="{FF2B5EF4-FFF2-40B4-BE49-F238E27FC236}">
                <a16:creationId xmlns:a16="http://schemas.microsoft.com/office/drawing/2014/main" id="{60E6CA36-FD69-4C85-961F-8A20C3972499}"/>
              </a:ext>
            </a:extLst>
          </p:cNvPr>
          <p:cNvSpPr>
            <a:spLocks noGrp="1"/>
          </p:cNvSpPr>
          <p:nvPr>
            <p:ph idx="1"/>
          </p:nvPr>
        </p:nvSpPr>
        <p:spPr/>
        <p:txBody>
          <a:bodyPr/>
          <a:lstStyle/>
          <a:p>
            <a:r>
              <a:rPr lang="en-KE" dirty="0"/>
              <a:t> Early Accounting Expert Involvement: </a:t>
            </a:r>
            <a:endParaRPr lang="en-US" dirty="0"/>
          </a:p>
          <a:p>
            <a:r>
              <a:rPr lang="en-KE" dirty="0"/>
              <a:t>To proactively detect and resolve such problems, accounting experts should be included in the due diligence team and participate early in the M&amp;A process. </a:t>
            </a:r>
          </a:p>
          <a:p>
            <a:r>
              <a:rPr lang="en-KE" dirty="0"/>
              <a:t>• Thorough Due Diligence: </a:t>
            </a:r>
            <a:endParaRPr lang="en-US" dirty="0"/>
          </a:p>
          <a:p>
            <a:r>
              <a:rPr lang="en-KE" dirty="0"/>
              <a:t>To detect financial risks and make sure that all potential liabilities are taken into account in the acquisition price allocation, do thorough due diligence. </a:t>
            </a:r>
            <a:br>
              <a:rPr lang="en-KE" dirty="0"/>
            </a:br>
            <a:endParaRPr lang="en-KE" dirty="0"/>
          </a:p>
        </p:txBody>
      </p:sp>
    </p:spTree>
    <p:extLst>
      <p:ext uri="{BB962C8B-B14F-4D97-AF65-F5344CB8AC3E}">
        <p14:creationId xmlns:p14="http://schemas.microsoft.com/office/powerpoint/2010/main" val="4602755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EC614-CDB7-47B2-9699-61A1D1239AF3}"/>
              </a:ext>
            </a:extLst>
          </p:cNvPr>
          <p:cNvSpPr>
            <a:spLocks noGrp="1"/>
          </p:cNvSpPr>
          <p:nvPr>
            <p:ph type="title"/>
          </p:nvPr>
        </p:nvSpPr>
        <p:spPr/>
        <p:txBody>
          <a:bodyPr/>
          <a:lstStyle/>
          <a:p>
            <a:r>
              <a:rPr lang="en-US" dirty="0"/>
              <a:t>Hints</a:t>
            </a:r>
            <a:endParaRPr lang="en-KE" dirty="0"/>
          </a:p>
        </p:txBody>
      </p:sp>
      <p:sp>
        <p:nvSpPr>
          <p:cNvPr id="3" name="Content Placeholder 2">
            <a:extLst>
              <a:ext uri="{FF2B5EF4-FFF2-40B4-BE49-F238E27FC236}">
                <a16:creationId xmlns:a16="http://schemas.microsoft.com/office/drawing/2014/main" id="{057E4E57-F188-4103-9B56-CA4D0BD75542}"/>
              </a:ext>
            </a:extLst>
          </p:cNvPr>
          <p:cNvSpPr>
            <a:spLocks noGrp="1"/>
          </p:cNvSpPr>
          <p:nvPr>
            <p:ph idx="1"/>
          </p:nvPr>
        </p:nvSpPr>
        <p:spPr/>
        <p:txBody>
          <a:bodyPr/>
          <a:lstStyle/>
          <a:p>
            <a:r>
              <a:rPr lang="en-KE" dirty="0"/>
              <a:t>Accurate Fair worth Assessments: </a:t>
            </a:r>
            <a:endParaRPr lang="en-US" dirty="0"/>
          </a:p>
          <a:p>
            <a:r>
              <a:rPr lang="en-KE" dirty="0"/>
              <a:t>To ascertain the fair worth of acquired assets and obligations, especially for intangible assets like intellectual property, consult with certified valuation specialists.</a:t>
            </a:r>
            <a:br>
              <a:rPr lang="en-KE" dirty="0"/>
            </a:br>
            <a:r>
              <a:rPr lang="en-KE" dirty="0"/>
              <a:t>• Efficient Integration Planning:</a:t>
            </a:r>
            <a:endParaRPr lang="en-US" dirty="0"/>
          </a:p>
          <a:p>
            <a:r>
              <a:rPr lang="en-KE" dirty="0"/>
              <a:t> Create a thorough integration strategy to seamlessly combine the target company's and the buyer's financial systems, accounting regulations, and reporting procedures. </a:t>
            </a:r>
            <a:br>
              <a:rPr lang="en-KE" dirty="0"/>
            </a:br>
            <a:br>
              <a:rPr lang="en-KE" dirty="0"/>
            </a:br>
            <a:endParaRPr lang="en-KE" dirty="0"/>
          </a:p>
        </p:txBody>
      </p:sp>
    </p:spTree>
    <p:extLst>
      <p:ext uri="{BB962C8B-B14F-4D97-AF65-F5344CB8AC3E}">
        <p14:creationId xmlns:p14="http://schemas.microsoft.com/office/powerpoint/2010/main" val="38955429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DBC33-EFA1-44AD-8801-C2582A6FE155}"/>
              </a:ext>
            </a:extLst>
          </p:cNvPr>
          <p:cNvSpPr>
            <a:spLocks noGrp="1"/>
          </p:cNvSpPr>
          <p:nvPr>
            <p:ph type="title"/>
          </p:nvPr>
        </p:nvSpPr>
        <p:spPr/>
        <p:txBody>
          <a:bodyPr/>
          <a:lstStyle/>
          <a:p>
            <a:r>
              <a:rPr lang="en-US" dirty="0"/>
              <a:t>Hints</a:t>
            </a:r>
            <a:endParaRPr lang="en-KE" dirty="0"/>
          </a:p>
        </p:txBody>
      </p:sp>
      <p:sp>
        <p:nvSpPr>
          <p:cNvPr id="3" name="Content Placeholder 2">
            <a:extLst>
              <a:ext uri="{FF2B5EF4-FFF2-40B4-BE49-F238E27FC236}">
                <a16:creationId xmlns:a16="http://schemas.microsoft.com/office/drawing/2014/main" id="{CB4B85EF-7D27-4D1C-B9AA-0DF34A70953C}"/>
              </a:ext>
            </a:extLst>
          </p:cNvPr>
          <p:cNvSpPr>
            <a:spLocks noGrp="1"/>
          </p:cNvSpPr>
          <p:nvPr>
            <p:ph idx="1"/>
          </p:nvPr>
        </p:nvSpPr>
        <p:spPr/>
        <p:txBody>
          <a:bodyPr/>
          <a:lstStyle/>
          <a:p>
            <a:r>
              <a:rPr lang="en-KE" sz="3200" dirty="0"/>
              <a:t>A crucial step in the mergers and acquisitions process, M&amp;A accounting calls for meticulous preparation, exact execution, and constant monitoring.</a:t>
            </a:r>
            <a:endParaRPr lang="en-US" sz="3200" dirty="0"/>
          </a:p>
          <a:p>
            <a:r>
              <a:rPr lang="en-KE" sz="3200" dirty="0"/>
              <a:t> By understanding the key elements of M&amp;A accounting, the challenges involved, and the best practices to follow, companies can ensure accurate financial reporting, compliance with accounting standards, and the successful integration of the target company.</a:t>
            </a:r>
          </a:p>
          <a:p>
            <a:endParaRPr lang="en-KE" dirty="0"/>
          </a:p>
        </p:txBody>
      </p:sp>
    </p:spTree>
    <p:extLst>
      <p:ext uri="{BB962C8B-B14F-4D97-AF65-F5344CB8AC3E}">
        <p14:creationId xmlns:p14="http://schemas.microsoft.com/office/powerpoint/2010/main" val="16821360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A9B03-3050-4192-98FB-966741CB4DEB}"/>
              </a:ext>
            </a:extLst>
          </p:cNvPr>
          <p:cNvSpPr>
            <a:spLocks noGrp="1"/>
          </p:cNvSpPr>
          <p:nvPr>
            <p:ph type="title"/>
          </p:nvPr>
        </p:nvSpPr>
        <p:spPr/>
        <p:txBody>
          <a:bodyPr/>
          <a:lstStyle/>
          <a:p>
            <a:r>
              <a:rPr lang="en-US" dirty="0"/>
              <a:t>Summary</a:t>
            </a:r>
            <a:br>
              <a:rPr lang="en-US" dirty="0"/>
            </a:br>
            <a:endParaRPr lang="en-KE" dirty="0"/>
          </a:p>
        </p:txBody>
      </p:sp>
      <p:sp>
        <p:nvSpPr>
          <p:cNvPr id="3" name="Content Placeholder 2">
            <a:extLst>
              <a:ext uri="{FF2B5EF4-FFF2-40B4-BE49-F238E27FC236}">
                <a16:creationId xmlns:a16="http://schemas.microsoft.com/office/drawing/2014/main" id="{B5752958-29C6-4B23-A030-B9A9361747A8}"/>
              </a:ext>
            </a:extLst>
          </p:cNvPr>
          <p:cNvSpPr>
            <a:spLocks noGrp="1"/>
          </p:cNvSpPr>
          <p:nvPr>
            <p:ph idx="1"/>
          </p:nvPr>
        </p:nvSpPr>
        <p:spPr/>
        <p:txBody>
          <a:bodyPr>
            <a:normAutofit/>
          </a:bodyPr>
          <a:lstStyle/>
          <a:p>
            <a:r>
              <a:rPr lang="en-KE" dirty="0"/>
              <a:t>The particular procedures and techniques used to combine the financial statements of businesses engaged in a merger or acquisition are referred to as merger accounting.</a:t>
            </a:r>
            <a:endParaRPr lang="en-US" dirty="0"/>
          </a:p>
          <a:p>
            <a:r>
              <a:rPr lang="en-KE" dirty="0"/>
              <a:t> This procedure creates a single set of financial statements by combining the merging firms' assets, liabilities, equity, revenue, and expenses. </a:t>
            </a:r>
          </a:p>
          <a:p>
            <a:r>
              <a:rPr lang="en-KE" dirty="0"/>
              <a:t> Presenting a clear and accurate picture of the newly formed entity's financial situation is the aim of merger accounting. </a:t>
            </a:r>
            <a:br>
              <a:rPr lang="en-KE" dirty="0"/>
            </a:br>
            <a:endParaRPr lang="en-KE" dirty="0"/>
          </a:p>
        </p:txBody>
      </p:sp>
    </p:spTree>
    <p:extLst>
      <p:ext uri="{BB962C8B-B14F-4D97-AF65-F5344CB8AC3E}">
        <p14:creationId xmlns:p14="http://schemas.microsoft.com/office/powerpoint/2010/main" val="3451387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5010E-4FE1-478C-811A-3301804A0952}"/>
              </a:ext>
            </a:extLst>
          </p:cNvPr>
          <p:cNvSpPr>
            <a:spLocks noGrp="1"/>
          </p:cNvSpPr>
          <p:nvPr>
            <p:ph type="title"/>
          </p:nvPr>
        </p:nvSpPr>
        <p:spPr/>
        <p:txBody>
          <a:bodyPr/>
          <a:lstStyle/>
          <a:p>
            <a:r>
              <a:rPr lang="en-US" dirty="0"/>
              <a:t>Summary</a:t>
            </a:r>
            <a:endParaRPr lang="en-KE" dirty="0"/>
          </a:p>
        </p:txBody>
      </p:sp>
      <p:sp>
        <p:nvSpPr>
          <p:cNvPr id="3" name="Content Placeholder 2">
            <a:extLst>
              <a:ext uri="{FF2B5EF4-FFF2-40B4-BE49-F238E27FC236}">
                <a16:creationId xmlns:a16="http://schemas.microsoft.com/office/drawing/2014/main" id="{DC452D83-D0A5-4035-A797-56E87B97702A}"/>
              </a:ext>
            </a:extLst>
          </p:cNvPr>
          <p:cNvSpPr>
            <a:spLocks noGrp="1"/>
          </p:cNvSpPr>
          <p:nvPr>
            <p:ph idx="1"/>
          </p:nvPr>
        </p:nvSpPr>
        <p:spPr/>
        <p:txBody>
          <a:bodyPr/>
          <a:lstStyle/>
          <a:p>
            <a:r>
              <a:rPr lang="en-KE" dirty="0"/>
              <a:t>For stakeholders to comprehend the merger's financial impact, openness and adherence to accounting rules are essential.</a:t>
            </a:r>
            <a:endParaRPr lang="en-US" dirty="0"/>
          </a:p>
          <a:p>
            <a:r>
              <a:rPr lang="en-KE" dirty="0"/>
              <a:t>For the businesses involved to successfully integrate, proper merger accounting is crucial. </a:t>
            </a:r>
            <a:endParaRPr lang="en-US" dirty="0"/>
          </a:p>
          <a:p>
            <a:r>
              <a:rPr lang="en-KE" dirty="0"/>
              <a:t>It offers a starting point for coordinating financial reporting and procedures, which will eventually lead to a more seamless transition and sustained success.</a:t>
            </a:r>
            <a:br>
              <a:rPr lang="en-KE" dirty="0"/>
            </a:br>
            <a:endParaRPr lang="en-KE" dirty="0"/>
          </a:p>
        </p:txBody>
      </p:sp>
    </p:spTree>
    <p:extLst>
      <p:ext uri="{BB962C8B-B14F-4D97-AF65-F5344CB8AC3E}">
        <p14:creationId xmlns:p14="http://schemas.microsoft.com/office/powerpoint/2010/main" val="14028191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897C8-07CB-4071-96C4-00271697D396}"/>
              </a:ext>
            </a:extLst>
          </p:cNvPr>
          <p:cNvSpPr>
            <a:spLocks noGrp="1"/>
          </p:cNvSpPr>
          <p:nvPr>
            <p:ph type="title"/>
          </p:nvPr>
        </p:nvSpPr>
        <p:spPr/>
        <p:txBody>
          <a:bodyPr/>
          <a:lstStyle/>
          <a:p>
            <a:r>
              <a:rPr lang="en-US" dirty="0"/>
              <a:t>Accountant diligence</a:t>
            </a:r>
            <a:endParaRPr lang="en-KE" dirty="0"/>
          </a:p>
        </p:txBody>
      </p:sp>
      <p:sp>
        <p:nvSpPr>
          <p:cNvPr id="3" name="Content Placeholder 2">
            <a:extLst>
              <a:ext uri="{FF2B5EF4-FFF2-40B4-BE49-F238E27FC236}">
                <a16:creationId xmlns:a16="http://schemas.microsoft.com/office/drawing/2014/main" id="{729793AA-6759-4061-B6AA-EB18A12FEC77}"/>
              </a:ext>
            </a:extLst>
          </p:cNvPr>
          <p:cNvSpPr>
            <a:spLocks noGrp="1"/>
          </p:cNvSpPr>
          <p:nvPr>
            <p:ph idx="1"/>
          </p:nvPr>
        </p:nvSpPr>
        <p:spPr/>
        <p:txBody>
          <a:bodyPr/>
          <a:lstStyle/>
          <a:p>
            <a:r>
              <a:rPr lang="en-KE" dirty="0"/>
              <a:t>Due diligence and risk assessment are two of the most important tasks to take into account when accounting for mergers and acquisitions. </a:t>
            </a:r>
            <a:endParaRPr lang="en-US" dirty="0"/>
          </a:p>
          <a:p>
            <a:r>
              <a:rPr lang="en-KE" dirty="0"/>
              <a:t>This entails a careful analysis of the participating companies' financial standing. </a:t>
            </a:r>
            <a:endParaRPr lang="en-US" dirty="0"/>
          </a:p>
          <a:p>
            <a:r>
              <a:rPr lang="en-KE" dirty="0"/>
              <a:t>Accuracy and thoroughness are necessary for merger accounting, just like for other forms of accounting.</a:t>
            </a:r>
          </a:p>
        </p:txBody>
      </p:sp>
    </p:spTree>
    <p:extLst>
      <p:ext uri="{BB962C8B-B14F-4D97-AF65-F5344CB8AC3E}">
        <p14:creationId xmlns:p14="http://schemas.microsoft.com/office/powerpoint/2010/main" val="30586495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837CD-DD4C-49E1-BE84-84BA47D57E6D}"/>
              </a:ext>
            </a:extLst>
          </p:cNvPr>
          <p:cNvSpPr>
            <a:spLocks noGrp="1"/>
          </p:cNvSpPr>
          <p:nvPr>
            <p:ph type="title"/>
          </p:nvPr>
        </p:nvSpPr>
        <p:spPr/>
        <p:txBody>
          <a:bodyPr/>
          <a:lstStyle/>
          <a:p>
            <a:r>
              <a:rPr lang="en-US" dirty="0"/>
              <a:t>Accountant diligence</a:t>
            </a:r>
            <a:endParaRPr lang="en-KE" dirty="0"/>
          </a:p>
        </p:txBody>
      </p:sp>
      <p:sp>
        <p:nvSpPr>
          <p:cNvPr id="3" name="Content Placeholder 2">
            <a:extLst>
              <a:ext uri="{FF2B5EF4-FFF2-40B4-BE49-F238E27FC236}">
                <a16:creationId xmlns:a16="http://schemas.microsoft.com/office/drawing/2014/main" id="{246C4ADB-2F24-4E79-A0B9-CE6C0CA16335}"/>
              </a:ext>
            </a:extLst>
          </p:cNvPr>
          <p:cNvSpPr>
            <a:spLocks noGrp="1"/>
          </p:cNvSpPr>
          <p:nvPr>
            <p:ph idx="1"/>
          </p:nvPr>
        </p:nvSpPr>
        <p:spPr/>
        <p:txBody>
          <a:bodyPr/>
          <a:lstStyle/>
          <a:p>
            <a:r>
              <a:rPr lang="en-KE" dirty="0"/>
              <a:t>Accountants must thoroughly review all financial statements, assess assets and liabilities, and spot any possible dangers or inconsistencies before a merger may move forward. </a:t>
            </a:r>
            <a:endParaRPr lang="en-US" dirty="0"/>
          </a:p>
          <a:p>
            <a:r>
              <a:rPr lang="en-KE" dirty="0"/>
              <a:t>This procedure is essential for guaranteeing that the merger or acquisition is founded on reliable financial data and that any unreported problems are discovered prior to the transaction being completed.</a:t>
            </a:r>
          </a:p>
        </p:txBody>
      </p:sp>
    </p:spTree>
    <p:extLst>
      <p:ext uri="{BB962C8B-B14F-4D97-AF65-F5344CB8AC3E}">
        <p14:creationId xmlns:p14="http://schemas.microsoft.com/office/powerpoint/2010/main" val="4117057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238AF-59A1-426F-8DAF-5441BDCD18B6}"/>
              </a:ext>
            </a:extLst>
          </p:cNvPr>
          <p:cNvSpPr>
            <a:spLocks noGrp="1"/>
          </p:cNvSpPr>
          <p:nvPr>
            <p:ph type="title"/>
          </p:nvPr>
        </p:nvSpPr>
        <p:spPr/>
        <p:txBody>
          <a:bodyPr/>
          <a:lstStyle/>
          <a:p>
            <a:r>
              <a:rPr lang="en-US" dirty="0"/>
              <a:t>Accountant diligence</a:t>
            </a:r>
            <a:endParaRPr lang="en-KE" dirty="0"/>
          </a:p>
        </p:txBody>
      </p:sp>
      <p:sp>
        <p:nvSpPr>
          <p:cNvPr id="3" name="Content Placeholder 2">
            <a:extLst>
              <a:ext uri="{FF2B5EF4-FFF2-40B4-BE49-F238E27FC236}">
                <a16:creationId xmlns:a16="http://schemas.microsoft.com/office/drawing/2014/main" id="{65942C96-0D6B-4733-9733-498184263E5B}"/>
              </a:ext>
            </a:extLst>
          </p:cNvPr>
          <p:cNvSpPr>
            <a:spLocks noGrp="1"/>
          </p:cNvSpPr>
          <p:nvPr>
            <p:ph idx="1"/>
          </p:nvPr>
        </p:nvSpPr>
        <p:spPr/>
        <p:txBody>
          <a:bodyPr/>
          <a:lstStyle/>
          <a:p>
            <a:r>
              <a:rPr lang="en-KE" dirty="0"/>
              <a:t>Merger accountants are in charge of financial analysis in addition to due diligence. </a:t>
            </a:r>
            <a:endParaRPr lang="en-US" dirty="0"/>
          </a:p>
          <a:p>
            <a:r>
              <a:rPr lang="en-KE" dirty="0"/>
              <a:t>This entails estimating the financial effects on the participating companies of the merger or acquisition. </a:t>
            </a:r>
            <a:br>
              <a:rPr lang="en-KE" dirty="0"/>
            </a:br>
            <a:br>
              <a:rPr lang="en-KE" dirty="0"/>
            </a:br>
            <a:r>
              <a:rPr lang="en-KE" dirty="0"/>
              <a:t>The impact of the merger or acquisition on cash flow, profitability, and overall financial stability must be assessed by merger accountants. </a:t>
            </a:r>
          </a:p>
          <a:p>
            <a:endParaRPr lang="en-KE" dirty="0"/>
          </a:p>
        </p:txBody>
      </p:sp>
    </p:spTree>
    <p:extLst>
      <p:ext uri="{BB962C8B-B14F-4D97-AF65-F5344CB8AC3E}">
        <p14:creationId xmlns:p14="http://schemas.microsoft.com/office/powerpoint/2010/main" val="25548563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466FB-85D2-4C3B-853A-2491C5B8B33B}"/>
              </a:ext>
            </a:extLst>
          </p:cNvPr>
          <p:cNvSpPr>
            <a:spLocks noGrp="1"/>
          </p:cNvSpPr>
          <p:nvPr>
            <p:ph type="title"/>
          </p:nvPr>
        </p:nvSpPr>
        <p:spPr/>
        <p:txBody>
          <a:bodyPr/>
          <a:lstStyle/>
          <a:p>
            <a:r>
              <a:rPr lang="en-US" dirty="0"/>
              <a:t>Reference</a:t>
            </a:r>
            <a:endParaRPr lang="en-KE" dirty="0"/>
          </a:p>
        </p:txBody>
      </p:sp>
      <p:sp>
        <p:nvSpPr>
          <p:cNvPr id="3" name="Content Placeholder 2">
            <a:extLst>
              <a:ext uri="{FF2B5EF4-FFF2-40B4-BE49-F238E27FC236}">
                <a16:creationId xmlns:a16="http://schemas.microsoft.com/office/drawing/2014/main" id="{96E66B4B-E589-4A65-A6FC-5BADF9D5E591}"/>
              </a:ext>
            </a:extLst>
          </p:cNvPr>
          <p:cNvSpPr>
            <a:spLocks noGrp="1"/>
          </p:cNvSpPr>
          <p:nvPr>
            <p:ph idx="1"/>
          </p:nvPr>
        </p:nvSpPr>
        <p:spPr/>
        <p:txBody>
          <a:bodyPr/>
          <a:lstStyle/>
          <a:p>
            <a:r>
              <a:rPr lang="en-KE" dirty="0"/>
              <a:t>Agarwal, S. P., &amp; Jain, P. C. (1993). </a:t>
            </a:r>
            <a:r>
              <a:rPr lang="en-KE" i="1" dirty="0"/>
              <a:t>Advanced financial accounting: Theory and practice</a:t>
            </a:r>
            <a:r>
              <a:rPr lang="en-KE" dirty="0"/>
              <a:t>. New Delhi, India: Wiley Eastern Limited.</a:t>
            </a:r>
          </a:p>
          <a:p>
            <a:endParaRPr lang="en-KE" dirty="0"/>
          </a:p>
        </p:txBody>
      </p:sp>
    </p:spTree>
    <p:extLst>
      <p:ext uri="{BB962C8B-B14F-4D97-AF65-F5344CB8AC3E}">
        <p14:creationId xmlns:p14="http://schemas.microsoft.com/office/powerpoint/2010/main" val="23035234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0A3D1-FEDE-4D45-8B7D-E4C722C90EFA}"/>
              </a:ext>
            </a:extLst>
          </p:cNvPr>
          <p:cNvSpPr>
            <a:spLocks noGrp="1"/>
          </p:cNvSpPr>
          <p:nvPr>
            <p:ph type="title"/>
          </p:nvPr>
        </p:nvSpPr>
        <p:spPr/>
        <p:txBody>
          <a:bodyPr/>
          <a:lstStyle/>
          <a:p>
            <a:r>
              <a:rPr lang="en-US" dirty="0"/>
              <a:t>Week 10 : Consolidated Accounts</a:t>
            </a:r>
            <a:endParaRPr lang="en-KE" dirty="0"/>
          </a:p>
        </p:txBody>
      </p:sp>
      <p:sp>
        <p:nvSpPr>
          <p:cNvPr id="3" name="Content Placeholder 2">
            <a:extLst>
              <a:ext uri="{FF2B5EF4-FFF2-40B4-BE49-F238E27FC236}">
                <a16:creationId xmlns:a16="http://schemas.microsoft.com/office/drawing/2014/main" id="{64EBD7B4-134E-45DD-9D48-55D068F2B1FD}"/>
              </a:ext>
            </a:extLst>
          </p:cNvPr>
          <p:cNvSpPr>
            <a:spLocks noGrp="1"/>
          </p:cNvSpPr>
          <p:nvPr>
            <p:ph idx="1"/>
          </p:nvPr>
        </p:nvSpPr>
        <p:spPr/>
        <p:txBody>
          <a:bodyPr/>
          <a:lstStyle/>
          <a:p>
            <a:r>
              <a:rPr lang="en-US"/>
              <a:t>End of Week 10</a:t>
            </a:r>
            <a:endParaRPr lang="en-KE" dirty="0"/>
          </a:p>
        </p:txBody>
      </p:sp>
    </p:spTree>
    <p:extLst>
      <p:ext uri="{BB962C8B-B14F-4D97-AF65-F5344CB8AC3E}">
        <p14:creationId xmlns:p14="http://schemas.microsoft.com/office/powerpoint/2010/main" val="39130285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619</TotalTime>
  <Words>2141</Words>
  <Application>Microsoft Office PowerPoint</Application>
  <PresentationFormat>Widescreen</PresentationFormat>
  <Paragraphs>176</Paragraphs>
  <Slides>41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Calibri Light</vt:lpstr>
      <vt:lpstr>Office Theme</vt:lpstr>
      <vt:lpstr>Course: Advanced Accounting Theory and Practices</vt:lpstr>
      <vt:lpstr>Introduction</vt:lpstr>
      <vt:lpstr>Introduction</vt:lpstr>
      <vt:lpstr>Overview</vt:lpstr>
      <vt:lpstr>Goal</vt:lpstr>
      <vt:lpstr>Key Aspects of Consolidation Accounting</vt:lpstr>
      <vt:lpstr>Account treatment</vt:lpstr>
      <vt:lpstr>Accounting</vt:lpstr>
      <vt:lpstr>kinds of acquisitions and mergers: </vt:lpstr>
      <vt:lpstr>Advantages</vt:lpstr>
      <vt:lpstr>Accounting for Mergers and Acquisitions</vt:lpstr>
      <vt:lpstr>M&amp;A</vt:lpstr>
      <vt:lpstr>Descriptions</vt:lpstr>
      <vt:lpstr>Descriptions</vt:lpstr>
      <vt:lpstr>Value</vt:lpstr>
      <vt:lpstr>Important Elements of M&amp;A Accounting</vt:lpstr>
      <vt:lpstr>Elements of M&amp;A Accounting</vt:lpstr>
      <vt:lpstr>Fair Value </vt:lpstr>
      <vt:lpstr>Fair Value</vt:lpstr>
      <vt:lpstr>Goodwill </vt:lpstr>
      <vt:lpstr>Good will</vt:lpstr>
      <vt:lpstr>Tax Treatment</vt:lpstr>
      <vt:lpstr>Tax Treatment</vt:lpstr>
      <vt:lpstr>Taxation</vt:lpstr>
      <vt:lpstr>Accounting adjustment</vt:lpstr>
      <vt:lpstr>Adjustment</vt:lpstr>
      <vt:lpstr>consolidation</vt:lpstr>
      <vt:lpstr>Post Acquisition</vt:lpstr>
      <vt:lpstr>Challenges</vt:lpstr>
      <vt:lpstr>Challenges</vt:lpstr>
      <vt:lpstr>Challenges</vt:lpstr>
      <vt:lpstr>Hints</vt:lpstr>
      <vt:lpstr>Hints</vt:lpstr>
      <vt:lpstr>Hints</vt:lpstr>
      <vt:lpstr>Summary </vt:lpstr>
      <vt:lpstr>Summary</vt:lpstr>
      <vt:lpstr>Accountant diligence</vt:lpstr>
      <vt:lpstr>Accountant diligence</vt:lpstr>
      <vt:lpstr>Accountant diligence</vt:lpstr>
      <vt:lpstr>Reference</vt:lpstr>
      <vt:lpstr>Week 10 : Consolidated Accounts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11</cp:revision>
  <dcterms:created xsi:type="dcterms:W3CDTF">2025-05-15T19:47:58Z</dcterms:created>
  <dcterms:modified xsi:type="dcterms:W3CDTF">2025-05-17T19:49:27Z</dcterms:modified>
</cp:coreProperties>
</file>