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6" r:id="rId41"/>
    <p:sldId id="295" r:id="rId42"/>
  </p:sldIdLst>
  <p:sldSz cx="12192000" cy="6858000"/>
  <p:notesSz cx="6858000" cy="9144000"/>
  <p:defaultTextStyle>
    <a:defPPr>
      <a:defRPr lang="en-K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1" d="100"/>
          <a:sy n="71" d="100"/>
        </p:scale>
        <p:origin x="69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97BA55-00A0-4555-8251-BC3EE0F8318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KE"/>
          </a:p>
        </p:txBody>
      </p:sp>
      <p:sp>
        <p:nvSpPr>
          <p:cNvPr id="3" name="Subtitle 2">
            <a:extLst>
              <a:ext uri="{FF2B5EF4-FFF2-40B4-BE49-F238E27FC236}">
                <a16:creationId xmlns:a16="http://schemas.microsoft.com/office/drawing/2014/main" id="{264EF936-F8DB-45CB-8B03-C7320817449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KE"/>
          </a:p>
        </p:txBody>
      </p:sp>
      <p:sp>
        <p:nvSpPr>
          <p:cNvPr id="4" name="Date Placeholder 3">
            <a:extLst>
              <a:ext uri="{FF2B5EF4-FFF2-40B4-BE49-F238E27FC236}">
                <a16:creationId xmlns:a16="http://schemas.microsoft.com/office/drawing/2014/main" id="{0B3F5425-E44C-46FE-80C4-580A31CD4FF3}"/>
              </a:ext>
            </a:extLst>
          </p:cNvPr>
          <p:cNvSpPr>
            <a:spLocks noGrp="1"/>
          </p:cNvSpPr>
          <p:nvPr>
            <p:ph type="dt" sz="half" idx="10"/>
          </p:nvPr>
        </p:nvSpPr>
        <p:spPr/>
        <p:txBody>
          <a:bodyPr/>
          <a:lstStyle/>
          <a:p>
            <a:fld id="{C8C8F9E3-39A4-4D0D-BF62-0BE38D7B9D2F}" type="datetimeFigureOut">
              <a:rPr lang="en-KE" smtClean="0"/>
              <a:t>03/06/2025</a:t>
            </a:fld>
            <a:endParaRPr lang="en-KE"/>
          </a:p>
        </p:txBody>
      </p:sp>
      <p:sp>
        <p:nvSpPr>
          <p:cNvPr id="5" name="Footer Placeholder 4">
            <a:extLst>
              <a:ext uri="{FF2B5EF4-FFF2-40B4-BE49-F238E27FC236}">
                <a16:creationId xmlns:a16="http://schemas.microsoft.com/office/drawing/2014/main" id="{3AA1C0D2-3BEB-48C7-87E0-219D8817D75E}"/>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00C8FA7B-4253-436D-8522-8CC03AB1CF5E}"/>
              </a:ext>
            </a:extLst>
          </p:cNvPr>
          <p:cNvSpPr>
            <a:spLocks noGrp="1"/>
          </p:cNvSpPr>
          <p:nvPr>
            <p:ph type="sldNum" sz="quarter" idx="12"/>
          </p:nvPr>
        </p:nvSpPr>
        <p:spPr/>
        <p:txBody>
          <a:bodyPr/>
          <a:lstStyle/>
          <a:p>
            <a:fld id="{E046B5B1-9685-4C9B-9ECD-BD5FEF1EFCE7}" type="slidenum">
              <a:rPr lang="en-KE" smtClean="0"/>
              <a:t>‹#›</a:t>
            </a:fld>
            <a:endParaRPr lang="en-KE"/>
          </a:p>
        </p:txBody>
      </p:sp>
    </p:spTree>
    <p:extLst>
      <p:ext uri="{BB962C8B-B14F-4D97-AF65-F5344CB8AC3E}">
        <p14:creationId xmlns:p14="http://schemas.microsoft.com/office/powerpoint/2010/main" val="25301504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14AE6A-BD37-47E8-BCB9-290DACA936D3}"/>
              </a:ext>
            </a:extLst>
          </p:cNvPr>
          <p:cNvSpPr>
            <a:spLocks noGrp="1"/>
          </p:cNvSpPr>
          <p:nvPr>
            <p:ph type="title"/>
          </p:nvPr>
        </p:nvSpPr>
        <p:spPr/>
        <p:txBody>
          <a:bodyPr/>
          <a:lstStyle/>
          <a:p>
            <a:r>
              <a:rPr lang="en-US"/>
              <a:t>Click to edit Master title style</a:t>
            </a:r>
            <a:endParaRPr lang="en-KE"/>
          </a:p>
        </p:txBody>
      </p:sp>
      <p:sp>
        <p:nvSpPr>
          <p:cNvPr id="3" name="Content Placeholder 2">
            <a:extLst>
              <a:ext uri="{FF2B5EF4-FFF2-40B4-BE49-F238E27FC236}">
                <a16:creationId xmlns:a16="http://schemas.microsoft.com/office/drawing/2014/main" id="{0A23B664-3462-44FE-9A72-E44126C9ADDA}"/>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8AC5176A-1A56-44EE-B4DC-C323A3CD3212}"/>
              </a:ext>
            </a:extLst>
          </p:cNvPr>
          <p:cNvSpPr>
            <a:spLocks noGrp="1"/>
          </p:cNvSpPr>
          <p:nvPr>
            <p:ph type="dt" sz="half" idx="10"/>
          </p:nvPr>
        </p:nvSpPr>
        <p:spPr/>
        <p:txBody>
          <a:bodyPr/>
          <a:lstStyle/>
          <a:p>
            <a:fld id="{C8C8F9E3-39A4-4D0D-BF62-0BE38D7B9D2F}" type="datetimeFigureOut">
              <a:rPr lang="en-KE" smtClean="0"/>
              <a:t>03/06/2025</a:t>
            </a:fld>
            <a:endParaRPr lang="en-KE"/>
          </a:p>
        </p:txBody>
      </p:sp>
      <p:sp>
        <p:nvSpPr>
          <p:cNvPr id="5" name="Footer Placeholder 4">
            <a:extLst>
              <a:ext uri="{FF2B5EF4-FFF2-40B4-BE49-F238E27FC236}">
                <a16:creationId xmlns:a16="http://schemas.microsoft.com/office/drawing/2014/main" id="{5D01A2C4-5C9E-437A-A537-E7F3A21FB210}"/>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7AC3E3FA-20E1-4A0B-B449-FB76868D50A0}"/>
              </a:ext>
            </a:extLst>
          </p:cNvPr>
          <p:cNvSpPr>
            <a:spLocks noGrp="1"/>
          </p:cNvSpPr>
          <p:nvPr>
            <p:ph type="sldNum" sz="quarter" idx="12"/>
          </p:nvPr>
        </p:nvSpPr>
        <p:spPr/>
        <p:txBody>
          <a:bodyPr/>
          <a:lstStyle/>
          <a:p>
            <a:fld id="{E046B5B1-9685-4C9B-9ECD-BD5FEF1EFCE7}" type="slidenum">
              <a:rPr lang="en-KE" smtClean="0"/>
              <a:t>‹#›</a:t>
            </a:fld>
            <a:endParaRPr lang="en-KE"/>
          </a:p>
        </p:txBody>
      </p:sp>
    </p:spTree>
    <p:extLst>
      <p:ext uri="{BB962C8B-B14F-4D97-AF65-F5344CB8AC3E}">
        <p14:creationId xmlns:p14="http://schemas.microsoft.com/office/powerpoint/2010/main" val="3161005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420469-67C4-4271-B8E3-7785FFACCAA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KE"/>
          </a:p>
        </p:txBody>
      </p:sp>
      <p:sp>
        <p:nvSpPr>
          <p:cNvPr id="3" name="Text Placeholder 2">
            <a:extLst>
              <a:ext uri="{FF2B5EF4-FFF2-40B4-BE49-F238E27FC236}">
                <a16:creationId xmlns:a16="http://schemas.microsoft.com/office/drawing/2014/main" id="{4D72AA6C-DEE6-4DCE-8E59-1F3F2D9A4AC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F11DBE50-2237-4489-9285-30151E2BCC9F}"/>
              </a:ext>
            </a:extLst>
          </p:cNvPr>
          <p:cNvSpPr>
            <a:spLocks noGrp="1"/>
          </p:cNvSpPr>
          <p:nvPr>
            <p:ph type="dt" sz="half" idx="10"/>
          </p:nvPr>
        </p:nvSpPr>
        <p:spPr/>
        <p:txBody>
          <a:bodyPr/>
          <a:lstStyle/>
          <a:p>
            <a:fld id="{C8C8F9E3-39A4-4D0D-BF62-0BE38D7B9D2F}" type="datetimeFigureOut">
              <a:rPr lang="en-KE" smtClean="0"/>
              <a:t>03/06/2025</a:t>
            </a:fld>
            <a:endParaRPr lang="en-KE"/>
          </a:p>
        </p:txBody>
      </p:sp>
      <p:sp>
        <p:nvSpPr>
          <p:cNvPr id="5" name="Footer Placeholder 4">
            <a:extLst>
              <a:ext uri="{FF2B5EF4-FFF2-40B4-BE49-F238E27FC236}">
                <a16:creationId xmlns:a16="http://schemas.microsoft.com/office/drawing/2014/main" id="{E88338F1-3CAB-441B-AC6F-5490D907850A}"/>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57DB5AAF-A2B3-48BF-90D3-FD934FB78A42}"/>
              </a:ext>
            </a:extLst>
          </p:cNvPr>
          <p:cNvSpPr>
            <a:spLocks noGrp="1"/>
          </p:cNvSpPr>
          <p:nvPr>
            <p:ph type="sldNum" sz="quarter" idx="12"/>
          </p:nvPr>
        </p:nvSpPr>
        <p:spPr/>
        <p:txBody>
          <a:bodyPr/>
          <a:lstStyle/>
          <a:p>
            <a:fld id="{E046B5B1-9685-4C9B-9ECD-BD5FEF1EFCE7}" type="slidenum">
              <a:rPr lang="en-KE" smtClean="0"/>
              <a:t>‹#›</a:t>
            </a:fld>
            <a:endParaRPr lang="en-KE"/>
          </a:p>
        </p:txBody>
      </p:sp>
    </p:spTree>
    <p:extLst>
      <p:ext uri="{BB962C8B-B14F-4D97-AF65-F5344CB8AC3E}">
        <p14:creationId xmlns:p14="http://schemas.microsoft.com/office/powerpoint/2010/main" val="16796404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2D5D25-3546-49F0-BDF8-CEAFDAB2E868}"/>
              </a:ext>
            </a:extLst>
          </p:cNvPr>
          <p:cNvSpPr>
            <a:spLocks noGrp="1"/>
          </p:cNvSpPr>
          <p:nvPr>
            <p:ph type="title"/>
          </p:nvPr>
        </p:nvSpPr>
        <p:spPr/>
        <p:txBody>
          <a:bodyPr/>
          <a:lstStyle/>
          <a:p>
            <a:r>
              <a:rPr lang="en-US"/>
              <a:t>Click to edit Master title style</a:t>
            </a:r>
            <a:endParaRPr lang="en-KE"/>
          </a:p>
        </p:txBody>
      </p:sp>
      <p:sp>
        <p:nvSpPr>
          <p:cNvPr id="3" name="Content Placeholder 2">
            <a:extLst>
              <a:ext uri="{FF2B5EF4-FFF2-40B4-BE49-F238E27FC236}">
                <a16:creationId xmlns:a16="http://schemas.microsoft.com/office/drawing/2014/main" id="{06539387-405D-47E7-80A0-5FCC8D697B3C}"/>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Content Placeholder 3">
            <a:extLst>
              <a:ext uri="{FF2B5EF4-FFF2-40B4-BE49-F238E27FC236}">
                <a16:creationId xmlns:a16="http://schemas.microsoft.com/office/drawing/2014/main" id="{3B8AAE10-2EBF-45C3-872F-14A8FFC8AACB}"/>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5" name="Date Placeholder 4">
            <a:extLst>
              <a:ext uri="{FF2B5EF4-FFF2-40B4-BE49-F238E27FC236}">
                <a16:creationId xmlns:a16="http://schemas.microsoft.com/office/drawing/2014/main" id="{FAA71E01-8FE8-4574-BC10-420BAA8BD58D}"/>
              </a:ext>
            </a:extLst>
          </p:cNvPr>
          <p:cNvSpPr>
            <a:spLocks noGrp="1"/>
          </p:cNvSpPr>
          <p:nvPr>
            <p:ph type="dt" sz="half" idx="10"/>
          </p:nvPr>
        </p:nvSpPr>
        <p:spPr/>
        <p:txBody>
          <a:bodyPr/>
          <a:lstStyle/>
          <a:p>
            <a:fld id="{C8C8F9E3-39A4-4D0D-BF62-0BE38D7B9D2F}" type="datetimeFigureOut">
              <a:rPr lang="en-KE" smtClean="0"/>
              <a:t>03/06/2025</a:t>
            </a:fld>
            <a:endParaRPr lang="en-KE"/>
          </a:p>
        </p:txBody>
      </p:sp>
      <p:sp>
        <p:nvSpPr>
          <p:cNvPr id="6" name="Footer Placeholder 5">
            <a:extLst>
              <a:ext uri="{FF2B5EF4-FFF2-40B4-BE49-F238E27FC236}">
                <a16:creationId xmlns:a16="http://schemas.microsoft.com/office/drawing/2014/main" id="{7685FB3C-9653-4C25-9682-40D03352EF8B}"/>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E78897E3-686A-4FA6-B294-88FE50A6A905}"/>
              </a:ext>
            </a:extLst>
          </p:cNvPr>
          <p:cNvSpPr>
            <a:spLocks noGrp="1"/>
          </p:cNvSpPr>
          <p:nvPr>
            <p:ph type="sldNum" sz="quarter" idx="12"/>
          </p:nvPr>
        </p:nvSpPr>
        <p:spPr/>
        <p:txBody>
          <a:bodyPr/>
          <a:lstStyle/>
          <a:p>
            <a:fld id="{E046B5B1-9685-4C9B-9ECD-BD5FEF1EFCE7}" type="slidenum">
              <a:rPr lang="en-KE" smtClean="0"/>
              <a:t>‹#›</a:t>
            </a:fld>
            <a:endParaRPr lang="en-KE"/>
          </a:p>
        </p:txBody>
      </p:sp>
    </p:spTree>
    <p:extLst>
      <p:ext uri="{BB962C8B-B14F-4D97-AF65-F5344CB8AC3E}">
        <p14:creationId xmlns:p14="http://schemas.microsoft.com/office/powerpoint/2010/main" val="15364311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D5CFB8-646C-44C8-8B8E-272A55354E2F}"/>
              </a:ext>
            </a:extLst>
          </p:cNvPr>
          <p:cNvSpPr>
            <a:spLocks noGrp="1"/>
          </p:cNvSpPr>
          <p:nvPr>
            <p:ph type="title"/>
          </p:nvPr>
        </p:nvSpPr>
        <p:spPr>
          <a:xfrm>
            <a:off x="839788" y="365125"/>
            <a:ext cx="10515600" cy="1325563"/>
          </a:xfrm>
        </p:spPr>
        <p:txBody>
          <a:bodyPr/>
          <a:lstStyle/>
          <a:p>
            <a:r>
              <a:rPr lang="en-US"/>
              <a:t>Click to edit Master title style</a:t>
            </a:r>
            <a:endParaRPr lang="en-KE"/>
          </a:p>
        </p:txBody>
      </p:sp>
      <p:sp>
        <p:nvSpPr>
          <p:cNvPr id="3" name="Text Placeholder 2">
            <a:extLst>
              <a:ext uri="{FF2B5EF4-FFF2-40B4-BE49-F238E27FC236}">
                <a16:creationId xmlns:a16="http://schemas.microsoft.com/office/drawing/2014/main" id="{47FD7745-6477-48B4-B462-5A7D2FB1E86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DDA98294-6865-497E-80C8-901CBC85A520}"/>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5" name="Text Placeholder 4">
            <a:extLst>
              <a:ext uri="{FF2B5EF4-FFF2-40B4-BE49-F238E27FC236}">
                <a16:creationId xmlns:a16="http://schemas.microsoft.com/office/drawing/2014/main" id="{A495FA05-2ACA-4C5A-A2B7-396A93D98B8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7375E735-1186-4F33-A31E-F839EEEFDA45}"/>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7" name="Date Placeholder 6">
            <a:extLst>
              <a:ext uri="{FF2B5EF4-FFF2-40B4-BE49-F238E27FC236}">
                <a16:creationId xmlns:a16="http://schemas.microsoft.com/office/drawing/2014/main" id="{E25C4014-6C68-4D18-9824-B5F3C16DD1C7}"/>
              </a:ext>
            </a:extLst>
          </p:cNvPr>
          <p:cNvSpPr>
            <a:spLocks noGrp="1"/>
          </p:cNvSpPr>
          <p:nvPr>
            <p:ph type="dt" sz="half" idx="10"/>
          </p:nvPr>
        </p:nvSpPr>
        <p:spPr/>
        <p:txBody>
          <a:bodyPr/>
          <a:lstStyle/>
          <a:p>
            <a:fld id="{C8C8F9E3-39A4-4D0D-BF62-0BE38D7B9D2F}" type="datetimeFigureOut">
              <a:rPr lang="en-KE" smtClean="0"/>
              <a:t>03/06/2025</a:t>
            </a:fld>
            <a:endParaRPr lang="en-KE"/>
          </a:p>
        </p:txBody>
      </p:sp>
      <p:sp>
        <p:nvSpPr>
          <p:cNvPr id="8" name="Footer Placeholder 7">
            <a:extLst>
              <a:ext uri="{FF2B5EF4-FFF2-40B4-BE49-F238E27FC236}">
                <a16:creationId xmlns:a16="http://schemas.microsoft.com/office/drawing/2014/main" id="{48C21B5B-2958-4915-9593-6A45C358BDC3}"/>
              </a:ext>
            </a:extLst>
          </p:cNvPr>
          <p:cNvSpPr>
            <a:spLocks noGrp="1"/>
          </p:cNvSpPr>
          <p:nvPr>
            <p:ph type="ftr" sz="quarter" idx="11"/>
          </p:nvPr>
        </p:nvSpPr>
        <p:spPr/>
        <p:txBody>
          <a:bodyPr/>
          <a:lstStyle/>
          <a:p>
            <a:endParaRPr lang="en-KE"/>
          </a:p>
        </p:txBody>
      </p:sp>
      <p:sp>
        <p:nvSpPr>
          <p:cNvPr id="9" name="Slide Number Placeholder 8">
            <a:extLst>
              <a:ext uri="{FF2B5EF4-FFF2-40B4-BE49-F238E27FC236}">
                <a16:creationId xmlns:a16="http://schemas.microsoft.com/office/drawing/2014/main" id="{396D8EF0-F0F3-4A1C-A33F-9A3104AD2937}"/>
              </a:ext>
            </a:extLst>
          </p:cNvPr>
          <p:cNvSpPr>
            <a:spLocks noGrp="1"/>
          </p:cNvSpPr>
          <p:nvPr>
            <p:ph type="sldNum" sz="quarter" idx="12"/>
          </p:nvPr>
        </p:nvSpPr>
        <p:spPr/>
        <p:txBody>
          <a:bodyPr/>
          <a:lstStyle/>
          <a:p>
            <a:fld id="{E046B5B1-9685-4C9B-9ECD-BD5FEF1EFCE7}" type="slidenum">
              <a:rPr lang="en-KE" smtClean="0"/>
              <a:t>‹#›</a:t>
            </a:fld>
            <a:endParaRPr lang="en-KE"/>
          </a:p>
        </p:txBody>
      </p:sp>
    </p:spTree>
    <p:extLst>
      <p:ext uri="{BB962C8B-B14F-4D97-AF65-F5344CB8AC3E}">
        <p14:creationId xmlns:p14="http://schemas.microsoft.com/office/powerpoint/2010/main" val="41419680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9E9FD3-B335-4E1D-812A-C163B87C5090}"/>
              </a:ext>
            </a:extLst>
          </p:cNvPr>
          <p:cNvSpPr>
            <a:spLocks noGrp="1"/>
          </p:cNvSpPr>
          <p:nvPr>
            <p:ph type="title"/>
          </p:nvPr>
        </p:nvSpPr>
        <p:spPr/>
        <p:txBody>
          <a:bodyPr/>
          <a:lstStyle/>
          <a:p>
            <a:r>
              <a:rPr lang="en-US"/>
              <a:t>Click to edit Master title style</a:t>
            </a:r>
            <a:endParaRPr lang="en-KE"/>
          </a:p>
        </p:txBody>
      </p:sp>
      <p:sp>
        <p:nvSpPr>
          <p:cNvPr id="3" name="Date Placeholder 2">
            <a:extLst>
              <a:ext uri="{FF2B5EF4-FFF2-40B4-BE49-F238E27FC236}">
                <a16:creationId xmlns:a16="http://schemas.microsoft.com/office/drawing/2014/main" id="{20C9A3E9-0F92-47DE-ABE5-EC5ECB201769}"/>
              </a:ext>
            </a:extLst>
          </p:cNvPr>
          <p:cNvSpPr>
            <a:spLocks noGrp="1"/>
          </p:cNvSpPr>
          <p:nvPr>
            <p:ph type="dt" sz="half" idx="10"/>
          </p:nvPr>
        </p:nvSpPr>
        <p:spPr/>
        <p:txBody>
          <a:bodyPr/>
          <a:lstStyle/>
          <a:p>
            <a:fld id="{C8C8F9E3-39A4-4D0D-BF62-0BE38D7B9D2F}" type="datetimeFigureOut">
              <a:rPr lang="en-KE" smtClean="0"/>
              <a:t>03/06/2025</a:t>
            </a:fld>
            <a:endParaRPr lang="en-KE"/>
          </a:p>
        </p:txBody>
      </p:sp>
      <p:sp>
        <p:nvSpPr>
          <p:cNvPr id="4" name="Footer Placeholder 3">
            <a:extLst>
              <a:ext uri="{FF2B5EF4-FFF2-40B4-BE49-F238E27FC236}">
                <a16:creationId xmlns:a16="http://schemas.microsoft.com/office/drawing/2014/main" id="{D2CFF748-4149-4215-86E9-E1C1E31ACB78}"/>
              </a:ext>
            </a:extLst>
          </p:cNvPr>
          <p:cNvSpPr>
            <a:spLocks noGrp="1"/>
          </p:cNvSpPr>
          <p:nvPr>
            <p:ph type="ftr" sz="quarter" idx="11"/>
          </p:nvPr>
        </p:nvSpPr>
        <p:spPr/>
        <p:txBody>
          <a:bodyPr/>
          <a:lstStyle/>
          <a:p>
            <a:endParaRPr lang="en-KE"/>
          </a:p>
        </p:txBody>
      </p:sp>
      <p:sp>
        <p:nvSpPr>
          <p:cNvPr id="5" name="Slide Number Placeholder 4">
            <a:extLst>
              <a:ext uri="{FF2B5EF4-FFF2-40B4-BE49-F238E27FC236}">
                <a16:creationId xmlns:a16="http://schemas.microsoft.com/office/drawing/2014/main" id="{F8E60696-88F1-4171-9DF6-37115752A61D}"/>
              </a:ext>
            </a:extLst>
          </p:cNvPr>
          <p:cNvSpPr>
            <a:spLocks noGrp="1"/>
          </p:cNvSpPr>
          <p:nvPr>
            <p:ph type="sldNum" sz="quarter" idx="12"/>
          </p:nvPr>
        </p:nvSpPr>
        <p:spPr/>
        <p:txBody>
          <a:bodyPr/>
          <a:lstStyle/>
          <a:p>
            <a:fld id="{E046B5B1-9685-4C9B-9ECD-BD5FEF1EFCE7}" type="slidenum">
              <a:rPr lang="en-KE" smtClean="0"/>
              <a:t>‹#›</a:t>
            </a:fld>
            <a:endParaRPr lang="en-KE"/>
          </a:p>
        </p:txBody>
      </p:sp>
    </p:spTree>
    <p:extLst>
      <p:ext uri="{BB962C8B-B14F-4D97-AF65-F5344CB8AC3E}">
        <p14:creationId xmlns:p14="http://schemas.microsoft.com/office/powerpoint/2010/main" val="34921498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DC88FC8-D8B7-46EA-940F-6AFE6F0ED662}"/>
              </a:ext>
            </a:extLst>
          </p:cNvPr>
          <p:cNvSpPr>
            <a:spLocks noGrp="1"/>
          </p:cNvSpPr>
          <p:nvPr>
            <p:ph type="dt" sz="half" idx="10"/>
          </p:nvPr>
        </p:nvSpPr>
        <p:spPr/>
        <p:txBody>
          <a:bodyPr/>
          <a:lstStyle/>
          <a:p>
            <a:fld id="{C8C8F9E3-39A4-4D0D-BF62-0BE38D7B9D2F}" type="datetimeFigureOut">
              <a:rPr lang="en-KE" smtClean="0"/>
              <a:t>03/06/2025</a:t>
            </a:fld>
            <a:endParaRPr lang="en-KE"/>
          </a:p>
        </p:txBody>
      </p:sp>
      <p:sp>
        <p:nvSpPr>
          <p:cNvPr id="3" name="Footer Placeholder 2">
            <a:extLst>
              <a:ext uri="{FF2B5EF4-FFF2-40B4-BE49-F238E27FC236}">
                <a16:creationId xmlns:a16="http://schemas.microsoft.com/office/drawing/2014/main" id="{8868008D-13A6-4E66-8EA6-84AD61BA3542}"/>
              </a:ext>
            </a:extLst>
          </p:cNvPr>
          <p:cNvSpPr>
            <a:spLocks noGrp="1"/>
          </p:cNvSpPr>
          <p:nvPr>
            <p:ph type="ftr" sz="quarter" idx="11"/>
          </p:nvPr>
        </p:nvSpPr>
        <p:spPr/>
        <p:txBody>
          <a:bodyPr/>
          <a:lstStyle/>
          <a:p>
            <a:endParaRPr lang="en-KE"/>
          </a:p>
        </p:txBody>
      </p:sp>
      <p:sp>
        <p:nvSpPr>
          <p:cNvPr id="4" name="Slide Number Placeholder 3">
            <a:extLst>
              <a:ext uri="{FF2B5EF4-FFF2-40B4-BE49-F238E27FC236}">
                <a16:creationId xmlns:a16="http://schemas.microsoft.com/office/drawing/2014/main" id="{C46CA488-9559-49E0-B013-4D36822B44AF}"/>
              </a:ext>
            </a:extLst>
          </p:cNvPr>
          <p:cNvSpPr>
            <a:spLocks noGrp="1"/>
          </p:cNvSpPr>
          <p:nvPr>
            <p:ph type="sldNum" sz="quarter" idx="12"/>
          </p:nvPr>
        </p:nvSpPr>
        <p:spPr/>
        <p:txBody>
          <a:bodyPr/>
          <a:lstStyle/>
          <a:p>
            <a:fld id="{E046B5B1-9685-4C9B-9ECD-BD5FEF1EFCE7}" type="slidenum">
              <a:rPr lang="en-KE" smtClean="0"/>
              <a:t>‹#›</a:t>
            </a:fld>
            <a:endParaRPr lang="en-KE"/>
          </a:p>
        </p:txBody>
      </p:sp>
    </p:spTree>
    <p:extLst>
      <p:ext uri="{BB962C8B-B14F-4D97-AF65-F5344CB8AC3E}">
        <p14:creationId xmlns:p14="http://schemas.microsoft.com/office/powerpoint/2010/main" val="26770570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4F6880-49A9-416C-9442-940884BA0AC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KE"/>
          </a:p>
        </p:txBody>
      </p:sp>
      <p:sp>
        <p:nvSpPr>
          <p:cNvPr id="3" name="Content Placeholder 2">
            <a:extLst>
              <a:ext uri="{FF2B5EF4-FFF2-40B4-BE49-F238E27FC236}">
                <a16:creationId xmlns:a16="http://schemas.microsoft.com/office/drawing/2014/main" id="{45DDF802-6592-4271-BC95-220F9CC5450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Text Placeholder 3">
            <a:extLst>
              <a:ext uri="{FF2B5EF4-FFF2-40B4-BE49-F238E27FC236}">
                <a16:creationId xmlns:a16="http://schemas.microsoft.com/office/drawing/2014/main" id="{06AB21C2-C369-40B5-B8CC-4F33928A5CF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D4425838-3D99-4E5D-B153-EAFBC4F8B591}"/>
              </a:ext>
            </a:extLst>
          </p:cNvPr>
          <p:cNvSpPr>
            <a:spLocks noGrp="1"/>
          </p:cNvSpPr>
          <p:nvPr>
            <p:ph type="dt" sz="half" idx="10"/>
          </p:nvPr>
        </p:nvSpPr>
        <p:spPr/>
        <p:txBody>
          <a:bodyPr/>
          <a:lstStyle/>
          <a:p>
            <a:fld id="{C8C8F9E3-39A4-4D0D-BF62-0BE38D7B9D2F}" type="datetimeFigureOut">
              <a:rPr lang="en-KE" smtClean="0"/>
              <a:t>03/06/2025</a:t>
            </a:fld>
            <a:endParaRPr lang="en-KE"/>
          </a:p>
        </p:txBody>
      </p:sp>
      <p:sp>
        <p:nvSpPr>
          <p:cNvPr id="6" name="Footer Placeholder 5">
            <a:extLst>
              <a:ext uri="{FF2B5EF4-FFF2-40B4-BE49-F238E27FC236}">
                <a16:creationId xmlns:a16="http://schemas.microsoft.com/office/drawing/2014/main" id="{EF60B000-AD23-453A-9919-5BD2026AE1DE}"/>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B854A99C-5CA8-4FC4-B262-88D170CD5035}"/>
              </a:ext>
            </a:extLst>
          </p:cNvPr>
          <p:cNvSpPr>
            <a:spLocks noGrp="1"/>
          </p:cNvSpPr>
          <p:nvPr>
            <p:ph type="sldNum" sz="quarter" idx="12"/>
          </p:nvPr>
        </p:nvSpPr>
        <p:spPr/>
        <p:txBody>
          <a:bodyPr/>
          <a:lstStyle/>
          <a:p>
            <a:fld id="{E046B5B1-9685-4C9B-9ECD-BD5FEF1EFCE7}" type="slidenum">
              <a:rPr lang="en-KE" smtClean="0"/>
              <a:t>‹#›</a:t>
            </a:fld>
            <a:endParaRPr lang="en-KE"/>
          </a:p>
        </p:txBody>
      </p:sp>
    </p:spTree>
    <p:extLst>
      <p:ext uri="{BB962C8B-B14F-4D97-AF65-F5344CB8AC3E}">
        <p14:creationId xmlns:p14="http://schemas.microsoft.com/office/powerpoint/2010/main" val="12428600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371829-A85D-4546-AF13-9A19985FCFF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KE"/>
          </a:p>
        </p:txBody>
      </p:sp>
      <p:sp>
        <p:nvSpPr>
          <p:cNvPr id="3" name="Picture Placeholder 2">
            <a:extLst>
              <a:ext uri="{FF2B5EF4-FFF2-40B4-BE49-F238E27FC236}">
                <a16:creationId xmlns:a16="http://schemas.microsoft.com/office/drawing/2014/main" id="{26727DC7-89D5-45EE-8B0E-DC52C394396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KE"/>
          </a:p>
        </p:txBody>
      </p:sp>
      <p:sp>
        <p:nvSpPr>
          <p:cNvPr id="4" name="Text Placeholder 3">
            <a:extLst>
              <a:ext uri="{FF2B5EF4-FFF2-40B4-BE49-F238E27FC236}">
                <a16:creationId xmlns:a16="http://schemas.microsoft.com/office/drawing/2014/main" id="{ACFEC954-24DB-4031-B541-7340F2C7FAA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DB988B14-C418-495C-AAC0-732872FEED9C}"/>
              </a:ext>
            </a:extLst>
          </p:cNvPr>
          <p:cNvSpPr>
            <a:spLocks noGrp="1"/>
          </p:cNvSpPr>
          <p:nvPr>
            <p:ph type="dt" sz="half" idx="10"/>
          </p:nvPr>
        </p:nvSpPr>
        <p:spPr/>
        <p:txBody>
          <a:bodyPr/>
          <a:lstStyle/>
          <a:p>
            <a:fld id="{C8C8F9E3-39A4-4D0D-BF62-0BE38D7B9D2F}" type="datetimeFigureOut">
              <a:rPr lang="en-KE" smtClean="0"/>
              <a:t>03/06/2025</a:t>
            </a:fld>
            <a:endParaRPr lang="en-KE"/>
          </a:p>
        </p:txBody>
      </p:sp>
      <p:sp>
        <p:nvSpPr>
          <p:cNvPr id="6" name="Footer Placeholder 5">
            <a:extLst>
              <a:ext uri="{FF2B5EF4-FFF2-40B4-BE49-F238E27FC236}">
                <a16:creationId xmlns:a16="http://schemas.microsoft.com/office/drawing/2014/main" id="{013A7FD6-DD45-482F-8947-9FCE81ECC705}"/>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15B8FAFF-E3D2-48C6-919B-DB5B7670E24C}"/>
              </a:ext>
            </a:extLst>
          </p:cNvPr>
          <p:cNvSpPr>
            <a:spLocks noGrp="1"/>
          </p:cNvSpPr>
          <p:nvPr>
            <p:ph type="sldNum" sz="quarter" idx="12"/>
          </p:nvPr>
        </p:nvSpPr>
        <p:spPr/>
        <p:txBody>
          <a:bodyPr/>
          <a:lstStyle/>
          <a:p>
            <a:fld id="{E046B5B1-9685-4C9B-9ECD-BD5FEF1EFCE7}" type="slidenum">
              <a:rPr lang="en-KE" smtClean="0"/>
              <a:t>‹#›</a:t>
            </a:fld>
            <a:endParaRPr lang="en-KE"/>
          </a:p>
        </p:txBody>
      </p:sp>
    </p:spTree>
    <p:extLst>
      <p:ext uri="{BB962C8B-B14F-4D97-AF65-F5344CB8AC3E}">
        <p14:creationId xmlns:p14="http://schemas.microsoft.com/office/powerpoint/2010/main" val="32678158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67E3A3-7E52-4962-BDFE-610FCFBF0324}"/>
              </a:ext>
            </a:extLst>
          </p:cNvPr>
          <p:cNvSpPr>
            <a:spLocks noGrp="1"/>
          </p:cNvSpPr>
          <p:nvPr>
            <p:ph type="title"/>
          </p:nvPr>
        </p:nvSpPr>
        <p:spPr/>
        <p:txBody>
          <a:bodyPr/>
          <a:lstStyle/>
          <a:p>
            <a:r>
              <a:rPr lang="en-US"/>
              <a:t>Click to edit Master title style</a:t>
            </a:r>
            <a:endParaRPr lang="en-KE"/>
          </a:p>
        </p:txBody>
      </p:sp>
      <p:sp>
        <p:nvSpPr>
          <p:cNvPr id="3" name="Vertical Text Placeholder 2">
            <a:extLst>
              <a:ext uri="{FF2B5EF4-FFF2-40B4-BE49-F238E27FC236}">
                <a16:creationId xmlns:a16="http://schemas.microsoft.com/office/drawing/2014/main" id="{B0F15532-009B-48AD-AA2F-D2680FA1EC7D}"/>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DAFDE62B-E08A-4BA5-98D0-E3F137BEE839}"/>
              </a:ext>
            </a:extLst>
          </p:cNvPr>
          <p:cNvSpPr>
            <a:spLocks noGrp="1"/>
          </p:cNvSpPr>
          <p:nvPr>
            <p:ph type="dt" sz="half" idx="10"/>
          </p:nvPr>
        </p:nvSpPr>
        <p:spPr/>
        <p:txBody>
          <a:bodyPr/>
          <a:lstStyle/>
          <a:p>
            <a:fld id="{C8C8F9E3-39A4-4D0D-BF62-0BE38D7B9D2F}" type="datetimeFigureOut">
              <a:rPr lang="en-KE" smtClean="0"/>
              <a:t>03/06/2025</a:t>
            </a:fld>
            <a:endParaRPr lang="en-KE"/>
          </a:p>
        </p:txBody>
      </p:sp>
      <p:sp>
        <p:nvSpPr>
          <p:cNvPr id="5" name="Footer Placeholder 4">
            <a:extLst>
              <a:ext uri="{FF2B5EF4-FFF2-40B4-BE49-F238E27FC236}">
                <a16:creationId xmlns:a16="http://schemas.microsoft.com/office/drawing/2014/main" id="{3976A731-840E-4F28-987F-C28D19B02BDB}"/>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E9F16835-74DC-4424-9A19-2DBDD8190567}"/>
              </a:ext>
            </a:extLst>
          </p:cNvPr>
          <p:cNvSpPr>
            <a:spLocks noGrp="1"/>
          </p:cNvSpPr>
          <p:nvPr>
            <p:ph type="sldNum" sz="quarter" idx="12"/>
          </p:nvPr>
        </p:nvSpPr>
        <p:spPr/>
        <p:txBody>
          <a:bodyPr/>
          <a:lstStyle/>
          <a:p>
            <a:fld id="{E046B5B1-9685-4C9B-9ECD-BD5FEF1EFCE7}" type="slidenum">
              <a:rPr lang="en-KE" smtClean="0"/>
              <a:t>‹#›</a:t>
            </a:fld>
            <a:endParaRPr lang="en-KE"/>
          </a:p>
        </p:txBody>
      </p:sp>
    </p:spTree>
    <p:extLst>
      <p:ext uri="{BB962C8B-B14F-4D97-AF65-F5344CB8AC3E}">
        <p14:creationId xmlns:p14="http://schemas.microsoft.com/office/powerpoint/2010/main" val="37637979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1506F5A-7EA8-4241-B9E0-34920BEF65E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KE"/>
          </a:p>
        </p:txBody>
      </p:sp>
      <p:sp>
        <p:nvSpPr>
          <p:cNvPr id="3" name="Vertical Text Placeholder 2">
            <a:extLst>
              <a:ext uri="{FF2B5EF4-FFF2-40B4-BE49-F238E27FC236}">
                <a16:creationId xmlns:a16="http://schemas.microsoft.com/office/drawing/2014/main" id="{BC7C73BD-D0D6-447F-8B4F-D3FDFD2EE33E}"/>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4E12EEF4-EB6E-4C99-BB62-9C4C14DE4CD8}"/>
              </a:ext>
            </a:extLst>
          </p:cNvPr>
          <p:cNvSpPr>
            <a:spLocks noGrp="1"/>
          </p:cNvSpPr>
          <p:nvPr>
            <p:ph type="dt" sz="half" idx="10"/>
          </p:nvPr>
        </p:nvSpPr>
        <p:spPr/>
        <p:txBody>
          <a:bodyPr/>
          <a:lstStyle/>
          <a:p>
            <a:fld id="{C8C8F9E3-39A4-4D0D-BF62-0BE38D7B9D2F}" type="datetimeFigureOut">
              <a:rPr lang="en-KE" smtClean="0"/>
              <a:t>03/06/2025</a:t>
            </a:fld>
            <a:endParaRPr lang="en-KE"/>
          </a:p>
        </p:txBody>
      </p:sp>
      <p:sp>
        <p:nvSpPr>
          <p:cNvPr id="5" name="Footer Placeholder 4">
            <a:extLst>
              <a:ext uri="{FF2B5EF4-FFF2-40B4-BE49-F238E27FC236}">
                <a16:creationId xmlns:a16="http://schemas.microsoft.com/office/drawing/2014/main" id="{C4B07F92-B75D-43E7-BB4A-CF16A856F8DE}"/>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18F156FC-2006-4200-A261-7417EC3C7BF2}"/>
              </a:ext>
            </a:extLst>
          </p:cNvPr>
          <p:cNvSpPr>
            <a:spLocks noGrp="1"/>
          </p:cNvSpPr>
          <p:nvPr>
            <p:ph type="sldNum" sz="quarter" idx="12"/>
          </p:nvPr>
        </p:nvSpPr>
        <p:spPr/>
        <p:txBody>
          <a:bodyPr/>
          <a:lstStyle/>
          <a:p>
            <a:fld id="{E046B5B1-9685-4C9B-9ECD-BD5FEF1EFCE7}" type="slidenum">
              <a:rPr lang="en-KE" smtClean="0"/>
              <a:t>‹#›</a:t>
            </a:fld>
            <a:endParaRPr lang="en-KE"/>
          </a:p>
        </p:txBody>
      </p:sp>
    </p:spTree>
    <p:extLst>
      <p:ext uri="{BB962C8B-B14F-4D97-AF65-F5344CB8AC3E}">
        <p14:creationId xmlns:p14="http://schemas.microsoft.com/office/powerpoint/2010/main" val="24989503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6395697-C6ED-49E4-A9A3-DA804F87321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KE"/>
          </a:p>
        </p:txBody>
      </p:sp>
      <p:sp>
        <p:nvSpPr>
          <p:cNvPr id="3" name="Text Placeholder 2">
            <a:extLst>
              <a:ext uri="{FF2B5EF4-FFF2-40B4-BE49-F238E27FC236}">
                <a16:creationId xmlns:a16="http://schemas.microsoft.com/office/drawing/2014/main" id="{1D153975-D198-4299-90EB-0925254698F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2AF54955-BF88-4280-AD8D-91CA6415DD3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8C8F9E3-39A4-4D0D-BF62-0BE38D7B9D2F}" type="datetimeFigureOut">
              <a:rPr lang="en-KE" smtClean="0"/>
              <a:t>03/06/2025</a:t>
            </a:fld>
            <a:endParaRPr lang="en-KE"/>
          </a:p>
        </p:txBody>
      </p:sp>
      <p:sp>
        <p:nvSpPr>
          <p:cNvPr id="5" name="Footer Placeholder 4">
            <a:extLst>
              <a:ext uri="{FF2B5EF4-FFF2-40B4-BE49-F238E27FC236}">
                <a16:creationId xmlns:a16="http://schemas.microsoft.com/office/drawing/2014/main" id="{A7B4D887-F3DB-44FB-9C18-50FA9620B8D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KE"/>
          </a:p>
        </p:txBody>
      </p:sp>
      <p:sp>
        <p:nvSpPr>
          <p:cNvPr id="6" name="Slide Number Placeholder 5">
            <a:extLst>
              <a:ext uri="{FF2B5EF4-FFF2-40B4-BE49-F238E27FC236}">
                <a16:creationId xmlns:a16="http://schemas.microsoft.com/office/drawing/2014/main" id="{661AC331-8802-4389-9B0A-DA9DE1F66B0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046B5B1-9685-4C9B-9ECD-BD5FEF1EFCE7}" type="slidenum">
              <a:rPr lang="en-KE" smtClean="0"/>
              <a:t>‹#›</a:t>
            </a:fld>
            <a:endParaRPr lang="en-KE"/>
          </a:p>
        </p:txBody>
      </p:sp>
    </p:spTree>
    <p:extLst>
      <p:ext uri="{BB962C8B-B14F-4D97-AF65-F5344CB8AC3E}">
        <p14:creationId xmlns:p14="http://schemas.microsoft.com/office/powerpoint/2010/main" val="8359347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K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5C2F43-090E-4849-AB6D-36DC8EF0DA09}"/>
              </a:ext>
            </a:extLst>
          </p:cNvPr>
          <p:cNvSpPr>
            <a:spLocks noGrp="1"/>
          </p:cNvSpPr>
          <p:nvPr>
            <p:ph type="ctrTitle"/>
          </p:nvPr>
        </p:nvSpPr>
        <p:spPr/>
        <p:txBody>
          <a:bodyPr/>
          <a:lstStyle/>
          <a:p>
            <a:r>
              <a:rPr lang="en-US" b="1" dirty="0"/>
              <a:t>Course: Advanced Accounting Theory and Practices</a:t>
            </a:r>
            <a:endParaRPr lang="en-KE" dirty="0"/>
          </a:p>
        </p:txBody>
      </p:sp>
      <p:sp>
        <p:nvSpPr>
          <p:cNvPr id="3" name="Subtitle 2">
            <a:extLst>
              <a:ext uri="{FF2B5EF4-FFF2-40B4-BE49-F238E27FC236}">
                <a16:creationId xmlns:a16="http://schemas.microsoft.com/office/drawing/2014/main" id="{D8C85721-597C-4B92-B348-D59EFCA15266}"/>
              </a:ext>
            </a:extLst>
          </p:cNvPr>
          <p:cNvSpPr>
            <a:spLocks noGrp="1"/>
          </p:cNvSpPr>
          <p:nvPr>
            <p:ph type="subTitle" idx="1"/>
          </p:nvPr>
        </p:nvSpPr>
        <p:spPr/>
        <p:txBody>
          <a:bodyPr/>
          <a:lstStyle/>
          <a:p>
            <a:r>
              <a:rPr lang="en-US" dirty="0"/>
              <a:t>Week 11 :  Group Retained Profits</a:t>
            </a:r>
          </a:p>
          <a:p>
            <a:endParaRPr lang="en-US" dirty="0"/>
          </a:p>
          <a:p>
            <a:r>
              <a:rPr lang="en-US" dirty="0"/>
              <a:t>Lecturer: Peter Karugu Kahihu</a:t>
            </a:r>
          </a:p>
          <a:p>
            <a:endParaRPr lang="en-KE" dirty="0"/>
          </a:p>
        </p:txBody>
      </p:sp>
    </p:spTree>
    <p:extLst>
      <p:ext uri="{BB962C8B-B14F-4D97-AF65-F5344CB8AC3E}">
        <p14:creationId xmlns:p14="http://schemas.microsoft.com/office/powerpoint/2010/main" val="39050027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ADEFFB-470C-4DDA-AEEC-B7DBBFEE5DA3}"/>
              </a:ext>
            </a:extLst>
          </p:cNvPr>
          <p:cNvSpPr>
            <a:spLocks noGrp="1"/>
          </p:cNvSpPr>
          <p:nvPr>
            <p:ph type="title"/>
          </p:nvPr>
        </p:nvSpPr>
        <p:spPr/>
        <p:txBody>
          <a:bodyPr/>
          <a:lstStyle/>
          <a:p>
            <a:r>
              <a:rPr lang="en-US" dirty="0"/>
              <a:t>Introduction</a:t>
            </a:r>
            <a:endParaRPr lang="en-KE" dirty="0"/>
          </a:p>
        </p:txBody>
      </p:sp>
      <p:sp>
        <p:nvSpPr>
          <p:cNvPr id="3" name="Content Placeholder 2">
            <a:extLst>
              <a:ext uri="{FF2B5EF4-FFF2-40B4-BE49-F238E27FC236}">
                <a16:creationId xmlns:a16="http://schemas.microsoft.com/office/drawing/2014/main" id="{047A1032-5D15-428E-A99D-9C2F53DA896D}"/>
              </a:ext>
            </a:extLst>
          </p:cNvPr>
          <p:cNvSpPr>
            <a:spLocks noGrp="1"/>
          </p:cNvSpPr>
          <p:nvPr>
            <p:ph idx="1"/>
          </p:nvPr>
        </p:nvSpPr>
        <p:spPr/>
        <p:txBody>
          <a:bodyPr>
            <a:normAutofit/>
          </a:bodyPr>
          <a:lstStyle/>
          <a:p>
            <a:pPr algn="just"/>
            <a:r>
              <a:rPr lang="en-US" sz="3200" dirty="0"/>
              <a:t>This lecture introduces about the Group Retained Profits.</a:t>
            </a:r>
          </a:p>
          <a:p>
            <a:pPr algn="just"/>
            <a:r>
              <a:rPr lang="en-US" sz="3200" b="1" dirty="0"/>
              <a:t>	</a:t>
            </a:r>
            <a:r>
              <a:rPr lang="x-none" sz="3200" b="1" dirty="0"/>
              <a:t>Expected Learning Outcomes</a:t>
            </a:r>
            <a:endParaRPr lang="en-US" sz="3200" dirty="0"/>
          </a:p>
          <a:p>
            <a:pPr algn="just"/>
            <a:r>
              <a:rPr lang="en-US" sz="3200" dirty="0"/>
              <a:t>By the end of this lecture, the learner should be able to: </a:t>
            </a:r>
          </a:p>
          <a:p>
            <a:pPr lvl="1" algn="just"/>
            <a:r>
              <a:rPr lang="en-US" sz="3200" dirty="0"/>
              <a:t>Understand the importance of the retained profits</a:t>
            </a:r>
          </a:p>
          <a:p>
            <a:pPr lvl="1" algn="just"/>
            <a:r>
              <a:rPr lang="en-US" sz="3200" dirty="0"/>
              <a:t>Understand how the retained profits are treated in the  financial statements </a:t>
            </a:r>
          </a:p>
          <a:p>
            <a:pPr lvl="1" algn="just"/>
            <a:r>
              <a:rPr lang="en-US" sz="3200" dirty="0"/>
              <a:t>Understand how to consolidate the group retained profits in the financial statements</a:t>
            </a:r>
            <a:endParaRPr lang="en-KE" sz="3200" dirty="0"/>
          </a:p>
          <a:p>
            <a:endParaRPr lang="en-KE" dirty="0"/>
          </a:p>
        </p:txBody>
      </p:sp>
    </p:spTree>
    <p:extLst>
      <p:ext uri="{BB962C8B-B14F-4D97-AF65-F5344CB8AC3E}">
        <p14:creationId xmlns:p14="http://schemas.microsoft.com/office/powerpoint/2010/main" val="42139242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010E55-F8F9-433A-A239-3BB029573699}"/>
              </a:ext>
            </a:extLst>
          </p:cNvPr>
          <p:cNvSpPr>
            <a:spLocks noGrp="1"/>
          </p:cNvSpPr>
          <p:nvPr>
            <p:ph type="title"/>
          </p:nvPr>
        </p:nvSpPr>
        <p:spPr/>
        <p:txBody>
          <a:bodyPr/>
          <a:lstStyle/>
          <a:p>
            <a:r>
              <a:rPr lang="en-US" dirty="0"/>
              <a:t>Introduction</a:t>
            </a:r>
            <a:endParaRPr lang="en-KE" dirty="0"/>
          </a:p>
        </p:txBody>
      </p:sp>
      <p:sp>
        <p:nvSpPr>
          <p:cNvPr id="3" name="Content Placeholder 2">
            <a:extLst>
              <a:ext uri="{FF2B5EF4-FFF2-40B4-BE49-F238E27FC236}">
                <a16:creationId xmlns:a16="http://schemas.microsoft.com/office/drawing/2014/main" id="{36F2269B-78C1-4FCA-9FF5-3521AC38B424}"/>
              </a:ext>
            </a:extLst>
          </p:cNvPr>
          <p:cNvSpPr>
            <a:spLocks noGrp="1"/>
          </p:cNvSpPr>
          <p:nvPr>
            <p:ph idx="1"/>
          </p:nvPr>
        </p:nvSpPr>
        <p:spPr/>
        <p:txBody>
          <a:bodyPr/>
          <a:lstStyle/>
          <a:p>
            <a:r>
              <a:rPr lang="en-KE" dirty="0"/>
              <a:t>Profit, which silently builds up in the background, is the unsung hero of your company's finances.</a:t>
            </a:r>
            <a:endParaRPr lang="en-US" dirty="0"/>
          </a:p>
          <a:p>
            <a:r>
              <a:rPr lang="en-KE" dirty="0"/>
              <a:t>However, what is retained profit and how does it affect the success of your business? </a:t>
            </a:r>
            <a:endParaRPr lang="en-US" dirty="0"/>
          </a:p>
          <a:p>
            <a:r>
              <a:rPr lang="en-KE" dirty="0"/>
              <a:t>It's critical to realize that outside investments shouldn't be viewed as earnings. </a:t>
            </a:r>
            <a:endParaRPr lang="en-US" dirty="0"/>
          </a:p>
          <a:p>
            <a:r>
              <a:rPr lang="en-KE" dirty="0"/>
              <a:t>This is because investors are always free to take their money out whenever they'd want.</a:t>
            </a:r>
          </a:p>
        </p:txBody>
      </p:sp>
    </p:spTree>
    <p:extLst>
      <p:ext uri="{BB962C8B-B14F-4D97-AF65-F5344CB8AC3E}">
        <p14:creationId xmlns:p14="http://schemas.microsoft.com/office/powerpoint/2010/main" val="3049527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5D3681-C93C-4A7D-84C0-BA66A15753A0}"/>
              </a:ext>
            </a:extLst>
          </p:cNvPr>
          <p:cNvSpPr>
            <a:spLocks noGrp="1"/>
          </p:cNvSpPr>
          <p:nvPr>
            <p:ph type="title"/>
          </p:nvPr>
        </p:nvSpPr>
        <p:spPr/>
        <p:txBody>
          <a:bodyPr/>
          <a:lstStyle/>
          <a:p>
            <a:r>
              <a:rPr lang="en-US" dirty="0"/>
              <a:t>Introduction </a:t>
            </a:r>
            <a:endParaRPr lang="en-KE" dirty="0"/>
          </a:p>
        </p:txBody>
      </p:sp>
      <p:sp>
        <p:nvSpPr>
          <p:cNvPr id="3" name="Content Placeholder 2">
            <a:extLst>
              <a:ext uri="{FF2B5EF4-FFF2-40B4-BE49-F238E27FC236}">
                <a16:creationId xmlns:a16="http://schemas.microsoft.com/office/drawing/2014/main" id="{6B07F4E6-0F44-4470-A26E-E95401C49259}"/>
              </a:ext>
            </a:extLst>
          </p:cNvPr>
          <p:cNvSpPr>
            <a:spLocks noGrp="1"/>
          </p:cNvSpPr>
          <p:nvPr>
            <p:ph idx="1"/>
          </p:nvPr>
        </p:nvSpPr>
        <p:spPr/>
        <p:txBody>
          <a:bodyPr/>
          <a:lstStyle/>
          <a:p>
            <a:r>
              <a:rPr lang="en-KE" dirty="0"/>
              <a:t>If you have been using inflated numbers, you may find it difficult to maintain the true net profits and working capital in the event that this occurs.</a:t>
            </a:r>
            <a:endParaRPr lang="en-US" dirty="0"/>
          </a:p>
          <a:p>
            <a:r>
              <a:rPr lang="en-KE" dirty="0"/>
              <a:t>As a result, it's critical to estimate your profits realistically and never presume that outside assets will provide a steady stream of revenue.</a:t>
            </a:r>
            <a:endParaRPr lang="en-US" dirty="0"/>
          </a:p>
          <a:p>
            <a:r>
              <a:rPr lang="en-KE" dirty="0"/>
              <a:t>Calculating your retained earnings is essential for accurate financial accounts. </a:t>
            </a:r>
          </a:p>
          <a:p>
            <a:r>
              <a:rPr lang="en-KE" dirty="0"/>
              <a:t>It stands for the remaining profits from your company after dividends have been paid. </a:t>
            </a:r>
          </a:p>
        </p:txBody>
      </p:sp>
    </p:spTree>
    <p:extLst>
      <p:ext uri="{BB962C8B-B14F-4D97-AF65-F5344CB8AC3E}">
        <p14:creationId xmlns:p14="http://schemas.microsoft.com/office/powerpoint/2010/main" val="21210613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DB14A5-D9B9-46C0-AA8E-CFC1AD926B5C}"/>
              </a:ext>
            </a:extLst>
          </p:cNvPr>
          <p:cNvSpPr>
            <a:spLocks noGrp="1"/>
          </p:cNvSpPr>
          <p:nvPr>
            <p:ph type="title"/>
          </p:nvPr>
        </p:nvSpPr>
        <p:spPr/>
        <p:txBody>
          <a:bodyPr/>
          <a:lstStyle/>
          <a:p>
            <a:r>
              <a:rPr lang="en-US" dirty="0"/>
              <a:t>Introduction</a:t>
            </a:r>
            <a:endParaRPr lang="en-KE" dirty="0"/>
          </a:p>
        </p:txBody>
      </p:sp>
      <p:sp>
        <p:nvSpPr>
          <p:cNvPr id="3" name="Content Placeholder 2">
            <a:extLst>
              <a:ext uri="{FF2B5EF4-FFF2-40B4-BE49-F238E27FC236}">
                <a16:creationId xmlns:a16="http://schemas.microsoft.com/office/drawing/2014/main" id="{65F245FE-1AC9-42A5-925E-A1097E99711D}"/>
              </a:ext>
            </a:extLst>
          </p:cNvPr>
          <p:cNvSpPr>
            <a:spLocks noGrp="1"/>
          </p:cNvSpPr>
          <p:nvPr>
            <p:ph idx="1"/>
          </p:nvPr>
        </p:nvSpPr>
        <p:spPr/>
        <p:txBody>
          <a:bodyPr/>
          <a:lstStyle/>
          <a:p>
            <a:r>
              <a:rPr lang="en-US" dirty="0"/>
              <a:t>I</a:t>
            </a:r>
            <a:r>
              <a:rPr lang="en-KE" dirty="0" err="1"/>
              <a:t>nclud</a:t>
            </a:r>
            <a:r>
              <a:rPr lang="en-US" dirty="0" err="1"/>
              <a:t>ing</a:t>
            </a:r>
            <a:r>
              <a:rPr lang="en-KE" dirty="0"/>
              <a:t> retained earnings and profits in your financial accounts, you'll be able to make more intelligent, wise, and effective decisions. </a:t>
            </a:r>
            <a:endParaRPr lang="en-US" dirty="0"/>
          </a:p>
          <a:p>
            <a:r>
              <a:rPr lang="en-KE" dirty="0"/>
              <a:t>In consolidated financial statements, group retained earnings represent the total retained earnings of the parent company and its subsidiaries, adjusted for any intra-group transactions and unrealized profits/losses.</a:t>
            </a:r>
            <a:endParaRPr lang="en-US" dirty="0"/>
          </a:p>
          <a:p>
            <a:r>
              <a:rPr lang="en-KE" dirty="0"/>
              <a:t> Essentially, it's a single figure representing the cumulative net income of the group that has been retained within the business, rather than distributed as dividends. </a:t>
            </a:r>
          </a:p>
          <a:p>
            <a:endParaRPr lang="en-KE" dirty="0"/>
          </a:p>
        </p:txBody>
      </p:sp>
    </p:spTree>
    <p:extLst>
      <p:ext uri="{BB962C8B-B14F-4D97-AF65-F5344CB8AC3E}">
        <p14:creationId xmlns:p14="http://schemas.microsoft.com/office/powerpoint/2010/main" val="38177094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93EA0F-8655-458E-8F85-104917FD5AD9}"/>
              </a:ext>
            </a:extLst>
          </p:cNvPr>
          <p:cNvSpPr>
            <a:spLocks noGrp="1"/>
          </p:cNvSpPr>
          <p:nvPr>
            <p:ph type="title"/>
          </p:nvPr>
        </p:nvSpPr>
        <p:spPr/>
        <p:txBody>
          <a:bodyPr/>
          <a:lstStyle/>
          <a:p>
            <a:r>
              <a:rPr lang="en-KE" dirty="0"/>
              <a:t>Retained Earnings and Profits</a:t>
            </a:r>
          </a:p>
        </p:txBody>
      </p:sp>
      <p:sp>
        <p:nvSpPr>
          <p:cNvPr id="3" name="Content Placeholder 2">
            <a:extLst>
              <a:ext uri="{FF2B5EF4-FFF2-40B4-BE49-F238E27FC236}">
                <a16:creationId xmlns:a16="http://schemas.microsoft.com/office/drawing/2014/main" id="{AEBA05DE-3350-41CE-93CB-4A1380D32C01}"/>
              </a:ext>
            </a:extLst>
          </p:cNvPr>
          <p:cNvSpPr>
            <a:spLocks noGrp="1"/>
          </p:cNvSpPr>
          <p:nvPr>
            <p:ph idx="1"/>
          </p:nvPr>
        </p:nvSpPr>
        <p:spPr/>
        <p:txBody>
          <a:bodyPr>
            <a:normAutofit lnSpcReduction="10000"/>
          </a:bodyPr>
          <a:lstStyle/>
          <a:p>
            <a:endParaRPr lang="en-US" dirty="0"/>
          </a:p>
          <a:p>
            <a:r>
              <a:rPr lang="en-KE" dirty="0"/>
              <a:t>The amount that remains after paying dividends to shareholders from your company's net profits is known as retained profits, or retained earnings (RE). </a:t>
            </a:r>
            <a:endParaRPr lang="en-US" dirty="0"/>
          </a:p>
          <a:p>
            <a:r>
              <a:rPr lang="en-KE" dirty="0"/>
              <a:t>Your business type will determine the factors influencing your RE.</a:t>
            </a:r>
            <a:endParaRPr lang="en-US" dirty="0"/>
          </a:p>
          <a:p>
            <a:r>
              <a:rPr lang="en-KE" dirty="0"/>
              <a:t>Both public and private LLCs calculate the equity held by its shareholders</a:t>
            </a:r>
            <a:endParaRPr lang="en-US" dirty="0"/>
          </a:p>
          <a:p>
            <a:r>
              <a:rPr lang="en-US" dirty="0"/>
              <a:t>  P</a:t>
            </a:r>
            <a:r>
              <a:rPr lang="en-KE" dirty="0" err="1"/>
              <a:t>rivate</a:t>
            </a:r>
            <a:r>
              <a:rPr lang="en-KE" dirty="0"/>
              <a:t> investors take the projected return on investment (ROI) into account. </a:t>
            </a:r>
            <a:br>
              <a:rPr lang="en-KE" dirty="0"/>
            </a:br>
            <a:endParaRPr lang="en-KE" dirty="0"/>
          </a:p>
        </p:txBody>
      </p:sp>
    </p:spTree>
    <p:extLst>
      <p:ext uri="{BB962C8B-B14F-4D97-AF65-F5344CB8AC3E}">
        <p14:creationId xmlns:p14="http://schemas.microsoft.com/office/powerpoint/2010/main" val="17355342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ECF852-788E-49D0-B65A-6A089C6B1EEE}"/>
              </a:ext>
            </a:extLst>
          </p:cNvPr>
          <p:cNvSpPr>
            <a:spLocks noGrp="1"/>
          </p:cNvSpPr>
          <p:nvPr>
            <p:ph type="title"/>
          </p:nvPr>
        </p:nvSpPr>
        <p:spPr/>
        <p:txBody>
          <a:bodyPr/>
          <a:lstStyle/>
          <a:p>
            <a:r>
              <a:rPr lang="en-US" dirty="0"/>
              <a:t>Calculate the Retained Earnings</a:t>
            </a:r>
            <a:endParaRPr lang="en-KE" dirty="0"/>
          </a:p>
        </p:txBody>
      </p:sp>
      <p:sp>
        <p:nvSpPr>
          <p:cNvPr id="3" name="Content Placeholder 2">
            <a:extLst>
              <a:ext uri="{FF2B5EF4-FFF2-40B4-BE49-F238E27FC236}">
                <a16:creationId xmlns:a16="http://schemas.microsoft.com/office/drawing/2014/main" id="{3FC9EE92-DAD7-44C9-972C-D4EABF8DF16F}"/>
              </a:ext>
            </a:extLst>
          </p:cNvPr>
          <p:cNvSpPr>
            <a:spLocks noGrp="1"/>
          </p:cNvSpPr>
          <p:nvPr>
            <p:ph idx="1"/>
          </p:nvPr>
        </p:nvSpPr>
        <p:spPr/>
        <p:txBody>
          <a:bodyPr/>
          <a:lstStyle/>
          <a:p>
            <a:r>
              <a:rPr lang="en-KE" dirty="0"/>
              <a:t>Your retained profits can be calculated in a number of ways. Use this calculation if you've been in business for a while and want to know the precise amount you make. </a:t>
            </a:r>
          </a:p>
          <a:p>
            <a:r>
              <a:rPr lang="en-KE" dirty="0"/>
              <a:t>RP = (BP + NP) – (C + SD)</a:t>
            </a:r>
          </a:p>
          <a:p>
            <a:pPr lvl="0"/>
            <a:r>
              <a:rPr lang="en-US" b="1" dirty="0"/>
              <a:t>RP= </a:t>
            </a:r>
            <a:r>
              <a:rPr lang="en-KE" b="1" dirty="0"/>
              <a:t>Retained Profits</a:t>
            </a:r>
            <a:r>
              <a:rPr lang="en-KE" dirty="0"/>
              <a:t> </a:t>
            </a:r>
          </a:p>
          <a:p>
            <a:pPr lvl="0"/>
            <a:r>
              <a:rPr lang="en-US" b="1" dirty="0"/>
              <a:t>BP= </a:t>
            </a:r>
            <a:r>
              <a:rPr lang="en-KE" b="1" dirty="0"/>
              <a:t>Beginning Retained Profit</a:t>
            </a:r>
            <a:r>
              <a:rPr lang="en-KE" dirty="0"/>
              <a:t> </a:t>
            </a:r>
          </a:p>
          <a:p>
            <a:pPr lvl="0"/>
            <a:r>
              <a:rPr lang="en-US" b="1" dirty="0"/>
              <a:t>NP= </a:t>
            </a:r>
            <a:r>
              <a:rPr lang="en-KE" b="1" dirty="0"/>
              <a:t>Net Profit</a:t>
            </a:r>
            <a:r>
              <a:rPr lang="en-KE" dirty="0"/>
              <a:t> </a:t>
            </a:r>
          </a:p>
          <a:p>
            <a:pPr lvl="0"/>
            <a:r>
              <a:rPr lang="en-US" b="1" dirty="0"/>
              <a:t>C= </a:t>
            </a:r>
            <a:r>
              <a:rPr lang="en-KE" b="1" dirty="0"/>
              <a:t>Cash Dividends</a:t>
            </a:r>
            <a:r>
              <a:rPr lang="en-KE" dirty="0"/>
              <a:t> </a:t>
            </a:r>
          </a:p>
          <a:p>
            <a:pPr lvl="0"/>
            <a:r>
              <a:rPr lang="en-US" b="1" dirty="0"/>
              <a:t>SD= </a:t>
            </a:r>
            <a:r>
              <a:rPr lang="en-KE" b="1" dirty="0"/>
              <a:t>Stock Dividends </a:t>
            </a:r>
            <a:endParaRPr lang="en-KE" dirty="0"/>
          </a:p>
          <a:p>
            <a:endParaRPr lang="en-KE" dirty="0"/>
          </a:p>
        </p:txBody>
      </p:sp>
    </p:spTree>
    <p:extLst>
      <p:ext uri="{BB962C8B-B14F-4D97-AF65-F5344CB8AC3E}">
        <p14:creationId xmlns:p14="http://schemas.microsoft.com/office/powerpoint/2010/main" val="12090245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223A64-4493-48E0-A7E4-CF4C8B5325C8}"/>
              </a:ext>
            </a:extLst>
          </p:cNvPr>
          <p:cNvSpPr>
            <a:spLocks noGrp="1"/>
          </p:cNvSpPr>
          <p:nvPr>
            <p:ph type="title"/>
          </p:nvPr>
        </p:nvSpPr>
        <p:spPr/>
        <p:txBody>
          <a:bodyPr/>
          <a:lstStyle/>
          <a:p>
            <a:r>
              <a:rPr lang="en-US" dirty="0"/>
              <a:t>Illustration</a:t>
            </a:r>
            <a:endParaRPr lang="en-KE" dirty="0"/>
          </a:p>
        </p:txBody>
      </p:sp>
      <p:sp>
        <p:nvSpPr>
          <p:cNvPr id="3" name="Content Placeholder 2">
            <a:extLst>
              <a:ext uri="{FF2B5EF4-FFF2-40B4-BE49-F238E27FC236}">
                <a16:creationId xmlns:a16="http://schemas.microsoft.com/office/drawing/2014/main" id="{47FEA4C1-2C92-416E-9DE2-14CE14F11CFE}"/>
              </a:ext>
            </a:extLst>
          </p:cNvPr>
          <p:cNvSpPr>
            <a:spLocks noGrp="1"/>
          </p:cNvSpPr>
          <p:nvPr>
            <p:ph idx="1"/>
          </p:nvPr>
        </p:nvSpPr>
        <p:spPr/>
        <p:txBody>
          <a:bodyPr/>
          <a:lstStyle/>
          <a:p>
            <a:r>
              <a:rPr lang="en-KE" dirty="0"/>
              <a:t>Assume that ABC made $400,000 in net profits this year and $300,000 in retained earnings the previous year.</a:t>
            </a:r>
            <a:endParaRPr lang="en-US" dirty="0"/>
          </a:p>
          <a:p>
            <a:r>
              <a:rPr lang="en-KE" dirty="0"/>
              <a:t> It has paid out $100,000 for costs and owes $100,000 in dividends for its payables. </a:t>
            </a:r>
            <a:endParaRPr lang="en-US" dirty="0"/>
          </a:p>
          <a:p>
            <a:r>
              <a:rPr lang="en-KE" dirty="0"/>
              <a:t>This is how the calculation will appear:</a:t>
            </a:r>
            <a:endParaRPr lang="en-US" dirty="0"/>
          </a:p>
          <a:p>
            <a:r>
              <a:rPr lang="en-KE" dirty="0"/>
              <a:t>RP = (BP + NP) – (C + SD)</a:t>
            </a:r>
          </a:p>
          <a:p>
            <a:r>
              <a:rPr lang="en-KE" dirty="0"/>
              <a:t>RP is equal to $300,000 + $400,000 - $100,000 + $100,000. </a:t>
            </a:r>
            <a:br>
              <a:rPr lang="en-KE" dirty="0"/>
            </a:br>
            <a:endParaRPr lang="en-KE" dirty="0"/>
          </a:p>
        </p:txBody>
      </p:sp>
    </p:spTree>
    <p:extLst>
      <p:ext uri="{BB962C8B-B14F-4D97-AF65-F5344CB8AC3E}">
        <p14:creationId xmlns:p14="http://schemas.microsoft.com/office/powerpoint/2010/main" val="18142366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798427-CAF5-442A-8848-ADC2DAA6DFF6}"/>
              </a:ext>
            </a:extLst>
          </p:cNvPr>
          <p:cNvSpPr>
            <a:spLocks noGrp="1"/>
          </p:cNvSpPr>
          <p:nvPr>
            <p:ph type="title"/>
          </p:nvPr>
        </p:nvSpPr>
        <p:spPr/>
        <p:txBody>
          <a:bodyPr/>
          <a:lstStyle/>
          <a:p>
            <a:r>
              <a:rPr lang="en-US" dirty="0"/>
              <a:t>Illustration</a:t>
            </a:r>
            <a:endParaRPr lang="en-KE" dirty="0"/>
          </a:p>
        </p:txBody>
      </p:sp>
      <p:sp>
        <p:nvSpPr>
          <p:cNvPr id="3" name="Content Placeholder 2">
            <a:extLst>
              <a:ext uri="{FF2B5EF4-FFF2-40B4-BE49-F238E27FC236}">
                <a16:creationId xmlns:a16="http://schemas.microsoft.com/office/drawing/2014/main" id="{00BF674A-1FF0-4F9D-93BB-FD904579190A}"/>
              </a:ext>
            </a:extLst>
          </p:cNvPr>
          <p:cNvSpPr>
            <a:spLocks noGrp="1"/>
          </p:cNvSpPr>
          <p:nvPr>
            <p:ph idx="1"/>
          </p:nvPr>
        </p:nvSpPr>
        <p:spPr/>
        <p:txBody>
          <a:bodyPr/>
          <a:lstStyle/>
          <a:p>
            <a:r>
              <a:rPr lang="en-KE" dirty="0"/>
              <a:t>$500,000 is $700,000 minus $200,000 RP. </a:t>
            </a:r>
            <a:endParaRPr lang="en-US" dirty="0"/>
          </a:p>
          <a:p>
            <a:endParaRPr lang="en-US" dirty="0"/>
          </a:p>
          <a:p>
            <a:r>
              <a:rPr lang="en-KE" dirty="0"/>
              <a:t>For entrepreneurs who have just begun investing, use the same approach but disregard the Beginning Retained Profit. </a:t>
            </a:r>
            <a:endParaRPr lang="en-US" dirty="0"/>
          </a:p>
          <a:p>
            <a:r>
              <a:rPr lang="en-KE" dirty="0"/>
              <a:t>Additionally, keep in mind that this is a straightforward calculation of retained profit.</a:t>
            </a:r>
            <a:endParaRPr lang="en-US" dirty="0"/>
          </a:p>
          <a:p>
            <a:endParaRPr lang="en-US" dirty="0"/>
          </a:p>
          <a:p>
            <a:r>
              <a:rPr lang="en-KE" dirty="0"/>
              <a:t> The variables in this formula must be calculated in advance.</a:t>
            </a:r>
            <a:endParaRPr lang="en-US" dirty="0"/>
          </a:p>
          <a:p>
            <a:endParaRPr lang="en-KE" dirty="0"/>
          </a:p>
        </p:txBody>
      </p:sp>
    </p:spTree>
    <p:extLst>
      <p:ext uri="{BB962C8B-B14F-4D97-AF65-F5344CB8AC3E}">
        <p14:creationId xmlns:p14="http://schemas.microsoft.com/office/powerpoint/2010/main" val="2500452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D0FBFE-E622-4920-B538-FD5B3501DA94}"/>
              </a:ext>
            </a:extLst>
          </p:cNvPr>
          <p:cNvSpPr>
            <a:spLocks noGrp="1"/>
          </p:cNvSpPr>
          <p:nvPr>
            <p:ph type="title"/>
          </p:nvPr>
        </p:nvSpPr>
        <p:spPr/>
        <p:txBody>
          <a:bodyPr/>
          <a:lstStyle/>
          <a:p>
            <a:r>
              <a:rPr lang="en-KE" dirty="0"/>
              <a:t>Distinctions Between Profits and Retained Profits</a:t>
            </a:r>
          </a:p>
        </p:txBody>
      </p:sp>
      <p:sp>
        <p:nvSpPr>
          <p:cNvPr id="3" name="Content Placeholder 2">
            <a:extLst>
              <a:ext uri="{FF2B5EF4-FFF2-40B4-BE49-F238E27FC236}">
                <a16:creationId xmlns:a16="http://schemas.microsoft.com/office/drawing/2014/main" id="{1968BD27-0952-4246-B79E-9AEB8E67DEE0}"/>
              </a:ext>
            </a:extLst>
          </p:cNvPr>
          <p:cNvSpPr>
            <a:spLocks noGrp="1"/>
          </p:cNvSpPr>
          <p:nvPr>
            <p:ph idx="1"/>
          </p:nvPr>
        </p:nvSpPr>
        <p:spPr/>
        <p:txBody>
          <a:bodyPr>
            <a:normAutofit/>
          </a:bodyPr>
          <a:lstStyle/>
          <a:p>
            <a:r>
              <a:rPr lang="en-KE" dirty="0"/>
              <a:t> Verify all the numbers one last time because any mistakes in the variables you employ may distort the retained profit you calculate. </a:t>
            </a:r>
          </a:p>
          <a:p>
            <a:r>
              <a:rPr lang="en-KE" dirty="0"/>
              <a:t>The words retained profits and net profits are sometimes confused by business owners when they receive external investments for the first time. </a:t>
            </a:r>
            <a:endParaRPr lang="en-US" dirty="0"/>
          </a:p>
          <a:p>
            <a:r>
              <a:rPr lang="en-KE" dirty="0"/>
              <a:t>They might put all incoming funds into a single category, which at first glance might seem innocuous. </a:t>
            </a:r>
            <a:endParaRPr lang="en-US" dirty="0"/>
          </a:p>
        </p:txBody>
      </p:sp>
    </p:spTree>
    <p:extLst>
      <p:ext uri="{BB962C8B-B14F-4D97-AF65-F5344CB8AC3E}">
        <p14:creationId xmlns:p14="http://schemas.microsoft.com/office/powerpoint/2010/main" val="12469424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BBAF78-5F48-4252-B6E0-D5A44A323C66}"/>
              </a:ext>
            </a:extLst>
          </p:cNvPr>
          <p:cNvSpPr>
            <a:spLocks noGrp="1"/>
          </p:cNvSpPr>
          <p:nvPr>
            <p:ph type="title"/>
          </p:nvPr>
        </p:nvSpPr>
        <p:spPr/>
        <p:txBody>
          <a:bodyPr/>
          <a:lstStyle/>
          <a:p>
            <a:r>
              <a:rPr lang="en-KE" dirty="0"/>
              <a:t>Distinctions Between Profits and Retained Profits</a:t>
            </a:r>
          </a:p>
        </p:txBody>
      </p:sp>
      <p:sp>
        <p:nvSpPr>
          <p:cNvPr id="3" name="Content Placeholder 2">
            <a:extLst>
              <a:ext uri="{FF2B5EF4-FFF2-40B4-BE49-F238E27FC236}">
                <a16:creationId xmlns:a16="http://schemas.microsoft.com/office/drawing/2014/main" id="{952A2CC0-5489-4316-BF6E-914A1276AC48}"/>
              </a:ext>
            </a:extLst>
          </p:cNvPr>
          <p:cNvSpPr>
            <a:spLocks noGrp="1"/>
          </p:cNvSpPr>
          <p:nvPr>
            <p:ph idx="1"/>
          </p:nvPr>
        </p:nvSpPr>
        <p:spPr/>
        <p:txBody>
          <a:bodyPr/>
          <a:lstStyle/>
          <a:p>
            <a:endParaRPr lang="en-US" dirty="0"/>
          </a:p>
          <a:p>
            <a:r>
              <a:rPr lang="en-KE" dirty="0"/>
              <a:t>But in reality, this strategy may make overcapitalization and overestimation more likely.</a:t>
            </a:r>
            <a:endParaRPr lang="en-US" dirty="0"/>
          </a:p>
          <a:p>
            <a:r>
              <a:rPr lang="en-KE" dirty="0"/>
              <a:t>Learn the distinctions between retained and net earnings to protect your money. </a:t>
            </a:r>
            <a:endParaRPr lang="en-US" dirty="0"/>
          </a:p>
          <a:p>
            <a:r>
              <a:rPr lang="en-KE" dirty="0"/>
              <a:t>Before completing your plans to collaborate with investors and third-party shareholders, make the necessary adjustments to your balance sheets. </a:t>
            </a:r>
            <a:br>
              <a:rPr lang="en-KE" dirty="0"/>
            </a:br>
            <a:endParaRPr lang="en-KE" dirty="0"/>
          </a:p>
          <a:p>
            <a:endParaRPr lang="en-KE" dirty="0"/>
          </a:p>
        </p:txBody>
      </p:sp>
    </p:spTree>
    <p:extLst>
      <p:ext uri="{BB962C8B-B14F-4D97-AF65-F5344CB8AC3E}">
        <p14:creationId xmlns:p14="http://schemas.microsoft.com/office/powerpoint/2010/main" val="20415894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0188DD-C8FC-409D-9A47-72AE9FA28831}"/>
              </a:ext>
            </a:extLst>
          </p:cNvPr>
          <p:cNvSpPr>
            <a:spLocks noGrp="1"/>
          </p:cNvSpPr>
          <p:nvPr>
            <p:ph type="title"/>
          </p:nvPr>
        </p:nvSpPr>
        <p:spPr/>
        <p:txBody>
          <a:bodyPr/>
          <a:lstStyle/>
          <a:p>
            <a:r>
              <a:rPr lang="en-KE" dirty="0"/>
              <a:t>Distinctions Between Profits and Retained Profits</a:t>
            </a:r>
          </a:p>
        </p:txBody>
      </p:sp>
      <p:sp>
        <p:nvSpPr>
          <p:cNvPr id="3" name="Content Placeholder 2">
            <a:extLst>
              <a:ext uri="{FF2B5EF4-FFF2-40B4-BE49-F238E27FC236}">
                <a16:creationId xmlns:a16="http://schemas.microsoft.com/office/drawing/2014/main" id="{2F5162FE-7FBC-4045-8E06-2A401D62B2E6}"/>
              </a:ext>
            </a:extLst>
          </p:cNvPr>
          <p:cNvSpPr>
            <a:spLocks noGrp="1"/>
          </p:cNvSpPr>
          <p:nvPr>
            <p:ph idx="1"/>
          </p:nvPr>
        </p:nvSpPr>
        <p:spPr/>
        <p:txBody>
          <a:bodyPr/>
          <a:lstStyle/>
          <a:p>
            <a:endParaRPr lang="en-US" dirty="0"/>
          </a:p>
          <a:p>
            <a:r>
              <a:rPr lang="en-KE" dirty="0"/>
              <a:t>Positioning of the Balance Sheet and Financial Statements </a:t>
            </a:r>
            <a:endParaRPr lang="en-US" dirty="0"/>
          </a:p>
          <a:p>
            <a:endParaRPr lang="en-US" dirty="0"/>
          </a:p>
          <a:p>
            <a:r>
              <a:rPr lang="en-KE" dirty="0"/>
              <a:t>Despite measuring earnings, retained and net profits are presented differently in firm financial reports.</a:t>
            </a:r>
            <a:endParaRPr lang="en-US" dirty="0"/>
          </a:p>
          <a:p>
            <a:r>
              <a:rPr lang="en-KE" dirty="0"/>
              <a:t> Receivables during particular time periods are reflected in net earnings, which are indicated in financial statements. </a:t>
            </a:r>
          </a:p>
        </p:txBody>
      </p:sp>
    </p:spTree>
    <p:extLst>
      <p:ext uri="{BB962C8B-B14F-4D97-AF65-F5344CB8AC3E}">
        <p14:creationId xmlns:p14="http://schemas.microsoft.com/office/powerpoint/2010/main" val="24790677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252E6A-B806-4A0E-9C75-1114FAB10ECA}"/>
              </a:ext>
            </a:extLst>
          </p:cNvPr>
          <p:cNvSpPr>
            <a:spLocks noGrp="1"/>
          </p:cNvSpPr>
          <p:nvPr>
            <p:ph type="title"/>
          </p:nvPr>
        </p:nvSpPr>
        <p:spPr/>
        <p:txBody>
          <a:bodyPr/>
          <a:lstStyle/>
          <a:p>
            <a:r>
              <a:rPr lang="en-KE" dirty="0"/>
              <a:t>Distinctions Between Profits and Retained Profits</a:t>
            </a:r>
          </a:p>
        </p:txBody>
      </p:sp>
      <p:sp>
        <p:nvSpPr>
          <p:cNvPr id="3" name="Content Placeholder 2">
            <a:extLst>
              <a:ext uri="{FF2B5EF4-FFF2-40B4-BE49-F238E27FC236}">
                <a16:creationId xmlns:a16="http://schemas.microsoft.com/office/drawing/2014/main" id="{7A4D3F5C-90B3-49B2-A1BD-8B0DE640E859}"/>
              </a:ext>
            </a:extLst>
          </p:cNvPr>
          <p:cNvSpPr>
            <a:spLocks noGrp="1"/>
          </p:cNvSpPr>
          <p:nvPr>
            <p:ph idx="1"/>
          </p:nvPr>
        </p:nvSpPr>
        <p:spPr/>
        <p:txBody>
          <a:bodyPr/>
          <a:lstStyle/>
          <a:p>
            <a:r>
              <a:rPr lang="en-KE" dirty="0"/>
              <a:t>Long-term earnings are represented by retained profits. </a:t>
            </a:r>
            <a:endParaRPr lang="en-US" dirty="0"/>
          </a:p>
          <a:p>
            <a:r>
              <a:rPr lang="en-KE" dirty="0"/>
              <a:t>While complete buybacks only take place upon dissolution, they gauge a company's value in the event of liquidation.</a:t>
            </a:r>
          </a:p>
          <a:p>
            <a:r>
              <a:rPr lang="en-KE" dirty="0"/>
              <a:t>Balance sheets quantify the company's assets (retained profits), whereas financial statements show current earnings (net profits).</a:t>
            </a:r>
            <a:endParaRPr lang="en-US" dirty="0"/>
          </a:p>
          <a:p>
            <a:r>
              <a:rPr lang="en-KE" dirty="0"/>
              <a:t>When calculating external investments, knowing which reports to provide and portray in particular scenarios is crucial.</a:t>
            </a:r>
            <a:br>
              <a:rPr lang="en-KE" dirty="0"/>
            </a:br>
            <a:endParaRPr lang="en-KE" dirty="0"/>
          </a:p>
        </p:txBody>
      </p:sp>
    </p:spTree>
    <p:extLst>
      <p:ext uri="{BB962C8B-B14F-4D97-AF65-F5344CB8AC3E}">
        <p14:creationId xmlns:p14="http://schemas.microsoft.com/office/powerpoint/2010/main" val="16315231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DCF453-2807-4695-9359-5A2879062C63}"/>
              </a:ext>
            </a:extLst>
          </p:cNvPr>
          <p:cNvSpPr>
            <a:spLocks noGrp="1"/>
          </p:cNvSpPr>
          <p:nvPr>
            <p:ph type="title"/>
          </p:nvPr>
        </p:nvSpPr>
        <p:spPr/>
        <p:txBody>
          <a:bodyPr/>
          <a:lstStyle/>
          <a:p>
            <a:r>
              <a:rPr lang="en-US" dirty="0"/>
              <a:t>Retained Profits </a:t>
            </a:r>
            <a:r>
              <a:rPr lang="en-KE" dirty="0"/>
              <a:t>Operation </a:t>
            </a:r>
          </a:p>
        </p:txBody>
      </p:sp>
      <p:sp>
        <p:nvSpPr>
          <p:cNvPr id="3" name="Content Placeholder 2">
            <a:extLst>
              <a:ext uri="{FF2B5EF4-FFF2-40B4-BE49-F238E27FC236}">
                <a16:creationId xmlns:a16="http://schemas.microsoft.com/office/drawing/2014/main" id="{909B4E80-D97F-40F3-A2B6-BAEB45722EA8}"/>
              </a:ext>
            </a:extLst>
          </p:cNvPr>
          <p:cNvSpPr>
            <a:spLocks noGrp="1"/>
          </p:cNvSpPr>
          <p:nvPr>
            <p:ph idx="1"/>
          </p:nvPr>
        </p:nvSpPr>
        <p:spPr/>
        <p:txBody>
          <a:bodyPr/>
          <a:lstStyle/>
          <a:p>
            <a:r>
              <a:rPr lang="en-KE" dirty="0"/>
              <a:t>Use net profits to determine immediate profitability. </a:t>
            </a:r>
            <a:endParaRPr lang="en-US" dirty="0"/>
          </a:p>
          <a:p>
            <a:r>
              <a:rPr lang="en-KE" dirty="0"/>
              <a:t>Subtract daily costs, loan repayments, working capital, and tax obligations from your profits and losses. </a:t>
            </a:r>
            <a:endParaRPr lang="en-US" dirty="0"/>
          </a:p>
          <a:p>
            <a:r>
              <a:rPr lang="en-KE" dirty="0"/>
              <a:t>The equation is straightforward. </a:t>
            </a:r>
            <a:endParaRPr lang="en-US" dirty="0"/>
          </a:p>
          <a:p>
            <a:r>
              <a:rPr lang="en-KE" dirty="0"/>
              <a:t>Applications for retained earnings are more intricate. </a:t>
            </a:r>
            <a:endParaRPr lang="en-US" dirty="0"/>
          </a:p>
          <a:p>
            <a:r>
              <a:rPr lang="en-KE" dirty="0"/>
              <a:t>They are used by accountants, CFOs, and business owners to evaluate an entity's capacity to grow operations and provide dividends.</a:t>
            </a:r>
          </a:p>
          <a:p>
            <a:endParaRPr lang="en-KE" dirty="0"/>
          </a:p>
        </p:txBody>
      </p:sp>
    </p:spTree>
    <p:extLst>
      <p:ext uri="{BB962C8B-B14F-4D97-AF65-F5344CB8AC3E}">
        <p14:creationId xmlns:p14="http://schemas.microsoft.com/office/powerpoint/2010/main" val="405018343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F9DA37-091F-4CD6-BEF1-87D201D422C0}"/>
              </a:ext>
            </a:extLst>
          </p:cNvPr>
          <p:cNvSpPr>
            <a:spLocks noGrp="1"/>
          </p:cNvSpPr>
          <p:nvPr>
            <p:ph type="title"/>
          </p:nvPr>
        </p:nvSpPr>
        <p:spPr/>
        <p:txBody>
          <a:bodyPr/>
          <a:lstStyle/>
          <a:p>
            <a:r>
              <a:rPr lang="en-KE" b="1" dirty="0"/>
              <a:t> </a:t>
            </a:r>
            <a:br>
              <a:rPr lang="en-US" b="1" dirty="0"/>
            </a:br>
            <a:r>
              <a:rPr lang="en-KE" b="1" dirty="0"/>
              <a:t>Considerations </a:t>
            </a:r>
            <a:endParaRPr lang="en-KE" dirty="0"/>
          </a:p>
        </p:txBody>
      </p:sp>
      <p:sp>
        <p:nvSpPr>
          <p:cNvPr id="3" name="Content Placeholder 2">
            <a:extLst>
              <a:ext uri="{FF2B5EF4-FFF2-40B4-BE49-F238E27FC236}">
                <a16:creationId xmlns:a16="http://schemas.microsoft.com/office/drawing/2014/main" id="{9D4BDC62-2E61-4B3F-B3DA-026765A521B1}"/>
              </a:ext>
            </a:extLst>
          </p:cNvPr>
          <p:cNvSpPr>
            <a:spLocks noGrp="1"/>
          </p:cNvSpPr>
          <p:nvPr>
            <p:ph idx="1"/>
          </p:nvPr>
        </p:nvSpPr>
        <p:spPr/>
        <p:txBody>
          <a:bodyPr>
            <a:normAutofit/>
          </a:bodyPr>
          <a:lstStyle/>
          <a:p>
            <a:r>
              <a:rPr lang="en-KE" dirty="0"/>
              <a:t> If they only rely on outside funding, even high-earning businesses may fail during partial buyouts.</a:t>
            </a:r>
            <a:r>
              <a:rPr lang="en-KE" b="1" dirty="0"/>
              <a:t> </a:t>
            </a:r>
            <a:endParaRPr lang="en-US" b="1" dirty="0"/>
          </a:p>
          <a:p>
            <a:r>
              <a:rPr lang="en-KE" b="1" dirty="0"/>
              <a:t>Considerations </a:t>
            </a:r>
            <a:endParaRPr lang="en-US" b="1" dirty="0"/>
          </a:p>
          <a:p>
            <a:r>
              <a:rPr lang="en-KE" dirty="0"/>
              <a:t>Retained profits and net earnings are influenced by various factors.</a:t>
            </a:r>
            <a:endParaRPr lang="en-US" dirty="0"/>
          </a:p>
          <a:p>
            <a:r>
              <a:rPr lang="en-KE" dirty="0"/>
              <a:t>The former usually focuses on daily payables and receivables, such as daily income, operating costs, profit margins, cost control, advertising expenditures, and tax obligations.</a:t>
            </a:r>
            <a:endParaRPr lang="en-US" dirty="0"/>
          </a:p>
        </p:txBody>
      </p:sp>
    </p:spTree>
    <p:extLst>
      <p:ext uri="{BB962C8B-B14F-4D97-AF65-F5344CB8AC3E}">
        <p14:creationId xmlns:p14="http://schemas.microsoft.com/office/powerpoint/2010/main" val="5326061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31CA58-4D4B-41A0-8D38-468ACF62DFAB}"/>
              </a:ext>
            </a:extLst>
          </p:cNvPr>
          <p:cNvSpPr>
            <a:spLocks noGrp="1"/>
          </p:cNvSpPr>
          <p:nvPr>
            <p:ph type="title"/>
          </p:nvPr>
        </p:nvSpPr>
        <p:spPr/>
        <p:txBody>
          <a:bodyPr/>
          <a:lstStyle/>
          <a:p>
            <a:r>
              <a:rPr lang="en-KE" b="1" dirty="0"/>
              <a:t>Considerations</a:t>
            </a:r>
            <a:endParaRPr lang="en-KE" dirty="0"/>
          </a:p>
        </p:txBody>
      </p:sp>
      <p:sp>
        <p:nvSpPr>
          <p:cNvPr id="3" name="Content Placeholder 2">
            <a:extLst>
              <a:ext uri="{FF2B5EF4-FFF2-40B4-BE49-F238E27FC236}">
                <a16:creationId xmlns:a16="http://schemas.microsoft.com/office/drawing/2014/main" id="{0A166412-4623-4360-978D-F1052095B3EF}"/>
              </a:ext>
            </a:extLst>
          </p:cNvPr>
          <p:cNvSpPr>
            <a:spLocks noGrp="1"/>
          </p:cNvSpPr>
          <p:nvPr>
            <p:ph idx="1"/>
          </p:nvPr>
        </p:nvSpPr>
        <p:spPr/>
        <p:txBody>
          <a:bodyPr/>
          <a:lstStyle/>
          <a:p>
            <a:r>
              <a:rPr lang="en-KE" dirty="0"/>
              <a:t> In essence, you're calculating the money that enters and leaves your company.</a:t>
            </a:r>
            <a:endParaRPr lang="en-US" dirty="0"/>
          </a:p>
          <a:p>
            <a:r>
              <a:rPr lang="en-KE" dirty="0"/>
              <a:t>Retained profits, on the other hand, encompass a wider range of items, such as shareholder percentages, issued shares, dividend policy, and company structure. </a:t>
            </a:r>
            <a:endParaRPr lang="en-US" dirty="0"/>
          </a:p>
          <a:p>
            <a:r>
              <a:rPr lang="en-KE" dirty="0"/>
              <a:t>You should treat your firm as a separate entity unless it is a sole proprietorship. </a:t>
            </a:r>
            <a:endParaRPr lang="en-US" dirty="0"/>
          </a:p>
          <a:p>
            <a:r>
              <a:rPr lang="en-KE" dirty="0"/>
              <a:t>Retained earnings are the funds left over after all of the company's executives' and shareholders' shares have been repurchased. </a:t>
            </a:r>
          </a:p>
          <a:p>
            <a:endParaRPr lang="en-KE" b="1" dirty="0"/>
          </a:p>
          <a:p>
            <a:endParaRPr lang="en-KE" dirty="0"/>
          </a:p>
        </p:txBody>
      </p:sp>
    </p:spTree>
    <p:extLst>
      <p:ext uri="{BB962C8B-B14F-4D97-AF65-F5344CB8AC3E}">
        <p14:creationId xmlns:p14="http://schemas.microsoft.com/office/powerpoint/2010/main" val="14899308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E2147D-6D37-452A-A82F-F5A09334ABC7}"/>
              </a:ext>
            </a:extLst>
          </p:cNvPr>
          <p:cNvSpPr>
            <a:spLocks noGrp="1"/>
          </p:cNvSpPr>
          <p:nvPr>
            <p:ph type="title"/>
          </p:nvPr>
        </p:nvSpPr>
        <p:spPr/>
        <p:txBody>
          <a:bodyPr>
            <a:normAutofit/>
          </a:bodyPr>
          <a:lstStyle/>
          <a:p>
            <a:r>
              <a:rPr lang="en-KE" dirty="0"/>
              <a:t> </a:t>
            </a:r>
            <a:br>
              <a:rPr lang="en-KE" dirty="0"/>
            </a:br>
            <a:r>
              <a:rPr lang="en-KE" dirty="0"/>
              <a:t>The Impact of Retained Profits</a:t>
            </a:r>
          </a:p>
        </p:txBody>
      </p:sp>
      <p:sp>
        <p:nvSpPr>
          <p:cNvPr id="3" name="Content Placeholder 2">
            <a:extLst>
              <a:ext uri="{FF2B5EF4-FFF2-40B4-BE49-F238E27FC236}">
                <a16:creationId xmlns:a16="http://schemas.microsoft.com/office/drawing/2014/main" id="{BCA118A6-782E-41C9-90A6-1EC17FA090BE}"/>
              </a:ext>
            </a:extLst>
          </p:cNvPr>
          <p:cNvSpPr>
            <a:spLocks noGrp="1"/>
          </p:cNvSpPr>
          <p:nvPr>
            <p:ph idx="1"/>
          </p:nvPr>
        </p:nvSpPr>
        <p:spPr/>
        <p:txBody>
          <a:bodyPr/>
          <a:lstStyle/>
          <a:p>
            <a:r>
              <a:rPr lang="en-KE" dirty="0"/>
              <a:t>The net revenue of your company less any outside investments—such as crowdsourcing money, shareholder dividends, and investor shares—is what is referred to as retained profits. </a:t>
            </a:r>
            <a:endParaRPr lang="en-US" dirty="0"/>
          </a:p>
          <a:p>
            <a:r>
              <a:rPr lang="en-KE" dirty="0"/>
              <a:t>Fundamentally, it's the actual monetary value of your company.</a:t>
            </a:r>
            <a:endParaRPr lang="en-US" dirty="0"/>
          </a:p>
          <a:p>
            <a:r>
              <a:rPr lang="en-KE" dirty="0"/>
              <a:t>However, please be aware that the effects of large and low retained earnings differ depending on the specific circumstances. </a:t>
            </a:r>
            <a:endParaRPr lang="en-US" dirty="0"/>
          </a:p>
          <a:p>
            <a:r>
              <a:rPr lang="en-KE" dirty="0"/>
              <a:t>High numbers don't always indicate a successful business. </a:t>
            </a:r>
            <a:br>
              <a:rPr lang="en-KE" dirty="0"/>
            </a:br>
            <a:endParaRPr lang="en-KE" dirty="0"/>
          </a:p>
        </p:txBody>
      </p:sp>
    </p:spTree>
    <p:extLst>
      <p:ext uri="{BB962C8B-B14F-4D97-AF65-F5344CB8AC3E}">
        <p14:creationId xmlns:p14="http://schemas.microsoft.com/office/powerpoint/2010/main" val="81179520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2F95EA-6DFB-4964-95BF-0B81C0CC188F}"/>
              </a:ext>
            </a:extLst>
          </p:cNvPr>
          <p:cNvSpPr>
            <a:spLocks noGrp="1"/>
          </p:cNvSpPr>
          <p:nvPr>
            <p:ph type="title"/>
          </p:nvPr>
        </p:nvSpPr>
        <p:spPr/>
        <p:txBody>
          <a:bodyPr/>
          <a:lstStyle/>
          <a:p>
            <a:r>
              <a:rPr lang="en-KE" dirty="0"/>
              <a:t> </a:t>
            </a:r>
            <a:br>
              <a:rPr lang="en-KE" dirty="0"/>
            </a:br>
            <a:r>
              <a:rPr lang="en-KE" dirty="0"/>
              <a:t>The Impact of Retained Profits</a:t>
            </a:r>
          </a:p>
        </p:txBody>
      </p:sp>
      <p:sp>
        <p:nvSpPr>
          <p:cNvPr id="3" name="Content Placeholder 2">
            <a:extLst>
              <a:ext uri="{FF2B5EF4-FFF2-40B4-BE49-F238E27FC236}">
                <a16:creationId xmlns:a16="http://schemas.microsoft.com/office/drawing/2014/main" id="{BF7B0A77-9CC7-48F2-B883-776F9E4F6C8B}"/>
              </a:ext>
            </a:extLst>
          </p:cNvPr>
          <p:cNvSpPr>
            <a:spLocks noGrp="1"/>
          </p:cNvSpPr>
          <p:nvPr>
            <p:ph idx="1"/>
          </p:nvPr>
        </p:nvSpPr>
        <p:spPr/>
        <p:txBody>
          <a:bodyPr/>
          <a:lstStyle/>
          <a:p>
            <a:r>
              <a:rPr lang="en-KE" dirty="0"/>
              <a:t>Owners of businesses should be aware that substantial retained earnings are not always a sign of successful operations.</a:t>
            </a:r>
            <a:endParaRPr lang="en-US" dirty="0"/>
          </a:p>
          <a:p>
            <a:r>
              <a:rPr lang="en-KE" dirty="0"/>
              <a:t> Retained earnings computation is not a straightforward process. </a:t>
            </a:r>
            <a:endParaRPr lang="en-US" dirty="0"/>
          </a:p>
          <a:p>
            <a:r>
              <a:rPr lang="en-KE" dirty="0"/>
              <a:t>Only when you're producing enough money to beat inflation rates, expanding the company consistently, and paying out enough dividends does a high retained profit imply a healthy corporation.</a:t>
            </a:r>
            <a:endParaRPr lang="en-US" dirty="0"/>
          </a:p>
          <a:p>
            <a:r>
              <a:rPr lang="en-KE" dirty="0"/>
              <a:t> If not, you may need to re</a:t>
            </a:r>
            <a:r>
              <a:rPr lang="en-US" dirty="0"/>
              <a:t>-</a:t>
            </a:r>
            <a:r>
              <a:rPr lang="en-KE" dirty="0"/>
              <a:t>evaluate your dividend policies.</a:t>
            </a:r>
          </a:p>
        </p:txBody>
      </p:sp>
    </p:spTree>
    <p:extLst>
      <p:ext uri="{BB962C8B-B14F-4D97-AF65-F5344CB8AC3E}">
        <p14:creationId xmlns:p14="http://schemas.microsoft.com/office/powerpoint/2010/main" val="352509766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021CED-A942-413E-80DF-1D2466D3562B}"/>
              </a:ext>
            </a:extLst>
          </p:cNvPr>
          <p:cNvSpPr>
            <a:spLocks noGrp="1"/>
          </p:cNvSpPr>
          <p:nvPr>
            <p:ph type="title"/>
          </p:nvPr>
        </p:nvSpPr>
        <p:spPr/>
        <p:txBody>
          <a:bodyPr/>
          <a:lstStyle/>
          <a:p>
            <a:r>
              <a:rPr lang="en-KE" dirty="0"/>
              <a:t>The Impact of Retained Profits</a:t>
            </a:r>
          </a:p>
        </p:txBody>
      </p:sp>
      <p:sp>
        <p:nvSpPr>
          <p:cNvPr id="3" name="Content Placeholder 2">
            <a:extLst>
              <a:ext uri="{FF2B5EF4-FFF2-40B4-BE49-F238E27FC236}">
                <a16:creationId xmlns:a16="http://schemas.microsoft.com/office/drawing/2014/main" id="{FB85B5C4-F74A-4B56-98A8-1B72FD64D03E}"/>
              </a:ext>
            </a:extLst>
          </p:cNvPr>
          <p:cNvSpPr>
            <a:spLocks noGrp="1"/>
          </p:cNvSpPr>
          <p:nvPr>
            <p:ph idx="1"/>
          </p:nvPr>
        </p:nvSpPr>
        <p:spPr/>
        <p:txBody>
          <a:bodyPr/>
          <a:lstStyle/>
          <a:p>
            <a:r>
              <a:rPr lang="en-KE" dirty="0"/>
              <a:t>Positive cash flow is implied by a healthy retained profit, but it might also indicate that you’re:</a:t>
            </a:r>
            <a:endParaRPr lang="en-US" dirty="0"/>
          </a:p>
          <a:p>
            <a:r>
              <a:rPr lang="en-KE" dirty="0"/>
              <a:t> • Withholding dividends from shareholders </a:t>
            </a:r>
            <a:endParaRPr lang="en-US" dirty="0"/>
          </a:p>
          <a:p>
            <a:r>
              <a:rPr lang="en-KE" dirty="0"/>
              <a:t>• Overinvesting in day-to-day activities </a:t>
            </a:r>
            <a:endParaRPr lang="en-US" dirty="0"/>
          </a:p>
          <a:p>
            <a:r>
              <a:rPr lang="en-KE" dirty="0" err="1"/>
              <a:t>Oversourcing</a:t>
            </a:r>
            <a:r>
              <a:rPr lang="en-KE" dirty="0"/>
              <a:t> external funding; being prone to overcapitalization; and forgoing longer-term, better business loan interest rates </a:t>
            </a:r>
            <a:endParaRPr lang="en-US" dirty="0"/>
          </a:p>
        </p:txBody>
      </p:sp>
    </p:spTree>
    <p:extLst>
      <p:ext uri="{BB962C8B-B14F-4D97-AF65-F5344CB8AC3E}">
        <p14:creationId xmlns:p14="http://schemas.microsoft.com/office/powerpoint/2010/main" val="24645129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5CD1A0-91ED-4AC3-888C-DB2DC4F8661F}"/>
              </a:ext>
            </a:extLst>
          </p:cNvPr>
          <p:cNvSpPr>
            <a:spLocks noGrp="1"/>
          </p:cNvSpPr>
          <p:nvPr>
            <p:ph type="title"/>
          </p:nvPr>
        </p:nvSpPr>
        <p:spPr/>
        <p:txBody>
          <a:bodyPr/>
          <a:lstStyle/>
          <a:p>
            <a:r>
              <a:rPr lang="en-KE" dirty="0"/>
              <a:t>The Impact of Retained Profits</a:t>
            </a:r>
          </a:p>
        </p:txBody>
      </p:sp>
      <p:sp>
        <p:nvSpPr>
          <p:cNvPr id="3" name="Content Placeholder 2">
            <a:extLst>
              <a:ext uri="{FF2B5EF4-FFF2-40B4-BE49-F238E27FC236}">
                <a16:creationId xmlns:a16="http://schemas.microsoft.com/office/drawing/2014/main" id="{C6E291E6-96CD-4BA2-879C-B507AC121C72}"/>
              </a:ext>
            </a:extLst>
          </p:cNvPr>
          <p:cNvSpPr>
            <a:spLocks noGrp="1"/>
          </p:cNvSpPr>
          <p:nvPr>
            <p:ph idx="1"/>
          </p:nvPr>
        </p:nvSpPr>
        <p:spPr/>
        <p:txBody>
          <a:bodyPr/>
          <a:lstStyle/>
          <a:p>
            <a:r>
              <a:rPr lang="en-KE" dirty="0"/>
              <a:t>Conversely, a low retained profit may indicate that your company is: </a:t>
            </a:r>
            <a:br>
              <a:rPr lang="en-KE" dirty="0"/>
            </a:br>
            <a:endParaRPr lang="en-KE" dirty="0"/>
          </a:p>
          <a:p>
            <a:r>
              <a:rPr lang="en-KE" dirty="0"/>
              <a:t>Losing both public and private investors;</a:t>
            </a:r>
            <a:endParaRPr lang="en-US" dirty="0"/>
          </a:p>
          <a:p>
            <a:r>
              <a:rPr lang="en-KE" dirty="0"/>
              <a:t> paying dividends or repurchasing shareholder shares too soon;</a:t>
            </a:r>
            <a:endParaRPr lang="en-US" dirty="0"/>
          </a:p>
          <a:p>
            <a:r>
              <a:rPr lang="en-KE" dirty="0"/>
              <a:t> losing more money than it is obtaining from investors; and</a:t>
            </a:r>
            <a:endParaRPr lang="en-US" dirty="0"/>
          </a:p>
          <a:p>
            <a:r>
              <a:rPr lang="en-KE" dirty="0"/>
              <a:t> not allocating enough capital for business expansion </a:t>
            </a:r>
            <a:br>
              <a:rPr lang="en-KE" dirty="0"/>
            </a:br>
            <a:endParaRPr lang="en-KE" dirty="0"/>
          </a:p>
        </p:txBody>
      </p:sp>
    </p:spTree>
    <p:extLst>
      <p:ext uri="{BB962C8B-B14F-4D97-AF65-F5344CB8AC3E}">
        <p14:creationId xmlns:p14="http://schemas.microsoft.com/office/powerpoint/2010/main" val="146896791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D8156A-332B-417E-91D2-8819D0C884B9}"/>
              </a:ext>
            </a:extLst>
          </p:cNvPr>
          <p:cNvSpPr>
            <a:spLocks noGrp="1"/>
          </p:cNvSpPr>
          <p:nvPr>
            <p:ph type="title"/>
          </p:nvPr>
        </p:nvSpPr>
        <p:spPr/>
        <p:txBody>
          <a:bodyPr/>
          <a:lstStyle/>
          <a:p>
            <a:r>
              <a:rPr lang="en-US" dirty="0"/>
              <a:t>To grow Retained earnings</a:t>
            </a:r>
            <a:endParaRPr lang="en-KE" dirty="0"/>
          </a:p>
        </p:txBody>
      </p:sp>
      <p:sp>
        <p:nvSpPr>
          <p:cNvPr id="3" name="Content Placeholder 2">
            <a:extLst>
              <a:ext uri="{FF2B5EF4-FFF2-40B4-BE49-F238E27FC236}">
                <a16:creationId xmlns:a16="http://schemas.microsoft.com/office/drawing/2014/main" id="{47510026-FCFB-4CF3-8082-DA6C04A5F6EA}"/>
              </a:ext>
            </a:extLst>
          </p:cNvPr>
          <p:cNvSpPr>
            <a:spLocks noGrp="1"/>
          </p:cNvSpPr>
          <p:nvPr>
            <p:ph idx="1"/>
          </p:nvPr>
        </p:nvSpPr>
        <p:spPr/>
        <p:txBody>
          <a:bodyPr>
            <a:normAutofit/>
          </a:bodyPr>
          <a:lstStyle/>
          <a:p>
            <a:r>
              <a:rPr lang="en-KE" b="1" dirty="0"/>
              <a:t>Ways to Increase Your Retained Earnings </a:t>
            </a:r>
            <a:endParaRPr lang="en-US" b="1" dirty="0"/>
          </a:p>
          <a:p>
            <a:r>
              <a:rPr lang="en-KE" dirty="0"/>
              <a:t>You may now design your utilization strategy after learning what retained profits measure and how to calculate them.</a:t>
            </a:r>
          </a:p>
          <a:p>
            <a:r>
              <a:rPr lang="en-KE" dirty="0"/>
              <a:t>You should exercise caution while making outside investments. </a:t>
            </a:r>
          </a:p>
          <a:p>
            <a:r>
              <a:rPr lang="en-KE" dirty="0"/>
              <a:t>Businesses frequently file for bankruptcy after carelessly reinvesting their money in marketing campaigns, promotions, and non-performing deals. </a:t>
            </a:r>
            <a:br>
              <a:rPr lang="en-KE" dirty="0"/>
            </a:br>
            <a:endParaRPr lang="en-KE" dirty="0"/>
          </a:p>
        </p:txBody>
      </p:sp>
    </p:spTree>
    <p:extLst>
      <p:ext uri="{BB962C8B-B14F-4D97-AF65-F5344CB8AC3E}">
        <p14:creationId xmlns:p14="http://schemas.microsoft.com/office/powerpoint/2010/main" val="312285554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9ED0C2-16A2-4973-9B12-FA7D83029337}"/>
              </a:ext>
            </a:extLst>
          </p:cNvPr>
          <p:cNvSpPr>
            <a:spLocks noGrp="1"/>
          </p:cNvSpPr>
          <p:nvPr>
            <p:ph type="title"/>
          </p:nvPr>
        </p:nvSpPr>
        <p:spPr/>
        <p:txBody>
          <a:bodyPr/>
          <a:lstStyle/>
          <a:p>
            <a:r>
              <a:rPr lang="en-KE" b="1" dirty="0"/>
              <a:t>Ways to Increase Your Retained Earnings</a:t>
            </a:r>
            <a:endParaRPr lang="en-KE" dirty="0"/>
          </a:p>
        </p:txBody>
      </p:sp>
      <p:sp>
        <p:nvSpPr>
          <p:cNvPr id="3" name="Content Placeholder 2">
            <a:extLst>
              <a:ext uri="{FF2B5EF4-FFF2-40B4-BE49-F238E27FC236}">
                <a16:creationId xmlns:a16="http://schemas.microsoft.com/office/drawing/2014/main" id="{403FD61D-E9A5-4A97-8F8E-922A0344E08C}"/>
              </a:ext>
            </a:extLst>
          </p:cNvPr>
          <p:cNvSpPr>
            <a:spLocks noGrp="1"/>
          </p:cNvSpPr>
          <p:nvPr>
            <p:ph idx="1"/>
          </p:nvPr>
        </p:nvSpPr>
        <p:spPr/>
        <p:txBody>
          <a:bodyPr>
            <a:normAutofit/>
          </a:bodyPr>
          <a:lstStyle/>
          <a:p>
            <a:r>
              <a:rPr lang="en-KE" dirty="0"/>
              <a:t>1. Examine your policies on dividends.</a:t>
            </a:r>
            <a:endParaRPr lang="en-US" dirty="0"/>
          </a:p>
          <a:p>
            <a:r>
              <a:rPr lang="en-KE" dirty="0"/>
              <a:t>Examine your dividend rules to make sure you're not withholding payouts or underusing outside investments. </a:t>
            </a:r>
            <a:endParaRPr lang="en-US" dirty="0"/>
          </a:p>
          <a:p>
            <a:r>
              <a:rPr lang="en-KE" dirty="0"/>
              <a:t>First and foremost, it's critical to establish a fair dividend that would satisfy current shareholders and draw in new ones.</a:t>
            </a:r>
            <a:endParaRPr lang="en-US" dirty="0"/>
          </a:p>
          <a:p>
            <a:r>
              <a:rPr lang="en-KE" dirty="0"/>
              <a:t> Profitable </a:t>
            </a:r>
            <a:r>
              <a:rPr lang="en-KE" dirty="0" err="1"/>
              <a:t>endeavors</a:t>
            </a:r>
            <a:r>
              <a:rPr lang="en-KE" dirty="0"/>
              <a:t> with alluring returns have a higher chance of attracting and keeping investors. </a:t>
            </a:r>
            <a:br>
              <a:rPr lang="en-KE" dirty="0"/>
            </a:br>
            <a:endParaRPr lang="en-KE" dirty="0"/>
          </a:p>
        </p:txBody>
      </p:sp>
    </p:spTree>
    <p:extLst>
      <p:ext uri="{BB962C8B-B14F-4D97-AF65-F5344CB8AC3E}">
        <p14:creationId xmlns:p14="http://schemas.microsoft.com/office/powerpoint/2010/main" val="32785283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1DC89B-FBAD-41C2-974F-FD823316E60F}"/>
              </a:ext>
            </a:extLst>
          </p:cNvPr>
          <p:cNvSpPr>
            <a:spLocks noGrp="1"/>
          </p:cNvSpPr>
          <p:nvPr>
            <p:ph type="title"/>
          </p:nvPr>
        </p:nvSpPr>
        <p:spPr/>
        <p:txBody>
          <a:bodyPr/>
          <a:lstStyle/>
          <a:p>
            <a:r>
              <a:rPr lang="en-KE" b="1" dirty="0"/>
              <a:t>Ways to Increase Your Retained Earnings</a:t>
            </a:r>
            <a:endParaRPr lang="en-KE" dirty="0"/>
          </a:p>
        </p:txBody>
      </p:sp>
      <p:sp>
        <p:nvSpPr>
          <p:cNvPr id="3" name="Content Placeholder 2">
            <a:extLst>
              <a:ext uri="{FF2B5EF4-FFF2-40B4-BE49-F238E27FC236}">
                <a16:creationId xmlns:a16="http://schemas.microsoft.com/office/drawing/2014/main" id="{EC9EF155-B0DF-427A-B840-EFF958FB9F6D}"/>
              </a:ext>
            </a:extLst>
          </p:cNvPr>
          <p:cNvSpPr>
            <a:spLocks noGrp="1"/>
          </p:cNvSpPr>
          <p:nvPr>
            <p:ph idx="1"/>
          </p:nvPr>
        </p:nvSpPr>
        <p:spPr/>
        <p:txBody>
          <a:bodyPr/>
          <a:lstStyle/>
          <a:p>
            <a:r>
              <a:rPr lang="en-KE" dirty="0"/>
              <a:t>Payouts should be derived from net earnings rather than working capital, thus adjust your capital allocation to your dividend rates. </a:t>
            </a:r>
            <a:endParaRPr lang="en-US" dirty="0"/>
          </a:p>
          <a:p>
            <a:r>
              <a:rPr lang="en-KE" dirty="0"/>
              <a:t>And evaluate your environmental policies.</a:t>
            </a:r>
            <a:endParaRPr lang="en-US" dirty="0"/>
          </a:p>
          <a:p>
            <a:r>
              <a:rPr lang="en-KE" dirty="0"/>
              <a:t> They ought to assist you in scaling operations during profitable, high-income times and surviving lean, low-income months. </a:t>
            </a:r>
            <a:br>
              <a:rPr lang="en-KE" dirty="0"/>
            </a:br>
            <a:endParaRPr lang="en-KE" dirty="0"/>
          </a:p>
        </p:txBody>
      </p:sp>
    </p:spTree>
    <p:extLst>
      <p:ext uri="{BB962C8B-B14F-4D97-AF65-F5344CB8AC3E}">
        <p14:creationId xmlns:p14="http://schemas.microsoft.com/office/powerpoint/2010/main" val="359790984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CCB454-3063-4C52-BD35-650409011703}"/>
              </a:ext>
            </a:extLst>
          </p:cNvPr>
          <p:cNvSpPr>
            <a:spLocks noGrp="1"/>
          </p:cNvSpPr>
          <p:nvPr>
            <p:ph type="title"/>
          </p:nvPr>
        </p:nvSpPr>
        <p:spPr/>
        <p:txBody>
          <a:bodyPr/>
          <a:lstStyle/>
          <a:p>
            <a:r>
              <a:rPr lang="en-KE" b="1" dirty="0"/>
              <a:t>Ways to Increase Your Retained Earnings</a:t>
            </a:r>
            <a:endParaRPr lang="en-KE" dirty="0"/>
          </a:p>
        </p:txBody>
      </p:sp>
      <p:sp>
        <p:nvSpPr>
          <p:cNvPr id="3" name="Content Placeholder 2">
            <a:extLst>
              <a:ext uri="{FF2B5EF4-FFF2-40B4-BE49-F238E27FC236}">
                <a16:creationId xmlns:a16="http://schemas.microsoft.com/office/drawing/2014/main" id="{E37C5639-BE2E-43EE-A96A-6C3B579CE223}"/>
              </a:ext>
            </a:extLst>
          </p:cNvPr>
          <p:cNvSpPr>
            <a:spLocks noGrp="1"/>
          </p:cNvSpPr>
          <p:nvPr>
            <p:ph idx="1"/>
          </p:nvPr>
        </p:nvSpPr>
        <p:spPr/>
        <p:txBody>
          <a:bodyPr>
            <a:normAutofit/>
          </a:bodyPr>
          <a:lstStyle/>
          <a:p>
            <a:r>
              <a:rPr lang="en-KE" dirty="0"/>
              <a:t>2. Regularly Evaluate the Scalability of the Company </a:t>
            </a:r>
            <a:endParaRPr lang="en-US" dirty="0"/>
          </a:p>
          <a:p>
            <a:r>
              <a:rPr lang="en-KE" dirty="0"/>
              <a:t>When handling foreign funding, evaluate the company's scalability on a regular basis. </a:t>
            </a:r>
          </a:p>
          <a:p>
            <a:r>
              <a:rPr lang="en-KE" dirty="0"/>
              <a:t>Make an effort to reinvest in goods and services that are anticipated to do well.</a:t>
            </a:r>
            <a:endParaRPr lang="en-US" dirty="0"/>
          </a:p>
          <a:p>
            <a:r>
              <a:rPr lang="en-KE" dirty="0"/>
              <a:t>Not all estimates are correct, of course. </a:t>
            </a:r>
            <a:endParaRPr lang="en-US" dirty="0"/>
          </a:p>
        </p:txBody>
      </p:sp>
    </p:spTree>
    <p:extLst>
      <p:ext uri="{BB962C8B-B14F-4D97-AF65-F5344CB8AC3E}">
        <p14:creationId xmlns:p14="http://schemas.microsoft.com/office/powerpoint/2010/main" val="136194054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95831D-7DBC-42DA-952F-44DD87BCE899}"/>
              </a:ext>
            </a:extLst>
          </p:cNvPr>
          <p:cNvSpPr>
            <a:spLocks noGrp="1"/>
          </p:cNvSpPr>
          <p:nvPr>
            <p:ph type="title"/>
          </p:nvPr>
        </p:nvSpPr>
        <p:spPr/>
        <p:txBody>
          <a:bodyPr/>
          <a:lstStyle/>
          <a:p>
            <a:r>
              <a:rPr lang="en-KE" b="1" dirty="0"/>
              <a:t>Ways to Increase Your Retained Earnings</a:t>
            </a:r>
            <a:endParaRPr lang="en-KE" dirty="0"/>
          </a:p>
        </p:txBody>
      </p:sp>
      <p:sp>
        <p:nvSpPr>
          <p:cNvPr id="3" name="Content Placeholder 2">
            <a:extLst>
              <a:ext uri="{FF2B5EF4-FFF2-40B4-BE49-F238E27FC236}">
                <a16:creationId xmlns:a16="http://schemas.microsoft.com/office/drawing/2014/main" id="{1941F6B3-C544-4C21-946F-458B0711E975}"/>
              </a:ext>
            </a:extLst>
          </p:cNvPr>
          <p:cNvSpPr>
            <a:spLocks noGrp="1"/>
          </p:cNvSpPr>
          <p:nvPr>
            <p:ph idx="1"/>
          </p:nvPr>
        </p:nvSpPr>
        <p:spPr/>
        <p:txBody>
          <a:bodyPr/>
          <a:lstStyle/>
          <a:p>
            <a:r>
              <a:rPr lang="en-KE" dirty="0"/>
              <a:t>However, keep in mind that every unsuccessful promotion, marketing campaign, new service, or product launch depletes your working capital, making it more difficult to get a return on investment. </a:t>
            </a:r>
            <a:endParaRPr lang="en-US" dirty="0"/>
          </a:p>
          <a:p>
            <a:r>
              <a:rPr lang="en-KE" dirty="0"/>
              <a:t>Stop depending on intuition and trends; only thorough, in-depth study will enable you to make well-informed business decisions.</a:t>
            </a:r>
            <a:endParaRPr lang="en-US" dirty="0"/>
          </a:p>
          <a:p>
            <a:r>
              <a:rPr lang="en-KE" dirty="0"/>
              <a:t>Additionally, you should approach new tasks cautiously even after conducting study.</a:t>
            </a:r>
            <a:endParaRPr lang="en-US" dirty="0"/>
          </a:p>
          <a:p>
            <a:r>
              <a:rPr lang="en-KE" dirty="0"/>
              <a:t> Run targeted advertising campaigns, gather feedback from your clientele, and do low-cost soft launches to test the waters.</a:t>
            </a:r>
            <a:br>
              <a:rPr lang="en-KE" dirty="0"/>
            </a:br>
            <a:endParaRPr lang="en-KE" dirty="0"/>
          </a:p>
          <a:p>
            <a:endParaRPr lang="en-KE" dirty="0"/>
          </a:p>
        </p:txBody>
      </p:sp>
    </p:spTree>
    <p:extLst>
      <p:ext uri="{BB962C8B-B14F-4D97-AF65-F5344CB8AC3E}">
        <p14:creationId xmlns:p14="http://schemas.microsoft.com/office/powerpoint/2010/main" val="297889644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F2035C-03BC-478F-B995-09ABE6CF5823}"/>
              </a:ext>
            </a:extLst>
          </p:cNvPr>
          <p:cNvSpPr>
            <a:spLocks noGrp="1"/>
          </p:cNvSpPr>
          <p:nvPr>
            <p:ph type="title"/>
          </p:nvPr>
        </p:nvSpPr>
        <p:spPr/>
        <p:txBody>
          <a:bodyPr/>
          <a:lstStyle/>
          <a:p>
            <a:r>
              <a:rPr lang="en-KE" b="1" dirty="0"/>
              <a:t>Ways to Increase Your Retained Earnings</a:t>
            </a:r>
            <a:endParaRPr lang="en-KE" dirty="0"/>
          </a:p>
        </p:txBody>
      </p:sp>
      <p:sp>
        <p:nvSpPr>
          <p:cNvPr id="3" name="Content Placeholder 2">
            <a:extLst>
              <a:ext uri="{FF2B5EF4-FFF2-40B4-BE49-F238E27FC236}">
                <a16:creationId xmlns:a16="http://schemas.microsoft.com/office/drawing/2014/main" id="{E5F78CB0-1D76-4E83-8BBA-20411A1A8D8E}"/>
              </a:ext>
            </a:extLst>
          </p:cNvPr>
          <p:cNvSpPr>
            <a:spLocks noGrp="1"/>
          </p:cNvSpPr>
          <p:nvPr>
            <p:ph idx="1"/>
          </p:nvPr>
        </p:nvSpPr>
        <p:spPr/>
        <p:txBody>
          <a:bodyPr/>
          <a:lstStyle/>
          <a:p>
            <a:r>
              <a:rPr lang="en-KE" dirty="0"/>
              <a:t>3. Make use of cautious financial forecasting </a:t>
            </a:r>
            <a:endParaRPr lang="en-US" dirty="0"/>
          </a:p>
          <a:p>
            <a:endParaRPr lang="en-US" dirty="0"/>
          </a:p>
          <a:p>
            <a:r>
              <a:rPr lang="en-KE" dirty="0"/>
              <a:t>When managing external investments, cautious financial forecasting is essential.</a:t>
            </a:r>
            <a:endParaRPr lang="en-US" dirty="0"/>
          </a:p>
          <a:p>
            <a:r>
              <a:rPr lang="en-KE" dirty="0"/>
              <a:t> A methodical strategy eliminates cash flow problems, discourages excessive spending, fights overcapitalization, and promotes realistic financial forecasting. </a:t>
            </a:r>
          </a:p>
          <a:p>
            <a:r>
              <a:rPr lang="en-KE" dirty="0"/>
              <a:t>Don't take on more money than you can use.</a:t>
            </a:r>
          </a:p>
        </p:txBody>
      </p:sp>
    </p:spTree>
    <p:extLst>
      <p:ext uri="{BB962C8B-B14F-4D97-AF65-F5344CB8AC3E}">
        <p14:creationId xmlns:p14="http://schemas.microsoft.com/office/powerpoint/2010/main" val="48380639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7BCF55-E9B8-4E0C-859C-7F0502FA6016}"/>
              </a:ext>
            </a:extLst>
          </p:cNvPr>
          <p:cNvSpPr>
            <a:spLocks noGrp="1"/>
          </p:cNvSpPr>
          <p:nvPr>
            <p:ph type="title"/>
          </p:nvPr>
        </p:nvSpPr>
        <p:spPr/>
        <p:txBody>
          <a:bodyPr/>
          <a:lstStyle/>
          <a:p>
            <a:r>
              <a:rPr lang="en-KE" b="1" dirty="0"/>
              <a:t>Ways to Increase Your Retained Earnings</a:t>
            </a:r>
            <a:endParaRPr lang="en-KE" dirty="0"/>
          </a:p>
        </p:txBody>
      </p:sp>
      <p:sp>
        <p:nvSpPr>
          <p:cNvPr id="3" name="Content Placeholder 2">
            <a:extLst>
              <a:ext uri="{FF2B5EF4-FFF2-40B4-BE49-F238E27FC236}">
                <a16:creationId xmlns:a16="http://schemas.microsoft.com/office/drawing/2014/main" id="{15834773-4F60-47F3-801C-3AAC8DF4A42D}"/>
              </a:ext>
            </a:extLst>
          </p:cNvPr>
          <p:cNvSpPr>
            <a:spLocks noGrp="1"/>
          </p:cNvSpPr>
          <p:nvPr>
            <p:ph idx="1"/>
          </p:nvPr>
        </p:nvSpPr>
        <p:spPr/>
        <p:txBody>
          <a:bodyPr/>
          <a:lstStyle/>
          <a:p>
            <a:r>
              <a:rPr lang="en-KE" dirty="0"/>
              <a:t> Regardless of whether you employed internal or external capital, if your daily income doesn't surpass the amount you invested in your business, your shareholders' investments will soon run out. </a:t>
            </a:r>
            <a:endParaRPr lang="en-US" dirty="0"/>
          </a:p>
          <a:p>
            <a:r>
              <a:rPr lang="en-KE" dirty="0"/>
              <a:t>Overestimating their expected returns leads to overly ambitious decisions by business owners. </a:t>
            </a:r>
            <a:endParaRPr lang="en-US" dirty="0"/>
          </a:p>
          <a:p>
            <a:r>
              <a:rPr lang="en-KE" dirty="0"/>
              <a:t>They may hire too many employees without securing sufficient cash flow, scale operations too soon, and spend excessively on inventories. </a:t>
            </a:r>
          </a:p>
        </p:txBody>
      </p:sp>
    </p:spTree>
    <p:extLst>
      <p:ext uri="{BB962C8B-B14F-4D97-AF65-F5344CB8AC3E}">
        <p14:creationId xmlns:p14="http://schemas.microsoft.com/office/powerpoint/2010/main" val="261941785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76C005-9022-4A59-8160-E06B23ED352C}"/>
              </a:ext>
            </a:extLst>
          </p:cNvPr>
          <p:cNvSpPr>
            <a:spLocks noGrp="1"/>
          </p:cNvSpPr>
          <p:nvPr>
            <p:ph type="title"/>
          </p:nvPr>
        </p:nvSpPr>
        <p:spPr/>
        <p:txBody>
          <a:bodyPr/>
          <a:lstStyle/>
          <a:p>
            <a:r>
              <a:rPr lang="en-KE" b="1" dirty="0"/>
              <a:t>Ways to Increase Your Retained Earnings</a:t>
            </a:r>
            <a:endParaRPr lang="en-KE" dirty="0"/>
          </a:p>
        </p:txBody>
      </p:sp>
      <p:sp>
        <p:nvSpPr>
          <p:cNvPr id="3" name="Content Placeholder 2">
            <a:extLst>
              <a:ext uri="{FF2B5EF4-FFF2-40B4-BE49-F238E27FC236}">
                <a16:creationId xmlns:a16="http://schemas.microsoft.com/office/drawing/2014/main" id="{67E6544D-DF90-4DC8-BF92-FC07AA928430}"/>
              </a:ext>
            </a:extLst>
          </p:cNvPr>
          <p:cNvSpPr>
            <a:spLocks noGrp="1"/>
          </p:cNvSpPr>
          <p:nvPr>
            <p:ph idx="1"/>
          </p:nvPr>
        </p:nvSpPr>
        <p:spPr/>
        <p:txBody>
          <a:bodyPr/>
          <a:lstStyle/>
          <a:p>
            <a:endParaRPr lang="en-US" dirty="0"/>
          </a:p>
          <a:p>
            <a:r>
              <a:rPr lang="en-KE" dirty="0"/>
              <a:t>Your capital will eventually be destroyed by these financial errors. </a:t>
            </a:r>
            <a:endParaRPr lang="en-US" dirty="0"/>
          </a:p>
          <a:p>
            <a:r>
              <a:rPr lang="en-KE" dirty="0"/>
              <a:t>In more dire circumstances, investors may even stop believing in your company and withdraw their funds</a:t>
            </a:r>
            <a:endParaRPr lang="en-US" dirty="0"/>
          </a:p>
          <a:p>
            <a:r>
              <a:rPr lang="en-KE" b="1" dirty="0"/>
              <a:t>Expand Business Activities While Maintaining Shareholder Satisfaction</a:t>
            </a:r>
            <a:r>
              <a:rPr lang="en-KE" dirty="0"/>
              <a:t> </a:t>
            </a:r>
            <a:endParaRPr lang="en-US" dirty="0"/>
          </a:p>
          <a:p>
            <a:r>
              <a:rPr lang="en-KE" dirty="0"/>
              <a:t>Your company can benefit from retained profit in a number of ways, including increased assets, better cash flow, improved credit, increased market value, and investor attraction.</a:t>
            </a:r>
          </a:p>
          <a:p>
            <a:endParaRPr lang="en-KE" dirty="0"/>
          </a:p>
        </p:txBody>
      </p:sp>
    </p:spTree>
    <p:extLst>
      <p:ext uri="{BB962C8B-B14F-4D97-AF65-F5344CB8AC3E}">
        <p14:creationId xmlns:p14="http://schemas.microsoft.com/office/powerpoint/2010/main" val="355762342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1F15A2-5095-46C1-B1F9-46F7A015E7FF}"/>
              </a:ext>
            </a:extLst>
          </p:cNvPr>
          <p:cNvSpPr>
            <a:spLocks noGrp="1"/>
          </p:cNvSpPr>
          <p:nvPr>
            <p:ph type="title"/>
          </p:nvPr>
        </p:nvSpPr>
        <p:spPr/>
        <p:txBody>
          <a:bodyPr>
            <a:normAutofit fontScale="90000"/>
          </a:bodyPr>
          <a:lstStyle/>
          <a:p>
            <a:br>
              <a:rPr lang="en-US" b="1" dirty="0"/>
            </a:br>
            <a:r>
              <a:rPr lang="en-KE" b="1" dirty="0"/>
              <a:t>Expand Business Activities Maintaining Shareholder Satisfaction</a:t>
            </a:r>
            <a:r>
              <a:rPr lang="en-KE" dirty="0"/>
              <a:t> </a:t>
            </a:r>
            <a:br>
              <a:rPr lang="en-US" dirty="0"/>
            </a:br>
            <a:endParaRPr lang="en-KE" dirty="0"/>
          </a:p>
        </p:txBody>
      </p:sp>
      <p:sp>
        <p:nvSpPr>
          <p:cNvPr id="3" name="Content Placeholder 2">
            <a:extLst>
              <a:ext uri="{FF2B5EF4-FFF2-40B4-BE49-F238E27FC236}">
                <a16:creationId xmlns:a16="http://schemas.microsoft.com/office/drawing/2014/main" id="{6525BDAE-08F4-4F06-917C-5C6FE13BC464}"/>
              </a:ext>
            </a:extLst>
          </p:cNvPr>
          <p:cNvSpPr>
            <a:spLocks noGrp="1"/>
          </p:cNvSpPr>
          <p:nvPr>
            <p:ph idx="1"/>
          </p:nvPr>
        </p:nvSpPr>
        <p:spPr/>
        <p:txBody>
          <a:bodyPr/>
          <a:lstStyle/>
          <a:p>
            <a:r>
              <a:rPr lang="en-KE" dirty="0"/>
              <a:t>Retained earnings does, however, have certain drawbacks, including potential tax ramifications, missed opportunities, dividend expectations, and regulatory limitations.</a:t>
            </a:r>
            <a:endParaRPr lang="en-US" dirty="0"/>
          </a:p>
          <a:p>
            <a:r>
              <a:rPr lang="en-KE" dirty="0"/>
              <a:t> As a result, you must weigh your other financial commitments and objectives against your retained profit. </a:t>
            </a:r>
            <a:endParaRPr lang="en-US" dirty="0"/>
          </a:p>
          <a:p>
            <a:r>
              <a:rPr lang="en-KE" dirty="0"/>
              <a:t>Additionally, you must keep a close eye on your retained profit to ensure that it is in line with your company's goals and plan. </a:t>
            </a:r>
            <a:br>
              <a:rPr lang="en-KE" dirty="0"/>
            </a:br>
            <a:endParaRPr lang="en-KE" dirty="0"/>
          </a:p>
        </p:txBody>
      </p:sp>
    </p:spTree>
    <p:extLst>
      <p:ext uri="{BB962C8B-B14F-4D97-AF65-F5344CB8AC3E}">
        <p14:creationId xmlns:p14="http://schemas.microsoft.com/office/powerpoint/2010/main" val="334007866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287B5C-78B0-43C2-8D96-F72C29523F3C}"/>
              </a:ext>
            </a:extLst>
          </p:cNvPr>
          <p:cNvSpPr>
            <a:spLocks noGrp="1"/>
          </p:cNvSpPr>
          <p:nvPr>
            <p:ph type="title"/>
          </p:nvPr>
        </p:nvSpPr>
        <p:spPr/>
        <p:txBody>
          <a:bodyPr/>
          <a:lstStyle/>
          <a:p>
            <a:r>
              <a:rPr lang="en-US" dirty="0"/>
              <a:t>Utilization of Retained Earning</a:t>
            </a:r>
            <a:endParaRPr lang="en-KE" dirty="0"/>
          </a:p>
        </p:txBody>
      </p:sp>
      <p:sp>
        <p:nvSpPr>
          <p:cNvPr id="3" name="Content Placeholder 2">
            <a:extLst>
              <a:ext uri="{FF2B5EF4-FFF2-40B4-BE49-F238E27FC236}">
                <a16:creationId xmlns:a16="http://schemas.microsoft.com/office/drawing/2014/main" id="{5A6CA169-DF87-49D2-B4C2-6F6401A84BBC}"/>
              </a:ext>
            </a:extLst>
          </p:cNvPr>
          <p:cNvSpPr>
            <a:spLocks noGrp="1"/>
          </p:cNvSpPr>
          <p:nvPr>
            <p:ph idx="1"/>
          </p:nvPr>
        </p:nvSpPr>
        <p:spPr/>
        <p:txBody>
          <a:bodyPr/>
          <a:lstStyle/>
          <a:p>
            <a:r>
              <a:rPr lang="en-KE" dirty="0"/>
              <a:t>Because they are listed under shareholders' equity, retained earnings serve as a helpful bridge connecting the income statement and the balance sheet.</a:t>
            </a:r>
          </a:p>
          <a:p>
            <a:r>
              <a:rPr lang="en-KE" dirty="0"/>
              <a:t>Retaining earnings can be done for a variety of reasons, such as</a:t>
            </a:r>
            <a:r>
              <a:rPr lang="en-US" dirty="0"/>
              <a:t>;</a:t>
            </a:r>
          </a:p>
          <a:p>
            <a:r>
              <a:rPr lang="en-KE" dirty="0"/>
              <a:t>investing in R&amp;D,</a:t>
            </a:r>
            <a:endParaRPr lang="en-US" dirty="0"/>
          </a:p>
          <a:p>
            <a:r>
              <a:rPr lang="en-US" dirty="0"/>
              <a:t>P</a:t>
            </a:r>
            <a:r>
              <a:rPr lang="en-KE" dirty="0" err="1"/>
              <a:t>urchasing</a:t>
            </a:r>
            <a:r>
              <a:rPr lang="en-KE" dirty="0"/>
              <a:t> new machinery and equipment,</a:t>
            </a:r>
            <a:endParaRPr lang="en-US" dirty="0"/>
          </a:p>
          <a:p>
            <a:r>
              <a:rPr lang="en-KE" dirty="0"/>
              <a:t> or engaging in other </a:t>
            </a:r>
            <a:r>
              <a:rPr lang="en-KE" dirty="0" err="1"/>
              <a:t>endeavors</a:t>
            </a:r>
            <a:r>
              <a:rPr lang="en-KE" dirty="0"/>
              <a:t> that might lead to the company's expansion. </a:t>
            </a:r>
          </a:p>
        </p:txBody>
      </p:sp>
    </p:spTree>
    <p:extLst>
      <p:ext uri="{BB962C8B-B14F-4D97-AF65-F5344CB8AC3E}">
        <p14:creationId xmlns:p14="http://schemas.microsoft.com/office/powerpoint/2010/main" val="73965919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1B940E-2733-4E08-8FEA-F38352E886BC}"/>
              </a:ext>
            </a:extLst>
          </p:cNvPr>
          <p:cNvSpPr>
            <a:spLocks noGrp="1"/>
          </p:cNvSpPr>
          <p:nvPr>
            <p:ph type="title"/>
          </p:nvPr>
        </p:nvSpPr>
        <p:spPr/>
        <p:txBody>
          <a:bodyPr/>
          <a:lstStyle/>
          <a:p>
            <a:r>
              <a:rPr lang="en-US" dirty="0"/>
              <a:t>Utilization of Retained Earning</a:t>
            </a:r>
            <a:endParaRPr lang="en-KE" dirty="0"/>
          </a:p>
        </p:txBody>
      </p:sp>
      <p:sp>
        <p:nvSpPr>
          <p:cNvPr id="3" name="Content Placeholder 2">
            <a:extLst>
              <a:ext uri="{FF2B5EF4-FFF2-40B4-BE49-F238E27FC236}">
                <a16:creationId xmlns:a16="http://schemas.microsoft.com/office/drawing/2014/main" id="{305623FD-D5FD-47BF-8140-EEA0BF9268ED}"/>
              </a:ext>
            </a:extLst>
          </p:cNvPr>
          <p:cNvSpPr>
            <a:spLocks noGrp="1"/>
          </p:cNvSpPr>
          <p:nvPr>
            <p:ph idx="1"/>
          </p:nvPr>
        </p:nvSpPr>
        <p:spPr/>
        <p:txBody>
          <a:bodyPr/>
          <a:lstStyle/>
          <a:p>
            <a:r>
              <a:rPr lang="en-KE" dirty="0"/>
              <a:t>The goal of this reinvestment in the business is to increase future profits even further. </a:t>
            </a:r>
            <a:endParaRPr lang="en-US" dirty="0"/>
          </a:p>
          <a:p>
            <a:r>
              <a:rPr lang="en-KE" dirty="0"/>
              <a:t>Companies frequently give their retained earnings to shareholders in the form of dividends or share buybacks if they don't think they can generate a high enough return on investment from them—that is, more than their cost of capital.</a:t>
            </a:r>
            <a:br>
              <a:rPr lang="en-KE" dirty="0"/>
            </a:br>
            <a:endParaRPr lang="en-KE" dirty="0"/>
          </a:p>
        </p:txBody>
      </p:sp>
    </p:spTree>
    <p:extLst>
      <p:ext uri="{BB962C8B-B14F-4D97-AF65-F5344CB8AC3E}">
        <p14:creationId xmlns:p14="http://schemas.microsoft.com/office/powerpoint/2010/main" val="354660222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1A983B-0D02-4065-B244-7155D6D4EE10}"/>
              </a:ext>
            </a:extLst>
          </p:cNvPr>
          <p:cNvSpPr>
            <a:spLocks noGrp="1"/>
          </p:cNvSpPr>
          <p:nvPr>
            <p:ph type="title"/>
          </p:nvPr>
        </p:nvSpPr>
        <p:spPr/>
        <p:txBody>
          <a:bodyPr/>
          <a:lstStyle/>
          <a:p>
            <a:r>
              <a:rPr lang="en-KE" dirty="0"/>
              <a:t>Effect of Net Income on Retained Earnings </a:t>
            </a:r>
          </a:p>
        </p:txBody>
      </p:sp>
      <p:sp>
        <p:nvSpPr>
          <p:cNvPr id="3" name="Content Placeholder 2">
            <a:extLst>
              <a:ext uri="{FF2B5EF4-FFF2-40B4-BE49-F238E27FC236}">
                <a16:creationId xmlns:a16="http://schemas.microsoft.com/office/drawing/2014/main" id="{26932DB4-7AA2-4C68-9007-71BA25B8E72A}"/>
              </a:ext>
            </a:extLst>
          </p:cNvPr>
          <p:cNvSpPr>
            <a:spLocks noGrp="1"/>
          </p:cNvSpPr>
          <p:nvPr>
            <p:ph idx="1"/>
          </p:nvPr>
        </p:nvSpPr>
        <p:spPr/>
        <p:txBody>
          <a:bodyPr/>
          <a:lstStyle/>
          <a:p>
            <a:r>
              <a:rPr lang="en-KE" dirty="0"/>
              <a:t>The RE balance will be directly impacted by any adjustments or swings in net income. </a:t>
            </a:r>
          </a:p>
          <a:p>
            <a:r>
              <a:rPr lang="en-KE" dirty="0"/>
              <a:t>A company's profitability or deficit will be determined by factors including changes in net income and the occurrence of net losses.</a:t>
            </a:r>
            <a:endParaRPr lang="en-US" dirty="0"/>
          </a:p>
          <a:p>
            <a:r>
              <a:rPr lang="en-KE" dirty="0"/>
              <a:t>Large, cumulative net losses may result in a negative Retained Earnings account.</a:t>
            </a:r>
            <a:endParaRPr lang="en-US" dirty="0"/>
          </a:p>
          <a:p>
            <a:r>
              <a:rPr lang="en-KE" dirty="0"/>
              <a:t> Naturally, RE is impacted by the same factors that impact net income. </a:t>
            </a:r>
            <a:br>
              <a:rPr lang="en-KE" dirty="0"/>
            </a:br>
            <a:endParaRPr lang="en-KE" dirty="0"/>
          </a:p>
        </p:txBody>
      </p:sp>
    </p:spTree>
    <p:extLst>
      <p:ext uri="{BB962C8B-B14F-4D97-AF65-F5344CB8AC3E}">
        <p14:creationId xmlns:p14="http://schemas.microsoft.com/office/powerpoint/2010/main" val="116832123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21E1DE-98A9-41B0-BEF8-A9C13ED22F6A}"/>
              </a:ext>
            </a:extLst>
          </p:cNvPr>
          <p:cNvSpPr>
            <a:spLocks noGrp="1"/>
          </p:cNvSpPr>
          <p:nvPr>
            <p:ph type="title"/>
          </p:nvPr>
        </p:nvSpPr>
        <p:spPr/>
        <p:txBody>
          <a:bodyPr/>
          <a:lstStyle/>
          <a:p>
            <a:r>
              <a:rPr lang="en-US" dirty="0"/>
              <a:t>Effects of Net Income</a:t>
            </a:r>
            <a:endParaRPr lang="en-KE" dirty="0"/>
          </a:p>
        </p:txBody>
      </p:sp>
      <p:sp>
        <p:nvSpPr>
          <p:cNvPr id="3" name="Content Placeholder 2">
            <a:extLst>
              <a:ext uri="{FF2B5EF4-FFF2-40B4-BE49-F238E27FC236}">
                <a16:creationId xmlns:a16="http://schemas.microsoft.com/office/drawing/2014/main" id="{EF763761-1EAE-4CAD-B3EF-6BCA55FFEA43}"/>
              </a:ext>
            </a:extLst>
          </p:cNvPr>
          <p:cNvSpPr>
            <a:spLocks noGrp="1"/>
          </p:cNvSpPr>
          <p:nvPr>
            <p:ph idx="1"/>
          </p:nvPr>
        </p:nvSpPr>
        <p:spPr/>
        <p:txBody>
          <a:bodyPr>
            <a:normAutofit/>
          </a:bodyPr>
          <a:lstStyle/>
          <a:p>
            <a:r>
              <a:rPr lang="en-KE" dirty="0"/>
              <a:t>Sales income, cost of goods sold, depreciation, and other operating expenses are a few examples of these items.</a:t>
            </a:r>
            <a:endParaRPr lang="en-US" dirty="0"/>
          </a:p>
          <a:p>
            <a:r>
              <a:rPr lang="en-KE" dirty="0"/>
              <a:t> The account is also impacted by non-cash factors like write-downs or impairments and stock-based compensation.</a:t>
            </a:r>
            <a:endParaRPr lang="en-US" dirty="0"/>
          </a:p>
          <a:p>
            <a:endParaRPr lang="en-US" dirty="0"/>
          </a:p>
          <a:p>
            <a:r>
              <a:rPr lang="en-KE" b="1" dirty="0"/>
              <a:t>The Effect of Dividends on Retained Earnings</a:t>
            </a:r>
            <a:r>
              <a:rPr lang="en-KE" dirty="0"/>
              <a:t> </a:t>
            </a:r>
            <a:endParaRPr lang="en-US" dirty="0"/>
          </a:p>
          <a:p>
            <a:r>
              <a:rPr lang="en-KE" dirty="0"/>
              <a:t>Dividends may be paid to shareholders in the form of stock or cash. Both types have the potential to lower </a:t>
            </a:r>
            <a:r>
              <a:rPr lang="en-KE" dirty="0" err="1"/>
              <a:t>RE's</a:t>
            </a:r>
            <a:r>
              <a:rPr lang="en-KE" dirty="0"/>
              <a:t> business value. </a:t>
            </a:r>
          </a:p>
          <a:p>
            <a:endParaRPr lang="en-KE" dirty="0"/>
          </a:p>
        </p:txBody>
      </p:sp>
    </p:spTree>
    <p:extLst>
      <p:ext uri="{BB962C8B-B14F-4D97-AF65-F5344CB8AC3E}">
        <p14:creationId xmlns:p14="http://schemas.microsoft.com/office/powerpoint/2010/main" val="415581686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D7E6E5-6674-4A84-8D5C-7809D46245EE}"/>
              </a:ext>
            </a:extLst>
          </p:cNvPr>
          <p:cNvSpPr>
            <a:spLocks noGrp="1"/>
          </p:cNvSpPr>
          <p:nvPr>
            <p:ph type="title"/>
          </p:nvPr>
        </p:nvSpPr>
        <p:spPr/>
        <p:txBody>
          <a:bodyPr/>
          <a:lstStyle/>
          <a:p>
            <a:r>
              <a:rPr lang="en-KE" b="1" dirty="0"/>
              <a:t>The Effect of Dividends on Retained Earnings</a:t>
            </a:r>
            <a:endParaRPr lang="en-KE" dirty="0"/>
          </a:p>
        </p:txBody>
      </p:sp>
      <p:sp>
        <p:nvSpPr>
          <p:cNvPr id="3" name="Content Placeholder 2">
            <a:extLst>
              <a:ext uri="{FF2B5EF4-FFF2-40B4-BE49-F238E27FC236}">
                <a16:creationId xmlns:a16="http://schemas.microsoft.com/office/drawing/2014/main" id="{8A581681-3357-416A-8D2C-10DA43D65EB7}"/>
              </a:ext>
            </a:extLst>
          </p:cNvPr>
          <p:cNvSpPr>
            <a:spLocks noGrp="1"/>
          </p:cNvSpPr>
          <p:nvPr>
            <p:ph idx="1"/>
          </p:nvPr>
        </p:nvSpPr>
        <p:spPr/>
        <p:txBody>
          <a:bodyPr/>
          <a:lstStyle/>
          <a:p>
            <a:r>
              <a:rPr lang="en-KE" dirty="0"/>
              <a:t>Cash dividends are shown as decreases in the cash account and are considered a cash outflow.</a:t>
            </a:r>
            <a:endParaRPr lang="en-US" dirty="0"/>
          </a:p>
          <a:p>
            <a:r>
              <a:rPr lang="en-KE" dirty="0"/>
              <a:t>Because the business no longer controls a portion of its liquid assets, these lower the size of a company's balance sheet and asset value. </a:t>
            </a:r>
            <a:endParaRPr lang="en-US" dirty="0"/>
          </a:p>
          <a:p>
            <a:r>
              <a:rPr lang="en-KE" dirty="0"/>
              <a:t>However, stock dividends don't need to be paid out in cash. </a:t>
            </a:r>
            <a:endParaRPr lang="en-US" dirty="0"/>
          </a:p>
          <a:p>
            <a:r>
              <a:rPr lang="en-KE" dirty="0"/>
              <a:t>Rather, they transfer some of the RE to extra paid-in capital accounts and common stock.</a:t>
            </a:r>
          </a:p>
        </p:txBody>
      </p:sp>
    </p:spTree>
    <p:extLst>
      <p:ext uri="{BB962C8B-B14F-4D97-AF65-F5344CB8AC3E}">
        <p14:creationId xmlns:p14="http://schemas.microsoft.com/office/powerpoint/2010/main" val="12403997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AB3C6C-7822-4BF8-8416-EDEDA77D61B6}"/>
              </a:ext>
            </a:extLst>
          </p:cNvPr>
          <p:cNvSpPr>
            <a:spLocks noGrp="1"/>
          </p:cNvSpPr>
          <p:nvPr>
            <p:ph type="title"/>
          </p:nvPr>
        </p:nvSpPr>
        <p:spPr/>
        <p:txBody>
          <a:bodyPr/>
          <a:lstStyle/>
          <a:p>
            <a:r>
              <a:rPr lang="en-KE" b="1" dirty="0"/>
              <a:t>The Effect of Dividends on Retained Earnings</a:t>
            </a:r>
            <a:endParaRPr lang="en-KE" dirty="0"/>
          </a:p>
        </p:txBody>
      </p:sp>
      <p:sp>
        <p:nvSpPr>
          <p:cNvPr id="3" name="Content Placeholder 2">
            <a:extLst>
              <a:ext uri="{FF2B5EF4-FFF2-40B4-BE49-F238E27FC236}">
                <a16:creationId xmlns:a16="http://schemas.microsoft.com/office/drawing/2014/main" id="{7F31F9B2-923C-4A3E-9A25-FBAD2BB5EB26}"/>
              </a:ext>
            </a:extLst>
          </p:cNvPr>
          <p:cNvSpPr>
            <a:spLocks noGrp="1"/>
          </p:cNvSpPr>
          <p:nvPr>
            <p:ph idx="1"/>
          </p:nvPr>
        </p:nvSpPr>
        <p:spPr/>
        <p:txBody>
          <a:bodyPr/>
          <a:lstStyle/>
          <a:p>
            <a:r>
              <a:rPr lang="en-KE" dirty="0"/>
              <a:t>This allocation lowers the value of stocks per share but has no effect on the size of the company's balance sheet overall.</a:t>
            </a:r>
            <a:endParaRPr lang="en-US" dirty="0"/>
          </a:p>
          <a:p>
            <a:r>
              <a:rPr lang="en-KE" dirty="0"/>
              <a:t>Group retained earnings, as shown in consolidated financial statements, are the total retained earnings of the parent business and its subsidiaries after unrealized gains and losses and intragroup transactions have been subtracted.</a:t>
            </a:r>
            <a:endParaRPr lang="en-US" dirty="0"/>
          </a:p>
          <a:p>
            <a:r>
              <a:rPr lang="en-KE" dirty="0"/>
              <a:t> In essence, it is a single number that represents the group's total net income that has been kept in-house rather than paid out as dividends.</a:t>
            </a:r>
          </a:p>
        </p:txBody>
      </p:sp>
    </p:spTree>
    <p:extLst>
      <p:ext uri="{BB962C8B-B14F-4D97-AF65-F5344CB8AC3E}">
        <p14:creationId xmlns:p14="http://schemas.microsoft.com/office/powerpoint/2010/main" val="139153696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302B9E-16C3-4283-B59D-C72FD539D72D}"/>
              </a:ext>
            </a:extLst>
          </p:cNvPr>
          <p:cNvSpPr>
            <a:spLocks noGrp="1"/>
          </p:cNvSpPr>
          <p:nvPr>
            <p:ph type="title"/>
          </p:nvPr>
        </p:nvSpPr>
        <p:spPr/>
        <p:txBody>
          <a:bodyPr/>
          <a:lstStyle/>
          <a:p>
            <a:r>
              <a:rPr lang="en-KE" b="1" dirty="0"/>
              <a:t>The Effect of Dividends on Retained Earnings</a:t>
            </a:r>
            <a:endParaRPr lang="en-KE" dirty="0"/>
          </a:p>
        </p:txBody>
      </p:sp>
      <p:sp>
        <p:nvSpPr>
          <p:cNvPr id="3" name="Content Placeholder 2">
            <a:extLst>
              <a:ext uri="{FF2B5EF4-FFF2-40B4-BE49-F238E27FC236}">
                <a16:creationId xmlns:a16="http://schemas.microsoft.com/office/drawing/2014/main" id="{A60805B1-AC09-4E83-BC11-A228E63A1B23}"/>
              </a:ext>
            </a:extLst>
          </p:cNvPr>
          <p:cNvSpPr>
            <a:spLocks noGrp="1"/>
          </p:cNvSpPr>
          <p:nvPr>
            <p:ph idx="1"/>
          </p:nvPr>
        </p:nvSpPr>
        <p:spPr/>
        <p:txBody>
          <a:bodyPr>
            <a:normAutofit/>
          </a:bodyPr>
          <a:lstStyle/>
          <a:p>
            <a:r>
              <a:rPr lang="en-KE" dirty="0"/>
              <a:t>Consolidated financial accounts: </a:t>
            </a:r>
            <a:endParaRPr lang="en-US" dirty="0"/>
          </a:p>
          <a:p>
            <a:r>
              <a:rPr lang="en-KE" dirty="0"/>
              <a:t>These financial statements are merged to show the group as a single economic unit when one company owns another (a subsidiary). </a:t>
            </a:r>
            <a:br>
              <a:rPr lang="en-KE" dirty="0"/>
            </a:br>
            <a:br>
              <a:rPr lang="en-KE" dirty="0"/>
            </a:br>
            <a:r>
              <a:rPr lang="en-KE" dirty="0"/>
              <a:t>• Retained Earnings: </a:t>
            </a:r>
            <a:endParaRPr lang="en-US" dirty="0"/>
          </a:p>
          <a:p>
            <a:r>
              <a:rPr lang="en-KE" dirty="0"/>
              <a:t>The whole net income of a business that hasn't been distributed as dividends is known as retained earnings. </a:t>
            </a:r>
            <a:br>
              <a:rPr lang="en-KE" dirty="0"/>
            </a:br>
            <a:endParaRPr lang="en-KE" dirty="0"/>
          </a:p>
        </p:txBody>
      </p:sp>
    </p:spTree>
    <p:extLst>
      <p:ext uri="{BB962C8B-B14F-4D97-AF65-F5344CB8AC3E}">
        <p14:creationId xmlns:p14="http://schemas.microsoft.com/office/powerpoint/2010/main" val="391443929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6ADCBF-1654-46B0-A665-FBC5EEBF3804}"/>
              </a:ext>
            </a:extLst>
          </p:cNvPr>
          <p:cNvSpPr>
            <a:spLocks noGrp="1"/>
          </p:cNvSpPr>
          <p:nvPr>
            <p:ph type="title"/>
          </p:nvPr>
        </p:nvSpPr>
        <p:spPr/>
        <p:txBody>
          <a:bodyPr/>
          <a:lstStyle/>
          <a:p>
            <a:r>
              <a:rPr lang="en-KE" b="1" dirty="0"/>
              <a:t>The Effect of Dividends on Retained Earnings</a:t>
            </a:r>
            <a:endParaRPr lang="en-KE" dirty="0"/>
          </a:p>
        </p:txBody>
      </p:sp>
      <p:sp>
        <p:nvSpPr>
          <p:cNvPr id="3" name="Content Placeholder 2">
            <a:extLst>
              <a:ext uri="{FF2B5EF4-FFF2-40B4-BE49-F238E27FC236}">
                <a16:creationId xmlns:a16="http://schemas.microsoft.com/office/drawing/2014/main" id="{C17BF2C5-066E-4BE7-B09D-2F934699A16C}"/>
              </a:ext>
            </a:extLst>
          </p:cNvPr>
          <p:cNvSpPr>
            <a:spLocks noGrp="1"/>
          </p:cNvSpPr>
          <p:nvPr>
            <p:ph idx="1"/>
          </p:nvPr>
        </p:nvSpPr>
        <p:spPr/>
        <p:txBody>
          <a:bodyPr>
            <a:normAutofit/>
          </a:bodyPr>
          <a:lstStyle/>
          <a:p>
            <a:r>
              <a:rPr lang="en-KE" dirty="0"/>
              <a:t>•Retained Earnings: The total retained earnings of all the companies in the group are shown as group retained earnings in the consolidated financial statements. </a:t>
            </a:r>
            <a:br>
              <a:rPr lang="en-KE" dirty="0"/>
            </a:br>
            <a:r>
              <a:rPr lang="en-KE" dirty="0"/>
              <a:t>• Modifications: To avoid double-counting, intra-group transactions (such as sales between a parent company and a subsidiary) and unrealized gains or losses from those transactions must be stopped.</a:t>
            </a:r>
            <a:endParaRPr lang="en-US" dirty="0"/>
          </a:p>
          <a:p>
            <a:endParaRPr lang="en-KE" dirty="0"/>
          </a:p>
        </p:txBody>
      </p:sp>
    </p:spTree>
    <p:extLst>
      <p:ext uri="{BB962C8B-B14F-4D97-AF65-F5344CB8AC3E}">
        <p14:creationId xmlns:p14="http://schemas.microsoft.com/office/powerpoint/2010/main" val="111372175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1F2ED1-76CD-4B6A-8FAF-3AEA202AE262}"/>
              </a:ext>
            </a:extLst>
          </p:cNvPr>
          <p:cNvSpPr>
            <a:spLocks noGrp="1"/>
          </p:cNvSpPr>
          <p:nvPr>
            <p:ph type="title"/>
          </p:nvPr>
        </p:nvSpPr>
        <p:spPr/>
        <p:txBody>
          <a:bodyPr/>
          <a:lstStyle/>
          <a:p>
            <a:r>
              <a:rPr lang="en-KE" b="1" dirty="0"/>
              <a:t>The Effect of Dividends on Retained Earnings</a:t>
            </a:r>
            <a:endParaRPr lang="en-KE" dirty="0"/>
          </a:p>
        </p:txBody>
      </p:sp>
      <p:sp>
        <p:nvSpPr>
          <p:cNvPr id="3" name="Content Placeholder 2">
            <a:extLst>
              <a:ext uri="{FF2B5EF4-FFF2-40B4-BE49-F238E27FC236}">
                <a16:creationId xmlns:a16="http://schemas.microsoft.com/office/drawing/2014/main" id="{B7D7423A-8D70-4C38-B234-B4B15286C15A}"/>
              </a:ext>
            </a:extLst>
          </p:cNvPr>
          <p:cNvSpPr>
            <a:spLocks noGrp="1"/>
          </p:cNvSpPr>
          <p:nvPr>
            <p:ph idx="1"/>
          </p:nvPr>
        </p:nvSpPr>
        <p:spPr/>
        <p:txBody>
          <a:bodyPr>
            <a:normAutofit/>
          </a:bodyPr>
          <a:lstStyle/>
          <a:p>
            <a:r>
              <a:rPr lang="en-KE" dirty="0"/>
              <a:t>For instance, if the parent company sells the subsidiary items for a profit, the group as a whole does not realize that benefit until the commodities are transferred to a third party. </a:t>
            </a:r>
          </a:p>
          <a:p>
            <a:r>
              <a:rPr lang="en-KE" dirty="0"/>
              <a:t>Non-Controlling Interest: </a:t>
            </a:r>
            <a:endParaRPr lang="en-US" dirty="0"/>
          </a:p>
          <a:p>
            <a:r>
              <a:rPr lang="en-KE" dirty="0"/>
              <a:t>This refers to the percentage of the subsidiary's equity held by external shareholders in the event that the parent company does not own all of the business. </a:t>
            </a:r>
          </a:p>
          <a:p>
            <a:r>
              <a:rPr lang="en-KE" dirty="0"/>
              <a:t> </a:t>
            </a:r>
          </a:p>
          <a:p>
            <a:endParaRPr lang="en-KE" dirty="0"/>
          </a:p>
        </p:txBody>
      </p:sp>
    </p:spTree>
    <p:extLst>
      <p:ext uri="{BB962C8B-B14F-4D97-AF65-F5344CB8AC3E}">
        <p14:creationId xmlns:p14="http://schemas.microsoft.com/office/powerpoint/2010/main" val="357592522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02E4B9-051D-4A5B-94E1-36A24E95A34C}"/>
              </a:ext>
            </a:extLst>
          </p:cNvPr>
          <p:cNvSpPr>
            <a:spLocks noGrp="1"/>
          </p:cNvSpPr>
          <p:nvPr>
            <p:ph type="title"/>
          </p:nvPr>
        </p:nvSpPr>
        <p:spPr/>
        <p:txBody>
          <a:bodyPr/>
          <a:lstStyle/>
          <a:p>
            <a:r>
              <a:rPr lang="en-KE" b="1"/>
              <a:t>The Effect of Dividends on Retained Earnings</a:t>
            </a:r>
            <a:endParaRPr lang="en-KE"/>
          </a:p>
        </p:txBody>
      </p:sp>
      <p:sp>
        <p:nvSpPr>
          <p:cNvPr id="3" name="Content Placeholder 2">
            <a:extLst>
              <a:ext uri="{FF2B5EF4-FFF2-40B4-BE49-F238E27FC236}">
                <a16:creationId xmlns:a16="http://schemas.microsoft.com/office/drawing/2014/main" id="{99D1433E-FA59-48F0-9BC8-ABE587F398EB}"/>
              </a:ext>
            </a:extLst>
          </p:cNvPr>
          <p:cNvSpPr>
            <a:spLocks noGrp="1"/>
          </p:cNvSpPr>
          <p:nvPr>
            <p:ph idx="1"/>
          </p:nvPr>
        </p:nvSpPr>
        <p:spPr/>
        <p:txBody>
          <a:bodyPr/>
          <a:lstStyle/>
          <a:p>
            <a:r>
              <a:rPr lang="en-KE" dirty="0"/>
              <a:t>According to ACCA Global, the parent company's portion of the subsidiary's post-acquisition profits will be reflected in the group retained earnings, along with the NCI's portion of profits and losses. </a:t>
            </a:r>
            <a:br>
              <a:rPr lang="en-KE" dirty="0"/>
            </a:br>
            <a:r>
              <a:rPr lang="en-KE" dirty="0"/>
              <a:t>• Profits After Acquisition: </a:t>
            </a:r>
            <a:br>
              <a:rPr lang="en-KE" dirty="0"/>
            </a:br>
            <a:br>
              <a:rPr lang="en-KE" dirty="0"/>
            </a:br>
            <a:r>
              <a:rPr lang="en-KE" dirty="0"/>
              <a:t>Group retained earnings include the profits made by the subsidiary following its acquisition by the parent company.</a:t>
            </a:r>
          </a:p>
        </p:txBody>
      </p:sp>
    </p:spTree>
    <p:extLst>
      <p:ext uri="{BB962C8B-B14F-4D97-AF65-F5344CB8AC3E}">
        <p14:creationId xmlns:p14="http://schemas.microsoft.com/office/powerpoint/2010/main" val="178551523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FA9B89-C3C2-4990-9D32-7B9E87F2E4F1}"/>
              </a:ext>
            </a:extLst>
          </p:cNvPr>
          <p:cNvSpPr>
            <a:spLocks noGrp="1"/>
          </p:cNvSpPr>
          <p:nvPr>
            <p:ph type="title"/>
          </p:nvPr>
        </p:nvSpPr>
        <p:spPr/>
        <p:txBody>
          <a:bodyPr/>
          <a:lstStyle/>
          <a:p>
            <a:r>
              <a:rPr lang="en-US" dirty="0"/>
              <a:t>References</a:t>
            </a:r>
            <a:endParaRPr lang="en-KE" dirty="0"/>
          </a:p>
        </p:txBody>
      </p:sp>
      <p:sp>
        <p:nvSpPr>
          <p:cNvPr id="3" name="Content Placeholder 2">
            <a:extLst>
              <a:ext uri="{FF2B5EF4-FFF2-40B4-BE49-F238E27FC236}">
                <a16:creationId xmlns:a16="http://schemas.microsoft.com/office/drawing/2014/main" id="{80A23A6E-A1B9-42B5-BAEB-3C0337D41F18}"/>
              </a:ext>
            </a:extLst>
          </p:cNvPr>
          <p:cNvSpPr>
            <a:spLocks noGrp="1"/>
          </p:cNvSpPr>
          <p:nvPr>
            <p:ph idx="1"/>
          </p:nvPr>
        </p:nvSpPr>
        <p:spPr/>
        <p:txBody>
          <a:bodyPr/>
          <a:lstStyle/>
          <a:p>
            <a:r>
              <a:rPr lang="en-KE" dirty="0"/>
              <a:t>Agarwal, S. P., &amp; Jain, P. C. (1993). </a:t>
            </a:r>
            <a:r>
              <a:rPr lang="en-KE" i="1" dirty="0"/>
              <a:t>Advanced financial accounting: Theory and practice</a:t>
            </a:r>
            <a:r>
              <a:rPr lang="en-KE" dirty="0"/>
              <a:t>. </a:t>
            </a:r>
            <a:r>
              <a:rPr lang="en-KE"/>
              <a:t>New Delhi, India: Wiley Eastern Limited.</a:t>
            </a:r>
          </a:p>
          <a:p>
            <a:endParaRPr lang="en-KE"/>
          </a:p>
        </p:txBody>
      </p:sp>
    </p:spTree>
    <p:extLst>
      <p:ext uri="{BB962C8B-B14F-4D97-AF65-F5344CB8AC3E}">
        <p14:creationId xmlns:p14="http://schemas.microsoft.com/office/powerpoint/2010/main" val="140962212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413299-C1F1-482E-9129-5D2D8065DB26}"/>
              </a:ext>
            </a:extLst>
          </p:cNvPr>
          <p:cNvSpPr>
            <a:spLocks noGrp="1"/>
          </p:cNvSpPr>
          <p:nvPr>
            <p:ph type="title"/>
          </p:nvPr>
        </p:nvSpPr>
        <p:spPr/>
        <p:txBody>
          <a:bodyPr/>
          <a:lstStyle/>
          <a:p>
            <a:r>
              <a:rPr lang="en-US" dirty="0"/>
              <a:t>Week 11 : Group Retained Profits</a:t>
            </a:r>
            <a:endParaRPr lang="en-KE" dirty="0"/>
          </a:p>
        </p:txBody>
      </p:sp>
      <p:sp>
        <p:nvSpPr>
          <p:cNvPr id="3" name="Content Placeholder 2">
            <a:extLst>
              <a:ext uri="{FF2B5EF4-FFF2-40B4-BE49-F238E27FC236}">
                <a16:creationId xmlns:a16="http://schemas.microsoft.com/office/drawing/2014/main" id="{34781C4D-FCED-4299-A694-4233D99CC5E9}"/>
              </a:ext>
            </a:extLst>
          </p:cNvPr>
          <p:cNvSpPr>
            <a:spLocks noGrp="1"/>
          </p:cNvSpPr>
          <p:nvPr>
            <p:ph idx="1"/>
          </p:nvPr>
        </p:nvSpPr>
        <p:spPr/>
        <p:txBody>
          <a:bodyPr/>
          <a:lstStyle/>
          <a:p>
            <a:r>
              <a:rPr lang="en-US" dirty="0"/>
              <a:t>End of Week 11</a:t>
            </a:r>
            <a:endParaRPr lang="en-KE" dirty="0"/>
          </a:p>
        </p:txBody>
      </p:sp>
    </p:spTree>
    <p:extLst>
      <p:ext uri="{BB962C8B-B14F-4D97-AF65-F5344CB8AC3E}">
        <p14:creationId xmlns:p14="http://schemas.microsoft.com/office/powerpoint/2010/main" val="57691241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3316</TotalTime>
  <Words>2457</Words>
  <Application>Microsoft Office PowerPoint</Application>
  <PresentationFormat>Widescreen</PresentationFormat>
  <Paragraphs>199</Paragraphs>
  <Slides>41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41</vt:i4>
      </vt:variant>
    </vt:vector>
  </HeadingPairs>
  <TitlesOfParts>
    <vt:vector size="45" baseType="lpstr">
      <vt:lpstr>Arial</vt:lpstr>
      <vt:lpstr>Calibri</vt:lpstr>
      <vt:lpstr>Calibri Light</vt:lpstr>
      <vt:lpstr>Office Theme</vt:lpstr>
      <vt:lpstr>Course: Advanced Accounting Theory and Practices</vt:lpstr>
      <vt:lpstr>Introduction</vt:lpstr>
      <vt:lpstr>Introduction</vt:lpstr>
      <vt:lpstr>Introduction </vt:lpstr>
      <vt:lpstr>Introduction</vt:lpstr>
      <vt:lpstr>Retained Earnings and Profits</vt:lpstr>
      <vt:lpstr>Calculate the Retained Earnings</vt:lpstr>
      <vt:lpstr>Illustration</vt:lpstr>
      <vt:lpstr>Illustration</vt:lpstr>
      <vt:lpstr>Distinctions Between Profits and Retained Profits</vt:lpstr>
      <vt:lpstr>Distinctions Between Profits and Retained Profits</vt:lpstr>
      <vt:lpstr>Distinctions Between Profits and Retained Profits</vt:lpstr>
      <vt:lpstr>Distinctions Between Profits and Retained Profits</vt:lpstr>
      <vt:lpstr>Retained Profits Operation </vt:lpstr>
      <vt:lpstr>  Considerations </vt:lpstr>
      <vt:lpstr>Considerations</vt:lpstr>
      <vt:lpstr>  The Impact of Retained Profits</vt:lpstr>
      <vt:lpstr>  The Impact of Retained Profits</vt:lpstr>
      <vt:lpstr>The Impact of Retained Profits</vt:lpstr>
      <vt:lpstr>The Impact of Retained Profits</vt:lpstr>
      <vt:lpstr>To grow Retained earnings</vt:lpstr>
      <vt:lpstr>Ways to Increase Your Retained Earnings</vt:lpstr>
      <vt:lpstr>Ways to Increase Your Retained Earnings</vt:lpstr>
      <vt:lpstr>Ways to Increase Your Retained Earnings</vt:lpstr>
      <vt:lpstr>Ways to Increase Your Retained Earnings</vt:lpstr>
      <vt:lpstr>Ways to Increase Your Retained Earnings</vt:lpstr>
      <vt:lpstr>Ways to Increase Your Retained Earnings</vt:lpstr>
      <vt:lpstr>Ways to Increase Your Retained Earnings</vt:lpstr>
      <vt:lpstr> Expand Business Activities Maintaining Shareholder Satisfaction  </vt:lpstr>
      <vt:lpstr>Utilization of Retained Earning</vt:lpstr>
      <vt:lpstr>Utilization of Retained Earning</vt:lpstr>
      <vt:lpstr>Effect of Net Income on Retained Earnings </vt:lpstr>
      <vt:lpstr>Effects of Net Income</vt:lpstr>
      <vt:lpstr>The Effect of Dividends on Retained Earnings</vt:lpstr>
      <vt:lpstr>The Effect of Dividends on Retained Earnings</vt:lpstr>
      <vt:lpstr>The Effect of Dividends on Retained Earnings</vt:lpstr>
      <vt:lpstr>The Effect of Dividends on Retained Earnings</vt:lpstr>
      <vt:lpstr>The Effect of Dividends on Retained Earnings</vt:lpstr>
      <vt:lpstr>The Effect of Dividends on Retained Earnings</vt:lpstr>
      <vt:lpstr>References</vt:lpstr>
      <vt:lpstr>Week 11 : Group Retained Profits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 Peter Karugu</dc:creator>
  <cp:lastModifiedBy>Dr. Peter Karugu</cp:lastModifiedBy>
  <cp:revision>16</cp:revision>
  <dcterms:created xsi:type="dcterms:W3CDTF">2025-06-01T10:19:31Z</dcterms:created>
  <dcterms:modified xsi:type="dcterms:W3CDTF">2025-06-03T18:40:03Z</dcterms:modified>
</cp:coreProperties>
</file>