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9" r:id="rId34"/>
    <p:sldId id="290" r:id="rId35"/>
    <p:sldId id="291" r:id="rId36"/>
    <p:sldId id="292" r:id="rId37"/>
    <p:sldId id="293" r:id="rId38"/>
    <p:sldId id="294" r:id="rId39"/>
    <p:sldId id="295" r:id="rId40"/>
    <p:sldId id="296" r:id="rId41"/>
    <p:sldId id="297" r:id="rId42"/>
    <p:sldId id="298" r:id="rId43"/>
    <p:sldId id="299" r:id="rId44"/>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8210D-050E-47E3-94C4-30619517B4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E8667EA7-54F5-4292-AAAF-80292AA812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4F0BF0FF-3804-4E26-B9A0-D3E13334ADC9}"/>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5" name="Footer Placeholder 4">
            <a:extLst>
              <a:ext uri="{FF2B5EF4-FFF2-40B4-BE49-F238E27FC236}">
                <a16:creationId xmlns:a16="http://schemas.microsoft.com/office/drawing/2014/main" id="{F609743B-F239-40E0-8028-470F882EC45D}"/>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D7C832B9-8137-430A-A5A5-DA746086DE6C}"/>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2294216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D5C91-67E8-43CF-B707-ACF3CCE4F2CA}"/>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9100C30-0403-4F12-A111-B2E4A09F379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1D652440-4725-4DD7-98F7-5921A1186790}"/>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5" name="Footer Placeholder 4">
            <a:extLst>
              <a:ext uri="{FF2B5EF4-FFF2-40B4-BE49-F238E27FC236}">
                <a16:creationId xmlns:a16="http://schemas.microsoft.com/office/drawing/2014/main" id="{899F77A9-8FAB-440B-9F91-EE4F2C47B63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E94AF2E-A675-4444-81CF-63A132A8F545}"/>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136808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4B156-29A6-4D18-91A5-73DA2AC3A71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20C1D2F0-59AA-4542-B206-86D5F8F979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F4C304E-07BC-40D2-AC16-7F546A1861D1}"/>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5" name="Footer Placeholder 4">
            <a:extLst>
              <a:ext uri="{FF2B5EF4-FFF2-40B4-BE49-F238E27FC236}">
                <a16:creationId xmlns:a16="http://schemas.microsoft.com/office/drawing/2014/main" id="{25B33A3A-27EF-4E1E-A540-32293A987E1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149A303F-D45B-4EC5-B593-A921DF8ADA21}"/>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147755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C176C-9ADB-49C8-B929-283D56119945}"/>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284F7F64-36E5-43FC-9414-3F77D71CE2C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F7F90E8D-CA91-41D3-B746-81294B1C84B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DB796914-801E-421A-A11E-29F3BA4F3098}"/>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6" name="Footer Placeholder 5">
            <a:extLst>
              <a:ext uri="{FF2B5EF4-FFF2-40B4-BE49-F238E27FC236}">
                <a16:creationId xmlns:a16="http://schemas.microsoft.com/office/drawing/2014/main" id="{325FC752-B78C-4A9D-BF01-A525AF007DEB}"/>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881B32A9-229C-4E34-88F3-514C7FEAD5AD}"/>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54798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D1393-8849-4E4D-9C80-1809A9FC1D3C}"/>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24BE542E-4597-43DB-874F-EA097AA29B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6768762-1D71-4109-BA5A-6ED1544C11E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E1CA72EA-D601-42BA-873A-7A0FB996D9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C712EBC-736F-4C82-ADB6-998BB46C59C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FB8B9A28-C7CA-4245-9BC3-65319C8D466D}"/>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8" name="Footer Placeholder 7">
            <a:extLst>
              <a:ext uri="{FF2B5EF4-FFF2-40B4-BE49-F238E27FC236}">
                <a16:creationId xmlns:a16="http://schemas.microsoft.com/office/drawing/2014/main" id="{1AFDCC15-B267-4941-BE14-84788D796CE1}"/>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2C391332-4646-445E-B567-1CEFAEEA8AFE}"/>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3968514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D97-4ADA-497E-BAEE-F0D887064AE8}"/>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53DA7C9C-6390-4D42-94C8-53979F2CC01B}"/>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4" name="Footer Placeholder 3">
            <a:extLst>
              <a:ext uri="{FF2B5EF4-FFF2-40B4-BE49-F238E27FC236}">
                <a16:creationId xmlns:a16="http://schemas.microsoft.com/office/drawing/2014/main" id="{833F7BA8-5D65-4A43-AE63-3D3F0E7336C3}"/>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4ED753D2-2472-4507-9272-F8F2BD4F0222}"/>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4171230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6E3335-2EEE-4A88-A9C4-C2F0C9DCD9C4}"/>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3" name="Footer Placeholder 2">
            <a:extLst>
              <a:ext uri="{FF2B5EF4-FFF2-40B4-BE49-F238E27FC236}">
                <a16:creationId xmlns:a16="http://schemas.microsoft.com/office/drawing/2014/main" id="{CD74BC13-48B5-4A6C-AF1E-8B53C30D2DD3}"/>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9C6C798A-4721-478C-B095-80A135E150AF}"/>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2506200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C788F-3C3D-4328-9B5E-4C746C8986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10178CD9-4CD7-4FDC-A6A1-B514C7A7F1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07C2701D-4CEE-4355-A04D-12EA42A27B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93717EB-8278-4E33-BE3F-9B5C96D3A276}"/>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6" name="Footer Placeholder 5">
            <a:extLst>
              <a:ext uri="{FF2B5EF4-FFF2-40B4-BE49-F238E27FC236}">
                <a16:creationId xmlns:a16="http://schemas.microsoft.com/office/drawing/2014/main" id="{94FF3C2D-7595-4AFA-AD3C-52CC9F969BAB}"/>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A2EFD9C2-A28B-4CD9-ACA5-0BE7D99DB03B}"/>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3078634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B55E3-151E-4BBF-A661-05B3B69F52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F4E33865-E056-435A-BB84-EABB54B8749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E3B4882D-22F3-45A9-ADAA-A7F431905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19289F2-7F17-4391-A16C-0A0E8605AC3A}"/>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6" name="Footer Placeholder 5">
            <a:extLst>
              <a:ext uri="{FF2B5EF4-FFF2-40B4-BE49-F238E27FC236}">
                <a16:creationId xmlns:a16="http://schemas.microsoft.com/office/drawing/2014/main" id="{4978495B-160A-4DAB-8DF9-298B66602370}"/>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F8EDFBD6-199F-48FD-B801-3B5CDCF05E44}"/>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2732319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0DFE8-6594-4973-8A86-DB0DF5357322}"/>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1EC551B9-BD07-4545-A51F-5376B4651E0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79EF3FD2-BCA1-4394-AADB-FB1EF4634B20}"/>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5" name="Footer Placeholder 4">
            <a:extLst>
              <a:ext uri="{FF2B5EF4-FFF2-40B4-BE49-F238E27FC236}">
                <a16:creationId xmlns:a16="http://schemas.microsoft.com/office/drawing/2014/main" id="{5404A480-37C6-4329-B70F-06B7A8C1D3ED}"/>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0C73A41-F005-4C38-8523-E8CBFCECA76F}"/>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902771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8B0250-9FDD-4FBD-829D-EA727E50B93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64F8F4FC-88F1-426D-B5AE-4F93E99E5A8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8E0F977B-1683-47FD-866B-78FC14547D86}"/>
              </a:ext>
            </a:extLst>
          </p:cNvPr>
          <p:cNvSpPr>
            <a:spLocks noGrp="1"/>
          </p:cNvSpPr>
          <p:nvPr>
            <p:ph type="dt" sz="half" idx="10"/>
          </p:nvPr>
        </p:nvSpPr>
        <p:spPr/>
        <p:txBody>
          <a:bodyPr/>
          <a:lstStyle/>
          <a:p>
            <a:fld id="{1CCDB8DB-9CE2-420A-B14B-E429BB22E363}" type="datetimeFigureOut">
              <a:rPr lang="en-KE" smtClean="0"/>
              <a:t>03/06/2025</a:t>
            </a:fld>
            <a:endParaRPr lang="en-KE"/>
          </a:p>
        </p:txBody>
      </p:sp>
      <p:sp>
        <p:nvSpPr>
          <p:cNvPr id="5" name="Footer Placeholder 4">
            <a:extLst>
              <a:ext uri="{FF2B5EF4-FFF2-40B4-BE49-F238E27FC236}">
                <a16:creationId xmlns:a16="http://schemas.microsoft.com/office/drawing/2014/main" id="{FF03BE0F-4003-4F3F-9C80-20206DAF281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68DDD6D-3364-44D2-B036-64CAD557FF95}"/>
              </a:ext>
            </a:extLst>
          </p:cNvPr>
          <p:cNvSpPr>
            <a:spLocks noGrp="1"/>
          </p:cNvSpPr>
          <p:nvPr>
            <p:ph type="sldNum" sz="quarter" idx="12"/>
          </p:nvPr>
        </p:nvSpPr>
        <p:spPr/>
        <p:txBody>
          <a:bodyPr/>
          <a:lstStyle/>
          <a:p>
            <a:fld id="{66C92750-B207-4815-AFF2-85A558BF08A3}" type="slidenum">
              <a:rPr lang="en-KE" smtClean="0"/>
              <a:t>‹#›</a:t>
            </a:fld>
            <a:endParaRPr lang="en-KE"/>
          </a:p>
        </p:txBody>
      </p:sp>
    </p:spTree>
    <p:extLst>
      <p:ext uri="{BB962C8B-B14F-4D97-AF65-F5344CB8AC3E}">
        <p14:creationId xmlns:p14="http://schemas.microsoft.com/office/powerpoint/2010/main" val="901193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48FB75-40BA-415C-A643-52D49996C23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55744A05-19ED-486D-A3E8-673B448D66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35AAC487-7EE1-4844-BE9A-FED6D67CEB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CDB8DB-9CE2-420A-B14B-E429BB22E363}" type="datetimeFigureOut">
              <a:rPr lang="en-KE" smtClean="0"/>
              <a:t>03/06/2025</a:t>
            </a:fld>
            <a:endParaRPr lang="en-KE"/>
          </a:p>
        </p:txBody>
      </p:sp>
      <p:sp>
        <p:nvSpPr>
          <p:cNvPr id="5" name="Footer Placeholder 4">
            <a:extLst>
              <a:ext uri="{FF2B5EF4-FFF2-40B4-BE49-F238E27FC236}">
                <a16:creationId xmlns:a16="http://schemas.microsoft.com/office/drawing/2014/main" id="{FF4F0AA6-B2E6-4A31-98E5-599E167698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AB812C64-BCDB-42D4-BF46-ACB1B85451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C92750-B207-4815-AFF2-85A558BF08A3}" type="slidenum">
              <a:rPr lang="en-KE" smtClean="0"/>
              <a:t>‹#›</a:t>
            </a:fld>
            <a:endParaRPr lang="en-KE"/>
          </a:p>
        </p:txBody>
      </p:sp>
    </p:spTree>
    <p:extLst>
      <p:ext uri="{BB962C8B-B14F-4D97-AF65-F5344CB8AC3E}">
        <p14:creationId xmlns:p14="http://schemas.microsoft.com/office/powerpoint/2010/main" val="1776387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E7312-EBDA-4839-BC47-13905E1B1F9B}"/>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A3E35830-F04A-4410-9F1E-14CDBFAC7733}"/>
              </a:ext>
            </a:extLst>
          </p:cNvPr>
          <p:cNvSpPr>
            <a:spLocks noGrp="1"/>
          </p:cNvSpPr>
          <p:nvPr>
            <p:ph type="subTitle" idx="1"/>
          </p:nvPr>
        </p:nvSpPr>
        <p:spPr/>
        <p:txBody>
          <a:bodyPr/>
          <a:lstStyle/>
          <a:p>
            <a:r>
              <a:rPr lang="en-US" dirty="0"/>
              <a:t>Week 12 :  Intra-company Adjustment</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1838669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802CC-47C6-4A51-9BAF-7BC14966AD1A}"/>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74293C58-31D4-41B1-AC9E-338FF65DDAF9}"/>
              </a:ext>
            </a:extLst>
          </p:cNvPr>
          <p:cNvSpPr>
            <a:spLocks noGrp="1"/>
          </p:cNvSpPr>
          <p:nvPr>
            <p:ph idx="1"/>
          </p:nvPr>
        </p:nvSpPr>
        <p:spPr/>
        <p:txBody>
          <a:bodyPr>
            <a:normAutofit/>
          </a:bodyPr>
          <a:lstStyle/>
          <a:p>
            <a:pPr algn="just"/>
            <a:r>
              <a:rPr lang="en-US" sz="3200" dirty="0"/>
              <a:t>This lecture introduces about the Intra-company Adjustments.</a:t>
            </a:r>
          </a:p>
          <a:p>
            <a:pPr algn="just"/>
            <a:r>
              <a:rPr lang="en-US" sz="3200" b="1" dirty="0"/>
              <a:t>	</a:t>
            </a:r>
            <a:r>
              <a:rPr lang="x-none" sz="3200" b="1" dirty="0"/>
              <a:t>Expected Learning Outcomes</a:t>
            </a:r>
            <a:endParaRPr lang="en-US" sz="3200" dirty="0"/>
          </a:p>
          <a:p>
            <a:pPr algn="just"/>
            <a:r>
              <a:rPr lang="en-US" sz="3200" dirty="0"/>
              <a:t>By the end of this lecture, the learner should be able to: </a:t>
            </a:r>
          </a:p>
          <a:p>
            <a:pPr lvl="1" algn="just"/>
            <a:r>
              <a:rPr lang="en-US" sz="3200" dirty="0"/>
              <a:t>Understand the entries that needs adjustment</a:t>
            </a:r>
          </a:p>
          <a:p>
            <a:pPr lvl="1" algn="just"/>
            <a:r>
              <a:rPr lang="en-US" sz="3200" dirty="0"/>
              <a:t>Understand the importance of Intra company accountings </a:t>
            </a:r>
          </a:p>
          <a:p>
            <a:pPr lvl="1" algn="just"/>
            <a:r>
              <a:rPr lang="en-US" sz="3200" dirty="0"/>
              <a:t>Understand how to make intracompany adjustment in the consolidate financial statements</a:t>
            </a:r>
            <a:endParaRPr lang="en-KE" sz="3200" dirty="0"/>
          </a:p>
          <a:p>
            <a:endParaRPr lang="en-KE" dirty="0"/>
          </a:p>
        </p:txBody>
      </p:sp>
    </p:spTree>
    <p:extLst>
      <p:ext uri="{BB962C8B-B14F-4D97-AF65-F5344CB8AC3E}">
        <p14:creationId xmlns:p14="http://schemas.microsoft.com/office/powerpoint/2010/main" val="724591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45EB2-9C4D-4A21-99C9-7C261A5A1572}"/>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27F3C73E-8322-4EA2-9C36-D0582F1C662C}"/>
              </a:ext>
            </a:extLst>
          </p:cNvPr>
          <p:cNvSpPr>
            <a:spLocks noGrp="1"/>
          </p:cNvSpPr>
          <p:nvPr>
            <p:ph idx="1"/>
          </p:nvPr>
        </p:nvSpPr>
        <p:spPr/>
        <p:txBody>
          <a:bodyPr/>
          <a:lstStyle/>
          <a:p>
            <a:r>
              <a:rPr lang="en-US" dirty="0"/>
              <a:t>The intercompany accounting helps </a:t>
            </a:r>
            <a:r>
              <a:rPr lang="en-KE" dirty="0"/>
              <a:t>provide financial statements that only represent activity with independent third parties,</a:t>
            </a:r>
            <a:endParaRPr lang="en-US" dirty="0"/>
          </a:p>
          <a:p>
            <a:r>
              <a:rPr lang="en-KE" dirty="0"/>
              <a:t> intercompany accounting aims to eliminate the financial impact of internal transactions, or financial interactions between related businesses inside the same parent company. </a:t>
            </a:r>
            <a:endParaRPr lang="en-US" dirty="0"/>
          </a:p>
          <a:p>
            <a:r>
              <a:rPr lang="en-KE" dirty="0"/>
              <a:t>Financial transactions between two subsidiaries or between a parent firm and a subsidiary are eliminated by intercompany accounting.</a:t>
            </a:r>
          </a:p>
        </p:txBody>
      </p:sp>
    </p:spTree>
    <p:extLst>
      <p:ext uri="{BB962C8B-B14F-4D97-AF65-F5344CB8AC3E}">
        <p14:creationId xmlns:p14="http://schemas.microsoft.com/office/powerpoint/2010/main" val="3152162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4BA2F-C52F-4FEC-811D-D974E411CF4F}"/>
              </a:ext>
            </a:extLst>
          </p:cNvPr>
          <p:cNvSpPr>
            <a:spLocks noGrp="1"/>
          </p:cNvSpPr>
          <p:nvPr>
            <p:ph type="title"/>
          </p:nvPr>
        </p:nvSpPr>
        <p:spPr/>
        <p:txBody>
          <a:bodyPr/>
          <a:lstStyle/>
          <a:p>
            <a:r>
              <a:rPr lang="en-KE" b="1" dirty="0"/>
              <a:t>What Is Int</a:t>
            </a:r>
            <a:r>
              <a:rPr lang="en-US" b="1" dirty="0"/>
              <a:t>ra</a:t>
            </a:r>
            <a:r>
              <a:rPr lang="en-KE" b="1" dirty="0"/>
              <a:t>company Accounting?</a:t>
            </a:r>
            <a:br>
              <a:rPr lang="en-KE" dirty="0"/>
            </a:br>
            <a:endParaRPr lang="en-KE" dirty="0"/>
          </a:p>
        </p:txBody>
      </p:sp>
      <p:sp>
        <p:nvSpPr>
          <p:cNvPr id="3" name="Content Placeholder 2">
            <a:extLst>
              <a:ext uri="{FF2B5EF4-FFF2-40B4-BE49-F238E27FC236}">
                <a16:creationId xmlns:a16="http://schemas.microsoft.com/office/drawing/2014/main" id="{A0338ECF-2680-417E-8CC7-701E90790B93}"/>
              </a:ext>
            </a:extLst>
          </p:cNvPr>
          <p:cNvSpPr>
            <a:spLocks noGrp="1"/>
          </p:cNvSpPr>
          <p:nvPr>
            <p:ph idx="1"/>
          </p:nvPr>
        </p:nvSpPr>
        <p:spPr/>
        <p:txBody>
          <a:bodyPr/>
          <a:lstStyle/>
          <a:p>
            <a:endParaRPr lang="en-US" dirty="0"/>
          </a:p>
          <a:p>
            <a:r>
              <a:rPr lang="en-KE" dirty="0"/>
              <a:t>Sales of goods, services, or inventory, cost distributions, royalties, and debt financing between connected businesses are a few instances of occurrences that fall under the purview of intercompany accounting.</a:t>
            </a:r>
            <a:endParaRPr lang="en-US" dirty="0"/>
          </a:p>
          <a:p>
            <a:r>
              <a:rPr lang="en-KE" dirty="0"/>
              <a:t>Governance and policies, transfer pricing, data management, transaction management, netting and settlement, reconciliation/elimination, and reporting are all components of intercompany accounting.</a:t>
            </a:r>
          </a:p>
          <a:p>
            <a:endParaRPr lang="en-KE" dirty="0"/>
          </a:p>
        </p:txBody>
      </p:sp>
    </p:spTree>
    <p:extLst>
      <p:ext uri="{BB962C8B-B14F-4D97-AF65-F5344CB8AC3E}">
        <p14:creationId xmlns:p14="http://schemas.microsoft.com/office/powerpoint/2010/main" val="122820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FD6FE-3585-429A-B5E1-DA56E6A5F076}"/>
              </a:ext>
            </a:extLst>
          </p:cNvPr>
          <p:cNvSpPr>
            <a:spLocks noGrp="1"/>
          </p:cNvSpPr>
          <p:nvPr>
            <p:ph type="title"/>
          </p:nvPr>
        </p:nvSpPr>
        <p:spPr/>
        <p:txBody>
          <a:bodyPr/>
          <a:lstStyle/>
          <a:p>
            <a:r>
              <a:rPr lang="en-KE" b="1" dirty="0"/>
              <a:t>Int</a:t>
            </a:r>
            <a:r>
              <a:rPr lang="en-US" b="1" dirty="0"/>
              <a:t>ra</a:t>
            </a:r>
            <a:r>
              <a:rPr lang="en-KE" b="1" dirty="0"/>
              <a:t>company Accounting</a:t>
            </a:r>
            <a:endParaRPr lang="en-KE" dirty="0"/>
          </a:p>
        </p:txBody>
      </p:sp>
      <p:sp>
        <p:nvSpPr>
          <p:cNvPr id="3" name="Content Placeholder 2">
            <a:extLst>
              <a:ext uri="{FF2B5EF4-FFF2-40B4-BE49-F238E27FC236}">
                <a16:creationId xmlns:a16="http://schemas.microsoft.com/office/drawing/2014/main" id="{E4933DA3-D82E-4D15-985F-BB0919648E6D}"/>
              </a:ext>
            </a:extLst>
          </p:cNvPr>
          <p:cNvSpPr>
            <a:spLocks noGrp="1"/>
          </p:cNvSpPr>
          <p:nvPr>
            <p:ph idx="1"/>
          </p:nvPr>
        </p:nvSpPr>
        <p:spPr/>
        <p:txBody>
          <a:bodyPr/>
          <a:lstStyle/>
          <a:p>
            <a:r>
              <a:rPr lang="en-KE" dirty="0"/>
              <a:t>There are many different types of int</a:t>
            </a:r>
            <a:r>
              <a:rPr lang="en-US" dirty="0"/>
              <a:t>ra</a:t>
            </a:r>
            <a:r>
              <a:rPr lang="en-KE" dirty="0"/>
              <a:t>company transactions. </a:t>
            </a:r>
            <a:endParaRPr lang="en-US" dirty="0"/>
          </a:p>
          <a:p>
            <a:r>
              <a:rPr lang="en-US" dirty="0" err="1"/>
              <a:t>i</a:t>
            </a:r>
            <a:r>
              <a:rPr lang="en-KE" dirty="0" err="1"/>
              <a:t>ntracompany</a:t>
            </a:r>
            <a:r>
              <a:rPr lang="en-KE" dirty="0"/>
              <a:t> transactions," take place between two units inside the same legal entity, their main feature is that the participating entities are a component of the same parent company.</a:t>
            </a:r>
            <a:endParaRPr lang="en-US" dirty="0"/>
          </a:p>
          <a:p>
            <a:r>
              <a:rPr lang="en-KE" dirty="0"/>
              <a:t>Intercompany transactions are not regarded as independent, arms-length transactions due to the relationship between the two parties. </a:t>
            </a:r>
            <a:br>
              <a:rPr lang="en-KE" dirty="0"/>
            </a:br>
            <a:endParaRPr lang="en-KE" dirty="0"/>
          </a:p>
        </p:txBody>
      </p:sp>
    </p:spTree>
    <p:extLst>
      <p:ext uri="{BB962C8B-B14F-4D97-AF65-F5344CB8AC3E}">
        <p14:creationId xmlns:p14="http://schemas.microsoft.com/office/powerpoint/2010/main" val="2573737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88430-24D8-47B8-918E-4CF5AA789AA5}"/>
              </a:ext>
            </a:extLst>
          </p:cNvPr>
          <p:cNvSpPr>
            <a:spLocks noGrp="1"/>
          </p:cNvSpPr>
          <p:nvPr>
            <p:ph type="title"/>
          </p:nvPr>
        </p:nvSpPr>
        <p:spPr/>
        <p:txBody>
          <a:bodyPr/>
          <a:lstStyle/>
          <a:p>
            <a:r>
              <a:rPr lang="en-KE" b="1" dirty="0"/>
              <a:t>Intercompany Accounting</a:t>
            </a:r>
            <a:endParaRPr lang="en-KE" dirty="0"/>
          </a:p>
        </p:txBody>
      </p:sp>
      <p:sp>
        <p:nvSpPr>
          <p:cNvPr id="3" name="Content Placeholder 2">
            <a:extLst>
              <a:ext uri="{FF2B5EF4-FFF2-40B4-BE49-F238E27FC236}">
                <a16:creationId xmlns:a16="http://schemas.microsoft.com/office/drawing/2014/main" id="{D83786D4-0025-4052-97FC-CC160103E55C}"/>
              </a:ext>
            </a:extLst>
          </p:cNvPr>
          <p:cNvSpPr>
            <a:spLocks noGrp="1"/>
          </p:cNvSpPr>
          <p:nvPr>
            <p:ph idx="1"/>
          </p:nvPr>
        </p:nvSpPr>
        <p:spPr/>
        <p:txBody>
          <a:bodyPr/>
          <a:lstStyle/>
          <a:p>
            <a:r>
              <a:rPr lang="en-KE" dirty="0"/>
              <a:t>An excellent example of intercompany activity and the significance of differentiating between internal and third-party transactions can be found in family economics.</a:t>
            </a:r>
            <a:endParaRPr lang="en-US" dirty="0"/>
          </a:p>
          <a:p>
            <a:r>
              <a:rPr lang="en-KE" dirty="0"/>
              <a:t>An autonomous third-party transaction that adds new money to the family is when a mother gets paid by her employer.</a:t>
            </a:r>
            <a:endParaRPr lang="en-US" dirty="0"/>
          </a:p>
          <a:p>
            <a:r>
              <a:rPr lang="en-KE" dirty="0"/>
              <a:t>It is similar to a parent/subsidiary intercompany transaction when she provides each of her two children a stipend to complete their responsibilities. </a:t>
            </a:r>
          </a:p>
          <a:p>
            <a:endParaRPr lang="en-KE" dirty="0"/>
          </a:p>
        </p:txBody>
      </p:sp>
    </p:spTree>
    <p:extLst>
      <p:ext uri="{BB962C8B-B14F-4D97-AF65-F5344CB8AC3E}">
        <p14:creationId xmlns:p14="http://schemas.microsoft.com/office/powerpoint/2010/main" val="12569924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8CAE3-B293-4E9D-B628-FC60603487D8}"/>
              </a:ext>
            </a:extLst>
          </p:cNvPr>
          <p:cNvSpPr>
            <a:spLocks noGrp="1"/>
          </p:cNvSpPr>
          <p:nvPr>
            <p:ph type="title"/>
          </p:nvPr>
        </p:nvSpPr>
        <p:spPr/>
        <p:txBody>
          <a:bodyPr/>
          <a:lstStyle/>
          <a:p>
            <a:r>
              <a:rPr lang="en-US" dirty="0"/>
              <a:t>Intercompany Transactions</a:t>
            </a:r>
            <a:endParaRPr lang="en-KE" dirty="0"/>
          </a:p>
        </p:txBody>
      </p:sp>
      <p:sp>
        <p:nvSpPr>
          <p:cNvPr id="3" name="Content Placeholder 2">
            <a:extLst>
              <a:ext uri="{FF2B5EF4-FFF2-40B4-BE49-F238E27FC236}">
                <a16:creationId xmlns:a16="http://schemas.microsoft.com/office/drawing/2014/main" id="{D1C50F8E-46C0-4C4A-8039-9093C225B0FD}"/>
              </a:ext>
            </a:extLst>
          </p:cNvPr>
          <p:cNvSpPr>
            <a:spLocks noGrp="1"/>
          </p:cNvSpPr>
          <p:nvPr>
            <p:ph idx="1"/>
          </p:nvPr>
        </p:nvSpPr>
        <p:spPr/>
        <p:txBody>
          <a:bodyPr/>
          <a:lstStyle/>
          <a:p>
            <a:r>
              <a:rPr lang="en-KE" dirty="0"/>
              <a:t>Through vertical and horizontal integration, businesses can reap numerous operational benefits. </a:t>
            </a:r>
            <a:endParaRPr lang="en-US" dirty="0"/>
          </a:p>
          <a:p>
            <a:r>
              <a:rPr lang="en-KE" dirty="0"/>
              <a:t>However, from an accounting standpoint, during financial consolidation, part of this "synergy"—more especially, any internally generated revenue and profit—must be erased. </a:t>
            </a:r>
            <a:endParaRPr lang="en-US" dirty="0"/>
          </a:p>
          <a:p>
            <a:r>
              <a:rPr lang="en-KE" dirty="0"/>
              <a:t>For instance, a subsidiary may provide raw materials to another, lowering manufacturing costs across the board, but the parent firm is unable to record revenue or profit from this internal transaction.</a:t>
            </a:r>
          </a:p>
        </p:txBody>
      </p:sp>
    </p:spTree>
    <p:extLst>
      <p:ext uri="{BB962C8B-B14F-4D97-AF65-F5344CB8AC3E}">
        <p14:creationId xmlns:p14="http://schemas.microsoft.com/office/powerpoint/2010/main" val="3843118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75F17-D03B-4E76-BA02-7868BAF86208}"/>
              </a:ext>
            </a:extLst>
          </p:cNvPr>
          <p:cNvSpPr>
            <a:spLocks noGrp="1"/>
          </p:cNvSpPr>
          <p:nvPr>
            <p:ph type="title"/>
          </p:nvPr>
        </p:nvSpPr>
        <p:spPr/>
        <p:txBody>
          <a:bodyPr/>
          <a:lstStyle/>
          <a:p>
            <a:r>
              <a:rPr lang="en-US" dirty="0"/>
              <a:t>Intercompany Transactions</a:t>
            </a:r>
            <a:endParaRPr lang="en-KE" dirty="0"/>
          </a:p>
        </p:txBody>
      </p:sp>
      <p:sp>
        <p:nvSpPr>
          <p:cNvPr id="3" name="Content Placeholder 2">
            <a:extLst>
              <a:ext uri="{FF2B5EF4-FFF2-40B4-BE49-F238E27FC236}">
                <a16:creationId xmlns:a16="http://schemas.microsoft.com/office/drawing/2014/main" id="{28569C22-C0E3-4688-9E51-7697F21AE7A5}"/>
              </a:ext>
            </a:extLst>
          </p:cNvPr>
          <p:cNvSpPr>
            <a:spLocks noGrp="1"/>
          </p:cNvSpPr>
          <p:nvPr>
            <p:ph idx="1"/>
          </p:nvPr>
        </p:nvSpPr>
        <p:spPr/>
        <p:txBody>
          <a:bodyPr/>
          <a:lstStyle/>
          <a:p>
            <a:r>
              <a:rPr lang="en-KE" dirty="0"/>
              <a:t> In its most basic form, intercompany accounting makes sure that sales to "itself" are not included in a company's financial statements.</a:t>
            </a:r>
            <a:endParaRPr lang="en-US" dirty="0"/>
          </a:p>
          <a:p>
            <a:r>
              <a:rPr lang="en-KE" dirty="0"/>
              <a:t>In addition, there are other ways that intercompany accounting benefits business owners. </a:t>
            </a:r>
            <a:endParaRPr lang="en-US" dirty="0"/>
          </a:p>
          <a:p>
            <a:r>
              <a:rPr lang="en-KE" dirty="0"/>
              <a:t>It does away with the need to count intercompany activity twice and highlights interaction between organizations in a group.</a:t>
            </a:r>
          </a:p>
        </p:txBody>
      </p:sp>
    </p:spTree>
    <p:extLst>
      <p:ext uri="{BB962C8B-B14F-4D97-AF65-F5344CB8AC3E}">
        <p14:creationId xmlns:p14="http://schemas.microsoft.com/office/powerpoint/2010/main" val="1545843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ECE09-2173-4253-BD1B-78641AECD9FF}"/>
              </a:ext>
            </a:extLst>
          </p:cNvPr>
          <p:cNvSpPr>
            <a:spLocks noGrp="1"/>
          </p:cNvSpPr>
          <p:nvPr>
            <p:ph type="title"/>
          </p:nvPr>
        </p:nvSpPr>
        <p:spPr/>
        <p:txBody>
          <a:bodyPr/>
          <a:lstStyle/>
          <a:p>
            <a:r>
              <a:rPr lang="en-US" dirty="0"/>
              <a:t>Transactions</a:t>
            </a:r>
            <a:endParaRPr lang="en-KE" dirty="0"/>
          </a:p>
        </p:txBody>
      </p:sp>
      <p:sp>
        <p:nvSpPr>
          <p:cNvPr id="3" name="Content Placeholder 2">
            <a:extLst>
              <a:ext uri="{FF2B5EF4-FFF2-40B4-BE49-F238E27FC236}">
                <a16:creationId xmlns:a16="http://schemas.microsoft.com/office/drawing/2014/main" id="{F7D4641C-9D2D-4220-88B6-1E2629C16211}"/>
              </a:ext>
            </a:extLst>
          </p:cNvPr>
          <p:cNvSpPr>
            <a:spLocks noGrp="1"/>
          </p:cNvSpPr>
          <p:nvPr>
            <p:ph idx="1"/>
          </p:nvPr>
        </p:nvSpPr>
        <p:spPr/>
        <p:txBody>
          <a:bodyPr>
            <a:normAutofit lnSpcReduction="10000"/>
          </a:bodyPr>
          <a:lstStyle/>
          <a:p>
            <a:r>
              <a:rPr lang="en-KE" dirty="0"/>
              <a:t>Facilitates correct tax filings in many countries. </a:t>
            </a:r>
            <a:endParaRPr lang="en-US" dirty="0"/>
          </a:p>
          <a:p>
            <a:r>
              <a:rPr lang="en-KE" dirty="0"/>
              <a:t>Facilitates the transfer and settlement of cash, including foreign currencies. </a:t>
            </a:r>
          </a:p>
          <a:p>
            <a:r>
              <a:rPr lang="en-KE" dirty="0"/>
              <a:t>It is required to adhere to IRS guidelines, Securities and Exchange Commission (SEC) regulations, and generally accepted accounting principles (GAAP). </a:t>
            </a:r>
            <a:endParaRPr lang="en-US" dirty="0"/>
          </a:p>
          <a:p>
            <a:r>
              <a:rPr lang="en-KE" dirty="0"/>
              <a:t>Companies may purposefully — that is, fraudulently — inflate sales and profit reporting or inadvertently hide their operating results in the absence of intercompany accounting and corresponding eliminations.</a:t>
            </a:r>
            <a:br>
              <a:rPr lang="en-KE" dirty="0"/>
            </a:br>
            <a:endParaRPr lang="en-KE" dirty="0"/>
          </a:p>
        </p:txBody>
      </p:sp>
    </p:spTree>
    <p:extLst>
      <p:ext uri="{BB962C8B-B14F-4D97-AF65-F5344CB8AC3E}">
        <p14:creationId xmlns:p14="http://schemas.microsoft.com/office/powerpoint/2010/main" val="1663472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A6BFA-9D7B-4A36-B05A-BE0E7E7BD0CD}"/>
              </a:ext>
            </a:extLst>
          </p:cNvPr>
          <p:cNvSpPr>
            <a:spLocks noGrp="1"/>
          </p:cNvSpPr>
          <p:nvPr>
            <p:ph type="title"/>
          </p:nvPr>
        </p:nvSpPr>
        <p:spPr/>
        <p:txBody>
          <a:bodyPr/>
          <a:lstStyle/>
          <a:p>
            <a:r>
              <a:rPr lang="en-US" dirty="0"/>
              <a:t>Importance</a:t>
            </a:r>
            <a:r>
              <a:rPr lang="en-KE" dirty="0"/>
              <a:t> to make intercompany adjustments</a:t>
            </a:r>
          </a:p>
        </p:txBody>
      </p:sp>
      <p:sp>
        <p:nvSpPr>
          <p:cNvPr id="3" name="Content Placeholder 2">
            <a:extLst>
              <a:ext uri="{FF2B5EF4-FFF2-40B4-BE49-F238E27FC236}">
                <a16:creationId xmlns:a16="http://schemas.microsoft.com/office/drawing/2014/main" id="{D11FA85E-CF75-4843-9D55-F25906CF1DB0}"/>
              </a:ext>
            </a:extLst>
          </p:cNvPr>
          <p:cNvSpPr>
            <a:spLocks noGrp="1"/>
          </p:cNvSpPr>
          <p:nvPr>
            <p:ph idx="1"/>
          </p:nvPr>
        </p:nvSpPr>
        <p:spPr/>
        <p:txBody>
          <a:bodyPr>
            <a:normAutofit/>
          </a:bodyPr>
          <a:lstStyle/>
          <a:p>
            <a:r>
              <a:rPr lang="en-KE" dirty="0"/>
              <a:t>Removing Unrealized Profits/Losses:</a:t>
            </a:r>
            <a:endParaRPr lang="en-US" dirty="0"/>
          </a:p>
          <a:p>
            <a:r>
              <a:rPr lang="en-KE" dirty="0"/>
              <a:t> The selling firm originally records the profit from a transaction in which it sells goods or services to another company in the same group. </a:t>
            </a:r>
            <a:endParaRPr lang="en-US" dirty="0"/>
          </a:p>
          <a:p>
            <a:r>
              <a:rPr lang="en-KE" dirty="0"/>
              <a:t>However, until the commodities are eventually sold to an outside party, the group as a whole does not yet realize this profit. </a:t>
            </a:r>
            <a:endParaRPr lang="en-US" dirty="0"/>
          </a:p>
          <a:p>
            <a:r>
              <a:rPr lang="en-KE" dirty="0"/>
              <a:t>These unrealized gains or losses are removed from the consolidated financial statements through intercompany adjustments. </a:t>
            </a:r>
          </a:p>
        </p:txBody>
      </p:sp>
    </p:spTree>
    <p:extLst>
      <p:ext uri="{BB962C8B-B14F-4D97-AF65-F5344CB8AC3E}">
        <p14:creationId xmlns:p14="http://schemas.microsoft.com/office/powerpoint/2010/main" val="2631069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2F09B-070C-42B0-ADFA-7C12DBEC0A17}"/>
              </a:ext>
            </a:extLst>
          </p:cNvPr>
          <p:cNvSpPr>
            <a:spLocks noGrp="1"/>
          </p:cNvSpPr>
          <p:nvPr>
            <p:ph type="title"/>
          </p:nvPr>
        </p:nvSpPr>
        <p:spPr/>
        <p:txBody>
          <a:bodyPr/>
          <a:lstStyle/>
          <a:p>
            <a:r>
              <a:rPr lang="en-US" dirty="0"/>
              <a:t>Importance</a:t>
            </a:r>
            <a:r>
              <a:rPr lang="en-KE" dirty="0"/>
              <a:t> to make adjustments</a:t>
            </a:r>
          </a:p>
        </p:txBody>
      </p:sp>
      <p:sp>
        <p:nvSpPr>
          <p:cNvPr id="3" name="Content Placeholder 2">
            <a:extLst>
              <a:ext uri="{FF2B5EF4-FFF2-40B4-BE49-F238E27FC236}">
                <a16:creationId xmlns:a16="http://schemas.microsoft.com/office/drawing/2014/main" id="{737EDB0A-72F0-41C9-AD0C-D7F846F6F890}"/>
              </a:ext>
            </a:extLst>
          </p:cNvPr>
          <p:cNvSpPr>
            <a:spLocks noGrp="1"/>
          </p:cNvSpPr>
          <p:nvPr>
            <p:ph idx="1"/>
          </p:nvPr>
        </p:nvSpPr>
        <p:spPr/>
        <p:txBody>
          <a:bodyPr/>
          <a:lstStyle/>
          <a:p>
            <a:r>
              <a:rPr lang="en-KE" b="1" dirty="0"/>
              <a:t>Ensuring Accurate Financial Reporting</a:t>
            </a:r>
            <a:r>
              <a:rPr lang="en-KE" dirty="0"/>
              <a:t>:</a:t>
            </a:r>
            <a:endParaRPr lang="en-US" dirty="0"/>
          </a:p>
          <a:p>
            <a:r>
              <a:rPr lang="en-KE" dirty="0"/>
              <a:t> The consolidated financial statements give a more accurate view of the group's overall financial performance and position by doing away with intercompany transactions.</a:t>
            </a:r>
            <a:endParaRPr lang="en-US" dirty="0"/>
          </a:p>
          <a:p>
            <a:r>
              <a:rPr lang="en-KE" b="1" dirty="0"/>
              <a:t>Adhering to accounting guidelines</a:t>
            </a:r>
            <a:r>
              <a:rPr lang="en-KE" dirty="0"/>
              <a:t>: </a:t>
            </a:r>
            <a:endParaRPr lang="en-US" dirty="0"/>
          </a:p>
          <a:p>
            <a:r>
              <a:rPr lang="en-KE" dirty="0"/>
              <a:t>The removal of intercompany transactions from consolidated financial statements is mandated by numerous accounting standards. </a:t>
            </a:r>
            <a:br>
              <a:rPr lang="en-KE" dirty="0"/>
            </a:br>
            <a:endParaRPr lang="en-KE" dirty="0"/>
          </a:p>
        </p:txBody>
      </p:sp>
    </p:spTree>
    <p:extLst>
      <p:ext uri="{BB962C8B-B14F-4D97-AF65-F5344CB8AC3E}">
        <p14:creationId xmlns:p14="http://schemas.microsoft.com/office/powerpoint/2010/main" val="3827232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EA193-825C-40AC-86D5-E0F449B54951}"/>
              </a:ext>
            </a:extLst>
          </p:cNvPr>
          <p:cNvSpPr>
            <a:spLocks noGrp="1"/>
          </p:cNvSpPr>
          <p:nvPr>
            <p:ph type="title"/>
          </p:nvPr>
        </p:nvSpPr>
        <p:spPr/>
        <p:txBody>
          <a:bodyPr/>
          <a:lstStyle/>
          <a:p>
            <a:r>
              <a:rPr lang="en-US" dirty="0"/>
              <a:t>Importance</a:t>
            </a:r>
            <a:r>
              <a:rPr lang="en-KE" dirty="0"/>
              <a:t> to make adjustments</a:t>
            </a:r>
          </a:p>
        </p:txBody>
      </p:sp>
      <p:sp>
        <p:nvSpPr>
          <p:cNvPr id="3" name="Content Placeholder 2">
            <a:extLst>
              <a:ext uri="{FF2B5EF4-FFF2-40B4-BE49-F238E27FC236}">
                <a16:creationId xmlns:a16="http://schemas.microsoft.com/office/drawing/2014/main" id="{471EAAE4-558D-459F-9DAD-C543B53F8487}"/>
              </a:ext>
            </a:extLst>
          </p:cNvPr>
          <p:cNvSpPr>
            <a:spLocks noGrp="1"/>
          </p:cNvSpPr>
          <p:nvPr>
            <p:ph idx="1"/>
          </p:nvPr>
        </p:nvSpPr>
        <p:spPr/>
        <p:txBody>
          <a:bodyPr/>
          <a:lstStyle/>
          <a:p>
            <a:r>
              <a:rPr lang="en-KE" dirty="0"/>
              <a:t>• </a:t>
            </a:r>
            <a:r>
              <a:rPr lang="en-KE" b="1" dirty="0"/>
              <a:t>Preventing Overstated or Understated Figures:</a:t>
            </a:r>
            <a:endParaRPr lang="en-US" b="1" dirty="0"/>
          </a:p>
          <a:p>
            <a:r>
              <a:rPr lang="en-KE" dirty="0"/>
              <a:t> Intercompany adjustments make sure that the group's revenues, expenses, assets, and liabilities are not overstated or understated in the consolidated financial statements. </a:t>
            </a:r>
            <a:endParaRPr lang="en-US" dirty="0"/>
          </a:p>
          <a:p>
            <a:r>
              <a:rPr lang="en-KE" b="1" dirty="0"/>
              <a:t>How Do Intercompany Changes Happen? </a:t>
            </a:r>
            <a:br>
              <a:rPr lang="en-KE" b="1" dirty="0"/>
            </a:br>
            <a:r>
              <a:rPr lang="en-KE" dirty="0"/>
              <a:t>• Elimination Entries: Journal entries referred to as elimination entries are commonly used to make intercompany adjustments. </a:t>
            </a:r>
            <a:br>
              <a:rPr lang="en-KE" dirty="0"/>
            </a:br>
            <a:endParaRPr lang="en-KE" dirty="0"/>
          </a:p>
        </p:txBody>
      </p:sp>
    </p:spTree>
    <p:extLst>
      <p:ext uri="{BB962C8B-B14F-4D97-AF65-F5344CB8AC3E}">
        <p14:creationId xmlns:p14="http://schemas.microsoft.com/office/powerpoint/2010/main" val="4121453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405C1-9F7C-48B7-BDF8-C48DD8B4CA2F}"/>
              </a:ext>
            </a:extLst>
          </p:cNvPr>
          <p:cNvSpPr>
            <a:spLocks noGrp="1"/>
          </p:cNvSpPr>
          <p:nvPr>
            <p:ph type="title"/>
          </p:nvPr>
        </p:nvSpPr>
        <p:spPr/>
        <p:txBody>
          <a:bodyPr/>
          <a:lstStyle/>
          <a:p>
            <a:r>
              <a:rPr lang="en-KE" b="1" dirty="0"/>
              <a:t>How Do Intercompany </a:t>
            </a:r>
            <a:r>
              <a:rPr lang="en-US" b="1" dirty="0"/>
              <a:t>and not intracompany</a:t>
            </a:r>
            <a:r>
              <a:rPr lang="en-KE" b="1" dirty="0"/>
              <a:t>? </a:t>
            </a:r>
            <a:br>
              <a:rPr lang="en-KE" b="1" dirty="0"/>
            </a:br>
            <a:endParaRPr lang="en-KE" dirty="0"/>
          </a:p>
        </p:txBody>
      </p:sp>
      <p:sp>
        <p:nvSpPr>
          <p:cNvPr id="3" name="Content Placeholder 2">
            <a:extLst>
              <a:ext uri="{FF2B5EF4-FFF2-40B4-BE49-F238E27FC236}">
                <a16:creationId xmlns:a16="http://schemas.microsoft.com/office/drawing/2014/main" id="{E3D95480-163C-4935-938D-BAEE8D2D44E1}"/>
              </a:ext>
            </a:extLst>
          </p:cNvPr>
          <p:cNvSpPr>
            <a:spLocks noGrp="1"/>
          </p:cNvSpPr>
          <p:nvPr>
            <p:ph idx="1"/>
          </p:nvPr>
        </p:nvSpPr>
        <p:spPr/>
        <p:txBody>
          <a:bodyPr/>
          <a:lstStyle/>
          <a:p>
            <a:r>
              <a:rPr lang="en-KE" dirty="0"/>
              <a:t> Accounts reconciliation: </a:t>
            </a:r>
            <a:endParaRPr lang="en-US" dirty="0"/>
          </a:p>
          <a:p>
            <a:r>
              <a:rPr lang="en-KE" dirty="0"/>
              <a:t>The process of locating and resolving any disparities between the transactions that various businesses within the group have recorded is known as intercompany reconciliation. </a:t>
            </a:r>
          </a:p>
          <a:p>
            <a:r>
              <a:rPr lang="en-KE" dirty="0"/>
              <a:t>• Consolidation Process: </a:t>
            </a:r>
            <a:endParaRPr lang="en-US" dirty="0"/>
          </a:p>
          <a:p>
            <a:r>
              <a:rPr lang="en-KE" dirty="0"/>
              <a:t>Combining the financial statements of connected companies is the general consolidation process, which typically includes intercompany adjustments. </a:t>
            </a:r>
            <a:br>
              <a:rPr lang="en-KE" dirty="0"/>
            </a:br>
            <a:endParaRPr lang="en-KE" dirty="0"/>
          </a:p>
        </p:txBody>
      </p:sp>
    </p:spTree>
    <p:extLst>
      <p:ext uri="{BB962C8B-B14F-4D97-AF65-F5344CB8AC3E}">
        <p14:creationId xmlns:p14="http://schemas.microsoft.com/office/powerpoint/2010/main" val="4050388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BEA76-E03C-4354-8460-C4DF5F7D3445}"/>
              </a:ext>
            </a:extLst>
          </p:cNvPr>
          <p:cNvSpPr>
            <a:spLocks noGrp="1"/>
          </p:cNvSpPr>
          <p:nvPr>
            <p:ph type="title"/>
          </p:nvPr>
        </p:nvSpPr>
        <p:spPr/>
        <p:txBody>
          <a:bodyPr/>
          <a:lstStyle/>
          <a:p>
            <a:r>
              <a:rPr lang="en-KE" dirty="0"/>
              <a:t> Adjustment Examples:</a:t>
            </a:r>
          </a:p>
        </p:txBody>
      </p:sp>
      <p:sp>
        <p:nvSpPr>
          <p:cNvPr id="3" name="Content Placeholder 2">
            <a:extLst>
              <a:ext uri="{FF2B5EF4-FFF2-40B4-BE49-F238E27FC236}">
                <a16:creationId xmlns:a16="http://schemas.microsoft.com/office/drawing/2014/main" id="{5BEA9BFE-9BE5-4926-A068-5B108A84A1CE}"/>
              </a:ext>
            </a:extLst>
          </p:cNvPr>
          <p:cNvSpPr>
            <a:spLocks noGrp="1"/>
          </p:cNvSpPr>
          <p:nvPr>
            <p:ph idx="1"/>
          </p:nvPr>
        </p:nvSpPr>
        <p:spPr/>
        <p:txBody>
          <a:bodyPr/>
          <a:lstStyle/>
          <a:p>
            <a:r>
              <a:rPr lang="en-KE" dirty="0"/>
              <a:t> Intercompany Sales:</a:t>
            </a:r>
            <a:endParaRPr lang="en-US" dirty="0"/>
          </a:p>
          <a:p>
            <a:r>
              <a:rPr lang="en-KE" dirty="0"/>
              <a:t> The profit from a parent company's sale of goods to a subsidiary is not included in the consolidated income statement. </a:t>
            </a:r>
            <a:br>
              <a:rPr lang="en-KE" dirty="0"/>
            </a:br>
            <a:r>
              <a:rPr lang="en-KE" dirty="0"/>
              <a:t>• Intercompany Loans: </a:t>
            </a:r>
            <a:endParaRPr lang="en-US" dirty="0"/>
          </a:p>
          <a:p>
            <a:r>
              <a:rPr lang="en-KE" dirty="0"/>
              <a:t>The consolidated income statement does not include interest income or expenses related to intercompany loans. </a:t>
            </a:r>
            <a:br>
              <a:rPr lang="en-KE" dirty="0"/>
            </a:br>
            <a:r>
              <a:rPr lang="en-KE" dirty="0"/>
              <a:t>• Intercompany Expenses:</a:t>
            </a:r>
            <a:endParaRPr lang="en-US" dirty="0"/>
          </a:p>
          <a:p>
            <a:r>
              <a:rPr lang="en-KE" dirty="0"/>
              <a:t> Expenses paid by one business on behalf of another are modified to account for the group's actual impact. </a:t>
            </a:r>
            <a:br>
              <a:rPr lang="en-KE" dirty="0"/>
            </a:br>
            <a:endParaRPr lang="en-KE" dirty="0"/>
          </a:p>
        </p:txBody>
      </p:sp>
    </p:spTree>
    <p:extLst>
      <p:ext uri="{BB962C8B-B14F-4D97-AF65-F5344CB8AC3E}">
        <p14:creationId xmlns:p14="http://schemas.microsoft.com/office/powerpoint/2010/main" val="3626320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AAC05-D5BC-4A35-B55F-348B559CC23C}"/>
              </a:ext>
            </a:extLst>
          </p:cNvPr>
          <p:cNvSpPr>
            <a:spLocks noGrp="1"/>
          </p:cNvSpPr>
          <p:nvPr>
            <p:ph type="title"/>
          </p:nvPr>
        </p:nvSpPr>
        <p:spPr/>
        <p:txBody>
          <a:bodyPr/>
          <a:lstStyle/>
          <a:p>
            <a:r>
              <a:rPr lang="en-KE" dirty="0"/>
              <a:t>Financial Close and  Accounting</a:t>
            </a:r>
          </a:p>
        </p:txBody>
      </p:sp>
      <p:sp>
        <p:nvSpPr>
          <p:cNvPr id="3" name="Content Placeholder 2">
            <a:extLst>
              <a:ext uri="{FF2B5EF4-FFF2-40B4-BE49-F238E27FC236}">
                <a16:creationId xmlns:a16="http://schemas.microsoft.com/office/drawing/2014/main" id="{746B72FE-77F0-4DC1-B002-C8DA99455C8D}"/>
              </a:ext>
            </a:extLst>
          </p:cNvPr>
          <p:cNvSpPr>
            <a:spLocks noGrp="1"/>
          </p:cNvSpPr>
          <p:nvPr>
            <p:ph idx="1"/>
          </p:nvPr>
        </p:nvSpPr>
        <p:spPr/>
        <p:txBody>
          <a:bodyPr/>
          <a:lstStyle/>
          <a:p>
            <a:r>
              <a:rPr lang="en-KE" dirty="0"/>
              <a:t>Each corporate entity's own financial statement initially displays intercompany interactions as though they were third-party transactions. </a:t>
            </a:r>
          </a:p>
          <a:p>
            <a:r>
              <a:rPr lang="en-KE" dirty="0"/>
              <a:t>When the financial statements of the subsidiaries are merged at the parent level to create consolidated financial statements and tax filings, intercompany accounting treatment is used toward the end of the financial close process. </a:t>
            </a:r>
            <a:endParaRPr lang="en-US" dirty="0"/>
          </a:p>
          <a:p>
            <a:r>
              <a:rPr lang="en-KE" dirty="0"/>
              <a:t>Delays in the production of consolidated financial information may result from the difficulty of identifying intercompany transactions during the financial close process. </a:t>
            </a:r>
          </a:p>
        </p:txBody>
      </p:sp>
    </p:spTree>
    <p:extLst>
      <p:ext uri="{BB962C8B-B14F-4D97-AF65-F5344CB8AC3E}">
        <p14:creationId xmlns:p14="http://schemas.microsoft.com/office/powerpoint/2010/main" val="152542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64A3C-0BA4-417F-BF69-41AD18E6738F}"/>
              </a:ext>
            </a:extLst>
          </p:cNvPr>
          <p:cNvSpPr>
            <a:spLocks noGrp="1"/>
          </p:cNvSpPr>
          <p:nvPr>
            <p:ph type="title"/>
          </p:nvPr>
        </p:nvSpPr>
        <p:spPr/>
        <p:txBody>
          <a:bodyPr/>
          <a:lstStyle/>
          <a:p>
            <a:r>
              <a:rPr lang="en-KE" dirty="0"/>
              <a:t>Financial Close and  Accounting</a:t>
            </a:r>
          </a:p>
        </p:txBody>
      </p:sp>
      <p:sp>
        <p:nvSpPr>
          <p:cNvPr id="3" name="Content Placeholder 2">
            <a:extLst>
              <a:ext uri="{FF2B5EF4-FFF2-40B4-BE49-F238E27FC236}">
                <a16:creationId xmlns:a16="http://schemas.microsoft.com/office/drawing/2014/main" id="{79761E1B-D946-440C-AEED-15AF6CB502E4}"/>
              </a:ext>
            </a:extLst>
          </p:cNvPr>
          <p:cNvSpPr>
            <a:spLocks noGrp="1"/>
          </p:cNvSpPr>
          <p:nvPr>
            <p:ph idx="1"/>
          </p:nvPr>
        </p:nvSpPr>
        <p:spPr/>
        <p:txBody>
          <a:bodyPr/>
          <a:lstStyle/>
          <a:p>
            <a:r>
              <a:rPr lang="en-KE" dirty="0"/>
              <a:t>Whether as a consequence of acquisitions or organic expansion, businesses with several entities frequently use various accounting systems, or even variations of the same systems.</a:t>
            </a:r>
            <a:endParaRPr lang="en-US" dirty="0"/>
          </a:p>
          <a:p>
            <a:r>
              <a:rPr lang="en-KE" dirty="0"/>
              <a:t> Financial information cannot always be automatically communicated between the two parties in an intercompany transaction, and the various systems may not interact effectively with one another.</a:t>
            </a:r>
            <a:endParaRPr lang="en-US" dirty="0"/>
          </a:p>
          <a:p>
            <a:r>
              <a:rPr lang="en-KE" dirty="0"/>
              <a:t>Because of this, the process of identifying, matching, and netting intercompany transactions is frequently exceedingly </a:t>
            </a:r>
            <a:r>
              <a:rPr lang="en-KE" dirty="0" err="1"/>
              <a:t>labor-intensive</a:t>
            </a:r>
            <a:r>
              <a:rPr lang="en-KE" dirty="0"/>
              <a:t>, manual, and prone to mistakes and omissions.</a:t>
            </a:r>
          </a:p>
          <a:p>
            <a:endParaRPr lang="en-KE" dirty="0"/>
          </a:p>
        </p:txBody>
      </p:sp>
    </p:spTree>
    <p:extLst>
      <p:ext uri="{BB962C8B-B14F-4D97-AF65-F5344CB8AC3E}">
        <p14:creationId xmlns:p14="http://schemas.microsoft.com/office/powerpoint/2010/main" val="10644944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0DE5B-703B-4E9B-A95F-F872A4D8D5F4}"/>
              </a:ext>
            </a:extLst>
          </p:cNvPr>
          <p:cNvSpPr>
            <a:spLocks noGrp="1"/>
          </p:cNvSpPr>
          <p:nvPr>
            <p:ph type="title"/>
          </p:nvPr>
        </p:nvSpPr>
        <p:spPr>
          <a:xfrm>
            <a:off x="838200" y="365125"/>
            <a:ext cx="10515600" cy="1325563"/>
          </a:xfrm>
        </p:spPr>
        <p:txBody>
          <a:bodyPr/>
          <a:lstStyle/>
          <a:p>
            <a:r>
              <a:rPr lang="en-US" dirty="0"/>
              <a:t>Types of </a:t>
            </a:r>
            <a:r>
              <a:rPr lang="en-KE" dirty="0"/>
              <a:t>company Transaction</a:t>
            </a:r>
            <a:r>
              <a:rPr lang="en-US" dirty="0"/>
              <a:t>s</a:t>
            </a:r>
            <a:endParaRPr lang="en-KE" dirty="0"/>
          </a:p>
        </p:txBody>
      </p:sp>
      <p:sp>
        <p:nvSpPr>
          <p:cNvPr id="3" name="Content Placeholder 2">
            <a:extLst>
              <a:ext uri="{FF2B5EF4-FFF2-40B4-BE49-F238E27FC236}">
                <a16:creationId xmlns:a16="http://schemas.microsoft.com/office/drawing/2014/main" id="{CDA38F71-A0E8-4617-95CD-CE68CD154F2E}"/>
              </a:ext>
            </a:extLst>
          </p:cNvPr>
          <p:cNvSpPr>
            <a:spLocks noGrp="1"/>
          </p:cNvSpPr>
          <p:nvPr>
            <p:ph idx="1"/>
          </p:nvPr>
        </p:nvSpPr>
        <p:spPr/>
        <p:txBody>
          <a:bodyPr/>
          <a:lstStyle/>
          <a:p>
            <a:r>
              <a:rPr lang="en-KE" dirty="0"/>
              <a:t>Various departments of a parent firm may supply each other with goods or services during regular business operations.</a:t>
            </a:r>
            <a:endParaRPr lang="en-US" dirty="0"/>
          </a:p>
          <a:p>
            <a:r>
              <a:rPr lang="en-KE" dirty="0"/>
              <a:t> Either cash or a journal entry in their general ledgers can be used to settle the exchanges. </a:t>
            </a:r>
            <a:endParaRPr lang="en-US" dirty="0"/>
          </a:p>
          <a:p>
            <a:r>
              <a:rPr lang="en-KE" dirty="0"/>
              <a:t>Intercompany transactions can be broadly divided into three categories, which are as follows:</a:t>
            </a:r>
            <a:br>
              <a:rPr lang="en-KE" dirty="0"/>
            </a:br>
            <a:r>
              <a:rPr lang="en-US" dirty="0"/>
              <a:t>(a) </a:t>
            </a:r>
            <a:r>
              <a:rPr lang="en-KE" dirty="0"/>
              <a:t>Downstream: </a:t>
            </a:r>
            <a:endParaRPr lang="en-US" dirty="0"/>
          </a:p>
          <a:p>
            <a:r>
              <a:rPr lang="en-KE" dirty="0"/>
              <a:t>transactions that take place between a parent company and a subsidiary, like when a parent firm lends money to a subsidiary. </a:t>
            </a:r>
          </a:p>
        </p:txBody>
      </p:sp>
    </p:spTree>
    <p:extLst>
      <p:ext uri="{BB962C8B-B14F-4D97-AF65-F5344CB8AC3E}">
        <p14:creationId xmlns:p14="http://schemas.microsoft.com/office/powerpoint/2010/main" val="42561197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76E67-4814-4CC4-A5E2-1DF5DA3083DE}"/>
              </a:ext>
            </a:extLst>
          </p:cNvPr>
          <p:cNvSpPr>
            <a:spLocks noGrp="1"/>
          </p:cNvSpPr>
          <p:nvPr>
            <p:ph type="title"/>
          </p:nvPr>
        </p:nvSpPr>
        <p:spPr/>
        <p:txBody>
          <a:bodyPr/>
          <a:lstStyle/>
          <a:p>
            <a:r>
              <a:rPr lang="en-US" dirty="0"/>
              <a:t>Types of</a:t>
            </a:r>
            <a:r>
              <a:rPr lang="en-KE" dirty="0"/>
              <a:t> Transaction</a:t>
            </a:r>
            <a:r>
              <a:rPr lang="en-US" dirty="0"/>
              <a:t>s</a:t>
            </a:r>
            <a:endParaRPr lang="en-KE" dirty="0"/>
          </a:p>
        </p:txBody>
      </p:sp>
      <p:sp>
        <p:nvSpPr>
          <p:cNvPr id="3" name="Content Placeholder 2">
            <a:extLst>
              <a:ext uri="{FF2B5EF4-FFF2-40B4-BE49-F238E27FC236}">
                <a16:creationId xmlns:a16="http://schemas.microsoft.com/office/drawing/2014/main" id="{82B78917-C3B9-4126-9E3E-D53D51C2601A}"/>
              </a:ext>
            </a:extLst>
          </p:cNvPr>
          <p:cNvSpPr>
            <a:spLocks noGrp="1"/>
          </p:cNvSpPr>
          <p:nvPr>
            <p:ph idx="1"/>
          </p:nvPr>
        </p:nvSpPr>
        <p:spPr/>
        <p:txBody>
          <a:bodyPr>
            <a:normAutofit fontScale="92500"/>
          </a:bodyPr>
          <a:lstStyle/>
          <a:p>
            <a:r>
              <a:rPr lang="en-KE" dirty="0"/>
              <a:t>Intercompany accounting removes the interest expense for the subsidiary and the interest income for the parent during consolidation. </a:t>
            </a:r>
            <a:endParaRPr lang="en-US" dirty="0"/>
          </a:p>
          <a:p>
            <a:pPr marL="0" indent="0">
              <a:buNone/>
            </a:pPr>
            <a:r>
              <a:rPr lang="en-US" dirty="0"/>
              <a:t>(b) </a:t>
            </a:r>
            <a:r>
              <a:rPr lang="en-KE" dirty="0"/>
              <a:t>Upstream:</a:t>
            </a:r>
            <a:endParaRPr lang="en-US" dirty="0"/>
          </a:p>
          <a:p>
            <a:pPr marL="0" indent="0">
              <a:buNone/>
            </a:pPr>
            <a:r>
              <a:rPr lang="en-KE" dirty="0"/>
              <a:t>Deals that go from a subsidiary to the main business, like when a branch sells land to its parent. Consolidation eliminates any gains or losses from the sale. </a:t>
            </a:r>
          </a:p>
          <a:p>
            <a:r>
              <a:rPr lang="en-US" dirty="0"/>
              <a:t>( c ) </a:t>
            </a:r>
            <a:r>
              <a:rPr lang="en-KE" dirty="0"/>
              <a:t>Lateral: </a:t>
            </a:r>
          </a:p>
          <a:p>
            <a:r>
              <a:rPr lang="en-KE" dirty="0"/>
              <a:t>Deals involving two subsidiaries. Any intercompany profit would be eliminated if one subsidiary supplied raw materials to another.</a:t>
            </a:r>
            <a:br>
              <a:rPr lang="en-KE" dirty="0"/>
            </a:br>
            <a:endParaRPr lang="en-KE" dirty="0"/>
          </a:p>
          <a:p>
            <a:endParaRPr lang="en-KE" dirty="0"/>
          </a:p>
        </p:txBody>
      </p:sp>
    </p:spTree>
    <p:extLst>
      <p:ext uri="{BB962C8B-B14F-4D97-AF65-F5344CB8AC3E}">
        <p14:creationId xmlns:p14="http://schemas.microsoft.com/office/powerpoint/2010/main" val="4776277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876D6-976D-44D7-BDA6-05EAD4A7ADFC}"/>
              </a:ext>
            </a:extLst>
          </p:cNvPr>
          <p:cNvSpPr>
            <a:spLocks noGrp="1"/>
          </p:cNvSpPr>
          <p:nvPr>
            <p:ph type="title"/>
          </p:nvPr>
        </p:nvSpPr>
        <p:spPr/>
        <p:txBody>
          <a:bodyPr/>
          <a:lstStyle/>
          <a:p>
            <a:r>
              <a:rPr lang="en-US" b="1" dirty="0"/>
              <a:t>Challenges in </a:t>
            </a:r>
            <a:r>
              <a:rPr lang="en-KE" b="1" dirty="0"/>
              <a:t>company Accounting</a:t>
            </a:r>
            <a:br>
              <a:rPr lang="en-KE" dirty="0"/>
            </a:br>
            <a:endParaRPr lang="en-KE" dirty="0"/>
          </a:p>
        </p:txBody>
      </p:sp>
      <p:sp>
        <p:nvSpPr>
          <p:cNvPr id="3" name="Content Placeholder 2">
            <a:extLst>
              <a:ext uri="{FF2B5EF4-FFF2-40B4-BE49-F238E27FC236}">
                <a16:creationId xmlns:a16="http://schemas.microsoft.com/office/drawing/2014/main" id="{6ECB6C2E-0607-4F8E-B3D2-2B232A5DBAC3}"/>
              </a:ext>
            </a:extLst>
          </p:cNvPr>
          <p:cNvSpPr>
            <a:spLocks noGrp="1"/>
          </p:cNvSpPr>
          <p:nvPr>
            <p:ph idx="1"/>
          </p:nvPr>
        </p:nvSpPr>
        <p:spPr/>
        <p:txBody>
          <a:bodyPr>
            <a:normAutofit/>
          </a:bodyPr>
          <a:lstStyle/>
          <a:p>
            <a:r>
              <a:rPr lang="en-KE" dirty="0"/>
              <a:t>Intercompany behavior that is out of balance and goes unnoticed can have a big effect on the parent company. </a:t>
            </a:r>
            <a:endParaRPr lang="en-US" dirty="0"/>
          </a:p>
          <a:p>
            <a:r>
              <a:rPr lang="en-KE" dirty="0"/>
              <a:t>These issues are caused by a number of intercompany accounting difficulties that are deeply ingrained in the management of sizable, multi-entity businesses. </a:t>
            </a:r>
            <a:endParaRPr lang="en-US" dirty="0"/>
          </a:p>
          <a:p>
            <a:r>
              <a:rPr lang="en-KE" b="1" dirty="0"/>
              <a:t>Diverse Accounting Frameworks:</a:t>
            </a:r>
            <a:r>
              <a:rPr lang="en-KE" dirty="0"/>
              <a:t> </a:t>
            </a:r>
            <a:endParaRPr lang="en-US" dirty="0"/>
          </a:p>
          <a:p>
            <a:r>
              <a:rPr lang="en-KE" dirty="0"/>
              <a:t>Finding and comparing intercompany activity across many companies is the first challenge. </a:t>
            </a:r>
          </a:p>
        </p:txBody>
      </p:sp>
    </p:spTree>
    <p:extLst>
      <p:ext uri="{BB962C8B-B14F-4D97-AF65-F5344CB8AC3E}">
        <p14:creationId xmlns:p14="http://schemas.microsoft.com/office/powerpoint/2010/main" val="40135397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1483C-C463-4421-8FD2-85DC8323BB63}"/>
              </a:ext>
            </a:extLst>
          </p:cNvPr>
          <p:cNvSpPr>
            <a:spLocks noGrp="1"/>
          </p:cNvSpPr>
          <p:nvPr>
            <p:ph type="title"/>
          </p:nvPr>
        </p:nvSpPr>
        <p:spPr/>
        <p:txBody>
          <a:bodyPr/>
          <a:lstStyle/>
          <a:p>
            <a:r>
              <a:rPr lang="en-US" b="1" dirty="0"/>
              <a:t>Challenges in </a:t>
            </a:r>
            <a:r>
              <a:rPr lang="en-KE" b="1" dirty="0"/>
              <a:t>company Accounting</a:t>
            </a:r>
            <a:endParaRPr lang="en-KE" dirty="0"/>
          </a:p>
        </p:txBody>
      </p:sp>
      <p:sp>
        <p:nvSpPr>
          <p:cNvPr id="3" name="Content Placeholder 2">
            <a:extLst>
              <a:ext uri="{FF2B5EF4-FFF2-40B4-BE49-F238E27FC236}">
                <a16:creationId xmlns:a16="http://schemas.microsoft.com/office/drawing/2014/main" id="{27B36A14-4ADF-439E-B211-F699C308AC92}"/>
              </a:ext>
            </a:extLst>
          </p:cNvPr>
          <p:cNvSpPr>
            <a:spLocks noGrp="1"/>
          </p:cNvSpPr>
          <p:nvPr>
            <p:ph idx="1"/>
          </p:nvPr>
        </p:nvSpPr>
        <p:spPr/>
        <p:txBody>
          <a:bodyPr>
            <a:normAutofit fontScale="92500" lnSpcReduction="10000"/>
          </a:bodyPr>
          <a:lstStyle/>
          <a:p>
            <a:r>
              <a:rPr lang="en-KE" dirty="0"/>
              <a:t>The usage of various accounting systems that have trouble communicating with one another because of mismatched data formats or inaccurate charts of accounts is the main cause of this problem</a:t>
            </a:r>
            <a:endParaRPr lang="en-US" dirty="0"/>
          </a:p>
          <a:p>
            <a:r>
              <a:rPr lang="en-KE" dirty="0"/>
              <a:t>Businesses address this problem by investing more time and money, and more established businesses are shifting to completely automated transaction-level matching systems. </a:t>
            </a:r>
          </a:p>
          <a:p>
            <a:r>
              <a:rPr lang="en-KE" b="1" dirty="0"/>
              <a:t>Transfer Pricing Analysis</a:t>
            </a:r>
            <a:r>
              <a:rPr lang="en-KE" dirty="0"/>
              <a:t>: Ensuring uniformity in the techniques each business employs for cross-charging, or transfer pricing, is another crucial component. </a:t>
            </a:r>
            <a:endParaRPr lang="en-US" dirty="0"/>
          </a:p>
          <a:p>
            <a:r>
              <a:rPr lang="en-KE" dirty="0"/>
              <a:t>These transactions are subject to stringent rules because they have significant tax ramifications.</a:t>
            </a:r>
          </a:p>
        </p:txBody>
      </p:sp>
    </p:spTree>
    <p:extLst>
      <p:ext uri="{BB962C8B-B14F-4D97-AF65-F5344CB8AC3E}">
        <p14:creationId xmlns:p14="http://schemas.microsoft.com/office/powerpoint/2010/main" val="32997278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B5590-CF68-4FED-BFF8-80A7ED0B326C}"/>
              </a:ext>
            </a:extLst>
          </p:cNvPr>
          <p:cNvSpPr>
            <a:spLocks noGrp="1"/>
          </p:cNvSpPr>
          <p:nvPr>
            <p:ph type="title"/>
          </p:nvPr>
        </p:nvSpPr>
        <p:spPr/>
        <p:txBody>
          <a:bodyPr/>
          <a:lstStyle/>
          <a:p>
            <a:r>
              <a:rPr lang="en-US" b="1" dirty="0"/>
              <a:t>Challenges in </a:t>
            </a:r>
            <a:r>
              <a:rPr lang="en-KE" b="1" dirty="0"/>
              <a:t> Accounting</a:t>
            </a:r>
            <a:endParaRPr lang="en-KE" dirty="0"/>
          </a:p>
        </p:txBody>
      </p:sp>
      <p:sp>
        <p:nvSpPr>
          <p:cNvPr id="3" name="Content Placeholder 2">
            <a:extLst>
              <a:ext uri="{FF2B5EF4-FFF2-40B4-BE49-F238E27FC236}">
                <a16:creationId xmlns:a16="http://schemas.microsoft.com/office/drawing/2014/main" id="{5FCA86CE-BFE4-4BB6-A91F-2E49E152711B}"/>
              </a:ext>
            </a:extLst>
          </p:cNvPr>
          <p:cNvSpPr>
            <a:spLocks noGrp="1"/>
          </p:cNvSpPr>
          <p:nvPr>
            <p:ph idx="1"/>
          </p:nvPr>
        </p:nvSpPr>
        <p:spPr/>
        <p:txBody>
          <a:bodyPr>
            <a:normAutofit/>
          </a:bodyPr>
          <a:lstStyle/>
          <a:p>
            <a:r>
              <a:rPr lang="en-KE" dirty="0"/>
              <a:t> Selecting from five regulatory-compliant transfer price calculation techniques is difficult and requires a combination of internal and external data.</a:t>
            </a:r>
            <a:endParaRPr lang="en-US" dirty="0"/>
          </a:p>
          <a:p>
            <a:r>
              <a:rPr lang="en-KE" dirty="0"/>
              <a:t>. Since each item must have a transfer price, which may be determined using various techniques, the true test is to make sure subsidiaries are using consistent data in their transfer pricing calculations. </a:t>
            </a:r>
            <a:endParaRPr lang="en-US" dirty="0"/>
          </a:p>
          <a:p>
            <a:r>
              <a:rPr lang="en-KE" b="1" dirty="0"/>
              <a:t>Intercompany Transaction Settlement:</a:t>
            </a:r>
            <a:r>
              <a:rPr lang="en-KE" dirty="0"/>
              <a:t> The last difficulty is netting and settling payments between parties when an intercompany transaction is finished.</a:t>
            </a:r>
          </a:p>
        </p:txBody>
      </p:sp>
    </p:spTree>
    <p:extLst>
      <p:ext uri="{BB962C8B-B14F-4D97-AF65-F5344CB8AC3E}">
        <p14:creationId xmlns:p14="http://schemas.microsoft.com/office/powerpoint/2010/main" val="16038282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66306-927C-4C44-B526-33F4457B1513}"/>
              </a:ext>
            </a:extLst>
          </p:cNvPr>
          <p:cNvSpPr>
            <a:spLocks noGrp="1"/>
          </p:cNvSpPr>
          <p:nvPr>
            <p:ph type="title"/>
          </p:nvPr>
        </p:nvSpPr>
        <p:spPr/>
        <p:txBody>
          <a:bodyPr/>
          <a:lstStyle/>
          <a:p>
            <a:r>
              <a:rPr lang="en-US" b="1" dirty="0"/>
              <a:t>Challenges in </a:t>
            </a:r>
            <a:r>
              <a:rPr lang="en-KE" b="1" dirty="0"/>
              <a:t>company Accounting</a:t>
            </a:r>
            <a:endParaRPr lang="en-KE" dirty="0"/>
          </a:p>
        </p:txBody>
      </p:sp>
      <p:sp>
        <p:nvSpPr>
          <p:cNvPr id="3" name="Content Placeholder 2">
            <a:extLst>
              <a:ext uri="{FF2B5EF4-FFF2-40B4-BE49-F238E27FC236}">
                <a16:creationId xmlns:a16="http://schemas.microsoft.com/office/drawing/2014/main" id="{DF2EF4D7-DB05-45EB-8C7C-CC14D51C3A8E}"/>
              </a:ext>
            </a:extLst>
          </p:cNvPr>
          <p:cNvSpPr>
            <a:spLocks noGrp="1"/>
          </p:cNvSpPr>
          <p:nvPr>
            <p:ph idx="1"/>
          </p:nvPr>
        </p:nvSpPr>
        <p:spPr/>
        <p:txBody>
          <a:bodyPr/>
          <a:lstStyle/>
          <a:p>
            <a:r>
              <a:rPr lang="en-KE" dirty="0"/>
              <a:t> When resources are limited, this procedure—which is frequently handled through journal entries or financial transfers—can be time-consuming and prone to delays.</a:t>
            </a:r>
          </a:p>
          <a:p>
            <a:r>
              <a:rPr lang="en-KE" dirty="0"/>
              <a:t>As a result, intercompany accounts could stay open for a long time, which can skew financial results and result in expenses like lost interest or the effects of volatile foreign exchange rates. </a:t>
            </a:r>
            <a:endParaRPr lang="en-US" dirty="0"/>
          </a:p>
          <a:p>
            <a:r>
              <a:rPr lang="en-KE" dirty="0"/>
              <a:t>The intricacies of intercompany accounting are demonstrated by each of these difficulties, highlighting the significance of careful administration and the possibility of cutting-edge solutions to expedite these vital procedures.</a:t>
            </a:r>
          </a:p>
        </p:txBody>
      </p:sp>
    </p:spTree>
    <p:extLst>
      <p:ext uri="{BB962C8B-B14F-4D97-AF65-F5344CB8AC3E}">
        <p14:creationId xmlns:p14="http://schemas.microsoft.com/office/powerpoint/2010/main" val="4982333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ACA37-D607-453D-B990-B00265AFDCFC}"/>
              </a:ext>
            </a:extLst>
          </p:cNvPr>
          <p:cNvSpPr>
            <a:spLocks noGrp="1"/>
          </p:cNvSpPr>
          <p:nvPr>
            <p:ph type="title"/>
          </p:nvPr>
        </p:nvSpPr>
        <p:spPr/>
        <p:txBody>
          <a:bodyPr/>
          <a:lstStyle/>
          <a:p>
            <a:r>
              <a:rPr lang="en-KE" dirty="0"/>
              <a:t>Risks of Intercompany Accounting </a:t>
            </a:r>
          </a:p>
        </p:txBody>
      </p:sp>
      <p:sp>
        <p:nvSpPr>
          <p:cNvPr id="3" name="Content Placeholder 2">
            <a:extLst>
              <a:ext uri="{FF2B5EF4-FFF2-40B4-BE49-F238E27FC236}">
                <a16:creationId xmlns:a16="http://schemas.microsoft.com/office/drawing/2014/main" id="{03D54493-B1CE-42CE-B8C6-AB7B68CD4968}"/>
              </a:ext>
            </a:extLst>
          </p:cNvPr>
          <p:cNvSpPr>
            <a:spLocks noGrp="1"/>
          </p:cNvSpPr>
          <p:nvPr>
            <p:ph idx="1"/>
          </p:nvPr>
        </p:nvSpPr>
        <p:spPr/>
        <p:txBody>
          <a:bodyPr>
            <a:normAutofit fontScale="92500" lnSpcReduction="10000"/>
          </a:bodyPr>
          <a:lstStyle/>
          <a:p>
            <a:r>
              <a:rPr lang="en-KE" dirty="0"/>
              <a:t>Financial misstatements are the most obvious consequence of a badly managed intercompany accounting process, but it also affects a number of other areas within a business.</a:t>
            </a:r>
            <a:endParaRPr lang="en-US" dirty="0"/>
          </a:p>
          <a:p>
            <a:r>
              <a:rPr lang="en-KE" dirty="0"/>
              <a:t> For instance, unreliable cash flow, foreign exchange losses, and even fraud are examples of treasury problems that can result from intercompany accounts that are not cleared in a timely manner. </a:t>
            </a:r>
          </a:p>
          <a:p>
            <a:r>
              <a:rPr lang="en-KE" dirty="0"/>
              <a:t> Inaccurate intercompany accounting raises the possibility of tax fines and interest from inaccurate tax filings when subsidiaries are located in various taxable jurisdictions. </a:t>
            </a:r>
            <a:endParaRPr lang="en-US" dirty="0"/>
          </a:p>
          <a:p>
            <a:r>
              <a:rPr lang="en-KE" dirty="0"/>
              <a:t>The risk of misplaced or stolen assets, such as goods and machinery, can be reduced with the aid of sound intercompany accounting. </a:t>
            </a:r>
            <a:br>
              <a:rPr lang="en-KE" dirty="0"/>
            </a:br>
            <a:endParaRPr lang="en-KE" dirty="0"/>
          </a:p>
        </p:txBody>
      </p:sp>
    </p:spTree>
    <p:extLst>
      <p:ext uri="{BB962C8B-B14F-4D97-AF65-F5344CB8AC3E}">
        <p14:creationId xmlns:p14="http://schemas.microsoft.com/office/powerpoint/2010/main" val="3748800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00185-B63E-4366-9D05-F644EB18E66E}"/>
              </a:ext>
            </a:extLst>
          </p:cNvPr>
          <p:cNvSpPr>
            <a:spLocks noGrp="1"/>
          </p:cNvSpPr>
          <p:nvPr>
            <p:ph type="title"/>
          </p:nvPr>
        </p:nvSpPr>
        <p:spPr/>
        <p:txBody>
          <a:bodyPr/>
          <a:lstStyle/>
          <a:p>
            <a:r>
              <a:rPr lang="en-KE" dirty="0"/>
              <a:t>Risks of Intercompany Accounting</a:t>
            </a:r>
          </a:p>
        </p:txBody>
      </p:sp>
      <p:sp>
        <p:nvSpPr>
          <p:cNvPr id="3" name="Content Placeholder 2">
            <a:extLst>
              <a:ext uri="{FF2B5EF4-FFF2-40B4-BE49-F238E27FC236}">
                <a16:creationId xmlns:a16="http://schemas.microsoft.com/office/drawing/2014/main" id="{17576B3D-8DB6-4B17-B445-25C47F2EE6F3}"/>
              </a:ext>
            </a:extLst>
          </p:cNvPr>
          <p:cNvSpPr>
            <a:spLocks noGrp="1"/>
          </p:cNvSpPr>
          <p:nvPr>
            <p:ph idx="1"/>
          </p:nvPr>
        </p:nvSpPr>
        <p:spPr/>
        <p:txBody>
          <a:bodyPr/>
          <a:lstStyle/>
          <a:p>
            <a:r>
              <a:rPr lang="en-KE" dirty="0"/>
              <a:t>News headlines occasionally highlight the possible repercussions of these hazards. </a:t>
            </a:r>
            <a:endParaRPr lang="en-US" dirty="0"/>
          </a:p>
          <a:p>
            <a:r>
              <a:rPr lang="en-KE" dirty="0"/>
              <a:t>The U.S. Securities and Exchange Commission (SEC) has recently published news about fines and litigation against businesses and their executives.</a:t>
            </a:r>
            <a:endParaRPr lang="en-US" dirty="0"/>
          </a:p>
          <a:p>
            <a:r>
              <a:rPr lang="en-KE" dirty="0"/>
              <a:t> In one, investors sued a major international oil and gas corporation, and the SEC penalized them for deceiving investors about profitability through "post closing plugs to intercompany accounts," which led to tax evasion. </a:t>
            </a:r>
          </a:p>
        </p:txBody>
      </p:sp>
    </p:spTree>
    <p:extLst>
      <p:ext uri="{BB962C8B-B14F-4D97-AF65-F5344CB8AC3E}">
        <p14:creationId xmlns:p14="http://schemas.microsoft.com/office/powerpoint/2010/main" val="42338150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54F10-34A0-4B29-8977-16CCEBEBD511}"/>
              </a:ext>
            </a:extLst>
          </p:cNvPr>
          <p:cNvSpPr>
            <a:spLocks noGrp="1"/>
          </p:cNvSpPr>
          <p:nvPr>
            <p:ph type="title"/>
          </p:nvPr>
        </p:nvSpPr>
        <p:spPr/>
        <p:txBody>
          <a:bodyPr>
            <a:normAutofit/>
          </a:bodyPr>
          <a:lstStyle/>
          <a:p>
            <a:r>
              <a:rPr lang="en-KE" dirty="0"/>
              <a:t>. </a:t>
            </a:r>
            <a:br>
              <a:rPr lang="en-KE" dirty="0"/>
            </a:br>
            <a:r>
              <a:rPr lang="en-US" dirty="0"/>
              <a:t>Three steps in the </a:t>
            </a:r>
            <a:r>
              <a:rPr lang="en-KE" dirty="0"/>
              <a:t>Int</a:t>
            </a:r>
            <a:r>
              <a:rPr lang="en-US" dirty="0" err="1"/>
              <a:t>er</a:t>
            </a:r>
            <a:r>
              <a:rPr lang="en-KE" dirty="0"/>
              <a:t>company Account</a:t>
            </a:r>
            <a:r>
              <a:rPr lang="en-US" dirty="0" err="1"/>
              <a:t>ing</a:t>
            </a:r>
            <a:r>
              <a:rPr lang="en-US" dirty="0"/>
              <a:t>.</a:t>
            </a:r>
            <a:endParaRPr lang="en-KE" dirty="0"/>
          </a:p>
        </p:txBody>
      </p:sp>
      <p:sp>
        <p:nvSpPr>
          <p:cNvPr id="3" name="Content Placeholder 2">
            <a:extLst>
              <a:ext uri="{FF2B5EF4-FFF2-40B4-BE49-F238E27FC236}">
                <a16:creationId xmlns:a16="http://schemas.microsoft.com/office/drawing/2014/main" id="{019AD4FB-E196-4EDA-9D10-0D83BF8D3F08}"/>
              </a:ext>
            </a:extLst>
          </p:cNvPr>
          <p:cNvSpPr>
            <a:spLocks noGrp="1"/>
          </p:cNvSpPr>
          <p:nvPr>
            <p:ph idx="1"/>
          </p:nvPr>
        </p:nvSpPr>
        <p:spPr/>
        <p:txBody>
          <a:bodyPr>
            <a:normAutofit/>
          </a:bodyPr>
          <a:lstStyle/>
          <a:p>
            <a:r>
              <a:rPr lang="en-KE" dirty="0"/>
              <a:t>Companies should closely adhere to three fundamental rules in order to remain in conformity with tax and financial authorities' regulation of intercompany accounting. </a:t>
            </a:r>
            <a:endParaRPr lang="en-US" dirty="0"/>
          </a:p>
          <a:p>
            <a:r>
              <a:rPr lang="en-KE" dirty="0"/>
              <a:t>Their accounting departments' procedures and methods are guided by these high-level principles:</a:t>
            </a:r>
            <a:br>
              <a:rPr lang="en-KE" dirty="0"/>
            </a:br>
            <a:r>
              <a:rPr lang="en-KE" b="1" dirty="0"/>
              <a:t>1. Create governance </a:t>
            </a:r>
            <a:endParaRPr lang="en-US" b="1" dirty="0"/>
          </a:p>
          <a:p>
            <a:r>
              <a:rPr lang="en-KE" dirty="0"/>
              <a:t>To guarantee uniform intercompany accounting procedures, enforce adherence to pertinent standards, and create a clear escalation channel to address any potential problems, standards and regulations should be created and implemented.</a:t>
            </a:r>
          </a:p>
        </p:txBody>
      </p:sp>
    </p:spTree>
    <p:extLst>
      <p:ext uri="{BB962C8B-B14F-4D97-AF65-F5344CB8AC3E}">
        <p14:creationId xmlns:p14="http://schemas.microsoft.com/office/powerpoint/2010/main" val="13407712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3DD8C-AF48-409E-8E91-412329521A52}"/>
              </a:ext>
            </a:extLst>
          </p:cNvPr>
          <p:cNvSpPr>
            <a:spLocks noGrp="1"/>
          </p:cNvSpPr>
          <p:nvPr>
            <p:ph type="title"/>
          </p:nvPr>
        </p:nvSpPr>
        <p:spPr/>
        <p:txBody>
          <a:bodyPr/>
          <a:lstStyle/>
          <a:p>
            <a:r>
              <a:rPr lang="en-US" dirty="0"/>
              <a:t>Three steps in the </a:t>
            </a:r>
            <a:r>
              <a:rPr lang="en-KE" dirty="0"/>
              <a:t>Intercompany Account</a:t>
            </a:r>
            <a:r>
              <a:rPr lang="en-US" dirty="0" err="1"/>
              <a:t>ing</a:t>
            </a:r>
            <a:r>
              <a:rPr lang="en-US" dirty="0"/>
              <a:t>.</a:t>
            </a:r>
            <a:endParaRPr lang="en-KE" dirty="0"/>
          </a:p>
        </p:txBody>
      </p:sp>
      <p:sp>
        <p:nvSpPr>
          <p:cNvPr id="3" name="Content Placeholder 2">
            <a:extLst>
              <a:ext uri="{FF2B5EF4-FFF2-40B4-BE49-F238E27FC236}">
                <a16:creationId xmlns:a16="http://schemas.microsoft.com/office/drawing/2014/main" id="{4481A1F5-5C3A-4666-92EE-0D9E81FDE9D4}"/>
              </a:ext>
            </a:extLst>
          </p:cNvPr>
          <p:cNvSpPr>
            <a:spLocks noGrp="1"/>
          </p:cNvSpPr>
          <p:nvPr>
            <p:ph idx="1"/>
          </p:nvPr>
        </p:nvSpPr>
        <p:spPr/>
        <p:txBody>
          <a:bodyPr/>
          <a:lstStyle/>
          <a:p>
            <a:r>
              <a:rPr lang="en-KE" dirty="0"/>
              <a:t>Along with more specific specifics like identifying pertinent intercompany items, establishing uniform charts of accounts, pricing, hand-off points, ownership, and required transaction approvals, policies should also include more general topics like management oversight and performance indicators. </a:t>
            </a:r>
          </a:p>
          <a:p>
            <a:r>
              <a:rPr lang="en-KE" b="1" dirty="0"/>
              <a:t>2. Establish accountability:</a:t>
            </a:r>
            <a:endParaRPr lang="en-US" b="1" dirty="0"/>
          </a:p>
          <a:p>
            <a:r>
              <a:rPr lang="en-KE" dirty="0"/>
              <a:t> Assign deadlines to the person or people in charge of intercompany accounting.</a:t>
            </a:r>
          </a:p>
        </p:txBody>
      </p:sp>
    </p:spTree>
    <p:extLst>
      <p:ext uri="{BB962C8B-B14F-4D97-AF65-F5344CB8AC3E}">
        <p14:creationId xmlns:p14="http://schemas.microsoft.com/office/powerpoint/2010/main" val="9961233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B6123-9D29-40FD-A0D5-FEEC15B07C01}"/>
              </a:ext>
            </a:extLst>
          </p:cNvPr>
          <p:cNvSpPr>
            <a:spLocks noGrp="1"/>
          </p:cNvSpPr>
          <p:nvPr>
            <p:ph type="title"/>
          </p:nvPr>
        </p:nvSpPr>
        <p:spPr/>
        <p:txBody>
          <a:bodyPr/>
          <a:lstStyle/>
          <a:p>
            <a:r>
              <a:rPr lang="en-US" dirty="0"/>
              <a:t>Three steps in the </a:t>
            </a:r>
            <a:r>
              <a:rPr lang="en-KE" dirty="0"/>
              <a:t>Intercompany Account</a:t>
            </a:r>
            <a:r>
              <a:rPr lang="en-US" dirty="0" err="1"/>
              <a:t>ing</a:t>
            </a:r>
            <a:r>
              <a:rPr lang="en-US" dirty="0"/>
              <a:t>.</a:t>
            </a:r>
            <a:endParaRPr lang="en-KE" dirty="0"/>
          </a:p>
        </p:txBody>
      </p:sp>
      <p:sp>
        <p:nvSpPr>
          <p:cNvPr id="3" name="Content Placeholder 2">
            <a:extLst>
              <a:ext uri="{FF2B5EF4-FFF2-40B4-BE49-F238E27FC236}">
                <a16:creationId xmlns:a16="http://schemas.microsoft.com/office/drawing/2014/main" id="{2D165906-D3B7-4C34-BAB7-BD865B8DD46F}"/>
              </a:ext>
            </a:extLst>
          </p:cNvPr>
          <p:cNvSpPr>
            <a:spLocks noGrp="1"/>
          </p:cNvSpPr>
          <p:nvPr>
            <p:ph idx="1"/>
          </p:nvPr>
        </p:nvSpPr>
        <p:spPr/>
        <p:txBody>
          <a:bodyPr/>
          <a:lstStyle/>
          <a:p>
            <a:r>
              <a:rPr lang="en-KE" dirty="0"/>
              <a:t>In addition to consistency, centralizing intercompany accounting responsibilities creates distinct points of contact and ownership.</a:t>
            </a:r>
            <a:endParaRPr lang="en-US" dirty="0"/>
          </a:p>
          <a:p>
            <a:r>
              <a:rPr lang="en-KE" dirty="0"/>
              <a:t>Intercompany transactions are therefore unlikely to be an afterthought that delays the monthly accounting close.</a:t>
            </a:r>
            <a:br>
              <a:rPr lang="en-KE" dirty="0"/>
            </a:br>
            <a:r>
              <a:rPr lang="en-KE" dirty="0"/>
              <a:t>3. Automate: </a:t>
            </a:r>
            <a:endParaRPr lang="en-US" dirty="0"/>
          </a:p>
          <a:p>
            <a:r>
              <a:rPr lang="en-KE" dirty="0"/>
              <a:t>Reduce the amount of manual involvement by using accounting software that automates transaction flow. Make use of automated intercompany accounting modules that interface with various financial systems of your subsidiaries.</a:t>
            </a:r>
          </a:p>
        </p:txBody>
      </p:sp>
    </p:spTree>
    <p:extLst>
      <p:ext uri="{BB962C8B-B14F-4D97-AF65-F5344CB8AC3E}">
        <p14:creationId xmlns:p14="http://schemas.microsoft.com/office/powerpoint/2010/main" val="21007556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A2C76-0492-48C1-8FAF-D0F8E809F25C}"/>
              </a:ext>
            </a:extLst>
          </p:cNvPr>
          <p:cNvSpPr>
            <a:spLocks noGrp="1"/>
          </p:cNvSpPr>
          <p:nvPr>
            <p:ph type="title"/>
          </p:nvPr>
        </p:nvSpPr>
        <p:spPr/>
        <p:txBody>
          <a:bodyPr/>
          <a:lstStyle/>
          <a:p>
            <a:r>
              <a:rPr lang="en-KE" dirty="0"/>
              <a:t>Nine Intercompany Accounting Best Practices</a:t>
            </a:r>
          </a:p>
        </p:txBody>
      </p:sp>
      <p:sp>
        <p:nvSpPr>
          <p:cNvPr id="3" name="Content Placeholder 2">
            <a:extLst>
              <a:ext uri="{FF2B5EF4-FFF2-40B4-BE49-F238E27FC236}">
                <a16:creationId xmlns:a16="http://schemas.microsoft.com/office/drawing/2014/main" id="{F511F51A-D788-48DA-A986-3142B9104B93}"/>
              </a:ext>
            </a:extLst>
          </p:cNvPr>
          <p:cNvSpPr>
            <a:spLocks noGrp="1"/>
          </p:cNvSpPr>
          <p:nvPr>
            <p:ph idx="1"/>
          </p:nvPr>
        </p:nvSpPr>
        <p:spPr/>
        <p:txBody>
          <a:bodyPr/>
          <a:lstStyle/>
          <a:p>
            <a:r>
              <a:rPr lang="en-KE" dirty="0"/>
              <a:t>These nine recommended practices help businesses with established, effective intercompany accounting procedures maintain regulatory compliance and preserve their financial reputations:</a:t>
            </a:r>
            <a:br>
              <a:rPr lang="en-KE" dirty="0"/>
            </a:br>
            <a:endParaRPr lang="en-US" dirty="0"/>
          </a:p>
          <a:p>
            <a:r>
              <a:rPr lang="en-KE" dirty="0"/>
              <a:t>1. Establish uniform transfer prices: </a:t>
            </a:r>
            <a:endParaRPr lang="en-US" dirty="0"/>
          </a:p>
          <a:p>
            <a:r>
              <a:rPr lang="en-KE" dirty="0"/>
              <a:t>Related businesses must use "arm's-length" pricing in accordance with accounting and tax regulations. </a:t>
            </a:r>
            <a:endParaRPr lang="en-US" dirty="0"/>
          </a:p>
          <a:p>
            <a:r>
              <a:rPr lang="en-KE" dirty="0"/>
              <a:t>This implies that prices for independent third parties and intercompany transactions should be comparable.</a:t>
            </a:r>
          </a:p>
        </p:txBody>
      </p:sp>
    </p:spTree>
    <p:extLst>
      <p:ext uri="{BB962C8B-B14F-4D97-AF65-F5344CB8AC3E}">
        <p14:creationId xmlns:p14="http://schemas.microsoft.com/office/powerpoint/2010/main" val="15329914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CECC2-2935-4558-A844-F269F0DFF946}"/>
              </a:ext>
            </a:extLst>
          </p:cNvPr>
          <p:cNvSpPr>
            <a:spLocks noGrp="1"/>
          </p:cNvSpPr>
          <p:nvPr>
            <p:ph type="title"/>
          </p:nvPr>
        </p:nvSpPr>
        <p:spPr/>
        <p:txBody>
          <a:bodyPr/>
          <a:lstStyle/>
          <a:p>
            <a:r>
              <a:rPr lang="en-US" dirty="0"/>
              <a:t>Best Practices</a:t>
            </a:r>
            <a:endParaRPr lang="en-KE" dirty="0"/>
          </a:p>
        </p:txBody>
      </p:sp>
      <p:sp>
        <p:nvSpPr>
          <p:cNvPr id="3" name="Content Placeholder 2">
            <a:extLst>
              <a:ext uri="{FF2B5EF4-FFF2-40B4-BE49-F238E27FC236}">
                <a16:creationId xmlns:a16="http://schemas.microsoft.com/office/drawing/2014/main" id="{668B980D-6FDC-43A9-A219-DDB80BF78E4C}"/>
              </a:ext>
            </a:extLst>
          </p:cNvPr>
          <p:cNvSpPr>
            <a:spLocks noGrp="1"/>
          </p:cNvSpPr>
          <p:nvPr>
            <p:ph idx="1"/>
          </p:nvPr>
        </p:nvSpPr>
        <p:spPr/>
        <p:txBody>
          <a:bodyPr/>
          <a:lstStyle/>
          <a:p>
            <a:r>
              <a:rPr lang="en-KE" dirty="0"/>
              <a:t>Standardizing transfer pricing entails choosing one (or occasionally more) of the various recognized approaches for establishing transfer prices. </a:t>
            </a:r>
            <a:br>
              <a:rPr lang="en-KE" dirty="0"/>
            </a:br>
            <a:r>
              <a:rPr lang="en-KE" dirty="0"/>
              <a:t>2. Instantly flag transactions:</a:t>
            </a:r>
            <a:endParaRPr lang="en-US" dirty="0"/>
          </a:p>
          <a:p>
            <a:r>
              <a:rPr lang="en-KE" dirty="0"/>
              <a:t> Intercompany transactions can be flagged by software controls, which lessens the chance that they will be overlooked.</a:t>
            </a:r>
            <a:endParaRPr lang="en-US" dirty="0"/>
          </a:p>
          <a:p>
            <a:r>
              <a:rPr lang="en-KE" dirty="0"/>
              <a:t> It is more effective to label transactions at the beginning, as when purchase orders are opened, rather than looking for activity after the fact. </a:t>
            </a:r>
          </a:p>
          <a:p>
            <a:endParaRPr lang="en-KE" dirty="0"/>
          </a:p>
        </p:txBody>
      </p:sp>
    </p:spTree>
    <p:extLst>
      <p:ext uri="{BB962C8B-B14F-4D97-AF65-F5344CB8AC3E}">
        <p14:creationId xmlns:p14="http://schemas.microsoft.com/office/powerpoint/2010/main" val="6103508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17F68-6971-433D-82A1-537AFBC40568}"/>
              </a:ext>
            </a:extLst>
          </p:cNvPr>
          <p:cNvSpPr>
            <a:spLocks noGrp="1"/>
          </p:cNvSpPr>
          <p:nvPr>
            <p:ph type="title"/>
          </p:nvPr>
        </p:nvSpPr>
        <p:spPr/>
        <p:txBody>
          <a:bodyPr/>
          <a:lstStyle/>
          <a:p>
            <a:r>
              <a:rPr lang="en-US" dirty="0"/>
              <a:t>Best Practices</a:t>
            </a:r>
            <a:endParaRPr lang="en-KE" dirty="0"/>
          </a:p>
        </p:txBody>
      </p:sp>
      <p:sp>
        <p:nvSpPr>
          <p:cNvPr id="3" name="Content Placeholder 2">
            <a:extLst>
              <a:ext uri="{FF2B5EF4-FFF2-40B4-BE49-F238E27FC236}">
                <a16:creationId xmlns:a16="http://schemas.microsoft.com/office/drawing/2014/main" id="{71A0DA51-2172-405C-891B-2A38328D23B6}"/>
              </a:ext>
            </a:extLst>
          </p:cNvPr>
          <p:cNvSpPr>
            <a:spLocks noGrp="1"/>
          </p:cNvSpPr>
          <p:nvPr>
            <p:ph idx="1"/>
          </p:nvPr>
        </p:nvSpPr>
        <p:spPr/>
        <p:txBody>
          <a:bodyPr/>
          <a:lstStyle/>
          <a:p>
            <a:r>
              <a:rPr lang="en-KE" dirty="0"/>
              <a:t>Additionally, accumulating that could impede the financial closing process is prevented by timely identification. </a:t>
            </a:r>
            <a:br>
              <a:rPr lang="en-KE" dirty="0"/>
            </a:br>
            <a:endParaRPr lang="en-US" dirty="0"/>
          </a:p>
          <a:p>
            <a:r>
              <a:rPr lang="en-KE" dirty="0"/>
              <a:t>3. Automate intercompany eliminations:</a:t>
            </a:r>
            <a:endParaRPr lang="en-US" dirty="0"/>
          </a:p>
          <a:p>
            <a:r>
              <a:rPr lang="en-KE" dirty="0"/>
              <a:t> As part of the consolidation process, intercompany transactions can be automatically removed once they have been discovered.</a:t>
            </a:r>
            <a:endParaRPr lang="en-US" dirty="0"/>
          </a:p>
          <a:p>
            <a:r>
              <a:rPr lang="en-KE" dirty="0"/>
              <a:t> By doing this, the number of top-side adjustments is limited to those on an exception report, minimizing the requirement for manual intervention and reconciliation.</a:t>
            </a:r>
          </a:p>
        </p:txBody>
      </p:sp>
    </p:spTree>
    <p:extLst>
      <p:ext uri="{BB962C8B-B14F-4D97-AF65-F5344CB8AC3E}">
        <p14:creationId xmlns:p14="http://schemas.microsoft.com/office/powerpoint/2010/main" val="39953440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E5B56-241B-4789-AA4B-9D10A6DD0F02}"/>
              </a:ext>
            </a:extLst>
          </p:cNvPr>
          <p:cNvSpPr>
            <a:spLocks noGrp="1"/>
          </p:cNvSpPr>
          <p:nvPr>
            <p:ph type="title"/>
          </p:nvPr>
        </p:nvSpPr>
        <p:spPr/>
        <p:txBody>
          <a:bodyPr/>
          <a:lstStyle/>
          <a:p>
            <a:r>
              <a:rPr lang="en-US" dirty="0"/>
              <a:t>Intercompany transactions</a:t>
            </a:r>
            <a:endParaRPr lang="en-KE" dirty="0"/>
          </a:p>
        </p:txBody>
      </p:sp>
      <p:sp>
        <p:nvSpPr>
          <p:cNvPr id="3" name="Content Placeholder 2">
            <a:extLst>
              <a:ext uri="{FF2B5EF4-FFF2-40B4-BE49-F238E27FC236}">
                <a16:creationId xmlns:a16="http://schemas.microsoft.com/office/drawing/2014/main" id="{D85F083B-3F85-4B1F-A7FF-D2FD62BB0D75}"/>
              </a:ext>
            </a:extLst>
          </p:cNvPr>
          <p:cNvSpPr>
            <a:spLocks noGrp="1"/>
          </p:cNvSpPr>
          <p:nvPr>
            <p:ph idx="1"/>
          </p:nvPr>
        </p:nvSpPr>
        <p:spPr/>
        <p:txBody>
          <a:bodyPr>
            <a:normAutofit/>
          </a:bodyPr>
          <a:lstStyle/>
          <a:p>
            <a:r>
              <a:rPr lang="en-KE" dirty="0"/>
              <a:t>For instance, the associated offsetting intercompany accounts payable on the books of the other related party can negate the intercompany accounts receivable on the books of one subsidiary. </a:t>
            </a:r>
            <a:br>
              <a:rPr lang="en-KE" dirty="0"/>
            </a:br>
            <a:br>
              <a:rPr lang="en-KE" dirty="0"/>
            </a:br>
            <a:r>
              <a:rPr lang="en-KE" dirty="0"/>
              <a:t>4. Monthly account settlement:</a:t>
            </a:r>
            <a:endParaRPr lang="en-US" dirty="0"/>
          </a:p>
          <a:p>
            <a:r>
              <a:rPr lang="en-KE" dirty="0"/>
              <a:t> Intercompany transactions may result in related parties owing money to one another. </a:t>
            </a:r>
            <a:endParaRPr lang="en-US" dirty="0"/>
          </a:p>
          <a:p>
            <a:r>
              <a:rPr lang="en-KE" dirty="0"/>
              <a:t>Usually, these balances are netted against one another to prevent excessive money shifting. </a:t>
            </a:r>
          </a:p>
        </p:txBody>
      </p:sp>
    </p:spTree>
    <p:extLst>
      <p:ext uri="{BB962C8B-B14F-4D97-AF65-F5344CB8AC3E}">
        <p14:creationId xmlns:p14="http://schemas.microsoft.com/office/powerpoint/2010/main" val="34868999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63746-5E02-4A9F-9997-98304247910F}"/>
              </a:ext>
            </a:extLst>
          </p:cNvPr>
          <p:cNvSpPr>
            <a:spLocks noGrp="1"/>
          </p:cNvSpPr>
          <p:nvPr>
            <p:ph type="title"/>
          </p:nvPr>
        </p:nvSpPr>
        <p:spPr/>
        <p:txBody>
          <a:bodyPr/>
          <a:lstStyle/>
          <a:p>
            <a:r>
              <a:rPr lang="en-US" dirty="0"/>
              <a:t>Best practices</a:t>
            </a:r>
            <a:endParaRPr lang="en-KE" dirty="0"/>
          </a:p>
        </p:txBody>
      </p:sp>
      <p:sp>
        <p:nvSpPr>
          <p:cNvPr id="3" name="Content Placeholder 2">
            <a:extLst>
              <a:ext uri="{FF2B5EF4-FFF2-40B4-BE49-F238E27FC236}">
                <a16:creationId xmlns:a16="http://schemas.microsoft.com/office/drawing/2014/main" id="{67E17170-7E77-41AC-A18B-6610C97F0BB3}"/>
              </a:ext>
            </a:extLst>
          </p:cNvPr>
          <p:cNvSpPr>
            <a:spLocks noGrp="1"/>
          </p:cNvSpPr>
          <p:nvPr>
            <p:ph idx="1"/>
          </p:nvPr>
        </p:nvSpPr>
        <p:spPr/>
        <p:txBody>
          <a:bodyPr/>
          <a:lstStyle/>
          <a:p>
            <a:r>
              <a:rPr lang="en-KE" dirty="0"/>
              <a:t>Instead of keeping intercompany nets unreconciled for several fiscal months, it is best practice to settle them promptly, such as monthly.</a:t>
            </a:r>
          </a:p>
          <a:p>
            <a:endParaRPr lang="en-US" dirty="0"/>
          </a:p>
          <a:p>
            <a:r>
              <a:rPr lang="en-KE" dirty="0"/>
              <a:t>5. Implement continuous accounting and closing:</a:t>
            </a:r>
            <a:endParaRPr lang="en-US" dirty="0"/>
          </a:p>
          <a:p>
            <a:r>
              <a:rPr lang="en-KE" dirty="0"/>
              <a:t>A continuous closing strategy, also known as continuous accounting, helps manage intercompany accounting workflow and prevents time bottlenecks at the conclusion of each period by having tasks that are normally finished at the end of a fiscal close done a little bit each day</a:t>
            </a:r>
            <a:r>
              <a:rPr lang="en-US" dirty="0"/>
              <a:t>.</a:t>
            </a:r>
          </a:p>
          <a:p>
            <a:endParaRPr lang="en-US" dirty="0"/>
          </a:p>
        </p:txBody>
      </p:sp>
    </p:spTree>
    <p:extLst>
      <p:ext uri="{BB962C8B-B14F-4D97-AF65-F5344CB8AC3E}">
        <p14:creationId xmlns:p14="http://schemas.microsoft.com/office/powerpoint/2010/main" val="28145166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15872-FD8D-421E-A19F-6472ED04130B}"/>
              </a:ext>
            </a:extLst>
          </p:cNvPr>
          <p:cNvSpPr>
            <a:spLocks noGrp="1"/>
          </p:cNvSpPr>
          <p:nvPr>
            <p:ph type="title"/>
          </p:nvPr>
        </p:nvSpPr>
        <p:spPr/>
        <p:txBody>
          <a:bodyPr/>
          <a:lstStyle/>
          <a:p>
            <a:r>
              <a:rPr lang="en-US" dirty="0"/>
              <a:t>Best Practice- Intercompany</a:t>
            </a:r>
            <a:endParaRPr lang="en-KE" dirty="0"/>
          </a:p>
        </p:txBody>
      </p:sp>
      <p:sp>
        <p:nvSpPr>
          <p:cNvPr id="3" name="Content Placeholder 2">
            <a:extLst>
              <a:ext uri="{FF2B5EF4-FFF2-40B4-BE49-F238E27FC236}">
                <a16:creationId xmlns:a16="http://schemas.microsoft.com/office/drawing/2014/main" id="{8EBA9C19-E854-41C9-8BFB-19E88C0B0D99}"/>
              </a:ext>
            </a:extLst>
          </p:cNvPr>
          <p:cNvSpPr>
            <a:spLocks noGrp="1"/>
          </p:cNvSpPr>
          <p:nvPr>
            <p:ph idx="1"/>
          </p:nvPr>
        </p:nvSpPr>
        <p:spPr/>
        <p:txBody>
          <a:bodyPr/>
          <a:lstStyle/>
          <a:p>
            <a:pPr lvl="0"/>
            <a:r>
              <a:rPr lang="en-US" b="1" dirty="0"/>
              <a:t>6. </a:t>
            </a:r>
            <a:r>
              <a:rPr lang="en-KE" b="1" dirty="0"/>
              <a:t>Invest in technology:</a:t>
            </a:r>
            <a:endParaRPr lang="en-KE" dirty="0"/>
          </a:p>
          <a:p>
            <a:r>
              <a:rPr lang="en-KE" dirty="0"/>
              <a:t>One crucial step in improving the accuracy and efficiency of all accounting, including intercompany accounting, is investing in the appropriate technology to enable automation. </a:t>
            </a:r>
            <a:endParaRPr lang="en-US" dirty="0"/>
          </a:p>
          <a:p>
            <a:r>
              <a:rPr lang="en-KE" dirty="0"/>
              <a:t>Aim for the maximum degree of integration while taking into account the current systems. Utilize software suppliers' training and customer support services to safeguard your technological investment.</a:t>
            </a:r>
          </a:p>
        </p:txBody>
      </p:sp>
    </p:spTree>
    <p:extLst>
      <p:ext uri="{BB962C8B-B14F-4D97-AF65-F5344CB8AC3E}">
        <p14:creationId xmlns:p14="http://schemas.microsoft.com/office/powerpoint/2010/main" val="2032933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C4D2D-40A3-40A2-BE3B-3DEF4CBE7398}"/>
              </a:ext>
            </a:extLst>
          </p:cNvPr>
          <p:cNvSpPr>
            <a:spLocks noGrp="1"/>
          </p:cNvSpPr>
          <p:nvPr>
            <p:ph type="title"/>
          </p:nvPr>
        </p:nvSpPr>
        <p:spPr/>
        <p:txBody>
          <a:bodyPr/>
          <a:lstStyle/>
          <a:p>
            <a:r>
              <a:rPr lang="en-US" dirty="0"/>
              <a:t>Best Practices</a:t>
            </a:r>
            <a:endParaRPr lang="en-KE" dirty="0"/>
          </a:p>
        </p:txBody>
      </p:sp>
      <p:sp>
        <p:nvSpPr>
          <p:cNvPr id="3" name="Content Placeholder 2">
            <a:extLst>
              <a:ext uri="{FF2B5EF4-FFF2-40B4-BE49-F238E27FC236}">
                <a16:creationId xmlns:a16="http://schemas.microsoft.com/office/drawing/2014/main" id="{F321E334-DD3A-49B6-885B-8F3704C228C6}"/>
              </a:ext>
            </a:extLst>
          </p:cNvPr>
          <p:cNvSpPr>
            <a:spLocks noGrp="1"/>
          </p:cNvSpPr>
          <p:nvPr>
            <p:ph idx="1"/>
          </p:nvPr>
        </p:nvSpPr>
        <p:spPr/>
        <p:txBody>
          <a:bodyPr/>
          <a:lstStyle/>
          <a:p>
            <a:r>
              <a:rPr lang="en-KE" dirty="0"/>
              <a:t>7. Work on role and access management:</a:t>
            </a:r>
            <a:endParaRPr lang="en-US" dirty="0"/>
          </a:p>
          <a:p>
            <a:r>
              <a:rPr lang="en-KE" dirty="0"/>
              <a:t>Since intercompany transactions involve several parties, it is best practice to designate the appropriate individuals inside a company with access to the accounting system, taking into account their duties as a guide.</a:t>
            </a:r>
            <a:endParaRPr lang="en-US" dirty="0"/>
          </a:p>
          <a:p>
            <a:r>
              <a:rPr lang="en-KE" dirty="0"/>
              <a:t> Access management can be challenging in smaller businesses when owners and staff play a variety of responsibilities</a:t>
            </a:r>
          </a:p>
        </p:txBody>
      </p:sp>
    </p:spTree>
    <p:extLst>
      <p:ext uri="{BB962C8B-B14F-4D97-AF65-F5344CB8AC3E}">
        <p14:creationId xmlns:p14="http://schemas.microsoft.com/office/powerpoint/2010/main" val="16654941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1DC82-8536-4F2C-B1F7-AEC44E748AEB}"/>
              </a:ext>
            </a:extLst>
          </p:cNvPr>
          <p:cNvSpPr>
            <a:spLocks noGrp="1"/>
          </p:cNvSpPr>
          <p:nvPr>
            <p:ph type="title"/>
          </p:nvPr>
        </p:nvSpPr>
        <p:spPr/>
        <p:txBody>
          <a:bodyPr/>
          <a:lstStyle/>
          <a:p>
            <a:r>
              <a:rPr lang="en-US" dirty="0"/>
              <a:t>Best Practices</a:t>
            </a:r>
            <a:endParaRPr lang="en-KE" dirty="0"/>
          </a:p>
        </p:txBody>
      </p:sp>
      <p:sp>
        <p:nvSpPr>
          <p:cNvPr id="3" name="Content Placeholder 2">
            <a:extLst>
              <a:ext uri="{FF2B5EF4-FFF2-40B4-BE49-F238E27FC236}">
                <a16:creationId xmlns:a16="http://schemas.microsoft.com/office/drawing/2014/main" id="{DC420924-DF0D-4AEC-915B-FFCB87B5E116}"/>
              </a:ext>
            </a:extLst>
          </p:cNvPr>
          <p:cNvSpPr>
            <a:spLocks noGrp="1"/>
          </p:cNvSpPr>
          <p:nvPr>
            <p:ph idx="1"/>
          </p:nvPr>
        </p:nvSpPr>
        <p:spPr/>
        <p:txBody>
          <a:bodyPr/>
          <a:lstStyle/>
          <a:p>
            <a:r>
              <a:rPr lang="en-KE" dirty="0"/>
              <a:t>Nonetheless, one of the most important steps in avoiding mistakes and fraud is making sure that internal controls are in place over intercompany accounting. </a:t>
            </a:r>
          </a:p>
          <a:p>
            <a:r>
              <a:rPr lang="en-KE" dirty="0"/>
              <a:t>8. Detailed reporting:</a:t>
            </a:r>
            <a:endParaRPr lang="en-US" dirty="0"/>
          </a:p>
          <a:p>
            <a:r>
              <a:rPr lang="en-KE" dirty="0"/>
              <a:t> Subsidiary managers will want to see entire financial accounts, even while eliminations are crucial at the consolidated parent level. </a:t>
            </a:r>
            <a:br>
              <a:rPr lang="en-KE" dirty="0"/>
            </a:br>
            <a:br>
              <a:rPr lang="en-KE" dirty="0"/>
            </a:br>
            <a:r>
              <a:rPr lang="en-KE" dirty="0"/>
              <a:t>9. Put fixed asset management into practice:</a:t>
            </a:r>
            <a:endParaRPr lang="en-US" dirty="0"/>
          </a:p>
          <a:p>
            <a:r>
              <a:rPr lang="en-KE" dirty="0"/>
              <a:t> Moving fixed assets from one subsidiary to another is a common component of intercompany transactions.</a:t>
            </a:r>
          </a:p>
        </p:txBody>
      </p:sp>
    </p:spTree>
    <p:extLst>
      <p:ext uri="{BB962C8B-B14F-4D97-AF65-F5344CB8AC3E}">
        <p14:creationId xmlns:p14="http://schemas.microsoft.com/office/powerpoint/2010/main" val="1941111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0B7EA-BEEC-49A7-8C58-FDCA9F8C0E58}"/>
              </a:ext>
            </a:extLst>
          </p:cNvPr>
          <p:cNvSpPr>
            <a:spLocks noGrp="1"/>
          </p:cNvSpPr>
          <p:nvPr>
            <p:ph type="title"/>
          </p:nvPr>
        </p:nvSpPr>
        <p:spPr/>
        <p:txBody>
          <a:bodyPr/>
          <a:lstStyle/>
          <a:p>
            <a:r>
              <a:rPr lang="en-US" dirty="0"/>
              <a:t>Transfer Pricing</a:t>
            </a:r>
            <a:endParaRPr lang="en-KE" dirty="0"/>
          </a:p>
        </p:txBody>
      </p:sp>
      <p:sp>
        <p:nvSpPr>
          <p:cNvPr id="3" name="Content Placeholder 2">
            <a:extLst>
              <a:ext uri="{FF2B5EF4-FFF2-40B4-BE49-F238E27FC236}">
                <a16:creationId xmlns:a16="http://schemas.microsoft.com/office/drawing/2014/main" id="{DEDC3BD6-5F76-4A82-A728-0585E263DF55}"/>
              </a:ext>
            </a:extLst>
          </p:cNvPr>
          <p:cNvSpPr>
            <a:spLocks noGrp="1"/>
          </p:cNvSpPr>
          <p:nvPr>
            <p:ph idx="1"/>
          </p:nvPr>
        </p:nvSpPr>
        <p:spPr/>
        <p:txBody>
          <a:bodyPr/>
          <a:lstStyle/>
          <a:p>
            <a:r>
              <a:rPr lang="en-KE" dirty="0"/>
              <a:t>Transfer pricing: what is it?</a:t>
            </a:r>
            <a:endParaRPr lang="en-US" dirty="0"/>
          </a:p>
          <a:p>
            <a:r>
              <a:rPr lang="en-KE" dirty="0"/>
              <a:t>Companies usually establish transfer rates to make it easier for members of the same group to obtain these goods and services.</a:t>
            </a:r>
          </a:p>
          <a:p>
            <a:r>
              <a:rPr lang="en-KE" dirty="0"/>
              <a:t>The amount that members of the same group (also known as related parties or connected companies/enterprises) pay for products and services is known as the transfer price. </a:t>
            </a:r>
            <a:endParaRPr lang="en-US" dirty="0"/>
          </a:p>
          <a:p>
            <a:r>
              <a:rPr lang="en-KE" dirty="0"/>
              <a:t>The amount that a firm or division within a company charges for goods or services that are supplied to another within the same company is also referred to as the transfer price. </a:t>
            </a:r>
            <a:br>
              <a:rPr lang="en-KE" dirty="0"/>
            </a:br>
            <a:endParaRPr lang="en-KE" dirty="0"/>
          </a:p>
        </p:txBody>
      </p:sp>
    </p:spTree>
    <p:extLst>
      <p:ext uri="{BB962C8B-B14F-4D97-AF65-F5344CB8AC3E}">
        <p14:creationId xmlns:p14="http://schemas.microsoft.com/office/powerpoint/2010/main" val="41249993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859CA-B58B-4CA3-82CB-93BF5FC4D35C}"/>
              </a:ext>
            </a:extLst>
          </p:cNvPr>
          <p:cNvSpPr>
            <a:spLocks noGrp="1"/>
          </p:cNvSpPr>
          <p:nvPr>
            <p:ph type="title"/>
          </p:nvPr>
        </p:nvSpPr>
        <p:spPr/>
        <p:txBody>
          <a:bodyPr/>
          <a:lstStyle/>
          <a:p>
            <a:r>
              <a:rPr lang="en-US" dirty="0"/>
              <a:t>Transfer Pricing</a:t>
            </a:r>
            <a:endParaRPr lang="en-KE" dirty="0"/>
          </a:p>
        </p:txBody>
      </p:sp>
      <p:sp>
        <p:nvSpPr>
          <p:cNvPr id="3" name="Content Placeholder 2">
            <a:extLst>
              <a:ext uri="{FF2B5EF4-FFF2-40B4-BE49-F238E27FC236}">
                <a16:creationId xmlns:a16="http://schemas.microsoft.com/office/drawing/2014/main" id="{FFD197E4-6276-428E-91E6-85761FB70113}"/>
              </a:ext>
            </a:extLst>
          </p:cNvPr>
          <p:cNvSpPr>
            <a:spLocks noGrp="1"/>
          </p:cNvSpPr>
          <p:nvPr>
            <p:ph idx="1"/>
          </p:nvPr>
        </p:nvSpPr>
        <p:spPr/>
        <p:txBody>
          <a:bodyPr/>
          <a:lstStyle/>
          <a:p>
            <a:r>
              <a:rPr lang="en-KE" dirty="0"/>
              <a:t>Businesses are either directly or indirectly tied to one another if one owns the other, or if the same person or people own both. </a:t>
            </a:r>
          </a:p>
          <a:p>
            <a:r>
              <a:rPr lang="en-KE" dirty="0"/>
              <a:t>Each nation's tax laws define what direct and indirect control are.</a:t>
            </a:r>
            <a:endParaRPr lang="en-US" dirty="0"/>
          </a:p>
          <a:p>
            <a:r>
              <a:rPr lang="en-KE" dirty="0"/>
              <a:t> In general, direct control is when a company controls the way another company conducts its affairs due to its ownership of shares, voting rights, or other authority granted by its articles of association or other governing documents. </a:t>
            </a:r>
            <a:endParaRPr lang="en-US" dirty="0"/>
          </a:p>
          <a:p>
            <a:r>
              <a:rPr lang="en-KE" dirty="0"/>
              <a:t>When another business or individual associated with the business in issue holds the rights and authority, this is known as indirect control.</a:t>
            </a:r>
          </a:p>
        </p:txBody>
      </p:sp>
    </p:spTree>
    <p:extLst>
      <p:ext uri="{BB962C8B-B14F-4D97-AF65-F5344CB8AC3E}">
        <p14:creationId xmlns:p14="http://schemas.microsoft.com/office/powerpoint/2010/main" val="15607477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1CF82-50B0-46A8-BDE6-33E80C7E2E9A}"/>
              </a:ext>
            </a:extLst>
          </p:cNvPr>
          <p:cNvSpPr>
            <a:spLocks noGrp="1"/>
          </p:cNvSpPr>
          <p:nvPr>
            <p:ph type="title"/>
          </p:nvPr>
        </p:nvSpPr>
        <p:spPr/>
        <p:txBody>
          <a:bodyPr/>
          <a:lstStyle/>
          <a:p>
            <a:r>
              <a:rPr lang="en-US" dirty="0"/>
              <a:t>Transfer Pricing</a:t>
            </a:r>
            <a:endParaRPr lang="en-KE" dirty="0"/>
          </a:p>
        </p:txBody>
      </p:sp>
      <p:sp>
        <p:nvSpPr>
          <p:cNvPr id="3" name="Content Placeholder 2">
            <a:extLst>
              <a:ext uri="{FF2B5EF4-FFF2-40B4-BE49-F238E27FC236}">
                <a16:creationId xmlns:a16="http://schemas.microsoft.com/office/drawing/2014/main" id="{F8167F70-2816-459A-AE2E-86F0AE6491B4}"/>
              </a:ext>
            </a:extLst>
          </p:cNvPr>
          <p:cNvSpPr>
            <a:spLocks noGrp="1"/>
          </p:cNvSpPr>
          <p:nvPr>
            <p:ph idx="1"/>
          </p:nvPr>
        </p:nvSpPr>
        <p:spPr/>
        <p:txBody>
          <a:bodyPr/>
          <a:lstStyle/>
          <a:p>
            <a:r>
              <a:rPr lang="en-KE" dirty="0"/>
              <a:t>Since setting such rates is a necessary part of how multinational enterprises (</a:t>
            </a:r>
            <a:r>
              <a:rPr lang="en-KE" dirty="0" err="1"/>
              <a:t>MNEs</a:t>
            </a:r>
            <a:r>
              <a:rPr lang="en-KE" dirty="0"/>
              <a:t>) must function, whether transactions are between distinct firms or between divisions within the same organization, transfer pricing is significant.</a:t>
            </a:r>
            <a:endParaRPr lang="en-US" dirty="0"/>
          </a:p>
          <a:p>
            <a:r>
              <a:rPr lang="en-KE" dirty="0"/>
              <a:t>The performance of businesses and divisions can also be assessed using transfer pricing. </a:t>
            </a:r>
          </a:p>
          <a:p>
            <a:r>
              <a:rPr lang="en-KE" dirty="0"/>
              <a:t>Group businesses within an MNE and divisions within a firm will typically have distinct profit </a:t>
            </a:r>
            <a:r>
              <a:rPr lang="en-KE" dirty="0" err="1"/>
              <a:t>centers</a:t>
            </a:r>
            <a:r>
              <a:rPr lang="en-KE" dirty="0"/>
              <a:t>, and transfer prices can be used to assess individual profitability.</a:t>
            </a:r>
          </a:p>
        </p:txBody>
      </p:sp>
    </p:spTree>
    <p:extLst>
      <p:ext uri="{BB962C8B-B14F-4D97-AF65-F5344CB8AC3E}">
        <p14:creationId xmlns:p14="http://schemas.microsoft.com/office/powerpoint/2010/main" val="18762877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4B37D-B388-4190-8C6A-2BCD629FB12B}"/>
              </a:ext>
            </a:extLst>
          </p:cNvPr>
          <p:cNvSpPr>
            <a:spLocks noGrp="1"/>
          </p:cNvSpPr>
          <p:nvPr>
            <p:ph type="title"/>
          </p:nvPr>
        </p:nvSpPr>
        <p:spPr/>
        <p:txBody>
          <a:bodyPr/>
          <a:lstStyle/>
          <a:p>
            <a:r>
              <a:rPr lang="en-US" dirty="0"/>
              <a:t>W</a:t>
            </a:r>
            <a:r>
              <a:rPr lang="en-KE" dirty="0" err="1"/>
              <a:t>hy</a:t>
            </a:r>
            <a:r>
              <a:rPr lang="en-KE" dirty="0"/>
              <a:t> is transfer pricing being emphasized?</a:t>
            </a:r>
          </a:p>
        </p:txBody>
      </p:sp>
      <p:sp>
        <p:nvSpPr>
          <p:cNvPr id="3" name="Content Placeholder 2">
            <a:extLst>
              <a:ext uri="{FF2B5EF4-FFF2-40B4-BE49-F238E27FC236}">
                <a16:creationId xmlns:a16="http://schemas.microsoft.com/office/drawing/2014/main" id="{E57D16E6-4E44-4479-AE18-0256CD2C464D}"/>
              </a:ext>
            </a:extLst>
          </p:cNvPr>
          <p:cNvSpPr>
            <a:spLocks noGrp="1"/>
          </p:cNvSpPr>
          <p:nvPr>
            <p:ph idx="1"/>
          </p:nvPr>
        </p:nvSpPr>
        <p:spPr/>
        <p:txBody>
          <a:bodyPr/>
          <a:lstStyle/>
          <a:p>
            <a:r>
              <a:rPr lang="en-KE" dirty="0"/>
              <a:t>Therefore, transfer pricing is required by law in practically every nation and jurisdiction.</a:t>
            </a:r>
            <a:endParaRPr lang="en-US" dirty="0"/>
          </a:p>
          <a:p>
            <a:r>
              <a:rPr lang="en-KE" dirty="0"/>
              <a:t> </a:t>
            </a:r>
            <a:r>
              <a:rPr lang="en-KE" dirty="0" err="1"/>
              <a:t>MNEs</a:t>
            </a:r>
            <a:r>
              <a:rPr lang="en-KE" dirty="0"/>
              <a:t> may accomplish results that are inconsistent with their economic substance if this criteria is not met, such as moving earnings to a jurisdiction or country with low or no taxes.</a:t>
            </a:r>
            <a:endParaRPr lang="en-US" dirty="0"/>
          </a:p>
          <a:p>
            <a:r>
              <a:rPr lang="en-KE" dirty="0"/>
              <a:t>The arm's length principle is established as the accepted method for determining a suitable transfer price in order to address and prevent </a:t>
            </a:r>
            <a:r>
              <a:rPr lang="en-KE" dirty="0" err="1"/>
              <a:t>MNEs</a:t>
            </a:r>
            <a:r>
              <a:rPr lang="en-KE" dirty="0"/>
              <a:t> from transferring profits. </a:t>
            </a:r>
            <a:endParaRPr lang="en-US" dirty="0"/>
          </a:p>
          <a:p>
            <a:r>
              <a:rPr lang="en-KE" dirty="0"/>
              <a:t>The majority of countries' internal laws and double taxation treaties usually outline this.</a:t>
            </a:r>
          </a:p>
        </p:txBody>
      </p:sp>
    </p:spTree>
    <p:extLst>
      <p:ext uri="{BB962C8B-B14F-4D97-AF65-F5344CB8AC3E}">
        <p14:creationId xmlns:p14="http://schemas.microsoft.com/office/powerpoint/2010/main" val="36085472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2AED9-A431-4D40-8B46-3EEEE0206471}"/>
              </a:ext>
            </a:extLst>
          </p:cNvPr>
          <p:cNvSpPr>
            <a:spLocks noGrp="1"/>
          </p:cNvSpPr>
          <p:nvPr>
            <p:ph type="title"/>
          </p:nvPr>
        </p:nvSpPr>
        <p:spPr/>
        <p:txBody>
          <a:bodyPr/>
          <a:lstStyle/>
          <a:p>
            <a:r>
              <a:rPr lang="en-US" dirty="0"/>
              <a:t>Why transfer pricing</a:t>
            </a:r>
            <a:endParaRPr lang="en-KE" dirty="0"/>
          </a:p>
        </p:txBody>
      </p:sp>
      <p:sp>
        <p:nvSpPr>
          <p:cNvPr id="3" name="Content Placeholder 2">
            <a:extLst>
              <a:ext uri="{FF2B5EF4-FFF2-40B4-BE49-F238E27FC236}">
                <a16:creationId xmlns:a16="http://schemas.microsoft.com/office/drawing/2014/main" id="{6CFEFE0E-6CDD-4843-AF7C-9D8D613BA63A}"/>
              </a:ext>
            </a:extLst>
          </p:cNvPr>
          <p:cNvSpPr>
            <a:spLocks noGrp="1"/>
          </p:cNvSpPr>
          <p:nvPr>
            <p:ph idx="1"/>
          </p:nvPr>
        </p:nvSpPr>
        <p:spPr/>
        <p:txBody>
          <a:bodyPr>
            <a:normAutofit/>
          </a:bodyPr>
          <a:lstStyle/>
          <a:p>
            <a:r>
              <a:rPr lang="en-KE" dirty="0"/>
              <a:t>Advice on how to calculate the right transfer fee </a:t>
            </a:r>
            <a:br>
              <a:rPr lang="en-KE" dirty="0"/>
            </a:br>
            <a:r>
              <a:rPr lang="en-KE" dirty="0"/>
              <a:t>The tax treaties provide guidance on how to determine the right transfer price. "States" are the nations and territories covered by the tax treaty agreements. </a:t>
            </a:r>
          </a:p>
          <a:p>
            <a:r>
              <a:rPr lang="en-KE" dirty="0"/>
              <a:t>Methods of transfer pricing </a:t>
            </a:r>
            <a:br>
              <a:rPr lang="en-KE" dirty="0"/>
            </a:br>
            <a:r>
              <a:rPr lang="en-KE" dirty="0"/>
              <a:t>The transfer pricing techniques outlined in the OECD guidelines offer strategies for determining arm's length transfer prices or determining if the current transfer price is arm's length. </a:t>
            </a:r>
            <a:br>
              <a:rPr lang="en-KE" dirty="0"/>
            </a:br>
            <a:endParaRPr lang="en-KE" dirty="0"/>
          </a:p>
        </p:txBody>
      </p:sp>
    </p:spTree>
    <p:extLst>
      <p:ext uri="{BB962C8B-B14F-4D97-AF65-F5344CB8AC3E}">
        <p14:creationId xmlns:p14="http://schemas.microsoft.com/office/powerpoint/2010/main" val="36680951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B310A-727C-4A10-8D5E-BE1F2C9DC0F6}"/>
              </a:ext>
            </a:extLst>
          </p:cNvPr>
          <p:cNvSpPr>
            <a:spLocks noGrp="1"/>
          </p:cNvSpPr>
          <p:nvPr>
            <p:ph type="title"/>
          </p:nvPr>
        </p:nvSpPr>
        <p:spPr/>
        <p:txBody>
          <a:bodyPr/>
          <a:lstStyle/>
          <a:p>
            <a:r>
              <a:rPr lang="en-US" dirty="0"/>
              <a:t>Why transfer pricing</a:t>
            </a:r>
            <a:endParaRPr lang="en-KE" dirty="0"/>
          </a:p>
        </p:txBody>
      </p:sp>
      <p:sp>
        <p:nvSpPr>
          <p:cNvPr id="3" name="Content Placeholder 2">
            <a:extLst>
              <a:ext uri="{FF2B5EF4-FFF2-40B4-BE49-F238E27FC236}">
                <a16:creationId xmlns:a16="http://schemas.microsoft.com/office/drawing/2014/main" id="{6CD5E7F9-E615-4DEA-AEC2-A6A5103CA9A2}"/>
              </a:ext>
            </a:extLst>
          </p:cNvPr>
          <p:cNvSpPr>
            <a:spLocks noGrp="1"/>
          </p:cNvSpPr>
          <p:nvPr>
            <p:ph idx="1"/>
          </p:nvPr>
        </p:nvSpPr>
        <p:spPr/>
        <p:txBody>
          <a:bodyPr/>
          <a:lstStyle/>
          <a:p>
            <a:r>
              <a:rPr lang="en-KE" dirty="0"/>
              <a:t>This is accomplished by first determining which transfer pricing approach is best, and then using that method to compare the prices or outcomes of related parties' transactions to those of third parties in similar circumstances.</a:t>
            </a:r>
            <a:endParaRPr lang="en-US" dirty="0"/>
          </a:p>
          <a:p>
            <a:r>
              <a:rPr lang="en-KE" dirty="0"/>
              <a:t> Since there is frequently no direct third-party comparison, other strategies are required to identify a suitable strategy.</a:t>
            </a:r>
          </a:p>
        </p:txBody>
      </p:sp>
    </p:spTree>
    <p:extLst>
      <p:ext uri="{BB962C8B-B14F-4D97-AF65-F5344CB8AC3E}">
        <p14:creationId xmlns:p14="http://schemas.microsoft.com/office/powerpoint/2010/main" val="13894266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14F35-9F3A-4CCB-BE6E-F5813D038A1F}"/>
              </a:ext>
            </a:extLst>
          </p:cNvPr>
          <p:cNvSpPr>
            <a:spLocks noGrp="1"/>
          </p:cNvSpPr>
          <p:nvPr>
            <p:ph type="title"/>
          </p:nvPr>
        </p:nvSpPr>
        <p:spPr/>
        <p:txBody>
          <a:bodyPr/>
          <a:lstStyle/>
          <a:p>
            <a:r>
              <a:rPr lang="en-US"/>
              <a:t>References</a:t>
            </a:r>
            <a:endParaRPr lang="en-KE" dirty="0"/>
          </a:p>
        </p:txBody>
      </p:sp>
      <p:sp>
        <p:nvSpPr>
          <p:cNvPr id="3" name="Content Placeholder 2">
            <a:extLst>
              <a:ext uri="{FF2B5EF4-FFF2-40B4-BE49-F238E27FC236}">
                <a16:creationId xmlns:a16="http://schemas.microsoft.com/office/drawing/2014/main" id="{A3AC2D58-1C5B-46EC-89A2-93224B123122}"/>
              </a:ext>
            </a:extLst>
          </p:cNvPr>
          <p:cNvSpPr>
            <a:spLocks noGrp="1"/>
          </p:cNvSpPr>
          <p:nvPr>
            <p:ph idx="1"/>
          </p:nvPr>
        </p:nvSpPr>
        <p:spPr/>
        <p:txBody>
          <a:bodyPr/>
          <a:lstStyle/>
          <a:p>
            <a:r>
              <a:rPr lang="en-GB"/>
              <a:t>Baker, R. E., Lembke, V. C., &amp; King, T. E. (1999). Advanced financial accounting (4th ed). Boston: Irwin/McGraw-Hill.</a:t>
            </a:r>
            <a:endParaRPr lang="en-KE"/>
          </a:p>
          <a:p>
            <a:endParaRPr lang="en-KE"/>
          </a:p>
        </p:txBody>
      </p:sp>
    </p:spTree>
    <p:extLst>
      <p:ext uri="{BB962C8B-B14F-4D97-AF65-F5344CB8AC3E}">
        <p14:creationId xmlns:p14="http://schemas.microsoft.com/office/powerpoint/2010/main" val="12643072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9E30E-2752-473E-A5E2-460B37B7CBDE}"/>
              </a:ext>
            </a:extLst>
          </p:cNvPr>
          <p:cNvSpPr>
            <a:spLocks noGrp="1"/>
          </p:cNvSpPr>
          <p:nvPr>
            <p:ph type="title"/>
          </p:nvPr>
        </p:nvSpPr>
        <p:spPr/>
        <p:txBody>
          <a:bodyPr/>
          <a:lstStyle/>
          <a:p>
            <a:r>
              <a:rPr lang="en-US" dirty="0"/>
              <a:t>WEEK 12 – Intercompany Adjustment</a:t>
            </a:r>
            <a:endParaRPr lang="en-KE" dirty="0"/>
          </a:p>
        </p:txBody>
      </p:sp>
      <p:sp>
        <p:nvSpPr>
          <p:cNvPr id="3" name="Content Placeholder 2">
            <a:extLst>
              <a:ext uri="{FF2B5EF4-FFF2-40B4-BE49-F238E27FC236}">
                <a16:creationId xmlns:a16="http://schemas.microsoft.com/office/drawing/2014/main" id="{25B0EF53-A42B-4E2E-BF20-E6DA69D86DB0}"/>
              </a:ext>
            </a:extLst>
          </p:cNvPr>
          <p:cNvSpPr>
            <a:spLocks noGrp="1"/>
          </p:cNvSpPr>
          <p:nvPr>
            <p:ph idx="1"/>
          </p:nvPr>
        </p:nvSpPr>
        <p:spPr/>
        <p:txBody>
          <a:bodyPr/>
          <a:lstStyle/>
          <a:p>
            <a:endParaRPr lang="en-US" dirty="0"/>
          </a:p>
          <a:p>
            <a:r>
              <a:rPr lang="en-US"/>
              <a:t>End of Week 12</a:t>
            </a:r>
            <a:endParaRPr lang="en-KE"/>
          </a:p>
        </p:txBody>
      </p:sp>
    </p:spTree>
    <p:extLst>
      <p:ext uri="{BB962C8B-B14F-4D97-AF65-F5344CB8AC3E}">
        <p14:creationId xmlns:p14="http://schemas.microsoft.com/office/powerpoint/2010/main" val="41887551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3308</TotalTime>
  <Words>2598</Words>
  <Application>Microsoft Office PowerPoint</Application>
  <PresentationFormat>Widescreen</PresentationFormat>
  <Paragraphs>188</Paragraphs>
  <Slides>43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Calibri</vt:lpstr>
      <vt:lpstr>Calibri Light</vt:lpstr>
      <vt:lpstr>Office Theme</vt:lpstr>
      <vt:lpstr>Course: Advanced Accounting Theory and Practices</vt:lpstr>
      <vt:lpstr>Introduction</vt:lpstr>
      <vt:lpstr>Introduction</vt:lpstr>
      <vt:lpstr>What Is Intracompany Accounting? </vt:lpstr>
      <vt:lpstr>Intracompany Accounting</vt:lpstr>
      <vt:lpstr>Intercompany Accounting</vt:lpstr>
      <vt:lpstr>Intercompany Transactions</vt:lpstr>
      <vt:lpstr>Intercompany Transactions</vt:lpstr>
      <vt:lpstr>Transactions</vt:lpstr>
      <vt:lpstr>Importance to make intercompany adjustments</vt:lpstr>
      <vt:lpstr>Importance to make adjustments</vt:lpstr>
      <vt:lpstr>Importance to make adjustments</vt:lpstr>
      <vt:lpstr>How Do Intercompany and not intracompany?  </vt:lpstr>
      <vt:lpstr> Adjustment Examples:</vt:lpstr>
      <vt:lpstr>Financial Close and  Accounting</vt:lpstr>
      <vt:lpstr>Financial Close and  Accounting</vt:lpstr>
      <vt:lpstr>Types of company Transactions</vt:lpstr>
      <vt:lpstr>Types of Transactions</vt:lpstr>
      <vt:lpstr>Challenges in company Accounting </vt:lpstr>
      <vt:lpstr>Challenges in company Accounting</vt:lpstr>
      <vt:lpstr>Challenges in  Accounting</vt:lpstr>
      <vt:lpstr>Challenges in company Accounting</vt:lpstr>
      <vt:lpstr>Risks of Intercompany Accounting </vt:lpstr>
      <vt:lpstr>Risks of Intercompany Accounting</vt:lpstr>
      <vt:lpstr>.  Three steps in the Intercompany Accounting.</vt:lpstr>
      <vt:lpstr>Three steps in the Intercompany Accounting.</vt:lpstr>
      <vt:lpstr>Three steps in the Intercompany Accounting.</vt:lpstr>
      <vt:lpstr>Nine Intercompany Accounting Best Practices</vt:lpstr>
      <vt:lpstr>Best Practices</vt:lpstr>
      <vt:lpstr>Best Practices</vt:lpstr>
      <vt:lpstr>Intercompany transactions</vt:lpstr>
      <vt:lpstr>Best practices</vt:lpstr>
      <vt:lpstr>Best Practice- Intercompany</vt:lpstr>
      <vt:lpstr>Best Practices</vt:lpstr>
      <vt:lpstr>Best Practices</vt:lpstr>
      <vt:lpstr>Transfer Pricing</vt:lpstr>
      <vt:lpstr>Transfer Pricing</vt:lpstr>
      <vt:lpstr>Transfer Pricing</vt:lpstr>
      <vt:lpstr>Why is transfer pricing being emphasized?</vt:lpstr>
      <vt:lpstr>Why transfer pricing</vt:lpstr>
      <vt:lpstr>Why transfer pricing</vt:lpstr>
      <vt:lpstr>References</vt:lpstr>
      <vt:lpstr>WEEK 12 – Intercompany Adjustment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22</cp:revision>
  <dcterms:created xsi:type="dcterms:W3CDTF">2025-06-01T11:34:39Z</dcterms:created>
  <dcterms:modified xsi:type="dcterms:W3CDTF">2025-06-03T18:52:33Z</dcterms:modified>
</cp:coreProperties>
</file>