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Lst>
  <p:sldSz cx="12192000" cy="6858000"/>
  <p:notesSz cx="6858000" cy="9144000"/>
  <p:defaultText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71" d="100"/>
          <a:sy n="71" d="100"/>
        </p:scale>
        <p:origin x="696"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4328CC-B769-42EA-A9D7-B6AC335DF5F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KE"/>
          </a:p>
        </p:txBody>
      </p:sp>
      <p:sp>
        <p:nvSpPr>
          <p:cNvPr id="3" name="Subtitle 2">
            <a:extLst>
              <a:ext uri="{FF2B5EF4-FFF2-40B4-BE49-F238E27FC236}">
                <a16:creationId xmlns:a16="http://schemas.microsoft.com/office/drawing/2014/main" id="{2CB8B77C-8FE9-4EA5-8BB8-787083992F8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KE"/>
          </a:p>
        </p:txBody>
      </p:sp>
      <p:sp>
        <p:nvSpPr>
          <p:cNvPr id="4" name="Date Placeholder 3">
            <a:extLst>
              <a:ext uri="{FF2B5EF4-FFF2-40B4-BE49-F238E27FC236}">
                <a16:creationId xmlns:a16="http://schemas.microsoft.com/office/drawing/2014/main" id="{8699C9D5-379D-4C73-A66D-31B924BEF091}"/>
              </a:ext>
            </a:extLst>
          </p:cNvPr>
          <p:cNvSpPr>
            <a:spLocks noGrp="1"/>
          </p:cNvSpPr>
          <p:nvPr>
            <p:ph type="dt" sz="half" idx="10"/>
          </p:nvPr>
        </p:nvSpPr>
        <p:spPr/>
        <p:txBody>
          <a:bodyPr/>
          <a:lstStyle/>
          <a:p>
            <a:fld id="{12BD9CC9-83EC-4210-8244-F4B819BE6C2A}" type="datetimeFigureOut">
              <a:rPr lang="en-KE" smtClean="0"/>
              <a:t>04/06/2025</a:t>
            </a:fld>
            <a:endParaRPr lang="en-KE"/>
          </a:p>
        </p:txBody>
      </p:sp>
      <p:sp>
        <p:nvSpPr>
          <p:cNvPr id="5" name="Footer Placeholder 4">
            <a:extLst>
              <a:ext uri="{FF2B5EF4-FFF2-40B4-BE49-F238E27FC236}">
                <a16:creationId xmlns:a16="http://schemas.microsoft.com/office/drawing/2014/main" id="{D91985C6-4E8A-43A6-B4EB-77CF2960531A}"/>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966C00AA-412E-4276-AE66-62485E91B3F3}"/>
              </a:ext>
            </a:extLst>
          </p:cNvPr>
          <p:cNvSpPr>
            <a:spLocks noGrp="1"/>
          </p:cNvSpPr>
          <p:nvPr>
            <p:ph type="sldNum" sz="quarter" idx="12"/>
          </p:nvPr>
        </p:nvSpPr>
        <p:spPr/>
        <p:txBody>
          <a:bodyPr/>
          <a:lstStyle/>
          <a:p>
            <a:fld id="{9CADAC45-8591-4D8F-BFE9-F8697B743BD1}" type="slidenum">
              <a:rPr lang="en-KE" smtClean="0"/>
              <a:t>‹#›</a:t>
            </a:fld>
            <a:endParaRPr lang="en-KE"/>
          </a:p>
        </p:txBody>
      </p:sp>
    </p:spTree>
    <p:extLst>
      <p:ext uri="{BB962C8B-B14F-4D97-AF65-F5344CB8AC3E}">
        <p14:creationId xmlns:p14="http://schemas.microsoft.com/office/powerpoint/2010/main" val="149889786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2F3F2F-7B67-4EB8-9E49-DEDC95E67405}"/>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AF65A3F8-F402-4929-9501-292AC6CECC9F}"/>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FBAA5BDB-A152-4972-AA1B-2BB38382B578}"/>
              </a:ext>
            </a:extLst>
          </p:cNvPr>
          <p:cNvSpPr>
            <a:spLocks noGrp="1"/>
          </p:cNvSpPr>
          <p:nvPr>
            <p:ph type="dt" sz="half" idx="10"/>
          </p:nvPr>
        </p:nvSpPr>
        <p:spPr/>
        <p:txBody>
          <a:bodyPr/>
          <a:lstStyle/>
          <a:p>
            <a:fld id="{12BD9CC9-83EC-4210-8244-F4B819BE6C2A}" type="datetimeFigureOut">
              <a:rPr lang="en-KE" smtClean="0"/>
              <a:t>04/06/2025</a:t>
            </a:fld>
            <a:endParaRPr lang="en-KE"/>
          </a:p>
        </p:txBody>
      </p:sp>
      <p:sp>
        <p:nvSpPr>
          <p:cNvPr id="5" name="Footer Placeholder 4">
            <a:extLst>
              <a:ext uri="{FF2B5EF4-FFF2-40B4-BE49-F238E27FC236}">
                <a16:creationId xmlns:a16="http://schemas.microsoft.com/office/drawing/2014/main" id="{543F842B-E7E1-4803-A912-216155E18BD4}"/>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3CAB4B00-2A61-46DC-A497-6D20306A0E77}"/>
              </a:ext>
            </a:extLst>
          </p:cNvPr>
          <p:cNvSpPr>
            <a:spLocks noGrp="1"/>
          </p:cNvSpPr>
          <p:nvPr>
            <p:ph type="sldNum" sz="quarter" idx="12"/>
          </p:nvPr>
        </p:nvSpPr>
        <p:spPr/>
        <p:txBody>
          <a:bodyPr/>
          <a:lstStyle/>
          <a:p>
            <a:fld id="{9CADAC45-8591-4D8F-BFE9-F8697B743BD1}" type="slidenum">
              <a:rPr lang="en-KE" smtClean="0"/>
              <a:t>‹#›</a:t>
            </a:fld>
            <a:endParaRPr lang="en-KE"/>
          </a:p>
        </p:txBody>
      </p:sp>
    </p:spTree>
    <p:extLst>
      <p:ext uri="{BB962C8B-B14F-4D97-AF65-F5344CB8AC3E}">
        <p14:creationId xmlns:p14="http://schemas.microsoft.com/office/powerpoint/2010/main" val="253830852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9CB6B1-BC6C-48E2-9442-123249A032B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KE"/>
          </a:p>
        </p:txBody>
      </p:sp>
      <p:sp>
        <p:nvSpPr>
          <p:cNvPr id="3" name="Text Placeholder 2">
            <a:extLst>
              <a:ext uri="{FF2B5EF4-FFF2-40B4-BE49-F238E27FC236}">
                <a16:creationId xmlns:a16="http://schemas.microsoft.com/office/drawing/2014/main" id="{A68BD4BC-7F31-4351-A6DB-98788BD65C39}"/>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B9A3C0C8-DDCB-4E29-8190-DEB41451653B}"/>
              </a:ext>
            </a:extLst>
          </p:cNvPr>
          <p:cNvSpPr>
            <a:spLocks noGrp="1"/>
          </p:cNvSpPr>
          <p:nvPr>
            <p:ph type="dt" sz="half" idx="10"/>
          </p:nvPr>
        </p:nvSpPr>
        <p:spPr/>
        <p:txBody>
          <a:bodyPr/>
          <a:lstStyle/>
          <a:p>
            <a:fld id="{12BD9CC9-83EC-4210-8244-F4B819BE6C2A}" type="datetimeFigureOut">
              <a:rPr lang="en-KE" smtClean="0"/>
              <a:t>04/06/2025</a:t>
            </a:fld>
            <a:endParaRPr lang="en-KE"/>
          </a:p>
        </p:txBody>
      </p:sp>
      <p:sp>
        <p:nvSpPr>
          <p:cNvPr id="5" name="Footer Placeholder 4">
            <a:extLst>
              <a:ext uri="{FF2B5EF4-FFF2-40B4-BE49-F238E27FC236}">
                <a16:creationId xmlns:a16="http://schemas.microsoft.com/office/drawing/2014/main" id="{DE6A8F0F-0733-4201-A687-2C2544439406}"/>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ABB91A5-0E07-4A67-ADA3-E1E691A2E6AB}"/>
              </a:ext>
            </a:extLst>
          </p:cNvPr>
          <p:cNvSpPr>
            <a:spLocks noGrp="1"/>
          </p:cNvSpPr>
          <p:nvPr>
            <p:ph type="sldNum" sz="quarter" idx="12"/>
          </p:nvPr>
        </p:nvSpPr>
        <p:spPr/>
        <p:txBody>
          <a:bodyPr/>
          <a:lstStyle/>
          <a:p>
            <a:fld id="{9CADAC45-8591-4D8F-BFE9-F8697B743BD1}" type="slidenum">
              <a:rPr lang="en-KE" smtClean="0"/>
              <a:t>‹#›</a:t>
            </a:fld>
            <a:endParaRPr lang="en-KE"/>
          </a:p>
        </p:txBody>
      </p:sp>
    </p:spTree>
    <p:extLst>
      <p:ext uri="{BB962C8B-B14F-4D97-AF65-F5344CB8AC3E}">
        <p14:creationId xmlns:p14="http://schemas.microsoft.com/office/powerpoint/2010/main" val="42397175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7C2DD3-6F34-40A9-A690-70E620FDD532}"/>
              </a:ext>
            </a:extLst>
          </p:cNvPr>
          <p:cNvSpPr>
            <a:spLocks noGrp="1"/>
          </p:cNvSpPr>
          <p:nvPr>
            <p:ph type="title"/>
          </p:nvPr>
        </p:nvSpPr>
        <p:spPr/>
        <p:txBody>
          <a:bodyPr/>
          <a:lstStyle/>
          <a:p>
            <a:r>
              <a:rPr lang="en-US"/>
              <a:t>Click to edit Master title style</a:t>
            </a:r>
            <a:endParaRPr lang="en-KE"/>
          </a:p>
        </p:txBody>
      </p:sp>
      <p:sp>
        <p:nvSpPr>
          <p:cNvPr id="3" name="Content Placeholder 2">
            <a:extLst>
              <a:ext uri="{FF2B5EF4-FFF2-40B4-BE49-F238E27FC236}">
                <a16:creationId xmlns:a16="http://schemas.microsoft.com/office/drawing/2014/main" id="{F9B467B7-F430-49FB-9681-99A3DA90012F}"/>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Content Placeholder 3">
            <a:extLst>
              <a:ext uri="{FF2B5EF4-FFF2-40B4-BE49-F238E27FC236}">
                <a16:creationId xmlns:a16="http://schemas.microsoft.com/office/drawing/2014/main" id="{ABBBD343-0223-46ED-A06A-4524D0905EA7}"/>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Date Placeholder 4">
            <a:extLst>
              <a:ext uri="{FF2B5EF4-FFF2-40B4-BE49-F238E27FC236}">
                <a16:creationId xmlns:a16="http://schemas.microsoft.com/office/drawing/2014/main" id="{37D3998C-4A85-4F30-ACF7-78817F2618DA}"/>
              </a:ext>
            </a:extLst>
          </p:cNvPr>
          <p:cNvSpPr>
            <a:spLocks noGrp="1"/>
          </p:cNvSpPr>
          <p:nvPr>
            <p:ph type="dt" sz="half" idx="10"/>
          </p:nvPr>
        </p:nvSpPr>
        <p:spPr/>
        <p:txBody>
          <a:bodyPr/>
          <a:lstStyle/>
          <a:p>
            <a:fld id="{12BD9CC9-83EC-4210-8244-F4B819BE6C2A}" type="datetimeFigureOut">
              <a:rPr lang="en-KE" smtClean="0"/>
              <a:t>04/06/2025</a:t>
            </a:fld>
            <a:endParaRPr lang="en-KE"/>
          </a:p>
        </p:txBody>
      </p:sp>
      <p:sp>
        <p:nvSpPr>
          <p:cNvPr id="6" name="Footer Placeholder 5">
            <a:extLst>
              <a:ext uri="{FF2B5EF4-FFF2-40B4-BE49-F238E27FC236}">
                <a16:creationId xmlns:a16="http://schemas.microsoft.com/office/drawing/2014/main" id="{08F9632A-7DAC-4477-AD99-FD76B9A5AA9A}"/>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4E220BAF-D993-42BF-9CD5-8899651388D7}"/>
              </a:ext>
            </a:extLst>
          </p:cNvPr>
          <p:cNvSpPr>
            <a:spLocks noGrp="1"/>
          </p:cNvSpPr>
          <p:nvPr>
            <p:ph type="sldNum" sz="quarter" idx="12"/>
          </p:nvPr>
        </p:nvSpPr>
        <p:spPr/>
        <p:txBody>
          <a:bodyPr/>
          <a:lstStyle/>
          <a:p>
            <a:fld id="{9CADAC45-8591-4D8F-BFE9-F8697B743BD1}" type="slidenum">
              <a:rPr lang="en-KE" smtClean="0"/>
              <a:t>‹#›</a:t>
            </a:fld>
            <a:endParaRPr lang="en-KE"/>
          </a:p>
        </p:txBody>
      </p:sp>
    </p:spTree>
    <p:extLst>
      <p:ext uri="{BB962C8B-B14F-4D97-AF65-F5344CB8AC3E}">
        <p14:creationId xmlns:p14="http://schemas.microsoft.com/office/powerpoint/2010/main" val="1611810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BE24AA-352F-4EEE-BC09-ACBE277779CC}"/>
              </a:ext>
            </a:extLst>
          </p:cNvPr>
          <p:cNvSpPr>
            <a:spLocks noGrp="1"/>
          </p:cNvSpPr>
          <p:nvPr>
            <p:ph type="title"/>
          </p:nvPr>
        </p:nvSpPr>
        <p:spPr>
          <a:xfrm>
            <a:off x="839788" y="365125"/>
            <a:ext cx="10515600" cy="1325563"/>
          </a:xfrm>
        </p:spPr>
        <p:txBody>
          <a:bodyPr/>
          <a:lstStyle/>
          <a:p>
            <a:r>
              <a:rPr lang="en-US"/>
              <a:t>Click to edit Master title style</a:t>
            </a:r>
            <a:endParaRPr lang="en-KE"/>
          </a:p>
        </p:txBody>
      </p:sp>
      <p:sp>
        <p:nvSpPr>
          <p:cNvPr id="3" name="Text Placeholder 2">
            <a:extLst>
              <a:ext uri="{FF2B5EF4-FFF2-40B4-BE49-F238E27FC236}">
                <a16:creationId xmlns:a16="http://schemas.microsoft.com/office/drawing/2014/main" id="{B40338CD-0987-43A6-B172-FFF82C18A70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B71C285A-E766-4F01-8C3F-81F03F350AF0}"/>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5" name="Text Placeholder 4">
            <a:extLst>
              <a:ext uri="{FF2B5EF4-FFF2-40B4-BE49-F238E27FC236}">
                <a16:creationId xmlns:a16="http://schemas.microsoft.com/office/drawing/2014/main" id="{D75132D1-2334-4E55-B1C5-D5889D2B28A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B058D418-F790-4920-9279-5FFF8EE48E93}"/>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7" name="Date Placeholder 6">
            <a:extLst>
              <a:ext uri="{FF2B5EF4-FFF2-40B4-BE49-F238E27FC236}">
                <a16:creationId xmlns:a16="http://schemas.microsoft.com/office/drawing/2014/main" id="{6CCDD1F2-0473-4764-92C5-2E8F32D4CFA1}"/>
              </a:ext>
            </a:extLst>
          </p:cNvPr>
          <p:cNvSpPr>
            <a:spLocks noGrp="1"/>
          </p:cNvSpPr>
          <p:nvPr>
            <p:ph type="dt" sz="half" idx="10"/>
          </p:nvPr>
        </p:nvSpPr>
        <p:spPr/>
        <p:txBody>
          <a:bodyPr/>
          <a:lstStyle/>
          <a:p>
            <a:fld id="{12BD9CC9-83EC-4210-8244-F4B819BE6C2A}" type="datetimeFigureOut">
              <a:rPr lang="en-KE" smtClean="0"/>
              <a:t>04/06/2025</a:t>
            </a:fld>
            <a:endParaRPr lang="en-KE"/>
          </a:p>
        </p:txBody>
      </p:sp>
      <p:sp>
        <p:nvSpPr>
          <p:cNvPr id="8" name="Footer Placeholder 7">
            <a:extLst>
              <a:ext uri="{FF2B5EF4-FFF2-40B4-BE49-F238E27FC236}">
                <a16:creationId xmlns:a16="http://schemas.microsoft.com/office/drawing/2014/main" id="{E6EAB8B7-04F7-4F62-BF56-59CB8A2A36A2}"/>
              </a:ext>
            </a:extLst>
          </p:cNvPr>
          <p:cNvSpPr>
            <a:spLocks noGrp="1"/>
          </p:cNvSpPr>
          <p:nvPr>
            <p:ph type="ftr" sz="quarter" idx="11"/>
          </p:nvPr>
        </p:nvSpPr>
        <p:spPr/>
        <p:txBody>
          <a:bodyPr/>
          <a:lstStyle/>
          <a:p>
            <a:endParaRPr lang="en-KE"/>
          </a:p>
        </p:txBody>
      </p:sp>
      <p:sp>
        <p:nvSpPr>
          <p:cNvPr id="9" name="Slide Number Placeholder 8">
            <a:extLst>
              <a:ext uri="{FF2B5EF4-FFF2-40B4-BE49-F238E27FC236}">
                <a16:creationId xmlns:a16="http://schemas.microsoft.com/office/drawing/2014/main" id="{FDCA44B8-9C63-4FFD-88B6-0019B9D9F8AB}"/>
              </a:ext>
            </a:extLst>
          </p:cNvPr>
          <p:cNvSpPr>
            <a:spLocks noGrp="1"/>
          </p:cNvSpPr>
          <p:nvPr>
            <p:ph type="sldNum" sz="quarter" idx="12"/>
          </p:nvPr>
        </p:nvSpPr>
        <p:spPr/>
        <p:txBody>
          <a:bodyPr/>
          <a:lstStyle/>
          <a:p>
            <a:fld id="{9CADAC45-8591-4D8F-BFE9-F8697B743BD1}" type="slidenum">
              <a:rPr lang="en-KE" smtClean="0"/>
              <a:t>‹#›</a:t>
            </a:fld>
            <a:endParaRPr lang="en-KE"/>
          </a:p>
        </p:txBody>
      </p:sp>
    </p:spTree>
    <p:extLst>
      <p:ext uri="{BB962C8B-B14F-4D97-AF65-F5344CB8AC3E}">
        <p14:creationId xmlns:p14="http://schemas.microsoft.com/office/powerpoint/2010/main" val="8651528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E882FB-366D-4A1C-A286-CE2FE6932693}"/>
              </a:ext>
            </a:extLst>
          </p:cNvPr>
          <p:cNvSpPr>
            <a:spLocks noGrp="1"/>
          </p:cNvSpPr>
          <p:nvPr>
            <p:ph type="title"/>
          </p:nvPr>
        </p:nvSpPr>
        <p:spPr/>
        <p:txBody>
          <a:bodyPr/>
          <a:lstStyle/>
          <a:p>
            <a:r>
              <a:rPr lang="en-US"/>
              <a:t>Click to edit Master title style</a:t>
            </a:r>
            <a:endParaRPr lang="en-KE"/>
          </a:p>
        </p:txBody>
      </p:sp>
      <p:sp>
        <p:nvSpPr>
          <p:cNvPr id="3" name="Date Placeholder 2">
            <a:extLst>
              <a:ext uri="{FF2B5EF4-FFF2-40B4-BE49-F238E27FC236}">
                <a16:creationId xmlns:a16="http://schemas.microsoft.com/office/drawing/2014/main" id="{6F292317-12A7-441F-9E0D-5A6D28AEDAF3}"/>
              </a:ext>
            </a:extLst>
          </p:cNvPr>
          <p:cNvSpPr>
            <a:spLocks noGrp="1"/>
          </p:cNvSpPr>
          <p:nvPr>
            <p:ph type="dt" sz="half" idx="10"/>
          </p:nvPr>
        </p:nvSpPr>
        <p:spPr/>
        <p:txBody>
          <a:bodyPr/>
          <a:lstStyle/>
          <a:p>
            <a:fld id="{12BD9CC9-83EC-4210-8244-F4B819BE6C2A}" type="datetimeFigureOut">
              <a:rPr lang="en-KE" smtClean="0"/>
              <a:t>04/06/2025</a:t>
            </a:fld>
            <a:endParaRPr lang="en-KE"/>
          </a:p>
        </p:txBody>
      </p:sp>
      <p:sp>
        <p:nvSpPr>
          <p:cNvPr id="4" name="Footer Placeholder 3">
            <a:extLst>
              <a:ext uri="{FF2B5EF4-FFF2-40B4-BE49-F238E27FC236}">
                <a16:creationId xmlns:a16="http://schemas.microsoft.com/office/drawing/2014/main" id="{95DB797A-7C04-465B-AED0-B01CC1EF19B8}"/>
              </a:ext>
            </a:extLst>
          </p:cNvPr>
          <p:cNvSpPr>
            <a:spLocks noGrp="1"/>
          </p:cNvSpPr>
          <p:nvPr>
            <p:ph type="ftr" sz="quarter" idx="11"/>
          </p:nvPr>
        </p:nvSpPr>
        <p:spPr/>
        <p:txBody>
          <a:bodyPr/>
          <a:lstStyle/>
          <a:p>
            <a:endParaRPr lang="en-KE"/>
          </a:p>
        </p:txBody>
      </p:sp>
      <p:sp>
        <p:nvSpPr>
          <p:cNvPr id="5" name="Slide Number Placeholder 4">
            <a:extLst>
              <a:ext uri="{FF2B5EF4-FFF2-40B4-BE49-F238E27FC236}">
                <a16:creationId xmlns:a16="http://schemas.microsoft.com/office/drawing/2014/main" id="{C9FA04B1-79B8-474E-8376-8BFBAADDD862}"/>
              </a:ext>
            </a:extLst>
          </p:cNvPr>
          <p:cNvSpPr>
            <a:spLocks noGrp="1"/>
          </p:cNvSpPr>
          <p:nvPr>
            <p:ph type="sldNum" sz="quarter" idx="12"/>
          </p:nvPr>
        </p:nvSpPr>
        <p:spPr/>
        <p:txBody>
          <a:bodyPr/>
          <a:lstStyle/>
          <a:p>
            <a:fld id="{9CADAC45-8591-4D8F-BFE9-F8697B743BD1}" type="slidenum">
              <a:rPr lang="en-KE" smtClean="0"/>
              <a:t>‹#›</a:t>
            </a:fld>
            <a:endParaRPr lang="en-KE"/>
          </a:p>
        </p:txBody>
      </p:sp>
    </p:spTree>
    <p:extLst>
      <p:ext uri="{BB962C8B-B14F-4D97-AF65-F5344CB8AC3E}">
        <p14:creationId xmlns:p14="http://schemas.microsoft.com/office/powerpoint/2010/main" val="6424407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573DE19-DC01-4043-A3FD-B507A9E7307A}"/>
              </a:ext>
            </a:extLst>
          </p:cNvPr>
          <p:cNvSpPr>
            <a:spLocks noGrp="1"/>
          </p:cNvSpPr>
          <p:nvPr>
            <p:ph type="dt" sz="half" idx="10"/>
          </p:nvPr>
        </p:nvSpPr>
        <p:spPr/>
        <p:txBody>
          <a:bodyPr/>
          <a:lstStyle/>
          <a:p>
            <a:fld id="{12BD9CC9-83EC-4210-8244-F4B819BE6C2A}" type="datetimeFigureOut">
              <a:rPr lang="en-KE" smtClean="0"/>
              <a:t>04/06/2025</a:t>
            </a:fld>
            <a:endParaRPr lang="en-KE"/>
          </a:p>
        </p:txBody>
      </p:sp>
      <p:sp>
        <p:nvSpPr>
          <p:cNvPr id="3" name="Footer Placeholder 2">
            <a:extLst>
              <a:ext uri="{FF2B5EF4-FFF2-40B4-BE49-F238E27FC236}">
                <a16:creationId xmlns:a16="http://schemas.microsoft.com/office/drawing/2014/main" id="{4E038487-0ECF-43DA-9068-DFFFD1BFC685}"/>
              </a:ext>
            </a:extLst>
          </p:cNvPr>
          <p:cNvSpPr>
            <a:spLocks noGrp="1"/>
          </p:cNvSpPr>
          <p:nvPr>
            <p:ph type="ftr" sz="quarter" idx="11"/>
          </p:nvPr>
        </p:nvSpPr>
        <p:spPr/>
        <p:txBody>
          <a:bodyPr/>
          <a:lstStyle/>
          <a:p>
            <a:endParaRPr lang="en-KE"/>
          </a:p>
        </p:txBody>
      </p:sp>
      <p:sp>
        <p:nvSpPr>
          <p:cNvPr id="4" name="Slide Number Placeholder 3">
            <a:extLst>
              <a:ext uri="{FF2B5EF4-FFF2-40B4-BE49-F238E27FC236}">
                <a16:creationId xmlns:a16="http://schemas.microsoft.com/office/drawing/2014/main" id="{543F9CBC-3273-49D4-A609-48A3C7120528}"/>
              </a:ext>
            </a:extLst>
          </p:cNvPr>
          <p:cNvSpPr>
            <a:spLocks noGrp="1"/>
          </p:cNvSpPr>
          <p:nvPr>
            <p:ph type="sldNum" sz="quarter" idx="12"/>
          </p:nvPr>
        </p:nvSpPr>
        <p:spPr/>
        <p:txBody>
          <a:bodyPr/>
          <a:lstStyle/>
          <a:p>
            <a:fld id="{9CADAC45-8591-4D8F-BFE9-F8697B743BD1}" type="slidenum">
              <a:rPr lang="en-KE" smtClean="0"/>
              <a:t>‹#›</a:t>
            </a:fld>
            <a:endParaRPr lang="en-KE"/>
          </a:p>
        </p:txBody>
      </p:sp>
    </p:spTree>
    <p:extLst>
      <p:ext uri="{BB962C8B-B14F-4D97-AF65-F5344CB8AC3E}">
        <p14:creationId xmlns:p14="http://schemas.microsoft.com/office/powerpoint/2010/main" val="192116592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11D52A-4204-496C-8374-1FFAE0F9606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Content Placeholder 2">
            <a:extLst>
              <a:ext uri="{FF2B5EF4-FFF2-40B4-BE49-F238E27FC236}">
                <a16:creationId xmlns:a16="http://schemas.microsoft.com/office/drawing/2014/main" id="{6154EE9F-C8CA-422B-BC88-1E69B841ABF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Text Placeholder 3">
            <a:extLst>
              <a:ext uri="{FF2B5EF4-FFF2-40B4-BE49-F238E27FC236}">
                <a16:creationId xmlns:a16="http://schemas.microsoft.com/office/drawing/2014/main" id="{EC11CBD0-CDB8-4857-BB87-9D6B8A421FC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9AB2E80B-7DBE-4A99-8AD3-46E3CB60873F}"/>
              </a:ext>
            </a:extLst>
          </p:cNvPr>
          <p:cNvSpPr>
            <a:spLocks noGrp="1"/>
          </p:cNvSpPr>
          <p:nvPr>
            <p:ph type="dt" sz="half" idx="10"/>
          </p:nvPr>
        </p:nvSpPr>
        <p:spPr/>
        <p:txBody>
          <a:bodyPr/>
          <a:lstStyle/>
          <a:p>
            <a:fld id="{12BD9CC9-83EC-4210-8244-F4B819BE6C2A}" type="datetimeFigureOut">
              <a:rPr lang="en-KE" smtClean="0"/>
              <a:t>04/06/2025</a:t>
            </a:fld>
            <a:endParaRPr lang="en-KE"/>
          </a:p>
        </p:txBody>
      </p:sp>
      <p:sp>
        <p:nvSpPr>
          <p:cNvPr id="6" name="Footer Placeholder 5">
            <a:extLst>
              <a:ext uri="{FF2B5EF4-FFF2-40B4-BE49-F238E27FC236}">
                <a16:creationId xmlns:a16="http://schemas.microsoft.com/office/drawing/2014/main" id="{F1141E2F-AB5D-4C98-8965-586DC27409CF}"/>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1A1FFF3D-A09F-45CE-88EE-FC8760BDA037}"/>
              </a:ext>
            </a:extLst>
          </p:cNvPr>
          <p:cNvSpPr>
            <a:spLocks noGrp="1"/>
          </p:cNvSpPr>
          <p:nvPr>
            <p:ph type="sldNum" sz="quarter" idx="12"/>
          </p:nvPr>
        </p:nvSpPr>
        <p:spPr/>
        <p:txBody>
          <a:bodyPr/>
          <a:lstStyle/>
          <a:p>
            <a:fld id="{9CADAC45-8591-4D8F-BFE9-F8697B743BD1}" type="slidenum">
              <a:rPr lang="en-KE" smtClean="0"/>
              <a:t>‹#›</a:t>
            </a:fld>
            <a:endParaRPr lang="en-KE"/>
          </a:p>
        </p:txBody>
      </p:sp>
    </p:spTree>
    <p:extLst>
      <p:ext uri="{BB962C8B-B14F-4D97-AF65-F5344CB8AC3E}">
        <p14:creationId xmlns:p14="http://schemas.microsoft.com/office/powerpoint/2010/main" val="24352896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949A1C6-3614-4A24-B309-8C5F28BC52C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KE"/>
          </a:p>
        </p:txBody>
      </p:sp>
      <p:sp>
        <p:nvSpPr>
          <p:cNvPr id="3" name="Picture Placeholder 2">
            <a:extLst>
              <a:ext uri="{FF2B5EF4-FFF2-40B4-BE49-F238E27FC236}">
                <a16:creationId xmlns:a16="http://schemas.microsoft.com/office/drawing/2014/main" id="{4546D50F-0030-4D88-9F53-8D289BC9098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KE"/>
          </a:p>
        </p:txBody>
      </p:sp>
      <p:sp>
        <p:nvSpPr>
          <p:cNvPr id="4" name="Text Placeholder 3">
            <a:extLst>
              <a:ext uri="{FF2B5EF4-FFF2-40B4-BE49-F238E27FC236}">
                <a16:creationId xmlns:a16="http://schemas.microsoft.com/office/drawing/2014/main" id="{47325228-0EB3-48C4-B64E-17B9859BE14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8D7C7EB7-A580-4A20-A33E-5AEF24133D1C}"/>
              </a:ext>
            </a:extLst>
          </p:cNvPr>
          <p:cNvSpPr>
            <a:spLocks noGrp="1"/>
          </p:cNvSpPr>
          <p:nvPr>
            <p:ph type="dt" sz="half" idx="10"/>
          </p:nvPr>
        </p:nvSpPr>
        <p:spPr/>
        <p:txBody>
          <a:bodyPr/>
          <a:lstStyle/>
          <a:p>
            <a:fld id="{12BD9CC9-83EC-4210-8244-F4B819BE6C2A}" type="datetimeFigureOut">
              <a:rPr lang="en-KE" smtClean="0"/>
              <a:t>04/06/2025</a:t>
            </a:fld>
            <a:endParaRPr lang="en-KE"/>
          </a:p>
        </p:txBody>
      </p:sp>
      <p:sp>
        <p:nvSpPr>
          <p:cNvPr id="6" name="Footer Placeholder 5">
            <a:extLst>
              <a:ext uri="{FF2B5EF4-FFF2-40B4-BE49-F238E27FC236}">
                <a16:creationId xmlns:a16="http://schemas.microsoft.com/office/drawing/2014/main" id="{D1C0A86E-E097-4212-B100-A9A701B8441E}"/>
              </a:ext>
            </a:extLst>
          </p:cNvPr>
          <p:cNvSpPr>
            <a:spLocks noGrp="1"/>
          </p:cNvSpPr>
          <p:nvPr>
            <p:ph type="ftr" sz="quarter" idx="11"/>
          </p:nvPr>
        </p:nvSpPr>
        <p:spPr/>
        <p:txBody>
          <a:bodyPr/>
          <a:lstStyle/>
          <a:p>
            <a:endParaRPr lang="en-KE"/>
          </a:p>
        </p:txBody>
      </p:sp>
      <p:sp>
        <p:nvSpPr>
          <p:cNvPr id="7" name="Slide Number Placeholder 6">
            <a:extLst>
              <a:ext uri="{FF2B5EF4-FFF2-40B4-BE49-F238E27FC236}">
                <a16:creationId xmlns:a16="http://schemas.microsoft.com/office/drawing/2014/main" id="{F1713F82-D5C5-4655-A262-8F672624FB5A}"/>
              </a:ext>
            </a:extLst>
          </p:cNvPr>
          <p:cNvSpPr>
            <a:spLocks noGrp="1"/>
          </p:cNvSpPr>
          <p:nvPr>
            <p:ph type="sldNum" sz="quarter" idx="12"/>
          </p:nvPr>
        </p:nvSpPr>
        <p:spPr/>
        <p:txBody>
          <a:bodyPr/>
          <a:lstStyle/>
          <a:p>
            <a:fld id="{9CADAC45-8591-4D8F-BFE9-F8697B743BD1}" type="slidenum">
              <a:rPr lang="en-KE" smtClean="0"/>
              <a:t>‹#›</a:t>
            </a:fld>
            <a:endParaRPr lang="en-KE"/>
          </a:p>
        </p:txBody>
      </p:sp>
    </p:spTree>
    <p:extLst>
      <p:ext uri="{BB962C8B-B14F-4D97-AF65-F5344CB8AC3E}">
        <p14:creationId xmlns:p14="http://schemas.microsoft.com/office/powerpoint/2010/main" val="167244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CB8019-0DEA-4B2B-A666-87FE9393BC77}"/>
              </a:ext>
            </a:extLst>
          </p:cNvPr>
          <p:cNvSpPr>
            <a:spLocks noGrp="1"/>
          </p:cNvSpPr>
          <p:nvPr>
            <p:ph type="title"/>
          </p:nvPr>
        </p:nvSpPr>
        <p:spPr/>
        <p:txBody>
          <a:bodyPr/>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F035B003-AD66-42E0-AF5B-90042ECF6B21}"/>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92F11AE1-89AD-42CC-9A1C-3DCB056506C0}"/>
              </a:ext>
            </a:extLst>
          </p:cNvPr>
          <p:cNvSpPr>
            <a:spLocks noGrp="1"/>
          </p:cNvSpPr>
          <p:nvPr>
            <p:ph type="dt" sz="half" idx="10"/>
          </p:nvPr>
        </p:nvSpPr>
        <p:spPr/>
        <p:txBody>
          <a:bodyPr/>
          <a:lstStyle/>
          <a:p>
            <a:fld id="{12BD9CC9-83EC-4210-8244-F4B819BE6C2A}" type="datetimeFigureOut">
              <a:rPr lang="en-KE" smtClean="0"/>
              <a:t>04/06/2025</a:t>
            </a:fld>
            <a:endParaRPr lang="en-KE"/>
          </a:p>
        </p:txBody>
      </p:sp>
      <p:sp>
        <p:nvSpPr>
          <p:cNvPr id="5" name="Footer Placeholder 4">
            <a:extLst>
              <a:ext uri="{FF2B5EF4-FFF2-40B4-BE49-F238E27FC236}">
                <a16:creationId xmlns:a16="http://schemas.microsoft.com/office/drawing/2014/main" id="{F03B8E35-D919-47F9-9F81-054E99C0BE3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08B6581C-4A1D-4D34-8621-85D8B8A9D11F}"/>
              </a:ext>
            </a:extLst>
          </p:cNvPr>
          <p:cNvSpPr>
            <a:spLocks noGrp="1"/>
          </p:cNvSpPr>
          <p:nvPr>
            <p:ph type="sldNum" sz="quarter" idx="12"/>
          </p:nvPr>
        </p:nvSpPr>
        <p:spPr/>
        <p:txBody>
          <a:bodyPr/>
          <a:lstStyle/>
          <a:p>
            <a:fld id="{9CADAC45-8591-4D8F-BFE9-F8697B743BD1}" type="slidenum">
              <a:rPr lang="en-KE" smtClean="0"/>
              <a:t>‹#›</a:t>
            </a:fld>
            <a:endParaRPr lang="en-KE"/>
          </a:p>
        </p:txBody>
      </p:sp>
    </p:spTree>
    <p:extLst>
      <p:ext uri="{BB962C8B-B14F-4D97-AF65-F5344CB8AC3E}">
        <p14:creationId xmlns:p14="http://schemas.microsoft.com/office/powerpoint/2010/main" val="26294034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97F4B52-2AE1-46BD-9BF5-2A00216D1ECC}"/>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KE"/>
          </a:p>
        </p:txBody>
      </p:sp>
      <p:sp>
        <p:nvSpPr>
          <p:cNvPr id="3" name="Vertical Text Placeholder 2">
            <a:extLst>
              <a:ext uri="{FF2B5EF4-FFF2-40B4-BE49-F238E27FC236}">
                <a16:creationId xmlns:a16="http://schemas.microsoft.com/office/drawing/2014/main" id="{BD1E8BDF-78C5-4FE8-8526-39713A2B980F}"/>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7F6A7752-6549-4A3E-B81B-93A9A2AAF388}"/>
              </a:ext>
            </a:extLst>
          </p:cNvPr>
          <p:cNvSpPr>
            <a:spLocks noGrp="1"/>
          </p:cNvSpPr>
          <p:nvPr>
            <p:ph type="dt" sz="half" idx="10"/>
          </p:nvPr>
        </p:nvSpPr>
        <p:spPr/>
        <p:txBody>
          <a:bodyPr/>
          <a:lstStyle/>
          <a:p>
            <a:fld id="{12BD9CC9-83EC-4210-8244-F4B819BE6C2A}" type="datetimeFigureOut">
              <a:rPr lang="en-KE" smtClean="0"/>
              <a:t>04/06/2025</a:t>
            </a:fld>
            <a:endParaRPr lang="en-KE"/>
          </a:p>
        </p:txBody>
      </p:sp>
      <p:sp>
        <p:nvSpPr>
          <p:cNvPr id="5" name="Footer Placeholder 4">
            <a:extLst>
              <a:ext uri="{FF2B5EF4-FFF2-40B4-BE49-F238E27FC236}">
                <a16:creationId xmlns:a16="http://schemas.microsoft.com/office/drawing/2014/main" id="{CD79BFE9-1715-42F5-AE8F-5FFEE41F1180}"/>
              </a:ext>
            </a:extLst>
          </p:cNvPr>
          <p:cNvSpPr>
            <a:spLocks noGrp="1"/>
          </p:cNvSpPr>
          <p:nvPr>
            <p:ph type="ftr" sz="quarter" idx="11"/>
          </p:nvPr>
        </p:nvSpPr>
        <p:spPr/>
        <p:txBody>
          <a:bodyPr/>
          <a:lstStyle/>
          <a:p>
            <a:endParaRPr lang="en-KE"/>
          </a:p>
        </p:txBody>
      </p:sp>
      <p:sp>
        <p:nvSpPr>
          <p:cNvPr id="6" name="Slide Number Placeholder 5">
            <a:extLst>
              <a:ext uri="{FF2B5EF4-FFF2-40B4-BE49-F238E27FC236}">
                <a16:creationId xmlns:a16="http://schemas.microsoft.com/office/drawing/2014/main" id="{D63348CB-6FD6-4843-B1A9-9933E5C60DFD}"/>
              </a:ext>
            </a:extLst>
          </p:cNvPr>
          <p:cNvSpPr>
            <a:spLocks noGrp="1"/>
          </p:cNvSpPr>
          <p:nvPr>
            <p:ph type="sldNum" sz="quarter" idx="12"/>
          </p:nvPr>
        </p:nvSpPr>
        <p:spPr/>
        <p:txBody>
          <a:bodyPr/>
          <a:lstStyle/>
          <a:p>
            <a:fld id="{9CADAC45-8591-4D8F-BFE9-F8697B743BD1}" type="slidenum">
              <a:rPr lang="en-KE" smtClean="0"/>
              <a:t>‹#›</a:t>
            </a:fld>
            <a:endParaRPr lang="en-KE"/>
          </a:p>
        </p:txBody>
      </p:sp>
    </p:spTree>
    <p:extLst>
      <p:ext uri="{BB962C8B-B14F-4D97-AF65-F5344CB8AC3E}">
        <p14:creationId xmlns:p14="http://schemas.microsoft.com/office/powerpoint/2010/main" val="248259555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3B4D98F-D2E4-43CF-B3F7-F618E16DA26B}"/>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KE"/>
          </a:p>
        </p:txBody>
      </p:sp>
      <p:sp>
        <p:nvSpPr>
          <p:cNvPr id="3" name="Text Placeholder 2">
            <a:extLst>
              <a:ext uri="{FF2B5EF4-FFF2-40B4-BE49-F238E27FC236}">
                <a16:creationId xmlns:a16="http://schemas.microsoft.com/office/drawing/2014/main" id="{9794E11C-5339-4C5C-9127-1643342909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KE"/>
          </a:p>
        </p:txBody>
      </p:sp>
      <p:sp>
        <p:nvSpPr>
          <p:cNvPr id="4" name="Date Placeholder 3">
            <a:extLst>
              <a:ext uri="{FF2B5EF4-FFF2-40B4-BE49-F238E27FC236}">
                <a16:creationId xmlns:a16="http://schemas.microsoft.com/office/drawing/2014/main" id="{F299D3C6-7D76-4653-A1BE-FA9E6289770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2BD9CC9-83EC-4210-8244-F4B819BE6C2A}" type="datetimeFigureOut">
              <a:rPr lang="en-KE" smtClean="0"/>
              <a:t>04/06/2025</a:t>
            </a:fld>
            <a:endParaRPr lang="en-KE"/>
          </a:p>
        </p:txBody>
      </p:sp>
      <p:sp>
        <p:nvSpPr>
          <p:cNvPr id="5" name="Footer Placeholder 4">
            <a:extLst>
              <a:ext uri="{FF2B5EF4-FFF2-40B4-BE49-F238E27FC236}">
                <a16:creationId xmlns:a16="http://schemas.microsoft.com/office/drawing/2014/main" id="{F9BDBAD0-7A25-4B50-9FAE-D7D2D0A4F04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KE"/>
          </a:p>
        </p:txBody>
      </p:sp>
      <p:sp>
        <p:nvSpPr>
          <p:cNvPr id="6" name="Slide Number Placeholder 5">
            <a:extLst>
              <a:ext uri="{FF2B5EF4-FFF2-40B4-BE49-F238E27FC236}">
                <a16:creationId xmlns:a16="http://schemas.microsoft.com/office/drawing/2014/main" id="{5869388E-9242-4216-8971-FDD37F78602A}"/>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CADAC45-8591-4D8F-BFE9-F8697B743BD1}" type="slidenum">
              <a:rPr lang="en-KE" smtClean="0"/>
              <a:t>‹#›</a:t>
            </a:fld>
            <a:endParaRPr lang="en-KE"/>
          </a:p>
        </p:txBody>
      </p:sp>
    </p:spTree>
    <p:extLst>
      <p:ext uri="{BB962C8B-B14F-4D97-AF65-F5344CB8AC3E}">
        <p14:creationId xmlns:p14="http://schemas.microsoft.com/office/powerpoint/2010/main" val="194128617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K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1FEC00-BF9A-4F3B-A7E9-3FC7A261C52C}"/>
              </a:ext>
            </a:extLst>
          </p:cNvPr>
          <p:cNvSpPr>
            <a:spLocks noGrp="1"/>
          </p:cNvSpPr>
          <p:nvPr>
            <p:ph type="ctrTitle"/>
          </p:nvPr>
        </p:nvSpPr>
        <p:spPr/>
        <p:txBody>
          <a:bodyPr/>
          <a:lstStyle/>
          <a:p>
            <a:r>
              <a:rPr lang="en-US" b="1" dirty="0"/>
              <a:t>Course: Advanced Accounting Theory and Practices</a:t>
            </a:r>
            <a:endParaRPr lang="en-KE" dirty="0"/>
          </a:p>
        </p:txBody>
      </p:sp>
      <p:sp>
        <p:nvSpPr>
          <p:cNvPr id="3" name="Subtitle 2">
            <a:extLst>
              <a:ext uri="{FF2B5EF4-FFF2-40B4-BE49-F238E27FC236}">
                <a16:creationId xmlns:a16="http://schemas.microsoft.com/office/drawing/2014/main" id="{26F76F11-0A0C-4AB8-AF94-46E0938FDC41}"/>
              </a:ext>
            </a:extLst>
          </p:cNvPr>
          <p:cNvSpPr>
            <a:spLocks noGrp="1"/>
          </p:cNvSpPr>
          <p:nvPr>
            <p:ph type="subTitle" idx="1"/>
          </p:nvPr>
        </p:nvSpPr>
        <p:spPr/>
        <p:txBody>
          <a:bodyPr/>
          <a:lstStyle/>
          <a:p>
            <a:r>
              <a:rPr lang="en-US" dirty="0"/>
              <a:t>Week 13 :  Consolidated Cash Flow Statements</a:t>
            </a:r>
          </a:p>
          <a:p>
            <a:endParaRPr lang="en-US" dirty="0"/>
          </a:p>
          <a:p>
            <a:r>
              <a:rPr lang="en-US" dirty="0"/>
              <a:t>Lecturer: Peter Karugu Kahihu</a:t>
            </a:r>
          </a:p>
          <a:p>
            <a:endParaRPr lang="en-KE" dirty="0"/>
          </a:p>
        </p:txBody>
      </p:sp>
    </p:spTree>
    <p:extLst>
      <p:ext uri="{BB962C8B-B14F-4D97-AF65-F5344CB8AC3E}">
        <p14:creationId xmlns:p14="http://schemas.microsoft.com/office/powerpoint/2010/main" val="565269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78ED27-DBF7-4182-BCDE-3397D84F4035}"/>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20C6B916-E466-440B-A71A-84672D8453E1}"/>
              </a:ext>
            </a:extLst>
          </p:cNvPr>
          <p:cNvSpPr>
            <a:spLocks noGrp="1"/>
          </p:cNvSpPr>
          <p:nvPr>
            <p:ph idx="1"/>
          </p:nvPr>
        </p:nvSpPr>
        <p:spPr/>
        <p:txBody>
          <a:bodyPr/>
          <a:lstStyle/>
          <a:p>
            <a:pPr algn="just"/>
            <a:r>
              <a:rPr lang="en-US" sz="3200" dirty="0"/>
              <a:t>This lecture introduces about the Consolidated Cash Flow Statements.</a:t>
            </a:r>
          </a:p>
          <a:p>
            <a:pPr algn="just"/>
            <a:r>
              <a:rPr lang="en-US" sz="3200" b="1" dirty="0"/>
              <a:t>	</a:t>
            </a:r>
            <a:r>
              <a:rPr lang="x-none" sz="3200" b="1" dirty="0"/>
              <a:t>Expected Learning Outcomes</a:t>
            </a:r>
            <a:endParaRPr lang="en-US" sz="3200" dirty="0"/>
          </a:p>
          <a:p>
            <a:pPr algn="just"/>
            <a:r>
              <a:rPr lang="en-US" sz="3200" dirty="0"/>
              <a:t>By the end of this lecture, the learner should be able to: </a:t>
            </a:r>
          </a:p>
          <a:p>
            <a:pPr lvl="1" algn="just"/>
            <a:r>
              <a:rPr lang="en-US" sz="3200" dirty="0"/>
              <a:t>Understand how to prepare the Cash Flow Statement</a:t>
            </a:r>
          </a:p>
          <a:p>
            <a:pPr lvl="1" algn="just"/>
            <a:r>
              <a:rPr lang="en-US" sz="3200" dirty="0"/>
              <a:t>Understand the importance of Cash Flow Statement </a:t>
            </a:r>
          </a:p>
          <a:p>
            <a:pPr lvl="1" algn="just"/>
            <a:r>
              <a:rPr lang="en-US" sz="3200" dirty="0"/>
              <a:t>Understand how to prepare a consolidated cash Flow financial statements</a:t>
            </a:r>
            <a:endParaRPr lang="en-KE" sz="3200" dirty="0"/>
          </a:p>
          <a:p>
            <a:endParaRPr lang="en-KE" dirty="0"/>
          </a:p>
        </p:txBody>
      </p:sp>
    </p:spTree>
    <p:extLst>
      <p:ext uri="{BB962C8B-B14F-4D97-AF65-F5344CB8AC3E}">
        <p14:creationId xmlns:p14="http://schemas.microsoft.com/office/powerpoint/2010/main" val="14434089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B6E8A3-3ACF-48AF-9567-65143D1A4649}"/>
              </a:ext>
            </a:extLst>
          </p:cNvPr>
          <p:cNvSpPr>
            <a:spLocks noGrp="1"/>
          </p:cNvSpPr>
          <p:nvPr>
            <p:ph type="title"/>
          </p:nvPr>
        </p:nvSpPr>
        <p:spPr/>
        <p:txBody>
          <a:bodyPr/>
          <a:lstStyle/>
          <a:p>
            <a:r>
              <a:rPr lang="en-US" dirty="0"/>
              <a:t>Cash Flow Statement- introduction</a:t>
            </a:r>
            <a:endParaRPr lang="en-KE" dirty="0"/>
          </a:p>
        </p:txBody>
      </p:sp>
      <p:sp>
        <p:nvSpPr>
          <p:cNvPr id="3" name="Content Placeholder 2">
            <a:extLst>
              <a:ext uri="{FF2B5EF4-FFF2-40B4-BE49-F238E27FC236}">
                <a16:creationId xmlns:a16="http://schemas.microsoft.com/office/drawing/2014/main" id="{4D58935F-CB14-4CF9-8139-8324A222C7CF}"/>
              </a:ext>
            </a:extLst>
          </p:cNvPr>
          <p:cNvSpPr>
            <a:spLocks noGrp="1"/>
          </p:cNvSpPr>
          <p:nvPr>
            <p:ph idx="1"/>
          </p:nvPr>
        </p:nvSpPr>
        <p:spPr/>
        <p:txBody>
          <a:bodyPr/>
          <a:lstStyle/>
          <a:p>
            <a:endParaRPr lang="en-US" dirty="0"/>
          </a:p>
          <a:p>
            <a:r>
              <a:rPr lang="en-KE" dirty="0"/>
              <a:t>For the purposes of creating cash flows, there is no differentiation between individual businesses and groups, and</a:t>
            </a:r>
            <a:endParaRPr lang="en-US" dirty="0"/>
          </a:p>
          <a:p>
            <a:r>
              <a:rPr lang="en-KE" dirty="0"/>
              <a:t> </a:t>
            </a:r>
            <a:r>
              <a:rPr lang="en-US" dirty="0"/>
              <a:t>T</a:t>
            </a:r>
            <a:r>
              <a:rPr lang="en-KE" dirty="0"/>
              <a:t>here are no particular guidelines to adhere to while creating the consolidated statement of cash flows.</a:t>
            </a:r>
            <a:endParaRPr lang="en-US" dirty="0"/>
          </a:p>
          <a:p>
            <a:r>
              <a:rPr lang="en-KE" dirty="0"/>
              <a:t> As a result, cash inflows and outflows would be handled similarly to income and outlays.</a:t>
            </a:r>
            <a:endParaRPr lang="en-US" dirty="0"/>
          </a:p>
        </p:txBody>
      </p:sp>
    </p:spTree>
    <p:extLst>
      <p:ext uri="{BB962C8B-B14F-4D97-AF65-F5344CB8AC3E}">
        <p14:creationId xmlns:p14="http://schemas.microsoft.com/office/powerpoint/2010/main" val="9234400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E59FBC-51CB-43D1-A1C4-DEDF0C60A8A6}"/>
              </a:ext>
            </a:extLst>
          </p:cNvPr>
          <p:cNvSpPr>
            <a:spLocks noGrp="1"/>
          </p:cNvSpPr>
          <p:nvPr>
            <p:ph type="title"/>
          </p:nvPr>
        </p:nvSpPr>
        <p:spPr/>
        <p:txBody>
          <a:bodyPr/>
          <a:lstStyle/>
          <a:p>
            <a:r>
              <a:rPr lang="en-US" dirty="0"/>
              <a:t>Introduction</a:t>
            </a:r>
            <a:endParaRPr lang="en-KE" dirty="0"/>
          </a:p>
        </p:txBody>
      </p:sp>
      <p:sp>
        <p:nvSpPr>
          <p:cNvPr id="3" name="Content Placeholder 2">
            <a:extLst>
              <a:ext uri="{FF2B5EF4-FFF2-40B4-BE49-F238E27FC236}">
                <a16:creationId xmlns:a16="http://schemas.microsoft.com/office/drawing/2014/main" id="{7C8D44DD-4679-4B76-B318-D0E20687D3BC}"/>
              </a:ext>
            </a:extLst>
          </p:cNvPr>
          <p:cNvSpPr>
            <a:spLocks noGrp="1"/>
          </p:cNvSpPr>
          <p:nvPr>
            <p:ph idx="1"/>
          </p:nvPr>
        </p:nvSpPr>
        <p:spPr/>
        <p:txBody>
          <a:bodyPr>
            <a:normAutofit/>
          </a:bodyPr>
          <a:lstStyle/>
          <a:p>
            <a:r>
              <a:rPr lang="en-KE" dirty="0"/>
              <a:t>This means that just the cash movements into and out of the group—that is, the movements of a single economic entity—should be shown in the consolidated statement of cash flows. </a:t>
            </a:r>
          </a:p>
          <a:p>
            <a:r>
              <a:rPr lang="en-KE" dirty="0"/>
              <a:t>Cash flows between group businesses, such as intragroup sales and purchases, dividends paid and received, interest and financing agreements, etc., should be stopped. </a:t>
            </a:r>
            <a:endParaRPr lang="en-US" dirty="0"/>
          </a:p>
          <a:p>
            <a:r>
              <a:rPr lang="en-KE" dirty="0"/>
              <a:t>Conversely, joint ventures, associates, non-controlling interests, and unconsolidated subsidiaries are not excluded from transactions.</a:t>
            </a:r>
          </a:p>
          <a:p>
            <a:endParaRPr lang="en-KE" dirty="0"/>
          </a:p>
        </p:txBody>
      </p:sp>
    </p:spTree>
    <p:extLst>
      <p:ext uri="{BB962C8B-B14F-4D97-AF65-F5344CB8AC3E}">
        <p14:creationId xmlns:p14="http://schemas.microsoft.com/office/powerpoint/2010/main" val="1810662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63AEA82-271E-4946-963C-972938E16041}"/>
              </a:ext>
            </a:extLst>
          </p:cNvPr>
          <p:cNvSpPr>
            <a:spLocks noGrp="1"/>
          </p:cNvSpPr>
          <p:nvPr>
            <p:ph type="title"/>
          </p:nvPr>
        </p:nvSpPr>
        <p:spPr/>
        <p:txBody>
          <a:bodyPr>
            <a:normAutofit fontScale="90000"/>
          </a:bodyPr>
          <a:lstStyle/>
          <a:p>
            <a:r>
              <a:rPr lang="en-KE" dirty="0"/>
              <a:t>Preparing consolidated statement of cash flows</a:t>
            </a:r>
            <a:br>
              <a:rPr lang="en-KE" dirty="0"/>
            </a:br>
            <a:endParaRPr lang="en-KE" dirty="0"/>
          </a:p>
        </p:txBody>
      </p:sp>
      <p:sp>
        <p:nvSpPr>
          <p:cNvPr id="3" name="Content Placeholder 2">
            <a:extLst>
              <a:ext uri="{FF2B5EF4-FFF2-40B4-BE49-F238E27FC236}">
                <a16:creationId xmlns:a16="http://schemas.microsoft.com/office/drawing/2014/main" id="{DA037EE0-C360-45E7-8374-C432033C9E7D}"/>
              </a:ext>
            </a:extLst>
          </p:cNvPr>
          <p:cNvSpPr>
            <a:spLocks noGrp="1"/>
          </p:cNvSpPr>
          <p:nvPr>
            <p:ph idx="1"/>
          </p:nvPr>
        </p:nvSpPr>
        <p:spPr/>
        <p:txBody>
          <a:bodyPr/>
          <a:lstStyle/>
          <a:p>
            <a:r>
              <a:rPr lang="en-KE" dirty="0"/>
              <a:t>For the classification of individual items of cash inflows and outflows, rules of IAS 7 </a:t>
            </a:r>
            <a:r>
              <a:rPr lang="en-KE" i="1" dirty="0"/>
              <a:t>Statement of Cash Flows</a:t>
            </a:r>
            <a:r>
              <a:rPr lang="en-KE" dirty="0"/>
              <a:t> (IFRS) or ASC 230 </a:t>
            </a:r>
            <a:r>
              <a:rPr lang="en-KE" i="1" dirty="0"/>
              <a:t>Statement of Cash Flows</a:t>
            </a:r>
            <a:r>
              <a:rPr lang="en-KE" dirty="0"/>
              <a:t> (US GAAP) shall be followed.</a:t>
            </a:r>
          </a:p>
          <a:p>
            <a:r>
              <a:rPr lang="en-KE" dirty="0"/>
              <a:t>Consolidated statements of cash flows should be created by adding up the cash flows of each separate subsidiary and removing any intra-group cash movements, much like consolidated statements of financial position and comprehensive income. </a:t>
            </a:r>
            <a:endParaRPr lang="en-US" dirty="0"/>
          </a:p>
          <a:p>
            <a:r>
              <a:rPr lang="en-KE" dirty="0"/>
              <a:t>Cash flows can also be prepared at a level that is more consolidated. </a:t>
            </a:r>
          </a:p>
        </p:txBody>
      </p:sp>
    </p:spTree>
    <p:extLst>
      <p:ext uri="{BB962C8B-B14F-4D97-AF65-F5344CB8AC3E}">
        <p14:creationId xmlns:p14="http://schemas.microsoft.com/office/powerpoint/2010/main" val="127151676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EBFC6-059A-45FB-AB0B-72224B84965E}"/>
              </a:ext>
            </a:extLst>
          </p:cNvPr>
          <p:cNvSpPr>
            <a:spLocks noGrp="1"/>
          </p:cNvSpPr>
          <p:nvPr>
            <p:ph type="title"/>
          </p:nvPr>
        </p:nvSpPr>
        <p:spPr/>
        <p:txBody>
          <a:bodyPr/>
          <a:lstStyle/>
          <a:p>
            <a:r>
              <a:rPr lang="en-US" dirty="0"/>
              <a:t>Preparing Cash Flow</a:t>
            </a:r>
            <a:endParaRPr lang="en-KE" dirty="0"/>
          </a:p>
        </p:txBody>
      </p:sp>
      <p:sp>
        <p:nvSpPr>
          <p:cNvPr id="3" name="Content Placeholder 2">
            <a:extLst>
              <a:ext uri="{FF2B5EF4-FFF2-40B4-BE49-F238E27FC236}">
                <a16:creationId xmlns:a16="http://schemas.microsoft.com/office/drawing/2014/main" id="{CF6C5EA0-C0B6-402D-A591-8B2603B0F28D}"/>
              </a:ext>
            </a:extLst>
          </p:cNvPr>
          <p:cNvSpPr>
            <a:spLocks noGrp="1"/>
          </p:cNvSpPr>
          <p:nvPr>
            <p:ph idx="1"/>
          </p:nvPr>
        </p:nvSpPr>
        <p:spPr/>
        <p:txBody>
          <a:bodyPr>
            <a:normAutofit/>
          </a:bodyPr>
          <a:lstStyle/>
          <a:p>
            <a:r>
              <a:rPr lang="en-KE" dirty="0"/>
              <a:t>For instance, by beginning with the disclosures in the comprehensive income and consolidated statement of financial position and </a:t>
            </a:r>
            <a:endParaRPr lang="en-US" dirty="0"/>
          </a:p>
          <a:p>
            <a:r>
              <a:rPr lang="en-KE" dirty="0"/>
              <a:t>then considering any extra information about each subsidiary's external cash flows as well as any necessary eliminations. </a:t>
            </a:r>
            <a:endParaRPr lang="en-US" dirty="0"/>
          </a:p>
          <a:p>
            <a:r>
              <a:rPr lang="en-US" dirty="0"/>
              <a:t>T</a:t>
            </a:r>
            <a:r>
              <a:rPr lang="en-KE" dirty="0"/>
              <a:t>he information would be used to determine the value of the main categories of gross cash receipts and payments for an organization that has opted to record its cash flows using the direct method. </a:t>
            </a:r>
          </a:p>
        </p:txBody>
      </p:sp>
    </p:spTree>
    <p:extLst>
      <p:ext uri="{BB962C8B-B14F-4D97-AF65-F5344CB8AC3E}">
        <p14:creationId xmlns:p14="http://schemas.microsoft.com/office/powerpoint/2010/main" val="4153806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C65EBF-AF6E-4F37-8F12-FAACE9C716A1}"/>
              </a:ext>
            </a:extLst>
          </p:cNvPr>
          <p:cNvSpPr>
            <a:spLocks noGrp="1"/>
          </p:cNvSpPr>
          <p:nvPr>
            <p:ph type="title"/>
          </p:nvPr>
        </p:nvSpPr>
        <p:spPr/>
        <p:txBody>
          <a:bodyPr/>
          <a:lstStyle/>
          <a:p>
            <a:r>
              <a:rPr lang="en-US" dirty="0"/>
              <a:t>Preparing the Cash Flow Statement</a:t>
            </a:r>
            <a:endParaRPr lang="en-KE" dirty="0"/>
          </a:p>
        </p:txBody>
      </p:sp>
      <p:sp>
        <p:nvSpPr>
          <p:cNvPr id="3" name="Content Placeholder 2">
            <a:extLst>
              <a:ext uri="{FF2B5EF4-FFF2-40B4-BE49-F238E27FC236}">
                <a16:creationId xmlns:a16="http://schemas.microsoft.com/office/drawing/2014/main" id="{E5725CCE-E001-4978-8CEB-3D159FF4FD9B}"/>
              </a:ext>
            </a:extLst>
          </p:cNvPr>
          <p:cNvSpPr>
            <a:spLocks noGrp="1"/>
          </p:cNvSpPr>
          <p:nvPr>
            <p:ph idx="1"/>
          </p:nvPr>
        </p:nvSpPr>
        <p:spPr/>
        <p:txBody>
          <a:bodyPr>
            <a:normAutofit fontScale="92500"/>
          </a:bodyPr>
          <a:lstStyle/>
          <a:p>
            <a:r>
              <a:rPr lang="en-KE" dirty="0"/>
              <a:t>On the other hand, a company that choose to display its operating cash flows indirectly would utilize this data to figure out how operating receivables and payables, inventories, and other non-cash adjustments recorded in operating activities move. </a:t>
            </a:r>
            <a:endParaRPr lang="en-US" dirty="0"/>
          </a:p>
          <a:p>
            <a:r>
              <a:rPr lang="en-KE" dirty="0"/>
              <a:t>The cash flows from financing and investment activities can also be ascertained by comparing the movements in the consolidated financial position to the pertinent categories in the consolidated statement of comprehensive income. </a:t>
            </a:r>
            <a:endParaRPr lang="en-US" dirty="0"/>
          </a:p>
          <a:p>
            <a:r>
              <a:rPr lang="en-KE" dirty="0"/>
              <a:t>However, in order to prevent gross cash flows from being netted off and to guarantee accurate classification of particular cash movements, subsidiaries would have to supply comprehensive information</a:t>
            </a:r>
          </a:p>
          <a:p>
            <a:endParaRPr lang="en-KE" dirty="0"/>
          </a:p>
        </p:txBody>
      </p:sp>
    </p:spTree>
    <p:extLst>
      <p:ext uri="{BB962C8B-B14F-4D97-AF65-F5344CB8AC3E}">
        <p14:creationId xmlns:p14="http://schemas.microsoft.com/office/powerpoint/2010/main" val="302428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F874E7-A2D5-41F6-AA4C-84B15C16C84F}"/>
              </a:ext>
            </a:extLst>
          </p:cNvPr>
          <p:cNvSpPr>
            <a:spLocks noGrp="1"/>
          </p:cNvSpPr>
          <p:nvPr>
            <p:ph type="title"/>
          </p:nvPr>
        </p:nvSpPr>
        <p:spPr/>
        <p:txBody>
          <a:bodyPr/>
          <a:lstStyle/>
          <a:p>
            <a:r>
              <a:rPr lang="en-KE" dirty="0"/>
              <a:t> </a:t>
            </a:r>
            <a:r>
              <a:rPr lang="en-US" dirty="0"/>
              <a:t>C</a:t>
            </a:r>
            <a:r>
              <a:rPr lang="en-KE" dirty="0" err="1"/>
              <a:t>ombined</a:t>
            </a:r>
            <a:r>
              <a:rPr lang="en-KE" dirty="0"/>
              <a:t> </a:t>
            </a:r>
            <a:r>
              <a:rPr lang="en-US" dirty="0"/>
              <a:t>C</a:t>
            </a:r>
            <a:r>
              <a:rPr lang="en-KE" dirty="0"/>
              <a:t>ash </a:t>
            </a:r>
            <a:r>
              <a:rPr lang="en-US" dirty="0"/>
              <a:t>F</a:t>
            </a:r>
            <a:r>
              <a:rPr lang="en-KE" dirty="0"/>
              <a:t>low statement</a:t>
            </a:r>
          </a:p>
        </p:txBody>
      </p:sp>
      <p:sp>
        <p:nvSpPr>
          <p:cNvPr id="3" name="Content Placeholder 2">
            <a:extLst>
              <a:ext uri="{FF2B5EF4-FFF2-40B4-BE49-F238E27FC236}">
                <a16:creationId xmlns:a16="http://schemas.microsoft.com/office/drawing/2014/main" id="{7E56F5F4-D9FA-4D79-898E-5553A5E99804}"/>
              </a:ext>
            </a:extLst>
          </p:cNvPr>
          <p:cNvSpPr>
            <a:spLocks noGrp="1"/>
          </p:cNvSpPr>
          <p:nvPr>
            <p:ph idx="1"/>
          </p:nvPr>
        </p:nvSpPr>
        <p:spPr/>
        <p:txBody>
          <a:bodyPr/>
          <a:lstStyle/>
          <a:p>
            <a:r>
              <a:rPr lang="en-KE" dirty="0"/>
              <a:t>In groups where the parent and all subsidiaries have the same functional currency, the consolidated statement of financial position movements, the consolidated statement of comprehensive income, and additional information from subsidiaries can be used as the foundation for creating the consolidated statement of cash flows.</a:t>
            </a:r>
            <a:endParaRPr lang="en-US" dirty="0"/>
          </a:p>
          <a:p>
            <a:r>
              <a:rPr lang="en-KE" dirty="0"/>
              <a:t>To guarantee proper handling of exchange disparities, that approach would need to be applied with special caution for companies with overseas subsidiaries</a:t>
            </a:r>
          </a:p>
        </p:txBody>
      </p:sp>
    </p:spTree>
    <p:extLst>
      <p:ext uri="{BB962C8B-B14F-4D97-AF65-F5344CB8AC3E}">
        <p14:creationId xmlns:p14="http://schemas.microsoft.com/office/powerpoint/2010/main" val="103002346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63258-0691-473D-ABD4-B382DDB98602}"/>
              </a:ext>
            </a:extLst>
          </p:cNvPr>
          <p:cNvSpPr>
            <a:spLocks noGrp="1"/>
          </p:cNvSpPr>
          <p:nvPr>
            <p:ph type="title"/>
          </p:nvPr>
        </p:nvSpPr>
        <p:spPr/>
        <p:txBody>
          <a:bodyPr/>
          <a:lstStyle/>
          <a:p>
            <a:r>
              <a:rPr lang="en-US" dirty="0"/>
              <a:t>C</a:t>
            </a:r>
            <a:r>
              <a:rPr lang="en-KE" dirty="0" err="1"/>
              <a:t>ombined</a:t>
            </a:r>
            <a:r>
              <a:rPr lang="en-KE" dirty="0"/>
              <a:t> </a:t>
            </a:r>
            <a:r>
              <a:rPr lang="en-US" dirty="0"/>
              <a:t>C</a:t>
            </a:r>
            <a:r>
              <a:rPr lang="en-KE" dirty="0"/>
              <a:t>ash </a:t>
            </a:r>
            <a:r>
              <a:rPr lang="en-US" dirty="0"/>
              <a:t>F</a:t>
            </a:r>
            <a:r>
              <a:rPr lang="en-KE" dirty="0"/>
              <a:t>low statement</a:t>
            </a:r>
          </a:p>
        </p:txBody>
      </p:sp>
      <p:sp>
        <p:nvSpPr>
          <p:cNvPr id="3" name="Content Placeholder 2">
            <a:extLst>
              <a:ext uri="{FF2B5EF4-FFF2-40B4-BE49-F238E27FC236}">
                <a16:creationId xmlns:a16="http://schemas.microsoft.com/office/drawing/2014/main" id="{B04A3A53-9068-477F-8F58-B126E63A610F}"/>
              </a:ext>
            </a:extLst>
          </p:cNvPr>
          <p:cNvSpPr>
            <a:spLocks noGrp="1"/>
          </p:cNvSpPr>
          <p:nvPr>
            <p:ph idx="1"/>
          </p:nvPr>
        </p:nvSpPr>
        <p:spPr/>
        <p:txBody>
          <a:bodyPr/>
          <a:lstStyle/>
          <a:p>
            <a:r>
              <a:rPr lang="en-KE" dirty="0"/>
              <a:t>When creating a consolidated cash flow statement with foreign subsidiaries, it would be more prudent to follow these steps: </a:t>
            </a:r>
            <a:br>
              <a:rPr lang="en-KE" dirty="0"/>
            </a:br>
            <a:br>
              <a:rPr lang="en-KE" dirty="0"/>
            </a:br>
            <a:r>
              <a:rPr lang="en-KE" dirty="0"/>
              <a:t>• Create distinct cash flow statements for each of the group's entities (parent and all subsidiaries) that will be consolidated. </a:t>
            </a:r>
          </a:p>
          <a:p>
            <a:r>
              <a:rPr lang="en-KE" dirty="0"/>
              <a:t>• Convert a foreign subsidiary's cash flow statement into the presentation currency of the consolidated financial statements using the same exchange rate (either transaction date or average) that was applied when preparing the comprehensive income. </a:t>
            </a:r>
          </a:p>
        </p:txBody>
      </p:sp>
    </p:spTree>
    <p:extLst>
      <p:ext uri="{BB962C8B-B14F-4D97-AF65-F5344CB8AC3E}">
        <p14:creationId xmlns:p14="http://schemas.microsoft.com/office/powerpoint/2010/main" val="292248245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E03758-1173-4A58-A9E4-141BE6F1FB7C}"/>
              </a:ext>
            </a:extLst>
          </p:cNvPr>
          <p:cNvSpPr>
            <a:spLocks noGrp="1"/>
          </p:cNvSpPr>
          <p:nvPr>
            <p:ph type="title"/>
          </p:nvPr>
        </p:nvSpPr>
        <p:spPr/>
        <p:txBody>
          <a:bodyPr/>
          <a:lstStyle/>
          <a:p>
            <a:r>
              <a:rPr lang="en-US" dirty="0"/>
              <a:t>Consolidated Cash Flow</a:t>
            </a:r>
            <a:endParaRPr lang="en-KE" dirty="0"/>
          </a:p>
        </p:txBody>
      </p:sp>
      <p:sp>
        <p:nvSpPr>
          <p:cNvPr id="3" name="Content Placeholder 2">
            <a:extLst>
              <a:ext uri="{FF2B5EF4-FFF2-40B4-BE49-F238E27FC236}">
                <a16:creationId xmlns:a16="http://schemas.microsoft.com/office/drawing/2014/main" id="{B41168BB-64E2-4108-8111-174A2AF8C885}"/>
              </a:ext>
            </a:extLst>
          </p:cNvPr>
          <p:cNvSpPr>
            <a:spLocks noGrp="1"/>
          </p:cNvSpPr>
          <p:nvPr>
            <p:ph idx="1"/>
          </p:nvPr>
        </p:nvSpPr>
        <p:spPr/>
        <p:txBody>
          <a:bodyPr/>
          <a:lstStyle/>
          <a:p>
            <a:r>
              <a:rPr lang="en-KE" dirty="0"/>
              <a:t>• The sum of the initial cash balance and net cash movement for the year and the closing cash balance differ because different exchange rates were used while translating cash movements and SOFP (Statement of Financial Position).</a:t>
            </a:r>
            <a:endParaRPr lang="en-US" dirty="0"/>
          </a:p>
          <a:p>
            <a:r>
              <a:rPr lang="en-KE" dirty="0"/>
              <a:t> This discrepancy will be included in the SOCF (Statement of Cash Flow) of that particular foreign subsidiary under the line item "effect of exchange rate changes on cash."</a:t>
            </a:r>
            <a:br>
              <a:rPr lang="en-KE" dirty="0"/>
            </a:br>
            <a:r>
              <a:rPr lang="en-KE" dirty="0"/>
              <a:t>• Integrate separate cash flow statements. </a:t>
            </a:r>
            <a:br>
              <a:rPr lang="en-KE" dirty="0"/>
            </a:br>
            <a:endParaRPr lang="en-KE" dirty="0"/>
          </a:p>
        </p:txBody>
      </p:sp>
    </p:spTree>
    <p:extLst>
      <p:ext uri="{BB962C8B-B14F-4D97-AF65-F5344CB8AC3E}">
        <p14:creationId xmlns:p14="http://schemas.microsoft.com/office/powerpoint/2010/main" val="18447840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019C27-4C4A-4388-ABF1-114225B98427}"/>
              </a:ext>
            </a:extLst>
          </p:cNvPr>
          <p:cNvSpPr>
            <a:spLocks noGrp="1"/>
          </p:cNvSpPr>
          <p:nvPr>
            <p:ph type="title"/>
          </p:nvPr>
        </p:nvSpPr>
        <p:spPr/>
        <p:txBody>
          <a:bodyPr/>
          <a:lstStyle/>
          <a:p>
            <a:r>
              <a:rPr lang="en-US" dirty="0"/>
              <a:t>Consolidated Cash Flow</a:t>
            </a:r>
            <a:endParaRPr lang="en-KE" dirty="0"/>
          </a:p>
        </p:txBody>
      </p:sp>
      <p:sp>
        <p:nvSpPr>
          <p:cNvPr id="3" name="Content Placeholder 2">
            <a:extLst>
              <a:ext uri="{FF2B5EF4-FFF2-40B4-BE49-F238E27FC236}">
                <a16:creationId xmlns:a16="http://schemas.microsoft.com/office/drawing/2014/main" id="{8B049A2C-979D-4366-8E00-DBB9CCACFDCE}"/>
              </a:ext>
            </a:extLst>
          </p:cNvPr>
          <p:cNvSpPr>
            <a:spLocks noGrp="1"/>
          </p:cNvSpPr>
          <p:nvPr>
            <p:ph idx="1"/>
          </p:nvPr>
        </p:nvSpPr>
        <p:spPr/>
        <p:txBody>
          <a:bodyPr>
            <a:normAutofit/>
          </a:bodyPr>
          <a:lstStyle/>
          <a:p>
            <a:r>
              <a:rPr lang="en-KE" dirty="0"/>
              <a:t>• Remove transactions that take place within a group. </a:t>
            </a:r>
            <a:br>
              <a:rPr lang="en-KE" dirty="0"/>
            </a:br>
            <a:r>
              <a:rPr lang="en-KE" dirty="0"/>
              <a:t>• Total the eliminations and SOCF together</a:t>
            </a:r>
          </a:p>
          <a:p>
            <a:r>
              <a:rPr lang="en-KE" dirty="0"/>
              <a:t>Consolidated cash flow statements are an effective instrument for stakeholders and decision-makers to obtain knowledge about the company's overall financial health in the fast-paced commercial world of today. </a:t>
            </a:r>
            <a:endParaRPr lang="en-US" dirty="0"/>
          </a:p>
          <a:p>
            <a:r>
              <a:rPr lang="en-KE" dirty="0"/>
              <a:t>Therefore, it is essential to understand how to combine cash flow figures in order to save time, make wise business decisions, and support the expansion of your firm.</a:t>
            </a:r>
            <a:br>
              <a:rPr lang="en-KE" dirty="0"/>
            </a:br>
            <a:endParaRPr lang="en-KE" dirty="0"/>
          </a:p>
        </p:txBody>
      </p:sp>
    </p:spTree>
    <p:extLst>
      <p:ext uri="{BB962C8B-B14F-4D97-AF65-F5344CB8AC3E}">
        <p14:creationId xmlns:p14="http://schemas.microsoft.com/office/powerpoint/2010/main" val="54270973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1679C1-4BE8-4C0C-8926-5D7BAE82A4EF}"/>
              </a:ext>
            </a:extLst>
          </p:cNvPr>
          <p:cNvSpPr>
            <a:spLocks noGrp="1"/>
          </p:cNvSpPr>
          <p:nvPr>
            <p:ph type="title"/>
          </p:nvPr>
        </p:nvSpPr>
        <p:spPr/>
        <p:txBody>
          <a:bodyPr/>
          <a:lstStyle/>
          <a:p>
            <a:r>
              <a:rPr lang="en-US" dirty="0"/>
              <a:t>Cash flow Analysis</a:t>
            </a:r>
            <a:endParaRPr lang="en-KE" dirty="0"/>
          </a:p>
        </p:txBody>
      </p:sp>
      <p:sp>
        <p:nvSpPr>
          <p:cNvPr id="3" name="Content Placeholder 2">
            <a:extLst>
              <a:ext uri="{FF2B5EF4-FFF2-40B4-BE49-F238E27FC236}">
                <a16:creationId xmlns:a16="http://schemas.microsoft.com/office/drawing/2014/main" id="{83FE7AE1-4260-4610-B133-AA7478E531C4}"/>
              </a:ext>
            </a:extLst>
          </p:cNvPr>
          <p:cNvSpPr>
            <a:spLocks noGrp="1"/>
          </p:cNvSpPr>
          <p:nvPr>
            <p:ph idx="1"/>
          </p:nvPr>
        </p:nvSpPr>
        <p:spPr/>
        <p:txBody>
          <a:bodyPr/>
          <a:lstStyle/>
          <a:p>
            <a:endParaRPr lang="en-US" dirty="0"/>
          </a:p>
          <a:p>
            <a:r>
              <a:rPr lang="en-KE" dirty="0"/>
              <a:t>A consolidated statement of cash flows: what is it? </a:t>
            </a:r>
            <a:endParaRPr lang="en-US" dirty="0"/>
          </a:p>
          <a:p>
            <a:r>
              <a:rPr lang="en-KE" dirty="0"/>
              <a:t>The combined outcomes from the consolidated financial accounts are called consolidated cash flow statements. </a:t>
            </a:r>
          </a:p>
          <a:p>
            <a:r>
              <a:rPr lang="en-KE" dirty="0"/>
              <a:t>Therefore, consolidated cash flow statements offer vital information about whether a company is making enough money to cover its daily expenses. </a:t>
            </a:r>
          </a:p>
        </p:txBody>
      </p:sp>
    </p:spTree>
    <p:extLst>
      <p:ext uri="{BB962C8B-B14F-4D97-AF65-F5344CB8AC3E}">
        <p14:creationId xmlns:p14="http://schemas.microsoft.com/office/powerpoint/2010/main" val="195065883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4FF5C3-5EF6-4387-9A0C-EEAE8BDE5F4D}"/>
              </a:ext>
            </a:extLst>
          </p:cNvPr>
          <p:cNvSpPr>
            <a:spLocks noGrp="1"/>
          </p:cNvSpPr>
          <p:nvPr>
            <p:ph type="title"/>
          </p:nvPr>
        </p:nvSpPr>
        <p:spPr/>
        <p:txBody>
          <a:bodyPr/>
          <a:lstStyle/>
          <a:p>
            <a:r>
              <a:rPr lang="en-KE" dirty="0"/>
              <a:t>Statements of cash flow and financial visibility</a:t>
            </a:r>
          </a:p>
        </p:txBody>
      </p:sp>
      <p:sp>
        <p:nvSpPr>
          <p:cNvPr id="3" name="Content Placeholder 2">
            <a:extLst>
              <a:ext uri="{FF2B5EF4-FFF2-40B4-BE49-F238E27FC236}">
                <a16:creationId xmlns:a16="http://schemas.microsoft.com/office/drawing/2014/main" id="{FE8FB058-C5DE-4324-B0B9-1C7311338C01}"/>
              </a:ext>
            </a:extLst>
          </p:cNvPr>
          <p:cNvSpPr>
            <a:spLocks noGrp="1"/>
          </p:cNvSpPr>
          <p:nvPr>
            <p:ph idx="1"/>
          </p:nvPr>
        </p:nvSpPr>
        <p:spPr/>
        <p:txBody>
          <a:bodyPr/>
          <a:lstStyle/>
          <a:p>
            <a:r>
              <a:rPr lang="en-KE" dirty="0"/>
              <a:t>Consolidated cash flow statements provide accounting data in a single document that shows all of the company's cash inflows and outflows.</a:t>
            </a:r>
            <a:endParaRPr lang="en-US" dirty="0"/>
          </a:p>
          <a:p>
            <a:r>
              <a:rPr lang="en-KE" dirty="0"/>
              <a:t>Therefore, examining each cash flow statement independently is less useful than using this one perspective. </a:t>
            </a:r>
            <a:endParaRPr lang="en-US" dirty="0"/>
          </a:p>
          <a:p>
            <a:r>
              <a:rPr lang="en-KE" dirty="0"/>
              <a:t>This improves financial visibility by giving the company's financial leaders easy access to its most important financial data, which enables them to predict future performance with accuracy. </a:t>
            </a:r>
            <a:br>
              <a:rPr lang="en-KE" dirty="0"/>
            </a:br>
            <a:endParaRPr lang="en-KE" dirty="0"/>
          </a:p>
        </p:txBody>
      </p:sp>
    </p:spTree>
    <p:extLst>
      <p:ext uri="{BB962C8B-B14F-4D97-AF65-F5344CB8AC3E}">
        <p14:creationId xmlns:p14="http://schemas.microsoft.com/office/powerpoint/2010/main" val="11965004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617587-EAA8-4E65-8543-F6F0AD0DCA37}"/>
              </a:ext>
            </a:extLst>
          </p:cNvPr>
          <p:cNvSpPr>
            <a:spLocks noGrp="1"/>
          </p:cNvSpPr>
          <p:nvPr>
            <p:ph type="title"/>
          </p:nvPr>
        </p:nvSpPr>
        <p:spPr/>
        <p:txBody>
          <a:bodyPr/>
          <a:lstStyle/>
          <a:p>
            <a:r>
              <a:rPr lang="en-US" dirty="0"/>
              <a:t>A</a:t>
            </a:r>
            <a:r>
              <a:rPr lang="en-KE" dirty="0" err="1"/>
              <a:t>dvantages</a:t>
            </a:r>
            <a:r>
              <a:rPr lang="en-US" dirty="0"/>
              <a:t> </a:t>
            </a:r>
            <a:r>
              <a:rPr lang="en-KE" dirty="0"/>
              <a:t>of consolidated cash flow statements</a:t>
            </a:r>
          </a:p>
        </p:txBody>
      </p:sp>
      <p:sp>
        <p:nvSpPr>
          <p:cNvPr id="3" name="Content Placeholder 2">
            <a:extLst>
              <a:ext uri="{FF2B5EF4-FFF2-40B4-BE49-F238E27FC236}">
                <a16:creationId xmlns:a16="http://schemas.microsoft.com/office/drawing/2014/main" id="{4B272D7B-54DC-46F0-BB63-3921FF9C75B2}"/>
              </a:ext>
            </a:extLst>
          </p:cNvPr>
          <p:cNvSpPr>
            <a:spLocks noGrp="1"/>
          </p:cNvSpPr>
          <p:nvPr>
            <p:ph idx="1"/>
          </p:nvPr>
        </p:nvSpPr>
        <p:spPr/>
        <p:txBody>
          <a:bodyPr/>
          <a:lstStyle/>
          <a:p>
            <a:r>
              <a:rPr lang="en-KE" dirty="0"/>
              <a:t>Accurate and current information is provided by consolidated cash flow statements, which supports better, data-driven decision-making. Here are a few more benefits: </a:t>
            </a:r>
          </a:p>
          <a:p>
            <a:r>
              <a:rPr lang="en-KE" dirty="0"/>
              <a:t>• By offering a comprehensive viewpoint, the consolidated statement of cash flows document facilitates improved strategic planning and the identification of possible areas for development. </a:t>
            </a:r>
            <a:endParaRPr lang="en-US" dirty="0"/>
          </a:p>
          <a:p>
            <a:r>
              <a:rPr lang="en-KE" dirty="0"/>
              <a:t>• It makes it easier for controllers and CFOs to compare and aggregate the cash flow statements of their subsidiary businesses.</a:t>
            </a:r>
            <a:br>
              <a:rPr lang="en-KE" dirty="0"/>
            </a:br>
            <a:endParaRPr lang="en-KE" dirty="0"/>
          </a:p>
        </p:txBody>
      </p:sp>
    </p:spTree>
    <p:extLst>
      <p:ext uri="{BB962C8B-B14F-4D97-AF65-F5344CB8AC3E}">
        <p14:creationId xmlns:p14="http://schemas.microsoft.com/office/powerpoint/2010/main" val="34081393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47224B-D943-4B0F-8BAE-18A58A561A43}"/>
              </a:ext>
            </a:extLst>
          </p:cNvPr>
          <p:cNvSpPr>
            <a:spLocks noGrp="1"/>
          </p:cNvSpPr>
          <p:nvPr>
            <p:ph type="title"/>
          </p:nvPr>
        </p:nvSpPr>
        <p:spPr/>
        <p:txBody>
          <a:bodyPr/>
          <a:lstStyle/>
          <a:p>
            <a:r>
              <a:rPr lang="en-KE" dirty="0"/>
              <a:t>advantages and difficulties of consolidated cash flow statements</a:t>
            </a:r>
          </a:p>
        </p:txBody>
      </p:sp>
      <p:sp>
        <p:nvSpPr>
          <p:cNvPr id="3" name="Content Placeholder 2">
            <a:extLst>
              <a:ext uri="{FF2B5EF4-FFF2-40B4-BE49-F238E27FC236}">
                <a16:creationId xmlns:a16="http://schemas.microsoft.com/office/drawing/2014/main" id="{3DC76E83-DBEF-4FB5-A3A1-B88BADEA1A27}"/>
              </a:ext>
            </a:extLst>
          </p:cNvPr>
          <p:cNvSpPr>
            <a:spLocks noGrp="1"/>
          </p:cNvSpPr>
          <p:nvPr>
            <p:ph idx="1"/>
          </p:nvPr>
        </p:nvSpPr>
        <p:spPr/>
        <p:txBody>
          <a:bodyPr/>
          <a:lstStyle/>
          <a:p>
            <a:r>
              <a:rPr lang="en-KE" dirty="0"/>
              <a:t> The report can be seen in any currency, allowing for the analysis of the underlying transactions by obtaining precise figures. </a:t>
            </a:r>
            <a:endParaRPr lang="en-US" dirty="0"/>
          </a:p>
          <a:p>
            <a:r>
              <a:rPr lang="en-KE" dirty="0"/>
              <a:t>They keep track of the money coming into and going out of the company, therefore there is no need for elimination because it is not prepared from the separate businesses. </a:t>
            </a:r>
            <a:endParaRPr lang="en-US" dirty="0"/>
          </a:p>
          <a:p>
            <a:r>
              <a:rPr lang="en-KE" dirty="0"/>
              <a:t>Standardization and centralization, data quantities, different currency transactions, manual processes, and external influences like shifting reporting requirements are some of the issues and considerations that come with the process. </a:t>
            </a:r>
          </a:p>
          <a:p>
            <a:endParaRPr lang="en-KE" dirty="0"/>
          </a:p>
        </p:txBody>
      </p:sp>
    </p:spTree>
    <p:extLst>
      <p:ext uri="{BB962C8B-B14F-4D97-AF65-F5344CB8AC3E}">
        <p14:creationId xmlns:p14="http://schemas.microsoft.com/office/powerpoint/2010/main" val="256027897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BEA1A-B590-4BC7-882A-987B26FB2609}"/>
              </a:ext>
            </a:extLst>
          </p:cNvPr>
          <p:cNvSpPr>
            <a:spLocks noGrp="1"/>
          </p:cNvSpPr>
          <p:nvPr>
            <p:ph type="title"/>
          </p:nvPr>
        </p:nvSpPr>
        <p:spPr/>
        <p:txBody>
          <a:bodyPr/>
          <a:lstStyle/>
          <a:p>
            <a:r>
              <a:rPr lang="en-KE" dirty="0"/>
              <a:t>Consolidated cash flow statement implementation</a:t>
            </a:r>
          </a:p>
        </p:txBody>
      </p:sp>
      <p:sp>
        <p:nvSpPr>
          <p:cNvPr id="3" name="Content Placeholder 2">
            <a:extLst>
              <a:ext uri="{FF2B5EF4-FFF2-40B4-BE49-F238E27FC236}">
                <a16:creationId xmlns:a16="http://schemas.microsoft.com/office/drawing/2014/main" id="{89702DD4-F4CF-4841-9A7E-30CB587BB640}"/>
              </a:ext>
            </a:extLst>
          </p:cNvPr>
          <p:cNvSpPr>
            <a:spLocks noGrp="1"/>
          </p:cNvSpPr>
          <p:nvPr>
            <p:ph idx="1"/>
          </p:nvPr>
        </p:nvSpPr>
        <p:spPr/>
        <p:txBody>
          <a:bodyPr/>
          <a:lstStyle/>
          <a:p>
            <a:r>
              <a:rPr lang="en-KE" dirty="0"/>
              <a:t>It is recommended to utilize a versatile, easy-to-use cash management software program that has the following features in order to produce precise consolidated cash flow statements:</a:t>
            </a:r>
            <a:br>
              <a:rPr lang="en-KE" dirty="0"/>
            </a:br>
            <a:endParaRPr lang="en-US" dirty="0"/>
          </a:p>
          <a:p>
            <a:r>
              <a:rPr lang="en-KE" dirty="0"/>
              <a:t> A unified platform for financial and accounting management. </a:t>
            </a:r>
            <a:br>
              <a:rPr lang="en-KE" dirty="0"/>
            </a:br>
            <a:r>
              <a:rPr lang="en-KE" dirty="0"/>
              <a:t>• Fit to handle the multifaceted and strategic issues faced by dispersed businesses. </a:t>
            </a:r>
            <a:br>
              <a:rPr lang="en-KE" dirty="0"/>
            </a:br>
            <a:r>
              <a:rPr lang="en-KE" dirty="0"/>
              <a:t>• Current and accurate visibility to improve predictions. </a:t>
            </a:r>
            <a:br>
              <a:rPr lang="en-KE" dirty="0"/>
            </a:br>
            <a:endParaRPr lang="en-KE" dirty="0"/>
          </a:p>
        </p:txBody>
      </p:sp>
    </p:spTree>
    <p:extLst>
      <p:ext uri="{BB962C8B-B14F-4D97-AF65-F5344CB8AC3E}">
        <p14:creationId xmlns:p14="http://schemas.microsoft.com/office/powerpoint/2010/main" val="16900668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561CE1-079E-44A7-8915-7830458604AE}"/>
              </a:ext>
            </a:extLst>
          </p:cNvPr>
          <p:cNvSpPr>
            <a:spLocks noGrp="1"/>
          </p:cNvSpPr>
          <p:nvPr>
            <p:ph type="title"/>
          </p:nvPr>
        </p:nvSpPr>
        <p:spPr/>
        <p:txBody>
          <a:bodyPr/>
          <a:lstStyle/>
          <a:p>
            <a:r>
              <a:rPr lang="en-KE" dirty="0"/>
              <a:t>Consolidated cash flow statement implementation</a:t>
            </a:r>
          </a:p>
        </p:txBody>
      </p:sp>
      <p:sp>
        <p:nvSpPr>
          <p:cNvPr id="3" name="Content Placeholder 2">
            <a:extLst>
              <a:ext uri="{FF2B5EF4-FFF2-40B4-BE49-F238E27FC236}">
                <a16:creationId xmlns:a16="http://schemas.microsoft.com/office/drawing/2014/main" id="{E597820A-B6CE-4FEA-8D93-AA86CCF8AC52}"/>
              </a:ext>
            </a:extLst>
          </p:cNvPr>
          <p:cNvSpPr>
            <a:spLocks noGrp="1"/>
          </p:cNvSpPr>
          <p:nvPr>
            <p:ph idx="1"/>
          </p:nvPr>
        </p:nvSpPr>
        <p:spPr/>
        <p:txBody>
          <a:bodyPr/>
          <a:lstStyle/>
          <a:p>
            <a:r>
              <a:rPr lang="en-KE" dirty="0"/>
              <a:t>• Forecasting, account-to-account transfers, currency reconciliation, current account management, and other cash management tasks are integrated.</a:t>
            </a:r>
            <a:endParaRPr lang="en-US" dirty="0"/>
          </a:p>
          <a:p>
            <a:r>
              <a:rPr lang="en-KE" dirty="0"/>
              <a:t>• Automating and simplifying time-consuming procedures, like manual processes, as well as complex processes. </a:t>
            </a:r>
            <a:br>
              <a:rPr lang="en-KE" dirty="0"/>
            </a:br>
            <a:r>
              <a:rPr lang="en-KE" dirty="0"/>
              <a:t>• Regulatory management capabilities, such as timeliness and scalability to meet modern accounting standards. </a:t>
            </a:r>
          </a:p>
          <a:p>
            <a:r>
              <a:rPr lang="en-KE" dirty="0"/>
              <a:t>The statement of cash flows is a concept that students attempting financial reporting papers must understand. </a:t>
            </a:r>
          </a:p>
          <a:p>
            <a:endParaRPr lang="en-KE" dirty="0"/>
          </a:p>
        </p:txBody>
      </p:sp>
    </p:spTree>
    <p:extLst>
      <p:ext uri="{BB962C8B-B14F-4D97-AF65-F5344CB8AC3E}">
        <p14:creationId xmlns:p14="http://schemas.microsoft.com/office/powerpoint/2010/main" val="16687640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3DF62C-186D-4125-952A-DDF15541E5CF}"/>
              </a:ext>
            </a:extLst>
          </p:cNvPr>
          <p:cNvSpPr>
            <a:spLocks noGrp="1"/>
          </p:cNvSpPr>
          <p:nvPr>
            <p:ph type="title"/>
          </p:nvPr>
        </p:nvSpPr>
        <p:spPr/>
        <p:txBody>
          <a:bodyPr/>
          <a:lstStyle/>
          <a:p>
            <a:r>
              <a:rPr lang="en-KE" dirty="0"/>
              <a:t>Consolidated cash flow statement implementation</a:t>
            </a:r>
          </a:p>
        </p:txBody>
      </p:sp>
      <p:sp>
        <p:nvSpPr>
          <p:cNvPr id="3" name="Content Placeholder 2">
            <a:extLst>
              <a:ext uri="{FF2B5EF4-FFF2-40B4-BE49-F238E27FC236}">
                <a16:creationId xmlns:a16="http://schemas.microsoft.com/office/drawing/2014/main" id="{4C14F9AF-BCDF-489D-8422-55EF101DE2FE}"/>
              </a:ext>
            </a:extLst>
          </p:cNvPr>
          <p:cNvSpPr>
            <a:spLocks noGrp="1"/>
          </p:cNvSpPr>
          <p:nvPr>
            <p:ph idx="1"/>
          </p:nvPr>
        </p:nvSpPr>
        <p:spPr/>
        <p:txBody>
          <a:bodyPr/>
          <a:lstStyle/>
          <a:p>
            <a:r>
              <a:rPr lang="en-KE" dirty="0"/>
              <a:t>The principles that underpin the preparation of such a financial statement are covered in IAS 7 Statement of Cash Flows under IFRS. </a:t>
            </a:r>
            <a:endParaRPr lang="en-US" dirty="0"/>
          </a:p>
          <a:p>
            <a:r>
              <a:rPr lang="en-KE" dirty="0"/>
              <a:t>It is important to note at this point that the statement of cash flows is a component of the primary financial statements of a reporting business, and as such,</a:t>
            </a:r>
            <a:endParaRPr lang="en-US" dirty="0"/>
          </a:p>
          <a:p>
            <a:r>
              <a:rPr lang="en-KE" dirty="0"/>
              <a:t> it is accorded equal weight with the statement of financial position and the statement of profit or loss (income statement). </a:t>
            </a:r>
            <a:br>
              <a:rPr lang="en-KE" dirty="0"/>
            </a:br>
            <a:endParaRPr lang="en-KE" dirty="0"/>
          </a:p>
        </p:txBody>
      </p:sp>
    </p:spTree>
    <p:extLst>
      <p:ext uri="{BB962C8B-B14F-4D97-AF65-F5344CB8AC3E}">
        <p14:creationId xmlns:p14="http://schemas.microsoft.com/office/powerpoint/2010/main" val="24641575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A15989-9C09-4F25-B8AB-15C0FF5D4432}"/>
              </a:ext>
            </a:extLst>
          </p:cNvPr>
          <p:cNvSpPr>
            <a:spLocks noGrp="1"/>
          </p:cNvSpPr>
          <p:nvPr>
            <p:ph type="title"/>
          </p:nvPr>
        </p:nvSpPr>
        <p:spPr/>
        <p:txBody>
          <a:bodyPr/>
          <a:lstStyle/>
          <a:p>
            <a:r>
              <a:rPr lang="en-KE" dirty="0"/>
              <a:t>Consolidated cash flow statement implementation</a:t>
            </a:r>
          </a:p>
        </p:txBody>
      </p:sp>
      <p:sp>
        <p:nvSpPr>
          <p:cNvPr id="3" name="Content Placeholder 2">
            <a:extLst>
              <a:ext uri="{FF2B5EF4-FFF2-40B4-BE49-F238E27FC236}">
                <a16:creationId xmlns:a16="http://schemas.microsoft.com/office/drawing/2014/main" id="{DDDD5987-2705-49FF-83A4-11265DDA5B86}"/>
              </a:ext>
            </a:extLst>
          </p:cNvPr>
          <p:cNvSpPr>
            <a:spLocks noGrp="1"/>
          </p:cNvSpPr>
          <p:nvPr>
            <p:ph idx="1"/>
          </p:nvPr>
        </p:nvSpPr>
        <p:spPr/>
        <p:txBody>
          <a:bodyPr>
            <a:normAutofit/>
          </a:bodyPr>
          <a:lstStyle/>
          <a:p>
            <a:r>
              <a:rPr lang="en-KE" dirty="0"/>
              <a:t>A reporting entity's cash generation and expenditures during an accounting period are explained to the user of the financial statements by the logic of the statement of cash flows</a:t>
            </a:r>
            <a:endParaRPr lang="en-US" dirty="0"/>
          </a:p>
          <a:p>
            <a:r>
              <a:rPr lang="en-KE" dirty="0"/>
              <a:t>Operating, investing, and financing activities are the three categories of activity specified by IAS 7, which mandates that different cash flows be categorized based on their activity. </a:t>
            </a:r>
            <a:endParaRPr lang="en-US" dirty="0"/>
          </a:p>
          <a:p>
            <a:r>
              <a:rPr lang="en-KE" dirty="0"/>
              <a:t>The daily, income-generating operations of the company that do not include financing or investing are known as operating activities. </a:t>
            </a:r>
          </a:p>
          <a:p>
            <a:endParaRPr lang="en-KE" dirty="0"/>
          </a:p>
        </p:txBody>
      </p:sp>
    </p:spTree>
    <p:extLst>
      <p:ext uri="{BB962C8B-B14F-4D97-AF65-F5344CB8AC3E}">
        <p14:creationId xmlns:p14="http://schemas.microsoft.com/office/powerpoint/2010/main" val="45043561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A96431-2D96-49A4-A8A9-A3A0285550C2}"/>
              </a:ext>
            </a:extLst>
          </p:cNvPr>
          <p:cNvSpPr>
            <a:spLocks noGrp="1"/>
          </p:cNvSpPr>
          <p:nvPr>
            <p:ph type="title"/>
          </p:nvPr>
        </p:nvSpPr>
        <p:spPr/>
        <p:txBody>
          <a:bodyPr/>
          <a:lstStyle/>
          <a:p>
            <a:r>
              <a:rPr lang="en-US" dirty="0"/>
              <a:t>Implementation</a:t>
            </a:r>
            <a:endParaRPr lang="en-KE" dirty="0"/>
          </a:p>
        </p:txBody>
      </p:sp>
      <p:sp>
        <p:nvSpPr>
          <p:cNvPr id="3" name="Content Placeholder 2">
            <a:extLst>
              <a:ext uri="{FF2B5EF4-FFF2-40B4-BE49-F238E27FC236}">
                <a16:creationId xmlns:a16="http://schemas.microsoft.com/office/drawing/2014/main" id="{FE0F77DB-A7DD-496D-B1C0-F167A09FF647}"/>
              </a:ext>
            </a:extLst>
          </p:cNvPr>
          <p:cNvSpPr>
            <a:spLocks noGrp="1"/>
          </p:cNvSpPr>
          <p:nvPr>
            <p:ph idx="1"/>
          </p:nvPr>
        </p:nvSpPr>
        <p:spPr/>
        <p:txBody>
          <a:bodyPr>
            <a:normAutofit/>
          </a:bodyPr>
          <a:lstStyle/>
          <a:p>
            <a:r>
              <a:rPr lang="en-KE" dirty="0"/>
              <a:t>Therefore, this activity is basically a "default" category that includes any cash flows that do not fit into the "investing" or "financing" categories.</a:t>
            </a:r>
            <a:endParaRPr lang="en-US" dirty="0"/>
          </a:p>
          <a:p>
            <a:r>
              <a:rPr lang="en-KE" dirty="0"/>
              <a:t>Activities that include the purchase and sale of long-term assets, such as non-current assets and subsidiaries, are referred to as investing activities. </a:t>
            </a:r>
            <a:endParaRPr lang="en-US" dirty="0"/>
          </a:p>
          <a:p>
            <a:r>
              <a:rPr lang="en-KE" dirty="0"/>
              <a:t>Activities that alter a company's equity and borrowing mix are referred to as financing activities. </a:t>
            </a:r>
          </a:p>
          <a:p>
            <a:br>
              <a:rPr lang="en-KE" dirty="0"/>
            </a:br>
            <a:endParaRPr lang="en-KE" dirty="0"/>
          </a:p>
        </p:txBody>
      </p:sp>
    </p:spTree>
    <p:extLst>
      <p:ext uri="{BB962C8B-B14F-4D97-AF65-F5344CB8AC3E}">
        <p14:creationId xmlns:p14="http://schemas.microsoft.com/office/powerpoint/2010/main" val="230585837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CCF4D2-BCE7-4F13-9BB6-36F7CB46662D}"/>
              </a:ext>
            </a:extLst>
          </p:cNvPr>
          <p:cNvSpPr>
            <a:spLocks noGrp="1"/>
          </p:cNvSpPr>
          <p:nvPr>
            <p:ph type="title"/>
          </p:nvPr>
        </p:nvSpPr>
        <p:spPr/>
        <p:txBody>
          <a:bodyPr/>
          <a:lstStyle/>
          <a:p>
            <a:r>
              <a:rPr lang="en-US" dirty="0"/>
              <a:t>Implementation</a:t>
            </a:r>
            <a:endParaRPr lang="en-KE" dirty="0"/>
          </a:p>
        </p:txBody>
      </p:sp>
      <p:sp>
        <p:nvSpPr>
          <p:cNvPr id="3" name="Content Placeholder 2">
            <a:extLst>
              <a:ext uri="{FF2B5EF4-FFF2-40B4-BE49-F238E27FC236}">
                <a16:creationId xmlns:a16="http://schemas.microsoft.com/office/drawing/2014/main" id="{CDBC6F3F-AC97-4E24-8590-5B1D911240EE}"/>
              </a:ext>
            </a:extLst>
          </p:cNvPr>
          <p:cNvSpPr>
            <a:spLocks noGrp="1"/>
          </p:cNvSpPr>
          <p:nvPr>
            <p:ph idx="1"/>
          </p:nvPr>
        </p:nvSpPr>
        <p:spPr/>
        <p:txBody>
          <a:bodyPr/>
          <a:lstStyle/>
          <a:p>
            <a:r>
              <a:rPr lang="en-KE" dirty="0"/>
              <a:t>A reporting organization might, for instance, issue more shares during the accounting period; the cash flows from this share issuance would be categorized as a financing transaction. </a:t>
            </a:r>
            <a:endParaRPr lang="en-US" dirty="0"/>
          </a:p>
          <a:p>
            <a:r>
              <a:rPr lang="en-KE" dirty="0"/>
              <a:t>As students graduate to more complex coursework, they need to comprehend the fundamental processes involved in creating the statement of cash flows.</a:t>
            </a:r>
            <a:endParaRPr lang="en-US" dirty="0"/>
          </a:p>
          <a:p>
            <a:r>
              <a:rPr lang="en-KE" dirty="0"/>
              <a:t> Students can proceed to the more intricate statement of cash flows, known as the consolidated statement of cash flows, after they have mastered this information.</a:t>
            </a:r>
            <a:br>
              <a:rPr lang="en-KE" dirty="0"/>
            </a:br>
            <a:endParaRPr lang="en-KE" dirty="0"/>
          </a:p>
        </p:txBody>
      </p:sp>
    </p:spTree>
    <p:extLst>
      <p:ext uri="{BB962C8B-B14F-4D97-AF65-F5344CB8AC3E}">
        <p14:creationId xmlns:p14="http://schemas.microsoft.com/office/powerpoint/2010/main" val="399555436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713EB-821A-4688-BF4E-1D741DBDE7AF}"/>
              </a:ext>
            </a:extLst>
          </p:cNvPr>
          <p:cNvSpPr>
            <a:spLocks noGrp="1"/>
          </p:cNvSpPr>
          <p:nvPr>
            <p:ph type="title"/>
          </p:nvPr>
        </p:nvSpPr>
        <p:spPr/>
        <p:txBody>
          <a:bodyPr/>
          <a:lstStyle/>
          <a:p>
            <a:r>
              <a:rPr lang="en-KE" dirty="0"/>
              <a:t>consolidated financial statements</a:t>
            </a:r>
          </a:p>
        </p:txBody>
      </p:sp>
      <p:sp>
        <p:nvSpPr>
          <p:cNvPr id="3" name="Content Placeholder 2">
            <a:extLst>
              <a:ext uri="{FF2B5EF4-FFF2-40B4-BE49-F238E27FC236}">
                <a16:creationId xmlns:a16="http://schemas.microsoft.com/office/drawing/2014/main" id="{DD6804CC-A868-469F-8D3D-FE03DD94BF51}"/>
              </a:ext>
            </a:extLst>
          </p:cNvPr>
          <p:cNvSpPr>
            <a:spLocks noGrp="1"/>
          </p:cNvSpPr>
          <p:nvPr>
            <p:ph idx="1"/>
          </p:nvPr>
        </p:nvSpPr>
        <p:spPr/>
        <p:txBody>
          <a:bodyPr/>
          <a:lstStyle/>
          <a:p>
            <a:r>
              <a:rPr lang="en-KE" dirty="0"/>
              <a:t>A group's members will prepare individual financial statements, but the parent business will also prepare consolidated financial statements. </a:t>
            </a:r>
          </a:p>
          <a:p>
            <a:r>
              <a:rPr lang="en-KE" dirty="0"/>
              <a:t>The consolidated financial statements are used to generate the group statement of cash flows, which represents the group's cash flows.</a:t>
            </a:r>
            <a:endParaRPr lang="en-US" dirty="0"/>
          </a:p>
          <a:p>
            <a:r>
              <a:rPr lang="en-KE" dirty="0"/>
              <a:t>Although there are certain issues with creating the consolidated statement of cash flows, the fundamental ideas that guide the creation of the group statement of cash flows are nearly identical to those that guide the creation of a statement of cash flows at the level of individual companies.</a:t>
            </a:r>
          </a:p>
        </p:txBody>
      </p:sp>
    </p:spTree>
    <p:extLst>
      <p:ext uri="{BB962C8B-B14F-4D97-AF65-F5344CB8AC3E}">
        <p14:creationId xmlns:p14="http://schemas.microsoft.com/office/powerpoint/2010/main" val="148653309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BB19522-76C9-42DF-AA0A-62279F643A94}"/>
              </a:ext>
            </a:extLst>
          </p:cNvPr>
          <p:cNvSpPr>
            <a:spLocks noGrp="1"/>
          </p:cNvSpPr>
          <p:nvPr>
            <p:ph type="title"/>
          </p:nvPr>
        </p:nvSpPr>
        <p:spPr/>
        <p:txBody>
          <a:bodyPr/>
          <a:lstStyle/>
          <a:p>
            <a:r>
              <a:rPr lang="en-US" dirty="0"/>
              <a:t>Transactions</a:t>
            </a:r>
            <a:endParaRPr lang="en-KE" dirty="0"/>
          </a:p>
        </p:txBody>
      </p:sp>
      <p:sp>
        <p:nvSpPr>
          <p:cNvPr id="3" name="Content Placeholder 2">
            <a:extLst>
              <a:ext uri="{FF2B5EF4-FFF2-40B4-BE49-F238E27FC236}">
                <a16:creationId xmlns:a16="http://schemas.microsoft.com/office/drawing/2014/main" id="{03901C90-BAAE-4D4E-B787-6D2AA1FAF1AE}"/>
              </a:ext>
            </a:extLst>
          </p:cNvPr>
          <p:cNvSpPr>
            <a:spLocks noGrp="1"/>
          </p:cNvSpPr>
          <p:nvPr>
            <p:ph idx="1"/>
          </p:nvPr>
        </p:nvSpPr>
        <p:spPr/>
        <p:txBody>
          <a:bodyPr>
            <a:normAutofit/>
          </a:bodyPr>
          <a:lstStyle/>
          <a:p>
            <a:r>
              <a:rPr lang="en-KE" dirty="0"/>
              <a:t>The problem is that there are other cash flows to take into account when creating a group statement of cash flows, like:</a:t>
            </a:r>
            <a:endParaRPr lang="en-US" dirty="0"/>
          </a:p>
          <a:p>
            <a:r>
              <a:rPr lang="en-KE" dirty="0"/>
              <a:t> • Dividends paid to non-controlling interests</a:t>
            </a:r>
            <a:br>
              <a:rPr lang="en-KE" dirty="0"/>
            </a:br>
            <a:r>
              <a:rPr lang="en-KE" dirty="0"/>
              <a:t>• Dividends paid to associates and other equity-accounted investors </a:t>
            </a:r>
            <a:br>
              <a:rPr lang="en-KE" dirty="0"/>
            </a:br>
            <a:r>
              <a:rPr lang="en-KE" dirty="0"/>
              <a:t>• Cash flows from the purchase or sale of subsidiary businesses </a:t>
            </a:r>
            <a:br>
              <a:rPr lang="en-KE" dirty="0"/>
            </a:br>
            <a:r>
              <a:rPr lang="en-KE" dirty="0"/>
              <a:t>I'll take into account the three extra cash flows mentioned above as follows. </a:t>
            </a:r>
          </a:p>
        </p:txBody>
      </p:sp>
    </p:spTree>
    <p:extLst>
      <p:ext uri="{BB962C8B-B14F-4D97-AF65-F5344CB8AC3E}">
        <p14:creationId xmlns:p14="http://schemas.microsoft.com/office/powerpoint/2010/main" val="76331965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027B35-5324-4BF8-A9E5-5E8234936E61}"/>
              </a:ext>
            </a:extLst>
          </p:cNvPr>
          <p:cNvSpPr>
            <a:spLocks noGrp="1"/>
          </p:cNvSpPr>
          <p:nvPr>
            <p:ph type="title"/>
          </p:nvPr>
        </p:nvSpPr>
        <p:spPr/>
        <p:txBody>
          <a:bodyPr/>
          <a:lstStyle/>
          <a:p>
            <a:r>
              <a:rPr lang="en-US" dirty="0"/>
              <a:t>Transactions</a:t>
            </a:r>
            <a:endParaRPr lang="en-KE" dirty="0"/>
          </a:p>
        </p:txBody>
      </p:sp>
      <p:sp>
        <p:nvSpPr>
          <p:cNvPr id="3" name="Content Placeholder 2">
            <a:extLst>
              <a:ext uri="{FF2B5EF4-FFF2-40B4-BE49-F238E27FC236}">
                <a16:creationId xmlns:a16="http://schemas.microsoft.com/office/drawing/2014/main" id="{DE8F300E-C81F-4DED-83D7-33F30BE89D16}"/>
              </a:ext>
            </a:extLst>
          </p:cNvPr>
          <p:cNvSpPr>
            <a:spLocks noGrp="1"/>
          </p:cNvSpPr>
          <p:nvPr>
            <p:ph idx="1"/>
          </p:nvPr>
        </p:nvSpPr>
        <p:spPr/>
        <p:txBody>
          <a:bodyPr/>
          <a:lstStyle/>
          <a:p>
            <a:r>
              <a:rPr lang="en-KE" dirty="0"/>
              <a:t>Dividends given to interests that do not control </a:t>
            </a:r>
            <a:endParaRPr lang="en-US" dirty="0"/>
          </a:p>
          <a:p>
            <a:r>
              <a:rPr lang="en-KE" dirty="0"/>
              <a:t>Non-controlling interests (NCIs), which are the additional investors who own the remaining shares in the subsidiary business, are impacted by a number of transactions, including: </a:t>
            </a:r>
            <a:endParaRPr lang="en-US" dirty="0"/>
          </a:p>
          <a:p>
            <a:r>
              <a:rPr lang="en-KE" dirty="0"/>
              <a:t>• Proposed dividends to NCIs</a:t>
            </a:r>
          </a:p>
          <a:p>
            <a:r>
              <a:rPr lang="en-KE" dirty="0"/>
              <a:t>• NCI's portion of losses in foreign exchange </a:t>
            </a:r>
            <a:br>
              <a:rPr lang="en-KE" dirty="0"/>
            </a:br>
            <a:r>
              <a:rPr lang="en-KE" dirty="0"/>
              <a:t>• NCI's portion of any revaluation gains or losses; </a:t>
            </a:r>
            <a:endParaRPr lang="en-US" dirty="0"/>
          </a:p>
          <a:p>
            <a:r>
              <a:rPr lang="en-KE" dirty="0"/>
              <a:t>• NCI's portion of after-tax earnings </a:t>
            </a:r>
            <a:br>
              <a:rPr lang="en-KE" dirty="0"/>
            </a:br>
            <a:endParaRPr lang="en-US" dirty="0"/>
          </a:p>
          <a:p>
            <a:endParaRPr lang="en-KE" dirty="0"/>
          </a:p>
        </p:txBody>
      </p:sp>
    </p:spTree>
    <p:extLst>
      <p:ext uri="{BB962C8B-B14F-4D97-AF65-F5344CB8AC3E}">
        <p14:creationId xmlns:p14="http://schemas.microsoft.com/office/powerpoint/2010/main" val="90202767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83AFBC-F45D-435D-95B1-5D78A84B7DE5}"/>
              </a:ext>
            </a:extLst>
          </p:cNvPr>
          <p:cNvSpPr>
            <a:spLocks noGrp="1"/>
          </p:cNvSpPr>
          <p:nvPr>
            <p:ph type="title"/>
          </p:nvPr>
        </p:nvSpPr>
        <p:spPr/>
        <p:txBody>
          <a:bodyPr/>
          <a:lstStyle/>
          <a:p>
            <a:r>
              <a:rPr lang="en-US" dirty="0"/>
              <a:t>Process of consolidating</a:t>
            </a:r>
            <a:endParaRPr lang="en-KE" dirty="0"/>
          </a:p>
        </p:txBody>
      </p:sp>
      <p:sp>
        <p:nvSpPr>
          <p:cNvPr id="3" name="Content Placeholder 2">
            <a:extLst>
              <a:ext uri="{FF2B5EF4-FFF2-40B4-BE49-F238E27FC236}">
                <a16:creationId xmlns:a16="http://schemas.microsoft.com/office/drawing/2014/main" id="{292DFFA2-1E19-4EA0-A663-EE0EA09B6A92}"/>
              </a:ext>
            </a:extLst>
          </p:cNvPr>
          <p:cNvSpPr>
            <a:spLocks noGrp="1"/>
          </p:cNvSpPr>
          <p:nvPr>
            <p:ph idx="1"/>
          </p:nvPr>
        </p:nvSpPr>
        <p:spPr/>
        <p:txBody>
          <a:bodyPr/>
          <a:lstStyle/>
          <a:p>
            <a:r>
              <a:rPr lang="en-KE" dirty="0"/>
              <a:t>You must merge the parent company's and its subsidiaries' separate cash flow statements, remove any intercompany transactions, </a:t>
            </a:r>
            <a:endParaRPr lang="en-US" dirty="0"/>
          </a:p>
          <a:p>
            <a:r>
              <a:rPr lang="en-US" dirty="0"/>
              <a:t>Add</a:t>
            </a:r>
            <a:r>
              <a:rPr lang="en-KE" dirty="0"/>
              <a:t> account for non-controlling interests in order to create a consolidated cash flow statement.</a:t>
            </a:r>
            <a:endParaRPr lang="en-US" dirty="0"/>
          </a:p>
          <a:p>
            <a:r>
              <a:rPr lang="en-KE" dirty="0"/>
              <a:t> Obtaining financial information, removing intercompany transactions, correcting for unrealized gains or losses, and then integrating the cash flow statements are the processes involved in this process.</a:t>
            </a:r>
          </a:p>
        </p:txBody>
      </p:sp>
    </p:spTree>
    <p:extLst>
      <p:ext uri="{BB962C8B-B14F-4D97-AF65-F5344CB8AC3E}">
        <p14:creationId xmlns:p14="http://schemas.microsoft.com/office/powerpoint/2010/main" val="877549619"/>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ED048B-9202-43FE-911E-411BE9E86F1D}"/>
              </a:ext>
            </a:extLst>
          </p:cNvPr>
          <p:cNvSpPr>
            <a:spLocks noGrp="1"/>
          </p:cNvSpPr>
          <p:nvPr>
            <p:ph type="title"/>
          </p:nvPr>
        </p:nvSpPr>
        <p:spPr/>
        <p:txBody>
          <a:bodyPr/>
          <a:lstStyle/>
          <a:p>
            <a:r>
              <a:rPr lang="en-US" dirty="0"/>
              <a:t>Process of consolidating</a:t>
            </a:r>
            <a:endParaRPr lang="en-KE" dirty="0"/>
          </a:p>
        </p:txBody>
      </p:sp>
      <p:sp>
        <p:nvSpPr>
          <p:cNvPr id="3" name="Content Placeholder 2">
            <a:extLst>
              <a:ext uri="{FF2B5EF4-FFF2-40B4-BE49-F238E27FC236}">
                <a16:creationId xmlns:a16="http://schemas.microsoft.com/office/drawing/2014/main" id="{DD30AB6C-D916-47DE-9A67-E3FE2D5F6F61}"/>
              </a:ext>
            </a:extLst>
          </p:cNvPr>
          <p:cNvSpPr>
            <a:spLocks noGrp="1"/>
          </p:cNvSpPr>
          <p:nvPr>
            <p:ph idx="1"/>
          </p:nvPr>
        </p:nvSpPr>
        <p:spPr/>
        <p:txBody>
          <a:bodyPr/>
          <a:lstStyle/>
          <a:p>
            <a:r>
              <a:rPr lang="en-US" dirty="0"/>
              <a:t>1. </a:t>
            </a:r>
            <a:r>
              <a:rPr lang="en-KE" dirty="0"/>
              <a:t>Gather the main company's and each subsidiary's separate cash flow statements. </a:t>
            </a:r>
            <a:endParaRPr lang="en-US" dirty="0"/>
          </a:p>
          <a:p>
            <a:r>
              <a:rPr lang="en-KE" dirty="0"/>
              <a:t>2.  Remove Inter-company Transactions: Since these are internal transfers and do not indicate cash flow to outside parties, remove any transactions that took place between the main firm and its subsidiaries. </a:t>
            </a:r>
            <a:endParaRPr lang="en-US" dirty="0"/>
          </a:p>
          <a:p>
            <a:r>
              <a:rPr lang="en-KE" dirty="0"/>
              <a:t>3. Adjust for Unrealized Gains/Losses: Make sure that any unrealized gains or losses from parent company and subsidiary transactions are included in the cash flow statements. </a:t>
            </a:r>
            <a:br>
              <a:rPr lang="en-KE" dirty="0"/>
            </a:br>
            <a:endParaRPr lang="en-KE" dirty="0"/>
          </a:p>
        </p:txBody>
      </p:sp>
    </p:spTree>
    <p:extLst>
      <p:ext uri="{BB962C8B-B14F-4D97-AF65-F5344CB8AC3E}">
        <p14:creationId xmlns:p14="http://schemas.microsoft.com/office/powerpoint/2010/main" val="3749003979"/>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553F99-D287-4CAE-BF50-F267C0B52505}"/>
              </a:ext>
            </a:extLst>
          </p:cNvPr>
          <p:cNvSpPr>
            <a:spLocks noGrp="1"/>
          </p:cNvSpPr>
          <p:nvPr>
            <p:ph type="title"/>
          </p:nvPr>
        </p:nvSpPr>
        <p:spPr/>
        <p:txBody>
          <a:bodyPr/>
          <a:lstStyle/>
          <a:p>
            <a:r>
              <a:rPr lang="en-US" dirty="0"/>
              <a:t>Process of consolidating</a:t>
            </a:r>
            <a:endParaRPr lang="en-KE" dirty="0"/>
          </a:p>
        </p:txBody>
      </p:sp>
      <p:sp>
        <p:nvSpPr>
          <p:cNvPr id="3" name="Content Placeholder 2">
            <a:extLst>
              <a:ext uri="{FF2B5EF4-FFF2-40B4-BE49-F238E27FC236}">
                <a16:creationId xmlns:a16="http://schemas.microsoft.com/office/drawing/2014/main" id="{4E6F5A0A-3934-4D94-BE3C-DBFD729E128C}"/>
              </a:ext>
            </a:extLst>
          </p:cNvPr>
          <p:cNvSpPr>
            <a:spLocks noGrp="1"/>
          </p:cNvSpPr>
          <p:nvPr>
            <p:ph idx="1"/>
          </p:nvPr>
        </p:nvSpPr>
        <p:spPr/>
        <p:txBody>
          <a:bodyPr>
            <a:normAutofit/>
          </a:bodyPr>
          <a:lstStyle/>
          <a:p>
            <a:r>
              <a:rPr lang="en-KE" dirty="0"/>
              <a:t>Adjust for Non-Controlling Interests: Take into consideration the cash flows of the subsidiary that are owned by minority shareholders rather than the main business. </a:t>
            </a:r>
            <a:endParaRPr lang="en-US" dirty="0"/>
          </a:p>
          <a:p>
            <a:r>
              <a:rPr lang="en-KE" dirty="0"/>
              <a:t>5. Combine Cash Flow Statements: After removing intercompany transactions and completing the required corrections, add the separate cash flow statements together. </a:t>
            </a:r>
            <a:endParaRPr lang="en-US" dirty="0"/>
          </a:p>
          <a:p>
            <a:r>
              <a:rPr lang="en-KE" dirty="0"/>
              <a:t> 6. Group Cash Flows into Types: Sort the combined cash flows into three categories: financing, investing, and operating. </a:t>
            </a:r>
            <a:br>
              <a:rPr lang="en-KE" dirty="0"/>
            </a:br>
            <a:endParaRPr lang="en-KE" dirty="0"/>
          </a:p>
        </p:txBody>
      </p:sp>
    </p:spTree>
    <p:extLst>
      <p:ext uri="{BB962C8B-B14F-4D97-AF65-F5344CB8AC3E}">
        <p14:creationId xmlns:p14="http://schemas.microsoft.com/office/powerpoint/2010/main" val="27117840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322D90-2BEB-4C6C-AEEB-7979716252B4}"/>
              </a:ext>
            </a:extLst>
          </p:cNvPr>
          <p:cNvSpPr>
            <a:spLocks noGrp="1"/>
          </p:cNvSpPr>
          <p:nvPr>
            <p:ph type="title"/>
          </p:nvPr>
        </p:nvSpPr>
        <p:spPr/>
        <p:txBody>
          <a:bodyPr/>
          <a:lstStyle/>
          <a:p>
            <a:r>
              <a:rPr lang="en-US" dirty="0"/>
              <a:t>Consolidation</a:t>
            </a:r>
            <a:endParaRPr lang="en-KE" dirty="0"/>
          </a:p>
        </p:txBody>
      </p:sp>
      <p:sp>
        <p:nvSpPr>
          <p:cNvPr id="3" name="Content Placeholder 2">
            <a:extLst>
              <a:ext uri="{FF2B5EF4-FFF2-40B4-BE49-F238E27FC236}">
                <a16:creationId xmlns:a16="http://schemas.microsoft.com/office/drawing/2014/main" id="{65F13008-F283-4098-8DC2-EE2E4E0B1E61}"/>
              </a:ext>
            </a:extLst>
          </p:cNvPr>
          <p:cNvSpPr>
            <a:spLocks noGrp="1"/>
          </p:cNvSpPr>
          <p:nvPr>
            <p:ph idx="1"/>
          </p:nvPr>
        </p:nvSpPr>
        <p:spPr/>
        <p:txBody>
          <a:bodyPr/>
          <a:lstStyle/>
          <a:p>
            <a:r>
              <a:rPr lang="en-KE" dirty="0"/>
              <a:t>7. Consolidated Statement preparation: </a:t>
            </a:r>
            <a:br>
              <a:rPr lang="en-KE" dirty="0"/>
            </a:br>
            <a:r>
              <a:rPr lang="en-KE" dirty="0"/>
              <a:t>Display the combined cash flows using a cash flow statement format. </a:t>
            </a:r>
            <a:br>
              <a:rPr lang="en-KE" dirty="0"/>
            </a:br>
            <a:endParaRPr lang="en-US" dirty="0"/>
          </a:p>
          <a:p>
            <a:r>
              <a:rPr lang="en-KE" dirty="0"/>
              <a:t>Important Points to Remember: </a:t>
            </a:r>
            <a:br>
              <a:rPr lang="en-KE" dirty="0"/>
            </a:br>
            <a:r>
              <a:rPr lang="en-KE" dirty="0"/>
              <a:t>• Foreign Currency: Convert cash flow statements to the presentation currency of the parent firm if subsidiaries operate in foreign currencies. </a:t>
            </a:r>
            <a:br>
              <a:rPr lang="en-KE" dirty="0"/>
            </a:br>
            <a:r>
              <a:rPr lang="en-KE" dirty="0"/>
              <a:t>• Software Solutions: Using cash management software helps improve cash flow visibility and expedite the consolidation process. </a:t>
            </a:r>
            <a:br>
              <a:rPr lang="en-KE" dirty="0"/>
            </a:br>
            <a:endParaRPr lang="en-KE" dirty="0"/>
          </a:p>
        </p:txBody>
      </p:sp>
    </p:spTree>
    <p:extLst>
      <p:ext uri="{BB962C8B-B14F-4D97-AF65-F5344CB8AC3E}">
        <p14:creationId xmlns:p14="http://schemas.microsoft.com/office/powerpoint/2010/main" val="32361156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80125F-1894-44D1-A179-FA45A4BD182E}"/>
              </a:ext>
            </a:extLst>
          </p:cNvPr>
          <p:cNvSpPr>
            <a:spLocks noGrp="1"/>
          </p:cNvSpPr>
          <p:nvPr>
            <p:ph type="title"/>
          </p:nvPr>
        </p:nvSpPr>
        <p:spPr/>
        <p:txBody>
          <a:bodyPr/>
          <a:lstStyle/>
          <a:p>
            <a:r>
              <a:rPr lang="en-US" dirty="0"/>
              <a:t>Guide to Cash flow</a:t>
            </a:r>
            <a:endParaRPr lang="en-KE" dirty="0"/>
          </a:p>
        </p:txBody>
      </p:sp>
      <p:sp>
        <p:nvSpPr>
          <p:cNvPr id="3" name="Content Placeholder 2">
            <a:extLst>
              <a:ext uri="{FF2B5EF4-FFF2-40B4-BE49-F238E27FC236}">
                <a16:creationId xmlns:a16="http://schemas.microsoft.com/office/drawing/2014/main" id="{3D8A6AC7-A940-4459-8808-7B2B22F76D85}"/>
              </a:ext>
            </a:extLst>
          </p:cNvPr>
          <p:cNvSpPr>
            <a:spLocks noGrp="1"/>
          </p:cNvSpPr>
          <p:nvPr>
            <p:ph idx="1"/>
          </p:nvPr>
        </p:nvSpPr>
        <p:spPr/>
        <p:txBody>
          <a:bodyPr/>
          <a:lstStyle/>
          <a:p>
            <a:endParaRPr lang="en-US" dirty="0"/>
          </a:p>
          <a:p>
            <a:r>
              <a:rPr lang="en-KE" dirty="0"/>
              <a:t>External Audits: Hiring outside auditing companies can guarantee the integrity and correctness of the consolidation procedure. </a:t>
            </a:r>
            <a:br>
              <a:rPr lang="en-KE" dirty="0"/>
            </a:br>
            <a:endParaRPr lang="en-KE" dirty="0"/>
          </a:p>
          <a:p>
            <a:r>
              <a:rPr lang="en-KE" dirty="0"/>
              <a:t>One of the three essential financial statements used by financial executives is the cash flow statement. </a:t>
            </a:r>
            <a:endParaRPr lang="en-US" dirty="0"/>
          </a:p>
          <a:p>
            <a:r>
              <a:rPr lang="en-KE" dirty="0"/>
              <a:t>Cash flow statements, in addition to income and balance sheets, offer vital financial information that guides organizational decision-making.</a:t>
            </a:r>
          </a:p>
        </p:txBody>
      </p:sp>
    </p:spTree>
    <p:extLst>
      <p:ext uri="{BB962C8B-B14F-4D97-AF65-F5344CB8AC3E}">
        <p14:creationId xmlns:p14="http://schemas.microsoft.com/office/powerpoint/2010/main" val="14268403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EA12DA-EE10-4DE6-A2E3-0568649C9735}"/>
              </a:ext>
            </a:extLst>
          </p:cNvPr>
          <p:cNvSpPr>
            <a:spLocks noGrp="1"/>
          </p:cNvSpPr>
          <p:nvPr>
            <p:ph type="title"/>
          </p:nvPr>
        </p:nvSpPr>
        <p:spPr/>
        <p:txBody>
          <a:bodyPr/>
          <a:lstStyle/>
          <a:p>
            <a:r>
              <a:rPr lang="en-US" dirty="0"/>
              <a:t>Guide to Cash flow</a:t>
            </a:r>
            <a:endParaRPr lang="en-KE" dirty="0"/>
          </a:p>
        </p:txBody>
      </p:sp>
      <p:sp>
        <p:nvSpPr>
          <p:cNvPr id="3" name="Content Placeholder 2">
            <a:extLst>
              <a:ext uri="{FF2B5EF4-FFF2-40B4-BE49-F238E27FC236}">
                <a16:creationId xmlns:a16="http://schemas.microsoft.com/office/drawing/2014/main" id="{605290CE-AF59-46CA-B391-039DC0BFBC70}"/>
              </a:ext>
            </a:extLst>
          </p:cNvPr>
          <p:cNvSpPr>
            <a:spLocks noGrp="1"/>
          </p:cNvSpPr>
          <p:nvPr>
            <p:ph idx="1"/>
          </p:nvPr>
        </p:nvSpPr>
        <p:spPr/>
        <p:txBody>
          <a:bodyPr/>
          <a:lstStyle/>
          <a:p>
            <a:r>
              <a:rPr lang="en-KE" dirty="0"/>
              <a:t>Although each of the three is crucial for evaluating a company's financial health, some executives may contend that cash flow statements are the most crucial. </a:t>
            </a:r>
            <a:endParaRPr lang="en-US" dirty="0"/>
          </a:p>
          <a:p>
            <a:r>
              <a:rPr lang="en-KE" dirty="0"/>
              <a:t>Cash flow statements are used by managers, owners, and other stakeholders to inform financial decisions and gain a better understanding of the worth and general health of their companies.</a:t>
            </a:r>
            <a:endParaRPr lang="en-US" dirty="0"/>
          </a:p>
          <a:p>
            <a:r>
              <a:rPr lang="en-KE" dirty="0"/>
              <a:t>Whatever your role, being able to prepare and </a:t>
            </a:r>
            <a:r>
              <a:rPr lang="en-KE" dirty="0" err="1"/>
              <a:t>analyze</a:t>
            </a:r>
            <a:r>
              <a:rPr lang="en-KE" dirty="0"/>
              <a:t> financial statements will enable you to get insight into the inner workings of your business and help it succeed in the future.</a:t>
            </a:r>
            <a:br>
              <a:rPr lang="en-KE" dirty="0"/>
            </a:br>
            <a:endParaRPr lang="en-KE" dirty="0"/>
          </a:p>
        </p:txBody>
      </p:sp>
    </p:spTree>
    <p:extLst>
      <p:ext uri="{BB962C8B-B14F-4D97-AF65-F5344CB8AC3E}">
        <p14:creationId xmlns:p14="http://schemas.microsoft.com/office/powerpoint/2010/main" val="74755190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84C1590-1170-48AC-827F-7E97BA1C4E0E}"/>
              </a:ext>
            </a:extLst>
          </p:cNvPr>
          <p:cNvSpPr>
            <a:spLocks noGrp="1"/>
          </p:cNvSpPr>
          <p:nvPr>
            <p:ph type="title"/>
          </p:nvPr>
        </p:nvSpPr>
        <p:spPr/>
        <p:txBody>
          <a:bodyPr/>
          <a:lstStyle/>
          <a:p>
            <a:r>
              <a:rPr lang="en-US" dirty="0"/>
              <a:t>Purpose</a:t>
            </a:r>
            <a:endParaRPr lang="en-KE" dirty="0"/>
          </a:p>
        </p:txBody>
      </p:sp>
      <p:sp>
        <p:nvSpPr>
          <p:cNvPr id="3" name="Content Placeholder 2">
            <a:extLst>
              <a:ext uri="{FF2B5EF4-FFF2-40B4-BE49-F238E27FC236}">
                <a16:creationId xmlns:a16="http://schemas.microsoft.com/office/drawing/2014/main" id="{2CC3C09C-ADF9-4B69-ABC6-59F2F19D159E}"/>
              </a:ext>
            </a:extLst>
          </p:cNvPr>
          <p:cNvSpPr>
            <a:spLocks noGrp="1"/>
          </p:cNvSpPr>
          <p:nvPr>
            <p:ph idx="1"/>
          </p:nvPr>
        </p:nvSpPr>
        <p:spPr/>
        <p:txBody>
          <a:bodyPr/>
          <a:lstStyle/>
          <a:p>
            <a:r>
              <a:rPr lang="en-KE" dirty="0"/>
              <a:t>A financial report that shows how money came into and went out of a company over a given time period is called a cash flow statement.</a:t>
            </a:r>
            <a:endParaRPr lang="en-US" dirty="0"/>
          </a:p>
          <a:p>
            <a:r>
              <a:rPr lang="en-KE" dirty="0"/>
              <a:t>The purpose of the statement of cash flows is to provide a more detailed picture of what happened to a business's cash during an accounting period," states the Financial Accounting online course.</a:t>
            </a:r>
            <a:endParaRPr lang="en-US" dirty="0"/>
          </a:p>
          <a:p>
            <a:r>
              <a:rPr lang="en-KE" dirty="0"/>
              <a:t>Cash flow statements are crucial financial documents for assessing a company's worth and comprehending its operations since they shed light on the various ways in which a corporation spent or received money over a given time period.</a:t>
            </a:r>
          </a:p>
        </p:txBody>
      </p:sp>
    </p:spTree>
    <p:extLst>
      <p:ext uri="{BB962C8B-B14F-4D97-AF65-F5344CB8AC3E}">
        <p14:creationId xmlns:p14="http://schemas.microsoft.com/office/powerpoint/2010/main" val="298891436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B1848E-862C-4E25-B29D-C42010DFB84E}"/>
              </a:ext>
            </a:extLst>
          </p:cNvPr>
          <p:cNvSpPr>
            <a:spLocks noGrp="1"/>
          </p:cNvSpPr>
          <p:nvPr>
            <p:ph type="title"/>
          </p:nvPr>
        </p:nvSpPr>
        <p:spPr/>
        <p:txBody>
          <a:bodyPr/>
          <a:lstStyle/>
          <a:p>
            <a:r>
              <a:rPr lang="en-US" dirty="0"/>
              <a:t>Summary</a:t>
            </a:r>
            <a:endParaRPr lang="en-KE" dirty="0"/>
          </a:p>
        </p:txBody>
      </p:sp>
      <p:sp>
        <p:nvSpPr>
          <p:cNvPr id="3" name="Content Placeholder 2">
            <a:extLst>
              <a:ext uri="{FF2B5EF4-FFF2-40B4-BE49-F238E27FC236}">
                <a16:creationId xmlns:a16="http://schemas.microsoft.com/office/drawing/2014/main" id="{0F92BC31-4FDC-43EF-94EA-6207A968BED8}"/>
              </a:ext>
            </a:extLst>
          </p:cNvPr>
          <p:cNvSpPr>
            <a:spLocks noGrp="1"/>
          </p:cNvSpPr>
          <p:nvPr>
            <p:ph idx="1"/>
          </p:nvPr>
        </p:nvSpPr>
        <p:spPr/>
        <p:txBody>
          <a:bodyPr/>
          <a:lstStyle/>
          <a:p>
            <a:r>
              <a:rPr lang="en-KE" dirty="0"/>
              <a:t>1. Establish the Initial Balance </a:t>
            </a:r>
            <a:endParaRPr lang="en-US" dirty="0"/>
          </a:p>
          <a:p>
            <a:r>
              <a:rPr lang="en-KE" dirty="0"/>
              <a:t>Finding the starting amount of cash and cash equivalents at the start of the reporting period is the first step in creating a cash flow statement. </a:t>
            </a:r>
            <a:endParaRPr lang="en-US" dirty="0"/>
          </a:p>
          <a:p>
            <a:r>
              <a:rPr lang="en-KE" dirty="0"/>
              <a:t>The income statement for the same accounting period shows this number.</a:t>
            </a:r>
            <a:endParaRPr lang="en-US" dirty="0"/>
          </a:p>
          <a:p>
            <a:r>
              <a:rPr lang="en-KE" dirty="0"/>
              <a:t>When using the indirect approach to calculate cash flow from operating operations, the starting cash balance is required. </a:t>
            </a:r>
            <a:endParaRPr lang="en-US" dirty="0"/>
          </a:p>
          <a:p>
            <a:r>
              <a:rPr lang="en-KE" dirty="0"/>
              <a:t>This information is not necessary for the direct method, though.</a:t>
            </a:r>
          </a:p>
        </p:txBody>
      </p:sp>
    </p:spTree>
    <p:extLst>
      <p:ext uri="{BB962C8B-B14F-4D97-AF65-F5344CB8AC3E}">
        <p14:creationId xmlns:p14="http://schemas.microsoft.com/office/powerpoint/2010/main" val="343809012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843BE74-D5F0-4697-BA88-CEBAA1472854}"/>
              </a:ext>
            </a:extLst>
          </p:cNvPr>
          <p:cNvSpPr>
            <a:spLocks noGrp="1"/>
          </p:cNvSpPr>
          <p:nvPr>
            <p:ph type="title"/>
          </p:nvPr>
        </p:nvSpPr>
        <p:spPr/>
        <p:txBody>
          <a:bodyPr/>
          <a:lstStyle/>
          <a:p>
            <a:r>
              <a:rPr lang="en-US" dirty="0"/>
              <a:t>Summary</a:t>
            </a:r>
            <a:endParaRPr lang="en-KE" dirty="0"/>
          </a:p>
        </p:txBody>
      </p:sp>
      <p:sp>
        <p:nvSpPr>
          <p:cNvPr id="3" name="Content Placeholder 2">
            <a:extLst>
              <a:ext uri="{FF2B5EF4-FFF2-40B4-BE49-F238E27FC236}">
                <a16:creationId xmlns:a16="http://schemas.microsoft.com/office/drawing/2014/main" id="{32DC8DB5-F2AC-458E-BC1F-0AE9820103E3}"/>
              </a:ext>
            </a:extLst>
          </p:cNvPr>
          <p:cNvSpPr>
            <a:spLocks noGrp="1"/>
          </p:cNvSpPr>
          <p:nvPr>
            <p:ph idx="1"/>
          </p:nvPr>
        </p:nvSpPr>
        <p:spPr/>
        <p:txBody>
          <a:bodyPr/>
          <a:lstStyle/>
          <a:p>
            <a:r>
              <a:rPr lang="en-KE" dirty="0"/>
              <a:t>2. Determine Operating Activity Cash Flow </a:t>
            </a:r>
            <a:endParaRPr lang="en-US" dirty="0"/>
          </a:p>
          <a:p>
            <a:r>
              <a:rPr lang="en-KE" dirty="0"/>
              <a:t>You must compute cash flow from operating activities after you have your beginning balance. </a:t>
            </a:r>
            <a:endParaRPr lang="en-US" dirty="0"/>
          </a:p>
          <a:p>
            <a:r>
              <a:rPr lang="en-KE" dirty="0"/>
              <a:t>This phase is important since it shows how much money a business made from its activities. </a:t>
            </a:r>
            <a:endParaRPr lang="en-US" dirty="0"/>
          </a:p>
          <a:p>
            <a:r>
              <a:rPr lang="en-KE" dirty="0"/>
              <a:t>Either the direct technique or the indirect method is used to calculate cash flow from operations. </a:t>
            </a:r>
          </a:p>
        </p:txBody>
      </p:sp>
    </p:spTree>
    <p:extLst>
      <p:ext uri="{BB962C8B-B14F-4D97-AF65-F5344CB8AC3E}">
        <p14:creationId xmlns:p14="http://schemas.microsoft.com/office/powerpoint/2010/main" val="7134952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BD664C-4F82-4149-A2B4-0EAE6067E395}"/>
              </a:ext>
            </a:extLst>
          </p:cNvPr>
          <p:cNvSpPr>
            <a:spLocks noGrp="1"/>
          </p:cNvSpPr>
          <p:nvPr>
            <p:ph type="title"/>
          </p:nvPr>
        </p:nvSpPr>
        <p:spPr/>
        <p:txBody>
          <a:bodyPr/>
          <a:lstStyle/>
          <a:p>
            <a:r>
              <a:rPr lang="en-US" dirty="0"/>
              <a:t>Method</a:t>
            </a:r>
            <a:endParaRPr lang="en-KE" dirty="0"/>
          </a:p>
        </p:txBody>
      </p:sp>
      <p:sp>
        <p:nvSpPr>
          <p:cNvPr id="3" name="Content Placeholder 2">
            <a:extLst>
              <a:ext uri="{FF2B5EF4-FFF2-40B4-BE49-F238E27FC236}">
                <a16:creationId xmlns:a16="http://schemas.microsoft.com/office/drawing/2014/main" id="{A679546C-2447-48C4-AEDE-7A7060D9101B}"/>
              </a:ext>
            </a:extLst>
          </p:cNvPr>
          <p:cNvSpPr>
            <a:spLocks noGrp="1"/>
          </p:cNvSpPr>
          <p:nvPr>
            <p:ph idx="1"/>
          </p:nvPr>
        </p:nvSpPr>
        <p:spPr/>
        <p:txBody>
          <a:bodyPr>
            <a:normAutofit/>
          </a:bodyPr>
          <a:lstStyle/>
          <a:p>
            <a:r>
              <a:rPr lang="en-KE" dirty="0"/>
              <a:t>The Direct Approach </a:t>
            </a:r>
            <a:endParaRPr lang="en-US" dirty="0"/>
          </a:p>
          <a:p>
            <a:r>
              <a:rPr lang="en-KE" dirty="0"/>
              <a:t>By deducting all cash outflows from operations and subtracting all cash collections from operations, the direct method of computing cash flow from operating activities is a simple procedure.</a:t>
            </a:r>
            <a:endParaRPr lang="en-US" dirty="0"/>
          </a:p>
          <a:p>
            <a:r>
              <a:rPr lang="en-KE" dirty="0"/>
              <a:t>This method enumerates every transaction that led to the payment or receipt of cash throughout the reporting period.</a:t>
            </a:r>
            <a:endParaRPr lang="en-US" dirty="0"/>
          </a:p>
          <a:p>
            <a:r>
              <a:rPr lang="en-KE" dirty="0"/>
              <a:t>The Indirect Approach </a:t>
            </a:r>
            <a:br>
              <a:rPr lang="en-KE" dirty="0"/>
            </a:br>
            <a:br>
              <a:rPr lang="en-KE" dirty="0"/>
            </a:br>
            <a:endParaRPr lang="en-KE" dirty="0"/>
          </a:p>
        </p:txBody>
      </p:sp>
    </p:spTree>
    <p:extLst>
      <p:ext uri="{BB962C8B-B14F-4D97-AF65-F5344CB8AC3E}">
        <p14:creationId xmlns:p14="http://schemas.microsoft.com/office/powerpoint/2010/main" val="16763952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11218F-EEEC-448D-BA64-48576CBF49C2}"/>
              </a:ext>
            </a:extLst>
          </p:cNvPr>
          <p:cNvSpPr>
            <a:spLocks noGrp="1"/>
          </p:cNvSpPr>
          <p:nvPr>
            <p:ph type="title"/>
          </p:nvPr>
        </p:nvSpPr>
        <p:spPr/>
        <p:txBody>
          <a:bodyPr/>
          <a:lstStyle/>
          <a:p>
            <a:r>
              <a:rPr lang="en-US" dirty="0"/>
              <a:t>Method</a:t>
            </a:r>
            <a:endParaRPr lang="en-KE" dirty="0"/>
          </a:p>
        </p:txBody>
      </p:sp>
      <p:sp>
        <p:nvSpPr>
          <p:cNvPr id="3" name="Content Placeholder 2">
            <a:extLst>
              <a:ext uri="{FF2B5EF4-FFF2-40B4-BE49-F238E27FC236}">
                <a16:creationId xmlns:a16="http://schemas.microsoft.com/office/drawing/2014/main" id="{CD930CFE-F4F1-4D99-B8CE-25108DE77E36}"/>
              </a:ext>
            </a:extLst>
          </p:cNvPr>
          <p:cNvSpPr>
            <a:spLocks noGrp="1"/>
          </p:cNvSpPr>
          <p:nvPr>
            <p:ph idx="1"/>
          </p:nvPr>
        </p:nvSpPr>
        <p:spPr/>
        <p:txBody>
          <a:bodyPr/>
          <a:lstStyle/>
          <a:p>
            <a:r>
              <a:rPr lang="en-US" dirty="0"/>
              <a:t>Indirect Approach</a:t>
            </a:r>
          </a:p>
          <a:p>
            <a:r>
              <a:rPr lang="en-KE" dirty="0"/>
              <a:t>In order to "undo" the impact of the accruals made during the reporting period, you must first start with the net income from the income statement (see step one above) when using the indirect method of computing cash flow from operational activities.</a:t>
            </a:r>
            <a:endParaRPr lang="en-US" dirty="0"/>
          </a:p>
          <a:p>
            <a:r>
              <a:rPr lang="en-KE" dirty="0"/>
              <a:t>Amortization and depreciation are two of the most frequent and reliable adjustments. </a:t>
            </a:r>
          </a:p>
          <a:p>
            <a:r>
              <a:rPr lang="en-KE" dirty="0"/>
              <a:t>The cash flow from activities is calculated differently using the direct and indirect techniques, but the results will be the same. </a:t>
            </a:r>
            <a:br>
              <a:rPr lang="en-KE" dirty="0"/>
            </a:br>
            <a:endParaRPr lang="en-KE" dirty="0"/>
          </a:p>
          <a:p>
            <a:endParaRPr lang="en-KE" dirty="0"/>
          </a:p>
        </p:txBody>
      </p:sp>
    </p:spTree>
    <p:extLst>
      <p:ext uri="{BB962C8B-B14F-4D97-AF65-F5344CB8AC3E}">
        <p14:creationId xmlns:p14="http://schemas.microsoft.com/office/powerpoint/2010/main" val="26403453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1BB144-9CCA-4B27-98E4-2865CD7FB570}"/>
              </a:ext>
            </a:extLst>
          </p:cNvPr>
          <p:cNvSpPr>
            <a:spLocks noGrp="1"/>
          </p:cNvSpPr>
          <p:nvPr>
            <p:ph type="title"/>
          </p:nvPr>
        </p:nvSpPr>
        <p:spPr/>
        <p:txBody>
          <a:bodyPr/>
          <a:lstStyle/>
          <a:p>
            <a:r>
              <a:rPr lang="en-US" dirty="0"/>
              <a:t>Method</a:t>
            </a:r>
            <a:endParaRPr lang="en-KE" dirty="0"/>
          </a:p>
        </p:txBody>
      </p:sp>
      <p:sp>
        <p:nvSpPr>
          <p:cNvPr id="3" name="Content Placeholder 2">
            <a:extLst>
              <a:ext uri="{FF2B5EF4-FFF2-40B4-BE49-F238E27FC236}">
                <a16:creationId xmlns:a16="http://schemas.microsoft.com/office/drawing/2014/main" id="{8563643B-1D06-4410-B4A3-B1BA99D8F157}"/>
              </a:ext>
            </a:extLst>
          </p:cNvPr>
          <p:cNvSpPr>
            <a:spLocks noGrp="1"/>
          </p:cNvSpPr>
          <p:nvPr>
            <p:ph idx="1"/>
          </p:nvPr>
        </p:nvSpPr>
        <p:spPr/>
        <p:txBody>
          <a:bodyPr/>
          <a:lstStyle/>
          <a:p>
            <a:r>
              <a:rPr lang="en-KE" dirty="0"/>
              <a:t>The direct method requires accounting for each transaction that occurred during the reporting period, which makes it more time-consuming even if it is simpler to grasp. </a:t>
            </a:r>
            <a:endParaRPr lang="en-US" dirty="0"/>
          </a:p>
          <a:p>
            <a:r>
              <a:rPr lang="en-KE" dirty="0"/>
              <a:t>Due to its close connection to the balance sheet and speed, the indirect technique is preferred by the majority of businesses.</a:t>
            </a:r>
            <a:endParaRPr lang="en-US" dirty="0"/>
          </a:p>
          <a:p>
            <a:r>
              <a:rPr lang="en-KE" dirty="0"/>
              <a:t>Nonetheless, both approaches are approved by International Financial Reporting Standards (IFRS) and generally accepted accounting principles.</a:t>
            </a:r>
            <a:br>
              <a:rPr lang="en-KE" dirty="0"/>
            </a:br>
            <a:endParaRPr lang="en-KE" dirty="0"/>
          </a:p>
        </p:txBody>
      </p:sp>
    </p:spTree>
    <p:extLst>
      <p:ext uri="{BB962C8B-B14F-4D97-AF65-F5344CB8AC3E}">
        <p14:creationId xmlns:p14="http://schemas.microsoft.com/office/powerpoint/2010/main" val="411919673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BAA29-836A-46E0-851D-7D75CDEA402C}"/>
              </a:ext>
            </a:extLst>
          </p:cNvPr>
          <p:cNvSpPr>
            <a:spLocks noGrp="1"/>
          </p:cNvSpPr>
          <p:nvPr>
            <p:ph type="title"/>
          </p:nvPr>
        </p:nvSpPr>
        <p:spPr/>
        <p:txBody>
          <a:bodyPr/>
          <a:lstStyle/>
          <a:p>
            <a:r>
              <a:rPr lang="en-US" dirty="0"/>
              <a:t>Process</a:t>
            </a:r>
            <a:endParaRPr lang="en-KE" dirty="0"/>
          </a:p>
        </p:txBody>
      </p:sp>
      <p:sp>
        <p:nvSpPr>
          <p:cNvPr id="3" name="Content Placeholder 2">
            <a:extLst>
              <a:ext uri="{FF2B5EF4-FFF2-40B4-BE49-F238E27FC236}">
                <a16:creationId xmlns:a16="http://schemas.microsoft.com/office/drawing/2014/main" id="{5418B66A-C34E-4887-9B29-4344ECF8FF25}"/>
              </a:ext>
            </a:extLst>
          </p:cNvPr>
          <p:cNvSpPr>
            <a:spLocks noGrp="1"/>
          </p:cNvSpPr>
          <p:nvPr>
            <p:ph idx="1"/>
          </p:nvPr>
        </p:nvSpPr>
        <p:spPr/>
        <p:txBody>
          <a:bodyPr/>
          <a:lstStyle/>
          <a:p>
            <a:r>
              <a:rPr lang="en-KE" dirty="0"/>
              <a:t>3. Determine the Cash Flow from Investing Operations </a:t>
            </a:r>
            <a:endParaRPr lang="en-US" dirty="0"/>
          </a:p>
          <a:p>
            <a:r>
              <a:rPr lang="en-KE" dirty="0"/>
              <a:t>The cash flows from investing activities must be determined after the cash flows from operating operations.</a:t>
            </a:r>
            <a:endParaRPr lang="en-US" dirty="0"/>
          </a:p>
          <a:p>
            <a:r>
              <a:rPr lang="en-KE" dirty="0"/>
              <a:t> The cash flows associated with the purchase and sale of long-term assets, such as real estate, buildings, and machinery, are described in this section of the cash flow statement.</a:t>
            </a:r>
          </a:p>
          <a:p>
            <a:r>
              <a:rPr lang="en-KE" dirty="0"/>
              <a:t>4. Determine the Cash Flow from Financing Operations </a:t>
            </a:r>
            <a:endParaRPr lang="en-US" dirty="0"/>
          </a:p>
        </p:txBody>
      </p:sp>
    </p:spTree>
    <p:extLst>
      <p:ext uri="{BB962C8B-B14F-4D97-AF65-F5344CB8AC3E}">
        <p14:creationId xmlns:p14="http://schemas.microsoft.com/office/powerpoint/2010/main" val="96521531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C9FF23-8D6E-47E8-B9F5-4DE92A39FE72}"/>
              </a:ext>
            </a:extLst>
          </p:cNvPr>
          <p:cNvSpPr>
            <a:spLocks noGrp="1"/>
          </p:cNvSpPr>
          <p:nvPr>
            <p:ph type="title"/>
          </p:nvPr>
        </p:nvSpPr>
        <p:spPr/>
        <p:txBody>
          <a:bodyPr/>
          <a:lstStyle/>
          <a:p>
            <a:r>
              <a:rPr lang="en-US" dirty="0"/>
              <a:t>Processing Cash Flow</a:t>
            </a:r>
            <a:endParaRPr lang="en-KE" dirty="0"/>
          </a:p>
        </p:txBody>
      </p:sp>
      <p:sp>
        <p:nvSpPr>
          <p:cNvPr id="3" name="Content Placeholder 2">
            <a:extLst>
              <a:ext uri="{FF2B5EF4-FFF2-40B4-BE49-F238E27FC236}">
                <a16:creationId xmlns:a16="http://schemas.microsoft.com/office/drawing/2014/main" id="{FF8D7145-D79A-4064-9E36-8D7BC0826104}"/>
              </a:ext>
            </a:extLst>
          </p:cNvPr>
          <p:cNvSpPr>
            <a:spLocks noGrp="1"/>
          </p:cNvSpPr>
          <p:nvPr>
            <p:ph idx="1"/>
          </p:nvPr>
        </p:nvSpPr>
        <p:spPr/>
        <p:txBody>
          <a:bodyPr>
            <a:normAutofit/>
          </a:bodyPr>
          <a:lstStyle/>
          <a:p>
            <a:r>
              <a:rPr lang="en-KE" dirty="0"/>
              <a:t>The cash inflows and outflows associated with financing operations are examined in the third area of the cash flow statement. </a:t>
            </a:r>
          </a:p>
          <a:p>
            <a:endParaRPr lang="en-US" dirty="0"/>
          </a:p>
          <a:p>
            <a:r>
              <a:rPr lang="en-KE" dirty="0"/>
              <a:t>This include cash flows related to raising money and repaying creditors and investors, as well as cash flows from debt and equity financing.</a:t>
            </a:r>
            <a:endParaRPr lang="en-US" dirty="0"/>
          </a:p>
          <a:p>
            <a:r>
              <a:rPr lang="en-KE" dirty="0"/>
              <a:t>Dividends paid are also included in this section under GAAP, although under IFRS standards, they might be included in the operational section. </a:t>
            </a:r>
            <a:endParaRPr lang="en-US" dirty="0"/>
          </a:p>
        </p:txBody>
      </p:sp>
    </p:spTree>
    <p:extLst>
      <p:ext uri="{BB962C8B-B14F-4D97-AF65-F5344CB8AC3E}">
        <p14:creationId xmlns:p14="http://schemas.microsoft.com/office/powerpoint/2010/main" val="198995265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65795A-7DDB-4D94-8A26-3CAA777823C1}"/>
              </a:ext>
            </a:extLst>
          </p:cNvPr>
          <p:cNvSpPr>
            <a:spLocks noGrp="1"/>
          </p:cNvSpPr>
          <p:nvPr>
            <p:ph type="title"/>
          </p:nvPr>
        </p:nvSpPr>
        <p:spPr/>
        <p:txBody>
          <a:bodyPr/>
          <a:lstStyle/>
          <a:p>
            <a:r>
              <a:rPr lang="en-US" dirty="0"/>
              <a:t>Processing Cash Flow</a:t>
            </a:r>
            <a:endParaRPr lang="en-KE" dirty="0"/>
          </a:p>
        </p:txBody>
      </p:sp>
      <p:sp>
        <p:nvSpPr>
          <p:cNvPr id="3" name="Content Placeholder 2">
            <a:extLst>
              <a:ext uri="{FF2B5EF4-FFF2-40B4-BE49-F238E27FC236}">
                <a16:creationId xmlns:a16="http://schemas.microsoft.com/office/drawing/2014/main" id="{404E708A-8E45-4C74-9B21-801E0CCE0116}"/>
              </a:ext>
            </a:extLst>
          </p:cNvPr>
          <p:cNvSpPr>
            <a:spLocks noGrp="1"/>
          </p:cNvSpPr>
          <p:nvPr>
            <p:ph idx="1"/>
          </p:nvPr>
        </p:nvSpPr>
        <p:spPr/>
        <p:txBody>
          <a:bodyPr>
            <a:normAutofit/>
          </a:bodyPr>
          <a:lstStyle/>
          <a:p>
            <a:r>
              <a:rPr lang="en-KE" dirty="0"/>
              <a:t>Under GAAP, interest paid is included in the operational section; under IFRS, it is occasionally included in the financing part. </a:t>
            </a:r>
          </a:p>
          <a:p>
            <a:endParaRPr lang="en-US" dirty="0"/>
          </a:p>
          <a:p>
            <a:r>
              <a:rPr lang="en-KE" dirty="0"/>
              <a:t>5. Calculate the Final Balance </a:t>
            </a:r>
            <a:endParaRPr lang="en-US" dirty="0"/>
          </a:p>
          <a:p>
            <a:r>
              <a:rPr lang="en-KE" dirty="0"/>
              <a:t>The closing balance of cash and cash equivalents at the conclusion of the reporting period can be found after accounting for cash flows from the three primary categories of business operations. </a:t>
            </a:r>
          </a:p>
          <a:p>
            <a:endParaRPr lang="en-KE" dirty="0"/>
          </a:p>
        </p:txBody>
      </p:sp>
    </p:spTree>
    <p:extLst>
      <p:ext uri="{BB962C8B-B14F-4D97-AF65-F5344CB8AC3E}">
        <p14:creationId xmlns:p14="http://schemas.microsoft.com/office/powerpoint/2010/main" val="1113449764"/>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AC0A59-8D7C-452E-90FA-DA47E159DE5A}"/>
              </a:ext>
            </a:extLst>
          </p:cNvPr>
          <p:cNvSpPr>
            <a:spLocks noGrp="1"/>
          </p:cNvSpPr>
          <p:nvPr>
            <p:ph type="title"/>
          </p:nvPr>
        </p:nvSpPr>
        <p:spPr/>
        <p:txBody>
          <a:bodyPr/>
          <a:lstStyle/>
          <a:p>
            <a:r>
              <a:rPr lang="en-US" dirty="0"/>
              <a:t>Summary- Cash Flow</a:t>
            </a:r>
            <a:endParaRPr lang="en-KE" dirty="0"/>
          </a:p>
        </p:txBody>
      </p:sp>
      <p:sp>
        <p:nvSpPr>
          <p:cNvPr id="3" name="Content Placeholder 2">
            <a:extLst>
              <a:ext uri="{FF2B5EF4-FFF2-40B4-BE49-F238E27FC236}">
                <a16:creationId xmlns:a16="http://schemas.microsoft.com/office/drawing/2014/main" id="{C34482D8-E7A1-44EE-851D-5420AD0553F9}"/>
              </a:ext>
            </a:extLst>
          </p:cNvPr>
          <p:cNvSpPr>
            <a:spLocks noGrp="1"/>
          </p:cNvSpPr>
          <p:nvPr>
            <p:ph idx="1"/>
          </p:nvPr>
        </p:nvSpPr>
        <p:spPr/>
        <p:txBody>
          <a:bodyPr/>
          <a:lstStyle/>
          <a:p>
            <a:r>
              <a:rPr lang="en-KE" dirty="0"/>
              <a:t>The total of the cash flows from financing, investing, and operating operations represents the change in net cash for the period. </a:t>
            </a:r>
            <a:endParaRPr lang="en-US" dirty="0"/>
          </a:p>
          <a:p>
            <a:r>
              <a:rPr lang="en-KE" dirty="0"/>
              <a:t>This figure displays the total amount of money made or lost by the business during the reporting period. </a:t>
            </a:r>
            <a:endParaRPr lang="en-US" dirty="0"/>
          </a:p>
          <a:p>
            <a:r>
              <a:rPr lang="en-KE" dirty="0"/>
              <a:t>A company with a positive net cash flow has more money coming in than going out, whereas one with a negative net cash flow has more money going out than coming in.</a:t>
            </a:r>
          </a:p>
          <a:p>
            <a:endParaRPr lang="en-KE" dirty="0"/>
          </a:p>
        </p:txBody>
      </p:sp>
    </p:spTree>
    <p:extLst>
      <p:ext uri="{BB962C8B-B14F-4D97-AF65-F5344CB8AC3E}">
        <p14:creationId xmlns:p14="http://schemas.microsoft.com/office/powerpoint/2010/main" val="419592841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F8DBBBA-0F83-4467-8C4F-FAC3E5F3B687}"/>
              </a:ext>
            </a:extLst>
          </p:cNvPr>
          <p:cNvSpPr>
            <a:spLocks noGrp="1"/>
          </p:cNvSpPr>
          <p:nvPr>
            <p:ph type="title"/>
          </p:nvPr>
        </p:nvSpPr>
        <p:spPr/>
        <p:txBody>
          <a:bodyPr/>
          <a:lstStyle/>
          <a:p>
            <a:r>
              <a:rPr lang="en-US" dirty="0"/>
              <a:t>References</a:t>
            </a:r>
            <a:endParaRPr lang="en-KE" dirty="0"/>
          </a:p>
        </p:txBody>
      </p:sp>
      <p:sp>
        <p:nvSpPr>
          <p:cNvPr id="3" name="Content Placeholder 2">
            <a:extLst>
              <a:ext uri="{FF2B5EF4-FFF2-40B4-BE49-F238E27FC236}">
                <a16:creationId xmlns:a16="http://schemas.microsoft.com/office/drawing/2014/main" id="{3D09B912-7B22-4E5A-8AA1-E990D51EC16E}"/>
              </a:ext>
            </a:extLst>
          </p:cNvPr>
          <p:cNvSpPr>
            <a:spLocks noGrp="1"/>
          </p:cNvSpPr>
          <p:nvPr>
            <p:ph idx="1"/>
          </p:nvPr>
        </p:nvSpPr>
        <p:spPr/>
        <p:txBody>
          <a:bodyPr/>
          <a:lstStyle/>
          <a:p>
            <a:r>
              <a:rPr lang="en-GB" dirty="0"/>
              <a:t>Baker, R. E., Lembke, V. C., &amp; King, T. E. (1999). </a:t>
            </a:r>
            <a:r>
              <a:rPr lang="en-GB" i="1" dirty="0"/>
              <a:t>Advanced financial accounting</a:t>
            </a:r>
            <a:r>
              <a:rPr lang="en-GB" dirty="0"/>
              <a:t> (4th ed). Boston: Irwin/McGraw-Hill.</a:t>
            </a:r>
            <a:endParaRPr lang="en-KE" dirty="0"/>
          </a:p>
          <a:p>
            <a:endParaRPr lang="en-KE" dirty="0"/>
          </a:p>
        </p:txBody>
      </p:sp>
    </p:spTree>
    <p:extLst>
      <p:ext uri="{BB962C8B-B14F-4D97-AF65-F5344CB8AC3E}">
        <p14:creationId xmlns:p14="http://schemas.microsoft.com/office/powerpoint/2010/main" val="790774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934DD-C8E3-49FF-9FE5-93FA0E01B6D3}"/>
              </a:ext>
            </a:extLst>
          </p:cNvPr>
          <p:cNvSpPr>
            <a:spLocks noGrp="1"/>
          </p:cNvSpPr>
          <p:nvPr>
            <p:ph type="title"/>
          </p:nvPr>
        </p:nvSpPr>
        <p:spPr/>
        <p:txBody>
          <a:bodyPr/>
          <a:lstStyle/>
          <a:p>
            <a:r>
              <a:rPr lang="en-US" dirty="0"/>
              <a:t>Week 13 – Consolidated cash Flow Statements</a:t>
            </a:r>
            <a:endParaRPr lang="en-KE" dirty="0"/>
          </a:p>
        </p:txBody>
      </p:sp>
      <p:sp>
        <p:nvSpPr>
          <p:cNvPr id="3" name="Content Placeholder 2">
            <a:extLst>
              <a:ext uri="{FF2B5EF4-FFF2-40B4-BE49-F238E27FC236}">
                <a16:creationId xmlns:a16="http://schemas.microsoft.com/office/drawing/2014/main" id="{8C5925CF-9245-40F9-9F5E-80E7E49DBA45}"/>
              </a:ext>
            </a:extLst>
          </p:cNvPr>
          <p:cNvSpPr>
            <a:spLocks noGrp="1"/>
          </p:cNvSpPr>
          <p:nvPr>
            <p:ph idx="1"/>
          </p:nvPr>
        </p:nvSpPr>
        <p:spPr/>
        <p:txBody>
          <a:bodyPr/>
          <a:lstStyle/>
          <a:p>
            <a:endParaRPr lang="en-US" dirty="0"/>
          </a:p>
          <a:p>
            <a:r>
              <a:rPr lang="en-US" dirty="0"/>
              <a:t>End of Week 13</a:t>
            </a:r>
            <a:endParaRPr lang="en-KE" dirty="0"/>
          </a:p>
        </p:txBody>
      </p:sp>
    </p:spTree>
    <p:extLst>
      <p:ext uri="{BB962C8B-B14F-4D97-AF65-F5344CB8AC3E}">
        <p14:creationId xmlns:p14="http://schemas.microsoft.com/office/powerpoint/2010/main" val="35325536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1362</TotalTime>
  <Words>2607</Words>
  <Application>Microsoft Office PowerPoint</Application>
  <PresentationFormat>Widescreen</PresentationFormat>
  <Paragraphs>176</Paragraphs>
  <Slides>42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42</vt:i4>
      </vt:variant>
    </vt:vector>
  </HeadingPairs>
  <TitlesOfParts>
    <vt:vector size="46" baseType="lpstr">
      <vt:lpstr>Arial</vt:lpstr>
      <vt:lpstr>Calibri</vt:lpstr>
      <vt:lpstr>Calibri Light</vt:lpstr>
      <vt:lpstr>Office Theme</vt:lpstr>
      <vt:lpstr>Course: Advanced Accounting Theory and Practices</vt:lpstr>
      <vt:lpstr>Introduction</vt:lpstr>
      <vt:lpstr>Cash Flow Statement- introduction</vt:lpstr>
      <vt:lpstr>Introduction</vt:lpstr>
      <vt:lpstr>Preparing consolidated statement of cash flows </vt:lpstr>
      <vt:lpstr>Preparing Cash Flow</vt:lpstr>
      <vt:lpstr>Preparing the Cash Flow Statement</vt:lpstr>
      <vt:lpstr> Combined Cash Flow statement</vt:lpstr>
      <vt:lpstr>Combined Cash Flow statement</vt:lpstr>
      <vt:lpstr>Consolidated Cash Flow</vt:lpstr>
      <vt:lpstr>Consolidated Cash Flow</vt:lpstr>
      <vt:lpstr>Cash flow Analysis</vt:lpstr>
      <vt:lpstr>Statements of cash flow and financial visibility</vt:lpstr>
      <vt:lpstr>Advantages of consolidated cash flow statements</vt:lpstr>
      <vt:lpstr>advantages and difficulties of consolidated cash flow statements</vt:lpstr>
      <vt:lpstr>Consolidated cash flow statement implementation</vt:lpstr>
      <vt:lpstr>Consolidated cash flow statement implementation</vt:lpstr>
      <vt:lpstr>Consolidated cash flow statement implementation</vt:lpstr>
      <vt:lpstr>Consolidated cash flow statement implementation</vt:lpstr>
      <vt:lpstr>Implementation</vt:lpstr>
      <vt:lpstr>Implementation</vt:lpstr>
      <vt:lpstr>consolidated financial statements</vt:lpstr>
      <vt:lpstr>Transactions</vt:lpstr>
      <vt:lpstr>Transactions</vt:lpstr>
      <vt:lpstr>Process of consolidating</vt:lpstr>
      <vt:lpstr>Process of consolidating</vt:lpstr>
      <vt:lpstr>Process of consolidating</vt:lpstr>
      <vt:lpstr>Consolidation</vt:lpstr>
      <vt:lpstr>Guide to Cash flow</vt:lpstr>
      <vt:lpstr>Guide to Cash flow</vt:lpstr>
      <vt:lpstr>Purpose</vt:lpstr>
      <vt:lpstr>Summary</vt:lpstr>
      <vt:lpstr>Summary</vt:lpstr>
      <vt:lpstr>Method</vt:lpstr>
      <vt:lpstr>Method</vt:lpstr>
      <vt:lpstr>Method</vt:lpstr>
      <vt:lpstr>Process</vt:lpstr>
      <vt:lpstr>Processing Cash Flow</vt:lpstr>
      <vt:lpstr>Processing Cash Flow</vt:lpstr>
      <vt:lpstr>Summary- Cash Flow</vt:lpstr>
      <vt:lpstr>References</vt:lpstr>
      <vt:lpstr>Week 13 – Consolidated cash Flow Statements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 Peter Karugu</dc:creator>
  <cp:lastModifiedBy>Dr. Peter Karugu</cp:lastModifiedBy>
  <cp:revision>9</cp:revision>
  <dcterms:created xsi:type="dcterms:W3CDTF">2025-06-03T17:23:56Z</dcterms:created>
  <dcterms:modified xsi:type="dcterms:W3CDTF">2025-06-05T07:05:57Z</dcterms:modified>
</cp:coreProperties>
</file>