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72"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23.10.2019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23.10.2019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23.10.2019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23.10.2019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23.10.2019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23.10.2019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23.10.2019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23.10.2019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23.10.2019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23.10.2019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23.10.2019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23.10.2019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pPr algn="l"/>
            <a:r>
              <a:rPr lang="en-US" sz="3600" b="1" dirty="0" smtClean="0">
                <a:latin typeface="Times New Roman" pitchFamily="18" charset="0"/>
                <a:cs typeface="Times New Roman" pitchFamily="18" charset="0"/>
              </a:rPr>
              <a:t>MAVZU: TASHQI NAZORAT VA VIZUAL NAZORAT QILISH</a:t>
            </a:r>
            <a:r>
              <a:rPr lang="ru-RU" sz="3600" dirty="0" smtClean="0">
                <a:latin typeface="Times New Roman" pitchFamily="18" charset="0"/>
                <a:cs typeface="Times New Roman" pitchFamily="18" charset="0"/>
              </a:rPr>
              <a:t/>
            </a:r>
            <a:br>
              <a:rPr lang="ru-RU" sz="3600"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 </a:t>
            </a:r>
            <a:r>
              <a:rPr lang="ru-RU" sz="3600" dirty="0" smtClean="0">
                <a:latin typeface="Times New Roman" pitchFamily="18" charset="0"/>
                <a:cs typeface="Times New Roman" pitchFamily="18" charset="0"/>
              </a:rPr>
              <a:t/>
            </a:r>
            <a:br>
              <a:rPr lang="ru-RU" sz="3600" dirty="0" smtClean="0">
                <a:latin typeface="Times New Roman" pitchFamily="18" charset="0"/>
                <a:cs typeface="Times New Roman" pitchFamily="18" charset="0"/>
              </a:rPr>
            </a:br>
            <a:r>
              <a:rPr lang="en-US" sz="3600" b="1" dirty="0" err="1" smtClean="0">
                <a:latin typeface="Times New Roman" pitchFamily="18" charset="0"/>
                <a:cs typeface="Times New Roman" pitchFamily="18" charset="0"/>
              </a:rPr>
              <a:t>Reja</a:t>
            </a:r>
            <a:r>
              <a:rPr lang="en-US" sz="3600" b="1" dirty="0" smtClean="0">
                <a:latin typeface="Times New Roman" pitchFamily="18" charset="0"/>
                <a:cs typeface="Times New Roman" pitchFamily="18" charset="0"/>
              </a:rPr>
              <a:t>:</a:t>
            </a:r>
            <a:r>
              <a:rPr lang="ru-RU" sz="3600" dirty="0" smtClean="0">
                <a:latin typeface="Times New Roman" pitchFamily="18" charset="0"/>
                <a:cs typeface="Times New Roman" pitchFamily="18" charset="0"/>
              </a:rPr>
              <a:t/>
            </a:r>
            <a:br>
              <a:rPr lang="ru-RU"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1</a:t>
            </a:r>
            <a:r>
              <a:rPr lang="uz-Cyrl-UZ" sz="3600" dirty="0" smtClean="0">
                <a:latin typeface="Times New Roman" pitchFamily="18" charset="0"/>
                <a:cs typeface="Times New Roman" pitchFamily="18" charset="0"/>
              </a:rPr>
              <a:t>.1. Dastlabki materiallarni nazorat qilish.                                                                 </a:t>
            </a:r>
            <a:r>
              <a:rPr lang="ru-RU" sz="3600" dirty="0" smtClean="0">
                <a:latin typeface="Times New Roman" pitchFamily="18" charset="0"/>
                <a:cs typeface="Times New Roman" pitchFamily="18" charset="0"/>
              </a:rPr>
              <a:t/>
            </a:r>
            <a:br>
              <a:rPr lang="ru-RU"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1</a:t>
            </a:r>
            <a:r>
              <a:rPr lang="uz-Cyrl-UZ" sz="3600" dirty="0" smtClean="0">
                <a:latin typeface="Times New Roman" pitchFamily="18" charset="0"/>
                <a:cs typeface="Times New Roman" pitchFamily="18" charset="0"/>
              </a:rPr>
              <a:t>.2</a:t>
            </a:r>
            <a:r>
              <a:rPr lang="en-US" sz="3600" dirty="0" smtClean="0">
                <a:latin typeface="Times New Roman" pitchFamily="18" charset="0"/>
                <a:cs typeface="Times New Roman" pitchFamily="18" charset="0"/>
              </a:rPr>
              <a:t>.</a:t>
            </a:r>
            <a:r>
              <a:rPr lang="uz-Cyrl-UZ" sz="3600" dirty="0" smtClean="0">
                <a:latin typeface="Times New Roman" pitchFamily="18" charset="0"/>
                <a:cs typeface="Times New Roman" pitchFamily="18" charset="0"/>
              </a:rPr>
              <a:t> Qurilma va jihozlarni nazorat qilish.                                                                     </a:t>
            </a:r>
            <a:r>
              <a:rPr lang="ru-RU" sz="3600" dirty="0" smtClean="0">
                <a:latin typeface="Times New Roman" pitchFamily="18" charset="0"/>
                <a:cs typeface="Times New Roman" pitchFamily="18" charset="0"/>
              </a:rPr>
              <a:t/>
            </a:r>
            <a:br>
              <a:rPr lang="ru-RU"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1</a:t>
            </a:r>
            <a:r>
              <a:rPr lang="uz-Cyrl-UZ" sz="3600" dirty="0" smtClean="0">
                <a:latin typeface="Times New Roman" pitchFamily="18" charset="0"/>
                <a:cs typeface="Times New Roman" pitchFamily="18" charset="0"/>
              </a:rPr>
              <a:t>.3. Texnologiyani nazorat qilish.                                                                                      </a:t>
            </a:r>
            <a:r>
              <a:rPr lang="ru-RU" sz="3600" dirty="0" smtClean="0">
                <a:latin typeface="Times New Roman" pitchFamily="18" charset="0"/>
                <a:cs typeface="Times New Roman" pitchFamily="18" charset="0"/>
              </a:rPr>
              <a:t/>
            </a:r>
            <a:br>
              <a:rPr lang="ru-RU"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1</a:t>
            </a:r>
            <a:r>
              <a:rPr lang="uz-Cyrl-UZ" sz="3600" dirty="0" smtClean="0">
                <a:latin typeface="Times New Roman" pitchFamily="18" charset="0"/>
                <a:cs typeface="Times New Roman" pitchFamily="18" charset="0"/>
              </a:rPr>
              <a:t>.4. Payvandchilarning malakasini nazorat qilish.                                                        </a:t>
            </a:r>
            <a:r>
              <a:rPr lang="ru-RU" sz="3600" dirty="0" smtClean="0">
                <a:latin typeface="Times New Roman" pitchFamily="18" charset="0"/>
                <a:cs typeface="Times New Roman" pitchFamily="18" charset="0"/>
              </a:rPr>
              <a:t/>
            </a:r>
            <a:br>
              <a:rPr lang="ru-RU" sz="3600" dirty="0" smtClean="0">
                <a:latin typeface="Times New Roman" pitchFamily="18" charset="0"/>
                <a:cs typeface="Times New Roman" pitchFamily="18" charset="0"/>
              </a:rPr>
            </a:br>
            <a:r>
              <a:rPr lang="uz-Cyrl-UZ" sz="3600" dirty="0" smtClean="0">
                <a:latin typeface="Times New Roman" pitchFamily="18" charset="0"/>
                <a:cs typeface="Times New Roman" pitchFamily="18" charset="0"/>
              </a:rPr>
              <a:t>1.5. Tashqi ko‘zdan kechirish.     </a:t>
            </a:r>
            <a:r>
              <a:rPr lang="ru-RU" dirty="0" smtClean="0"/>
              <a:t/>
            </a:r>
            <a:br>
              <a:rPr lang="ru-RU" dirty="0" smtClean="0"/>
            </a:b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3600" b="1" dirty="0" smtClean="0"/>
              <a:t>1.1. Dastlabki materiallarni nazorat qilish</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77500" lnSpcReduction="20000"/>
          </a:bodyPr>
          <a:lstStyle/>
          <a:p>
            <a:pPr algn="just"/>
            <a:r>
              <a:rPr lang="uz-Cyrl-UZ" sz="3300" dirty="0" smtClean="0">
                <a:latin typeface="Times New Roman" pitchFamily="18" charset="0"/>
                <a:cs typeface="Times New Roman" pitchFamily="18" charset="0"/>
              </a:rPr>
              <a:t>Payvand birikmalarning sifati yuqori bo‘lishini ta’minlash uchun dastlabki materiallarni (asosiy metall, elektrodlar, payvandlash simi, flyuslar, himoya gazlari va x.k.) nazorat qilish zarur. Dastlabki materiallarning sifati sertifikat ma’lumotlari asosida belgilanadi, buning uchun ularning buyumni payvandlashning mazkur texnologik jarayoniga, talablariga muvofiqligi aniqlanadi. Tashqi nuqsonlar mavjud bo‘lganda, shuningdek sertifikatlar bo‘lmaganda dastlabkm materiallarni faqat kimyoviy tahlil, mexanik sinovlar va payvandlanuvchanlikni aniqlash sinovlari o‘tkazilgandan so‘ng foydalanishga ruxsat etiladi.</a:t>
            </a:r>
            <a:endParaRPr lang="ru-RU" sz="3300" dirty="0" smtClean="0">
              <a:latin typeface="Times New Roman" pitchFamily="18" charset="0"/>
              <a:cs typeface="Times New Roman" pitchFamily="18" charset="0"/>
            </a:endParaRP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554683"/>
          </a:xfrm>
        </p:spPr>
        <p:txBody>
          <a:bodyPr>
            <a:normAutofit fontScale="77500" lnSpcReduction="20000"/>
          </a:bodyPr>
          <a:lstStyle/>
          <a:p>
            <a:pPr algn="just"/>
            <a:r>
              <a:rPr lang="uz-Cyrl-UZ" sz="3300" dirty="0" smtClean="0">
                <a:latin typeface="Times New Roman" pitchFamily="18" charset="0"/>
                <a:cs typeface="Times New Roman" pitchFamily="18" charset="0"/>
              </a:rPr>
              <a:t>Quyma zagotovkalar ko‘rinishdagi asosiy metall bo‘shliqlar, cho‘kma  rakovinalar va yoriqlarning mavjudligiga tekshiriladi. Payvandlash lozim bo‘ladigan zonalarga alohida e’tibor beriladi. Bu joylar iflosdan, bo‘yoqdan, zangdan va boshqa iflosliklardan yaxshilab tozalanishi kerak. Prokatni qatlamlashuv, quyish, list qalinligining bir hilligi mavjudligiga tekshiriladi.</a:t>
            </a:r>
            <a:endParaRPr lang="ru-RU" sz="3300" dirty="0" smtClean="0">
              <a:latin typeface="Times New Roman" pitchFamily="18" charset="0"/>
              <a:cs typeface="Times New Roman" pitchFamily="18" charset="0"/>
            </a:endParaRPr>
          </a:p>
          <a:p>
            <a:pPr algn="just"/>
            <a:r>
              <a:rPr lang="uz-Cyrl-UZ" sz="3300" dirty="0" smtClean="0">
                <a:latin typeface="Times New Roman" pitchFamily="18" charset="0"/>
                <a:cs typeface="Times New Roman" pitchFamily="18" charset="0"/>
              </a:rPr>
              <a:t>Elektrodlar qoplamasi qalinligining bir tekislikdaligi, unda yoriqlar va boshqa mexanik shikastlanishlar mavjudligiga tekshiriladi. Elektron sterjen va qoplamaning erishi xarakterini, shlak ajralishi osonligini va payvand chokining shakllanish sifatini (erigan metallning oquvchanligi, sachrashi) aniqlash uchun sinov payvandlash bajariladi. Elektrodlar amaldagi GOSTlar talablarini qanoatlantirishi kerak.</a:t>
            </a:r>
            <a:endParaRPr lang="ru-RU" sz="3300" dirty="0" smtClean="0">
              <a:latin typeface="Times New Roman" pitchFamily="18" charset="0"/>
              <a:cs typeface="Times New Roman" pitchFamily="18" charset="0"/>
            </a:endParaRPr>
          </a:p>
          <a:p>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3600" b="1" dirty="0" smtClean="0">
                <a:latin typeface="Times New Roman" pitchFamily="18" charset="0"/>
                <a:cs typeface="Times New Roman" pitchFamily="18" charset="0"/>
              </a:rPr>
              <a:t>1.2 Qurilma va jihozlarni nazorat qilish</a:t>
            </a:r>
            <a:r>
              <a:rPr lang="ru-RU" dirty="0" smtClean="0"/>
              <a:t/>
            </a:r>
            <a:br>
              <a:rPr lang="ru-RU" dirty="0" smtClean="0"/>
            </a:br>
            <a:endParaRPr lang="ru-RU" dirty="0"/>
          </a:p>
        </p:txBody>
      </p:sp>
      <p:sp>
        <p:nvSpPr>
          <p:cNvPr id="3" name="Содержимое 2"/>
          <p:cNvSpPr>
            <a:spLocks noGrp="1"/>
          </p:cNvSpPr>
          <p:nvPr>
            <p:ph idx="1"/>
          </p:nvPr>
        </p:nvSpPr>
        <p:spPr/>
        <p:txBody>
          <a:bodyPr>
            <a:normAutofit fontScale="85000" lnSpcReduction="20000"/>
          </a:bodyPr>
          <a:lstStyle/>
          <a:p>
            <a:pPr algn="just"/>
            <a:r>
              <a:rPr lang="uz-Cyrl-UZ" dirty="0" smtClean="0">
                <a:latin typeface="Times New Roman" pitchFamily="18" charset="0"/>
                <a:cs typeface="Times New Roman" pitchFamily="18" charset="0"/>
              </a:rPr>
              <a:t>Payvand birikmalarining sifati ko‘p jihatdan payvandash qurilmasining soz ishlashiga bog‘liq. Nazorat qilishning mazkur turining maqsadi va vazifasi har bir apparat yoki mashinaning pasporti ma’lumotlariga muvofiq payvandlash qurilmasini ish holatida saqlanishni ta’minlash. YOyli payvandlash uchun mashina va apparatlar yoyning barqaror yonishni payvandlash rejimini sozlashning talab qilingan aniqligi va to‘g‘riligini ta’minlash kerak. Bu parametrlar har safar qurilmani ishga tushrishdan oldin va ishlab chiqarish jarayonida sinchklab tekshirilishi kerak. Gaz bilan payvandlashda gaz bilan ta’minlash manbaalarni tekshirish birinchi darajali ahamiyatga ega. </a:t>
            </a:r>
            <a:endParaRPr lang="ru-RU"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28604"/>
            <a:ext cx="8229600" cy="5697559"/>
          </a:xfrm>
        </p:spPr>
        <p:txBody>
          <a:bodyPr>
            <a:normAutofit fontScale="85000" lnSpcReduction="10000"/>
          </a:bodyPr>
          <a:lstStyle/>
          <a:p>
            <a:pPr algn="just"/>
            <a:r>
              <a:rPr lang="uz-Cyrl-UZ" dirty="0" smtClean="0"/>
              <a:t>Bu talablar moslamalarni loyihalash va tayyorlashning texnik shartlarida aks ettirilishi kerak. Y</a:t>
            </a:r>
            <a:r>
              <a:rPr lang="en-US" dirty="0" smtClean="0"/>
              <a:t>a</a:t>
            </a:r>
            <a:r>
              <a:rPr lang="uz-Cyrl-UZ" dirty="0" smtClean="0"/>
              <a:t>ngi tayyorlangan moslamalar foydalanishdan avval texnik shartlarga muvofiqligiga tekshiriladi. Tiraklar, qisqichlar va boshqalarning ishlashi to‘g‘riligiga e’tiborni qaratish lozim. Moslamaning yaroqli ekanligi to‘g‘risidagi yakuniy xulosani detallning birinchi payvand buyumi (yoki uzeli) tayyorlangandan va o‘lchamlari tekshirilgandan so‘ng berish lozim.</a:t>
            </a:r>
            <a:endParaRPr lang="ru-RU" dirty="0" smtClean="0"/>
          </a:p>
          <a:p>
            <a:pPr algn="just"/>
            <a:r>
              <a:rPr lang="uz-Cyrl-UZ" dirty="0" smtClean="0"/>
              <a:t>Ishlab chiqarish jarayonida moslamalarning holati muntazam va ishlab chiqarish hamda ishlab chiqarilayotgan mahsulotning xarakteriga bog‘liq holda o‘rnatilgan muddatlarda nazoratdan o‘tkaziladi. Zarur bo‘lganda ular ta’mirlanadi yoki almashtiriladi.</a:t>
            </a:r>
            <a:endParaRPr lang="ru-RU" dirty="0" smtClean="0"/>
          </a:p>
          <a:p>
            <a:pPr algn="just"/>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3200" b="1" dirty="0" smtClean="0">
                <a:latin typeface="Times New Roman" pitchFamily="18" charset="0"/>
                <a:cs typeface="Times New Roman" pitchFamily="18" charset="0"/>
              </a:rPr>
              <a:t>1.3 Texnologiyani nazorat qilish</a:t>
            </a:r>
            <a:r>
              <a:rPr lang="ru-RU" sz="3200" dirty="0" smtClean="0">
                <a:latin typeface="Times New Roman" pitchFamily="18" charset="0"/>
                <a:cs typeface="Times New Roman" pitchFamily="18" charset="0"/>
              </a:rPr>
              <a:t/>
            </a:r>
            <a:br>
              <a:rPr lang="ru-RU" sz="3200" dirty="0" smtClean="0">
                <a:latin typeface="Times New Roman" pitchFamily="18" charset="0"/>
                <a:cs typeface="Times New Roman" pitchFamily="18" charset="0"/>
              </a:rPr>
            </a:br>
            <a:endParaRPr lang="ru-RU" sz="3200"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92500" lnSpcReduction="20000"/>
          </a:bodyPr>
          <a:lstStyle/>
          <a:p>
            <a:pPr algn="just"/>
            <a:r>
              <a:rPr lang="uz-Cyrl-UZ" dirty="0" smtClean="0">
                <a:latin typeface="Times New Roman" pitchFamily="18" charset="0"/>
                <a:cs typeface="Times New Roman" pitchFamily="18" charset="0"/>
              </a:rPr>
              <a:t>Ishlab chiqarilayotgan mahsulot sifatini ta’minlash uchun ishlab chiqarish jarayonida nazorat katta ahamiyatga ega. Qurilmalarning apparaturaning, moslamalarning, asboblarning va kerak yarog‘larning holati shuningdek payvandlash operatsiyasining bajarilishi borishi, har bir payvandchi ustidan diqqat bilan va uzluksiz kuzatish payvandlashdagi nuqsonlarni o‘z vaqtida aniqlashga va ularning paydo bo‘lishi sabablarini bartaraf etish bo‘yicha choralar ko‘rishga imkon beradi.</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a:xfrm>
            <a:off x="457200" y="357166"/>
            <a:ext cx="8229600" cy="5768997"/>
          </a:xfrm>
        </p:spPr>
        <p:txBody>
          <a:bodyPr>
            <a:normAutofit fontScale="70000" lnSpcReduction="20000"/>
          </a:bodyPr>
          <a:lstStyle/>
          <a:p>
            <a:pPr algn="just"/>
            <a:r>
              <a:rPr lang="uz-Cyrl-UZ" dirty="0" smtClean="0">
                <a:latin typeface="Times New Roman" pitchFamily="18" charset="0"/>
                <a:cs typeface="Times New Roman" pitchFamily="18" charset="0"/>
              </a:rPr>
              <a:t>Payvandlash rejimi (tartibi) birinchi navbatda tok, kuchlanish va belgilangan chegaralarda payvandlash tezligi bo‘yicha nazorat qilinadi. Nazorat asboblarga qarab va payvand chokining tashqi ko‘rinishiga ko‘ra, olib boriladi. Ma’sul konstruksiyalarni tayyorlashda va seriyalab (yalpi) ishlab chiqarishda rejim parametrlari o‘zi yozar asboblar yordamida uzluksiz yozib boriladi.</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Bir qator hollarda, masalan, katta diametrli truboprovodlarni kontaktli uchma uch payvandlashda payvandlash rejimi qiymatiga qarab (kuchlanish, bosim, tutib turish vaqti va sh.k.) birikma sifati to‘g‘risida umumiy xulosa chiqariladi.</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Texnologik jarayonning borish to‘g‘risida operatsion nazoratni mazkur uchastka, sex, korxona ishi uchun ma’sul bo‘lgan texnologlar, ustalar va boshqa injener-texnik hodimlar amalga oshiradilar.</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Operatsion nazoratda umuman payvand buyumlarni tayyorlash ketma ketligi va rejimlariga qa’tiy amal qilinishiga e’tibor berish zarur, chunki konstruksiyaning ayrim elementlari yoki detallarining payvand birikmalarini sifatli bajarish umuman buyumning yuqori sifatiga ham kafolat bermaydi.</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3600" b="1" dirty="0" smtClean="0">
                <a:latin typeface="Times New Roman" pitchFamily="18" charset="0"/>
                <a:cs typeface="Times New Roman" pitchFamily="18" charset="0"/>
              </a:rPr>
              <a:t>1.4 Payvandchilarning malakasini nazorat qilish</a:t>
            </a:r>
            <a:r>
              <a:rPr lang="ru-RU" dirty="0" smtClean="0"/>
              <a:t/>
            </a:r>
            <a:br>
              <a:rPr lang="ru-RU" dirty="0" smtClean="0"/>
            </a:br>
            <a:endParaRPr lang="ru-RU" dirty="0"/>
          </a:p>
        </p:txBody>
      </p:sp>
      <p:sp>
        <p:nvSpPr>
          <p:cNvPr id="3" name="Содержимое 2"/>
          <p:cNvSpPr>
            <a:spLocks noGrp="1"/>
          </p:cNvSpPr>
          <p:nvPr>
            <p:ph idx="1"/>
          </p:nvPr>
        </p:nvSpPr>
        <p:spPr>
          <a:xfrm>
            <a:off x="457200" y="1600200"/>
            <a:ext cx="8229600" cy="5257800"/>
          </a:xfrm>
        </p:spPr>
        <p:txBody>
          <a:bodyPr>
            <a:normAutofit fontScale="77500" lnSpcReduction="20000"/>
          </a:bodyPr>
          <a:lstStyle/>
          <a:p>
            <a:pPr algn="just"/>
            <a:r>
              <a:rPr lang="uz-Cyrl-UZ" dirty="0" smtClean="0">
                <a:latin typeface="Times New Roman" pitchFamily="18" charset="0"/>
                <a:cs typeface="Times New Roman" pitchFamily="18" charset="0"/>
              </a:rPr>
              <a:t>Buyumlarni payvandlashga tayyorlashni va payvandlash jarayonini sinchiklab reja asosida nazorat qilish payvandchilarning tayyorgarlik darajasini tekshirmasdan turib samarli bo‘lmaydi. Bir qator ishlab chiqarishlar uchun (masalan, montaj qilish vaqtida quvurlarning payvandlash) braklarning 70% dan ortig‘i payvandchilarning aybi bilan vujudga keladi. S</a:t>
            </a:r>
            <a:r>
              <a:rPr lang="en-US" dirty="0" smtClean="0">
                <a:latin typeface="Times New Roman" pitchFamily="18" charset="0"/>
                <a:cs typeface="Times New Roman" pitchFamily="18" charset="0"/>
              </a:rPr>
              <a:t>h</a:t>
            </a:r>
            <a:r>
              <a:rPr lang="uz-Cyrl-UZ" dirty="0" smtClean="0">
                <a:latin typeface="Times New Roman" pitchFamily="18" charset="0"/>
                <a:cs typeface="Times New Roman" pitchFamily="18" charset="0"/>
              </a:rPr>
              <a:t>uning uchun konstruksiyalarni tayyorlashning texnologik  jarayonining barcha  bosqichlarida ularning malakasini bilish kerak. Buning uchun tibbiy fiziologik va malakaga oid ko‘rsatkichlarni tekshirib turish lozim. Dastavval, payvandchilarning malakasini ularni ma’lum bir payvandlash ishlarini bajarishga ruxsat berishdan oldin hisobga olish zarur. Bundan tashqari, ishlab chiqarish jarayonida payvandchilar takroriy sinovlardan davriy ravishda o‘tkazib turilishi kerak.</a:t>
            </a:r>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5786478"/>
          </a:xfrm>
        </p:spPr>
        <p:txBody>
          <a:bodyPr>
            <a:normAutofit fontScale="92500" lnSpcReduction="20000"/>
          </a:bodyPr>
          <a:lstStyle/>
          <a:p>
            <a:pPr algn="just"/>
            <a:r>
              <a:rPr lang="uz-Cyrl-UZ" dirty="0" smtClean="0">
                <a:latin typeface="Times New Roman" pitchFamily="18" charset="0"/>
                <a:cs typeface="Times New Roman" pitchFamily="18" charset="0"/>
              </a:rPr>
              <a:t>Payvandchilarning malakasini tekshirish uchun korxona ma’muriyati ba’zan davshaxtexnazorat yo‘riqchisi ishtirokida malakani tekshirish komissiyasini tashkil etadi. Sinovlar tegishli buyum namunalarini payvandlashni kirishgan holda payvandlash ishlari nazariyasi va amaliyoti bo‘yicha o‘tkaziladi. Bunda namunalar xuddi haqiqiy buyum kabi o‘shanday sharoitda va fazoviy holatda payvandlanadi. Payvandlangan namunalar tashqi ko‘rikdan so‘ng buzmaydigan nazoratning barcha usullari bilan tekshiriladi, shuningdek mexanik sinovdan o‘tkaziladi. Sinovlar uchun namunalar soni “Payvandchilarni attestatsiyadan o‘tkazish qoidalari” bilan belgilanadi.</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3200" b="1" dirty="0" smtClean="0">
                <a:latin typeface="Times New Roman" pitchFamily="18" charset="0"/>
                <a:cs typeface="Times New Roman" pitchFamily="18" charset="0"/>
              </a:rPr>
              <a:t>1.5. Tashqi ko‘zdan kechirish</a:t>
            </a:r>
            <a:r>
              <a:rPr lang="ru-RU" sz="3200" b="1" dirty="0" smtClean="0">
                <a:latin typeface="Times New Roman" pitchFamily="18" charset="0"/>
                <a:cs typeface="Times New Roman" pitchFamily="18" charset="0"/>
              </a:rPr>
              <a:t/>
            </a:r>
            <a:br>
              <a:rPr lang="ru-RU" sz="3200" b="1" dirty="0" smtClean="0">
                <a:latin typeface="Times New Roman" pitchFamily="18" charset="0"/>
                <a:cs typeface="Times New Roman" pitchFamily="18" charset="0"/>
              </a:rPr>
            </a:br>
            <a:endParaRPr lang="ru-RU" sz="3200"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92500" lnSpcReduction="20000"/>
          </a:bodyPr>
          <a:lstStyle/>
          <a:p>
            <a:pPr algn="just"/>
            <a:r>
              <a:rPr lang="uz-Cyrl-UZ" dirty="0" smtClean="0">
                <a:latin typeface="Times New Roman" pitchFamily="18" charset="0"/>
                <a:cs typeface="Times New Roman" pitchFamily="18" charset="0"/>
              </a:rPr>
              <a:t>Tashqi kuzatish orqali zagotovkalarni payvandlashga tayyorlash va yig‘ish sifati payvandlash jarayonida choklarni bajarishi sifati va tayyor payvand birikmalarning sifati tekshiriladi. Odatda nazorat qilishning boshqa ko‘rinishlaridan qa’tiy nazar tashqi ko‘zdan kechirish orqali barcha payvand buyumlar nazorat qilinadi. Tashqi ko‘zdan kechirish ko‘pchilik hollarda etarlicha informativ bo‘lib, nazorat qilishning eng maqsadga muvofiq va operativ usuli hisoblanadi.</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554683"/>
          </a:xfrm>
        </p:spPr>
        <p:txBody>
          <a:bodyPr/>
          <a:lstStyle/>
          <a:p>
            <a:pPr algn="just"/>
            <a:r>
              <a:rPr lang="uz-Cyrl-UZ" sz="2800" dirty="0" smtClean="0">
                <a:latin typeface="Times New Roman" pitchFamily="18" charset="0"/>
                <a:cs typeface="Times New Roman" pitchFamily="18" charset="0"/>
              </a:rPr>
              <a:t>Y</a:t>
            </a:r>
            <a:r>
              <a:rPr lang="en-US" sz="2800" dirty="0" smtClean="0">
                <a:latin typeface="Times New Roman" pitchFamily="18" charset="0"/>
                <a:cs typeface="Times New Roman" pitchFamily="18" charset="0"/>
              </a:rPr>
              <a:t>u</a:t>
            </a:r>
            <a:r>
              <a:rPr lang="uz-Cyrl-UZ" sz="2800" dirty="0" smtClean="0">
                <a:latin typeface="Times New Roman" pitchFamily="18" charset="0"/>
                <a:cs typeface="Times New Roman" pitchFamily="18" charset="0"/>
              </a:rPr>
              <a:t>qorida ko‘rsatiligan parametrlarni o‘lchash va tekshirish uchun maxsus andozalar yoki universal asbob (1.1-rasm) qo‘llaniladi. Texnik shart yoki belgilangan texnologik jarayondan chetga chiqib payvandlashga yig‘ilgan detallar, uzellar yoki buyumlar brakka chiqariladi. Nazorat qilish vositalari, tartibi va metodikasi ishlab chiqarishning texnologik jarayonida ko‘zda tutiladi.</a:t>
            </a:r>
            <a:endParaRPr lang="ru-RU" sz="2800" dirty="0" smtClean="0">
              <a:latin typeface="Times New Roman" pitchFamily="18" charset="0"/>
              <a:cs typeface="Times New Roman" pitchFamily="18" charset="0"/>
            </a:endParaRPr>
          </a:p>
          <a:p>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71480"/>
            <a:ext cx="8229600" cy="1214446"/>
          </a:xfrm>
        </p:spPr>
        <p:txBody>
          <a:bodyPr>
            <a:noAutofit/>
          </a:bodyPr>
          <a:lstStyle/>
          <a:p>
            <a:r>
              <a:rPr lang="en-US" sz="2800" dirty="0" smtClean="0"/>
              <a:t>1</a:t>
            </a:r>
            <a:r>
              <a:rPr lang="uz-Cyrl-UZ" sz="2800" dirty="0" smtClean="0"/>
              <a:t>.1-rasm. Payvand birikmalarni yig‘ishni tekshirish uchun andoza:</a:t>
            </a:r>
            <a:r>
              <a:rPr lang="ru-RU" sz="2800" dirty="0" smtClean="0"/>
              <a:t/>
            </a:r>
            <a:br>
              <a:rPr lang="ru-RU" sz="2800" dirty="0" smtClean="0"/>
            </a:br>
            <a:r>
              <a:rPr lang="en-US" sz="2800" dirty="0" smtClean="0"/>
              <a:t>a–</a:t>
            </a:r>
            <a:r>
              <a:rPr lang="en-US" sz="2800" dirty="0" err="1" smtClean="0"/>
              <a:t>uchmauch</a:t>
            </a:r>
            <a:r>
              <a:rPr lang="en-US" sz="2800" dirty="0" smtClean="0"/>
              <a:t> </a:t>
            </a:r>
            <a:r>
              <a:rPr lang="en-US" sz="2800" dirty="0" err="1" smtClean="0"/>
              <a:t>ulash</a:t>
            </a:r>
            <a:r>
              <a:rPr lang="en-US" sz="2800" dirty="0" smtClean="0"/>
              <a:t> </a:t>
            </a:r>
            <a:r>
              <a:rPr lang="en-US" sz="2800" dirty="0" err="1" smtClean="0"/>
              <a:t>uchun</a:t>
            </a:r>
            <a:r>
              <a:rPr lang="en-US" sz="2800" dirty="0" smtClean="0"/>
              <a:t>; b–</a:t>
            </a:r>
            <a:r>
              <a:rPr lang="en-US" sz="2800" dirty="0" err="1" smtClean="0"/>
              <a:t>ustmaust</a:t>
            </a:r>
            <a:r>
              <a:rPr lang="en-US" sz="2800" dirty="0" smtClean="0"/>
              <a:t> </a:t>
            </a:r>
            <a:r>
              <a:rPr lang="uz-Cyrl-UZ" sz="2800" dirty="0" smtClean="0"/>
              <a:t>qo‘</a:t>
            </a:r>
            <a:r>
              <a:rPr lang="en-US" sz="2800" dirty="0" err="1" smtClean="0"/>
              <a:t>yib</a:t>
            </a:r>
            <a:r>
              <a:rPr lang="en-US" sz="2800" dirty="0" smtClean="0"/>
              <a:t> </a:t>
            </a:r>
            <a:r>
              <a:rPr lang="en-US" sz="2800" dirty="0" err="1" smtClean="0"/>
              <a:t>ulash</a:t>
            </a:r>
            <a:r>
              <a:rPr lang="en-US" sz="2800" dirty="0" smtClean="0"/>
              <a:t> </a:t>
            </a:r>
            <a:r>
              <a:rPr lang="en-US" sz="2800" dirty="0" err="1" smtClean="0"/>
              <a:t>uchun</a:t>
            </a:r>
            <a:r>
              <a:rPr lang="en-US" sz="2800" dirty="0" smtClean="0"/>
              <a:t>.</a:t>
            </a:r>
            <a:r>
              <a:rPr lang="ru-RU" sz="2800" dirty="0" smtClean="0"/>
              <a:t/>
            </a:r>
            <a:br>
              <a:rPr lang="ru-RU" sz="2800" dirty="0" smtClean="0"/>
            </a:br>
            <a:endParaRPr lang="ru-RU" sz="2800" dirty="0"/>
          </a:p>
        </p:txBody>
      </p:sp>
      <p:pic>
        <p:nvPicPr>
          <p:cNvPr id="1026" name="Picture 2"/>
          <p:cNvPicPr>
            <a:picLocks noGrp="1" noChangeAspect="1" noChangeArrowheads="1"/>
          </p:cNvPicPr>
          <p:nvPr>
            <p:ph idx="1"/>
          </p:nvPr>
        </p:nvPicPr>
        <p:blipFill>
          <a:blip r:embed="rId2"/>
          <a:srcRect/>
          <a:stretch>
            <a:fillRect/>
          </a:stretch>
        </p:blipFill>
        <p:spPr bwMode="auto">
          <a:xfrm>
            <a:off x="0" y="1428736"/>
            <a:ext cx="9143999" cy="5000660"/>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268931"/>
          </a:xfrm>
        </p:spPr>
        <p:txBody>
          <a:bodyPr>
            <a:normAutofit fontScale="85000" lnSpcReduction="10000"/>
          </a:bodyPr>
          <a:lstStyle/>
          <a:p>
            <a:pPr algn="just"/>
            <a:r>
              <a:rPr lang="en-US" b="1" dirty="0" err="1" smtClean="0">
                <a:latin typeface="Times New Roman" pitchFamily="18" charset="0"/>
                <a:cs typeface="Times New Roman" pitchFamily="18" charset="0"/>
              </a:rPr>
              <a:t>Payvandlash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jarayonini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kuzatish</a:t>
            </a:r>
            <a:r>
              <a:rPr lang="en-US" b="1"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Bu bosqichda payvandchi payvandlash tartibini (tok, kuchlanish, payvandlash tezligi va x.k.) va yoyning barqaror yonishini nazorat qilishdan tashqari ko‘p qatlamli choklarda valiklarning to‘g‘ri bajarilishini kuzatadi.</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Bu bosqichda ayniqsa muhimi qatlamlar miqdori istalgancha bo‘lganda ham birinchi qatlamni sinchiklab ko‘zdan kechirishdir. Birinchi qatlamni  payvandlash sifatini zarur bo‘lganda lupa yordamida baholanadi, ma’sul vazifani bajaruvchi konstruksiyalarning sifatini baholash uchun esa ba’zan kapillyar yoki magnit defektoskopiyasidan ham foydalaniladi.</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554683"/>
          </a:xfrm>
        </p:spPr>
        <p:txBody>
          <a:bodyPr>
            <a:normAutofit fontScale="92500" lnSpcReduction="10000"/>
          </a:bodyPr>
          <a:lstStyle/>
          <a:p>
            <a:pPr algn="just"/>
            <a:r>
              <a:rPr lang="uz-Cyrl-UZ" b="1" dirty="0" smtClean="0">
                <a:latin typeface="Times New Roman" pitchFamily="18" charset="0"/>
                <a:cs typeface="Times New Roman" pitchFamily="18" charset="0"/>
              </a:rPr>
              <a:t>Tayyor mahsulotlarni ko‘zdan kechirish</a:t>
            </a:r>
            <a:r>
              <a:rPr lang="uz-Cyrl-UZ" dirty="0" smtClean="0">
                <a:latin typeface="Times New Roman" pitchFamily="18" charset="0"/>
                <a:cs typeface="Times New Roman" pitchFamily="18" charset="0"/>
              </a:rPr>
              <a:t>. Qurollanmagan ko‘z bilan yoki lupa yordamida tashqi ko‘zdan  kechirish bilan dastavval choklarni yoriqlar, kesiklar, bo‘shliqlar, havol joylar (teshiklar), kuyindilar, oqavalar, choklarni quyi qismida payvandlanmagan joylar ko‘rinishdagi nuqsonlar aniqlanadi. Bu nuqsonlarning ko‘pchiligi, odatda yo‘l qo‘yib bo‘lmaydigan nuqsonlar bo‘lib tuzatilishi lozim. Ko‘zdan kechirishda shuningdek choklar shaklidagi nuqsonlar, tangachalarning taqsimlanishi va chokni kuchaytirishda metall taqsimlanishining umumiy xarakteri aniqlanadi.</a:t>
            </a:r>
            <a:endParaRPr lang="ru-RU" dirty="0" smtClean="0">
              <a:latin typeface="Times New Roman" pitchFamily="18" charset="0"/>
              <a:cs typeface="Times New Roman" pitchFamily="18" charset="0"/>
            </a:endParaRPr>
          </a:p>
          <a:p>
            <a:pPr algn="just"/>
            <a:endParaRPr lang="ru-RU"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786478"/>
          </a:xfrm>
        </p:spPr>
        <p:txBody>
          <a:bodyPr>
            <a:normAutofit fontScale="92500" lnSpcReduction="20000"/>
          </a:bodyPr>
          <a:lstStyle/>
          <a:p>
            <a:pPr algn="just"/>
            <a:r>
              <a:rPr lang="uz-Cyrl-UZ" dirty="0" smtClean="0">
                <a:latin typeface="Times New Roman" pitchFamily="18" charset="0"/>
                <a:cs typeface="Times New Roman" pitchFamily="18" charset="0"/>
              </a:rPr>
              <a:t>Payvand choklarini ko‘pincha tashqi ko‘rinishi bo‘yicha maxsus etalonlar bilan taqqoslashadi. C</a:t>
            </a:r>
            <a:r>
              <a:rPr lang="en-US" dirty="0" smtClean="0">
                <a:latin typeface="Times New Roman" pitchFamily="18" charset="0"/>
                <a:cs typeface="Times New Roman" pitchFamily="18" charset="0"/>
              </a:rPr>
              <a:t>h</a:t>
            </a:r>
            <a:r>
              <a:rPr lang="uz-Cyrl-UZ" dirty="0" smtClean="0">
                <a:latin typeface="Times New Roman" pitchFamily="18" charset="0"/>
                <a:cs typeface="Times New Roman" pitchFamily="18" charset="0"/>
              </a:rPr>
              <a:t>oklarning geometrik parametrlari andozalar yoki o‘lchov asboblari (</a:t>
            </a:r>
            <a:r>
              <a:rPr lang="en-US" dirty="0" smtClean="0">
                <a:latin typeface="Times New Roman" pitchFamily="18" charset="0"/>
                <a:cs typeface="Times New Roman" pitchFamily="18" charset="0"/>
              </a:rPr>
              <a:t>1</a:t>
            </a:r>
            <a:r>
              <a:rPr lang="uz-Cyrl-UZ" dirty="0" smtClean="0">
                <a:latin typeface="Times New Roman" pitchFamily="18" charset="0"/>
                <a:cs typeface="Times New Roman" pitchFamily="18" charset="0"/>
              </a:rPr>
              <a:t>.2-rasm) yordamida o‘lchanadi. Sinchiklab tashqi kuzatish odatda juda oddiy operatsiyadir, shunga qaramay u nuqsonlarning oldini olish va aniqlashning yuqori samarali vositasi bo‘lib hizmat qilish mumkin. Tashqi ko‘zdan kechirish amalga oshirilgandan va yo‘l qo‘yib bo‘lmaydigan nuqsonlarning oldi olingandan keyingina payvand birikmalar ichki nuqsonlarni aniqlash uchun boshqa fizik uslublar bilan nazorat qilinadi.</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srcRect/>
          <a:stretch>
            <a:fillRect/>
          </a:stretch>
        </p:blipFill>
        <p:spPr bwMode="auto">
          <a:xfrm>
            <a:off x="214283" y="357166"/>
            <a:ext cx="8929718" cy="6500834"/>
          </a:xfrm>
          <a:prstGeom prst="rect">
            <a:avLst/>
          </a:prstGeom>
          <a:noFill/>
          <a:ln w="9525">
            <a:noFill/>
            <a:miter lim="800000"/>
            <a:headEnd/>
            <a:tailEnd/>
          </a:ln>
          <a:effectLst/>
        </p:spPr>
      </p:pic>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TotalTime>
  <Words>1099</Words>
  <Application>Microsoft Office PowerPoint</Application>
  <PresentationFormat>화면 슬라이드 쇼(4:3)</PresentationFormat>
  <Paragraphs>27</Paragraphs>
  <Slides>16</Slides>
  <Notes>0</Notes>
  <HiddenSlides>0</HiddenSlides>
  <MMClips>0</MMClips>
  <ScaleCrop>false</ScaleCrop>
  <HeadingPairs>
    <vt:vector size="6" baseType="variant">
      <vt:variant>
        <vt:lpstr>사용한 글꼴</vt:lpstr>
      </vt:variant>
      <vt:variant>
        <vt:i4>3</vt:i4>
      </vt:variant>
      <vt:variant>
        <vt:lpstr>테마</vt:lpstr>
      </vt:variant>
      <vt:variant>
        <vt:i4>1</vt:i4>
      </vt:variant>
      <vt:variant>
        <vt:lpstr>슬라이드 제목</vt:lpstr>
      </vt:variant>
      <vt:variant>
        <vt:i4>16</vt:i4>
      </vt:variant>
    </vt:vector>
  </HeadingPairs>
  <TitlesOfParts>
    <vt:vector size="20" baseType="lpstr">
      <vt:lpstr>Arial</vt:lpstr>
      <vt:lpstr>Calibri</vt:lpstr>
      <vt:lpstr>Times New Roman</vt:lpstr>
      <vt:lpstr>Тема Office</vt:lpstr>
      <vt:lpstr>MAVZU: TASHQI NAZORAT VA VIZUAL NAZORAT QILISH   Reja: 1.1. Dastlabki materiallarni nazorat qilish.                                                                  1.2. Qurilma va jihozlarni nazorat qilish.                                                                      1.3. Texnologiyani nazorat qilish.                                                                                       1.4. Payvandchilarning malakasini nazorat qilish.                                                         1.5. Tashqi ko‘zdan kechirish.      </vt:lpstr>
      <vt:lpstr>1.1. Dastlabki materiallarni nazorat qilish </vt:lpstr>
      <vt:lpstr>PowerPoint 프레젠테이션</vt:lpstr>
      <vt:lpstr>1.2 Qurilma va jihozlarni nazorat qilish </vt:lpstr>
      <vt:lpstr>PowerPoint 프레젠테이션</vt:lpstr>
      <vt:lpstr>1.3 Texnologiyani nazorat qilish </vt:lpstr>
      <vt:lpstr>PowerPoint 프레젠테이션</vt:lpstr>
      <vt:lpstr>1.4 Payvandchilarning malakasini nazorat qilish </vt:lpstr>
      <vt:lpstr>PowerPoint 프레젠테이션</vt:lpstr>
      <vt:lpstr>1.5. Tashqi ko‘zdan kechirish </vt:lpstr>
      <vt:lpstr>PowerPoint 프레젠테이션</vt:lpstr>
      <vt:lpstr>1.1-rasm. Payvand birikmalarni yig‘ishni tekshirish uchun andoza: a–uchmauch ulash uchun; b–ustmaust qo‘yib ulash uchun. </vt:lpstr>
      <vt:lpstr>PowerPoint 프레젠테이션</vt:lpstr>
      <vt:lpstr>PowerPoint 프레젠테이션</vt:lpstr>
      <vt:lpstr>PowerPoint 프레젠테이션</vt:lpstr>
      <vt:lpstr>PowerPoint 프레젠테이션</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MAVZU: TASHQI NAZORAT VA VIZUAL NAZORAT QILISH   Reja: 1.1. Dastlabki materiallarni nazorat qilish.                                                                  1.2. Qurilma va jihozlarni nazorat qilish.                                                                      1.3. Texnologiyani nazorat qilish.                                                                                       1.4. Payvandchilarning malakasini nazorat qilish.                                                         1.5. Tashqi ko‘zdan kechirish.</dc:title>
  <dc:creator>Piloteh</dc:creator>
  <cp:lastModifiedBy>Windows 사용자</cp:lastModifiedBy>
  <cp:revision>5</cp:revision>
  <dcterms:created xsi:type="dcterms:W3CDTF">2019-10-02T09:15:04Z</dcterms:created>
  <dcterms:modified xsi:type="dcterms:W3CDTF">2019-10-23T06:28:19Z</dcterms:modified>
</cp:coreProperties>
</file>