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02.10.2019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02.10.2019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428604"/>
            <a:ext cx="7772400" cy="2571768"/>
          </a:xfrm>
        </p:spPr>
        <p:txBody>
          <a:bodyPr>
            <a:normAutofit/>
          </a:bodyPr>
          <a:lstStyle/>
          <a:p>
            <a:r>
              <a:rPr lang="en-US" sz="3200" b="1" dirty="0" err="1" smtClean="0"/>
              <a:t>Mavzu</a:t>
            </a:r>
            <a:r>
              <a:rPr lang="en-US" sz="3200" b="1" dirty="0" smtClean="0"/>
              <a:t>: </a:t>
            </a:r>
            <a:r>
              <a:rPr lang="en-US" sz="3200" b="1" dirty="0" err="1" smtClean="0"/>
              <a:t>Rentgen</a:t>
            </a:r>
            <a:r>
              <a:rPr lang="en-US" sz="3200" b="1" dirty="0" smtClean="0"/>
              <a:t> </a:t>
            </a:r>
            <a:r>
              <a:rPr lang="en-US" sz="3200" b="1" dirty="0" err="1" smtClean="0"/>
              <a:t>va</a:t>
            </a:r>
            <a:r>
              <a:rPr lang="en-US" sz="3200" b="1" dirty="0" smtClean="0"/>
              <a:t> gamma </a:t>
            </a:r>
            <a:r>
              <a:rPr lang="en-US" sz="3200" b="1" dirty="0" err="1" smtClean="0"/>
              <a:t>nurlari</a:t>
            </a:r>
            <a:r>
              <a:rPr lang="en-US" sz="3200" b="1" dirty="0" smtClean="0"/>
              <a:t> </a:t>
            </a:r>
            <a:r>
              <a:rPr lang="en-US" sz="3200" b="1" dirty="0" err="1" smtClean="0"/>
              <a:t>nazorati</a:t>
            </a:r>
            <a:r>
              <a:rPr lang="en-US" sz="3200" b="1" dirty="0" smtClean="0"/>
              <a:t> </a:t>
            </a:r>
            <a:r>
              <a:rPr lang="en-US" sz="3200" b="1" dirty="0" err="1" smtClean="0"/>
              <a:t>afzalliklari</a:t>
            </a:r>
            <a:r>
              <a:rPr lang="en-US" sz="3200" b="1" dirty="0" smtClean="0"/>
              <a:t>. </a:t>
            </a:r>
            <a:r>
              <a:rPr lang="en-US" sz="3200" b="1" dirty="0" err="1" smtClean="0"/>
              <a:t>Rentgen</a:t>
            </a:r>
            <a:r>
              <a:rPr lang="en-US" sz="3200" b="1" dirty="0" smtClean="0"/>
              <a:t> </a:t>
            </a:r>
            <a:r>
              <a:rPr lang="en-US" sz="3200" b="1" dirty="0" err="1" smtClean="0"/>
              <a:t>va</a:t>
            </a:r>
            <a:r>
              <a:rPr lang="en-US" sz="3200" b="1" dirty="0" smtClean="0"/>
              <a:t> gamma </a:t>
            </a:r>
            <a:r>
              <a:rPr lang="en-US" sz="3200" b="1" dirty="0" err="1" smtClean="0"/>
              <a:t>nurlari</a:t>
            </a:r>
            <a:r>
              <a:rPr lang="en-US" sz="3200" b="1" dirty="0" smtClean="0"/>
              <a:t> </a:t>
            </a:r>
            <a:r>
              <a:rPr lang="en-US" sz="3200" b="1" dirty="0" err="1" smtClean="0"/>
              <a:t>xususiyatlari</a:t>
            </a:r>
            <a:r>
              <a:rPr lang="en-US" sz="3200" b="1" dirty="0" smtClean="0"/>
              <a:t>.</a:t>
            </a:r>
            <a:r>
              <a:rPr lang="ru-RU" sz="3200" dirty="0" smtClean="0"/>
              <a:t/>
            </a:r>
            <a:br>
              <a:rPr lang="ru-RU" sz="3200" dirty="0" smtClean="0"/>
            </a:br>
            <a:endParaRPr lang="ru-RU" sz="3200" dirty="0"/>
          </a:p>
        </p:txBody>
      </p:sp>
      <p:sp>
        <p:nvSpPr>
          <p:cNvPr id="3" name="Подзаголовок 2"/>
          <p:cNvSpPr>
            <a:spLocks noGrp="1"/>
          </p:cNvSpPr>
          <p:nvPr>
            <p:ph type="subTitle" idx="1"/>
          </p:nvPr>
        </p:nvSpPr>
        <p:spPr>
          <a:xfrm>
            <a:off x="642910" y="2786058"/>
            <a:ext cx="8072494" cy="2852742"/>
          </a:xfrm>
        </p:spPr>
        <p:txBody>
          <a:bodyPr>
            <a:normAutofit/>
          </a:bodyPr>
          <a:lstStyle/>
          <a:p>
            <a:r>
              <a:rPr lang="en-US" b="1" dirty="0" err="1" smtClean="0">
                <a:solidFill>
                  <a:schemeClr val="tx1"/>
                </a:solidFill>
              </a:rPr>
              <a:t>Reja</a:t>
            </a:r>
            <a:r>
              <a:rPr lang="en-US" b="1" dirty="0" smtClean="0">
                <a:solidFill>
                  <a:schemeClr val="tx1"/>
                </a:solidFill>
              </a:rPr>
              <a:t>:</a:t>
            </a:r>
            <a:endParaRPr lang="ru-RU" dirty="0" smtClean="0">
              <a:solidFill>
                <a:schemeClr val="tx1"/>
              </a:solidFill>
            </a:endParaRPr>
          </a:p>
          <a:p>
            <a:pPr algn="l"/>
            <a:r>
              <a:rPr lang="en-US" b="1" dirty="0" smtClean="0">
                <a:solidFill>
                  <a:schemeClr val="tx1"/>
                </a:solidFill>
              </a:rPr>
              <a:t>2</a:t>
            </a:r>
            <a:r>
              <a:rPr lang="uz-Cyrl-UZ" b="1" dirty="0" smtClean="0">
                <a:solidFill>
                  <a:schemeClr val="tx1"/>
                </a:solidFill>
              </a:rPr>
              <a:t>.1. Ionlovchi nurlanish                                                                                           </a:t>
            </a:r>
            <a:endParaRPr lang="ru-RU" dirty="0" smtClean="0">
              <a:solidFill>
                <a:schemeClr val="tx1"/>
              </a:solidFill>
            </a:endParaRPr>
          </a:p>
          <a:p>
            <a:pPr algn="l"/>
            <a:r>
              <a:rPr lang="en-US" b="1" dirty="0" smtClean="0">
                <a:solidFill>
                  <a:schemeClr val="tx1"/>
                </a:solidFill>
              </a:rPr>
              <a:t>2</a:t>
            </a:r>
            <a:r>
              <a:rPr lang="uz-Cyrl-UZ" b="1" dirty="0" smtClean="0">
                <a:solidFill>
                  <a:schemeClr val="tx1"/>
                </a:solidFill>
              </a:rPr>
              <a:t>.2. Radiatsion defektoskopiyaning fizik asoslari.                                                      </a:t>
            </a:r>
            <a:endParaRPr lang="ru-RU" dirty="0" smtClean="0">
              <a:solidFill>
                <a:schemeClr val="tx1"/>
              </a:solidFill>
            </a:endParaRPr>
          </a:p>
          <a:p>
            <a:pPr algn="l"/>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3200" b="1" dirty="0" smtClean="0"/>
              <a:t>2.1. </a:t>
            </a:r>
            <a:r>
              <a:rPr lang="uz-Cyrl-UZ" sz="3200" b="1" dirty="0" smtClean="0"/>
              <a:t>I</a:t>
            </a:r>
            <a:r>
              <a:rPr lang="en-US" sz="3200" b="1" dirty="0" err="1" smtClean="0"/>
              <a:t>onlovchi</a:t>
            </a:r>
            <a:r>
              <a:rPr lang="en-US" sz="3200" b="1" dirty="0" smtClean="0"/>
              <a:t> </a:t>
            </a:r>
            <a:r>
              <a:rPr lang="en-US" sz="3200" b="1" dirty="0" err="1" smtClean="0"/>
              <a:t>nurlanish</a:t>
            </a:r>
            <a:r>
              <a:rPr lang="ru-RU" sz="3200" dirty="0" smtClean="0"/>
              <a:t/>
            </a:r>
            <a:br>
              <a:rPr lang="ru-RU" sz="3200" dirty="0" smtClean="0"/>
            </a:br>
            <a:endParaRPr lang="ru-RU" sz="3200" dirty="0"/>
          </a:p>
        </p:txBody>
      </p:sp>
      <p:sp>
        <p:nvSpPr>
          <p:cNvPr id="3" name="Содержимое 2"/>
          <p:cNvSpPr>
            <a:spLocks noGrp="1"/>
          </p:cNvSpPr>
          <p:nvPr>
            <p:ph idx="1"/>
          </p:nvPr>
        </p:nvSpPr>
        <p:spPr>
          <a:xfrm>
            <a:off x="457200" y="1071546"/>
            <a:ext cx="8229600" cy="5054617"/>
          </a:xfrm>
        </p:spPr>
        <p:txBody>
          <a:bodyPr>
            <a:noAutofit/>
          </a:bodyPr>
          <a:lstStyle/>
          <a:p>
            <a:pPr algn="just"/>
            <a:r>
              <a:rPr lang="uz-Cyrl-UZ" sz="2000" dirty="0" smtClean="0">
                <a:latin typeface="Times New Roman" pitchFamily="18" charset="0"/>
                <a:cs typeface="Times New Roman" pitchFamily="18" charset="0"/>
              </a:rPr>
              <a:t>Rentgen va gamma nurlanishlar, yorug‘lik, ultrabinafsha va radioto‘lqinlar kabi elektromagnit tabiatiga ega. Biroq radioto‘lqinlar, yorug‘lik tebranishlari, rentgen va gamma-nurlanishlar to‘lqin uzunliklari bilan farq qiladi. Xususan, ko‘rinadigan yorug‘likning to‘lqin uzunligi           (4 </a:t>
            </a:r>
            <a:r>
              <a:rPr lang="uz-Cyrl-UZ" sz="2000" dirty="0" smtClean="0">
                <a:latin typeface="Times New Roman" pitchFamily="18" charset="0"/>
                <a:cs typeface="Times New Roman" pitchFamily="18" charset="0"/>
                <a:sym typeface="Symbol"/>
              </a:rPr>
              <a:t></a:t>
            </a:r>
            <a:r>
              <a:rPr lang="uz-Cyrl-UZ" sz="2000" dirty="0" smtClean="0">
                <a:latin typeface="Times New Roman" pitchFamily="18" charset="0"/>
                <a:cs typeface="Times New Roman" pitchFamily="18" charset="0"/>
              </a:rPr>
              <a:t> 7) 10</a:t>
            </a:r>
            <a:r>
              <a:rPr lang="uz-Cyrl-UZ" sz="2000" baseline="30000" dirty="0" smtClean="0">
                <a:latin typeface="Times New Roman" pitchFamily="18" charset="0"/>
                <a:cs typeface="Times New Roman" pitchFamily="18" charset="0"/>
              </a:rPr>
              <a:t>-7 </a:t>
            </a:r>
            <a:r>
              <a:rPr lang="uz-Cyrl-UZ" sz="2000" dirty="0" smtClean="0">
                <a:latin typeface="Times New Roman" pitchFamily="18" charset="0"/>
                <a:cs typeface="Times New Roman" pitchFamily="18" charset="0"/>
              </a:rPr>
              <a:t>m; rentgen nurlanishniki  6*10</a:t>
            </a:r>
            <a:r>
              <a:rPr lang="uz-Cyrl-UZ" sz="2000" baseline="30000" dirty="0" smtClean="0">
                <a:latin typeface="Times New Roman" pitchFamily="18" charset="0"/>
                <a:cs typeface="Times New Roman" pitchFamily="18" charset="0"/>
              </a:rPr>
              <a:t>-13 </a:t>
            </a:r>
            <a:r>
              <a:rPr lang="uz-Cyrl-UZ" sz="2000" dirty="0" smtClean="0">
                <a:latin typeface="Times New Roman" pitchFamily="18" charset="0"/>
                <a:cs typeface="Times New Roman" pitchFamily="18" charset="0"/>
                <a:sym typeface="Symbol"/>
              </a:rPr>
              <a:t></a:t>
            </a:r>
            <a:r>
              <a:rPr lang="uz-Cyrl-UZ" sz="2000" dirty="0" smtClean="0">
                <a:latin typeface="Times New Roman" pitchFamily="18" charset="0"/>
                <a:cs typeface="Times New Roman" pitchFamily="18" charset="0"/>
              </a:rPr>
              <a:t> 10</a:t>
            </a:r>
            <a:r>
              <a:rPr lang="uz-Cyrl-UZ" sz="2000" baseline="30000" dirty="0" smtClean="0">
                <a:latin typeface="Times New Roman" pitchFamily="18" charset="0"/>
                <a:cs typeface="Times New Roman" pitchFamily="18" charset="0"/>
              </a:rPr>
              <a:t>-9 </a:t>
            </a:r>
            <a:r>
              <a:rPr lang="uz-Cyrl-UZ" sz="2000" dirty="0" smtClean="0">
                <a:latin typeface="Times New Roman" pitchFamily="18" charset="0"/>
                <a:cs typeface="Times New Roman" pitchFamily="18" charset="0"/>
              </a:rPr>
              <a:t>m, gamma-nurlanishlarniki   10</a:t>
            </a:r>
            <a:r>
              <a:rPr lang="uz-Cyrl-UZ" sz="2000" baseline="30000" dirty="0" smtClean="0">
                <a:latin typeface="Times New Roman" pitchFamily="18" charset="0"/>
                <a:cs typeface="Times New Roman" pitchFamily="18" charset="0"/>
              </a:rPr>
              <a:t>-13</a:t>
            </a:r>
            <a:r>
              <a:rPr lang="uz-Cyrl-UZ" sz="2000" dirty="0" smtClean="0">
                <a:latin typeface="Times New Roman" pitchFamily="18" charset="0"/>
                <a:cs typeface="Times New Roman" pitchFamily="18" charset="0"/>
              </a:rPr>
              <a:t>­­</a:t>
            </a:r>
            <a:r>
              <a:rPr lang="uz-Cyrl-UZ" sz="2000" dirty="0" smtClean="0">
                <a:latin typeface="Times New Roman" pitchFamily="18" charset="0"/>
                <a:cs typeface="Times New Roman" pitchFamily="18" charset="0"/>
                <a:sym typeface="Symbol"/>
              </a:rPr>
              <a:t></a:t>
            </a:r>
            <a:r>
              <a:rPr lang="uz-Cyrl-UZ" sz="2000" dirty="0" smtClean="0">
                <a:latin typeface="Times New Roman" pitchFamily="18" charset="0"/>
                <a:cs typeface="Times New Roman" pitchFamily="18" charset="0"/>
              </a:rPr>
              <a:t> 4*10</a:t>
            </a:r>
            <a:r>
              <a:rPr lang="uz-Cyrl-UZ" sz="2000" baseline="30000" dirty="0" smtClean="0">
                <a:latin typeface="Times New Roman" pitchFamily="18" charset="0"/>
                <a:cs typeface="Times New Roman" pitchFamily="18" charset="0"/>
              </a:rPr>
              <a:t>-12 </a:t>
            </a:r>
            <a:r>
              <a:rPr lang="uz-Cyrl-UZ" sz="2000" dirty="0" smtClean="0">
                <a:latin typeface="Times New Roman" pitchFamily="18" charset="0"/>
                <a:cs typeface="Times New Roman" pitchFamily="18" charset="0"/>
              </a:rPr>
              <a:t>m. </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Rentgen va gamma nurlanishlarining alohida hossalari shu bilan bog‘langanki, ular, masalan, ko‘rinuvchi yorug‘likka qaraganda ancha katta energiyaga ega, turli muhitlar ularni turlicha yutadi. Bu hossalari tufayli rentgen va gamma nuralnishlar buyumlarning defektoskopiyasi uchun foydalaniladi. Bundan tashqari, ular elektr va magnit maydonlar ta’siriga berilmaydi, fotoplatinaga ta’sir qiladi, ba’zi kimyoviy birikmalarning lyuminessensiyasini vujudga keltiradi, gazlarni ionlantiradi, nurlantirilayotgan moddani qizdiradi, jonli organizmlarga ta’sir ko‘rsatadi.</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268931"/>
          </a:xfrm>
        </p:spPr>
        <p:txBody>
          <a:bodyPr>
            <a:normAutofit fontScale="70000" lnSpcReduction="20000"/>
          </a:bodyPr>
          <a:lstStyle/>
          <a:p>
            <a:pPr algn="just"/>
            <a:r>
              <a:rPr lang="en-US" sz="3600" b="1" dirty="0" err="1" smtClean="0">
                <a:latin typeface="Times New Roman" pitchFamily="18" charset="0"/>
                <a:cs typeface="Times New Roman" pitchFamily="18" charset="0"/>
              </a:rPr>
              <a:t>Rentgen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nurlanish.</a:t>
            </a:r>
            <a:r>
              <a:rPr lang="en-US" sz="3600" dirty="0" err="1" smtClean="0">
                <a:latin typeface="Times New Roman" pitchFamily="18" charset="0"/>
                <a:cs typeface="Times New Roman" pitchFamily="18" charset="0"/>
              </a:rPr>
              <a:t>Bu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nurlanish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tormozli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xarakteristik</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nurlanishlardan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iborat</a:t>
            </a:r>
            <a:r>
              <a:rPr lang="en-US" sz="3600" dirty="0" smtClean="0">
                <a:latin typeface="Times New Roman" pitchFamily="18" charset="0"/>
                <a:cs typeface="Times New Roman" pitchFamily="18" charset="0"/>
              </a:rPr>
              <a:t>.</a:t>
            </a:r>
            <a:r>
              <a:rPr lang="uz-Cyrl-UZ" sz="3600" dirty="0" smtClean="0">
                <a:latin typeface="Times New Roman" pitchFamily="18" charset="0"/>
                <a:cs typeface="Times New Roman" pitchFamily="18" charset="0"/>
              </a:rPr>
              <a:t> Uning paydo bo‘lishi rentgen trubkasining anodida katta tezlikka ega bo‘lgan (yadrodan tashqari jarayon) erkin elektronlarning tormozlanishi natijasida yuz beradi. Rentgen trubkasi ichidan havosi so‘rib olingan shisha ballondan iborat (</a:t>
            </a:r>
            <a:r>
              <a:rPr lang="en-US" sz="3600" dirty="0" smtClean="0">
                <a:latin typeface="Times New Roman" pitchFamily="18" charset="0"/>
                <a:cs typeface="Times New Roman" pitchFamily="18" charset="0"/>
              </a:rPr>
              <a:t>2</a:t>
            </a:r>
            <a:r>
              <a:rPr lang="uz-Cyrl-UZ" sz="3600" dirty="0" smtClean="0">
                <a:latin typeface="Times New Roman" pitchFamily="18" charset="0"/>
                <a:cs typeface="Times New Roman" pitchFamily="18" charset="0"/>
              </a:rPr>
              <a:t>.1-rasm). Idish ichiga ikkita elektrod kavsharlangan anod </a:t>
            </a:r>
            <a:r>
              <a:rPr lang="uz-Cyrl-UZ" sz="3600" i="1" dirty="0" smtClean="0">
                <a:latin typeface="Times New Roman" pitchFamily="18" charset="0"/>
                <a:cs typeface="Times New Roman" pitchFamily="18" charset="0"/>
              </a:rPr>
              <a:t>1</a:t>
            </a:r>
            <a:r>
              <a:rPr lang="uz-Cyrl-UZ" sz="3600" dirty="0" smtClean="0">
                <a:latin typeface="Times New Roman" pitchFamily="18" charset="0"/>
                <a:cs typeface="Times New Roman" pitchFamily="18" charset="0"/>
              </a:rPr>
              <a:t> va katod </a:t>
            </a:r>
            <a:r>
              <a:rPr lang="uz-Cyrl-UZ" sz="3600" i="1" dirty="0" smtClean="0">
                <a:latin typeface="Times New Roman" pitchFamily="18" charset="0"/>
                <a:cs typeface="Times New Roman" pitchFamily="18" charset="0"/>
              </a:rPr>
              <a:t>3</a:t>
            </a:r>
            <a:r>
              <a:rPr lang="uz-Cyrl-UZ" sz="3600" dirty="0" smtClean="0">
                <a:latin typeface="Times New Roman" pitchFamily="18" charset="0"/>
                <a:cs typeface="Times New Roman" pitchFamily="18" charset="0"/>
              </a:rPr>
              <a:t>. Spiral shaklidagi volfram simdan tayyorlangan katod tok manbai tomonidan yuqori temperaturalargacha qizdiriladi va elektronlar </a:t>
            </a:r>
            <a:r>
              <a:rPr lang="uz-Cyrl-UZ" sz="3600" i="1" dirty="0" smtClean="0">
                <a:latin typeface="Times New Roman" pitchFamily="18" charset="0"/>
                <a:cs typeface="Times New Roman" pitchFamily="18" charset="0"/>
              </a:rPr>
              <a:t>2</a:t>
            </a:r>
            <a:r>
              <a:rPr lang="uz-Cyrl-UZ" sz="3600" dirty="0" smtClean="0">
                <a:latin typeface="Times New Roman" pitchFamily="18" charset="0"/>
                <a:cs typeface="Times New Roman" pitchFamily="18" charset="0"/>
              </a:rPr>
              <a:t> nurlaydi. Trubkaning tormozli nurlanishni olish uchun foydalaniladigan anodi volfram va molibdendan qilingan plastina ko‘rinishda tayyorlanadi. Elektronlar zarur kinetik energiyaga ega bo‘lishlari uchun trubkaning anodi va katodiga yuqori kuchlanish (10 kV dan ortiq) beriladi.</a:t>
            </a:r>
            <a:endParaRPr lang="ru-RU" sz="3600" dirty="0" smtClean="0">
              <a:latin typeface="Times New Roman" pitchFamily="18" charset="0"/>
              <a:cs typeface="Times New Roman" pitchFamily="18" charset="0"/>
            </a:endParaRP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0" y="1000108"/>
            <a:ext cx="9144000" cy="5572164"/>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857916"/>
          </a:xfrm>
        </p:spPr>
        <p:txBody>
          <a:bodyPr>
            <a:normAutofit fontScale="70000" lnSpcReduction="20000"/>
          </a:bodyPr>
          <a:lstStyle/>
          <a:p>
            <a:pPr algn="just"/>
            <a:r>
              <a:rPr lang="uz-Cyrl-UZ" dirty="0" smtClean="0">
                <a:latin typeface="Times New Roman" pitchFamily="18" charset="0"/>
                <a:cs typeface="Times New Roman" pitchFamily="18" charset="0"/>
              </a:rPr>
              <a:t>Yuqori kuchlanishli elektr maydoni beradigan ma’lum tezlik bilan anodga tushayotgan elektronlar unda tormozlanadi va oxir oqibatda o‘z tezligini, binobarin, kinetik energiyasini ham yo‘qotadi. Bunda elektronlarning kinetik energiyasi qisman nurli energiyaga aylanadi, u buyumlar defektoskopiyasida foydlaniladigan tormozli nurlanish fotonlari ko‘rinishda ajralib chiqadi, uning katta qismi esa (~97%) issiqlik energiyasiga aylanadi. Hosil bo‘layotgan rentgen nurlanishning minimal to‘lqin uzunligi kvantning maksimal energiyasiga mos keladi. Elektronlar tezligi qanchalik katta bo‘lsa, kvant energiyasi shuncha katta bo‘ladi. Kvant energiyasi trubkasidagi kuchlanish bilan aniqlanadi:</a:t>
            </a:r>
            <a:endParaRPr lang="ru-RU" dirty="0" smtClean="0">
              <a:latin typeface="Times New Roman" pitchFamily="18" charset="0"/>
              <a:cs typeface="Times New Roman" pitchFamily="18" charset="0"/>
            </a:endParaRPr>
          </a:p>
          <a:p>
            <a:pPr algn="just"/>
            <a:r>
              <a:rPr lang="uz-Cyrl-UZ" i="1" dirty="0" smtClean="0">
                <a:latin typeface="Times New Roman" pitchFamily="18" charset="0"/>
                <a:cs typeface="Times New Roman" pitchFamily="18" charset="0"/>
              </a:rPr>
              <a:t> eU = h</a:t>
            </a:r>
            <a:r>
              <a:rPr lang="uz-Cyrl-UZ" i="1" dirty="0" smtClean="0">
                <a:latin typeface="Times New Roman" pitchFamily="18" charset="0"/>
                <a:cs typeface="Times New Roman" pitchFamily="18" charset="0"/>
                <a:sym typeface="Symbol"/>
              </a:rPr>
              <a:t></a:t>
            </a:r>
            <a:r>
              <a:rPr lang="uz-Cyrl-UZ" dirty="0" smtClean="0">
                <a:latin typeface="Times New Roman" pitchFamily="18" charset="0"/>
                <a:cs typeface="Times New Roman" pitchFamily="18" charset="0"/>
              </a:rPr>
              <a:t>= </a:t>
            </a:r>
            <a:r>
              <a:rPr lang="uz-Cyrl-UZ" i="1" dirty="0" smtClean="0">
                <a:latin typeface="Times New Roman" pitchFamily="18" charset="0"/>
                <a:cs typeface="Times New Roman" pitchFamily="18" charset="0"/>
              </a:rPr>
              <a:t>h(c</a:t>
            </a:r>
            <a:r>
              <a:rPr lang="uz-Cyrl-UZ"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sym typeface="Symbol"/>
              </a:rPr>
              <a:t></a:t>
            </a:r>
            <a:r>
              <a:rPr lang="uz-Cyrl-UZ" baseline="-25000" dirty="0" smtClean="0">
                <a:latin typeface="Times New Roman" pitchFamily="18" charset="0"/>
                <a:cs typeface="Times New Roman" pitchFamily="18" charset="0"/>
              </a:rPr>
              <a:t>min</a:t>
            </a:r>
            <a:r>
              <a:rPr lang="uz-Cyrl-UZ" dirty="0" smtClean="0">
                <a:latin typeface="Times New Roman" pitchFamily="18" charset="0"/>
                <a:cs typeface="Times New Roman" pitchFamily="18" charset="0"/>
              </a:rPr>
              <a:t>), bu erda </a:t>
            </a:r>
            <a:r>
              <a:rPr lang="uz-Cyrl-UZ" i="1" dirty="0" smtClean="0">
                <a:latin typeface="Times New Roman" pitchFamily="18" charset="0"/>
                <a:cs typeface="Times New Roman" pitchFamily="18" charset="0"/>
              </a:rPr>
              <a:t>e </a:t>
            </a:r>
            <a:r>
              <a:rPr lang="uz-Cyrl-UZ" dirty="0" smtClean="0">
                <a:latin typeface="Times New Roman" pitchFamily="18" charset="0"/>
                <a:cs typeface="Times New Roman" pitchFamily="18" charset="0"/>
              </a:rPr>
              <a:t>- elektron zaryadi, 1,6 ∙10</a:t>
            </a:r>
            <a:r>
              <a:rPr lang="uz-Cyrl-UZ" baseline="30000" dirty="0" smtClean="0">
                <a:latin typeface="Times New Roman" pitchFamily="18" charset="0"/>
                <a:cs typeface="Times New Roman" pitchFamily="18" charset="0"/>
              </a:rPr>
              <a:t>-19</a:t>
            </a:r>
            <a:r>
              <a:rPr lang="uz-Cyrl-UZ" dirty="0" smtClean="0">
                <a:latin typeface="Times New Roman" pitchFamily="18" charset="0"/>
                <a:cs typeface="Times New Roman" pitchFamily="18" charset="0"/>
              </a:rPr>
              <a:t>(Kl) ga teng;    </a:t>
            </a:r>
            <a:r>
              <a:rPr lang="uz-Cyrl-UZ" i="1" dirty="0" smtClean="0">
                <a:latin typeface="Times New Roman" pitchFamily="18" charset="0"/>
                <a:cs typeface="Times New Roman" pitchFamily="18" charset="0"/>
              </a:rPr>
              <a:t>U</a:t>
            </a:r>
            <a:r>
              <a:rPr lang="uz-Cyrl-UZ" dirty="0" smtClean="0">
                <a:latin typeface="Times New Roman" pitchFamily="18" charset="0"/>
                <a:cs typeface="Times New Roman" pitchFamily="18" charset="0"/>
              </a:rPr>
              <a:t> - trubkadagi kuchlanish, kV; </a:t>
            </a:r>
            <a:r>
              <a:rPr lang="uz-Cyrl-UZ" i="1"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 - Plank doimiysi, 6,625∙10</a:t>
            </a:r>
            <a:r>
              <a:rPr lang="uz-Cyrl-UZ" baseline="30000" dirty="0" smtClean="0">
                <a:latin typeface="Times New Roman" pitchFamily="18" charset="0"/>
                <a:cs typeface="Times New Roman" pitchFamily="18" charset="0"/>
              </a:rPr>
              <a:t>-34 </a:t>
            </a:r>
            <a:r>
              <a:rPr lang="uz-Cyrl-UZ" dirty="0" smtClean="0">
                <a:latin typeface="Times New Roman" pitchFamily="18" charset="0"/>
                <a:cs typeface="Times New Roman" pitchFamily="18" charset="0"/>
              </a:rPr>
              <a:t>J/s; </a:t>
            </a:r>
            <a:r>
              <a:rPr lang="uz-Cyrl-UZ" i="1" dirty="0" smtClean="0">
                <a:latin typeface="Times New Roman" pitchFamily="18" charset="0"/>
                <a:cs typeface="Times New Roman" pitchFamily="18" charset="0"/>
                <a:sym typeface="Symbol"/>
              </a:rPr>
              <a:t></a:t>
            </a:r>
            <a:r>
              <a:rPr lang="uz-Cyrl-UZ" dirty="0" smtClean="0">
                <a:latin typeface="Times New Roman" pitchFamily="18" charset="0"/>
                <a:cs typeface="Times New Roman" pitchFamily="18" charset="0"/>
              </a:rPr>
              <a:t>- chastota Gs; </a:t>
            </a:r>
            <a:r>
              <a:rPr lang="uz-Cyrl-UZ" i="1" dirty="0" smtClean="0">
                <a:latin typeface="Times New Roman" pitchFamily="18" charset="0"/>
                <a:cs typeface="Times New Roman" pitchFamily="18" charset="0"/>
              </a:rPr>
              <a:t>s</a:t>
            </a:r>
            <a:r>
              <a:rPr lang="uz-Cyrl-UZ" dirty="0" smtClean="0">
                <a:latin typeface="Times New Roman" pitchFamily="18" charset="0"/>
                <a:cs typeface="Times New Roman" pitchFamily="18" charset="0"/>
              </a:rPr>
              <a:t> - yorug‘lik tezligiga teng bo‘lib, 3∙10</a:t>
            </a:r>
            <a:r>
              <a:rPr lang="uz-Cyrl-UZ" baseline="30000" dirty="0" smtClean="0">
                <a:latin typeface="Times New Roman" pitchFamily="18" charset="0"/>
                <a:cs typeface="Times New Roman" pitchFamily="18" charset="0"/>
              </a:rPr>
              <a:t>10</a:t>
            </a:r>
            <a:r>
              <a:rPr lang="uz-Cyrl-UZ" dirty="0" smtClean="0">
                <a:latin typeface="Times New Roman" pitchFamily="18" charset="0"/>
                <a:cs typeface="Times New Roman" pitchFamily="18" charset="0"/>
              </a:rPr>
              <a:t>km/s ga teng; </a:t>
            </a:r>
            <a:r>
              <a:rPr lang="uz-Cyrl-UZ" dirty="0" smtClean="0">
                <a:latin typeface="Times New Roman" pitchFamily="18" charset="0"/>
                <a:cs typeface="Times New Roman" pitchFamily="18" charset="0"/>
                <a:sym typeface="Symbol"/>
              </a:rPr>
              <a:t></a:t>
            </a:r>
            <a:r>
              <a:rPr lang="uz-Cyrl-UZ" dirty="0" smtClean="0">
                <a:latin typeface="Times New Roman" pitchFamily="18" charset="0"/>
                <a:cs typeface="Times New Roman" pitchFamily="18" charset="0"/>
              </a:rPr>
              <a:t> - to‘lqin uzunligi, sm. Keltirilgan formulaga son qiymatlari qo‘yilsa, </a:t>
            </a:r>
            <a:r>
              <a:rPr lang="uz-Cyrl-UZ" dirty="0" smtClean="0">
                <a:latin typeface="Times New Roman" pitchFamily="18" charset="0"/>
                <a:cs typeface="Times New Roman" pitchFamily="18" charset="0"/>
                <a:sym typeface="Symbol"/>
              </a:rPr>
              <a:t></a:t>
            </a:r>
            <a:r>
              <a:rPr lang="uz-Cyrl-UZ" baseline="-25000" dirty="0" smtClean="0">
                <a:latin typeface="Times New Roman" pitchFamily="18" charset="0"/>
                <a:cs typeface="Times New Roman" pitchFamily="18" charset="0"/>
              </a:rPr>
              <a:t>min</a:t>
            </a:r>
            <a:r>
              <a:rPr lang="uz-Cyrl-UZ" dirty="0" smtClean="0">
                <a:latin typeface="Times New Roman" pitchFamily="18" charset="0"/>
                <a:cs typeface="Times New Roman" pitchFamily="18" charset="0"/>
              </a:rPr>
              <a:t>=12,4/</a:t>
            </a:r>
            <a:r>
              <a:rPr lang="uz-Cyrl-UZ" i="1" dirty="0" smtClean="0">
                <a:latin typeface="Times New Roman" pitchFamily="18" charset="0"/>
                <a:cs typeface="Times New Roman" pitchFamily="18" charset="0"/>
              </a:rPr>
              <a:t>U </a:t>
            </a:r>
            <a:r>
              <a:rPr lang="uz-Cyrl-UZ" dirty="0" smtClean="0">
                <a:latin typeface="Times New Roman" pitchFamily="18" charset="0"/>
                <a:cs typeface="Times New Roman" pitchFamily="18" charset="0"/>
              </a:rPr>
              <a:t>(sm) ni hosil qilamiz.</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TotalTime>
  <Words>446</Words>
  <PresentationFormat>Экран (4:3)</PresentationFormat>
  <Paragraphs>10</Paragraphs>
  <Slides>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Тема Office</vt:lpstr>
      <vt:lpstr>Mavzu: Rentgen va gamma nurlari nazorati afzalliklari. Rentgen va gamma nurlari xususiyatlari. </vt:lpstr>
      <vt:lpstr>2.1. Ionlovchi nurlanish </vt:lpstr>
      <vt:lpstr>Слайд 3</vt:lpstr>
      <vt:lpstr>Слайд 4</vt:lpstr>
      <vt:lpstr>Слайд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Rentgen va gamma nurlari nazorati afzalliklari. Rentgen va gamma nurlari xususiyatlari. </dc:title>
  <dc:creator>Piloteh</dc:creator>
  <cp:lastModifiedBy>Piloteh</cp:lastModifiedBy>
  <cp:revision>7</cp:revision>
  <dcterms:created xsi:type="dcterms:W3CDTF">2019-10-02T09:45:20Z</dcterms:created>
  <dcterms:modified xsi:type="dcterms:W3CDTF">2019-10-02T10:11:15Z</dcterms:modified>
</cp:coreProperties>
</file>