
<file path=[Content_Types].xml><?xml version="1.0" encoding="utf-8"?>
<Types xmlns="http://schemas.openxmlformats.org/package/2006/content-types">
  <Default ContentType="application/vnd.openxmlformats-officedocument.vmlDrawing" Extension="vml"/>
  <Default ContentType="application/x-fontdata" Extension="fntdata"/>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oleObject" PartName="/ppt/embeddings/oleObject3.bin"/>
  <Override ContentType="application/vnd.openxmlformats-officedocument.oleObject" PartName="/ppt/embeddings/oleObject6.bin"/>
  <Override ContentType="application/vnd.openxmlformats-officedocument.oleObject" PartName="/ppt/embeddings/oleObject5.bin"/>
  <Override ContentType="application/vnd.openxmlformats-officedocument.oleObject" PartName="/ppt/embeddings/oleObject4.bin"/>
  <Override ContentType="application/vnd.openxmlformats-officedocument.oleObject" PartName="/ppt/embeddings/oleObject2.bin"/>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Lst>
  <p:sldSz cy="6858000" cx="9906000"/>
  <p:notesSz cx="6742100" cy="9875825"/>
  <p:embeddedFontLst>
    <p:embeddedFont>
      <p:font typeface="Century Gothic"/>
      <p:regular r:id="rId48"/>
      <p:bold r:id="rId49"/>
      <p:italic r:id="rId50"/>
      <p:boldItalic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GoogleSlidesCustomDataVersion2">
      <go:slidesCustomData xmlns:go="http://customooxmlschemas.google.com/" r:id="rId52" roundtripDataSignature="AMtx7mjCO4Ye932SLUolCxYRQs78FmMfb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CenturyGothic-regular.fntdata"/><Relationship Id="rId47" Type="http://schemas.openxmlformats.org/officeDocument/2006/relationships/slide" Target="slides/slide42.xml"/><Relationship Id="rId49" Type="http://schemas.openxmlformats.org/officeDocument/2006/relationships/font" Target="fonts/CenturyGothic-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CenturyGothic-boldItalic.fntdata"/><Relationship Id="rId50" Type="http://schemas.openxmlformats.org/officeDocument/2006/relationships/font" Target="fonts/CenturyGothic-italic.fntdata"/><Relationship Id="rId52"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8.png"/><Relationship Id="rId3" Type="http://schemas.openxmlformats.org/officeDocument/2006/relationships/image" Target="../media/image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21000" cy="4953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19525" y="0"/>
            <a:ext cx="2921000" cy="4953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80538"/>
            <a:ext cx="2921000" cy="4953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 name="Google Shape;86;p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6" name="Google Shape;96;p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6" name="Google Shape;106;p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3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3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3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3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4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 name="Google Shape;124;p4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4: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0" name="Google Shape;130;p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5: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8" name="Google Shape;138;p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4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4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4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4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4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4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4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4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7: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2" name="Google Shape;172;p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4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4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4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4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4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4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4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4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4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4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5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5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5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5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5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5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5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5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5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5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5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5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5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5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5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5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5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5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5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5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6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6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6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6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6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6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6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6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6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6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6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6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6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6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6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6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6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6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6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6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7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7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7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7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24: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2" name="Google Shape;362;p2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5: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9" name="Google Shape;369;p2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27"/>
          <p:cNvSpPr txBox="1"/>
          <p:nvPr>
            <p:ph type="ctrTitle"/>
          </p:nvPr>
        </p:nvSpPr>
        <p:spPr>
          <a:xfrm>
            <a:off x="1238250" y="1122363"/>
            <a:ext cx="74295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7"/>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28"/>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28"/>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2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8"/>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7" name="Shape 27"/>
        <p:cNvGrpSpPr/>
        <p:nvPr/>
      </p:nvGrpSpPr>
      <p:grpSpPr>
        <a:xfrm>
          <a:off x="0" y="0"/>
          <a:ext cx="0" cy="0"/>
          <a:chOff x="0" y="0"/>
          <a:chExt cx="0" cy="0"/>
        </a:xfrm>
      </p:grpSpPr>
      <p:sp>
        <p:nvSpPr>
          <p:cNvPr id="28" name="Google Shape;28;p29"/>
          <p:cNvSpPr txBox="1"/>
          <p:nvPr>
            <p:ph type="title"/>
          </p:nvPr>
        </p:nvSpPr>
        <p:spPr>
          <a:xfrm>
            <a:off x="675880" y="1709739"/>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9"/>
          <p:cNvSpPr txBox="1"/>
          <p:nvPr>
            <p:ph idx="1" type="body"/>
          </p:nvPr>
        </p:nvSpPr>
        <p:spPr>
          <a:xfrm>
            <a:off x="675880"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2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9"/>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3" name="Shape 33"/>
        <p:cNvGrpSpPr/>
        <p:nvPr/>
      </p:nvGrpSpPr>
      <p:grpSpPr>
        <a:xfrm>
          <a:off x="0" y="0"/>
          <a:ext cx="0" cy="0"/>
          <a:chOff x="0" y="0"/>
          <a:chExt cx="0" cy="0"/>
        </a:xfrm>
      </p:grpSpPr>
      <p:sp>
        <p:nvSpPr>
          <p:cNvPr id="34" name="Google Shape;34;p30"/>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0"/>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0"/>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0"/>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0" name="Shape 40"/>
        <p:cNvGrpSpPr/>
        <p:nvPr/>
      </p:nvGrpSpPr>
      <p:grpSpPr>
        <a:xfrm>
          <a:off x="0" y="0"/>
          <a:ext cx="0" cy="0"/>
          <a:chOff x="0" y="0"/>
          <a:chExt cx="0" cy="0"/>
        </a:xfrm>
      </p:grpSpPr>
      <p:sp>
        <p:nvSpPr>
          <p:cNvPr id="41" name="Google Shape;41;p31"/>
          <p:cNvSpPr txBox="1"/>
          <p:nvPr>
            <p:ph type="title"/>
          </p:nvPr>
        </p:nvSpPr>
        <p:spPr>
          <a:xfrm>
            <a:off x="68232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1"/>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1"/>
          <p:cNvSpPr txBox="1"/>
          <p:nvPr>
            <p:ph idx="2" type="body"/>
          </p:nvPr>
        </p:nvSpPr>
        <p:spPr>
          <a:xfrm>
            <a:off x="682329" y="2505076"/>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1"/>
          <p:cNvSpPr txBox="1"/>
          <p:nvPr>
            <p:ph idx="3" type="body"/>
          </p:nvPr>
        </p:nvSpPr>
        <p:spPr>
          <a:xfrm>
            <a:off x="5014914"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1"/>
          <p:cNvSpPr txBox="1"/>
          <p:nvPr>
            <p:ph idx="4" type="body"/>
          </p:nvPr>
        </p:nvSpPr>
        <p:spPr>
          <a:xfrm>
            <a:off x="5014914" y="2505076"/>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1"/>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9" name="Shape 49"/>
        <p:cNvGrpSpPr/>
        <p:nvPr/>
      </p:nvGrpSpPr>
      <p:grpSpPr>
        <a:xfrm>
          <a:off x="0" y="0"/>
          <a:ext cx="0" cy="0"/>
          <a:chOff x="0" y="0"/>
          <a:chExt cx="0" cy="0"/>
        </a:xfrm>
      </p:grpSpPr>
      <p:sp>
        <p:nvSpPr>
          <p:cNvPr id="50" name="Google Shape;50;p32"/>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2"/>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4" name="Shape 54"/>
        <p:cNvGrpSpPr/>
        <p:nvPr/>
      </p:nvGrpSpPr>
      <p:grpSpPr>
        <a:xfrm>
          <a:off x="0" y="0"/>
          <a:ext cx="0" cy="0"/>
          <a:chOff x="0" y="0"/>
          <a:chExt cx="0" cy="0"/>
        </a:xfrm>
      </p:grpSpPr>
      <p:sp>
        <p:nvSpPr>
          <p:cNvPr id="55" name="Google Shape;55;p3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34"/>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4"/>
          <p:cNvSpPr txBox="1"/>
          <p:nvPr>
            <p:ph idx="1" type="body"/>
          </p:nvPr>
        </p:nvSpPr>
        <p:spPr>
          <a:xfrm>
            <a:off x="4211341" y="987426"/>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4"/>
          <p:cNvSpPr txBox="1"/>
          <p:nvPr>
            <p:ph idx="2"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4"/>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35"/>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5"/>
          <p:cNvSpPr/>
          <p:nvPr>
            <p:ph idx="2" type="pic"/>
          </p:nvPr>
        </p:nvSpPr>
        <p:spPr>
          <a:xfrm>
            <a:off x="4211341" y="987426"/>
            <a:ext cx="5014913" cy="4873625"/>
          </a:xfrm>
          <a:prstGeom prst="rect">
            <a:avLst/>
          </a:prstGeom>
          <a:noFill/>
          <a:ln>
            <a:noFill/>
          </a:ln>
        </p:spPr>
      </p:sp>
      <p:sp>
        <p:nvSpPr>
          <p:cNvPr id="68" name="Google Shape;68;p35"/>
          <p:cNvSpPr txBox="1"/>
          <p:nvPr>
            <p:ph idx="1"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5"/>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3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36"/>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36"/>
          <p:cNvSpPr txBox="1"/>
          <p:nvPr>
            <p:ph idx="1" type="body"/>
          </p:nvPr>
        </p:nvSpPr>
        <p:spPr>
          <a:xfrm rot="5400000">
            <a:off x="2777333"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37"/>
          <p:cNvSpPr txBox="1"/>
          <p:nvPr>
            <p:ph type="title"/>
          </p:nvPr>
        </p:nvSpPr>
        <p:spPr>
          <a:xfrm rot="5400000">
            <a:off x="5251052"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7"/>
          <p:cNvSpPr txBox="1"/>
          <p:nvPr>
            <p:ph idx="1" type="body"/>
          </p:nvPr>
        </p:nvSpPr>
        <p:spPr>
          <a:xfrm rot="5400000">
            <a:off x="917177"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3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3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4A90D0"/>
            </a:gs>
            <a:gs pos="10000">
              <a:srgbClr val="4A90D0"/>
            </a:gs>
            <a:gs pos="68000">
              <a:srgbClr val="B3D1EC"/>
            </a:gs>
            <a:gs pos="83000">
              <a:srgbClr val="B3D1EC"/>
            </a:gs>
            <a:gs pos="100000">
              <a:srgbClr val="CCE0F2"/>
            </a:gs>
          </a:gsLst>
          <a:lin ang="5400000" scaled="0"/>
        </a:gradFill>
      </p:bgPr>
    </p:bg>
    <p:spTree>
      <p:nvGrpSpPr>
        <p:cNvPr id="9" name="Shape 9"/>
        <p:cNvGrpSpPr/>
        <p:nvPr/>
      </p:nvGrpSpPr>
      <p:grpSpPr>
        <a:xfrm>
          <a:off x="0" y="0"/>
          <a:ext cx="0" cy="0"/>
          <a:chOff x="0" y="0"/>
          <a:chExt cx="0" cy="0"/>
        </a:xfrm>
      </p:grpSpPr>
      <p:sp>
        <p:nvSpPr>
          <p:cNvPr id="10" name="Google Shape;10;p26"/>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26"/>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2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2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vmlDrawing" Target="../drawings/vmlDrawing1.vml"/><Relationship Id="rId4" Type="http://schemas.openxmlformats.org/officeDocument/2006/relationships/oleObject" Target="../embeddings/oleObject1.bin"/><Relationship Id="rId11" Type="http://schemas.openxmlformats.org/officeDocument/2006/relationships/oleObject" Target="../embeddings/oleObject3.bin"/><Relationship Id="rId10" Type="http://schemas.openxmlformats.org/officeDocument/2006/relationships/oleObject" Target="../embeddings/oleObject3.bin"/><Relationship Id="rId12" Type="http://schemas.openxmlformats.org/officeDocument/2006/relationships/image" Target="../media/image5.png"/><Relationship Id="rId9" Type="http://schemas.openxmlformats.org/officeDocument/2006/relationships/image" Target="../media/image8.png"/><Relationship Id="rId5" Type="http://schemas.openxmlformats.org/officeDocument/2006/relationships/oleObject" Target="../embeddings/oleObject1.bin"/><Relationship Id="rId6" Type="http://schemas.openxmlformats.org/officeDocument/2006/relationships/image" Target="../media/image1.png"/><Relationship Id="rId7" Type="http://schemas.openxmlformats.org/officeDocument/2006/relationships/oleObject" Target="../embeddings/oleObject2.bin"/><Relationship Id="rId8" Type="http://schemas.openxmlformats.org/officeDocument/2006/relationships/oleObject" Target="../embeddings/oleObject2.bin"/></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vmlDrawing" Target="../drawings/vmlDrawing2.vml"/><Relationship Id="rId4" Type="http://schemas.openxmlformats.org/officeDocument/2006/relationships/oleObject" Target="../embeddings/oleObject4.bin"/><Relationship Id="rId5" Type="http://schemas.openxmlformats.org/officeDocument/2006/relationships/oleObject" Target="../embeddings/oleObject4.bin"/><Relationship Id="rId6"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vmlDrawing" Target="../drawings/vmlDrawing3.vml"/><Relationship Id="rId4" Type="http://schemas.openxmlformats.org/officeDocument/2006/relationships/oleObject" Target="../embeddings/oleObject5.bin"/><Relationship Id="rId9" Type="http://schemas.openxmlformats.org/officeDocument/2006/relationships/image" Target="../media/image4.png"/><Relationship Id="rId5" Type="http://schemas.openxmlformats.org/officeDocument/2006/relationships/oleObject" Target="../embeddings/oleObject5.bin"/><Relationship Id="rId6" Type="http://schemas.openxmlformats.org/officeDocument/2006/relationships/image" Target="../media/image6.png"/><Relationship Id="rId7" Type="http://schemas.openxmlformats.org/officeDocument/2006/relationships/oleObject" Target="../embeddings/oleObject6.bin"/><Relationship Id="rId8" Type="http://schemas.openxmlformats.org/officeDocument/2006/relationships/oleObject" Target="../embeddings/oleObject6.bin"/></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800"/>
              <a:buFont typeface="Arial"/>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800"/>
              <a:buFont typeface="Arial"/>
              <a:buNone/>
            </a:pPr>
            <a:r>
              <a:rPr b="1" i="0" sz="2800" u="none" cap="none" strike="noStrike">
                <a:solidFill>
                  <a:schemeClr val="dk1"/>
                </a:solidFill>
                <a:latin typeface="Times New Roman"/>
                <a:ea typeface="Times New Roman"/>
                <a:cs typeface="Times New Roman"/>
                <a:sym typeface="Times New Roman"/>
              </a:rPr>
              <a:t>Week: 1.</a:t>
            </a:r>
            <a:endParaRPr b="1" i="0" sz="28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FAILURES AND ABNORMAL OPERATING MODES</a:t>
            </a:r>
            <a:endParaRPr b="0" i="0" sz="24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IN ELECTRICAL SYSTEMS, General provisions</a:t>
            </a:r>
            <a:r>
              <a:rPr b="1" i="0" sz="2400" u="none" cap="none" strike="noStrike">
                <a:solidFill>
                  <a:schemeClr val="dk1"/>
                </a:solidFill>
                <a:latin typeface="Times New Roman"/>
                <a:ea typeface="Times New Roman"/>
                <a:cs typeface="Times New Roman"/>
                <a:sym typeface="Times New Roman"/>
              </a:rPr>
              <a:t>.  </a:t>
            </a:r>
            <a:endParaRPr b="1" i="0"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800"/>
              <a:buFont typeface="Arial"/>
              <a:buNone/>
            </a:pPr>
            <a:r>
              <a:rPr b="1" i="0" sz="2800" u="none" cap="none" strike="noStrike">
                <a:solidFill>
                  <a:schemeClr val="dk1"/>
                </a:solidFill>
                <a:latin typeface="Times New Roman"/>
                <a:ea typeface="Times New Roman"/>
                <a:cs typeface="Times New Roman"/>
                <a:sym typeface="Times New Roman"/>
              </a:rPr>
              <a:t>	</a:t>
            </a:r>
            <a:endParaRPr b="1" i="0" sz="28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8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89" name="Google Shape;89;p1"/>
          <p:cNvSpPr/>
          <p:nvPr/>
        </p:nvSpPr>
        <p:spPr>
          <a:xfrm>
            <a:off x="106681" y="156276"/>
            <a:ext cx="9692700" cy="1938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dk1"/>
                </a:solidFill>
                <a:latin typeface="Times New Roman"/>
                <a:ea typeface="Times New Roman"/>
                <a:cs typeface="Times New Roman"/>
                <a:sym typeface="Times New Roman"/>
              </a:rPr>
              <a:t>«Institute of energy of Tajikistan</a:t>
            </a:r>
            <a:r>
              <a:rPr b="1" i="0" sz="3200" u="none" cap="none" strike="noStrike">
                <a:solidFill>
                  <a:srgbClr val="000000"/>
                </a:solidFill>
                <a:latin typeface="Times New Roman"/>
                <a:ea typeface="Times New Roman"/>
                <a:cs typeface="Times New Roman"/>
                <a:sym typeface="Times New Roman"/>
              </a:rPr>
              <a:t>»</a:t>
            </a:r>
            <a:br>
              <a:rPr b="1" i="0" sz="3200" u="none" cap="none" strike="noStrike">
                <a:solidFill>
                  <a:srgbClr val="000000"/>
                </a:solidFill>
                <a:latin typeface="Times New Roman"/>
                <a:ea typeface="Times New Roman"/>
                <a:cs typeface="Times New Roman"/>
                <a:sym typeface="Times New Roman"/>
              </a:rPr>
            </a:br>
            <a:r>
              <a:rPr b="1" i="1" sz="3200" u="none" cap="none" strike="noStrike">
                <a:solidFill>
                  <a:srgbClr val="000000"/>
                </a:solidFill>
                <a:latin typeface="Times New Roman"/>
                <a:ea typeface="Times New Roman"/>
                <a:cs typeface="Times New Roman"/>
                <a:sym typeface="Times New Roman"/>
              </a:rPr>
              <a:t>Course: </a:t>
            </a:r>
            <a:r>
              <a:rPr b="1" i="0" sz="3200" u="none" cap="none" strike="noStrike">
                <a:solidFill>
                  <a:srgbClr val="000000"/>
                </a:solidFill>
                <a:latin typeface="Times New Roman"/>
                <a:ea typeface="Times New Roman"/>
                <a:cs typeface="Times New Roman"/>
                <a:sym typeface="Times New Roman"/>
              </a:rPr>
              <a:t>Relay protection and automation </a:t>
            </a:r>
            <a:r>
              <a:rPr b="1" sz="3200">
                <a:latin typeface="Times New Roman"/>
                <a:ea typeface="Times New Roman"/>
                <a:cs typeface="Times New Roman"/>
                <a:sym typeface="Times New Roman"/>
              </a:rPr>
              <a:t>of</a:t>
            </a:r>
            <a:r>
              <a:rPr b="1" i="0" sz="3200" u="none" cap="none" strike="noStrike">
                <a:solidFill>
                  <a:srgbClr val="000000"/>
                </a:solidFill>
                <a:latin typeface="Times New Roman"/>
                <a:ea typeface="Times New Roman"/>
                <a:cs typeface="Times New Roman"/>
                <a:sym typeface="Times New Roman"/>
              </a:rPr>
              <a:t> electrical power </a:t>
            </a:r>
            <a:r>
              <a:rPr b="1" sz="3200">
                <a:solidFill>
                  <a:schemeClr val="dk1"/>
                </a:solidFill>
                <a:latin typeface="Times New Roman"/>
                <a:ea typeface="Times New Roman"/>
                <a:cs typeface="Times New Roman"/>
                <a:sym typeface="Times New Roman"/>
              </a:rPr>
              <a:t>system</a:t>
            </a:r>
            <a:r>
              <a:rPr b="1" i="1" sz="3200" u="none" cap="none" strike="noStrike">
                <a:solidFill>
                  <a:schemeClr val="dk1"/>
                </a:solidFill>
                <a:latin typeface="Times New Roman"/>
                <a:ea typeface="Times New Roman"/>
                <a:cs typeface="Times New Roman"/>
                <a:sym typeface="Times New Roman"/>
              </a:rPr>
              <a:t>.</a:t>
            </a:r>
            <a:endParaRPr b="1" i="1" sz="3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90" name="Google Shape;90;p1"/>
          <p:cNvSpPr/>
          <p:nvPr/>
        </p:nvSpPr>
        <p:spPr>
          <a:xfrm>
            <a:off x="2109648" y="5268498"/>
            <a:ext cx="2329542" cy="12002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sz="2400" u="none" cap="none" strike="noStrike">
                <a:solidFill>
                  <a:srgbClr val="323F4F"/>
                </a:solidFill>
                <a:latin typeface="Times New Roman"/>
                <a:ea typeface="Times New Roman"/>
                <a:cs typeface="Times New Roman"/>
                <a:sym typeface="Times New Roman"/>
              </a:rPr>
              <a:t>Abdulloev Bakhtiyor Tolibjonovich</a:t>
            </a:r>
            <a:endParaRPr b="0" i="0" sz="1400" u="none" cap="none" strike="noStrike">
              <a:solidFill>
                <a:srgbClr val="000000"/>
              </a:solidFill>
              <a:latin typeface="Arial"/>
              <a:ea typeface="Arial"/>
              <a:cs typeface="Arial"/>
              <a:sym typeface="Arial"/>
            </a:endParaRPr>
          </a:p>
        </p:txBody>
      </p:sp>
      <p:sp>
        <p:nvSpPr>
          <p:cNvPr id="91" name="Google Shape;91;p1"/>
          <p:cNvSpPr/>
          <p:nvPr/>
        </p:nvSpPr>
        <p:spPr>
          <a:xfrm>
            <a:off x="4298513" y="5268498"/>
            <a:ext cx="2845105" cy="12002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1800" u="none" cap="none" strike="noStrike">
                <a:solidFill>
                  <a:schemeClr val="dk1"/>
                </a:solidFill>
                <a:latin typeface="Times New Roman"/>
                <a:ea typeface="Times New Roman"/>
                <a:cs typeface="Times New Roman"/>
                <a:sym typeface="Times New Roman"/>
              </a:rPr>
              <a:t>Lecturer of: Relay protection systems for electrical and electrical devices</a:t>
            </a:r>
            <a:endParaRPr b="1" i="0" sz="1800" u="none" cap="none" strike="noStrike">
              <a:solidFill>
                <a:schemeClr val="dk1"/>
              </a:solidFill>
              <a:latin typeface="Times New Roman"/>
              <a:ea typeface="Times New Roman"/>
              <a:cs typeface="Times New Roman"/>
              <a:sym typeface="Times New Roman"/>
            </a:endParaRPr>
          </a:p>
        </p:txBody>
      </p:sp>
      <p:cxnSp>
        <p:nvCxnSpPr>
          <p:cNvPr id="92" name="Google Shape;92;p1"/>
          <p:cNvCxnSpPr/>
          <p:nvPr/>
        </p:nvCxnSpPr>
        <p:spPr>
          <a:xfrm>
            <a:off x="4439190" y="5268498"/>
            <a:ext cx="0" cy="1200329"/>
          </a:xfrm>
          <a:prstGeom prst="straightConnector1">
            <a:avLst/>
          </a:prstGeom>
          <a:noFill/>
          <a:ln cap="flat" cmpd="sng" w="9525">
            <a:solidFill>
              <a:schemeClr val="accent1"/>
            </a:solidFill>
            <a:prstDash val="solid"/>
            <a:miter lim="800000"/>
            <a:headEnd len="sm" w="sm" type="none"/>
            <a:tailEnd len="sm" w="sm" type="none"/>
          </a:ln>
        </p:spPr>
      </p:cxnSp>
      <p:pic>
        <p:nvPicPr>
          <p:cNvPr id="93" name="Google Shape;93;p1"/>
          <p:cNvPicPr preferRelativeResize="0"/>
          <p:nvPr/>
        </p:nvPicPr>
        <p:blipFill rotWithShape="1">
          <a:blip r:embed="rId3">
            <a:alphaModFix/>
          </a:blip>
          <a:srcRect b="25465" l="33445" r="34983" t="30319"/>
          <a:stretch/>
        </p:blipFill>
        <p:spPr>
          <a:xfrm>
            <a:off x="609600" y="1750752"/>
            <a:ext cx="3975651" cy="2714643"/>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sz="3000" u="none" cap="none" strike="noStrike">
                <a:solidFill>
                  <a:schemeClr val="dk1"/>
                </a:solidFill>
                <a:latin typeface="Times New Roman"/>
                <a:ea typeface="Times New Roman"/>
                <a:cs typeface="Times New Roman"/>
                <a:sym typeface="Times New Roman"/>
              </a:rPr>
              <a:t>Мавзуъи: 1.</a:t>
            </a:r>
            <a:endParaRPr b="1" i="0" sz="30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1" i="0" sz="2000" u="none" cap="none" strike="noStrike">
                <a:solidFill>
                  <a:srgbClr val="000000"/>
                </a:solidFill>
                <a:latin typeface="Times New Roman"/>
                <a:ea typeface="Times New Roman"/>
                <a:cs typeface="Times New Roman"/>
                <a:sym typeface="Times New Roman"/>
              </a:rPr>
              <a:t>МАЪЛУМОТИ УМУМӢ ДАР БОРАИ ҲИМОЯИ РЕЛЕӢ, </a:t>
            </a:r>
            <a:endParaRPr/>
          </a:p>
          <a:p>
            <a:pPr indent="0" lvl="0" marL="0" marR="0" rtl="0" algn="ctr">
              <a:lnSpc>
                <a:spcPct val="100000"/>
              </a:lnSpc>
              <a:spcBef>
                <a:spcPts val="0"/>
              </a:spcBef>
              <a:spcAft>
                <a:spcPts val="0"/>
              </a:spcAft>
              <a:buNone/>
            </a:pPr>
            <a:r>
              <a:rPr b="1" i="0" sz="2000" u="none" cap="none" strike="noStrike">
                <a:solidFill>
                  <a:srgbClr val="000000"/>
                </a:solidFill>
                <a:latin typeface="Times New Roman"/>
                <a:ea typeface="Times New Roman"/>
                <a:cs typeface="Times New Roman"/>
                <a:sym typeface="Times New Roman"/>
              </a:rPr>
              <a:t>Садамаҳо ва реҷаҳои кории системаҳо,</a:t>
            </a:r>
            <a:endParaRPr/>
          </a:p>
          <a:p>
            <a:pPr indent="0" lvl="0" marL="0" marR="0" rtl="0" algn="ctr">
              <a:lnSpc>
                <a:spcPct val="100000"/>
              </a:lnSpc>
              <a:spcBef>
                <a:spcPts val="0"/>
              </a:spcBef>
              <a:spcAft>
                <a:spcPts val="0"/>
              </a:spcAft>
              <a:buNone/>
            </a:pPr>
            <a:r>
              <a:rPr b="1" i="0" sz="2000" u="none" cap="none" strike="noStrike">
                <a:solidFill>
                  <a:srgbClr val="000000"/>
                </a:solidFill>
                <a:latin typeface="Times New Roman"/>
                <a:ea typeface="Times New Roman"/>
                <a:cs typeface="Times New Roman"/>
                <a:sym typeface="Times New Roman"/>
              </a:rPr>
              <a:t>Мукаррароти умумӣ</a:t>
            </a:r>
            <a:endParaRPr b="1" i="0" sz="2000" u="none" cap="none" strike="noStrike">
              <a:solidFill>
                <a:schemeClr val="dk1"/>
              </a:solidFill>
              <a:latin typeface="Times New Roman"/>
              <a:ea typeface="Times New Roman"/>
              <a:cs typeface="Times New Roman"/>
              <a:sym typeface="Times New Roman"/>
            </a:endParaRPr>
          </a:p>
        </p:txBody>
      </p:sp>
      <p:sp>
        <p:nvSpPr>
          <p:cNvPr id="99" name="Google Shape;99;p2"/>
          <p:cNvSpPr/>
          <p:nvPr/>
        </p:nvSpPr>
        <p:spPr>
          <a:xfrm>
            <a:off x="2271900" y="5268497"/>
            <a:ext cx="2329542" cy="12002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sz="2400" u="none" cap="none" strike="noStrike">
                <a:solidFill>
                  <a:srgbClr val="323F4F"/>
                </a:solidFill>
                <a:latin typeface="Times New Roman"/>
                <a:ea typeface="Times New Roman"/>
                <a:cs typeface="Times New Roman"/>
                <a:sym typeface="Times New Roman"/>
              </a:rPr>
              <a:t>Абдуллоев Бахтиёр Толибҷонович</a:t>
            </a:r>
            <a:endParaRPr b="1" i="0" sz="2400" u="none" cap="none" strike="noStrike">
              <a:solidFill>
                <a:srgbClr val="323F4F"/>
              </a:solidFill>
              <a:latin typeface="Times New Roman"/>
              <a:ea typeface="Times New Roman"/>
              <a:cs typeface="Times New Roman"/>
              <a:sym typeface="Times New Roman"/>
            </a:endParaRPr>
          </a:p>
        </p:txBody>
      </p:sp>
      <p:sp>
        <p:nvSpPr>
          <p:cNvPr id="100" name="Google Shape;100;p2"/>
          <p:cNvSpPr/>
          <p:nvPr/>
        </p:nvSpPr>
        <p:spPr>
          <a:xfrm>
            <a:off x="4601442" y="5268456"/>
            <a:ext cx="2764221" cy="14772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1800" u="none" cap="none" strike="noStrike">
                <a:solidFill>
                  <a:schemeClr val="dk1"/>
                </a:solidFill>
                <a:latin typeface="Times New Roman"/>
                <a:ea typeface="Times New Roman"/>
                <a:cs typeface="Times New Roman"/>
                <a:sym typeface="Times New Roman"/>
              </a:rPr>
              <a:t>“</a:t>
            </a:r>
            <a:r>
              <a:rPr b="1" i="1" sz="1800" u="none" cap="none" strike="noStrike">
                <a:solidFill>
                  <a:schemeClr val="dk1"/>
                </a:solidFill>
                <a:latin typeface="Times New Roman"/>
                <a:ea typeface="Times New Roman"/>
                <a:cs typeface="Times New Roman"/>
                <a:sym typeface="Times New Roman"/>
              </a:rPr>
              <a:t>Ҳимояи релеӣ ва авттоматикунонии шабакаҳо ва таҷҳизоти электрикӣ”</a:t>
            </a:r>
            <a:endParaRPr b="0" i="0" sz="18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accent1"/>
              </a:solidFill>
              <a:latin typeface="Times New Roman"/>
              <a:ea typeface="Times New Roman"/>
              <a:cs typeface="Times New Roman"/>
              <a:sym typeface="Times New Roman"/>
            </a:endParaRPr>
          </a:p>
        </p:txBody>
      </p:sp>
      <p:cxnSp>
        <p:nvCxnSpPr>
          <p:cNvPr id="101" name="Google Shape;101;p2"/>
          <p:cNvCxnSpPr/>
          <p:nvPr/>
        </p:nvCxnSpPr>
        <p:spPr>
          <a:xfrm>
            <a:off x="4601442" y="5268456"/>
            <a:ext cx="0" cy="1200329"/>
          </a:xfrm>
          <a:prstGeom prst="straightConnector1">
            <a:avLst/>
          </a:prstGeom>
          <a:noFill/>
          <a:ln cap="flat" cmpd="sng" w="9525">
            <a:solidFill>
              <a:schemeClr val="accent1"/>
            </a:solidFill>
            <a:prstDash val="solid"/>
            <a:miter lim="800000"/>
            <a:headEnd len="sm" w="sm" type="none"/>
            <a:tailEnd len="sm" w="sm" type="none"/>
          </a:ln>
        </p:spPr>
      </p:cxnSp>
      <p:sp>
        <p:nvSpPr>
          <p:cNvPr id="102" name="Google Shape;102;p2"/>
          <p:cNvSpPr/>
          <p:nvPr/>
        </p:nvSpPr>
        <p:spPr>
          <a:xfrm>
            <a:off x="106679" y="44297"/>
            <a:ext cx="9709983" cy="17542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0" sz="3600" u="none" cap="none" strike="noStrike">
                <a:solidFill>
                  <a:srgbClr val="000000"/>
                </a:solidFill>
                <a:latin typeface="Times New Roman"/>
                <a:ea typeface="Times New Roman"/>
                <a:cs typeface="Times New Roman"/>
                <a:sym typeface="Times New Roman"/>
              </a:rPr>
              <a:t>Донишкадаи энергетикии Тоҷикистон</a:t>
            </a:r>
            <a:r>
              <a:rPr b="1" i="1" sz="2400" u="none" cap="none" strike="noStrike">
                <a:solidFill>
                  <a:srgbClr val="000000"/>
                </a:solidFill>
                <a:latin typeface="Arial"/>
                <a:ea typeface="Arial"/>
                <a:cs typeface="Arial"/>
                <a:sym typeface="Arial"/>
              </a:rPr>
              <a:t>.</a:t>
            </a:r>
            <a:endParaRPr/>
          </a:p>
          <a:p>
            <a:pPr indent="0" lvl="0" marL="0" marR="0" rtl="0" algn="ctr">
              <a:lnSpc>
                <a:spcPct val="100000"/>
              </a:lnSpc>
              <a:spcBef>
                <a:spcPts val="0"/>
              </a:spcBef>
              <a:spcAft>
                <a:spcPts val="0"/>
              </a:spcAft>
              <a:buClr>
                <a:srgbClr val="000000"/>
              </a:buClr>
              <a:buSzPts val="2400"/>
              <a:buFont typeface="Arial"/>
              <a:buNone/>
            </a:pPr>
            <a:r>
              <a:rPr b="1" i="1" sz="2400" u="none" cap="none" strike="noStrike">
                <a:solidFill>
                  <a:srgbClr val="000000"/>
                </a:solidFill>
                <a:latin typeface="Arial"/>
                <a:ea typeface="Arial"/>
                <a:cs typeface="Arial"/>
                <a:sym typeface="Arial"/>
              </a:rPr>
              <a:t>Номи фан: Ҳимояи релеӣ ва авттоматикунонии шабакаҳо ва таҷҳизоти электрикӣ</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pic>
        <p:nvPicPr>
          <p:cNvPr id="103" name="Google Shape;103;p2"/>
          <p:cNvPicPr preferRelativeResize="0"/>
          <p:nvPr/>
        </p:nvPicPr>
        <p:blipFill rotWithShape="1">
          <a:blip r:embed="rId3">
            <a:alphaModFix/>
          </a:blip>
          <a:srcRect b="25465" l="33445" r="34983" t="30319"/>
          <a:stretch/>
        </p:blipFill>
        <p:spPr>
          <a:xfrm>
            <a:off x="423169" y="1465406"/>
            <a:ext cx="3975651" cy="2714643"/>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p:nvPr/>
        </p:nvSpPr>
        <p:spPr>
          <a:xfrm>
            <a:off x="675181" y="745724"/>
            <a:ext cx="8811491" cy="4810488"/>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b="1" i="0" sz="2400" u="none" cap="none" strike="noStrike">
                <a:solidFill>
                  <a:schemeClr val="dk1"/>
                </a:solidFill>
                <a:latin typeface="Times New Roman"/>
                <a:ea typeface="Times New Roman"/>
                <a:cs typeface="Times New Roman"/>
                <a:sym typeface="Times New Roman"/>
              </a:rPr>
              <a:t>1</a:t>
            </a:r>
            <a:r>
              <a:rPr b="1" i="0" sz="1800" u="none" cap="none" strike="noStrike">
                <a:solidFill>
                  <a:schemeClr val="dk1"/>
                </a:solidFill>
                <a:latin typeface="Times New Roman"/>
                <a:ea typeface="Times New Roman"/>
                <a:cs typeface="Times New Roman"/>
                <a:sym typeface="Times New Roman"/>
              </a:rPr>
              <a:t>.</a:t>
            </a:r>
            <a:r>
              <a:rPr b="1" i="0" sz="2400" u="none" cap="none" strike="noStrike">
                <a:solidFill>
                  <a:schemeClr val="dk1"/>
                </a:solidFill>
                <a:latin typeface="Times New Roman"/>
                <a:ea typeface="Times New Roman"/>
                <a:cs typeface="Times New Roman"/>
                <a:sym typeface="Times New Roman"/>
              </a:rPr>
              <a:t>Муқаддима</a:t>
            </a:r>
            <a:endParaRPr/>
          </a:p>
          <a:p>
            <a:pPr indent="-342900" lvl="0" marL="342900" marR="0" rtl="0" algn="l">
              <a:lnSpc>
                <a:spcPct val="100000"/>
              </a:lnSpc>
              <a:spcBef>
                <a:spcPts val="0"/>
              </a:spcBef>
              <a:spcAft>
                <a:spcPts val="0"/>
              </a:spcAft>
              <a:buClr>
                <a:schemeClr val="dk1"/>
              </a:buClr>
              <a:buSzPts val="2400"/>
              <a:buFont typeface="Arial"/>
              <a:buChar char="•"/>
            </a:pPr>
            <a:r>
              <a:rPr b="0" i="0" sz="2400" u="none" cap="none" strike="noStrike">
                <a:solidFill>
                  <a:schemeClr val="dk1"/>
                </a:solidFill>
                <a:latin typeface="Times New Roman"/>
                <a:ea typeface="Times New Roman"/>
                <a:cs typeface="Times New Roman"/>
                <a:sym typeface="Times New Roman"/>
              </a:rPr>
              <a:t>Мақсад ва вазифаҳои курс.</a:t>
            </a:r>
            <a:endParaRPr/>
          </a:p>
          <a:p>
            <a:pPr indent="-342900" lvl="0" marL="342900" marR="0" rtl="0" algn="l">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Муқаррароти умумии «Системаҳои муҳофизати релеӣ барои дастгоҳҳои барқӣ».</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Намудҳои вайроншавӣ.</a:t>
            </a:r>
            <a:endParaRPr/>
          </a:p>
          <a:p>
            <a:pPr indent="-342900" lvl="0" marL="342900" marR="0" rtl="0" algn="l">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Реҷаҳои ғайримуқаррарӣ.</a:t>
            </a:r>
            <a:endParaRPr/>
          </a:p>
          <a:p>
            <a:pPr indent="-342900" lvl="0" marL="342900" marR="0" rtl="0" algn="l">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Вазифаи реле ва элементҳои дохилии он.</a:t>
            </a:r>
            <a:endParaRPr/>
          </a:p>
          <a:p>
            <a:pPr indent="-342900" lvl="0" marL="342900" marR="0" rtl="0" algn="l">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Синфбандии релеҳо.</a:t>
            </a:r>
            <a:endParaRPr/>
          </a:p>
          <a:p>
            <a:pPr indent="-342900" lvl="0" marL="342900" marR="0" rtl="0" algn="l">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Талаботҳои асосии ҳимояи релеӣ.</a:t>
            </a:r>
            <a:endParaRPr b="1"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sz="2400" u="none" cap="none" strike="noStrike">
                <a:solidFill>
                  <a:schemeClr val="dk1"/>
                </a:solidFill>
                <a:latin typeface="Times New Roman"/>
                <a:ea typeface="Times New Roman"/>
                <a:cs typeface="Times New Roman"/>
                <a:sym typeface="Times New Roman"/>
              </a:rPr>
              <a:t>2.Хулоса</a:t>
            </a:r>
            <a:endParaRPr b="0" i="0" sz="2400" u="none" cap="none" strike="noStrike">
              <a:solidFill>
                <a:schemeClr val="dk1"/>
              </a:solidFill>
              <a:latin typeface="Times New Roman"/>
              <a:ea typeface="Times New Roman"/>
              <a:cs typeface="Times New Roman"/>
              <a:sym typeface="Times New Roman"/>
            </a:endParaRPr>
          </a:p>
          <a:p>
            <a:pPr indent="-152400" lvl="1" marL="457200" marR="0" rtl="0" algn="l">
              <a:lnSpc>
                <a:spcPct val="100000"/>
              </a:lnSpc>
              <a:spcBef>
                <a:spcPts val="0"/>
              </a:spcBef>
              <a:spcAft>
                <a:spcPts val="0"/>
              </a:spcAft>
              <a:buClr>
                <a:schemeClr val="dk1"/>
              </a:buClr>
              <a:buSzPts val="2400"/>
              <a:buFont typeface="Arial"/>
              <a:buChar char="•"/>
            </a:pPr>
            <a:r>
              <a:rPr b="0" i="0" sz="2400" u="none" cap="none" strike="noStrike">
                <a:solidFill>
                  <a:schemeClr val="dk1"/>
                </a:solidFill>
                <a:latin typeface="Times New Roman"/>
                <a:ea typeface="Times New Roman"/>
                <a:cs typeface="Times New Roman"/>
                <a:sym typeface="Times New Roman"/>
              </a:rPr>
              <a:t>Ҷамъбасти мавзуъ. </a:t>
            </a:r>
            <a:endParaRPr/>
          </a:p>
        </p:txBody>
      </p:sp>
      <p:sp>
        <p:nvSpPr>
          <p:cNvPr id="109" name="Google Shape;109;p3"/>
          <p:cNvSpPr txBox="1"/>
          <p:nvPr/>
        </p:nvSpPr>
        <p:spPr>
          <a:xfrm>
            <a:off x="-12617" y="0"/>
            <a:ext cx="9931233" cy="51236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sz="3200" u="none" cap="none" strike="noStrike">
                <a:solidFill>
                  <a:schemeClr val="dk1"/>
                </a:solidFill>
                <a:latin typeface="Times New Roman"/>
                <a:ea typeface="Times New Roman"/>
                <a:cs typeface="Times New Roman"/>
                <a:sym typeface="Times New Roman"/>
              </a:rPr>
              <a:t>Нақшаи лексия</a:t>
            </a:r>
            <a:endParaRPr b="0"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38"/>
          <p:cNvSpPr txBox="1"/>
          <p:nvPr>
            <p:ph idx="1" type="body"/>
          </p:nvPr>
        </p:nvSpPr>
        <p:spPr>
          <a:xfrm>
            <a:off x="681037" y="556119"/>
            <a:ext cx="8543925" cy="4351338"/>
          </a:xfrm>
          <a:prstGeom prst="rect">
            <a:avLst/>
          </a:prstGeom>
          <a:noFill/>
          <a:ln>
            <a:noFill/>
          </a:ln>
        </p:spPr>
        <p:txBody>
          <a:bodyPr anchorCtr="0" anchor="t" bIns="45700" lIns="91425" spcFirstLastPara="1" rIns="91425" wrap="square" tIns="45700">
            <a:no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Системаи электроэнергетикӣ шабоҳати организми зиндаеро дорад, ки аз ҷузъҳои истеҳсолкунандаи неруи барқ, интиқолдиҳанда, тақсимкунанда, истеъмолкунанда ва ҳимоякунанда иборат мебошад. Неруи барқ функсияи хун дар организмро бозида, табдилдиҳии он ба бисёр намуди энергияҳо (рӯшноӣ, гармӣ, механикӣ ва ғайраҳо) муносиб аст. Истеҳсол, интиқол ва истеъмоли неруи барқ дар навбати худ дақиқии нозукеро талаб мекунад, ки ҳангоми иҷро нашудани яке аз онҳо эҳтимоли ба вуҷуд омадани садама хело ҳам калон аст. </a:t>
            </a:r>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Барои бартараф намудани хатари садама дар дастгоҳҳои электроэенергетикӣ, системаи худкоре зарур аст, ки</a:t>
            </a:r>
            <a:endParaRPr sz="2400">
              <a:latin typeface="Times New Roman"/>
              <a:ea typeface="Times New Roman"/>
              <a:cs typeface="Times New Roman"/>
              <a:sym typeface="Times New Roman"/>
            </a:endParaRPr>
          </a:p>
          <a:p>
            <a:pPr indent="0" lvl="0" marL="114300" rtl="0" algn="l">
              <a:lnSpc>
                <a:spcPct val="90000"/>
              </a:lnSpc>
              <a:spcBef>
                <a:spcPts val="1000"/>
              </a:spcBef>
              <a:spcAft>
                <a:spcPts val="0"/>
              </a:spcAft>
              <a:buSzPts val="1800"/>
              <a:buNone/>
            </a:pPr>
            <a:r>
              <a:t/>
            </a:r>
            <a:endParaRPr sz="2400"/>
          </a:p>
        </p:txBody>
      </p:sp>
      <p:sp>
        <p:nvSpPr>
          <p:cNvPr id="115" name="Google Shape;115;p38"/>
          <p:cNvSpPr txBox="1"/>
          <p:nvPr>
            <p:ph type="title"/>
          </p:nvPr>
        </p:nvSpPr>
        <p:spPr>
          <a:xfrm>
            <a:off x="1533295" y="143184"/>
            <a:ext cx="6145889" cy="31591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3200">
                <a:solidFill>
                  <a:schemeClr val="lt1"/>
                </a:solidFill>
                <a:latin typeface="Times New Roman"/>
                <a:ea typeface="Times New Roman"/>
                <a:cs typeface="Times New Roman"/>
                <a:sym typeface="Times New Roman"/>
              </a:rPr>
              <a:t>Мақсад ва вазифаҳои курс</a:t>
            </a:r>
            <a:endParaRPr b="1" sz="320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39"/>
          <p:cNvSpPr txBox="1"/>
          <p:nvPr>
            <p:ph idx="1" type="body"/>
          </p:nvPr>
        </p:nvSpPr>
        <p:spPr>
          <a:xfrm>
            <a:off x="769814" y="1159800"/>
            <a:ext cx="8543925" cy="4351338"/>
          </a:xfrm>
          <a:prstGeom prst="rect">
            <a:avLst/>
          </a:prstGeom>
          <a:noFill/>
          <a:ln>
            <a:noFill/>
          </a:ln>
        </p:spPr>
        <p:txBody>
          <a:bodyPr anchorCtr="0" anchor="t" bIns="45700" lIns="91425" spcFirstLastPara="1" rIns="91425" wrap="square" tIns="45700">
            <a:normAutofit fontScale="85000" lnSpcReduction="10000"/>
          </a:bodyPr>
          <a:lstStyle/>
          <a:p>
            <a:pPr indent="0" lvl="0" marL="114300" rtl="0" algn="just">
              <a:lnSpc>
                <a:spcPct val="90000"/>
              </a:lnSpc>
              <a:spcBef>
                <a:spcPts val="1000"/>
              </a:spcBef>
              <a:spcAft>
                <a:spcPts val="0"/>
              </a:spcAft>
              <a:buSzPct val="75630"/>
              <a:buNone/>
            </a:pPr>
            <a:r>
              <a:rPr>
                <a:latin typeface="Times New Roman"/>
                <a:ea typeface="Times New Roman"/>
                <a:cs typeface="Times New Roman"/>
                <a:sym typeface="Times New Roman"/>
              </a:rPr>
              <a:t>ки дар баробари бартараф кардани садама, зарари вайроншавиро кам карда, инчунин эътимодияти электротаъминкунии дигар таҷҳизоте, ки аз минтақаи садама берун ҷойгиранд, хуб таъмин намояд.</a:t>
            </a:r>
            <a:endParaRPr/>
          </a:p>
          <a:p>
            <a:pPr indent="0" lvl="0" marL="114300" rtl="0" algn="just">
              <a:lnSpc>
                <a:spcPct val="90000"/>
              </a:lnSpc>
              <a:spcBef>
                <a:spcPts val="1000"/>
              </a:spcBef>
              <a:spcAft>
                <a:spcPts val="0"/>
              </a:spcAft>
              <a:buSzPct val="75630"/>
              <a:buNone/>
            </a:pPr>
            <a:r>
              <a:rPr b="1" i="1">
                <a:latin typeface="Times New Roman"/>
                <a:ea typeface="Times New Roman"/>
                <a:cs typeface="Times New Roman"/>
                <a:sym typeface="Times New Roman"/>
              </a:rPr>
              <a:t>	Ҳимояи релеӣ</a:t>
            </a:r>
            <a:r>
              <a:rPr i="1">
                <a:latin typeface="Times New Roman"/>
                <a:ea typeface="Times New Roman"/>
                <a:cs typeface="Times New Roman"/>
                <a:sym typeface="Times New Roman"/>
              </a:rPr>
              <a:t> </a:t>
            </a:r>
            <a:r>
              <a:rPr>
                <a:latin typeface="Times New Roman"/>
                <a:ea typeface="Times New Roman"/>
                <a:cs typeface="Times New Roman"/>
                <a:sym typeface="Times New Roman"/>
              </a:rPr>
              <a:t>муҳимтарин ва яке аз ҷузъҳои асосии қисми автоматикаи системаи электроэнергетикии ҷадид ба шумор рафта, вазифаи (функсияи) муҳофизати автоматиро дар реҷаи садамавӣ иҷро карда, эътимодияти кори системаи энергетикиро таъмин менамояд.</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ct val="75630"/>
              <a:buNone/>
            </a:pPr>
            <a:r>
              <a:rPr>
                <a:latin typeface="Times New Roman"/>
                <a:ea typeface="Times New Roman"/>
                <a:cs typeface="Times New Roman"/>
                <a:sym typeface="Times New Roman"/>
              </a:rPr>
              <a:t>	Дар айни ҳол, аз сабаби афзоиши иқтидори неругоҳҳои электрикӣ, зиёдшавии шиддати шабакаҳои электрикӣ ва пайвасткунии шабакаҳои электрикӣ ба системаи ягона, системаи ҳимояи релеӣ аҳамияти калон дорад.</a:t>
            </a:r>
            <a:endParaRPr>
              <a:latin typeface="Times New Roman"/>
              <a:ea typeface="Times New Roman"/>
              <a:cs typeface="Times New Roman"/>
              <a:sym typeface="Times New Roman"/>
            </a:endParaRPr>
          </a:p>
        </p:txBody>
      </p:sp>
      <p:sp>
        <p:nvSpPr>
          <p:cNvPr id="121" name="Google Shape;121;p39"/>
          <p:cNvSpPr txBox="1"/>
          <p:nvPr>
            <p:ph type="title"/>
          </p:nvPr>
        </p:nvSpPr>
        <p:spPr>
          <a:xfrm>
            <a:off x="1968831" y="356248"/>
            <a:ext cx="6145889" cy="31591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3200">
                <a:solidFill>
                  <a:schemeClr val="lt1"/>
                </a:solidFill>
                <a:latin typeface="Times New Roman"/>
                <a:ea typeface="Times New Roman"/>
                <a:cs typeface="Times New Roman"/>
                <a:sym typeface="Times New Roman"/>
              </a:rPr>
              <a:t>Мақсад ва вазифаҳои курс</a:t>
            </a:r>
            <a:endParaRPr b="1" sz="3200">
              <a:solidFill>
                <a:schemeClr val="l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40"/>
          <p:cNvSpPr txBox="1"/>
          <p:nvPr>
            <p:ph idx="1" type="body"/>
          </p:nvPr>
        </p:nvSpPr>
        <p:spPr>
          <a:xfrm>
            <a:off x="681037" y="1133167"/>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Рушди минбаъдаи ҳимояи релеӣ ва автоматика аз истифода ва тараққиёти техникаи рақамӣ вобастагии зиёд дорад. Бартарияти техникаи рақамӣ дар он аст, ки имкони сабти параметрҳое, ки кори ҳимояи релеӣ ва автоматикаро то замони реҷаи садамавӣ ва баъди он муайян месозанд, доро буда, инчунин, вазифаи интиқоли маълумотро ба бунгоҳи навбатдорӣ хуб иҷро мекунад.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Фани зерин маълумотро дар бораи ҳимояи релеии классикӣ ва ҳозиразамон, ки дар системаи энергетикии Ҷумҳурии Тоҷикистон ва ИДМ ба таври васеъ истифода бурда мешаванд, инъикос менамояд.</a:t>
            </a:r>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127" name="Google Shape;127;p40"/>
          <p:cNvSpPr txBox="1"/>
          <p:nvPr>
            <p:ph type="title"/>
          </p:nvPr>
        </p:nvSpPr>
        <p:spPr>
          <a:xfrm>
            <a:off x="1968831" y="365126"/>
            <a:ext cx="6145889" cy="31591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3200">
                <a:solidFill>
                  <a:schemeClr val="lt1"/>
                </a:solidFill>
                <a:latin typeface="Times New Roman"/>
                <a:ea typeface="Times New Roman"/>
                <a:cs typeface="Times New Roman"/>
                <a:sym typeface="Times New Roman"/>
              </a:rPr>
              <a:t>Мақсад ва вазифаҳои курс</a:t>
            </a:r>
            <a:endParaRPr b="1" sz="3200">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4"/>
          <p:cNvSpPr/>
          <p:nvPr/>
        </p:nvSpPr>
        <p:spPr>
          <a:xfrm>
            <a:off x="158698" y="1114969"/>
            <a:ext cx="9143999" cy="36933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1" i="0" sz="1800" u="none" cap="none" strike="noStrike">
                <a:solidFill>
                  <a:schemeClr val="dk1"/>
                </a:solidFill>
                <a:latin typeface="Times New Roman"/>
                <a:ea typeface="Times New Roman"/>
                <a:cs typeface="Times New Roman"/>
                <a:sym typeface="Times New Roman"/>
              </a:rPr>
              <a:t>	</a:t>
            </a:r>
            <a:endParaRPr b="0" i="0" sz="1800" u="none" cap="none" strike="noStrike">
              <a:solidFill>
                <a:schemeClr val="dk1"/>
              </a:solidFill>
              <a:latin typeface="Times New Roman"/>
              <a:ea typeface="Times New Roman"/>
              <a:cs typeface="Times New Roman"/>
              <a:sym typeface="Times New Roman"/>
            </a:endParaRPr>
          </a:p>
        </p:txBody>
      </p:sp>
      <p:sp>
        <p:nvSpPr>
          <p:cNvPr id="133" name="Google Shape;133;p4"/>
          <p:cNvSpPr/>
          <p:nvPr/>
        </p:nvSpPr>
        <p:spPr>
          <a:xfrm>
            <a:off x="1197520" y="501134"/>
            <a:ext cx="184731" cy="430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200"/>
              <a:buFont typeface="Arial"/>
              <a:buNone/>
            </a:pPr>
            <a:r>
              <a:t/>
            </a:r>
            <a:endParaRPr b="1" i="0" sz="2200" u="none" cap="none" strike="noStrike">
              <a:solidFill>
                <a:srgbClr val="002060"/>
              </a:solidFill>
              <a:latin typeface="Calibri"/>
              <a:ea typeface="Calibri"/>
              <a:cs typeface="Calibri"/>
              <a:sym typeface="Calibri"/>
            </a:endParaRPr>
          </a:p>
        </p:txBody>
      </p:sp>
      <p:sp>
        <p:nvSpPr>
          <p:cNvPr id="134" name="Google Shape;134;p4"/>
          <p:cNvSpPr/>
          <p:nvPr/>
        </p:nvSpPr>
        <p:spPr>
          <a:xfrm>
            <a:off x="277881" y="1114969"/>
            <a:ext cx="9325002" cy="452427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Системаи энергетикӣ аз элементҳои мураккаби электрикӣ иборат мебошад, ки дар он сар задани садама, вайроншавии дастгоҳҳо ва ба вуҷуд омадани реҷаи ғайримуқаррарӣ, эҳтимоли калон дорад.</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Вайроншавӣ хоси реҷаҳои садамавӣ буда, боиси пайдошавии ҷараёни калон ва пастшавии шиддат дар тахтасимҳои неругоҳҳо ва зернеругоҳҳо мегардад. </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Ҷараёни садамавӣ дар ҷойи садама харобӣ ба вуҷуд оварда, ноқилҳоро то ҳолати хатарнок метасфонад. Пастшавии шиддат реҷаи муқаррарии истеъмолкунандагони қувваи барқро аз байн бурда, устувории кори параллелии шабакаҳо ва системаи энергетикиро вайрон месозад.</a:t>
            </a:r>
            <a:endParaRPr b="0" i="0" sz="2400" u="none" cap="none" strike="noStrike">
              <a:solidFill>
                <a:srgbClr val="000000"/>
              </a:solidFill>
              <a:latin typeface="Times New Roman"/>
              <a:ea typeface="Times New Roman"/>
              <a:cs typeface="Times New Roman"/>
              <a:sym typeface="Times New Roman"/>
            </a:endParaRPr>
          </a:p>
        </p:txBody>
      </p:sp>
      <p:sp>
        <p:nvSpPr>
          <p:cNvPr id="135" name="Google Shape;135;p4"/>
          <p:cNvSpPr txBox="1"/>
          <p:nvPr>
            <p:ph type="title"/>
          </p:nvPr>
        </p:nvSpPr>
        <p:spPr>
          <a:xfrm>
            <a:off x="1968831" y="365126"/>
            <a:ext cx="6145889" cy="31591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3200">
                <a:solidFill>
                  <a:schemeClr val="lt1"/>
                </a:solidFill>
                <a:latin typeface="Times New Roman"/>
                <a:ea typeface="Times New Roman"/>
                <a:cs typeface="Times New Roman"/>
                <a:sym typeface="Times New Roman"/>
              </a:rPr>
              <a:t>Муқарароти умумӣ</a:t>
            </a:r>
            <a:endParaRPr b="1" sz="3200">
              <a:solidFill>
                <a:schemeClr val="l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descr="Картинки по запросу корпоративное управление" id="140" name="Google Shape;140;p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63"/>
              <a:buFont typeface="Arial"/>
              <a:buNone/>
            </a:pPr>
            <a:r>
              <a:t/>
            </a:r>
            <a:endParaRPr b="0" i="0" sz="1463" u="none" cap="none" strike="noStrike">
              <a:solidFill>
                <a:schemeClr val="dk1"/>
              </a:solidFill>
              <a:latin typeface="Century Gothic"/>
              <a:ea typeface="Century Gothic"/>
              <a:cs typeface="Century Gothic"/>
              <a:sym typeface="Century Gothic"/>
            </a:endParaRPr>
          </a:p>
        </p:txBody>
      </p:sp>
      <p:sp>
        <p:nvSpPr>
          <p:cNvPr id="141" name="Google Shape;141;p5"/>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 name="Google Shape;142;p5"/>
          <p:cNvSpPr/>
          <p:nvPr/>
        </p:nvSpPr>
        <p:spPr>
          <a:xfrm>
            <a:off x="638268" y="1368941"/>
            <a:ext cx="8629464" cy="3785652"/>
          </a:xfrm>
          <a:prstGeom prst="rect">
            <a:avLst/>
          </a:prstGeom>
          <a:noFill/>
          <a:ln>
            <a:noFill/>
          </a:ln>
        </p:spPr>
        <p:txBody>
          <a:bodyPr anchorCtr="0" anchor="t" bIns="45700" lIns="91425" spcFirstLastPara="1" rIns="91425" wrap="square" tIns="45700">
            <a:spAutoFit/>
          </a:bodyPr>
          <a:lstStyle/>
          <a:p>
            <a:pPr indent="44958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Реҷаи ғайримуқаррарӣ садамавӣ набуда, ин реҷа ба хомӯш кардани шиддат, ҷараён ва басомаде, ки аз меъёр зиёд мебошад, меоварад. Ҳангоми пастшавии басомад ва шиддат, хатари аз байн рафтани реҷаи муқаррарии истеъмолкунандагони қувваи барқ ва устувории системаи энергетикӣ ба вуҷуд омада, зиёдшавии шиддат ва ҷараёни электрикӣ эҳтимоли ба садама дучор шудани дастгоҳҳои электрикиро ба вуҷуд меорад.</a:t>
            </a:r>
            <a:endParaRPr b="0" i="0" sz="2400" u="none" cap="none" strike="noStrike">
              <a:solidFill>
                <a:srgbClr val="000000"/>
              </a:solidFill>
              <a:latin typeface="Times New Roman"/>
              <a:ea typeface="Times New Roman"/>
              <a:cs typeface="Times New Roman"/>
              <a:sym typeface="Times New Roman"/>
            </a:endParaRPr>
          </a:p>
          <a:p>
            <a:pPr indent="44958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Барои кам кардани харобӣ ҳангоми садама ва таъмини реҷаи муқаррарӣ, дар қисми ғайриосебдидаи системаи энергетикӣ, ҷойи осебдида фавран бояд хомӯш карда шавад.</a:t>
            </a:r>
            <a:endParaRPr b="0" i="0" sz="2400" u="none" cap="none" strike="noStrike">
              <a:solidFill>
                <a:srgbClr val="000000"/>
              </a:solidFill>
              <a:latin typeface="Times New Roman"/>
              <a:ea typeface="Times New Roman"/>
              <a:cs typeface="Times New Roman"/>
              <a:sym typeface="Times New Roman"/>
            </a:endParaRPr>
          </a:p>
        </p:txBody>
      </p:sp>
      <p:sp>
        <p:nvSpPr>
          <p:cNvPr id="143" name="Google Shape;143;p5"/>
          <p:cNvSpPr txBox="1"/>
          <p:nvPr>
            <p:ph type="title"/>
          </p:nvPr>
        </p:nvSpPr>
        <p:spPr>
          <a:xfrm>
            <a:off x="1968831" y="365126"/>
            <a:ext cx="6145889" cy="31591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3200">
                <a:solidFill>
                  <a:schemeClr val="lt1"/>
                </a:solidFill>
                <a:latin typeface="Times New Roman"/>
                <a:ea typeface="Times New Roman"/>
                <a:cs typeface="Times New Roman"/>
                <a:sym typeface="Times New Roman"/>
              </a:rPr>
              <a:t>Муқарароти умумӣ</a:t>
            </a:r>
            <a:endParaRPr b="1" sz="3200">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41"/>
          <p:cNvSpPr txBox="1"/>
          <p:nvPr>
            <p:ph idx="1" type="body"/>
          </p:nvPr>
        </p:nvSpPr>
        <p:spPr>
          <a:xfrm>
            <a:off x="681037" y="1186433"/>
            <a:ext cx="8543925" cy="4351338"/>
          </a:xfrm>
          <a:prstGeom prst="rect">
            <a:avLst/>
          </a:prstGeom>
          <a:noFill/>
          <a:ln>
            <a:noFill/>
          </a:ln>
        </p:spPr>
        <p:txBody>
          <a:bodyPr anchorCtr="0" anchor="t" bIns="45700" lIns="91425" spcFirstLastPara="1" rIns="91425" wrap="square" tIns="45700">
            <a:normAutofit fontScale="77500" lnSpcReduction="20000"/>
          </a:bodyPr>
          <a:lstStyle/>
          <a:p>
            <a:pPr indent="0" lvl="0" marL="114300" rtl="0" algn="just">
              <a:lnSpc>
                <a:spcPct val="110000"/>
              </a:lnSpc>
              <a:spcBef>
                <a:spcPts val="1000"/>
              </a:spcBef>
              <a:spcAft>
                <a:spcPts val="0"/>
              </a:spcAft>
              <a:buSzPct val="82949"/>
              <a:buNone/>
            </a:pPr>
            <a:r>
              <a:rPr>
                <a:latin typeface="Times New Roman"/>
                <a:ea typeface="Times New Roman"/>
                <a:cs typeface="Times New Roman"/>
                <a:sym typeface="Times New Roman"/>
              </a:rPr>
              <a:t>	Барои кам кардани зарари садама ва таъмини беисти реҷаи муқаррарӣ чораандешии бомаврид (масалан, ҳангоми баландшавии шиддат, паст кардани он) ва дар ҳолати зарурӣ – хомӯш кардани дастгоҳҳои электрикӣ аҳамияти калон дорад.</a:t>
            </a:r>
            <a:endParaRPr>
              <a:latin typeface="Times New Roman"/>
              <a:ea typeface="Times New Roman"/>
              <a:cs typeface="Times New Roman"/>
              <a:sym typeface="Times New Roman"/>
            </a:endParaRPr>
          </a:p>
          <a:p>
            <a:pPr indent="0" lvl="0" marL="114300" rtl="0" algn="just">
              <a:lnSpc>
                <a:spcPct val="110000"/>
              </a:lnSpc>
              <a:spcBef>
                <a:spcPts val="1000"/>
              </a:spcBef>
              <a:spcAft>
                <a:spcPts val="0"/>
              </a:spcAft>
              <a:buSzPct val="96774"/>
              <a:buNone/>
            </a:pPr>
            <a:r>
              <a:rPr>
                <a:latin typeface="Times New Roman"/>
                <a:ea typeface="Times New Roman"/>
                <a:cs typeface="Times New Roman"/>
                <a:sym typeface="Times New Roman"/>
              </a:rPr>
              <a:t>	Ҳангоми пайдошавии садама ва реҷаи ғайримуқаррарӣ, ҳимояи релеӣ ба кор даромада, мутаносибан сигнали хомӯшкунӣ ва хабардиҳиро барои иҷро равона мекунад. Яъне, ҳангоми садама, реле дастгоҳи осебдидаро хомӯш мекунад ва дар реҷаи ғайримуқаррарӣ сигнали садоӣ ё аёниро ба воситаи индикаторҳо ба вуҷуд меорад. Системаи ҳимояи релеӣ асоси автоматикаи электрикӣ ба шумор рафта, таъмини босифати қувваи барқ (ба истеъмолкунандагон) дар реҷаи муқаррарии системаи энергетикӣ аз он вобастагии калон дорад.</a:t>
            </a:r>
            <a:endParaRPr sz="2400">
              <a:latin typeface="Times New Roman"/>
              <a:ea typeface="Times New Roman"/>
              <a:cs typeface="Times New Roman"/>
              <a:sym typeface="Times New Roman"/>
            </a:endParaRPr>
          </a:p>
        </p:txBody>
      </p:sp>
      <p:sp>
        <p:nvSpPr>
          <p:cNvPr id="149" name="Google Shape;149;p41"/>
          <p:cNvSpPr txBox="1"/>
          <p:nvPr>
            <p:ph type="title"/>
          </p:nvPr>
        </p:nvSpPr>
        <p:spPr>
          <a:xfrm>
            <a:off x="1968831" y="365126"/>
            <a:ext cx="6145889" cy="31591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3200">
                <a:solidFill>
                  <a:schemeClr val="lt1"/>
                </a:solidFill>
                <a:latin typeface="Times New Roman"/>
                <a:ea typeface="Times New Roman"/>
                <a:cs typeface="Times New Roman"/>
                <a:sym typeface="Times New Roman"/>
              </a:rPr>
              <a:t>Муқарароти умумӣ</a:t>
            </a:r>
            <a:endParaRPr b="1" sz="3200">
              <a:solidFill>
                <a:schemeClr val="l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42"/>
          <p:cNvSpPr txBox="1"/>
          <p:nvPr>
            <p:ph idx="1" type="body"/>
          </p:nvPr>
        </p:nvSpPr>
        <p:spPr>
          <a:xfrm>
            <a:off x="681036" y="1253331"/>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Ҷараёни расиши кӯтоҳ (РК) садамаи асосӣ ба шумор меравад. Сабаби аслии пайдошавии ҷараёни РК ин вайроншавии оиқҳои дастгоҳҳои электрикӣ, расиши ноқилҳои хати интиқоли барқ ва ғайраҳо мебошанд. Вайроншавии оиқҳо, дар навбати худ, ба кӯҳнашавии таҷҳизот, нодуруст пайваст кардани ноқилҳои дастгоҳҳои электрикӣ ва ба рӯйпуш шудани изоляторҳо аз хоку чанг, алоқаманд мебошад.</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Ҳангоми пайдо шудани ҷараёни РК-и сефаза, ноқилҳои фазаҳои </a:t>
            </a:r>
            <a:r>
              <a:rPr b="1" i="1" sz="2400">
                <a:latin typeface="Times New Roman"/>
                <a:ea typeface="Times New Roman"/>
                <a:cs typeface="Times New Roman"/>
                <a:sym typeface="Times New Roman"/>
              </a:rPr>
              <a:t>А</a:t>
            </a:r>
            <a:r>
              <a:rPr sz="2400">
                <a:latin typeface="Times New Roman"/>
                <a:ea typeface="Times New Roman"/>
                <a:cs typeface="Times New Roman"/>
                <a:sym typeface="Times New Roman"/>
              </a:rPr>
              <a:t>, </a:t>
            </a:r>
            <a:r>
              <a:rPr b="1" i="1" sz="2400">
                <a:latin typeface="Times New Roman"/>
                <a:ea typeface="Times New Roman"/>
                <a:cs typeface="Times New Roman"/>
                <a:sym typeface="Times New Roman"/>
              </a:rPr>
              <a:t>В</a:t>
            </a:r>
            <a:r>
              <a:rPr sz="2400">
                <a:latin typeface="Times New Roman"/>
                <a:ea typeface="Times New Roman"/>
                <a:cs typeface="Times New Roman"/>
                <a:sym typeface="Times New Roman"/>
              </a:rPr>
              <a:t> ва </a:t>
            </a:r>
            <a:r>
              <a:rPr b="1" i="1" sz="2400">
                <a:latin typeface="Times New Roman"/>
                <a:ea typeface="Times New Roman"/>
                <a:cs typeface="Times New Roman"/>
                <a:sym typeface="Times New Roman"/>
              </a:rPr>
              <a:t>С</a:t>
            </a:r>
            <a:r>
              <a:rPr sz="2400">
                <a:latin typeface="Times New Roman"/>
                <a:ea typeface="Times New Roman"/>
                <a:cs typeface="Times New Roman"/>
                <a:sym typeface="Times New Roman"/>
              </a:rPr>
              <a:t> ба ҳам дар як нуқта сарбаст мешаванд. Нуқтаи ҷараёни РК сефаза бо </a:t>
            </a:r>
            <a:r>
              <a:rPr b="1" i="1" sz="2400">
                <a:latin typeface="Times New Roman"/>
                <a:ea typeface="Times New Roman"/>
                <a:cs typeface="Times New Roman"/>
                <a:sym typeface="Times New Roman"/>
              </a:rPr>
              <a:t>К</a:t>
            </a:r>
            <a:r>
              <a:rPr b="1" baseline="30000" sz="2400">
                <a:latin typeface="Times New Roman"/>
                <a:ea typeface="Times New Roman"/>
                <a:cs typeface="Times New Roman"/>
                <a:sym typeface="Times New Roman"/>
              </a:rPr>
              <a:t>(3)</a:t>
            </a:r>
            <a:r>
              <a:rPr b="1" sz="2400">
                <a:latin typeface="Times New Roman"/>
                <a:ea typeface="Times New Roman"/>
                <a:cs typeface="Times New Roman"/>
                <a:sym typeface="Times New Roman"/>
              </a:rPr>
              <a:t> </a:t>
            </a:r>
            <a:r>
              <a:rPr sz="2400">
                <a:latin typeface="Times New Roman"/>
                <a:ea typeface="Times New Roman"/>
                <a:cs typeface="Times New Roman"/>
                <a:sym typeface="Times New Roman"/>
              </a:rPr>
              <a:t>ишора карда мешавад.</a:t>
            </a:r>
            <a:endParaRPr sz="2400">
              <a:latin typeface="Times New Roman"/>
              <a:ea typeface="Times New Roman"/>
              <a:cs typeface="Times New Roman"/>
              <a:sym typeface="Times New Roman"/>
            </a:endParaRPr>
          </a:p>
        </p:txBody>
      </p:sp>
      <p:sp>
        <p:nvSpPr>
          <p:cNvPr id="155" name="Google Shape;155;p42"/>
          <p:cNvSpPr/>
          <p:nvPr/>
        </p:nvSpPr>
        <p:spPr>
          <a:xfrm>
            <a:off x="2797602" y="186829"/>
            <a:ext cx="4310795"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Намудҳои вайроншавӣ.</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43"/>
          <p:cNvSpPr txBox="1"/>
          <p:nvPr>
            <p:ph idx="1" type="body"/>
          </p:nvPr>
        </p:nvSpPr>
        <p:spPr>
          <a:xfrm>
            <a:off x="814204" y="1124290"/>
            <a:ext cx="8543925" cy="4351338"/>
          </a:xfrm>
          <a:prstGeom prst="rect">
            <a:avLst/>
          </a:prstGeom>
          <a:noFill/>
          <a:ln>
            <a:noFill/>
          </a:ln>
        </p:spPr>
        <p:txBody>
          <a:bodyPr anchorCtr="0" anchor="t" bIns="45700" lIns="91425" spcFirstLastPara="1" rIns="91425" wrap="square" tIns="45700">
            <a:normAutofit lnSpcReduction="10000"/>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Ҷараён, шиддат ва тавоноие, ки ба РК сефаза тааллуқ доранд, мутаносибан бо ҳарфҳои зерин ишора карда мешаванд: </a:t>
            </a:r>
            <a:r>
              <a:rPr i="1" sz="2400">
                <a:latin typeface="Times New Roman"/>
                <a:ea typeface="Times New Roman"/>
                <a:cs typeface="Times New Roman"/>
                <a:sym typeface="Times New Roman"/>
              </a:rPr>
              <a:t>I</a:t>
            </a:r>
            <a:r>
              <a:rPr baseline="30000" sz="2400">
                <a:latin typeface="Times New Roman"/>
                <a:ea typeface="Times New Roman"/>
                <a:cs typeface="Times New Roman"/>
                <a:sym typeface="Times New Roman"/>
              </a:rPr>
              <a:t>(3)</a:t>
            </a:r>
            <a:r>
              <a:rPr sz="2400">
                <a:latin typeface="Times New Roman"/>
                <a:ea typeface="Times New Roman"/>
                <a:cs typeface="Times New Roman"/>
                <a:sym typeface="Times New Roman"/>
              </a:rPr>
              <a:t>; </a:t>
            </a:r>
            <a:r>
              <a:rPr i="1" sz="2400">
                <a:latin typeface="Times New Roman"/>
                <a:ea typeface="Times New Roman"/>
                <a:cs typeface="Times New Roman"/>
                <a:sym typeface="Times New Roman"/>
              </a:rPr>
              <a:t>U</a:t>
            </a:r>
            <a:r>
              <a:rPr baseline="30000" sz="2400">
                <a:latin typeface="Times New Roman"/>
                <a:ea typeface="Times New Roman"/>
                <a:cs typeface="Times New Roman"/>
                <a:sym typeface="Times New Roman"/>
              </a:rPr>
              <a:t>(3)</a:t>
            </a:r>
            <a:r>
              <a:rPr sz="2400">
                <a:latin typeface="Times New Roman"/>
                <a:ea typeface="Times New Roman"/>
                <a:cs typeface="Times New Roman"/>
                <a:sym typeface="Times New Roman"/>
              </a:rPr>
              <a:t>; </a:t>
            </a:r>
            <a:r>
              <a:rPr i="1" sz="2400">
                <a:latin typeface="Times New Roman"/>
                <a:ea typeface="Times New Roman"/>
                <a:cs typeface="Times New Roman"/>
                <a:sym typeface="Times New Roman"/>
              </a:rPr>
              <a:t>S</a:t>
            </a:r>
            <a:r>
              <a:rPr baseline="30000" sz="2400">
                <a:latin typeface="Times New Roman"/>
                <a:ea typeface="Times New Roman"/>
                <a:cs typeface="Times New Roman"/>
                <a:sym typeface="Times New Roman"/>
              </a:rPr>
              <a:t>(3)</a:t>
            </a:r>
            <a:r>
              <a:rPr sz="2400">
                <a:latin typeface="Times New Roman"/>
                <a:ea typeface="Times New Roman"/>
                <a:cs typeface="Times New Roman"/>
                <a:sym typeface="Times New Roman"/>
              </a:rPr>
              <a:t>. Ҷараёни РК сефаза садамаи зарарнокиаш калон ба ҳисоб рафта, ҷараёни электрикии хатарнокро ба вуҷуд меорад.</a:t>
            </a:r>
            <a:endParaRPr sz="2400">
              <a:latin typeface="Times New Roman"/>
              <a:ea typeface="Times New Roman"/>
              <a:cs typeface="Times New Roman"/>
              <a:sym typeface="Times New Roman"/>
            </a:endParaRPr>
          </a:p>
          <a:p>
            <a:pPr indent="0" lvl="0" marL="114300" rtl="0" algn="just">
              <a:lnSpc>
                <a:spcPct val="110000"/>
              </a:lnSpc>
              <a:spcBef>
                <a:spcPts val="1000"/>
              </a:spcBef>
              <a:spcAft>
                <a:spcPts val="0"/>
              </a:spcAft>
              <a:buSzPts val="1800"/>
              <a:buNone/>
            </a:pPr>
            <a:r>
              <a:rPr sz="2400">
                <a:latin typeface="Times New Roman"/>
                <a:ea typeface="Times New Roman"/>
                <a:cs typeface="Times New Roman"/>
                <a:sym typeface="Times New Roman"/>
              </a:rPr>
              <a:t>	Намудҳои пайдошавии ҷараёни РК дар ҷад. Слайди баъдӣ оварда шудааст ва чи тавре, ки дар боло зикр кардем </a:t>
            </a:r>
            <a:r>
              <a:rPr sz="2400">
                <a:solidFill>
                  <a:schemeClr val="dk1"/>
                </a:solidFill>
                <a:latin typeface="Times New Roman"/>
                <a:ea typeface="Times New Roman"/>
                <a:cs typeface="Times New Roman"/>
                <a:sym typeface="Times New Roman"/>
              </a:rPr>
              <a:t>Ҷараён, шиддат ва тавоноии РК сефазаро мутаносибан бо аломатҳои I(3), U(3) ва S(3) ишора мекунанд. Ҷараёни РК сефаза метавонад боиси садамаҳои вазнин гардад ва ҷараёни электрикии хатарнок эҷод кунад.</a:t>
            </a:r>
            <a:endParaRPr sz="2400">
              <a:latin typeface="Times New Roman"/>
              <a:ea typeface="Times New Roman"/>
              <a:cs typeface="Times New Roman"/>
              <a:sym typeface="Times New Roman"/>
            </a:endParaRPr>
          </a:p>
          <a:p>
            <a:pPr indent="0" lvl="0" marL="114300" rtl="0" algn="l">
              <a:lnSpc>
                <a:spcPct val="90000"/>
              </a:lnSpc>
              <a:spcBef>
                <a:spcPts val="1000"/>
              </a:spcBef>
              <a:spcAft>
                <a:spcPts val="0"/>
              </a:spcAft>
              <a:buSzPts val="1800"/>
              <a:buNone/>
            </a:pPr>
            <a:r>
              <a:t/>
            </a:r>
            <a:endParaRPr/>
          </a:p>
        </p:txBody>
      </p:sp>
      <p:sp>
        <p:nvSpPr>
          <p:cNvPr id="161" name="Google Shape;161;p43"/>
          <p:cNvSpPr/>
          <p:nvPr/>
        </p:nvSpPr>
        <p:spPr>
          <a:xfrm>
            <a:off x="2797602" y="186829"/>
            <a:ext cx="4310795"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Намудҳои вайроншавӣ.</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44"/>
          <p:cNvSpPr txBox="1"/>
          <p:nvPr>
            <p:ph idx="1" type="body"/>
          </p:nvPr>
        </p:nvSpPr>
        <p:spPr>
          <a:xfrm>
            <a:off x="266700" y="150828"/>
            <a:ext cx="8543925" cy="4351338"/>
          </a:xfrm>
          <a:prstGeom prst="rect">
            <a:avLst/>
          </a:prstGeom>
          <a:noFill/>
          <a:ln>
            <a:noFill/>
          </a:ln>
        </p:spPr>
        <p:txBody>
          <a:bodyPr anchorCtr="0" anchor="t" bIns="45700" lIns="91425" spcFirstLastPara="1" rIns="91425" wrap="square" tIns="45700">
            <a:normAutofit/>
          </a:bodyPr>
          <a:lstStyle/>
          <a:p>
            <a:pPr indent="0" lvl="0" marL="114300" rtl="0" algn="ctr">
              <a:lnSpc>
                <a:spcPct val="90000"/>
              </a:lnSpc>
              <a:spcBef>
                <a:spcPts val="1000"/>
              </a:spcBef>
              <a:spcAft>
                <a:spcPts val="0"/>
              </a:spcAft>
              <a:buSzPts val="1800"/>
              <a:buNone/>
            </a:pPr>
            <a:r>
              <a:t/>
            </a:r>
            <a:endParaRPr sz="2400">
              <a:solidFill>
                <a:schemeClr val="lt1"/>
              </a:solidFill>
              <a:latin typeface="Times New Roman"/>
              <a:ea typeface="Times New Roman"/>
              <a:cs typeface="Times New Roman"/>
              <a:sym typeface="Times New Roman"/>
            </a:endParaRPr>
          </a:p>
          <a:p>
            <a:pPr indent="0" lvl="0" marL="114300" rtl="0" algn="ctr">
              <a:lnSpc>
                <a:spcPct val="90000"/>
              </a:lnSpc>
              <a:spcBef>
                <a:spcPts val="1000"/>
              </a:spcBef>
              <a:spcAft>
                <a:spcPts val="0"/>
              </a:spcAft>
              <a:buSzPts val="1800"/>
              <a:buNone/>
            </a:pPr>
            <a:r>
              <a:rPr sz="2400">
                <a:solidFill>
                  <a:schemeClr val="dk1"/>
                </a:solidFill>
                <a:latin typeface="Times New Roman"/>
                <a:ea typeface="Times New Roman"/>
                <a:cs typeface="Times New Roman"/>
                <a:sym typeface="Times New Roman"/>
              </a:rPr>
              <a:t>Ҷадвали намудҳои РК</a:t>
            </a:r>
            <a:endParaRPr/>
          </a:p>
          <a:p>
            <a:pPr indent="0" lvl="0" marL="114300" rtl="0" algn="l">
              <a:lnSpc>
                <a:spcPct val="90000"/>
              </a:lnSpc>
              <a:spcBef>
                <a:spcPts val="1000"/>
              </a:spcBef>
              <a:spcAft>
                <a:spcPts val="0"/>
              </a:spcAft>
              <a:buSzPts val="1800"/>
              <a:buNone/>
            </a:pPr>
            <a:r>
              <a:t/>
            </a:r>
            <a:endParaRPr/>
          </a:p>
        </p:txBody>
      </p:sp>
      <p:pic>
        <p:nvPicPr>
          <p:cNvPr id="167" name="Google Shape;167;p44"/>
          <p:cNvPicPr preferRelativeResize="0"/>
          <p:nvPr/>
        </p:nvPicPr>
        <p:blipFill rotWithShape="1">
          <a:blip r:embed="rId3">
            <a:alphaModFix/>
          </a:blip>
          <a:srcRect b="8772" l="30738" r="26571" t="20167"/>
          <a:stretch/>
        </p:blipFill>
        <p:spPr>
          <a:xfrm>
            <a:off x="1095376" y="1409793"/>
            <a:ext cx="5774814" cy="3677111"/>
          </a:xfrm>
          <a:prstGeom prst="rect">
            <a:avLst/>
          </a:prstGeom>
          <a:noFill/>
          <a:ln>
            <a:noFill/>
          </a:ln>
        </p:spPr>
      </p:pic>
      <p:sp>
        <p:nvSpPr>
          <p:cNvPr id="168" name="Google Shape;168;p44"/>
          <p:cNvSpPr/>
          <p:nvPr/>
        </p:nvSpPr>
        <p:spPr>
          <a:xfrm>
            <a:off x="2797602" y="186829"/>
            <a:ext cx="4310795"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Намудҳои вайроншавӣ.</a:t>
            </a:r>
            <a:endParaRPr/>
          </a:p>
        </p:txBody>
      </p:sp>
      <p:sp>
        <p:nvSpPr>
          <p:cNvPr id="169" name="Google Shape;169;p44"/>
          <p:cNvSpPr/>
          <p:nvPr/>
        </p:nvSpPr>
        <p:spPr>
          <a:xfrm>
            <a:off x="266700" y="5294318"/>
            <a:ext cx="6841697" cy="101566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000" u="none" cap="none" strike="noStrike">
                <a:solidFill>
                  <a:srgbClr val="000000"/>
                </a:solidFill>
                <a:latin typeface="Times New Roman"/>
                <a:ea typeface="Times New Roman"/>
                <a:cs typeface="Times New Roman"/>
                <a:sym typeface="Times New Roman"/>
              </a:rPr>
              <a:t>Абдуллоев, Р.Т. Ҳимояи релеии таҷҳизоти электроэнергетикӣ: воситаи таълим/Душанбе: Промэкспо, 2018, саҳ.12</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descr="Картинки по запросу корпоративное управление" id="174" name="Google Shape;174;p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63"/>
              <a:buFont typeface="Arial"/>
              <a:buNone/>
            </a:pPr>
            <a:r>
              <a:t/>
            </a:r>
            <a:endParaRPr b="0" i="0" sz="1463" u="none" cap="none" strike="noStrike">
              <a:solidFill>
                <a:schemeClr val="dk1"/>
              </a:solidFill>
              <a:latin typeface="Century Gothic"/>
              <a:ea typeface="Century Gothic"/>
              <a:cs typeface="Century Gothic"/>
              <a:sym typeface="Century Gothic"/>
            </a:endParaRPr>
          </a:p>
        </p:txBody>
      </p:sp>
      <p:sp>
        <p:nvSpPr>
          <p:cNvPr id="175" name="Google Shape;175;p7"/>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p7"/>
          <p:cNvSpPr/>
          <p:nvPr/>
        </p:nvSpPr>
        <p:spPr>
          <a:xfrm>
            <a:off x="374055" y="1351528"/>
            <a:ext cx="9293163" cy="415494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Ҷараёни РК </a:t>
            </a:r>
            <a:r>
              <a:rPr b="0" i="1" sz="2400" u="none" cap="none" strike="noStrike">
                <a:solidFill>
                  <a:srgbClr val="000000"/>
                </a:solidFill>
                <a:latin typeface="Times New Roman"/>
                <a:ea typeface="Times New Roman"/>
                <a:cs typeface="Times New Roman"/>
                <a:sym typeface="Times New Roman"/>
              </a:rPr>
              <a:t>дуфаза</a:t>
            </a:r>
            <a:r>
              <a:rPr b="0" i="0" sz="2400" u="none" cap="none" strike="noStrike">
                <a:solidFill>
                  <a:srgbClr val="000000"/>
                </a:solidFill>
                <a:latin typeface="Times New Roman"/>
                <a:ea typeface="Times New Roman"/>
                <a:cs typeface="Times New Roman"/>
                <a:sym typeface="Times New Roman"/>
              </a:rPr>
              <a:t> ҳангоми часпиши ноқилҳои ду фаза ба вуҷуд меояд. Нуқтаи РК дуфаза бо </a:t>
            </a:r>
            <a:r>
              <a:rPr b="1" i="1" sz="2400" u="none" cap="none" strike="noStrike">
                <a:solidFill>
                  <a:srgbClr val="000000"/>
                </a:solidFill>
                <a:latin typeface="Times New Roman"/>
                <a:ea typeface="Times New Roman"/>
                <a:cs typeface="Times New Roman"/>
                <a:sym typeface="Times New Roman"/>
              </a:rPr>
              <a:t>К</a:t>
            </a:r>
            <a:r>
              <a:rPr b="1" baseline="30000" i="0" sz="2400" u="none" cap="none" strike="noStrike">
                <a:solidFill>
                  <a:srgbClr val="000000"/>
                </a:solidFill>
                <a:latin typeface="Times New Roman"/>
                <a:ea typeface="Times New Roman"/>
                <a:cs typeface="Times New Roman"/>
                <a:sym typeface="Times New Roman"/>
              </a:rPr>
              <a:t>(2)</a:t>
            </a:r>
            <a:r>
              <a:rPr b="0" i="0" sz="2400" u="none" cap="none" strike="noStrike">
                <a:solidFill>
                  <a:srgbClr val="000000"/>
                </a:solidFill>
                <a:latin typeface="Times New Roman"/>
                <a:ea typeface="Times New Roman"/>
                <a:cs typeface="Times New Roman"/>
                <a:sym typeface="Times New Roman"/>
              </a:rPr>
              <a:t> ишора карда мешавад. Ҷараён, шиддат ва тавоноии ба РК дуфаза тааллуқ дошта мутаносибан бо ҳарфҳои </a:t>
            </a:r>
            <a:r>
              <a:rPr b="1" i="1" sz="2400" u="none" cap="none" strike="noStrike">
                <a:solidFill>
                  <a:srgbClr val="000000"/>
                </a:solidFill>
                <a:latin typeface="Times New Roman"/>
                <a:ea typeface="Times New Roman"/>
                <a:cs typeface="Times New Roman"/>
                <a:sym typeface="Times New Roman"/>
              </a:rPr>
              <a:t>I</a:t>
            </a:r>
            <a:r>
              <a:rPr b="1" baseline="30000" i="0" sz="2400" u="none" cap="none" strike="noStrike">
                <a:solidFill>
                  <a:srgbClr val="000000"/>
                </a:solidFill>
                <a:latin typeface="Times New Roman"/>
                <a:ea typeface="Times New Roman"/>
                <a:cs typeface="Times New Roman"/>
                <a:sym typeface="Times New Roman"/>
              </a:rPr>
              <a:t>(2)</a:t>
            </a:r>
            <a:r>
              <a:rPr b="0" i="0" sz="2400" u="none" cap="none" strike="noStrike">
                <a:solidFill>
                  <a:srgbClr val="000000"/>
                </a:solidFill>
                <a:latin typeface="Times New Roman"/>
                <a:ea typeface="Times New Roman"/>
                <a:cs typeface="Times New Roman"/>
                <a:sym typeface="Times New Roman"/>
              </a:rPr>
              <a:t>, </a:t>
            </a:r>
            <a:r>
              <a:rPr b="1" i="1" sz="2400" u="none" cap="none" strike="noStrike">
                <a:solidFill>
                  <a:srgbClr val="000000"/>
                </a:solidFill>
                <a:latin typeface="Times New Roman"/>
                <a:ea typeface="Times New Roman"/>
                <a:cs typeface="Times New Roman"/>
                <a:sym typeface="Times New Roman"/>
              </a:rPr>
              <a:t>U</a:t>
            </a:r>
            <a:r>
              <a:rPr b="1" baseline="30000" i="0" sz="2400" u="none" cap="none" strike="noStrike">
                <a:solidFill>
                  <a:srgbClr val="000000"/>
                </a:solidFill>
                <a:latin typeface="Times New Roman"/>
                <a:ea typeface="Times New Roman"/>
                <a:cs typeface="Times New Roman"/>
                <a:sym typeface="Times New Roman"/>
              </a:rPr>
              <a:t>(2)</a:t>
            </a:r>
            <a:r>
              <a:rPr b="0" i="0" sz="2400" u="none" cap="none" strike="noStrike">
                <a:solidFill>
                  <a:srgbClr val="000000"/>
                </a:solidFill>
                <a:latin typeface="Times New Roman"/>
                <a:ea typeface="Times New Roman"/>
                <a:cs typeface="Times New Roman"/>
                <a:sym typeface="Times New Roman"/>
              </a:rPr>
              <a:t> ва </a:t>
            </a:r>
            <a:r>
              <a:rPr b="1" i="1" sz="2400" u="none" cap="none" strike="noStrike">
                <a:solidFill>
                  <a:srgbClr val="000000"/>
                </a:solidFill>
                <a:latin typeface="Times New Roman"/>
                <a:ea typeface="Times New Roman"/>
                <a:cs typeface="Times New Roman"/>
                <a:sym typeface="Times New Roman"/>
              </a:rPr>
              <a:t>S</a:t>
            </a:r>
            <a:r>
              <a:rPr b="1" baseline="30000" i="1" sz="2400" u="none" cap="none" strike="noStrike">
                <a:solidFill>
                  <a:srgbClr val="000000"/>
                </a:solidFill>
                <a:latin typeface="Times New Roman"/>
                <a:ea typeface="Times New Roman"/>
                <a:cs typeface="Times New Roman"/>
                <a:sym typeface="Times New Roman"/>
              </a:rPr>
              <a:t>(</a:t>
            </a:r>
            <a:r>
              <a:rPr b="1" baseline="30000" i="0" sz="2400" u="none" cap="none" strike="noStrike">
                <a:solidFill>
                  <a:srgbClr val="000000"/>
                </a:solidFill>
                <a:latin typeface="Times New Roman"/>
                <a:ea typeface="Times New Roman"/>
                <a:cs typeface="Times New Roman"/>
                <a:sym typeface="Times New Roman"/>
              </a:rPr>
              <a:t>2)</a:t>
            </a:r>
            <a:r>
              <a:rPr b="0" i="0" sz="2400" u="none" cap="none" strike="noStrike">
                <a:solidFill>
                  <a:srgbClr val="000000"/>
                </a:solidFill>
                <a:latin typeface="Times New Roman"/>
                <a:ea typeface="Times New Roman"/>
                <a:cs typeface="Times New Roman"/>
                <a:sym typeface="Times New Roman"/>
              </a:rPr>
              <a:t> ишора карда мешаванд. Ҷараёни РК дуфаза аз ҷараёнҳои таркибии пайдарпайии рост</a:t>
            </a:r>
            <a:r>
              <a:rPr b="0" i="1" sz="2400" u="none" cap="none" strike="noStrike">
                <a:solidFill>
                  <a:srgbClr val="000000"/>
                </a:solidFill>
                <a:latin typeface="Times New Roman"/>
                <a:ea typeface="Times New Roman"/>
                <a:cs typeface="Times New Roman"/>
                <a:sym typeface="Times New Roman"/>
              </a:rPr>
              <a:t> </a:t>
            </a:r>
            <a:r>
              <a:rPr b="0" i="0" sz="2400" u="none" cap="none" strike="noStrike">
                <a:solidFill>
                  <a:srgbClr val="000000"/>
                </a:solidFill>
                <a:latin typeface="Times New Roman"/>
                <a:ea typeface="Times New Roman"/>
                <a:cs typeface="Times New Roman"/>
                <a:sym typeface="Times New Roman"/>
              </a:rPr>
              <a:t>ва</a:t>
            </a:r>
            <a:r>
              <a:rPr b="0" i="1" sz="2400" u="none" cap="none" strike="noStrike">
                <a:solidFill>
                  <a:srgbClr val="000000"/>
                </a:solidFill>
                <a:latin typeface="Times New Roman"/>
                <a:ea typeface="Times New Roman"/>
                <a:cs typeface="Times New Roman"/>
                <a:sym typeface="Times New Roman"/>
              </a:rPr>
              <a:t> </a:t>
            </a:r>
            <a:r>
              <a:rPr b="0" i="0" sz="2400" u="none" cap="none" strike="noStrike">
                <a:solidFill>
                  <a:srgbClr val="000000"/>
                </a:solidFill>
                <a:latin typeface="Times New Roman"/>
                <a:ea typeface="Times New Roman"/>
                <a:cs typeface="Times New Roman"/>
                <a:sym typeface="Times New Roman"/>
              </a:rPr>
              <a:t>баръакс</a:t>
            </a:r>
            <a:r>
              <a:rPr b="0" i="1" sz="2400" u="none" cap="none" strike="noStrike">
                <a:solidFill>
                  <a:srgbClr val="000000"/>
                </a:solidFill>
                <a:latin typeface="Times New Roman"/>
                <a:ea typeface="Times New Roman"/>
                <a:cs typeface="Times New Roman"/>
                <a:sym typeface="Times New Roman"/>
              </a:rPr>
              <a:t> </a:t>
            </a:r>
            <a:r>
              <a:rPr b="0" i="0" sz="2400" u="none" cap="none" strike="noStrike">
                <a:solidFill>
                  <a:srgbClr val="000000"/>
                </a:solidFill>
                <a:latin typeface="Times New Roman"/>
                <a:ea typeface="Times New Roman"/>
                <a:cs typeface="Times New Roman"/>
                <a:sym typeface="Times New Roman"/>
              </a:rPr>
              <a:t>иборат мебошад.</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Ҳангоми пайдо шудани ҷараёни РК дуфаза ба замин, ду фаза байни ҳам ба воситаи замин дар як нуқта сарбаст шуда, ҷараёни расиши кӯтоҳ ба заминро ба вуҷуд меоранд (шабакаҳое, ки нейтрали заминвасл доранд). Нуқтаи садамавии РК-и дуфаза ба заминро чунин ишора мекунанд: </a:t>
            </a:r>
            <a:r>
              <a:rPr b="1" i="1" sz="2400" u="none" cap="none" strike="noStrike">
                <a:solidFill>
                  <a:srgbClr val="000000"/>
                </a:solidFill>
                <a:latin typeface="Times New Roman"/>
                <a:ea typeface="Times New Roman"/>
                <a:cs typeface="Times New Roman"/>
                <a:sym typeface="Times New Roman"/>
              </a:rPr>
              <a:t>K</a:t>
            </a:r>
            <a:r>
              <a:rPr b="1" baseline="30000" i="0" sz="2400" u="none" cap="none" strike="noStrike">
                <a:solidFill>
                  <a:srgbClr val="000000"/>
                </a:solidFill>
                <a:latin typeface="Times New Roman"/>
                <a:ea typeface="Times New Roman"/>
                <a:cs typeface="Times New Roman"/>
                <a:sym typeface="Times New Roman"/>
              </a:rPr>
              <a:t>(1,1)</a:t>
            </a:r>
            <a:r>
              <a:rPr b="0" i="0" sz="2400" u="none" cap="none" strike="noStrike">
                <a:solidFill>
                  <a:srgbClr val="000000"/>
                </a:solidFill>
                <a:latin typeface="Times New Roman"/>
                <a:ea typeface="Times New Roman"/>
                <a:cs typeface="Times New Roman"/>
                <a:sym typeface="Times New Roman"/>
              </a:rPr>
              <a:t>.</a:t>
            </a:r>
            <a:endParaRPr b="0" i="0" sz="3600" u="none" cap="none" strike="noStrike">
              <a:solidFill>
                <a:schemeClr val="dk1"/>
              </a:solidFill>
              <a:latin typeface="Times New Roman"/>
              <a:ea typeface="Times New Roman"/>
              <a:cs typeface="Times New Roman"/>
              <a:sym typeface="Times New Roman"/>
            </a:endParaRPr>
          </a:p>
        </p:txBody>
      </p:sp>
      <p:sp>
        <p:nvSpPr>
          <p:cNvPr id="177" name="Google Shape;177;p7"/>
          <p:cNvSpPr/>
          <p:nvPr/>
        </p:nvSpPr>
        <p:spPr>
          <a:xfrm>
            <a:off x="2797602" y="186829"/>
            <a:ext cx="4310795"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Намудҳои вайроншавӣ.</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45"/>
          <p:cNvSpPr txBox="1"/>
          <p:nvPr>
            <p:ph idx="1" type="body"/>
          </p:nvPr>
        </p:nvSpPr>
        <p:spPr>
          <a:xfrm>
            <a:off x="681036" y="655676"/>
            <a:ext cx="8543925" cy="4889701"/>
          </a:xfrm>
          <a:prstGeom prst="rect">
            <a:avLst/>
          </a:prstGeom>
          <a:noFill/>
          <a:ln>
            <a:noFill/>
          </a:ln>
        </p:spPr>
        <p:txBody>
          <a:bodyPr anchorCtr="0" anchor="t" bIns="45700" lIns="91425" spcFirstLastPara="1" rIns="91425" wrap="square" tIns="45700">
            <a:normAutofit lnSpcReduction="10000"/>
          </a:bodyPr>
          <a:lstStyle/>
          <a:p>
            <a:pPr indent="0" lvl="0" marL="114300" rtl="0" algn="just">
              <a:lnSpc>
                <a:spcPct val="120000"/>
              </a:lnSpc>
              <a:spcBef>
                <a:spcPts val="1000"/>
              </a:spcBef>
              <a:spcAft>
                <a:spcPts val="0"/>
              </a:spcAft>
              <a:buSzPts val="1800"/>
              <a:buNone/>
            </a:pPr>
            <a:r>
              <a:rPr sz="2400">
                <a:latin typeface="Times New Roman"/>
                <a:ea typeface="Times New Roman"/>
                <a:cs typeface="Times New Roman"/>
                <a:sym typeface="Times New Roman"/>
              </a:rPr>
              <a:t>	Ҷараён, шиддат ва тавоноии расиши кӯтоҳи дуфаза ба замин, дар нуқтаи садама, мутаносибан бо ҳарфҳои зерин ишора карда мешаванд:</a:t>
            </a:r>
            <a:r>
              <a:rPr i="1" sz="2400">
                <a:latin typeface="Times New Roman"/>
                <a:ea typeface="Times New Roman"/>
                <a:cs typeface="Times New Roman"/>
                <a:sym typeface="Times New Roman"/>
              </a:rPr>
              <a:t> I</a:t>
            </a:r>
            <a:r>
              <a:rPr baseline="30000" sz="2400">
                <a:latin typeface="Times New Roman"/>
                <a:ea typeface="Times New Roman"/>
                <a:cs typeface="Times New Roman"/>
                <a:sym typeface="Times New Roman"/>
              </a:rPr>
              <a:t>(1,1)</a:t>
            </a:r>
            <a:r>
              <a:rPr sz="2400">
                <a:latin typeface="Times New Roman"/>
                <a:ea typeface="Times New Roman"/>
                <a:cs typeface="Times New Roman"/>
                <a:sym typeface="Times New Roman"/>
              </a:rPr>
              <a:t>; </a:t>
            </a:r>
            <a:r>
              <a:rPr i="1" sz="2400">
                <a:latin typeface="Times New Roman"/>
                <a:ea typeface="Times New Roman"/>
                <a:cs typeface="Times New Roman"/>
                <a:sym typeface="Times New Roman"/>
              </a:rPr>
              <a:t>U</a:t>
            </a:r>
            <a:r>
              <a:rPr baseline="30000" sz="2400">
                <a:latin typeface="Times New Roman"/>
                <a:ea typeface="Times New Roman"/>
                <a:cs typeface="Times New Roman"/>
                <a:sym typeface="Times New Roman"/>
              </a:rPr>
              <a:t>(1,1)</a:t>
            </a:r>
            <a:r>
              <a:rPr sz="2400">
                <a:latin typeface="Times New Roman"/>
                <a:ea typeface="Times New Roman"/>
                <a:cs typeface="Times New Roman"/>
                <a:sym typeface="Times New Roman"/>
              </a:rPr>
              <a:t>; </a:t>
            </a:r>
            <a:r>
              <a:rPr i="1" sz="2400">
                <a:latin typeface="Times New Roman"/>
                <a:ea typeface="Times New Roman"/>
                <a:cs typeface="Times New Roman"/>
                <a:sym typeface="Times New Roman"/>
              </a:rPr>
              <a:t>S</a:t>
            </a:r>
            <a:r>
              <a:rPr baseline="30000" i="1" sz="2400">
                <a:latin typeface="Times New Roman"/>
                <a:ea typeface="Times New Roman"/>
                <a:cs typeface="Times New Roman"/>
                <a:sym typeface="Times New Roman"/>
              </a:rPr>
              <a:t>(</a:t>
            </a:r>
            <a:r>
              <a:rPr baseline="30000" sz="2400">
                <a:latin typeface="Times New Roman"/>
                <a:ea typeface="Times New Roman"/>
                <a:cs typeface="Times New Roman"/>
                <a:sym typeface="Times New Roman"/>
              </a:rPr>
              <a:t>1,1)</a:t>
            </a:r>
            <a:r>
              <a:rPr sz="2400">
                <a:latin typeface="Times New Roman"/>
                <a:ea typeface="Times New Roman"/>
                <a:cs typeface="Times New Roman"/>
                <a:sym typeface="Times New Roman"/>
              </a:rPr>
              <a:t>. Ҷараёни РК-и дуфаза ба замин аз ҷараёнҳои таркибии пайдарпайии рост,</a:t>
            </a:r>
            <a:r>
              <a:rPr i="1" sz="2400">
                <a:latin typeface="Times New Roman"/>
                <a:ea typeface="Times New Roman"/>
                <a:cs typeface="Times New Roman"/>
                <a:sym typeface="Times New Roman"/>
              </a:rPr>
              <a:t> </a:t>
            </a:r>
            <a:r>
              <a:rPr sz="2400">
                <a:latin typeface="Times New Roman"/>
                <a:ea typeface="Times New Roman"/>
                <a:cs typeface="Times New Roman"/>
                <a:sym typeface="Times New Roman"/>
              </a:rPr>
              <a:t>баръакс</a:t>
            </a:r>
            <a:r>
              <a:rPr i="1" sz="2400">
                <a:latin typeface="Times New Roman"/>
                <a:ea typeface="Times New Roman"/>
                <a:cs typeface="Times New Roman"/>
                <a:sym typeface="Times New Roman"/>
              </a:rPr>
              <a:t> </a:t>
            </a:r>
            <a:r>
              <a:rPr sz="2400">
                <a:latin typeface="Times New Roman"/>
                <a:ea typeface="Times New Roman"/>
                <a:cs typeface="Times New Roman"/>
                <a:sym typeface="Times New Roman"/>
              </a:rPr>
              <a:t>ва</a:t>
            </a:r>
            <a:r>
              <a:rPr i="1" sz="2400">
                <a:latin typeface="Times New Roman"/>
                <a:ea typeface="Times New Roman"/>
                <a:cs typeface="Times New Roman"/>
                <a:sym typeface="Times New Roman"/>
              </a:rPr>
              <a:t> </a:t>
            </a:r>
            <a:r>
              <a:rPr sz="2400">
                <a:latin typeface="Times New Roman"/>
                <a:ea typeface="Times New Roman"/>
                <a:cs typeface="Times New Roman"/>
                <a:sym typeface="Times New Roman"/>
              </a:rPr>
              <a:t>сифрӣ</a:t>
            </a:r>
            <a:r>
              <a:rPr i="1" sz="2400">
                <a:latin typeface="Times New Roman"/>
                <a:ea typeface="Times New Roman"/>
                <a:cs typeface="Times New Roman"/>
                <a:sym typeface="Times New Roman"/>
              </a:rPr>
              <a:t> </a:t>
            </a:r>
            <a:r>
              <a:rPr sz="2400">
                <a:latin typeface="Times New Roman"/>
                <a:ea typeface="Times New Roman"/>
                <a:cs typeface="Times New Roman"/>
                <a:sym typeface="Times New Roman"/>
              </a:rPr>
              <a:t>иборат мебошад. Чунин навъи ҷараён баъд аз ҷараёни РК сефаза, вазнинтарин ба ҳисоб рафта, ба устувории кори системаи энергетикӣ ва истеъмолкунандагон таъсири калон расонида метавонад.</a:t>
            </a:r>
            <a:endParaRPr sz="2400">
              <a:latin typeface="Times New Roman"/>
              <a:ea typeface="Times New Roman"/>
              <a:cs typeface="Times New Roman"/>
              <a:sym typeface="Times New Roman"/>
            </a:endParaRPr>
          </a:p>
          <a:p>
            <a:pPr indent="0" lvl="0" marL="114300" rtl="0" algn="just">
              <a:lnSpc>
                <a:spcPct val="120000"/>
              </a:lnSpc>
              <a:spcBef>
                <a:spcPts val="1000"/>
              </a:spcBef>
              <a:spcAft>
                <a:spcPts val="0"/>
              </a:spcAft>
              <a:buSzPts val="1800"/>
              <a:buNone/>
            </a:pPr>
            <a:r>
              <a:rPr i="1" sz="2400">
                <a:latin typeface="Times New Roman"/>
                <a:ea typeface="Times New Roman"/>
                <a:cs typeface="Times New Roman"/>
                <a:sym typeface="Times New Roman"/>
              </a:rPr>
              <a:t>	Расиши дугона ба замин </a:t>
            </a:r>
            <a:r>
              <a:rPr sz="2400">
                <a:latin typeface="Times New Roman"/>
                <a:ea typeface="Times New Roman"/>
                <a:cs typeface="Times New Roman"/>
                <a:sym typeface="Times New Roman"/>
              </a:rPr>
              <a:t>дар натиҷаи дуру дароз кор кардани шабакаҳои электрикӣ дар реҷаи </a:t>
            </a:r>
            <a:r>
              <a:rPr i="1" sz="2400">
                <a:latin typeface="Times New Roman"/>
                <a:ea typeface="Times New Roman"/>
                <a:cs typeface="Times New Roman"/>
                <a:sym typeface="Times New Roman"/>
              </a:rPr>
              <a:t>расиши якфаза</a:t>
            </a:r>
            <a:r>
              <a:rPr sz="2400">
                <a:latin typeface="Times New Roman"/>
                <a:ea typeface="Times New Roman"/>
                <a:cs typeface="Times New Roman"/>
                <a:sym typeface="Times New Roman"/>
              </a:rPr>
              <a:t> ба вуҷуд меояд. </a:t>
            </a:r>
            <a:endParaRPr sz="2400">
              <a:latin typeface="Times New Roman"/>
              <a:ea typeface="Times New Roman"/>
              <a:cs typeface="Times New Roman"/>
              <a:sym typeface="Times New Roman"/>
            </a:endParaRPr>
          </a:p>
        </p:txBody>
      </p:sp>
      <p:sp>
        <p:nvSpPr>
          <p:cNvPr id="183" name="Google Shape;183;p45"/>
          <p:cNvSpPr/>
          <p:nvPr/>
        </p:nvSpPr>
        <p:spPr>
          <a:xfrm>
            <a:off x="2797602" y="186829"/>
            <a:ext cx="4310795"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Намудҳои вайроншавӣ.</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46"/>
          <p:cNvSpPr txBox="1"/>
          <p:nvPr>
            <p:ph idx="1" type="body"/>
          </p:nvPr>
        </p:nvSpPr>
        <p:spPr>
          <a:xfrm>
            <a:off x="681036" y="902347"/>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Расиши фазаи дигар ба замин дар нуқтаи дигар, аз ҳисоби баланд шудани шиддат (то бузургии хаттӣ) нисбати замин ва фазаи солим ба вуҷуд меояд.</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rPr i="1" sz="2400">
                <a:latin typeface="Times New Roman"/>
                <a:ea typeface="Times New Roman"/>
                <a:cs typeface="Times New Roman"/>
                <a:sym typeface="Times New Roman"/>
              </a:rPr>
              <a:t>	Ҷараёни РК-и якфаза</a:t>
            </a:r>
            <a:r>
              <a:rPr sz="2400">
                <a:latin typeface="Times New Roman"/>
                <a:ea typeface="Times New Roman"/>
                <a:cs typeface="Times New Roman"/>
                <a:sym typeface="Times New Roman"/>
              </a:rPr>
              <a:t> ҳангоми расиши якфаза ба замин ё ба ноқили сифрӣ (дар шабакаҳое, ки нейтрали заминвасл доранд) ба вуҷуд меояд. Нуқтаи РК якфаза чунин ишора карда мешавад: </a:t>
            </a:r>
            <a:r>
              <a:rPr b="1" i="1" sz="2400">
                <a:latin typeface="Times New Roman"/>
                <a:ea typeface="Times New Roman"/>
                <a:cs typeface="Times New Roman"/>
                <a:sym typeface="Times New Roman"/>
              </a:rPr>
              <a:t>K</a:t>
            </a:r>
            <a:r>
              <a:rPr b="1" baseline="30000" sz="2400">
                <a:latin typeface="Times New Roman"/>
                <a:ea typeface="Times New Roman"/>
                <a:cs typeface="Times New Roman"/>
                <a:sym typeface="Times New Roman"/>
              </a:rPr>
              <a:t>(1)</a:t>
            </a:r>
            <a:r>
              <a:rPr sz="2400">
                <a:latin typeface="Times New Roman"/>
                <a:ea typeface="Times New Roman"/>
                <a:cs typeface="Times New Roman"/>
                <a:sym typeface="Times New Roman"/>
              </a:rPr>
              <a:t>. Ҷараён, шиддат ва тавоноии ба ин намуд расиш тааллуқ доштаро мутаносибан чунин ишора мекунанд: </a:t>
            </a:r>
            <a:r>
              <a:rPr b="1" i="1" sz="2400">
                <a:latin typeface="Times New Roman"/>
                <a:ea typeface="Times New Roman"/>
                <a:cs typeface="Times New Roman"/>
                <a:sym typeface="Times New Roman"/>
              </a:rPr>
              <a:t>I</a:t>
            </a:r>
            <a:r>
              <a:rPr b="1" baseline="30000" sz="2400">
                <a:latin typeface="Times New Roman"/>
                <a:ea typeface="Times New Roman"/>
                <a:cs typeface="Times New Roman"/>
                <a:sym typeface="Times New Roman"/>
              </a:rPr>
              <a:t>(1)</a:t>
            </a:r>
            <a:r>
              <a:rPr sz="2400">
                <a:latin typeface="Times New Roman"/>
                <a:ea typeface="Times New Roman"/>
                <a:cs typeface="Times New Roman"/>
                <a:sym typeface="Times New Roman"/>
              </a:rPr>
              <a:t>; </a:t>
            </a:r>
            <a:r>
              <a:rPr b="1" i="1" sz="2400">
                <a:latin typeface="Times New Roman"/>
                <a:ea typeface="Times New Roman"/>
                <a:cs typeface="Times New Roman"/>
                <a:sym typeface="Times New Roman"/>
              </a:rPr>
              <a:t>U</a:t>
            </a:r>
            <a:r>
              <a:rPr b="1" baseline="30000" sz="2400">
                <a:latin typeface="Times New Roman"/>
                <a:ea typeface="Times New Roman"/>
                <a:cs typeface="Times New Roman"/>
                <a:sym typeface="Times New Roman"/>
              </a:rPr>
              <a:t>(1)</a:t>
            </a:r>
            <a:r>
              <a:rPr sz="2400">
                <a:latin typeface="Times New Roman"/>
                <a:ea typeface="Times New Roman"/>
                <a:cs typeface="Times New Roman"/>
                <a:sym typeface="Times New Roman"/>
              </a:rPr>
              <a:t>; </a:t>
            </a:r>
            <a:r>
              <a:rPr b="1" i="1" sz="2400">
                <a:latin typeface="Times New Roman"/>
                <a:ea typeface="Times New Roman"/>
                <a:cs typeface="Times New Roman"/>
                <a:sym typeface="Times New Roman"/>
              </a:rPr>
              <a:t>S</a:t>
            </a:r>
            <a:r>
              <a:rPr b="1" baseline="30000" sz="2400">
                <a:latin typeface="Times New Roman"/>
                <a:ea typeface="Times New Roman"/>
                <a:cs typeface="Times New Roman"/>
                <a:sym typeface="Times New Roman"/>
              </a:rPr>
              <a:t>(1)</a:t>
            </a:r>
            <a:r>
              <a:rPr sz="2400">
                <a:latin typeface="Times New Roman"/>
                <a:ea typeface="Times New Roman"/>
                <a:cs typeface="Times New Roman"/>
                <a:sym typeface="Times New Roman"/>
              </a:rPr>
              <a:t>. Ҷараёни РК-и якфаза ба замин дорои ҷараёнҳои таркибии пайдарпайии рост</a:t>
            </a:r>
            <a:r>
              <a:rPr i="1" sz="2400">
                <a:latin typeface="Times New Roman"/>
                <a:ea typeface="Times New Roman"/>
                <a:cs typeface="Times New Roman"/>
                <a:sym typeface="Times New Roman"/>
              </a:rPr>
              <a:t>,</a:t>
            </a:r>
            <a:r>
              <a:rPr sz="2400">
                <a:latin typeface="Times New Roman"/>
                <a:ea typeface="Times New Roman"/>
                <a:cs typeface="Times New Roman"/>
                <a:sym typeface="Times New Roman"/>
              </a:rPr>
              <a:t> баръакс ва сифрӣ мебошад.</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189" name="Google Shape;189;p46"/>
          <p:cNvSpPr/>
          <p:nvPr/>
        </p:nvSpPr>
        <p:spPr>
          <a:xfrm>
            <a:off x="2797602" y="186829"/>
            <a:ext cx="4310795"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Намудҳои вайроншавӣ.</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47"/>
          <p:cNvSpPr txBox="1"/>
          <p:nvPr>
            <p:ph idx="1" type="body"/>
          </p:nvPr>
        </p:nvSpPr>
        <p:spPr>
          <a:xfrm>
            <a:off x="681036" y="479216"/>
            <a:ext cx="8543925" cy="5191542"/>
          </a:xfrm>
          <a:prstGeom prst="rect">
            <a:avLst/>
          </a:prstGeom>
          <a:noFill/>
          <a:ln>
            <a:noFill/>
          </a:ln>
        </p:spPr>
        <p:txBody>
          <a:bodyPr anchorCtr="0" anchor="t" bIns="45700" lIns="91425" spcFirstLastPara="1" rIns="91425" wrap="square" tIns="45700">
            <a:normAutofit/>
          </a:bodyPr>
          <a:lstStyle/>
          <a:p>
            <a:pPr indent="0" lvl="0" marL="114300" rtl="0" algn="just">
              <a:lnSpc>
                <a:spcPct val="120000"/>
              </a:lnSpc>
              <a:spcBef>
                <a:spcPts val="1000"/>
              </a:spcBef>
              <a:spcAft>
                <a:spcPts val="0"/>
              </a:spcAft>
              <a:buSzPts val="1800"/>
              <a:buNone/>
            </a:pPr>
            <a:r>
              <a:rPr sz="2400">
                <a:latin typeface="Times New Roman"/>
                <a:ea typeface="Times New Roman"/>
                <a:cs typeface="Times New Roman"/>
                <a:sym typeface="Times New Roman"/>
              </a:rPr>
              <a:t>	Дар амал бо дигар намудҳои ҷараёнҳои расиши кӯтоҳ вохурдан мумкин аст, ки дар натиҷаи канда шудани ноқилҳо ва дигар ҳолатҳои садамавӣ ба вуҷуд меоянд.</a:t>
            </a:r>
            <a:endParaRPr sz="2400">
              <a:latin typeface="Times New Roman"/>
              <a:ea typeface="Times New Roman"/>
              <a:cs typeface="Times New Roman"/>
              <a:sym typeface="Times New Roman"/>
            </a:endParaRPr>
          </a:p>
          <a:p>
            <a:pPr indent="0" lvl="0" marL="114300" rtl="0" algn="just">
              <a:lnSpc>
                <a:spcPct val="120000"/>
              </a:lnSpc>
              <a:spcBef>
                <a:spcPts val="1000"/>
              </a:spcBef>
              <a:spcAft>
                <a:spcPts val="0"/>
              </a:spcAft>
              <a:buSzPts val="1800"/>
              <a:buNone/>
            </a:pPr>
            <a:r>
              <a:rPr sz="2400">
                <a:latin typeface="Times New Roman"/>
                <a:ea typeface="Times New Roman"/>
                <a:cs typeface="Times New Roman"/>
                <a:sym typeface="Times New Roman"/>
              </a:rPr>
              <a:t>	Ҷараёни расиши кӯтоҳи сефаза, бо сабаби баробар тақсим шудани бор дар се фазаи манбаъ, ба худ номи ҷараёни </a:t>
            </a:r>
            <a:r>
              <a:rPr i="1" sz="2400">
                <a:latin typeface="Times New Roman"/>
                <a:ea typeface="Times New Roman"/>
                <a:cs typeface="Times New Roman"/>
                <a:sym typeface="Times New Roman"/>
              </a:rPr>
              <a:t>расиши кӯтоҳи симметриро</a:t>
            </a:r>
            <a:r>
              <a:rPr sz="2400">
                <a:latin typeface="Times New Roman"/>
                <a:ea typeface="Times New Roman"/>
                <a:cs typeface="Times New Roman"/>
                <a:sym typeface="Times New Roman"/>
              </a:rPr>
              <a:t> мегирад. Дар дигар намуди расишҳои кӯтоҳ бор дар фазаҳои манбаъ нобаробар тақсим мешавад ва аз ҳамин сабаб </a:t>
            </a:r>
            <a:r>
              <a:rPr i="1" sz="2400">
                <a:latin typeface="Times New Roman"/>
                <a:ea typeface="Times New Roman"/>
                <a:cs typeface="Times New Roman"/>
                <a:sym typeface="Times New Roman"/>
              </a:rPr>
              <a:t>ғайрисимметрӣ</a:t>
            </a:r>
            <a:r>
              <a:rPr sz="2400">
                <a:latin typeface="Times New Roman"/>
                <a:ea typeface="Times New Roman"/>
                <a:cs typeface="Times New Roman"/>
                <a:sym typeface="Times New Roman"/>
              </a:rPr>
              <a:t> ҳисобида мешаванд.	Пайдошавии ҷараёни РК сефаза эҳтимоли кам дорад (5% аз миқдори умумии расишҳои кӯтоҳ).</a:t>
            </a:r>
            <a:endParaRPr sz="2400">
              <a:latin typeface="Times New Roman"/>
              <a:ea typeface="Times New Roman"/>
              <a:cs typeface="Times New Roman"/>
              <a:sym typeface="Times New Roman"/>
            </a:endParaRPr>
          </a:p>
        </p:txBody>
      </p:sp>
      <p:sp>
        <p:nvSpPr>
          <p:cNvPr id="195" name="Google Shape;195;p47"/>
          <p:cNvSpPr/>
          <p:nvPr/>
        </p:nvSpPr>
        <p:spPr>
          <a:xfrm>
            <a:off x="2797602" y="186829"/>
            <a:ext cx="4310795"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Намудҳои вайроншавӣ.</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48"/>
          <p:cNvSpPr txBox="1"/>
          <p:nvPr>
            <p:ph idx="1" type="body"/>
          </p:nvPr>
        </p:nvSpPr>
        <p:spPr>
          <a:xfrm>
            <a:off x="681036" y="1150922"/>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Эҳтимоли пайдошавии РК-и якфаза бештар буда, аз рӯйи ҳисобҳои оморӣ 65 %-ро ташкил медиҳад. Чӣ тавре ки маълум аст, шабакаҳои шиддати 6, 10, 20 ва 35 кВ, нейтрали оиқдор доранд ё ба воситаи муқовимати индуктивии калон ба замин пайваст мебошанд. Кори шабакаҳои нейтрали оиқдор, ҳангоме иҷозат дода мешавад, ки қимати ҷараёни расиш мутаносибан ба 30, 20, 15 ва 10 А, баробар бошад. Ҳангоми зиёд будани ҷараён, нейтрал ба воситаи реактори камоннишон (дугогасящий реактор) ба замин пайваст карда мешавад.</a:t>
            </a:r>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01" name="Google Shape;201;p48"/>
          <p:cNvSpPr/>
          <p:nvPr/>
        </p:nvSpPr>
        <p:spPr>
          <a:xfrm>
            <a:off x="2797602" y="186829"/>
            <a:ext cx="4310795"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Намудҳои вайроншавӣ.</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49"/>
          <p:cNvSpPr txBox="1"/>
          <p:nvPr>
            <p:ph idx="1" type="body"/>
          </p:nvPr>
        </p:nvSpPr>
        <p:spPr>
          <a:xfrm>
            <a:off x="681036" y="1071023"/>
            <a:ext cx="8543925" cy="4351338"/>
          </a:xfrm>
          <a:prstGeom prst="rect">
            <a:avLst/>
          </a:prstGeom>
          <a:noFill/>
          <a:ln>
            <a:noFill/>
          </a:ln>
        </p:spPr>
        <p:txBody>
          <a:bodyPr anchorCtr="0" anchor="t" bIns="45700" lIns="91425" spcFirstLastPara="1" rIns="91425" wrap="square" tIns="45700">
            <a:no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Эҳтимоли пайдошавии ҷараёни расиши кӯтоҳ (РК) дар шабакаҳои электрикӣ ба омилҳои гуногун вобаста аст, аз ҷумла: Вазъи изолятсия (фарсудашавӣ, намнокӣ); Бори аз ҳад зиёд ва ноустувории шабака; Хатогиҳо дар васлкунӣ ва нигоҳдорӣ; Омилҳои табиӣ (раъду барқ, заминҷунбӣ ва ғайра).</a:t>
            </a:r>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Дар таҷриба, эҳтимоли расиши кӯтоҳро бо фоиз муайян мекунанд, ки он вобаста ба шароити истифодаи таҷҳизот ва сифати нигоҳдории он метавонад дар доираи </a:t>
            </a:r>
            <a:r>
              <a:rPr b="1" sz="2400">
                <a:latin typeface="Times New Roman"/>
                <a:ea typeface="Times New Roman"/>
                <a:cs typeface="Times New Roman"/>
                <a:sym typeface="Times New Roman"/>
              </a:rPr>
              <a:t>1% то 5% </a:t>
            </a:r>
            <a:r>
              <a:rPr sz="2400">
                <a:latin typeface="Times New Roman"/>
                <a:ea typeface="Times New Roman"/>
                <a:cs typeface="Times New Roman"/>
                <a:sym typeface="Times New Roman"/>
              </a:rPr>
              <a:t>дар сол бошад. Барои шабакаҳои боэътимод ва бо ҳифзи хуб ин эҳтимол камтар аз 1% буда, дар шароити ноустувор метавонад аз 5% бештар гардад.</a:t>
            </a:r>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07" name="Google Shape;207;p49"/>
          <p:cNvSpPr/>
          <p:nvPr/>
        </p:nvSpPr>
        <p:spPr>
          <a:xfrm>
            <a:off x="2797602" y="186829"/>
            <a:ext cx="4310795"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Намудҳои вайроншавӣ.</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50"/>
          <p:cNvSpPr txBox="1"/>
          <p:nvPr>
            <p:ph idx="1" type="body"/>
          </p:nvPr>
        </p:nvSpPr>
        <p:spPr>
          <a:xfrm>
            <a:off x="681036" y="964491"/>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Дар шабакаҳои нейтрали заминвасл (110 кВ ва зиёда аз он), ҳангоми расиши ноқили якфаза ба замин, ҷараёни расишӣ ва РК-и калон ба амал меояд.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Дар шабакаҳои нейтрали оиқдор (6, 10, 20 ва 35 кВ), қувваи ҷараёни расиш ба замин нисбатан кам аст.</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Ҳангоми пайдо шудани РК, камона (дуга) ба вуҷуд меояд.    Камони пайдошуда дорои муқовимати дохилии электрикӣ мебошад ва дар ҳолати лозима қимати он аз рӯйи баробарии зерин муайян карда мешавад:</a:t>
            </a:r>
            <a:endParaRPr sz="2400">
              <a:latin typeface="Times New Roman"/>
              <a:ea typeface="Times New Roman"/>
              <a:cs typeface="Times New Roman"/>
              <a:sym typeface="Times New Roman"/>
            </a:endParaRPr>
          </a:p>
          <a:p>
            <a:pPr indent="0" lvl="0" marL="114300" rtl="0" algn="ctr">
              <a:lnSpc>
                <a:spcPct val="90000"/>
              </a:lnSpc>
              <a:spcBef>
                <a:spcPts val="1000"/>
              </a:spcBef>
              <a:spcAft>
                <a:spcPts val="0"/>
              </a:spcAft>
              <a:buSzPts val="1800"/>
              <a:buNone/>
            </a:pPr>
            <a:r>
              <a:rPr b="1" sz="2400">
                <a:latin typeface="Times New Roman"/>
                <a:ea typeface="Times New Roman"/>
                <a:cs typeface="Times New Roman"/>
                <a:sym typeface="Times New Roman"/>
              </a:rPr>
              <a:t>R</a:t>
            </a:r>
            <a:r>
              <a:rPr b="1" baseline="-25000" sz="2400">
                <a:latin typeface="Times New Roman"/>
                <a:ea typeface="Times New Roman"/>
                <a:cs typeface="Times New Roman"/>
                <a:sym typeface="Times New Roman"/>
              </a:rPr>
              <a:t>к</a:t>
            </a:r>
            <a:r>
              <a:rPr b="1" sz="2400">
                <a:latin typeface="Times New Roman"/>
                <a:ea typeface="Times New Roman"/>
                <a:cs typeface="Times New Roman"/>
                <a:sym typeface="Times New Roman"/>
              </a:rPr>
              <a:t> = 1050  </a:t>
            </a:r>
            <a:r>
              <a:rPr b="1" i="1" sz="2400">
                <a:latin typeface="Times New Roman"/>
                <a:ea typeface="Times New Roman"/>
                <a:cs typeface="Times New Roman"/>
                <a:sym typeface="Times New Roman"/>
              </a:rPr>
              <a:t>l</a:t>
            </a:r>
            <a:r>
              <a:rPr b="1" baseline="-25000" sz="2400">
                <a:latin typeface="Times New Roman"/>
                <a:ea typeface="Times New Roman"/>
                <a:cs typeface="Times New Roman"/>
                <a:sym typeface="Times New Roman"/>
              </a:rPr>
              <a:t>к</a:t>
            </a:r>
            <a:r>
              <a:rPr b="1" sz="2400">
                <a:latin typeface="Times New Roman"/>
                <a:ea typeface="Times New Roman"/>
                <a:cs typeface="Times New Roman"/>
                <a:sym typeface="Times New Roman"/>
              </a:rPr>
              <a:t> / </a:t>
            </a:r>
            <a:r>
              <a:rPr b="1" i="1" sz="2400">
                <a:latin typeface="Times New Roman"/>
                <a:ea typeface="Times New Roman"/>
                <a:cs typeface="Times New Roman"/>
                <a:sym typeface="Times New Roman"/>
              </a:rPr>
              <a:t>I</a:t>
            </a:r>
            <a:r>
              <a:rPr b="1" baseline="-25000" sz="2400">
                <a:latin typeface="Times New Roman"/>
                <a:ea typeface="Times New Roman"/>
                <a:cs typeface="Times New Roman"/>
                <a:sym typeface="Times New Roman"/>
              </a:rPr>
              <a:t>к </a:t>
            </a:r>
            <a:r>
              <a:rPr b="1" sz="2400">
                <a:latin typeface="Times New Roman"/>
                <a:ea typeface="Times New Roman"/>
                <a:cs typeface="Times New Roman"/>
                <a:sym typeface="Times New Roman"/>
              </a:rPr>
              <a:t>,</a:t>
            </a:r>
            <a:endParaRPr b="1"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дар ин ҷо </a:t>
            </a:r>
            <a:r>
              <a:rPr i="1" sz="2400">
                <a:latin typeface="Times New Roman"/>
                <a:ea typeface="Times New Roman"/>
                <a:cs typeface="Times New Roman"/>
                <a:sym typeface="Times New Roman"/>
              </a:rPr>
              <a:t>l</a:t>
            </a:r>
            <a:r>
              <a:rPr baseline="-25000" sz="2400">
                <a:latin typeface="Times New Roman"/>
                <a:ea typeface="Times New Roman"/>
                <a:cs typeface="Times New Roman"/>
                <a:sym typeface="Times New Roman"/>
              </a:rPr>
              <a:t>к </a:t>
            </a:r>
            <a:r>
              <a:rPr sz="2400">
                <a:latin typeface="Times New Roman"/>
                <a:ea typeface="Times New Roman"/>
                <a:cs typeface="Times New Roman"/>
                <a:sym typeface="Times New Roman"/>
              </a:rPr>
              <a:t>– дарозии камона, м; </a:t>
            </a:r>
            <a:r>
              <a:rPr i="1" sz="2400">
                <a:latin typeface="Times New Roman"/>
                <a:ea typeface="Times New Roman"/>
                <a:cs typeface="Times New Roman"/>
                <a:sym typeface="Times New Roman"/>
              </a:rPr>
              <a:t>I</a:t>
            </a:r>
            <a:r>
              <a:rPr baseline="-25000" sz="2400">
                <a:latin typeface="Times New Roman"/>
                <a:ea typeface="Times New Roman"/>
                <a:cs typeface="Times New Roman"/>
                <a:sym typeface="Times New Roman"/>
              </a:rPr>
              <a:t>к </a:t>
            </a:r>
            <a:r>
              <a:rPr i="1" sz="2400">
                <a:latin typeface="Times New Roman"/>
                <a:ea typeface="Times New Roman"/>
                <a:cs typeface="Times New Roman"/>
                <a:sym typeface="Times New Roman"/>
              </a:rPr>
              <a:t>– </a:t>
            </a:r>
            <a:r>
              <a:rPr sz="2400">
                <a:latin typeface="Times New Roman"/>
                <a:ea typeface="Times New Roman"/>
                <a:cs typeface="Times New Roman"/>
                <a:sym typeface="Times New Roman"/>
              </a:rPr>
              <a:t>ҷараёни камона, А.</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13" name="Google Shape;213;p50"/>
          <p:cNvSpPr/>
          <p:nvPr/>
        </p:nvSpPr>
        <p:spPr>
          <a:xfrm>
            <a:off x="2797602" y="186829"/>
            <a:ext cx="4310795"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Намудҳои вайроншавӣ.</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51"/>
          <p:cNvSpPr txBox="1"/>
          <p:nvPr>
            <p:ph idx="1" type="body"/>
          </p:nvPr>
        </p:nvSpPr>
        <p:spPr>
          <a:xfrm>
            <a:off x="681037" y="920103"/>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a:t>
            </a:r>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19" name="Google Shape;219;p51"/>
          <p:cNvSpPr/>
          <p:nvPr/>
        </p:nvSpPr>
        <p:spPr>
          <a:xfrm>
            <a:off x="2249792" y="96262"/>
            <a:ext cx="540641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Реҷаҳои ғайримуқаррарӣ.</a:t>
            </a:r>
            <a:endParaRPr b="0" i="0" sz="3200" u="none" cap="none" strike="noStrike">
              <a:solidFill>
                <a:schemeClr val="lt1"/>
              </a:solidFill>
              <a:latin typeface="Arial"/>
              <a:ea typeface="Arial"/>
              <a:cs typeface="Arial"/>
              <a:sym typeface="Arial"/>
            </a:endParaRPr>
          </a:p>
        </p:txBody>
      </p:sp>
      <p:sp>
        <p:nvSpPr>
          <p:cNvPr id="220" name="Google Shape;220;p51"/>
          <p:cNvSpPr/>
          <p:nvPr/>
        </p:nvSpPr>
        <p:spPr>
          <a:xfrm>
            <a:off x="681036" y="1064422"/>
            <a:ext cx="8543925" cy="4524315"/>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400"/>
              <a:buFont typeface="Arial"/>
              <a:buNone/>
            </a:pPr>
            <a:r>
              <a:rPr b="0" i="0" sz="2400" u="none" cap="none" strike="noStrike">
                <a:solidFill>
                  <a:schemeClr val="dk1"/>
                </a:solidFill>
                <a:latin typeface="Times New Roman"/>
                <a:ea typeface="Times New Roman"/>
                <a:cs typeface="Times New Roman"/>
                <a:sym typeface="Times New Roman"/>
              </a:rPr>
              <a:t>	Реҷаҳои ғайримуқаррарӣ ҳолатҳое мебошанд, ки дар натиҷаи тағйироти ногаҳонӣ ё садамаҳо дар системаҳои электроэнергетикӣ ба амал меоянд ва метавонанд кори устувори шабакаро халалдор созанд. Ба чунин реҷаҳо дохил мешаванд:</a:t>
            </a:r>
            <a:endParaRPr/>
          </a:p>
          <a:p>
            <a:pPr indent="-152400" lvl="0" marL="0" marR="0" rtl="0" algn="just">
              <a:lnSpc>
                <a:spcPct val="100000"/>
              </a:lnSpc>
              <a:spcBef>
                <a:spcPts val="0"/>
              </a:spcBef>
              <a:spcAft>
                <a:spcPts val="0"/>
              </a:spcAft>
              <a:buClr>
                <a:schemeClr val="dk1"/>
              </a:buClr>
              <a:buSzPts val="2400"/>
              <a:buFont typeface="Arial"/>
              <a:buAutoNum type="arabicPeriod"/>
            </a:pPr>
            <a:r>
              <a:rPr b="1" i="0" sz="2400" u="none" cap="none" strike="noStrike">
                <a:solidFill>
                  <a:schemeClr val="dk1"/>
                </a:solidFill>
                <a:latin typeface="Times New Roman"/>
                <a:ea typeface="Times New Roman"/>
                <a:cs typeface="Times New Roman"/>
                <a:sym typeface="Times New Roman"/>
              </a:rPr>
              <a:t>Расиши кӯтоҳ (Қатъшавии изолятсия)</a:t>
            </a:r>
            <a:r>
              <a:rPr b="0" i="0" sz="2400" u="none" cap="none" strike="noStrike">
                <a:solidFill>
                  <a:schemeClr val="dk1"/>
                </a:solidFill>
                <a:latin typeface="Times New Roman"/>
                <a:ea typeface="Times New Roman"/>
                <a:cs typeface="Times New Roman"/>
                <a:sym typeface="Times New Roman"/>
              </a:rPr>
              <a:t> – Ҳолатест, ки ду ё зиёда ноқилҳои шабака ба ҳам мепайванданд ва ҷараёни бузурги нохоста ба вуҷуд меояд. </a:t>
            </a:r>
            <a:endParaRPr/>
          </a:p>
          <a:p>
            <a:pPr indent="-152400" lvl="0" marL="0" marR="0" rtl="0" algn="just">
              <a:lnSpc>
                <a:spcPct val="100000"/>
              </a:lnSpc>
              <a:spcBef>
                <a:spcPts val="0"/>
              </a:spcBef>
              <a:spcAft>
                <a:spcPts val="0"/>
              </a:spcAft>
              <a:buClr>
                <a:schemeClr val="dk1"/>
              </a:buClr>
              <a:buSzPts val="2400"/>
              <a:buFont typeface="Arial"/>
              <a:buAutoNum type="arabicPeriod"/>
            </a:pPr>
            <a:r>
              <a:rPr b="1" i="0" sz="2400" u="none" cap="none" strike="noStrike">
                <a:solidFill>
                  <a:schemeClr val="dk1"/>
                </a:solidFill>
                <a:latin typeface="Times New Roman"/>
                <a:ea typeface="Times New Roman"/>
                <a:cs typeface="Times New Roman"/>
                <a:sym typeface="Times New Roman"/>
              </a:rPr>
              <a:t>Танаффуси ноқил (Қатъшавии хат)</a:t>
            </a:r>
            <a:r>
              <a:rPr b="0" i="0" sz="2400" u="none" cap="none" strike="noStrike">
                <a:solidFill>
                  <a:schemeClr val="dk1"/>
                </a:solidFill>
                <a:latin typeface="Times New Roman"/>
                <a:ea typeface="Times New Roman"/>
                <a:cs typeface="Times New Roman"/>
                <a:sym typeface="Times New Roman"/>
              </a:rPr>
              <a:t> – Вақте ки ноқилҳо осеб дида, алоқаи байни қисмҳои шабака канда мешавад. </a:t>
            </a:r>
            <a:endParaRPr/>
          </a:p>
          <a:p>
            <a:pPr indent="-152400" lvl="0" marL="0" marR="0" rtl="0" algn="just">
              <a:lnSpc>
                <a:spcPct val="100000"/>
              </a:lnSpc>
              <a:spcBef>
                <a:spcPts val="0"/>
              </a:spcBef>
              <a:spcAft>
                <a:spcPts val="0"/>
              </a:spcAft>
              <a:buClr>
                <a:schemeClr val="dk1"/>
              </a:buClr>
              <a:buSzPts val="2400"/>
              <a:buFont typeface="Arial"/>
              <a:buAutoNum type="arabicPeriod"/>
            </a:pPr>
            <a:r>
              <a:rPr b="1" i="0" sz="2400" u="none" cap="none" strike="noStrike">
                <a:solidFill>
                  <a:schemeClr val="dk1"/>
                </a:solidFill>
                <a:latin typeface="Times New Roman"/>
                <a:ea typeface="Times New Roman"/>
                <a:cs typeface="Times New Roman"/>
                <a:sym typeface="Times New Roman"/>
              </a:rPr>
              <a:t>Шикасти таҷҳизоти барқӣ</a:t>
            </a:r>
            <a:r>
              <a:rPr b="0" i="0" sz="2400" u="none" cap="none" strike="noStrike">
                <a:solidFill>
                  <a:schemeClr val="dk1"/>
                </a:solidFill>
                <a:latin typeface="Times New Roman"/>
                <a:ea typeface="Times New Roman"/>
                <a:cs typeface="Times New Roman"/>
                <a:sym typeface="Times New Roman"/>
              </a:rPr>
              <a:t> – Аз кор баромадани трансформаторҳо, генераторҳо ё дигар дастгоҳҳо.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52"/>
          <p:cNvSpPr txBox="1"/>
          <p:nvPr>
            <p:ph idx="1" type="body"/>
          </p:nvPr>
        </p:nvSpPr>
        <p:spPr>
          <a:xfrm>
            <a:off x="681037" y="1079900"/>
            <a:ext cx="8543925" cy="4351338"/>
          </a:xfrm>
          <a:prstGeom prst="rect">
            <a:avLst/>
          </a:prstGeom>
          <a:noFill/>
          <a:ln>
            <a:noFill/>
          </a:ln>
        </p:spPr>
        <p:txBody>
          <a:bodyPr anchorCtr="0" anchor="t" bIns="45700" lIns="91425" spcFirstLastPara="1" rIns="91425" wrap="square" tIns="45700">
            <a:normAutofit fontScale="77500" lnSpcReduction="20000"/>
          </a:bodyPr>
          <a:lstStyle/>
          <a:p>
            <a:pPr indent="-137795" lvl="0" marL="0" rtl="0" algn="just">
              <a:lnSpc>
                <a:spcPct val="120000"/>
              </a:lnSpc>
              <a:spcBef>
                <a:spcPts val="0"/>
              </a:spcBef>
              <a:spcAft>
                <a:spcPts val="0"/>
              </a:spcAft>
              <a:buClr>
                <a:schemeClr val="dk1"/>
              </a:buClr>
              <a:buSzPct val="100000"/>
              <a:buFont typeface="Times New Roman"/>
              <a:buAutoNum type="arabicPeriod" startAt="4"/>
            </a:pPr>
            <a:r>
              <a:rPr b="1">
                <a:solidFill>
                  <a:schemeClr val="dk1"/>
                </a:solidFill>
                <a:latin typeface="Times New Roman"/>
                <a:ea typeface="Times New Roman"/>
                <a:cs typeface="Times New Roman"/>
                <a:sym typeface="Times New Roman"/>
              </a:rPr>
              <a:t>Пастшавӣ ё болоравии шиддат</a:t>
            </a:r>
            <a:r>
              <a:rPr>
                <a:solidFill>
                  <a:schemeClr val="dk1"/>
                </a:solidFill>
                <a:latin typeface="Times New Roman"/>
                <a:ea typeface="Times New Roman"/>
                <a:cs typeface="Times New Roman"/>
                <a:sym typeface="Times New Roman"/>
              </a:rPr>
              <a:t> – Тағйироти шиддат аз ҳадди иҷозатдодашуда, ки метавонад ба таҷҳизоти барқӣ зарар расонад. </a:t>
            </a:r>
            <a:endParaRPr/>
          </a:p>
          <a:p>
            <a:pPr indent="-137795" lvl="0" marL="0" rtl="0" algn="just">
              <a:lnSpc>
                <a:spcPct val="120000"/>
              </a:lnSpc>
              <a:spcBef>
                <a:spcPts val="0"/>
              </a:spcBef>
              <a:spcAft>
                <a:spcPts val="0"/>
              </a:spcAft>
              <a:buClr>
                <a:schemeClr val="dk1"/>
              </a:buClr>
              <a:buSzPct val="100000"/>
              <a:buFont typeface="Times New Roman"/>
              <a:buAutoNum type="arabicPeriod" startAt="4"/>
            </a:pPr>
            <a:r>
              <a:rPr b="1">
                <a:solidFill>
                  <a:schemeClr val="dk1"/>
                </a:solidFill>
                <a:latin typeface="Times New Roman"/>
                <a:ea typeface="Times New Roman"/>
                <a:cs typeface="Times New Roman"/>
                <a:sym typeface="Times New Roman"/>
              </a:rPr>
              <a:t>Зиёд шудани бор (Пурборӣ)</a:t>
            </a:r>
            <a:r>
              <a:rPr>
                <a:solidFill>
                  <a:schemeClr val="dk1"/>
                </a:solidFill>
                <a:latin typeface="Times New Roman"/>
                <a:ea typeface="Times New Roman"/>
                <a:cs typeface="Times New Roman"/>
                <a:sym typeface="Times New Roman"/>
              </a:rPr>
              <a:t> – Ҳолате, ки истеъмоли нерӯи барқ аз иқтидори номиналии шабака зиёдтар мешавад. </a:t>
            </a:r>
            <a:endParaRPr/>
          </a:p>
          <a:p>
            <a:pPr indent="-137795" lvl="0" marL="0" rtl="0" algn="just">
              <a:lnSpc>
                <a:spcPct val="120000"/>
              </a:lnSpc>
              <a:spcBef>
                <a:spcPts val="0"/>
              </a:spcBef>
              <a:spcAft>
                <a:spcPts val="0"/>
              </a:spcAft>
              <a:buClr>
                <a:schemeClr val="dk1"/>
              </a:buClr>
              <a:buSzPct val="100000"/>
              <a:buFont typeface="Times New Roman"/>
              <a:buAutoNum type="arabicPeriod" startAt="4"/>
            </a:pPr>
            <a:r>
              <a:rPr b="1">
                <a:solidFill>
                  <a:schemeClr val="dk1"/>
                </a:solidFill>
                <a:latin typeface="Times New Roman"/>
                <a:ea typeface="Times New Roman"/>
                <a:cs typeface="Times New Roman"/>
                <a:sym typeface="Times New Roman"/>
              </a:rPr>
              <a:t>Бесуботии басомад</a:t>
            </a:r>
            <a:r>
              <a:rPr>
                <a:solidFill>
                  <a:schemeClr val="dk1"/>
                </a:solidFill>
                <a:latin typeface="Times New Roman"/>
                <a:ea typeface="Times New Roman"/>
                <a:cs typeface="Times New Roman"/>
                <a:sym typeface="Times New Roman"/>
              </a:rPr>
              <a:t> – Тағйироти аз ҳад зиёди басомади шабака (масалан, аз 50 Гц ба 48 Гц ё 52 Гц), ки ба кори таҷҳизот таъсири манфӣ мерасонад. </a:t>
            </a:r>
            <a:endParaRPr/>
          </a:p>
          <a:p>
            <a:pPr indent="-137795" lvl="0" marL="0" rtl="0" algn="just">
              <a:lnSpc>
                <a:spcPct val="120000"/>
              </a:lnSpc>
              <a:spcBef>
                <a:spcPts val="0"/>
              </a:spcBef>
              <a:spcAft>
                <a:spcPts val="0"/>
              </a:spcAft>
              <a:buClr>
                <a:schemeClr val="dk1"/>
              </a:buClr>
              <a:buSzPct val="100000"/>
              <a:buFont typeface="Times New Roman"/>
              <a:buAutoNum type="arabicPeriod" startAt="4"/>
            </a:pPr>
            <a:r>
              <a:rPr b="1">
                <a:solidFill>
                  <a:schemeClr val="dk1"/>
                </a:solidFill>
                <a:latin typeface="Times New Roman"/>
                <a:ea typeface="Times New Roman"/>
                <a:cs typeface="Times New Roman"/>
                <a:sym typeface="Times New Roman"/>
              </a:rPr>
              <a:t>Қатъшавии пурраи барқ (Блэкаут)</a:t>
            </a:r>
            <a:r>
              <a:rPr>
                <a:solidFill>
                  <a:schemeClr val="dk1"/>
                </a:solidFill>
                <a:latin typeface="Times New Roman"/>
                <a:ea typeface="Times New Roman"/>
                <a:cs typeface="Times New Roman"/>
                <a:sym typeface="Times New Roman"/>
              </a:rPr>
              <a:t> – Хомӯшшавии умумии система, ки метавонад дар сатҳи маҳаллӣ ё глобалӣ рух диҳад. </a:t>
            </a:r>
            <a:endParaRPr/>
          </a:p>
          <a:p>
            <a:pPr indent="0" lvl="0" marL="0" rtl="0" algn="just">
              <a:lnSpc>
                <a:spcPct val="120000"/>
              </a:lnSpc>
              <a:spcBef>
                <a:spcPts val="0"/>
              </a:spcBef>
              <a:spcAft>
                <a:spcPts val="0"/>
              </a:spcAft>
              <a:buClr>
                <a:schemeClr val="dk1"/>
              </a:buClr>
              <a:buSzPct val="100000"/>
              <a:buNone/>
            </a:pPr>
            <a:r>
              <a:rPr>
                <a:solidFill>
                  <a:schemeClr val="dk1"/>
                </a:solidFill>
                <a:latin typeface="Times New Roman"/>
                <a:ea typeface="Times New Roman"/>
                <a:cs typeface="Times New Roman"/>
                <a:sym typeface="Times New Roman"/>
              </a:rPr>
              <a:t>Барои пешгирии реҷаҳои ғайримуқаррарӣ, системаҳои муҳофизатӣ ва автоматика истифода мешаванд, ки ҳадафи онҳо ошкор ва ислоҳ кардани ҳолатҳои фавқулода мебошад.</a:t>
            </a:r>
            <a:endParaRPr/>
          </a:p>
          <a:p>
            <a:pPr indent="-228600" lvl="0" marL="457200" rtl="0" algn="just">
              <a:lnSpc>
                <a:spcPct val="120000"/>
              </a:lnSpc>
              <a:spcBef>
                <a:spcPts val="1000"/>
              </a:spcBef>
              <a:spcAft>
                <a:spcPts val="0"/>
              </a:spcAft>
              <a:buSzPct val="82949"/>
              <a:buNone/>
            </a:pPr>
            <a:r>
              <a:t/>
            </a:r>
            <a:endParaRPr/>
          </a:p>
        </p:txBody>
      </p:sp>
      <p:sp>
        <p:nvSpPr>
          <p:cNvPr id="226" name="Google Shape;226;p52"/>
          <p:cNvSpPr/>
          <p:nvPr/>
        </p:nvSpPr>
        <p:spPr>
          <a:xfrm>
            <a:off x="2249792" y="96262"/>
            <a:ext cx="540641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Реҷаҳои ғайримуқаррарӣ.</a:t>
            </a:r>
            <a:endParaRPr b="0" i="0" sz="3200" u="none" cap="none" strike="noStrike">
              <a:solidFill>
                <a:schemeClr val="lt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53"/>
          <p:cNvSpPr txBox="1"/>
          <p:nvPr>
            <p:ph idx="1" type="body"/>
          </p:nvPr>
        </p:nvSpPr>
        <p:spPr>
          <a:xfrm>
            <a:off x="681037" y="1319598"/>
            <a:ext cx="8543925" cy="4351338"/>
          </a:xfrm>
          <a:prstGeom prst="rect">
            <a:avLst/>
          </a:prstGeom>
          <a:noFill/>
          <a:ln>
            <a:noFill/>
          </a:ln>
        </p:spPr>
        <p:txBody>
          <a:bodyPr anchorCtr="0" anchor="t" bIns="45700" lIns="91425" spcFirstLastPara="1" rIns="91425" wrap="square" tIns="45700">
            <a:normAutofit fontScale="92500" lnSpcReduction="20000"/>
          </a:bodyPr>
          <a:lstStyle/>
          <a:p>
            <a:pPr indent="0" lvl="0" marL="114300" rtl="0" algn="just">
              <a:lnSpc>
                <a:spcPct val="100000"/>
              </a:lnSpc>
              <a:spcBef>
                <a:spcPts val="1000"/>
              </a:spcBef>
              <a:spcAft>
                <a:spcPts val="0"/>
              </a:spcAft>
              <a:buSzPct val="69498"/>
              <a:buNone/>
            </a:pPr>
            <a:r>
              <a:rPr>
                <a:latin typeface="Times New Roman"/>
                <a:ea typeface="Times New Roman"/>
                <a:cs typeface="Times New Roman"/>
                <a:sym typeface="Times New Roman"/>
              </a:rPr>
              <a:t>	Реҷаи ғайримуқаррарӣ бештар аз ҳисоби пайдошавии сербории дастгоҳҳои элекрикӣ, ки дорои ҷараёни баланд мебошанд, ба вуҷуд меояд. Сабаби ба вуҷуд омадани серборӣ, ин раванди технологӣ дар реҷаи баъди садамавӣ, зиёд кардани истеҳсолот ва афзоиши бор, инчунин гузаронидани корҳои таъмирию пешгирӣ (профилактикӣ) мебошад. </a:t>
            </a:r>
            <a:endParaRPr/>
          </a:p>
          <a:p>
            <a:pPr indent="0" lvl="0" marL="114300" rtl="0" algn="just">
              <a:lnSpc>
                <a:spcPct val="100000"/>
              </a:lnSpc>
              <a:spcBef>
                <a:spcPts val="1000"/>
              </a:spcBef>
              <a:spcAft>
                <a:spcPts val="0"/>
              </a:spcAft>
              <a:buSzPct val="69498"/>
              <a:buNone/>
            </a:pPr>
            <a:r>
              <a:rPr>
                <a:latin typeface="Times New Roman"/>
                <a:ea typeface="Times New Roman"/>
                <a:cs typeface="Times New Roman"/>
                <a:sym typeface="Times New Roman"/>
              </a:rPr>
              <a:t>	Серборӣ гармшавии дастгоҳҳои электрикиро ба вуҷуд оварда, раванди вайроншавии оиқҳоро метезонад. Барои кам кардани эҳтимоли вайроншавӣ бояд чораҳои зарурӣ барои хомӯш ё камбор кардани дастгоҳҳо андешида шаванд. </a:t>
            </a:r>
            <a:endParaRPr>
              <a:latin typeface="Times New Roman"/>
              <a:ea typeface="Times New Roman"/>
              <a:cs typeface="Times New Roman"/>
              <a:sym typeface="Times New Roman"/>
            </a:endParaRPr>
          </a:p>
          <a:p>
            <a:pPr indent="-228600" lvl="0" marL="457200" rtl="0" algn="l">
              <a:lnSpc>
                <a:spcPct val="90000"/>
              </a:lnSpc>
              <a:spcBef>
                <a:spcPts val="1000"/>
              </a:spcBef>
              <a:spcAft>
                <a:spcPts val="0"/>
              </a:spcAft>
              <a:buClr>
                <a:schemeClr val="dk1"/>
              </a:buClr>
              <a:buSzPct val="69498"/>
              <a:buNone/>
            </a:pPr>
            <a:r>
              <a:t/>
            </a:r>
            <a:endParaRPr/>
          </a:p>
        </p:txBody>
      </p:sp>
      <p:sp>
        <p:nvSpPr>
          <p:cNvPr id="232" name="Google Shape;232;p53"/>
          <p:cNvSpPr/>
          <p:nvPr/>
        </p:nvSpPr>
        <p:spPr>
          <a:xfrm>
            <a:off x="2249792" y="96262"/>
            <a:ext cx="540641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Реҷаҳои ғайримуқаррарӣ.</a:t>
            </a:r>
            <a:endParaRPr b="0" i="0" sz="3200" u="none" cap="none" strike="noStrike">
              <a:solidFill>
                <a:schemeClr val="lt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54"/>
          <p:cNvSpPr txBox="1"/>
          <p:nvPr>
            <p:ph idx="1" type="body"/>
          </p:nvPr>
        </p:nvSpPr>
        <p:spPr>
          <a:xfrm>
            <a:off x="681037" y="681037"/>
            <a:ext cx="8543925" cy="4351338"/>
          </a:xfrm>
          <a:prstGeom prst="rect">
            <a:avLst/>
          </a:prstGeom>
          <a:noFill/>
          <a:ln>
            <a:noFill/>
          </a:ln>
        </p:spPr>
        <p:txBody>
          <a:bodyPr anchorCtr="0" anchor="t" bIns="45700" lIns="91425" spcFirstLastPara="1" rIns="91425" wrap="square" tIns="45700">
            <a:no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Шиддати зиёди хатарнок барои оиқи дастгоҳҳо аз ҳисоби хомӯш кардани хати дарози шиддати баланд, ки дорои гузаронандагии ғунҷоишӣ мебошад, ба вуҷуд меояд. Бартарафсозии шиддати зиёди хатарнок дар шабакаҳои шиддати баланд ба воситаи автоматикаи махсус иҷро карда мешавад.</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Ҷаҳиш – яке аз хатарноктарин намуди реҷаи ғайримуқаррарӣ ба ҳисоб рафта, ҳолати кории тамоми системаро нишон медиҳад. Аз рӯйи тавсифи тағйирёбии ҷараён ва шиддат (дар ҳолати пасту баландшавӣ) ба РК монанд мебошад. Дар бисёр ҳолатҳо, ҳимояи релеӣ хати ҳимояшавандаро хомӯш месозад. </a:t>
            </a:r>
            <a:endParaRPr sz="2400">
              <a:latin typeface="Times New Roman"/>
              <a:ea typeface="Times New Roman"/>
              <a:cs typeface="Times New Roman"/>
              <a:sym typeface="Times New Roman"/>
            </a:endParaRPr>
          </a:p>
        </p:txBody>
      </p:sp>
      <p:sp>
        <p:nvSpPr>
          <p:cNvPr id="238" name="Google Shape;238;p54"/>
          <p:cNvSpPr/>
          <p:nvPr/>
        </p:nvSpPr>
        <p:spPr>
          <a:xfrm>
            <a:off x="2249792" y="96262"/>
            <a:ext cx="5406416"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Реҷаҳои ғайримуқаррарӣ.</a:t>
            </a:r>
            <a:endParaRPr b="0" i="0" sz="3200" u="none" cap="none" strike="noStrike">
              <a:solidFill>
                <a:schemeClr val="lt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55"/>
          <p:cNvSpPr txBox="1"/>
          <p:nvPr>
            <p:ph idx="1" type="body"/>
          </p:nvPr>
        </p:nvSpPr>
        <p:spPr>
          <a:xfrm>
            <a:off x="681037" y="743181"/>
            <a:ext cx="8543925" cy="5613862"/>
          </a:xfrm>
          <a:prstGeom prst="rect">
            <a:avLst/>
          </a:prstGeom>
          <a:noFill/>
          <a:ln>
            <a:noFill/>
          </a:ln>
        </p:spPr>
        <p:txBody>
          <a:bodyPr anchorCtr="0" anchor="t" bIns="45700" lIns="91425" spcFirstLastPara="1" rIns="91425" wrap="square" tIns="45700">
            <a:normAutofit fontScale="55000" lnSpcReduction="20000"/>
          </a:bodyPr>
          <a:lstStyle/>
          <a:p>
            <a:pPr indent="0" lvl="0" marL="114300" rtl="0" algn="just">
              <a:lnSpc>
                <a:spcPct val="100000"/>
              </a:lnSpc>
              <a:spcBef>
                <a:spcPts val="1000"/>
              </a:spcBef>
              <a:spcAft>
                <a:spcPts val="0"/>
              </a:spcAft>
              <a:buSzPct val="136363"/>
              <a:buNone/>
            </a:pPr>
            <a:r>
              <a:rPr b="1" sz="2400">
                <a:latin typeface="Times New Roman"/>
                <a:ea typeface="Times New Roman"/>
                <a:cs typeface="Times New Roman"/>
                <a:sym typeface="Times New Roman"/>
              </a:rPr>
              <a:t>	</a:t>
            </a:r>
            <a:r>
              <a:rPr b="1" sz="4400">
                <a:latin typeface="Times New Roman"/>
                <a:ea typeface="Times New Roman"/>
                <a:cs typeface="Times New Roman"/>
                <a:sym typeface="Times New Roman"/>
              </a:rPr>
              <a:t>Реле</a:t>
            </a:r>
            <a:r>
              <a:rPr sz="4400">
                <a:latin typeface="Times New Roman"/>
                <a:ea typeface="Times New Roman"/>
                <a:cs typeface="Times New Roman"/>
                <a:sym typeface="Times New Roman"/>
              </a:rPr>
              <a:t> – ин як дастгоҳи электромеханикӣ ё электронӣ мебошад, ки барои идора ва муҳофизати системаҳои барқӣ истифода мешавад. Вазифаи асосии реле дар он аст, ки ҳангоми ба вуҷуд омадани ҳолатҳои муайян (масалан, тағйири ҷараён, шиддат ё басомад) сикли барқиро кушояд ё бандад.</a:t>
            </a:r>
            <a:endParaRPr/>
          </a:p>
          <a:p>
            <a:pPr indent="0" lvl="0" marL="114300" rtl="0" algn="just">
              <a:lnSpc>
                <a:spcPct val="120000"/>
              </a:lnSpc>
              <a:spcBef>
                <a:spcPts val="1000"/>
              </a:spcBef>
              <a:spcAft>
                <a:spcPts val="0"/>
              </a:spcAft>
              <a:buSzPct val="74380"/>
              <a:buNone/>
            </a:pPr>
            <a:r>
              <a:rPr sz="4400">
                <a:latin typeface="Times New Roman"/>
                <a:ea typeface="Times New Roman"/>
                <a:cs typeface="Times New Roman"/>
                <a:sym typeface="Times New Roman"/>
              </a:rPr>
              <a:t>	Дар техникаи ҳимояи релеӣ ва автоматика, истилоҳи </a:t>
            </a:r>
            <a:r>
              <a:rPr b="1" sz="4400">
                <a:latin typeface="Times New Roman"/>
                <a:ea typeface="Times New Roman"/>
                <a:cs typeface="Times New Roman"/>
                <a:sym typeface="Times New Roman"/>
              </a:rPr>
              <a:t>«</a:t>
            </a:r>
            <a:r>
              <a:rPr b="1" i="1" sz="4400">
                <a:latin typeface="Times New Roman"/>
                <a:ea typeface="Times New Roman"/>
                <a:cs typeface="Times New Roman"/>
                <a:sym typeface="Times New Roman"/>
              </a:rPr>
              <a:t>реле</a:t>
            </a:r>
            <a:r>
              <a:rPr b="1" sz="4400">
                <a:latin typeface="Times New Roman"/>
                <a:ea typeface="Times New Roman"/>
                <a:cs typeface="Times New Roman"/>
                <a:sym typeface="Times New Roman"/>
              </a:rPr>
              <a:t>»</a:t>
            </a:r>
            <a:r>
              <a:rPr sz="4400">
                <a:latin typeface="Times New Roman"/>
                <a:ea typeface="Times New Roman"/>
                <a:cs typeface="Times New Roman"/>
                <a:sym typeface="Times New Roman"/>
              </a:rPr>
              <a:t> ба маънои олоти худкори фаъол, ки барои табдили бузургии дохилшавандаи тағйирёбанда ба бузургии барояндаи ҷаҳишшакл пешбинӣ шудааст, истифода бурда мешавад.</a:t>
            </a:r>
            <a:endParaRPr/>
          </a:p>
          <a:p>
            <a:pPr indent="0" lvl="0" marL="114300" rtl="0" algn="just">
              <a:lnSpc>
                <a:spcPct val="120000"/>
              </a:lnSpc>
              <a:spcBef>
                <a:spcPts val="1000"/>
              </a:spcBef>
              <a:spcAft>
                <a:spcPts val="0"/>
              </a:spcAft>
              <a:buSzPct val="74380"/>
              <a:buNone/>
            </a:pPr>
            <a:r>
              <a:rPr sz="4400">
                <a:latin typeface="Times New Roman"/>
                <a:ea typeface="Times New Roman"/>
                <a:cs typeface="Times New Roman"/>
                <a:sym typeface="Times New Roman"/>
              </a:rPr>
              <a:t>	Дар ҳолати муайян будани қимати бузургиҳои </a:t>
            </a:r>
            <a:r>
              <a:rPr b="1" sz="4400">
                <a:latin typeface="Times New Roman"/>
                <a:ea typeface="Times New Roman"/>
                <a:cs typeface="Times New Roman"/>
                <a:sym typeface="Times New Roman"/>
              </a:rPr>
              <a:t>X ≥ X</a:t>
            </a:r>
            <a:r>
              <a:rPr b="1" baseline="-25000" sz="4400">
                <a:latin typeface="Times New Roman"/>
                <a:ea typeface="Times New Roman"/>
                <a:cs typeface="Times New Roman"/>
                <a:sym typeface="Times New Roman"/>
              </a:rPr>
              <a:t>к.ҳ</a:t>
            </a:r>
            <a:r>
              <a:rPr sz="4400">
                <a:latin typeface="Times New Roman"/>
                <a:ea typeface="Times New Roman"/>
                <a:cs typeface="Times New Roman"/>
                <a:sym typeface="Times New Roman"/>
              </a:rPr>
              <a:t>, реле қимати сигнали </a:t>
            </a:r>
            <a:r>
              <a:rPr b="1" sz="4400">
                <a:latin typeface="Times New Roman"/>
                <a:ea typeface="Times New Roman"/>
                <a:cs typeface="Times New Roman"/>
                <a:sym typeface="Times New Roman"/>
              </a:rPr>
              <a:t>Y</a:t>
            </a:r>
            <a:r>
              <a:rPr sz="4400">
                <a:latin typeface="Times New Roman"/>
                <a:ea typeface="Times New Roman"/>
                <a:cs typeface="Times New Roman"/>
                <a:sym typeface="Times New Roman"/>
              </a:rPr>
              <a:t> худро ба таври худкор тағйир медиҳад ва ҳангоми хомӯшшавӣ </a:t>
            </a:r>
            <a:r>
              <a:rPr b="1" sz="4400">
                <a:latin typeface="Times New Roman"/>
                <a:ea typeface="Times New Roman"/>
                <a:cs typeface="Times New Roman"/>
                <a:sym typeface="Times New Roman"/>
              </a:rPr>
              <a:t>(X ≤ X</a:t>
            </a:r>
            <a:r>
              <a:rPr b="1" baseline="-25000" sz="4400">
                <a:latin typeface="Times New Roman"/>
                <a:ea typeface="Times New Roman"/>
                <a:cs typeface="Times New Roman"/>
                <a:sym typeface="Times New Roman"/>
              </a:rPr>
              <a:t>к.ҳ</a:t>
            </a:r>
            <a:r>
              <a:rPr b="1" sz="4400">
                <a:latin typeface="Times New Roman"/>
                <a:ea typeface="Times New Roman"/>
                <a:cs typeface="Times New Roman"/>
                <a:sym typeface="Times New Roman"/>
              </a:rPr>
              <a:t>)</a:t>
            </a:r>
            <a:r>
              <a:rPr sz="4400">
                <a:latin typeface="Times New Roman"/>
                <a:ea typeface="Times New Roman"/>
                <a:cs typeface="Times New Roman"/>
                <a:sym typeface="Times New Roman"/>
              </a:rPr>
              <a:t> сигнали </a:t>
            </a:r>
            <a:r>
              <a:rPr b="1" sz="4400">
                <a:latin typeface="Times New Roman"/>
                <a:ea typeface="Times New Roman"/>
                <a:cs typeface="Times New Roman"/>
                <a:sym typeface="Times New Roman"/>
              </a:rPr>
              <a:t>Y</a:t>
            </a:r>
            <a:r>
              <a:rPr sz="4400">
                <a:latin typeface="Times New Roman"/>
                <a:ea typeface="Times New Roman"/>
                <a:cs typeface="Times New Roman"/>
                <a:sym typeface="Times New Roman"/>
              </a:rPr>
              <a:t> қимати аввалаи худро барқарор мекунад. </a:t>
            </a:r>
            <a:endParaRPr/>
          </a:p>
        </p:txBody>
      </p:sp>
      <p:sp>
        <p:nvSpPr>
          <p:cNvPr id="244" name="Google Shape;244;p55"/>
          <p:cNvSpPr/>
          <p:nvPr/>
        </p:nvSpPr>
        <p:spPr>
          <a:xfrm>
            <a:off x="1327579" y="158406"/>
            <a:ext cx="7452437"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Вазифаи реле ва элементҳои дохилии он.</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56"/>
          <p:cNvSpPr txBox="1"/>
          <p:nvPr>
            <p:ph idx="1" type="body"/>
          </p:nvPr>
        </p:nvSpPr>
        <p:spPr>
          <a:xfrm>
            <a:off x="681036" y="928980"/>
            <a:ext cx="8543925" cy="5391913"/>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Релеҳои электрикӣ яке аз муҳимтарин ва аз ҳама зиёд истифодашаванда дар системаҳои электроэнергетикӣ ба ҳисоб мераванд. Онҳо барои муҳофизат, идоракунӣ ва автоматикунонии таҷҳизоти барқӣ васеъ истифода мешаванд.</a:t>
            </a:r>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Дар нақшаи зерин принсипи кории релеҳо нишон дода шудааст:</a:t>
            </a:r>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50" name="Google Shape;250;p56"/>
          <p:cNvSpPr/>
          <p:nvPr/>
        </p:nvSpPr>
        <p:spPr>
          <a:xfrm>
            <a:off x="1226781" y="102596"/>
            <a:ext cx="7452437"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Вазифаи реле ва элементҳои дохилии он.</a:t>
            </a:r>
            <a:endParaRPr/>
          </a:p>
        </p:txBody>
      </p:sp>
      <p:graphicFrame>
        <p:nvGraphicFramePr>
          <p:cNvPr id="251" name="Google Shape;251;p56"/>
          <p:cNvGraphicFramePr/>
          <p:nvPr/>
        </p:nvGraphicFramePr>
        <p:xfrm>
          <a:off x="1047964" y="3815720"/>
          <a:ext cx="1420172" cy="1015663"/>
        </p:xfrm>
        <a:graphic>
          <a:graphicData uri="http://schemas.openxmlformats.org/presentationml/2006/ole">
            <mc:AlternateContent>
              <mc:Choice Requires="v">
                <p:oleObj r:id="rId4" imgH="1015663" imgW="1420172" progId="Visio.Drawing.11" spid="_x0000_s1">
                  <p:embed/>
                </p:oleObj>
              </mc:Choice>
              <mc:Fallback>
                <p:oleObj r:id="rId5" imgH="1015663" imgW="1420172" progId="Visio.Drawing.11">
                  <p:embed/>
                  <p:pic>
                    <p:nvPicPr>
                      <p:cNvPr id="251" name="Google Shape;251;p56"/>
                      <p:cNvPicPr preferRelativeResize="0"/>
                      <p:nvPr/>
                    </p:nvPicPr>
                    <p:blipFill rotWithShape="1">
                      <a:blip r:embed="rId6">
                        <a:alphaModFix/>
                      </a:blip>
                      <a:srcRect b="0" l="0" r="0" t="0"/>
                      <a:stretch/>
                    </p:blipFill>
                    <p:spPr>
                      <a:xfrm>
                        <a:off x="1047964" y="3815720"/>
                        <a:ext cx="1420172" cy="1015663"/>
                      </a:xfrm>
                      <a:prstGeom prst="rect">
                        <a:avLst/>
                      </a:prstGeom>
                      <a:noFill/>
                      <a:ln>
                        <a:noFill/>
                      </a:ln>
                    </p:spPr>
                  </p:pic>
                </p:oleObj>
              </mc:Fallback>
            </mc:AlternateContent>
          </a:graphicData>
        </a:graphic>
      </p:graphicFrame>
      <p:sp>
        <p:nvSpPr>
          <p:cNvPr id="252" name="Google Shape;252;p56"/>
          <p:cNvSpPr/>
          <p:nvPr/>
        </p:nvSpPr>
        <p:spPr>
          <a:xfrm>
            <a:off x="3435659" y="3151573"/>
            <a:ext cx="9906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aphicFrame>
        <p:nvGraphicFramePr>
          <p:cNvPr id="253" name="Google Shape;253;p56"/>
          <p:cNvGraphicFramePr/>
          <p:nvPr/>
        </p:nvGraphicFramePr>
        <p:xfrm>
          <a:off x="2819003" y="3706427"/>
          <a:ext cx="1663116" cy="1372908"/>
        </p:xfrm>
        <a:graphic>
          <a:graphicData uri="http://schemas.openxmlformats.org/presentationml/2006/ole">
            <mc:AlternateContent>
              <mc:Choice Requires="v">
                <p:oleObj r:id="rId7" imgH="1372908" imgW="1663116" progId="Visio.Drawing.11" spid="_x0000_s2">
                  <p:embed/>
                </p:oleObj>
              </mc:Choice>
              <mc:Fallback>
                <p:oleObj r:id="rId8" imgH="1372908" imgW="1663116" progId="Visio.Drawing.11">
                  <p:embed/>
                  <p:pic>
                    <p:nvPicPr>
                      <p:cNvPr id="253" name="Google Shape;253;p56"/>
                      <p:cNvPicPr preferRelativeResize="0"/>
                      <p:nvPr/>
                    </p:nvPicPr>
                    <p:blipFill rotWithShape="1">
                      <a:blip r:embed="rId9">
                        <a:alphaModFix/>
                      </a:blip>
                      <a:srcRect b="0" l="0" r="0" t="0"/>
                      <a:stretch/>
                    </p:blipFill>
                    <p:spPr>
                      <a:xfrm>
                        <a:off x="2819003" y="3706427"/>
                        <a:ext cx="1663116" cy="1372908"/>
                      </a:xfrm>
                      <a:prstGeom prst="rect">
                        <a:avLst/>
                      </a:prstGeom>
                      <a:noFill/>
                      <a:ln>
                        <a:noFill/>
                      </a:ln>
                    </p:spPr>
                  </p:pic>
                </p:oleObj>
              </mc:Fallback>
            </mc:AlternateContent>
          </a:graphicData>
        </a:graphic>
      </p:graphicFrame>
      <p:sp>
        <p:nvSpPr>
          <p:cNvPr id="254" name="Google Shape;254;p56"/>
          <p:cNvSpPr/>
          <p:nvPr/>
        </p:nvSpPr>
        <p:spPr>
          <a:xfrm>
            <a:off x="6392222" y="3151573"/>
            <a:ext cx="9906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aphicFrame>
        <p:nvGraphicFramePr>
          <p:cNvPr id="255" name="Google Shape;255;p56"/>
          <p:cNvGraphicFramePr/>
          <p:nvPr/>
        </p:nvGraphicFramePr>
        <p:xfrm>
          <a:off x="5183853" y="3616877"/>
          <a:ext cx="1581977" cy="1454398"/>
        </p:xfrm>
        <a:graphic>
          <a:graphicData uri="http://schemas.openxmlformats.org/presentationml/2006/ole">
            <mc:AlternateContent>
              <mc:Choice Requires="v">
                <p:oleObj r:id="rId10" imgH="1454398" imgW="1581977" progId="Visio.Drawing.11" spid="_x0000_s3">
                  <p:embed/>
                </p:oleObj>
              </mc:Choice>
              <mc:Fallback>
                <p:oleObj r:id="rId11" imgH="1454398" imgW="1581977" progId="Visio.Drawing.11">
                  <p:embed/>
                  <p:pic>
                    <p:nvPicPr>
                      <p:cNvPr id="255" name="Google Shape;255;p56"/>
                      <p:cNvPicPr preferRelativeResize="0"/>
                      <p:nvPr/>
                    </p:nvPicPr>
                    <p:blipFill rotWithShape="1">
                      <a:blip r:embed="rId12">
                        <a:alphaModFix/>
                      </a:blip>
                      <a:srcRect b="0" l="0" r="0" t="0"/>
                      <a:stretch/>
                    </p:blipFill>
                    <p:spPr>
                      <a:xfrm>
                        <a:off x="5183853" y="3616877"/>
                        <a:ext cx="1581977" cy="1454398"/>
                      </a:xfrm>
                      <a:prstGeom prst="rect">
                        <a:avLst/>
                      </a:prstGeom>
                      <a:noFill/>
                      <a:ln>
                        <a:noFill/>
                      </a:ln>
                    </p:spPr>
                  </p:pic>
                </p:oleObj>
              </mc:Fallback>
            </mc:AlternateContent>
          </a:graphicData>
        </a:graphic>
      </p:graphicFrame>
      <p:sp>
        <p:nvSpPr>
          <p:cNvPr id="256" name="Google Shape;256;p56"/>
          <p:cNvSpPr/>
          <p:nvPr/>
        </p:nvSpPr>
        <p:spPr>
          <a:xfrm>
            <a:off x="346599" y="5463149"/>
            <a:ext cx="6841697" cy="101566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000" u="none" cap="none" strike="noStrike">
                <a:solidFill>
                  <a:srgbClr val="000000"/>
                </a:solidFill>
                <a:latin typeface="Times New Roman"/>
                <a:ea typeface="Times New Roman"/>
                <a:cs typeface="Times New Roman"/>
                <a:sym typeface="Times New Roman"/>
              </a:rPr>
              <a:t>Абдуллоев, Р.Т. Ҳимояи релеии таҷҳизоти электроэнергетикӣ: воситаи таълим/Душанбе: Промэкспо, 2018, саҳ.17</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57"/>
          <p:cNvSpPr txBox="1"/>
          <p:nvPr>
            <p:ph idx="1" type="body"/>
          </p:nvPr>
        </p:nvSpPr>
        <p:spPr>
          <a:xfrm>
            <a:off x="601140" y="594805"/>
            <a:ext cx="8543925" cy="5333584"/>
          </a:xfrm>
          <a:prstGeom prst="rect">
            <a:avLst/>
          </a:prstGeom>
          <a:noFill/>
          <a:ln>
            <a:noFill/>
          </a:ln>
        </p:spPr>
        <p:txBody>
          <a:bodyPr anchorCtr="0" anchor="t" bIns="45700" lIns="91425" spcFirstLastPara="1" rIns="91425" wrap="square" tIns="45700">
            <a:noAutofit/>
          </a:bodyPr>
          <a:lstStyle/>
          <a:p>
            <a:pPr indent="0" lvl="0" marL="114300" rtl="0" algn="just">
              <a:lnSpc>
                <a:spcPct val="110000"/>
              </a:lnSpc>
              <a:spcBef>
                <a:spcPts val="1000"/>
              </a:spcBef>
              <a:spcAft>
                <a:spcPts val="0"/>
              </a:spcAft>
              <a:buSzPts val="1800"/>
              <a:buNone/>
            </a:pPr>
            <a:r>
              <a:rPr sz="2400">
                <a:latin typeface="Times New Roman"/>
                <a:ea typeface="Times New Roman"/>
                <a:cs typeface="Times New Roman"/>
                <a:sym typeface="Times New Roman"/>
              </a:rPr>
              <a:t>	Реле як дастгоҳи автоматикунонидашудаи электрикӣ мебошад, ки сигнали вурудиро қабул карда, вобаста ба он як амали муайянро иҷро мекунад. Дар расми слайди гузашта (схемаи додашуда):</a:t>
            </a:r>
            <a:endParaRPr/>
          </a:p>
          <a:p>
            <a:pPr indent="0" lvl="0" marL="114300" rtl="0" algn="just">
              <a:lnSpc>
                <a:spcPct val="110000"/>
              </a:lnSpc>
              <a:spcBef>
                <a:spcPts val="1000"/>
              </a:spcBef>
              <a:spcAft>
                <a:spcPts val="0"/>
              </a:spcAft>
              <a:buSzPts val="1800"/>
              <a:buNone/>
            </a:pPr>
            <a:r>
              <a:rPr b="1" sz="2400">
                <a:latin typeface="Times New Roman"/>
                <a:ea typeface="Times New Roman"/>
                <a:cs typeface="Times New Roman"/>
                <a:sym typeface="Times New Roman"/>
              </a:rPr>
              <a:t>X</a:t>
            </a:r>
            <a:r>
              <a:rPr sz="2400">
                <a:latin typeface="Times New Roman"/>
                <a:ea typeface="Times New Roman"/>
                <a:cs typeface="Times New Roman"/>
                <a:sym typeface="Times New Roman"/>
              </a:rPr>
              <a:t> – бузургии дохилшаванда; </a:t>
            </a:r>
            <a:r>
              <a:rPr b="1" sz="2400">
                <a:latin typeface="Times New Roman"/>
                <a:ea typeface="Times New Roman"/>
                <a:cs typeface="Times New Roman"/>
                <a:sym typeface="Times New Roman"/>
              </a:rPr>
              <a:t>K</a:t>
            </a:r>
            <a:r>
              <a:rPr sz="2400">
                <a:latin typeface="Times New Roman"/>
                <a:ea typeface="Times New Roman"/>
                <a:cs typeface="Times New Roman"/>
                <a:sym typeface="Times New Roman"/>
              </a:rPr>
              <a:t> – реле (элементе, ки бузургиро коркард мекунад); </a:t>
            </a:r>
            <a:r>
              <a:rPr b="1" sz="2400">
                <a:latin typeface="Times New Roman"/>
                <a:ea typeface="Times New Roman"/>
                <a:cs typeface="Times New Roman"/>
                <a:sym typeface="Times New Roman"/>
              </a:rPr>
              <a:t>Y</a:t>
            </a:r>
            <a:r>
              <a:rPr sz="2400">
                <a:latin typeface="Times New Roman"/>
                <a:ea typeface="Times New Roman"/>
                <a:cs typeface="Times New Roman"/>
                <a:sym typeface="Times New Roman"/>
              </a:rPr>
              <a:t> – бузургии баромад</a:t>
            </a:r>
            <a:endParaRPr b="1" sz="2400">
              <a:latin typeface="Times New Roman"/>
              <a:ea typeface="Times New Roman"/>
              <a:cs typeface="Times New Roman"/>
              <a:sym typeface="Times New Roman"/>
            </a:endParaRPr>
          </a:p>
          <a:p>
            <a:pPr indent="0" lvl="0" marL="114300" rtl="0" algn="just">
              <a:lnSpc>
                <a:spcPct val="110000"/>
              </a:lnSpc>
              <a:spcBef>
                <a:spcPts val="1000"/>
              </a:spcBef>
              <a:spcAft>
                <a:spcPts val="0"/>
              </a:spcAft>
              <a:buSzPts val="1800"/>
              <a:buNone/>
            </a:pPr>
            <a:r>
              <a:rPr sz="2400">
                <a:latin typeface="Times New Roman"/>
                <a:ea typeface="Times New Roman"/>
                <a:cs typeface="Times New Roman"/>
                <a:sym typeface="Times New Roman"/>
              </a:rPr>
              <a:t>	Ҳангоми ворид шудани бузургии сигнал (X), дар дохили реле тағйирот ба амал меояд. Ин тағйирот метавонад механикии (кушода ё баста шудани контактҳо) ё электронӣ бошад. Вобаста ба тарзи сохт ва вазифа, реле метавонад бузургиро пурзӯр кунад.</a:t>
            </a:r>
            <a:endParaRPr/>
          </a:p>
          <a:p>
            <a:pPr indent="0" lvl="0" marL="114300" rtl="0" algn="just">
              <a:lnSpc>
                <a:spcPct val="11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62" name="Google Shape;262;p57"/>
          <p:cNvSpPr/>
          <p:nvPr/>
        </p:nvSpPr>
        <p:spPr>
          <a:xfrm>
            <a:off x="1327579" y="158406"/>
            <a:ext cx="7452437"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Вазифаи реле ва элементҳои дохилии он.</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58"/>
          <p:cNvSpPr txBox="1"/>
          <p:nvPr>
            <p:ph idx="1" type="body"/>
          </p:nvPr>
        </p:nvSpPr>
        <p:spPr>
          <a:xfrm>
            <a:off x="781834" y="973369"/>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Дар мувофиқа бо ГОСТ релеҳои электрикӣ аз панҷ қисми функсионалии асосӣ иборат мебошанд: қабулкунанда (1); табдилдиҳанда (2); муқоисакунанда (3); иҷрокунанда (4); таъхиркунанда (5), ки дар расми зерин нишон дода шудаанд.</a:t>
            </a:r>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68" name="Google Shape;268;p58"/>
          <p:cNvSpPr/>
          <p:nvPr/>
        </p:nvSpPr>
        <p:spPr>
          <a:xfrm>
            <a:off x="1327579" y="158406"/>
            <a:ext cx="7452437"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Вазифаи реле ва элементҳои дохилии он.</a:t>
            </a:r>
            <a:endParaRPr/>
          </a:p>
        </p:txBody>
      </p:sp>
      <p:sp>
        <p:nvSpPr>
          <p:cNvPr id="269" name="Google Shape;269;p58"/>
          <p:cNvSpPr/>
          <p:nvPr/>
        </p:nvSpPr>
        <p:spPr>
          <a:xfrm>
            <a:off x="1669002" y="2654422"/>
            <a:ext cx="12707902" cy="45719"/>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aphicFrame>
        <p:nvGraphicFramePr>
          <p:cNvPr id="270" name="Google Shape;270;p58"/>
          <p:cNvGraphicFramePr/>
          <p:nvPr/>
        </p:nvGraphicFramePr>
        <p:xfrm>
          <a:off x="1668463" y="2654300"/>
          <a:ext cx="5107273" cy="2279839"/>
        </p:xfrm>
        <a:graphic>
          <a:graphicData uri="http://schemas.openxmlformats.org/presentationml/2006/ole">
            <mc:AlternateContent>
              <mc:Choice Requires="v">
                <p:oleObj r:id="rId4" imgH="2279839" imgW="5107273" progId="Visio.Drawing.11" spid="_x0000_s1">
                  <p:embed/>
                </p:oleObj>
              </mc:Choice>
              <mc:Fallback>
                <p:oleObj r:id="rId5" imgH="2279839" imgW="5107273" progId="Visio.Drawing.11">
                  <p:embed/>
                  <p:pic>
                    <p:nvPicPr>
                      <p:cNvPr id="270" name="Google Shape;270;p58"/>
                      <p:cNvPicPr preferRelativeResize="0"/>
                      <p:nvPr/>
                    </p:nvPicPr>
                    <p:blipFill rotWithShape="1">
                      <a:blip r:embed="rId6">
                        <a:alphaModFix/>
                      </a:blip>
                      <a:srcRect b="0" l="0" r="0" t="0"/>
                      <a:stretch/>
                    </p:blipFill>
                    <p:spPr>
                      <a:xfrm>
                        <a:off x="1668463" y="2654300"/>
                        <a:ext cx="5107273" cy="2279839"/>
                      </a:xfrm>
                      <a:prstGeom prst="rect">
                        <a:avLst/>
                      </a:prstGeom>
                      <a:noFill/>
                      <a:ln>
                        <a:noFill/>
                      </a:ln>
                    </p:spPr>
                  </p:pic>
                </p:oleObj>
              </mc:Fallback>
            </mc:AlternateContent>
          </a:graphicData>
        </a:graphic>
      </p:graphicFrame>
      <p:sp>
        <p:nvSpPr>
          <p:cNvPr id="271" name="Google Shape;271;p58"/>
          <p:cNvSpPr/>
          <p:nvPr/>
        </p:nvSpPr>
        <p:spPr>
          <a:xfrm>
            <a:off x="1843923" y="4929368"/>
            <a:ext cx="3479513"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2000" u="none" cap="none" strike="noStrike">
                <a:solidFill>
                  <a:srgbClr val="000000"/>
                </a:solidFill>
                <a:latin typeface="Times New Roman"/>
                <a:ea typeface="Times New Roman"/>
                <a:cs typeface="Times New Roman"/>
                <a:sym typeface="Times New Roman"/>
              </a:rPr>
              <a:t>Қисмҳои функсионалии реле</a:t>
            </a:r>
            <a:endParaRPr b="0" i="0" sz="2000" u="none" cap="none" strike="noStrike">
              <a:solidFill>
                <a:srgbClr val="000000"/>
              </a:solidFill>
              <a:latin typeface="Arial"/>
              <a:ea typeface="Arial"/>
              <a:cs typeface="Arial"/>
              <a:sym typeface="Arial"/>
            </a:endParaRPr>
          </a:p>
        </p:txBody>
      </p:sp>
      <p:sp>
        <p:nvSpPr>
          <p:cNvPr id="272" name="Google Shape;272;p58"/>
          <p:cNvSpPr/>
          <p:nvPr/>
        </p:nvSpPr>
        <p:spPr>
          <a:xfrm>
            <a:off x="228904" y="5683931"/>
            <a:ext cx="6841697" cy="101566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000" u="none" cap="none" strike="noStrike">
                <a:solidFill>
                  <a:srgbClr val="000000"/>
                </a:solidFill>
                <a:latin typeface="Times New Roman"/>
                <a:ea typeface="Times New Roman"/>
                <a:cs typeface="Times New Roman"/>
                <a:sym typeface="Times New Roman"/>
              </a:rPr>
              <a:t>Абдуллоев, Р.Т. Ҳимояи релеии таҷҳизоти электроэнергетикӣ: воситаи таълим/Душанбе: Промэкспо, 2018, саҳ.18</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59"/>
          <p:cNvSpPr txBox="1"/>
          <p:nvPr>
            <p:ph idx="1" type="body"/>
          </p:nvPr>
        </p:nvSpPr>
        <p:spPr>
          <a:xfrm>
            <a:off x="604839" y="825500"/>
            <a:ext cx="8543925" cy="4351338"/>
          </a:xfrm>
          <a:prstGeom prst="rect">
            <a:avLst/>
          </a:prstGeom>
          <a:noFill/>
          <a:ln>
            <a:noFill/>
          </a:ln>
        </p:spPr>
        <p:txBody>
          <a:bodyPr anchorCtr="0" anchor="t" bIns="45700" lIns="91425" spcFirstLastPara="1" rIns="91425" wrap="square" tIns="45700">
            <a:no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Релеҳое, ки қобилияти ҳискунии зиёда аз як бузургиро доранд, мумкин аст, ки якчанд қисмҳои монандро дошта бошанд:</a:t>
            </a:r>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a:t>
            </a:r>
            <a:r>
              <a:rPr sz="2000">
                <a:latin typeface="Times New Roman"/>
                <a:ea typeface="Times New Roman"/>
                <a:cs typeface="Times New Roman"/>
                <a:sym typeface="Times New Roman"/>
              </a:rPr>
              <a:t>дар қисми </a:t>
            </a:r>
            <a:r>
              <a:rPr i="1" sz="2000">
                <a:latin typeface="Times New Roman"/>
                <a:ea typeface="Times New Roman"/>
                <a:cs typeface="Times New Roman"/>
                <a:sym typeface="Times New Roman"/>
              </a:rPr>
              <a:t>қабулкунанда</a:t>
            </a:r>
            <a:r>
              <a:rPr sz="2000">
                <a:latin typeface="Times New Roman"/>
                <a:ea typeface="Times New Roman"/>
                <a:cs typeface="Times New Roman"/>
                <a:sym typeface="Times New Roman"/>
              </a:rPr>
              <a:t> бузургии дохилшаванда барои истифодаи бемаҳдуд ва муносиб тағйир дода мешавад;</a:t>
            </a:r>
            <a:endParaRPr/>
          </a:p>
          <a:p>
            <a:pPr indent="0" lvl="0" marL="114300" rtl="0" algn="just">
              <a:lnSpc>
                <a:spcPct val="100000"/>
              </a:lnSpc>
              <a:spcBef>
                <a:spcPts val="1000"/>
              </a:spcBef>
              <a:spcAft>
                <a:spcPts val="0"/>
              </a:spcAft>
              <a:buSzPts val="1800"/>
              <a:buNone/>
            </a:pPr>
            <a:r>
              <a:rPr sz="2000">
                <a:latin typeface="Times New Roman"/>
                <a:ea typeface="Times New Roman"/>
                <a:cs typeface="Times New Roman"/>
                <a:sym typeface="Times New Roman"/>
              </a:rPr>
              <a:t>- </a:t>
            </a:r>
            <a:r>
              <a:rPr i="1" sz="2000">
                <a:latin typeface="Times New Roman"/>
                <a:ea typeface="Times New Roman"/>
                <a:cs typeface="Times New Roman"/>
                <a:sym typeface="Times New Roman"/>
              </a:rPr>
              <a:t>табдилдиҳанда,</a:t>
            </a:r>
            <a:r>
              <a:rPr sz="2000">
                <a:latin typeface="Times New Roman"/>
                <a:ea typeface="Times New Roman"/>
                <a:cs typeface="Times New Roman"/>
                <a:sym typeface="Times New Roman"/>
              </a:rPr>
              <a:t> намуди ҷараён, тавсифи тағйирёбӣ дар воҳиди вақт ё дигар намуди энергия барои муқоисаи сигнал тағйир дода мешавад;</a:t>
            </a:r>
            <a:endParaRPr/>
          </a:p>
          <a:p>
            <a:pPr indent="0" lvl="0" marL="114300" rtl="0" algn="just">
              <a:lnSpc>
                <a:spcPct val="100000"/>
              </a:lnSpc>
              <a:spcBef>
                <a:spcPts val="1000"/>
              </a:spcBef>
              <a:spcAft>
                <a:spcPts val="0"/>
              </a:spcAft>
              <a:buSzPts val="1800"/>
              <a:buNone/>
            </a:pPr>
            <a:r>
              <a:rPr sz="2000">
                <a:latin typeface="Times New Roman"/>
                <a:ea typeface="Times New Roman"/>
                <a:cs typeface="Times New Roman"/>
                <a:sym typeface="Times New Roman"/>
              </a:rPr>
              <a:t>- </a:t>
            </a:r>
            <a:r>
              <a:rPr i="1" sz="2000">
                <a:latin typeface="Times New Roman"/>
                <a:ea typeface="Times New Roman"/>
                <a:cs typeface="Times New Roman"/>
                <a:sym typeface="Times New Roman"/>
              </a:rPr>
              <a:t>муқоисакунанда</a:t>
            </a:r>
            <a:r>
              <a:rPr sz="2000">
                <a:latin typeface="Times New Roman"/>
                <a:ea typeface="Times New Roman"/>
                <a:cs typeface="Times New Roman"/>
                <a:sym typeface="Times New Roman"/>
              </a:rPr>
              <a:t> муқоисакунии бузургии тағйирдодашударо ба амал оварда, сигнали дискретиро дар баромад таъмин месозад;</a:t>
            </a:r>
            <a:endParaRPr sz="20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rPr sz="2000">
                <a:latin typeface="Times New Roman"/>
                <a:ea typeface="Times New Roman"/>
                <a:cs typeface="Times New Roman"/>
                <a:sym typeface="Times New Roman"/>
              </a:rPr>
              <a:t>- </a:t>
            </a:r>
            <a:r>
              <a:rPr i="1" sz="2000">
                <a:latin typeface="Times New Roman"/>
                <a:ea typeface="Times New Roman"/>
                <a:cs typeface="Times New Roman"/>
                <a:sym typeface="Times New Roman"/>
              </a:rPr>
              <a:t>иҷрокунанда</a:t>
            </a:r>
            <a:r>
              <a:rPr sz="2000">
                <a:latin typeface="Times New Roman"/>
                <a:ea typeface="Times New Roman"/>
                <a:cs typeface="Times New Roman"/>
                <a:sym typeface="Times New Roman"/>
              </a:rPr>
              <a:t> сигнали дискретиро тақвият дода, тағйирёбии хаттии занҷирҳои электрикии идорашавандаро таъмин мекунад;</a:t>
            </a:r>
            <a:endParaRPr sz="20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a:t>
            </a:r>
            <a:endParaRPr sz="2400">
              <a:latin typeface="Times New Roman"/>
              <a:ea typeface="Times New Roman"/>
              <a:cs typeface="Times New Roman"/>
              <a:sym typeface="Times New Roman"/>
            </a:endParaRPr>
          </a:p>
        </p:txBody>
      </p:sp>
      <p:sp>
        <p:nvSpPr>
          <p:cNvPr id="278" name="Google Shape;278;p59"/>
          <p:cNvSpPr/>
          <p:nvPr/>
        </p:nvSpPr>
        <p:spPr>
          <a:xfrm>
            <a:off x="1327579" y="158406"/>
            <a:ext cx="7452437"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Вазифаи реле ва элементҳои дохилии он.</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60"/>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t/>
            </a:r>
            <a:endParaRPr>
              <a:latin typeface="Times New Roman"/>
              <a:ea typeface="Times New Roman"/>
              <a:cs typeface="Times New Roman"/>
              <a:sym typeface="Times New Roman"/>
            </a:endParaRPr>
          </a:p>
          <a:p>
            <a:pPr indent="-228600" lvl="0" marL="457200" rtl="0" algn="l">
              <a:lnSpc>
                <a:spcPct val="90000"/>
              </a:lnSpc>
              <a:spcBef>
                <a:spcPts val="1000"/>
              </a:spcBef>
              <a:spcAft>
                <a:spcPts val="0"/>
              </a:spcAft>
              <a:buClr>
                <a:schemeClr val="dk1"/>
              </a:buClr>
              <a:buSzPts val="1800"/>
              <a:buNone/>
            </a:pPr>
            <a:r>
              <a:t/>
            </a:r>
            <a:endParaRPr/>
          </a:p>
        </p:txBody>
      </p:sp>
      <p:sp>
        <p:nvSpPr>
          <p:cNvPr id="284" name="Google Shape;284;p60"/>
          <p:cNvSpPr/>
          <p:nvPr/>
        </p:nvSpPr>
        <p:spPr>
          <a:xfrm>
            <a:off x="3086653" y="193917"/>
            <a:ext cx="3732693"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Синфбандии релеҳо</a:t>
            </a:r>
            <a:endParaRPr/>
          </a:p>
        </p:txBody>
      </p:sp>
      <p:sp>
        <p:nvSpPr>
          <p:cNvPr id="285" name="Google Shape;285;p60"/>
          <p:cNvSpPr/>
          <p:nvPr/>
        </p:nvSpPr>
        <p:spPr>
          <a:xfrm>
            <a:off x="781050" y="935876"/>
            <a:ext cx="8443912" cy="489364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1. Вобаста ба бузургиҳое, ки релеро ба кор медароранд чунин релеҳо мавҷуд мебошанд:</a:t>
            </a:r>
            <a:endParaRPr/>
          </a:p>
          <a:p>
            <a:pPr indent="0" lvl="0" marL="180340" marR="0" rtl="0" algn="just">
              <a:lnSpc>
                <a:spcPct val="100000"/>
              </a:lnSpc>
              <a:spcBef>
                <a:spcPts val="0"/>
              </a:spcBef>
              <a:spcAft>
                <a:spcPts val="0"/>
              </a:spcAft>
              <a:buNone/>
            </a:pPr>
            <a:r>
              <a:rPr b="0" i="1" sz="2400" u="none" cap="none" strike="noStrike">
                <a:solidFill>
                  <a:srgbClr val="000000"/>
                </a:solidFill>
                <a:latin typeface="Times New Roman"/>
                <a:ea typeface="Times New Roman"/>
                <a:cs typeface="Times New Roman"/>
                <a:sym typeface="Times New Roman"/>
              </a:rPr>
              <a:t>а)</a:t>
            </a:r>
            <a:r>
              <a:rPr b="0" i="0" sz="2400" u="none" cap="none" strike="noStrike">
                <a:solidFill>
                  <a:srgbClr val="000000"/>
                </a:solidFill>
                <a:latin typeface="Times New Roman"/>
                <a:ea typeface="Times New Roman"/>
                <a:cs typeface="Times New Roman"/>
                <a:sym typeface="Times New Roman"/>
              </a:rPr>
              <a:t> </a:t>
            </a:r>
            <a:r>
              <a:rPr b="1" i="0" sz="2400" u="none" cap="none" strike="noStrike">
                <a:solidFill>
                  <a:srgbClr val="000000"/>
                </a:solidFill>
                <a:latin typeface="Times New Roman"/>
                <a:ea typeface="Times New Roman"/>
                <a:cs typeface="Times New Roman"/>
                <a:sym typeface="Times New Roman"/>
              </a:rPr>
              <a:t>релеи электрикӣ</a:t>
            </a:r>
            <a:r>
              <a:rPr b="0" i="0" sz="2400" u="none" cap="none" strike="noStrike">
                <a:solidFill>
                  <a:srgbClr val="000000"/>
                </a:solidFill>
                <a:latin typeface="Times New Roman"/>
                <a:ea typeface="Times New Roman"/>
                <a:cs typeface="Times New Roman"/>
                <a:sym typeface="Times New Roman"/>
              </a:rPr>
              <a:t> – бо бузургиҳои электрикӣ фаъол мегардад;</a:t>
            </a:r>
            <a:endParaRPr/>
          </a:p>
          <a:p>
            <a:pPr indent="0" lvl="0" marL="180340" marR="0" rtl="0" algn="just">
              <a:lnSpc>
                <a:spcPct val="100000"/>
              </a:lnSpc>
              <a:spcBef>
                <a:spcPts val="0"/>
              </a:spcBef>
              <a:spcAft>
                <a:spcPts val="0"/>
              </a:spcAft>
              <a:buNone/>
            </a:pPr>
            <a:r>
              <a:rPr b="0" i="1" sz="2400" u="none" cap="none" strike="noStrike">
                <a:solidFill>
                  <a:srgbClr val="000000"/>
                </a:solidFill>
                <a:latin typeface="Times New Roman"/>
                <a:ea typeface="Times New Roman"/>
                <a:cs typeface="Times New Roman"/>
                <a:sym typeface="Times New Roman"/>
              </a:rPr>
              <a:t>б)</a:t>
            </a:r>
            <a:r>
              <a:rPr b="0" i="0" sz="2400" u="none" cap="none" strike="noStrike">
                <a:solidFill>
                  <a:srgbClr val="000000"/>
                </a:solidFill>
                <a:latin typeface="Times New Roman"/>
                <a:ea typeface="Times New Roman"/>
                <a:cs typeface="Times New Roman"/>
                <a:sym typeface="Times New Roman"/>
              </a:rPr>
              <a:t> </a:t>
            </a:r>
            <a:r>
              <a:rPr b="1" i="0" sz="2400" u="none" cap="none" strike="noStrike">
                <a:solidFill>
                  <a:srgbClr val="000000"/>
                </a:solidFill>
                <a:latin typeface="Times New Roman"/>
                <a:ea typeface="Times New Roman"/>
                <a:cs typeface="Times New Roman"/>
                <a:sym typeface="Times New Roman"/>
              </a:rPr>
              <a:t>релеи механикӣ</a:t>
            </a:r>
            <a:r>
              <a:rPr b="0" i="0" sz="2400" u="none" cap="none" strike="noStrike">
                <a:solidFill>
                  <a:srgbClr val="000000"/>
                </a:solidFill>
                <a:latin typeface="Times New Roman"/>
                <a:ea typeface="Times New Roman"/>
                <a:cs typeface="Times New Roman"/>
                <a:sym typeface="Times New Roman"/>
              </a:rPr>
              <a:t> – бо бузургиҳои ғайриэлектрикӣ кор мекунад: фишор; сатҳи газ.</a:t>
            </a:r>
            <a:endParaRPr/>
          </a:p>
          <a:p>
            <a:pPr indent="0" lvl="0" marL="180340" marR="0" rtl="0" algn="just">
              <a:lnSpc>
                <a:spcPct val="100000"/>
              </a:lnSpc>
              <a:spcBef>
                <a:spcPts val="0"/>
              </a:spcBef>
              <a:spcAft>
                <a:spcPts val="0"/>
              </a:spcAft>
              <a:buNone/>
            </a:pPr>
            <a:r>
              <a:rPr b="0" i="1" sz="2400" u="none" cap="none" strike="noStrike">
                <a:solidFill>
                  <a:srgbClr val="000000"/>
                </a:solidFill>
                <a:latin typeface="Times New Roman"/>
                <a:ea typeface="Times New Roman"/>
                <a:cs typeface="Times New Roman"/>
                <a:sym typeface="Times New Roman"/>
              </a:rPr>
              <a:t>в) </a:t>
            </a:r>
            <a:r>
              <a:rPr b="1" i="0" sz="2400" u="none" cap="none" strike="noStrike">
                <a:solidFill>
                  <a:srgbClr val="000000"/>
                </a:solidFill>
                <a:latin typeface="Times New Roman"/>
                <a:ea typeface="Times New Roman"/>
                <a:cs typeface="Times New Roman"/>
                <a:sym typeface="Times New Roman"/>
              </a:rPr>
              <a:t>релеи ҳароратӣ</a:t>
            </a:r>
            <a:r>
              <a:rPr b="0" i="0" sz="2400" u="none" cap="none" strike="noStrike">
                <a:solidFill>
                  <a:srgbClr val="000000"/>
                </a:solidFill>
                <a:latin typeface="Times New Roman"/>
                <a:ea typeface="Times New Roman"/>
                <a:cs typeface="Times New Roman"/>
                <a:sym typeface="Times New Roman"/>
              </a:rPr>
              <a:t> (тепло-реле) – дар зери таъсири тағйирёбии ҳарорат кор мекунад.</a:t>
            </a:r>
            <a:endParaRPr/>
          </a:p>
          <a:p>
            <a:pPr indent="0" lvl="0" marL="18034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a:t>
            </a:r>
            <a:endParaRPr/>
          </a:p>
          <a:p>
            <a:pPr indent="0" lvl="0" marL="18034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2. Вобаста ба кори релеҳо, ки дар зиёдшавӣ ва камшавии бузургии ҳискунанда фаъол мегарданд, реле ба максималӣ ва минималӣ ҷудо карда мешавад.</a:t>
            </a:r>
            <a:endParaRPr/>
          </a:p>
          <a:p>
            <a:pPr indent="0" lvl="0" marL="180340" marR="0" rtl="0" algn="just">
              <a:lnSpc>
                <a:spcPct val="100000"/>
              </a:lnSpc>
              <a:spcBef>
                <a:spcPts val="0"/>
              </a:spcBef>
              <a:spcAft>
                <a:spcPts val="0"/>
              </a:spcAft>
              <a:buNone/>
            </a:pPr>
            <a:r>
              <a:t/>
            </a:r>
            <a:endParaRPr b="0" i="0" sz="2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61"/>
          <p:cNvSpPr txBox="1"/>
          <p:nvPr>
            <p:ph idx="1" type="body"/>
          </p:nvPr>
        </p:nvSpPr>
        <p:spPr>
          <a:xfrm>
            <a:off x="681036" y="949325"/>
            <a:ext cx="8615364" cy="4351338"/>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i="1" sz="2400">
                <a:latin typeface="Times New Roman"/>
                <a:ea typeface="Times New Roman"/>
                <a:cs typeface="Times New Roman"/>
                <a:sym typeface="Times New Roman"/>
              </a:rPr>
              <a:t>а)</a:t>
            </a:r>
            <a:r>
              <a:rPr sz="2400">
                <a:latin typeface="Times New Roman"/>
                <a:ea typeface="Times New Roman"/>
                <a:cs typeface="Times New Roman"/>
                <a:sym typeface="Times New Roman"/>
              </a:rPr>
              <a:t> </a:t>
            </a:r>
            <a:r>
              <a:rPr i="1" sz="2400">
                <a:latin typeface="Times New Roman"/>
                <a:ea typeface="Times New Roman"/>
                <a:cs typeface="Times New Roman"/>
                <a:sym typeface="Times New Roman"/>
              </a:rPr>
              <a:t>Релеи максималӣ</a:t>
            </a:r>
            <a:r>
              <a:rPr sz="2400">
                <a:latin typeface="Times New Roman"/>
                <a:ea typeface="Times New Roman"/>
                <a:cs typeface="Times New Roman"/>
                <a:sym typeface="Times New Roman"/>
              </a:rPr>
              <a:t> дар ҳолати зиёдшавии бузургии ҳискунандааш ба кор даромада, тамоси (контакти) худро васл ё хомӯш месозад. Ҳангоми пастшавии бузургии ҳискунанда, реле ба ҳолати аввалааш бар мегардад.</a:t>
            </a:r>
            <a:endParaRPr/>
          </a:p>
          <a:p>
            <a:pPr indent="0" lvl="0" marL="114300" rtl="0" algn="just">
              <a:lnSpc>
                <a:spcPct val="90000"/>
              </a:lnSpc>
              <a:spcBef>
                <a:spcPts val="1000"/>
              </a:spcBef>
              <a:spcAft>
                <a:spcPts val="0"/>
              </a:spcAft>
              <a:buSzPts val="1800"/>
              <a:buNone/>
            </a:pPr>
            <a:r>
              <a:rPr i="1" sz="2400">
                <a:latin typeface="Times New Roman"/>
                <a:ea typeface="Times New Roman"/>
                <a:cs typeface="Times New Roman"/>
                <a:sym typeface="Times New Roman"/>
              </a:rPr>
              <a:t>б) Релеи минималӣ </a:t>
            </a:r>
            <a:r>
              <a:rPr sz="2400">
                <a:latin typeface="Times New Roman"/>
                <a:ea typeface="Times New Roman"/>
                <a:cs typeface="Times New Roman"/>
                <a:sym typeface="Times New Roman"/>
              </a:rPr>
              <a:t>баръакси релеи максималӣ буда,</a:t>
            </a:r>
            <a:r>
              <a:rPr i="1" sz="2400">
                <a:latin typeface="Times New Roman"/>
                <a:ea typeface="Times New Roman"/>
                <a:cs typeface="Times New Roman"/>
                <a:sym typeface="Times New Roman"/>
              </a:rPr>
              <a:t> </a:t>
            </a:r>
            <a:r>
              <a:rPr sz="2400">
                <a:latin typeface="Times New Roman"/>
                <a:ea typeface="Times New Roman"/>
                <a:cs typeface="Times New Roman"/>
                <a:sym typeface="Times New Roman"/>
              </a:rPr>
              <a:t>дар ҳолати пастшавии қимати бузургии ҳискунандааш ба кор даромада, тамоси худро васл месозад. Ҳангоми зиёдшавии бузургии ҳискунанда, ҳолати аввалаи худро барқарор месозад.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Нисбати бузургии бозгашт ба бакордароиро, зариби бозгашт меноманд.</a:t>
            </a:r>
            <a:endParaRPr/>
          </a:p>
          <a:p>
            <a:pPr indent="0" lvl="0" marL="114300" rtl="0" algn="ctr">
              <a:lnSpc>
                <a:spcPct val="90000"/>
              </a:lnSpc>
              <a:spcBef>
                <a:spcPts val="1000"/>
              </a:spcBef>
              <a:spcAft>
                <a:spcPts val="0"/>
              </a:spcAft>
              <a:buSzPts val="1800"/>
              <a:buNone/>
            </a:pPr>
            <a:r>
              <a:t/>
            </a:r>
            <a:endParaRPr b="1" i="1">
              <a:latin typeface="Times New Roman"/>
              <a:ea typeface="Times New Roman"/>
              <a:cs typeface="Times New Roman"/>
              <a:sym typeface="Times New Roman"/>
            </a:endParaRPr>
          </a:p>
          <a:p>
            <a:pPr indent="0" lvl="0" marL="114300" rtl="0" algn="ctr">
              <a:lnSpc>
                <a:spcPct val="90000"/>
              </a:lnSpc>
              <a:spcBef>
                <a:spcPts val="1000"/>
              </a:spcBef>
              <a:spcAft>
                <a:spcPts val="0"/>
              </a:spcAft>
              <a:buSzPts val="1800"/>
              <a:buNone/>
            </a:pPr>
            <a:r>
              <a:rPr b="1" i="1">
                <a:latin typeface="Times New Roman"/>
                <a:ea typeface="Times New Roman"/>
                <a:cs typeface="Times New Roman"/>
                <a:sym typeface="Times New Roman"/>
              </a:rPr>
              <a:t>k</a:t>
            </a:r>
            <a:r>
              <a:rPr b="1" baseline="-25000">
                <a:latin typeface="Times New Roman"/>
                <a:ea typeface="Times New Roman"/>
                <a:cs typeface="Times New Roman"/>
                <a:sym typeface="Times New Roman"/>
              </a:rPr>
              <a:t>б </a:t>
            </a:r>
            <a:r>
              <a:rPr b="1">
                <a:latin typeface="Times New Roman"/>
                <a:ea typeface="Times New Roman"/>
                <a:cs typeface="Times New Roman"/>
                <a:sym typeface="Times New Roman"/>
              </a:rPr>
              <a:t>= </a:t>
            </a:r>
            <a:r>
              <a:rPr b="1" i="1">
                <a:latin typeface="Times New Roman"/>
                <a:ea typeface="Times New Roman"/>
                <a:cs typeface="Times New Roman"/>
                <a:sym typeface="Times New Roman"/>
              </a:rPr>
              <a:t>I</a:t>
            </a:r>
            <a:r>
              <a:rPr b="1" baseline="-25000">
                <a:latin typeface="Times New Roman"/>
                <a:ea typeface="Times New Roman"/>
                <a:cs typeface="Times New Roman"/>
                <a:sym typeface="Times New Roman"/>
              </a:rPr>
              <a:t>боз</a:t>
            </a:r>
            <a:r>
              <a:rPr b="1">
                <a:latin typeface="Times New Roman"/>
                <a:ea typeface="Times New Roman"/>
                <a:cs typeface="Times New Roman"/>
                <a:sym typeface="Times New Roman"/>
              </a:rPr>
              <a:t> / </a:t>
            </a:r>
            <a:r>
              <a:rPr b="1" i="1">
                <a:latin typeface="Times New Roman"/>
                <a:ea typeface="Times New Roman"/>
                <a:cs typeface="Times New Roman"/>
                <a:sym typeface="Times New Roman"/>
              </a:rPr>
              <a:t>I</a:t>
            </a:r>
            <a:r>
              <a:rPr b="1" baseline="-25000">
                <a:latin typeface="Times New Roman"/>
                <a:ea typeface="Times New Roman"/>
                <a:cs typeface="Times New Roman"/>
                <a:sym typeface="Times New Roman"/>
              </a:rPr>
              <a:t>к.р</a:t>
            </a:r>
            <a:r>
              <a:rPr b="1">
                <a:latin typeface="Times New Roman"/>
                <a:ea typeface="Times New Roman"/>
                <a:cs typeface="Times New Roman"/>
                <a:sym typeface="Times New Roman"/>
              </a:rPr>
              <a:t>,</a:t>
            </a:r>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91" name="Google Shape;291;p61"/>
          <p:cNvSpPr/>
          <p:nvPr/>
        </p:nvSpPr>
        <p:spPr>
          <a:xfrm>
            <a:off x="3086653" y="193917"/>
            <a:ext cx="3732693"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Синфбандии релеҳо</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62"/>
          <p:cNvSpPr txBox="1"/>
          <p:nvPr>
            <p:ph idx="1" type="body"/>
          </p:nvPr>
        </p:nvSpPr>
        <p:spPr>
          <a:xfrm>
            <a:off x="681036" y="1035050"/>
            <a:ext cx="8543925" cy="5441950"/>
          </a:xfrm>
          <a:prstGeom prst="rect">
            <a:avLst/>
          </a:prstGeom>
          <a:noFill/>
          <a:ln>
            <a:noFill/>
          </a:ln>
        </p:spPr>
        <p:txBody>
          <a:bodyPr anchorCtr="0" anchor="t" bIns="45700" lIns="91425" spcFirstLastPara="1" rIns="91425" wrap="square" tIns="45700">
            <a:noAutofit/>
          </a:bodyPr>
          <a:lstStyle/>
          <a:p>
            <a:pPr indent="0" lvl="0" marL="114300" rtl="0" algn="just">
              <a:lnSpc>
                <a:spcPct val="120000"/>
              </a:lnSpc>
              <a:spcBef>
                <a:spcPts val="1000"/>
              </a:spcBef>
              <a:spcAft>
                <a:spcPts val="0"/>
              </a:spcAft>
              <a:buSzPts val="1800"/>
              <a:buNone/>
            </a:pPr>
            <a:r>
              <a:rPr sz="2400">
                <a:latin typeface="Times New Roman"/>
                <a:ea typeface="Times New Roman"/>
                <a:cs typeface="Times New Roman"/>
                <a:sym typeface="Times New Roman"/>
              </a:rPr>
              <a:t>	Дар ин ҷо </a:t>
            </a:r>
            <a:r>
              <a:rPr i="1" sz="2400">
                <a:latin typeface="Times New Roman"/>
                <a:ea typeface="Times New Roman"/>
                <a:cs typeface="Times New Roman"/>
                <a:sym typeface="Times New Roman"/>
              </a:rPr>
              <a:t>I</a:t>
            </a:r>
            <a:r>
              <a:rPr baseline="-25000" sz="2400">
                <a:latin typeface="Times New Roman"/>
                <a:ea typeface="Times New Roman"/>
                <a:cs typeface="Times New Roman"/>
                <a:sym typeface="Times New Roman"/>
              </a:rPr>
              <a:t>боз </a:t>
            </a:r>
            <a:r>
              <a:rPr sz="2400">
                <a:latin typeface="Times New Roman"/>
                <a:ea typeface="Times New Roman"/>
                <a:cs typeface="Times New Roman"/>
                <a:sym typeface="Times New Roman"/>
              </a:rPr>
              <a:t>– параметри бозгашти реле; </a:t>
            </a:r>
            <a:r>
              <a:rPr i="1" sz="2400">
                <a:latin typeface="Times New Roman"/>
                <a:ea typeface="Times New Roman"/>
                <a:cs typeface="Times New Roman"/>
                <a:sym typeface="Times New Roman"/>
              </a:rPr>
              <a:t>I</a:t>
            </a:r>
            <a:r>
              <a:rPr baseline="-25000" sz="2400">
                <a:latin typeface="Times New Roman"/>
                <a:ea typeface="Times New Roman"/>
                <a:cs typeface="Times New Roman"/>
                <a:sym typeface="Times New Roman"/>
              </a:rPr>
              <a:t>к.р</a:t>
            </a:r>
            <a:r>
              <a:rPr sz="2400">
                <a:latin typeface="Times New Roman"/>
                <a:ea typeface="Times New Roman"/>
                <a:cs typeface="Times New Roman"/>
                <a:sym typeface="Times New Roman"/>
              </a:rPr>
              <a:t> – параметри бакордароии реле. Зариби бозгашти релеи минималӣ </a:t>
            </a:r>
            <a:r>
              <a:rPr i="1" sz="2400">
                <a:latin typeface="Times New Roman"/>
                <a:ea typeface="Times New Roman"/>
                <a:cs typeface="Times New Roman"/>
                <a:sym typeface="Times New Roman"/>
              </a:rPr>
              <a:t>k</a:t>
            </a:r>
            <a:r>
              <a:rPr baseline="-25000" sz="2400">
                <a:latin typeface="Times New Roman"/>
                <a:ea typeface="Times New Roman"/>
                <a:cs typeface="Times New Roman"/>
                <a:sym typeface="Times New Roman"/>
              </a:rPr>
              <a:t>б</a:t>
            </a:r>
            <a:r>
              <a:rPr sz="2400">
                <a:latin typeface="Times New Roman"/>
                <a:ea typeface="Times New Roman"/>
                <a:cs typeface="Times New Roman"/>
                <a:sym typeface="Times New Roman"/>
              </a:rPr>
              <a:t> &gt; 1 мебошад ва зариби бозгашти релеи максималӣ бошад </a:t>
            </a:r>
            <a:r>
              <a:rPr i="1" sz="2400">
                <a:latin typeface="Times New Roman"/>
                <a:ea typeface="Times New Roman"/>
                <a:cs typeface="Times New Roman"/>
                <a:sym typeface="Times New Roman"/>
              </a:rPr>
              <a:t>k</a:t>
            </a:r>
            <a:r>
              <a:rPr baseline="-25000" sz="2400">
                <a:latin typeface="Times New Roman"/>
                <a:ea typeface="Times New Roman"/>
                <a:cs typeface="Times New Roman"/>
                <a:sym typeface="Times New Roman"/>
              </a:rPr>
              <a:t>б  </a:t>
            </a:r>
            <a:r>
              <a:rPr sz="2400">
                <a:latin typeface="Times New Roman"/>
                <a:ea typeface="Times New Roman"/>
                <a:cs typeface="Times New Roman"/>
                <a:sym typeface="Times New Roman"/>
              </a:rPr>
              <a:t>&lt; 1 аст.</a:t>
            </a:r>
            <a:endParaRPr/>
          </a:p>
          <a:p>
            <a:pPr indent="0" lvl="0" marL="114300" rtl="0" algn="just">
              <a:lnSpc>
                <a:spcPct val="120000"/>
              </a:lnSpc>
              <a:spcBef>
                <a:spcPts val="1000"/>
              </a:spcBef>
              <a:spcAft>
                <a:spcPts val="0"/>
              </a:spcAft>
              <a:buSzPts val="1800"/>
              <a:buNone/>
            </a:pPr>
            <a:r>
              <a:rPr sz="2400">
                <a:latin typeface="Times New Roman"/>
                <a:ea typeface="Times New Roman"/>
                <a:cs typeface="Times New Roman"/>
                <a:sym typeface="Times New Roman"/>
              </a:rPr>
              <a:t>3.Аз рӯйи таъйинот:</a:t>
            </a:r>
            <a:endParaRPr/>
          </a:p>
          <a:p>
            <a:pPr indent="-342900" lvl="0" marL="457200" rtl="0" algn="just">
              <a:lnSpc>
                <a:spcPct val="120000"/>
              </a:lnSpc>
              <a:spcBef>
                <a:spcPts val="1000"/>
              </a:spcBef>
              <a:spcAft>
                <a:spcPts val="0"/>
              </a:spcAft>
              <a:buSzPts val="1800"/>
              <a:buChar char="•"/>
            </a:pPr>
            <a:r>
              <a:rPr i="1" sz="2400">
                <a:latin typeface="Times New Roman"/>
                <a:ea typeface="Times New Roman"/>
                <a:cs typeface="Times New Roman"/>
                <a:sym typeface="Times New Roman"/>
              </a:rPr>
              <a:t>а)</a:t>
            </a:r>
            <a:r>
              <a:rPr sz="2400">
                <a:latin typeface="Times New Roman"/>
                <a:ea typeface="Times New Roman"/>
                <a:cs typeface="Times New Roman"/>
                <a:sym typeface="Times New Roman"/>
              </a:rPr>
              <a:t> релеҳои ченкунанда – релеи ҷараён ва шиддат; </a:t>
            </a:r>
            <a:endParaRPr/>
          </a:p>
          <a:p>
            <a:pPr indent="-342900" lvl="0" marL="457200" rtl="0" algn="just">
              <a:lnSpc>
                <a:spcPct val="120000"/>
              </a:lnSpc>
              <a:spcBef>
                <a:spcPts val="1000"/>
              </a:spcBef>
              <a:spcAft>
                <a:spcPts val="0"/>
              </a:spcAft>
              <a:buSzPts val="1800"/>
              <a:buChar char="•"/>
            </a:pPr>
            <a:r>
              <a:rPr i="1" sz="2400">
                <a:latin typeface="Times New Roman"/>
                <a:ea typeface="Times New Roman"/>
                <a:cs typeface="Times New Roman"/>
                <a:sym typeface="Times New Roman"/>
              </a:rPr>
              <a:t>б)</a:t>
            </a:r>
            <a:r>
              <a:rPr sz="2400">
                <a:latin typeface="Times New Roman"/>
                <a:ea typeface="Times New Roman"/>
                <a:cs typeface="Times New Roman"/>
                <a:sym typeface="Times New Roman"/>
              </a:rPr>
              <a:t> релеҳои иҷрокунандаи кори мантиқӣ;</a:t>
            </a:r>
            <a:endParaRPr/>
          </a:p>
          <a:p>
            <a:pPr indent="-342900" lvl="0" marL="457200" rtl="0" algn="just">
              <a:lnSpc>
                <a:spcPct val="120000"/>
              </a:lnSpc>
              <a:spcBef>
                <a:spcPts val="1000"/>
              </a:spcBef>
              <a:spcAft>
                <a:spcPts val="0"/>
              </a:spcAft>
              <a:buSzPts val="1800"/>
              <a:buChar char="•"/>
            </a:pPr>
            <a:r>
              <a:rPr i="1" sz="2400">
                <a:latin typeface="Times New Roman"/>
                <a:ea typeface="Times New Roman"/>
                <a:cs typeface="Times New Roman"/>
                <a:sym typeface="Times New Roman"/>
              </a:rPr>
              <a:t>в)</a:t>
            </a:r>
            <a:r>
              <a:rPr sz="2400">
                <a:latin typeface="Times New Roman"/>
                <a:ea typeface="Times New Roman"/>
                <a:cs typeface="Times New Roman"/>
                <a:sym typeface="Times New Roman"/>
              </a:rPr>
              <a:t> релеҳо иҷрокунанда. </a:t>
            </a:r>
            <a:endParaRPr/>
          </a:p>
          <a:p>
            <a:pPr indent="0" lvl="0" marL="114300" rtl="0" algn="just">
              <a:lnSpc>
                <a:spcPct val="100000"/>
              </a:lnSpc>
              <a:spcBef>
                <a:spcPts val="1000"/>
              </a:spcBef>
              <a:spcAft>
                <a:spcPts val="0"/>
              </a:spcAft>
              <a:buSzPts val="1800"/>
              <a:buNone/>
            </a:pPr>
            <a:r>
              <a:t/>
            </a:r>
            <a:endParaRPr sz="2400"/>
          </a:p>
        </p:txBody>
      </p:sp>
      <p:sp>
        <p:nvSpPr>
          <p:cNvPr id="297" name="Google Shape;297;p62"/>
          <p:cNvSpPr/>
          <p:nvPr/>
        </p:nvSpPr>
        <p:spPr>
          <a:xfrm>
            <a:off x="3086653" y="193917"/>
            <a:ext cx="3732693"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Синфбандии релеҳо</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63"/>
          <p:cNvSpPr txBox="1"/>
          <p:nvPr>
            <p:ph idx="1" type="body"/>
          </p:nvPr>
        </p:nvSpPr>
        <p:spPr>
          <a:xfrm>
            <a:off x="681036" y="930275"/>
            <a:ext cx="8543925" cy="4351338"/>
          </a:xfrm>
          <a:prstGeom prst="rect">
            <a:avLst/>
          </a:prstGeom>
          <a:noFill/>
          <a:ln>
            <a:noFill/>
          </a:ln>
        </p:spPr>
        <p:txBody>
          <a:bodyPr anchorCtr="0" anchor="t" bIns="45700" lIns="91425" spcFirstLastPara="1" rIns="91425" wrap="square" tIns="45700">
            <a:normAutofit fontScale="92500" lnSpcReduction="10000"/>
          </a:bodyPr>
          <a:lstStyle/>
          <a:p>
            <a:pPr indent="0" lvl="0" marL="114300" rtl="0" algn="just">
              <a:lnSpc>
                <a:spcPct val="110000"/>
              </a:lnSpc>
              <a:spcBef>
                <a:spcPts val="1000"/>
              </a:spcBef>
              <a:spcAft>
                <a:spcPts val="0"/>
              </a:spcAft>
              <a:buSzPct val="69498"/>
              <a:buNone/>
            </a:pPr>
            <a:r>
              <a:rPr>
                <a:latin typeface="Times New Roman"/>
                <a:ea typeface="Times New Roman"/>
                <a:cs typeface="Times New Roman"/>
                <a:sym typeface="Times New Roman"/>
              </a:rPr>
              <a:t>4</a:t>
            </a:r>
            <a:r>
              <a:rPr i="1">
                <a:latin typeface="Times New Roman"/>
                <a:ea typeface="Times New Roman"/>
                <a:cs typeface="Times New Roman"/>
                <a:sym typeface="Times New Roman"/>
              </a:rPr>
              <a:t>.</a:t>
            </a:r>
            <a:r>
              <a:rPr>
                <a:latin typeface="Times New Roman"/>
                <a:ea typeface="Times New Roman"/>
                <a:cs typeface="Times New Roman"/>
                <a:sym typeface="Times New Roman"/>
              </a:rPr>
              <a:t> Аз рӯйи принсипи корӣ:</a:t>
            </a:r>
            <a:r>
              <a:rPr i="1">
                <a:latin typeface="Times New Roman"/>
                <a:ea typeface="Times New Roman"/>
                <a:cs typeface="Times New Roman"/>
                <a:sym typeface="Times New Roman"/>
              </a:rPr>
              <a:t> </a:t>
            </a:r>
            <a:endParaRPr>
              <a:latin typeface="Times New Roman"/>
              <a:ea typeface="Times New Roman"/>
              <a:cs typeface="Times New Roman"/>
              <a:sym typeface="Times New Roman"/>
            </a:endParaRPr>
          </a:p>
          <a:p>
            <a:pPr indent="-342900" lvl="0" marL="457200" rtl="0" algn="just">
              <a:lnSpc>
                <a:spcPct val="110000"/>
              </a:lnSpc>
              <a:spcBef>
                <a:spcPts val="1000"/>
              </a:spcBef>
              <a:spcAft>
                <a:spcPts val="0"/>
              </a:spcAft>
              <a:buSzPct val="69498"/>
              <a:buChar char="•"/>
            </a:pPr>
            <a:r>
              <a:rPr i="1">
                <a:latin typeface="Times New Roman"/>
                <a:ea typeface="Times New Roman"/>
                <a:cs typeface="Times New Roman"/>
                <a:sym typeface="Times New Roman"/>
              </a:rPr>
              <a:t>а) </a:t>
            </a:r>
            <a:r>
              <a:rPr>
                <a:latin typeface="Times New Roman"/>
                <a:ea typeface="Times New Roman"/>
                <a:cs typeface="Times New Roman"/>
                <a:sym typeface="Times New Roman"/>
              </a:rPr>
              <a:t>статикӣ (қисми ҳаракаткунанда надоранд);</a:t>
            </a:r>
            <a:endParaRPr/>
          </a:p>
          <a:p>
            <a:pPr indent="-342900" lvl="0" marL="457200" rtl="0" algn="just">
              <a:lnSpc>
                <a:spcPct val="110000"/>
              </a:lnSpc>
              <a:spcBef>
                <a:spcPts val="1000"/>
              </a:spcBef>
              <a:spcAft>
                <a:spcPts val="0"/>
              </a:spcAft>
              <a:buSzPct val="69498"/>
              <a:buChar char="•"/>
            </a:pPr>
            <a:r>
              <a:rPr i="1">
                <a:latin typeface="Times New Roman"/>
                <a:ea typeface="Times New Roman"/>
                <a:cs typeface="Times New Roman"/>
                <a:sym typeface="Times New Roman"/>
              </a:rPr>
              <a:t>б)</a:t>
            </a:r>
            <a:r>
              <a:rPr>
                <a:latin typeface="Times New Roman"/>
                <a:ea typeface="Times New Roman"/>
                <a:cs typeface="Times New Roman"/>
                <a:sym typeface="Times New Roman"/>
              </a:rPr>
              <a:t>5электромеханикӣ (индуксионӣ, магнитоэлектрикӣ ва электромагнитӣ);</a:t>
            </a:r>
            <a:endParaRPr/>
          </a:p>
          <a:p>
            <a:pPr indent="0" lvl="0" marL="114300" rtl="0" algn="just">
              <a:lnSpc>
                <a:spcPct val="110000"/>
              </a:lnSpc>
              <a:spcBef>
                <a:spcPts val="1000"/>
              </a:spcBef>
              <a:spcAft>
                <a:spcPts val="0"/>
              </a:spcAft>
              <a:buSzPct val="69498"/>
              <a:buNone/>
            </a:pPr>
            <a:r>
              <a:rPr>
                <a:latin typeface="Times New Roman"/>
                <a:ea typeface="Times New Roman"/>
                <a:cs typeface="Times New Roman"/>
                <a:sym typeface="Times New Roman"/>
              </a:rPr>
              <a:t>5. Релеҳои электромагнитӣ ба гурӯҳҳои зерин ҷудо мешаванд:</a:t>
            </a:r>
            <a:endParaRPr/>
          </a:p>
          <a:p>
            <a:pPr indent="-342900" lvl="0" marL="457200" rtl="0" algn="just">
              <a:lnSpc>
                <a:spcPct val="110000"/>
              </a:lnSpc>
              <a:spcBef>
                <a:spcPts val="1000"/>
              </a:spcBef>
              <a:spcAft>
                <a:spcPts val="0"/>
              </a:spcAft>
              <a:buSzPct val="69498"/>
              <a:buChar char="•"/>
            </a:pPr>
            <a:r>
              <a:rPr>
                <a:latin typeface="Times New Roman"/>
                <a:ea typeface="Times New Roman"/>
                <a:cs typeface="Times New Roman"/>
                <a:sym typeface="Times New Roman"/>
              </a:rPr>
              <a:t>а) аз рӯйи тарзи пайвасткунии реле ба ҷузъҳои ҳимояшаванда: ба занҷири </a:t>
            </a:r>
            <a:r>
              <a:rPr b="1">
                <a:latin typeface="Times New Roman"/>
                <a:ea typeface="Times New Roman"/>
                <a:cs typeface="Times New Roman"/>
                <a:sym typeface="Times New Roman"/>
              </a:rPr>
              <a:t>нигаред ба расми дар поён овардашуда</a:t>
            </a:r>
            <a:r>
              <a:rPr>
                <a:latin typeface="Times New Roman"/>
                <a:ea typeface="Times New Roman"/>
                <a:cs typeface="Times New Roman"/>
                <a:sym typeface="Times New Roman"/>
              </a:rPr>
              <a:t>.</a:t>
            </a:r>
            <a:endParaRPr/>
          </a:p>
          <a:p>
            <a:pPr indent="0" lvl="0" marL="114300" rtl="0" algn="l">
              <a:lnSpc>
                <a:spcPct val="110000"/>
              </a:lnSpc>
              <a:spcBef>
                <a:spcPts val="1000"/>
              </a:spcBef>
              <a:spcAft>
                <a:spcPts val="0"/>
              </a:spcAft>
              <a:buSzPct val="69498"/>
              <a:buNone/>
            </a:pPr>
            <a:r>
              <a:t/>
            </a:r>
            <a:endParaRPr/>
          </a:p>
        </p:txBody>
      </p:sp>
      <p:sp>
        <p:nvSpPr>
          <p:cNvPr id="303" name="Google Shape;303;p63"/>
          <p:cNvSpPr/>
          <p:nvPr/>
        </p:nvSpPr>
        <p:spPr>
          <a:xfrm>
            <a:off x="3086653" y="193917"/>
            <a:ext cx="3732693"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Синфбандии релеҳо</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64"/>
          <p:cNvSpPr txBox="1"/>
          <p:nvPr>
            <p:ph idx="1" type="body"/>
          </p:nvPr>
        </p:nvSpPr>
        <p:spPr>
          <a:xfrm>
            <a:off x="681036" y="753767"/>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1000"/>
              </a:spcBef>
              <a:spcAft>
                <a:spcPts val="0"/>
              </a:spcAft>
              <a:buSzPts val="1800"/>
              <a:buNone/>
            </a:pPr>
            <a:r>
              <a:rPr>
                <a:latin typeface="Times New Roman"/>
                <a:ea typeface="Times New Roman"/>
                <a:cs typeface="Times New Roman"/>
                <a:sym typeface="Times New Roman"/>
              </a:rPr>
              <a:t>	Релеҳои аввалӣ бевосита ба занҷири якум пайваст карда мешаванд.</a:t>
            </a:r>
            <a:endParaRPr/>
          </a:p>
          <a:p>
            <a:pPr indent="0" lvl="0" marL="114300" rtl="0" algn="just">
              <a:lnSpc>
                <a:spcPct val="100000"/>
              </a:lnSpc>
              <a:spcBef>
                <a:spcPts val="1000"/>
              </a:spcBef>
              <a:spcAft>
                <a:spcPts val="0"/>
              </a:spcAft>
              <a:buSzPts val="1800"/>
              <a:buNone/>
            </a:pPr>
            <a:r>
              <a:rPr>
                <a:latin typeface="Times New Roman"/>
                <a:ea typeface="Times New Roman"/>
                <a:cs typeface="Times New Roman"/>
                <a:sym typeface="Times New Roman"/>
              </a:rPr>
              <a:t>Бартарият: аз ҷиҳати иқтисодӣ камхарҷ буда, ба истифодаи трансформатори ҷараён ва шиддат, инчунин ноқилҳои назоратӣ (контролӣ) ниёз надоранд.</a:t>
            </a:r>
            <a:r>
              <a:rPr/>
              <a:t> </a:t>
            </a:r>
            <a:r>
              <a:rPr sz="2400">
                <a:latin typeface="Times New Roman"/>
                <a:ea typeface="Times New Roman"/>
                <a:cs typeface="Times New Roman"/>
                <a:sym typeface="Times New Roman"/>
              </a:rPr>
              <a:t>Расми зерин пайвасти бевосита ва бавоситаи релеҳои аввалӣ.</a:t>
            </a:r>
            <a:endParaRPr sz="2400">
              <a:latin typeface="Times New Roman"/>
              <a:ea typeface="Times New Roman"/>
              <a:cs typeface="Times New Roman"/>
              <a:sym typeface="Times New Roman"/>
            </a:endParaRPr>
          </a:p>
        </p:txBody>
      </p:sp>
      <p:sp>
        <p:nvSpPr>
          <p:cNvPr id="309" name="Google Shape;309;p64"/>
          <p:cNvSpPr/>
          <p:nvPr/>
        </p:nvSpPr>
        <p:spPr>
          <a:xfrm>
            <a:off x="3086653" y="193917"/>
            <a:ext cx="3732693"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Синфбандии релеҳо</a:t>
            </a:r>
            <a:endParaRPr/>
          </a:p>
        </p:txBody>
      </p:sp>
      <p:sp>
        <p:nvSpPr>
          <p:cNvPr id="310" name="Google Shape;310;p64"/>
          <p:cNvSpPr/>
          <p:nvPr/>
        </p:nvSpPr>
        <p:spPr>
          <a:xfrm>
            <a:off x="2638425" y="4022725"/>
            <a:ext cx="9906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aphicFrame>
        <p:nvGraphicFramePr>
          <p:cNvPr id="311" name="Google Shape;311;p64"/>
          <p:cNvGraphicFramePr/>
          <p:nvPr/>
        </p:nvGraphicFramePr>
        <p:xfrm>
          <a:off x="1965331" y="3961969"/>
          <a:ext cx="1121322" cy="1457719"/>
        </p:xfrm>
        <a:graphic>
          <a:graphicData uri="http://schemas.openxmlformats.org/presentationml/2006/ole">
            <mc:AlternateContent>
              <mc:Choice Requires="v">
                <p:oleObj r:id="rId4" imgH="1457719" imgW="1121322" progId="Visio.Drawing.11" spid="_x0000_s1">
                  <p:embed/>
                </p:oleObj>
              </mc:Choice>
              <mc:Fallback>
                <p:oleObj r:id="rId5" imgH="1457719" imgW="1121322" progId="Visio.Drawing.11">
                  <p:embed/>
                  <p:pic>
                    <p:nvPicPr>
                      <p:cNvPr id="311" name="Google Shape;311;p64"/>
                      <p:cNvPicPr preferRelativeResize="0"/>
                      <p:nvPr/>
                    </p:nvPicPr>
                    <p:blipFill rotWithShape="1">
                      <a:blip r:embed="rId6">
                        <a:alphaModFix/>
                      </a:blip>
                      <a:srcRect b="0" l="0" r="0" t="0"/>
                      <a:stretch/>
                    </p:blipFill>
                    <p:spPr>
                      <a:xfrm>
                        <a:off x="1965331" y="3961969"/>
                        <a:ext cx="1121322" cy="1457719"/>
                      </a:xfrm>
                      <a:prstGeom prst="rect">
                        <a:avLst/>
                      </a:prstGeom>
                      <a:noFill/>
                      <a:ln>
                        <a:noFill/>
                      </a:ln>
                    </p:spPr>
                  </p:pic>
                </p:oleObj>
              </mc:Fallback>
            </mc:AlternateContent>
          </a:graphicData>
        </a:graphic>
      </p:graphicFrame>
      <p:sp>
        <p:nvSpPr>
          <p:cNvPr id="312" name="Google Shape;312;p64"/>
          <p:cNvSpPr/>
          <p:nvPr/>
        </p:nvSpPr>
        <p:spPr>
          <a:xfrm>
            <a:off x="5276851" y="4105275"/>
            <a:ext cx="9906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aphicFrame>
        <p:nvGraphicFramePr>
          <p:cNvPr id="313" name="Google Shape;313;p64"/>
          <p:cNvGraphicFramePr/>
          <p:nvPr/>
        </p:nvGraphicFramePr>
        <p:xfrm>
          <a:off x="4133694" y="3987326"/>
          <a:ext cx="1143157" cy="1457717"/>
        </p:xfrm>
        <a:graphic>
          <a:graphicData uri="http://schemas.openxmlformats.org/presentationml/2006/ole">
            <mc:AlternateContent>
              <mc:Choice Requires="v">
                <p:oleObj r:id="rId7" imgH="1457717" imgW="1143157" progId="Visio.Drawing.11" spid="_x0000_s2">
                  <p:embed/>
                </p:oleObj>
              </mc:Choice>
              <mc:Fallback>
                <p:oleObj r:id="rId8" imgH="1457717" imgW="1143157" progId="Visio.Drawing.11">
                  <p:embed/>
                  <p:pic>
                    <p:nvPicPr>
                      <p:cNvPr id="313" name="Google Shape;313;p64"/>
                      <p:cNvPicPr preferRelativeResize="0"/>
                      <p:nvPr/>
                    </p:nvPicPr>
                    <p:blipFill rotWithShape="1">
                      <a:blip r:embed="rId9">
                        <a:alphaModFix/>
                      </a:blip>
                      <a:srcRect b="0" l="0" r="0" t="0"/>
                      <a:stretch/>
                    </p:blipFill>
                    <p:spPr>
                      <a:xfrm>
                        <a:off x="4133694" y="3987326"/>
                        <a:ext cx="1143157" cy="1457717"/>
                      </a:xfrm>
                      <a:prstGeom prst="rect">
                        <a:avLst/>
                      </a:prstGeom>
                      <a:noFill/>
                      <a:ln>
                        <a:noFill/>
                      </a:ln>
                    </p:spPr>
                  </p:pic>
                </p:oleObj>
              </mc:Fallback>
            </mc:AlternateContent>
          </a:graphicData>
        </a:graphic>
      </p:graphicFrame>
      <p:sp>
        <p:nvSpPr>
          <p:cNvPr id="314" name="Google Shape;314;p64"/>
          <p:cNvSpPr/>
          <p:nvPr/>
        </p:nvSpPr>
        <p:spPr>
          <a:xfrm>
            <a:off x="807802" y="5289101"/>
            <a:ext cx="2315057"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1" sz="2000" u="none" cap="none" strike="noStrike">
                <a:solidFill>
                  <a:srgbClr val="000000"/>
                </a:solidFill>
                <a:latin typeface="Times New Roman"/>
                <a:ea typeface="Times New Roman"/>
                <a:cs typeface="Times New Roman"/>
                <a:sym typeface="Times New Roman"/>
              </a:rPr>
              <a:t>Релеи занҷири якум</a:t>
            </a:r>
            <a:endParaRPr b="0" i="0" sz="2000" u="none" cap="none" strike="noStrike">
              <a:solidFill>
                <a:srgbClr val="000000"/>
              </a:solidFill>
              <a:latin typeface="Arial"/>
              <a:ea typeface="Arial"/>
              <a:cs typeface="Arial"/>
              <a:sym typeface="Arial"/>
            </a:endParaRPr>
          </a:p>
        </p:txBody>
      </p:sp>
      <p:sp>
        <p:nvSpPr>
          <p:cNvPr id="315" name="Google Shape;315;p64"/>
          <p:cNvSpPr/>
          <p:nvPr/>
        </p:nvSpPr>
        <p:spPr>
          <a:xfrm>
            <a:off x="3511676" y="5309722"/>
            <a:ext cx="238719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1" sz="2000" u="none" cap="none" strike="noStrike">
                <a:solidFill>
                  <a:srgbClr val="000000"/>
                </a:solidFill>
                <a:latin typeface="Times New Roman"/>
                <a:ea typeface="Times New Roman"/>
                <a:cs typeface="Times New Roman"/>
                <a:sym typeface="Times New Roman"/>
              </a:rPr>
              <a:t>Релеи занҷири дуюм</a:t>
            </a:r>
            <a:endParaRPr b="0" i="0" sz="2000" u="none" cap="none" strike="noStrike">
              <a:solidFill>
                <a:srgbClr val="000000"/>
              </a:solidFill>
              <a:latin typeface="Arial"/>
              <a:ea typeface="Arial"/>
              <a:cs typeface="Arial"/>
              <a:sym typeface="Arial"/>
            </a:endParaRPr>
          </a:p>
        </p:txBody>
      </p:sp>
      <p:sp>
        <p:nvSpPr>
          <p:cNvPr id="316" name="Google Shape;316;p64"/>
          <p:cNvSpPr/>
          <p:nvPr/>
        </p:nvSpPr>
        <p:spPr>
          <a:xfrm>
            <a:off x="328492" y="5819453"/>
            <a:ext cx="6841697" cy="101566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000" u="none" cap="none" strike="noStrike">
                <a:solidFill>
                  <a:srgbClr val="000000"/>
                </a:solidFill>
                <a:latin typeface="Times New Roman"/>
                <a:ea typeface="Times New Roman"/>
                <a:cs typeface="Times New Roman"/>
                <a:sym typeface="Times New Roman"/>
              </a:rPr>
              <a:t>Абдуллоев, Р.Т. Ҳимояи релеии таҷҳизоти электроэнергетикӣ: воситаи таълим/Душанбе: Промэкспо, 2018, саҳ.20</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65"/>
          <p:cNvSpPr txBox="1"/>
          <p:nvPr>
            <p:ph idx="1" type="body"/>
          </p:nvPr>
        </p:nvSpPr>
        <p:spPr>
          <a:xfrm>
            <a:off x="681037" y="778692"/>
            <a:ext cx="8543925" cy="5613400"/>
          </a:xfrm>
          <a:prstGeom prst="rect">
            <a:avLst/>
          </a:prstGeom>
          <a:noFill/>
          <a:ln>
            <a:noFill/>
          </a:ln>
        </p:spPr>
        <p:txBody>
          <a:bodyPr anchorCtr="0" anchor="t" bIns="45700" lIns="91425" spcFirstLastPara="1" rIns="91425" wrap="square" tIns="45700">
            <a:normAutofit/>
          </a:bodyPr>
          <a:lstStyle/>
          <a:p>
            <a:pPr indent="0" lvl="0" marL="114300" rtl="0" algn="just">
              <a:lnSpc>
                <a:spcPct val="120000"/>
              </a:lnSpc>
              <a:spcBef>
                <a:spcPts val="1000"/>
              </a:spcBef>
              <a:spcAft>
                <a:spcPts val="0"/>
              </a:spcAft>
              <a:buSzPts val="1800"/>
              <a:buNone/>
            </a:pPr>
            <a:r>
              <a:rPr sz="2400">
                <a:latin typeface="Times New Roman"/>
                <a:ea typeface="Times New Roman"/>
                <a:cs typeface="Times New Roman"/>
                <a:sym typeface="Times New Roman"/>
              </a:rPr>
              <a:t>	Камбудӣ: дар шиддатҳои баланд бо сабаби мураккаб шудани оиқ ва андозаи реле аз ҷиҳати иқтисодӣ харҷи зиёдро талаб мекунад. Инчунин, ҳангоми таъмири реле занҷири якум ба манбаи ҷараёни иловагӣ эҳтиёҷ пайдо мекунад.</a:t>
            </a:r>
            <a:endParaRPr sz="2400">
              <a:latin typeface="Times New Roman"/>
              <a:ea typeface="Times New Roman"/>
              <a:cs typeface="Times New Roman"/>
              <a:sym typeface="Times New Roman"/>
            </a:endParaRPr>
          </a:p>
          <a:p>
            <a:pPr indent="0" lvl="0" marL="114300" rtl="0" algn="just">
              <a:lnSpc>
                <a:spcPct val="120000"/>
              </a:lnSpc>
              <a:spcBef>
                <a:spcPts val="1000"/>
              </a:spcBef>
              <a:spcAft>
                <a:spcPts val="0"/>
              </a:spcAft>
              <a:buSzPts val="1800"/>
              <a:buNone/>
            </a:pPr>
            <a:r>
              <a:rPr sz="2400">
                <a:latin typeface="Times New Roman"/>
                <a:ea typeface="Times New Roman"/>
                <a:cs typeface="Times New Roman"/>
                <a:sym typeface="Times New Roman"/>
              </a:rPr>
              <a:t>Релеҳои занҷири дуюм</a:t>
            </a:r>
            <a:r>
              <a:rPr b="1" sz="2400">
                <a:latin typeface="Times New Roman"/>
                <a:ea typeface="Times New Roman"/>
                <a:cs typeface="Times New Roman"/>
                <a:sym typeface="Times New Roman"/>
              </a:rPr>
              <a:t> </a:t>
            </a:r>
            <a:r>
              <a:rPr sz="2400">
                <a:latin typeface="Times New Roman"/>
                <a:ea typeface="Times New Roman"/>
                <a:cs typeface="Times New Roman"/>
                <a:sym typeface="Times New Roman"/>
              </a:rPr>
              <a:t>ба воситаи трансформаторҳои ченкунандаи ҷараён ва шиддат ба занҷири асосӣ пайваст мешаванд.</a:t>
            </a:r>
            <a:endParaRPr sz="2400">
              <a:latin typeface="Times New Roman"/>
              <a:ea typeface="Times New Roman"/>
              <a:cs typeface="Times New Roman"/>
              <a:sym typeface="Times New Roman"/>
            </a:endParaRPr>
          </a:p>
          <a:p>
            <a:pPr indent="0" lvl="0" marL="114300" rtl="0" algn="just">
              <a:lnSpc>
                <a:spcPct val="120000"/>
              </a:lnSpc>
              <a:spcBef>
                <a:spcPts val="1000"/>
              </a:spcBef>
              <a:spcAft>
                <a:spcPts val="0"/>
              </a:spcAft>
              <a:buSzPts val="1800"/>
              <a:buNone/>
            </a:pPr>
            <a:r>
              <a:rPr sz="2400">
                <a:latin typeface="Times New Roman"/>
                <a:ea typeface="Times New Roman"/>
                <a:cs typeface="Times New Roman"/>
                <a:sym typeface="Times New Roman"/>
              </a:rPr>
              <a:t>	Бартарият: аз шиддати баланд ҷудо буда, андозаи хурд доранд. Шиддат ва ҷараёни стандартии заруриро осон ба вуҷуд меоранд.</a:t>
            </a:r>
            <a:endParaRPr/>
          </a:p>
          <a:p>
            <a:pPr indent="0" lvl="0" marL="114300" rtl="0" algn="just">
              <a:lnSpc>
                <a:spcPct val="120000"/>
              </a:lnSpc>
              <a:spcBef>
                <a:spcPts val="1000"/>
              </a:spcBef>
              <a:spcAft>
                <a:spcPts val="0"/>
              </a:spcAft>
              <a:buSzPts val="1800"/>
              <a:buNone/>
            </a:pPr>
            <a:r>
              <a:rPr sz="2400">
                <a:latin typeface="Times New Roman"/>
                <a:ea typeface="Times New Roman"/>
                <a:cs typeface="Times New Roman"/>
                <a:sym typeface="Times New Roman"/>
              </a:rPr>
              <a:t>	</a:t>
            </a:r>
            <a:endParaRPr/>
          </a:p>
        </p:txBody>
      </p:sp>
      <p:sp>
        <p:nvSpPr>
          <p:cNvPr id="322" name="Google Shape;322;p65"/>
          <p:cNvSpPr/>
          <p:nvPr/>
        </p:nvSpPr>
        <p:spPr>
          <a:xfrm>
            <a:off x="3086653" y="193917"/>
            <a:ext cx="3732693"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Синфбандии релеҳо</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66"/>
          <p:cNvSpPr txBox="1"/>
          <p:nvPr>
            <p:ph idx="1" type="body"/>
          </p:nvPr>
        </p:nvSpPr>
        <p:spPr>
          <a:xfrm>
            <a:off x="681039" y="778692"/>
            <a:ext cx="8543925" cy="5398271"/>
          </a:xfrm>
          <a:prstGeom prst="rect">
            <a:avLst/>
          </a:prstGeom>
          <a:noFill/>
          <a:ln>
            <a:noFill/>
          </a:ln>
        </p:spPr>
        <p:txBody>
          <a:bodyPr anchorCtr="0" anchor="t" bIns="45700" lIns="91425" spcFirstLastPara="1" rIns="91425" wrap="square" tIns="45700">
            <a:no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Чунин релеҳо схемаи соддаи пайвасткунӣ дошта, истифодаашон барои ҳимояи таҷҳизоте, ки дақиқии камро талаб мекунанд муносиб мебошад.</a:t>
            </a:r>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б) аз рӯйи таъсир ба элементҳои коммутатсионӣ реле ба гурӯҳҳои </a:t>
            </a:r>
            <a:r>
              <a:rPr b="1" sz="2400">
                <a:latin typeface="Times New Roman"/>
                <a:ea typeface="Times New Roman"/>
                <a:cs typeface="Times New Roman"/>
                <a:sym typeface="Times New Roman"/>
              </a:rPr>
              <a:t>бевосита</a:t>
            </a:r>
            <a:r>
              <a:rPr sz="2400">
                <a:latin typeface="Times New Roman"/>
                <a:ea typeface="Times New Roman"/>
                <a:cs typeface="Times New Roman"/>
                <a:sym typeface="Times New Roman"/>
              </a:rPr>
              <a:t> ва </a:t>
            </a:r>
            <a:r>
              <a:rPr b="1" sz="2400">
                <a:latin typeface="Times New Roman"/>
                <a:ea typeface="Times New Roman"/>
                <a:cs typeface="Times New Roman"/>
                <a:sym typeface="Times New Roman"/>
              </a:rPr>
              <a:t>бавосита </a:t>
            </a:r>
            <a:r>
              <a:rPr sz="2400">
                <a:latin typeface="Times New Roman"/>
                <a:ea typeface="Times New Roman"/>
                <a:cs typeface="Times New Roman"/>
                <a:sym typeface="Times New Roman"/>
              </a:rPr>
              <a:t>таъсиркунанда,</a:t>
            </a:r>
            <a:r>
              <a:rPr b="1" sz="2400">
                <a:latin typeface="Times New Roman"/>
                <a:ea typeface="Times New Roman"/>
                <a:cs typeface="Times New Roman"/>
                <a:sym typeface="Times New Roman"/>
              </a:rPr>
              <a:t> </a:t>
            </a:r>
            <a:r>
              <a:rPr sz="2400">
                <a:latin typeface="Times New Roman"/>
                <a:ea typeface="Times New Roman"/>
                <a:cs typeface="Times New Roman"/>
                <a:sym typeface="Times New Roman"/>
              </a:rPr>
              <a:t>ҷудо мешавад.</a:t>
            </a:r>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Дар релеҳои бевосита таъсиркунанда системаи тамосӣ маҳдуд буда, дар вақти кор кардан, бевосита тамоси қуввагӣ хомӯш карда мешавад (масалан васлаки автоматӣ).</a:t>
            </a:r>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Релеҳои бавосита таъсиркунанда дорои системаи тамосии идоракунандаи занҷири амалиётӣ мебошанд. </a:t>
            </a:r>
            <a:endParaRPr/>
          </a:p>
        </p:txBody>
      </p:sp>
      <p:sp>
        <p:nvSpPr>
          <p:cNvPr id="328" name="Google Shape;328;p66"/>
          <p:cNvSpPr/>
          <p:nvPr/>
        </p:nvSpPr>
        <p:spPr>
          <a:xfrm>
            <a:off x="3086653" y="193917"/>
            <a:ext cx="3732693"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Синфбандии релеҳо</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67"/>
          <p:cNvSpPr txBox="1"/>
          <p:nvPr>
            <p:ph idx="1" type="body"/>
          </p:nvPr>
        </p:nvSpPr>
        <p:spPr>
          <a:xfrm>
            <a:off x="681036" y="1073150"/>
            <a:ext cx="8543925" cy="4351338"/>
          </a:xfrm>
          <a:prstGeom prst="rect">
            <a:avLst/>
          </a:prstGeom>
          <a:noFill/>
          <a:ln>
            <a:noFill/>
          </a:ln>
        </p:spPr>
        <p:txBody>
          <a:bodyPr anchorCtr="0" anchor="t" bIns="45700" lIns="91425" spcFirstLastPara="1" rIns="91425" wrap="square" tIns="45700">
            <a:normAutofit/>
          </a:bodyPr>
          <a:lstStyle/>
          <a:p>
            <a:pPr indent="0" lvl="0" marL="114300" rtl="0" algn="l">
              <a:lnSpc>
                <a:spcPct val="100000"/>
              </a:lnSpc>
              <a:spcBef>
                <a:spcPts val="1000"/>
              </a:spcBef>
              <a:spcAft>
                <a:spcPts val="0"/>
              </a:spcAft>
              <a:buSzPts val="1800"/>
              <a:buNone/>
            </a:pPr>
            <a:r>
              <a:rPr sz="2400">
                <a:latin typeface="Times New Roman"/>
                <a:ea typeface="Times New Roman"/>
                <a:cs typeface="Times New Roman"/>
                <a:sym typeface="Times New Roman"/>
              </a:rPr>
              <a:t>	</a:t>
            </a:r>
            <a:r>
              <a:rPr b="1" sz="2400">
                <a:latin typeface="Times New Roman"/>
                <a:ea typeface="Times New Roman"/>
                <a:cs typeface="Times New Roman"/>
                <a:sym typeface="Times New Roman"/>
              </a:rPr>
              <a:t>Бартарияти</a:t>
            </a:r>
            <a:r>
              <a:rPr sz="2400">
                <a:latin typeface="Times New Roman"/>
                <a:ea typeface="Times New Roman"/>
                <a:cs typeface="Times New Roman"/>
                <a:sym typeface="Times New Roman"/>
              </a:rPr>
              <a:t> релеҳои бевосита таъсиркунанда: схемаи содда ва камхарҷ.</a:t>
            </a:r>
            <a:endParaRPr/>
          </a:p>
          <a:p>
            <a:pPr indent="0" lvl="0" marL="114300" rtl="0" algn="l">
              <a:lnSpc>
                <a:spcPct val="100000"/>
              </a:lnSpc>
              <a:spcBef>
                <a:spcPts val="1000"/>
              </a:spcBef>
              <a:spcAft>
                <a:spcPts val="0"/>
              </a:spcAft>
              <a:buSzPts val="1800"/>
              <a:buNone/>
            </a:pPr>
            <a:r>
              <a:rPr sz="2400">
                <a:latin typeface="Times New Roman"/>
                <a:ea typeface="Times New Roman"/>
                <a:cs typeface="Times New Roman"/>
                <a:sym typeface="Times New Roman"/>
              </a:rPr>
              <a:t>	</a:t>
            </a:r>
            <a:r>
              <a:rPr b="1" sz="2400">
                <a:latin typeface="Times New Roman"/>
                <a:ea typeface="Times New Roman"/>
                <a:cs typeface="Times New Roman"/>
                <a:sym typeface="Times New Roman"/>
              </a:rPr>
              <a:t>Камбудии</a:t>
            </a:r>
            <a:r>
              <a:rPr sz="2400">
                <a:latin typeface="Times New Roman"/>
                <a:ea typeface="Times New Roman"/>
                <a:cs typeface="Times New Roman"/>
                <a:sym typeface="Times New Roman"/>
              </a:rPr>
              <a:t> релеҳои бевосита таъсиркунанда: харҷи зиёди энергияи электрикӣ, зариби хурди бозгашт, мураккаб будани идораи параметрҳои бакордароӣ.</a:t>
            </a:r>
            <a:endParaRPr/>
          </a:p>
          <a:p>
            <a:pPr indent="0" lvl="0" marL="114300" rtl="0" algn="l">
              <a:lnSpc>
                <a:spcPct val="100000"/>
              </a:lnSpc>
              <a:spcBef>
                <a:spcPts val="1000"/>
              </a:spcBef>
              <a:spcAft>
                <a:spcPts val="0"/>
              </a:spcAft>
              <a:buSzPts val="1800"/>
              <a:buNone/>
            </a:pPr>
            <a:r>
              <a:rPr sz="2400">
                <a:latin typeface="Times New Roman"/>
                <a:ea typeface="Times New Roman"/>
                <a:cs typeface="Times New Roman"/>
                <a:sym typeface="Times New Roman"/>
              </a:rPr>
              <a:t>Камбудиҳои номбаршуда дар релеҳои бавосита таъсиркунанда мавҷуд нестанд. Аммо чунин релеҳо дорои конструксияи мураккаб буда, истифодаи манбаи иловагии ҷараёнро талаб мекунанд ва аз ҷиҳати иқтисодӣ камхарҷ мебошанд.</a:t>
            </a:r>
            <a:endParaRPr/>
          </a:p>
        </p:txBody>
      </p:sp>
      <p:sp>
        <p:nvSpPr>
          <p:cNvPr id="334" name="Google Shape;334;p67"/>
          <p:cNvSpPr/>
          <p:nvPr/>
        </p:nvSpPr>
        <p:spPr>
          <a:xfrm>
            <a:off x="3086653" y="193917"/>
            <a:ext cx="3732693"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Синфбандии релеҳо</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68"/>
          <p:cNvSpPr txBox="1"/>
          <p:nvPr>
            <p:ph idx="1" type="body"/>
          </p:nvPr>
        </p:nvSpPr>
        <p:spPr>
          <a:xfrm>
            <a:off x="681037" y="1149350"/>
            <a:ext cx="8543925" cy="4351338"/>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t/>
            </a:r>
            <a:endParaRPr b="1"/>
          </a:p>
          <a:p>
            <a:pPr indent="0" lvl="0" marL="114300" rtl="0" algn="l">
              <a:lnSpc>
                <a:spcPct val="90000"/>
              </a:lnSpc>
              <a:spcBef>
                <a:spcPts val="1000"/>
              </a:spcBef>
              <a:spcAft>
                <a:spcPts val="0"/>
              </a:spcAft>
              <a:buSzPts val="1800"/>
              <a:buNone/>
            </a:pPr>
            <a:r>
              <a:t/>
            </a:r>
            <a:endParaRPr/>
          </a:p>
        </p:txBody>
      </p:sp>
      <p:sp>
        <p:nvSpPr>
          <p:cNvPr id="340" name="Google Shape;340;p68"/>
          <p:cNvSpPr/>
          <p:nvPr/>
        </p:nvSpPr>
        <p:spPr>
          <a:xfrm>
            <a:off x="1896028" y="212967"/>
            <a:ext cx="6400247"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Талаботҳои асосии ҳимояи релеӣ</a:t>
            </a:r>
            <a:endParaRPr b="0" i="0" sz="3200" u="none" cap="none" strike="noStrike">
              <a:solidFill>
                <a:schemeClr val="lt1"/>
              </a:solidFill>
              <a:latin typeface="Times New Roman"/>
              <a:ea typeface="Times New Roman"/>
              <a:cs typeface="Times New Roman"/>
              <a:sym typeface="Times New Roman"/>
            </a:endParaRPr>
          </a:p>
        </p:txBody>
      </p:sp>
      <p:sp>
        <p:nvSpPr>
          <p:cNvPr id="341" name="Google Shape;341;p68"/>
          <p:cNvSpPr/>
          <p:nvPr/>
        </p:nvSpPr>
        <p:spPr>
          <a:xfrm>
            <a:off x="790574" y="693529"/>
            <a:ext cx="8324850" cy="526297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Барои он ки ҳимояи релеи боэътимод ва самаранок бошад, ба он талаботҳои зерин гузошта мешаванд:</a:t>
            </a:r>
            <a:endParaRPr/>
          </a:p>
          <a:p>
            <a:pPr indent="0" lvl="0" marL="0" marR="0" rtl="0" algn="just">
              <a:lnSpc>
                <a:spcPct val="100000"/>
              </a:lnSpc>
              <a:spcBef>
                <a:spcPts val="0"/>
              </a:spcBef>
              <a:spcAft>
                <a:spcPts val="0"/>
              </a:spcAft>
              <a:buNone/>
            </a:pPr>
            <a:r>
              <a:rPr b="1" i="0" sz="2400" u="none" cap="none" strike="noStrike">
                <a:solidFill>
                  <a:srgbClr val="000000"/>
                </a:solidFill>
                <a:latin typeface="Times New Roman"/>
                <a:ea typeface="Times New Roman"/>
                <a:cs typeface="Times New Roman"/>
                <a:sym typeface="Times New Roman"/>
              </a:rPr>
              <a:t>1) Зудамалӣ</a:t>
            </a:r>
            <a:endParaRPr b="1"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Хомӯшкунии фаврии ҳимояи релеӣ вайроншавиро кам карда, қисми зарардидаи истеъмолкунандагонро муҳофизат мекунад ва кори параллелии генераторҳоро аз вайроншавӣ нигоҳ медорад. Ҳимояи релеии ҷадид дорои вақти кории 0,02 – 0,1 с мебошад. </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1" i="0" sz="2400" u="none" cap="none" strike="noStrike">
                <a:solidFill>
                  <a:srgbClr val="000000"/>
                </a:solidFill>
                <a:latin typeface="Times New Roman"/>
                <a:ea typeface="Times New Roman"/>
                <a:cs typeface="Times New Roman"/>
                <a:sym typeface="Times New Roman"/>
              </a:rPr>
              <a:t>2) Интихобият</a:t>
            </a:r>
            <a:r>
              <a:rPr b="0" i="0" sz="2400" u="none" cap="none" strike="noStrike">
                <a:solidFill>
                  <a:srgbClr val="000000"/>
                </a:solidFill>
                <a:latin typeface="Times New Roman"/>
                <a:ea typeface="Times New Roman"/>
                <a:cs typeface="Times New Roman"/>
                <a:sym typeface="Times New Roman"/>
              </a:rPr>
              <a:t> (селективность)</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Интихобият – ин қобилияти хомӯшкунии ҳимояи релеӣ танҳо дар қисми вайроншуда мебошад, яъне қисми зарардида интихоб гардида, пурра аз манбаи электрикӣ хомӯш карда мешавад.</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t/>
            </a:r>
            <a:endParaRPr b="0" i="0" sz="2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69"/>
          <p:cNvSpPr txBox="1"/>
          <p:nvPr>
            <p:ph idx="1" type="body"/>
          </p:nvPr>
        </p:nvSpPr>
        <p:spPr>
          <a:xfrm>
            <a:off x="681037" y="689929"/>
            <a:ext cx="8543925" cy="5222875"/>
          </a:xfrm>
          <a:prstGeom prst="rect">
            <a:avLst/>
          </a:prstGeom>
          <a:noFill/>
          <a:ln>
            <a:noFill/>
          </a:ln>
        </p:spPr>
        <p:txBody>
          <a:bodyPr anchorCtr="0" anchor="t" bIns="45700" lIns="91425" spcFirstLastPara="1" rIns="91425" wrap="square" tIns="45700">
            <a:no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Талаботҳои интихобият: бояд ба кори ҳимояҳои дигар (ҳимояҳои эҳтиётӣ) халал ворид насозад. </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Ҳимояҳое, ки аз рӯйи принсипи корӣ ҳангоми ба амал омадани РК функсияи ҳимояи эҳтиётиро иҷро мекунанд, ҳимояи мутлақ интихобӣ номида мешаванд.</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Ҳимояи мутлақ интихобӣ танҳо ҳангоми РК дар қисми ҳимояшаванда фаъол мегардад.</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rPr b="1" sz="2400">
                <a:latin typeface="Times New Roman"/>
                <a:ea typeface="Times New Roman"/>
                <a:cs typeface="Times New Roman"/>
                <a:sym typeface="Times New Roman"/>
              </a:rPr>
              <a:t>3) Ҳассосият </a:t>
            </a:r>
            <a:r>
              <a:rPr sz="2400">
                <a:latin typeface="Times New Roman"/>
                <a:ea typeface="Times New Roman"/>
                <a:cs typeface="Times New Roman"/>
                <a:sym typeface="Times New Roman"/>
              </a:rPr>
              <a:t>Ҳимояи релеӣ бояд дорои ҳассосият ба ҳар гуна вайроншавӣ дар реҷаҳои ғайримуқаррарӣ бошад ва дар аввали пайдошавии садама хомӯшкунии объектҳои ҳимояшавандаро хуб иҷро кунад.</a:t>
            </a:r>
            <a:endParaRPr sz="2400">
              <a:latin typeface="Times New Roman"/>
              <a:ea typeface="Times New Roman"/>
              <a:cs typeface="Times New Roman"/>
              <a:sym typeface="Times New Roman"/>
            </a:endParaRPr>
          </a:p>
        </p:txBody>
      </p:sp>
      <p:sp>
        <p:nvSpPr>
          <p:cNvPr id="347" name="Google Shape;347;p69"/>
          <p:cNvSpPr/>
          <p:nvPr/>
        </p:nvSpPr>
        <p:spPr>
          <a:xfrm>
            <a:off x="1896028" y="212967"/>
            <a:ext cx="6400247"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Талаботҳои асосии ҳимояи релеӣ</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70"/>
          <p:cNvSpPr txBox="1"/>
          <p:nvPr>
            <p:ph idx="1" type="body"/>
          </p:nvPr>
        </p:nvSpPr>
        <p:spPr>
          <a:xfrm>
            <a:off x="681037" y="968375"/>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Ба ҳассосияти ҳимоя бо зариби ҳассосият баҳо дода мешавад. Нисбати қимати минималии РК устувори металлӣ, дар ҷойи ҳимояшаванда, бар қимати фаъолшавандаи ҳимояро зариби ҳассосият меноманд.</a:t>
            </a:r>
            <a:endParaRPr/>
          </a:p>
          <a:p>
            <a:pPr indent="0" lvl="0" marL="114300" rtl="0" algn="just">
              <a:lnSpc>
                <a:spcPct val="100000"/>
              </a:lnSpc>
              <a:spcBef>
                <a:spcPts val="1000"/>
              </a:spcBef>
              <a:spcAft>
                <a:spcPts val="0"/>
              </a:spcAft>
              <a:buSzPts val="1800"/>
              <a:buNone/>
            </a:pPr>
            <a:r>
              <a:rPr b="1" sz="2400">
                <a:latin typeface="Times New Roman"/>
                <a:ea typeface="Times New Roman"/>
                <a:cs typeface="Times New Roman"/>
                <a:sym typeface="Times New Roman"/>
              </a:rPr>
              <a:t>4) Эътимодият. </a:t>
            </a:r>
            <a:r>
              <a:rPr sz="2400">
                <a:latin typeface="Times New Roman"/>
                <a:ea typeface="Times New Roman"/>
                <a:cs typeface="Times New Roman"/>
                <a:sym typeface="Times New Roman"/>
              </a:rPr>
              <a:t>Ҳимоя танҳо дар реҷае бояд кор кунад, ки ба он пешбинӣ шудааст ва дар ҳолатҳое, ки дигар ҳимояҳо бояд фаъол гарданд, бояд кор накунад ва эътимодиятро пурра таъмин созад.</a:t>
            </a:r>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353" name="Google Shape;353;p70"/>
          <p:cNvSpPr/>
          <p:nvPr/>
        </p:nvSpPr>
        <p:spPr>
          <a:xfrm>
            <a:off x="1896028" y="212967"/>
            <a:ext cx="6400247"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Талаботҳои асосии ҳимояи релеӣ</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71"/>
          <p:cNvSpPr txBox="1"/>
          <p:nvPr>
            <p:ph idx="1" type="body"/>
          </p:nvPr>
        </p:nvSpPr>
        <p:spPr>
          <a:xfrm>
            <a:off x="681036" y="1054100"/>
            <a:ext cx="8543925" cy="4351338"/>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1800"/>
              <a:buNone/>
            </a:pPr>
            <a:r>
              <a:rPr sz="2400">
                <a:latin typeface="Times New Roman"/>
                <a:ea typeface="Times New Roman"/>
                <a:cs typeface="Times New Roman"/>
                <a:sym typeface="Times New Roman"/>
              </a:rPr>
              <a:t>	Дар дарси якум ҳамагӣ дар мавзуъҳои </a:t>
            </a:r>
            <a:r>
              <a:rPr b="1" sz="2400">
                <a:latin typeface="Times New Roman"/>
                <a:ea typeface="Times New Roman"/>
                <a:cs typeface="Times New Roman"/>
                <a:sym typeface="Times New Roman"/>
              </a:rPr>
              <a:t>Маълумот дар бораи ҳимояи релеӣ, Садамаҳо ва реҷаҳои кории системаҳо, Мукаррароти умумӣ, </a:t>
            </a:r>
            <a:r>
              <a:rPr sz="2400">
                <a:latin typeface="Times New Roman"/>
                <a:ea typeface="Times New Roman"/>
                <a:cs typeface="Times New Roman"/>
                <a:sym typeface="Times New Roman"/>
              </a:rPr>
              <a:t>ки аз зербандҳои </a:t>
            </a:r>
            <a:r>
              <a:rPr sz="2400">
                <a:solidFill>
                  <a:schemeClr val="dk1"/>
                </a:solidFill>
                <a:latin typeface="Times New Roman"/>
                <a:ea typeface="Times New Roman"/>
                <a:cs typeface="Times New Roman"/>
                <a:sym typeface="Times New Roman"/>
              </a:rPr>
              <a:t>Мақсад ва вазифаҳои курс; </a:t>
            </a:r>
            <a:r>
              <a:rPr sz="2400">
                <a:latin typeface="Times New Roman"/>
                <a:ea typeface="Times New Roman"/>
                <a:cs typeface="Times New Roman"/>
                <a:sym typeface="Times New Roman"/>
              </a:rPr>
              <a:t>Муқаррароти умумии «Системаҳои муҳофизати релеӣ барои дастгоҳҳои барқӣ»;Намудҳои вайроншавӣ; Реҷаҳои ғайримуқаррарӣ; Вазифаи реле ва элементҳои дохилии он; Синфбандии релеҳо; Талаботҳои асосии ҳимояи релеӣ, иборат буда ин дарс як шиносоии амиқ бо фанни ҳимояи релеии системаи барқӣ ва таҳлили мушкилоти асосии он мебошад.</a:t>
            </a:r>
            <a:endParaRPr b="1"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a:p>
        </p:txBody>
      </p:sp>
      <p:sp>
        <p:nvSpPr>
          <p:cNvPr id="359" name="Google Shape;359;p71"/>
          <p:cNvSpPr/>
          <p:nvPr/>
        </p:nvSpPr>
        <p:spPr>
          <a:xfrm>
            <a:off x="3257826" y="184392"/>
            <a:ext cx="3390347"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Ҷамъбасти мавзуъ</a:t>
            </a:r>
            <a:endParaRPr b="0" i="0" sz="3200" u="none" cap="none" strike="noStrike">
              <a:solidFill>
                <a:schemeClr val="lt1"/>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descr="Картинки по запросу корпоративное управление" id="364" name="Google Shape;364;p2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63"/>
              <a:buFont typeface="Arial"/>
              <a:buNone/>
            </a:pPr>
            <a:r>
              <a:t/>
            </a:r>
            <a:endParaRPr b="0" i="0" sz="1463" u="none" cap="none" strike="noStrike">
              <a:solidFill>
                <a:schemeClr val="dk1"/>
              </a:solidFill>
              <a:latin typeface="Century Gothic"/>
              <a:ea typeface="Century Gothic"/>
              <a:cs typeface="Century Gothic"/>
              <a:sym typeface="Century Gothic"/>
            </a:endParaRPr>
          </a:p>
        </p:txBody>
      </p:sp>
      <p:sp>
        <p:nvSpPr>
          <p:cNvPr id="365" name="Google Shape;365;p24"/>
          <p:cNvSpPr txBox="1"/>
          <p:nvPr/>
        </p:nvSpPr>
        <p:spPr>
          <a:xfrm>
            <a:off x="0" y="109441"/>
            <a:ext cx="9906000" cy="648030"/>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500"/>
              <a:buFont typeface="Times New Roman"/>
              <a:buNone/>
            </a:pPr>
            <a:r>
              <a:rPr b="1" i="0" sz="3500" u="none" cap="none" strike="noStrike">
                <a:solidFill>
                  <a:schemeClr val="lt1"/>
                </a:solidFill>
                <a:latin typeface="Times New Roman"/>
                <a:ea typeface="Times New Roman"/>
                <a:cs typeface="Times New Roman"/>
                <a:sym typeface="Times New Roman"/>
              </a:rPr>
              <a:t>Адабиёт</a:t>
            </a:r>
            <a:endParaRPr b="1" i="0" sz="3500" u="none" cap="none" strike="noStrike">
              <a:solidFill>
                <a:schemeClr val="lt1"/>
              </a:solidFill>
              <a:latin typeface="Times New Roman"/>
              <a:ea typeface="Times New Roman"/>
              <a:cs typeface="Times New Roman"/>
              <a:sym typeface="Times New Roman"/>
            </a:endParaRPr>
          </a:p>
        </p:txBody>
      </p:sp>
      <p:sp>
        <p:nvSpPr>
          <p:cNvPr id="366" name="Google Shape;366;p24"/>
          <p:cNvSpPr/>
          <p:nvPr/>
        </p:nvSpPr>
        <p:spPr>
          <a:xfrm>
            <a:off x="644068" y="920621"/>
            <a:ext cx="8617863" cy="5016758"/>
          </a:xfrm>
          <a:prstGeom prst="rect">
            <a:avLst/>
          </a:prstGeom>
          <a:noFill/>
          <a:ln>
            <a:noFill/>
          </a:ln>
        </p:spPr>
        <p:txBody>
          <a:bodyPr anchorCtr="0" anchor="ctr" bIns="45700" lIns="91425" spcFirstLastPara="1" rIns="91425" wrap="square" tIns="45700">
            <a:spAutoFit/>
          </a:bodyPr>
          <a:lstStyle/>
          <a:p>
            <a:pPr indent="-342900" lvl="0" marL="342900" marR="0" rtl="0" algn="just">
              <a:lnSpc>
                <a:spcPct val="100000"/>
              </a:lnSpc>
              <a:spcBef>
                <a:spcPts val="0"/>
              </a:spcBef>
              <a:spcAft>
                <a:spcPts val="0"/>
              </a:spcAft>
              <a:buClr>
                <a:srgbClr val="000000"/>
              </a:buClr>
              <a:buSzPts val="2000"/>
              <a:buFont typeface="Arial"/>
              <a:buAutoNum type="arabicPeriod"/>
            </a:pPr>
            <a:r>
              <a:rPr b="0" i="0" sz="2000" u="none" cap="none" strike="noStrike">
                <a:solidFill>
                  <a:srgbClr val="000000"/>
                </a:solidFill>
                <a:latin typeface="Times New Roman"/>
                <a:ea typeface="Times New Roman"/>
                <a:cs typeface="Times New Roman"/>
                <a:sym typeface="Times New Roman"/>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chemeClr val="dk1"/>
              </a:buClr>
              <a:buSzPts val="2000"/>
              <a:buFont typeface="Arial"/>
              <a:buAutoNum type="arabicPeriod"/>
            </a:pPr>
            <a:r>
              <a:rPr b="0" i="0" sz="2000" u="none" cap="none" strike="noStrike">
                <a:solidFill>
                  <a:schemeClr val="dk1"/>
                </a:solidFill>
                <a:latin typeface="Times New Roman"/>
                <a:ea typeface="Times New Roman"/>
                <a:cs typeface="Times New Roman"/>
                <a:sym typeface="Times New Roman"/>
              </a:rPr>
              <a:t>Андреев, В. А. </a:t>
            </a:r>
            <a:r>
              <a:rPr b="0" i="1" sz="2000" u="none" cap="none" strike="noStrike">
                <a:solidFill>
                  <a:schemeClr val="dk1"/>
                </a:solidFill>
                <a:latin typeface="Times New Roman"/>
                <a:ea typeface="Times New Roman"/>
                <a:cs typeface="Times New Roman"/>
                <a:sym typeface="Times New Roman"/>
              </a:rPr>
              <a:t>Релейная защита и автоматика систем электроснабжения: учебник для вузов</a:t>
            </a:r>
            <a:r>
              <a:rPr b="0" i="0" sz="2000" u="none" cap="none" strike="noStrike">
                <a:solidFill>
                  <a:schemeClr val="dk1"/>
                </a:solidFill>
                <a:latin typeface="Times New Roman"/>
                <a:ea typeface="Times New Roman"/>
                <a:cs typeface="Times New Roman"/>
                <a:sym typeface="Times New Roman"/>
              </a:rPr>
              <a:t>. 3-ю издания, перераб. И дополн. М.: Высш. шк., 1991.</a:t>
            </a:r>
            <a:endParaRPr/>
          </a:p>
          <a:p>
            <a:pPr indent="-457200" lvl="0" marL="457200" marR="0" rtl="0" algn="just">
              <a:lnSpc>
                <a:spcPct val="100000"/>
              </a:lnSpc>
              <a:spcBef>
                <a:spcPts val="0"/>
              </a:spcBef>
              <a:spcAft>
                <a:spcPts val="0"/>
              </a:spcAft>
              <a:buClr>
                <a:schemeClr val="dk1"/>
              </a:buClr>
              <a:buSzPts val="2000"/>
              <a:buFont typeface="Arial"/>
              <a:buAutoNum type="arabicPeriod"/>
            </a:pPr>
            <a:r>
              <a:rPr b="0" i="0" sz="2000" u="none" cap="none" strike="noStrike">
                <a:solidFill>
                  <a:schemeClr val="dk1"/>
                </a:solidFill>
                <a:latin typeface="Times New Roman"/>
                <a:ea typeface="Times New Roman"/>
                <a:cs typeface="Times New Roman"/>
                <a:sym typeface="Times New Roman"/>
              </a:rPr>
              <a:t>Раҷабов, П., Д. Давлатшоев, У. Хоҷаева, и М. Каримов. </a:t>
            </a:r>
            <a:r>
              <a:rPr b="0" i="1" sz="2000" u="none" cap="none" strike="noStrike">
                <a:solidFill>
                  <a:schemeClr val="dk1"/>
                </a:solidFill>
                <a:latin typeface="Times New Roman"/>
                <a:ea typeface="Times New Roman"/>
                <a:cs typeface="Times New Roman"/>
                <a:sym typeface="Times New Roman"/>
              </a:rPr>
              <a:t>Луғати истилоҳи соҳаи энергетика (русӣ-тоҷикӣ)</a:t>
            </a:r>
            <a:r>
              <a:rPr b="0" i="0" sz="2000" u="none" cap="none" strike="noStrike">
                <a:solidFill>
                  <a:schemeClr val="dk1"/>
                </a:solidFill>
                <a:latin typeface="Times New Roman"/>
                <a:ea typeface="Times New Roman"/>
                <a:cs typeface="Times New Roman"/>
                <a:sym typeface="Times New Roman"/>
              </a:rPr>
              <a:t>. Душанбе: Комбинати полиграфии Вазорати фарҳанги Ҷумҳурии Тоҷикистон, 2004.</a:t>
            </a:r>
            <a:endParaRPr/>
          </a:p>
          <a:p>
            <a:pPr indent="-457200" lvl="0" marL="457200" marR="0" rtl="0" algn="just">
              <a:lnSpc>
                <a:spcPct val="100000"/>
              </a:lnSpc>
              <a:spcBef>
                <a:spcPts val="0"/>
              </a:spcBef>
              <a:spcAft>
                <a:spcPts val="0"/>
              </a:spcAft>
              <a:buClr>
                <a:schemeClr val="dk1"/>
              </a:buClr>
              <a:buSzPts val="2000"/>
              <a:buFont typeface="Arial"/>
              <a:buAutoNum type="arabicPeriod"/>
            </a:pPr>
            <a:r>
              <a:rPr b="0" i="1" sz="2000" u="none" cap="none" strike="noStrike">
                <a:solidFill>
                  <a:schemeClr val="dk1"/>
                </a:solidFill>
                <a:latin typeface="Times New Roman"/>
                <a:ea typeface="Times New Roman"/>
                <a:cs typeface="Times New Roman"/>
                <a:sym typeface="Times New Roman"/>
              </a:rPr>
              <a:t>Русско-таджикский словарь</a:t>
            </a:r>
            <a:r>
              <a:rPr b="0" i="0" sz="2000" u="none" cap="none" strike="noStrike">
                <a:solidFill>
                  <a:schemeClr val="dk1"/>
                </a:solidFill>
                <a:latin typeface="Times New Roman"/>
                <a:ea typeface="Times New Roman"/>
                <a:cs typeface="Times New Roman"/>
                <a:sym typeface="Times New Roman"/>
              </a:rPr>
              <a:t>. Под ред. М. С. Осими. М.: Русский язык, 1985.</a:t>
            </a:r>
            <a:endParaRPr/>
          </a:p>
          <a:p>
            <a:pPr indent="-342900" lvl="0" marL="342900" marR="0" rtl="0" algn="just">
              <a:lnSpc>
                <a:spcPct val="100000"/>
              </a:lnSpc>
              <a:spcBef>
                <a:spcPts val="0"/>
              </a:spcBef>
              <a:spcAft>
                <a:spcPts val="0"/>
              </a:spcAft>
              <a:buClr>
                <a:schemeClr val="dk1"/>
              </a:buClr>
              <a:buSzPts val="2000"/>
              <a:buFont typeface="Arial"/>
              <a:buAutoNum type="arabicPeriod"/>
            </a:pPr>
            <a:r>
              <a:rPr b="0" i="0" sz="2000" u="none" cap="none" strike="noStrike">
                <a:solidFill>
                  <a:schemeClr val="dk1"/>
                </a:solidFill>
                <a:latin typeface="Times New Roman"/>
                <a:ea typeface="Times New Roman"/>
                <a:cs typeface="Times New Roman"/>
                <a:sym typeface="Times New Roman"/>
              </a:rPr>
              <a:t>Булычев, А. В., ва А. А. Наволочный. </a:t>
            </a:r>
            <a:r>
              <a:rPr b="0" i="1" sz="2000" u="none" cap="none" strike="noStrike">
                <a:solidFill>
                  <a:schemeClr val="dk1"/>
                </a:solidFill>
                <a:latin typeface="Times New Roman"/>
                <a:ea typeface="Times New Roman"/>
                <a:cs typeface="Times New Roman"/>
                <a:sym typeface="Times New Roman"/>
              </a:rPr>
              <a:t>Релейная защита распределительных сетей в примерах и задачах с решением: учебное пособи</a:t>
            </a:r>
            <a:r>
              <a:rPr b="0" i="0" sz="2000" u="none" cap="none" strike="noStrike">
                <a:solidFill>
                  <a:schemeClr val="dk1"/>
                </a:solidFill>
                <a:latin typeface="Times New Roman"/>
                <a:ea typeface="Times New Roman"/>
                <a:cs typeface="Times New Roman"/>
                <a:sym typeface="Times New Roman"/>
              </a:rPr>
              <a:t>. Чебоксары: нашриёти Чуваш. ун-та, 2010.</a:t>
            </a:r>
            <a:endParaRPr/>
          </a:p>
          <a:p>
            <a:pPr indent="-342900" lvl="0" marL="342900" marR="0" rtl="0" algn="just">
              <a:lnSpc>
                <a:spcPct val="100000"/>
              </a:lnSpc>
              <a:spcBef>
                <a:spcPts val="0"/>
              </a:spcBef>
              <a:spcAft>
                <a:spcPts val="0"/>
              </a:spcAft>
              <a:buClr>
                <a:schemeClr val="dk1"/>
              </a:buClr>
              <a:buSzPts val="2000"/>
              <a:buFont typeface="Arial"/>
              <a:buAutoNum type="arabicPeriod"/>
            </a:pPr>
            <a:r>
              <a:rPr b="0" i="0" sz="2000" u="none" cap="none" strike="noStrike">
                <a:solidFill>
                  <a:schemeClr val="dk1"/>
                </a:solidFill>
                <a:latin typeface="Times New Roman"/>
                <a:ea typeface="Times New Roman"/>
                <a:cs typeface="Times New Roman"/>
                <a:sym typeface="Times New Roman"/>
              </a:rPr>
              <a:t>Гельфанд, Я. С. </a:t>
            </a:r>
            <a:r>
              <a:rPr b="0" i="1" sz="2000" u="none" cap="none" strike="noStrike">
                <a:solidFill>
                  <a:schemeClr val="dk1"/>
                </a:solidFill>
                <a:latin typeface="Times New Roman"/>
                <a:ea typeface="Times New Roman"/>
                <a:cs typeface="Times New Roman"/>
                <a:sym typeface="Times New Roman"/>
              </a:rPr>
              <a:t>Релейная защита распределительных сетей</a:t>
            </a:r>
            <a:r>
              <a:rPr b="0" i="0" sz="2000" u="none" cap="none" strike="noStrike">
                <a:solidFill>
                  <a:schemeClr val="dk1"/>
                </a:solidFill>
                <a:latin typeface="Times New Roman"/>
                <a:ea typeface="Times New Roman"/>
                <a:cs typeface="Times New Roman"/>
                <a:sym typeface="Times New Roman"/>
              </a:rPr>
              <a:t>. 2-ю издания, перераб. ва иловашуд. М.: Энергоатомиздат, 1987.</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25"/>
          <p:cNvSpPr txBox="1"/>
          <p:nvPr>
            <p:ph idx="1" type="body"/>
          </p:nvPr>
        </p:nvSpPr>
        <p:spPr>
          <a:xfrm>
            <a:off x="838200" y="2029981"/>
            <a:ext cx="8229600" cy="1966906"/>
          </a:xfrm>
          <a:prstGeom prst="rect">
            <a:avLst/>
          </a:prstGeom>
          <a:noFill/>
          <a:ln>
            <a:noFill/>
          </a:ln>
        </p:spPr>
        <p:txBody>
          <a:bodyPr anchorCtr="0" anchor="t" bIns="45700" lIns="91425" spcFirstLastPara="1" rIns="91425" wrap="square" tIns="45700">
            <a:normAutofit/>
          </a:bodyPr>
          <a:lstStyle/>
          <a:p>
            <a:pPr indent="-50800" lvl="0" marL="228600" rtl="0" algn="ctr">
              <a:lnSpc>
                <a:spcPct val="90000"/>
              </a:lnSpc>
              <a:spcBef>
                <a:spcPts val="0"/>
              </a:spcBef>
              <a:spcAft>
                <a:spcPts val="0"/>
              </a:spcAft>
              <a:buClr>
                <a:schemeClr val="dk1"/>
              </a:buClr>
              <a:buSzPts val="2800"/>
              <a:buNone/>
            </a:pPr>
            <a:r>
              <a:t/>
            </a:r>
            <a:endParaRPr sz="3200">
              <a:latin typeface="Times New Roman"/>
              <a:ea typeface="Times New Roman"/>
              <a:cs typeface="Times New Roman"/>
              <a:sym typeface="Times New Roman"/>
            </a:endParaRPr>
          </a:p>
          <a:p>
            <a:pPr indent="-50800" lvl="0" marL="228600" rtl="0" algn="ctr">
              <a:lnSpc>
                <a:spcPct val="90000"/>
              </a:lnSpc>
              <a:spcBef>
                <a:spcPts val="1000"/>
              </a:spcBef>
              <a:spcAft>
                <a:spcPts val="0"/>
              </a:spcAft>
              <a:buClr>
                <a:schemeClr val="dk1"/>
              </a:buClr>
              <a:buSzPts val="2800"/>
              <a:buNone/>
            </a:pPr>
            <a:r>
              <a:t/>
            </a:r>
            <a:endParaRPr sz="3200">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b="1" sz="3200">
                <a:latin typeface="Times New Roman"/>
                <a:ea typeface="Times New Roman"/>
                <a:cs typeface="Times New Roman"/>
                <a:sym typeface="Times New Roman"/>
              </a:rPr>
              <a:t> ТАШАККУР!</a:t>
            </a:r>
            <a:endParaRPr b="1" sz="32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2017-07-03T07:04:34Z</dcterms:created>
  <dc:creator>user_2</dc:creator>
</cp:coreProperties>
</file>