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Lst>
  <p:sldSz cy="6858000" cx="9906000"/>
  <p:notesSz cx="6742100" cy="9875825"/>
  <p:embeddedFontLst>
    <p:embeddedFont>
      <p:font typeface="Century Gothic"/>
      <p:regular r:id="rId59"/>
      <p:bold r:id="rId60"/>
      <p:italic r:id="rId61"/>
      <p:boldItalic r:id="rId6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 uri="GoogleSlidesCustomDataVersion2">
      <go:slidesCustomData xmlns:go="http://customooxmlschemas.google.com/" r:id="rId63" roundtripDataSignature="AMtx7mj0JKqDBHXZQlUkNXt6LiOWHPRPW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CenturyGothic-boldItalic.fntdata"/><Relationship Id="rId61" Type="http://schemas.openxmlformats.org/officeDocument/2006/relationships/font" Target="fonts/CenturyGothic-italic.fntdata"/><Relationship Id="rId20" Type="http://schemas.openxmlformats.org/officeDocument/2006/relationships/slide" Target="slides/slide15.xml"/><Relationship Id="rId63"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CenturyGothic-bold.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font" Target="fonts/CenturyGothic-regular.fntdata"/><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21000" cy="4953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19525" y="0"/>
            <a:ext cx="2921000" cy="4953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380538"/>
            <a:ext cx="2921000" cy="4953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19525" y="9380538"/>
            <a:ext cx="2921000" cy="4953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6" name="Google Shape;86;p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6" name="Google Shape;96;p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6" name="Google Shape;106;p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3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 name="Google Shape;112;p3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p3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4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5" name="Google Shape;125;p4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4: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2" name="Google Shape;132;p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5: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40" name="Google Shape;140;p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4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9" name="Google Shape;149;p4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4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4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4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4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4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4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7: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8" name="Google Shape;178;p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4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4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4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4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4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4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4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4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4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4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5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5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5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5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5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9" name="Google Shape;229;p5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5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5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5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5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5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7" name="Google Shape;247;p5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5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3" name="Google Shape;253;p5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5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5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5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5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5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5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6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1" name="Google Shape;281;p6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6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6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6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6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6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6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6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6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6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6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6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6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6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6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6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6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6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6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7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7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7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7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7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7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73: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3" name="Google Shape;363;p73: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74: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7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75: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7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76: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1" name="Google Shape;381;p76: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p77: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7" name="Google Shape;387;p77: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78: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3" name="Google Shape;393;p78: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79: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79: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80: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5" name="Google Shape;405;p80: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81: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1" name="Google Shape;411;p81: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82:notes"/>
          <p:cNvSpPr txBox="1"/>
          <p:nvPr>
            <p:ph idx="1" type="body"/>
          </p:nvPr>
        </p:nvSpPr>
        <p:spPr>
          <a:xfrm>
            <a:off x="674688" y="4752975"/>
            <a:ext cx="5392737" cy="3887788"/>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7" name="Google Shape;417;p82: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24: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2" name="Google Shape;422;p24: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25:notes"/>
          <p:cNvSpPr txBox="1"/>
          <p:nvPr>
            <p:ph idx="1" type="body"/>
          </p:nvPr>
        </p:nvSpPr>
        <p:spPr>
          <a:xfrm>
            <a:off x="674688" y="4752975"/>
            <a:ext cx="5392737" cy="3887788"/>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9" name="Google Shape;429;p25:notes"/>
          <p:cNvSpPr/>
          <p:nvPr>
            <p:ph idx="2" type="sldImg"/>
          </p:nvPr>
        </p:nvSpPr>
        <p:spPr>
          <a:xfrm>
            <a:off x="965200" y="1235075"/>
            <a:ext cx="4811713"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27"/>
          <p:cNvSpPr txBox="1"/>
          <p:nvPr>
            <p:ph type="ctrTitle"/>
          </p:nvPr>
        </p:nvSpPr>
        <p:spPr>
          <a:xfrm>
            <a:off x="1238250" y="1122363"/>
            <a:ext cx="74295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7"/>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28"/>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8"/>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2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28"/>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7" name="Shape 27"/>
        <p:cNvGrpSpPr/>
        <p:nvPr/>
      </p:nvGrpSpPr>
      <p:grpSpPr>
        <a:xfrm>
          <a:off x="0" y="0"/>
          <a:ext cx="0" cy="0"/>
          <a:chOff x="0" y="0"/>
          <a:chExt cx="0" cy="0"/>
        </a:xfrm>
      </p:grpSpPr>
      <p:sp>
        <p:nvSpPr>
          <p:cNvPr id="28" name="Google Shape;28;p29"/>
          <p:cNvSpPr txBox="1"/>
          <p:nvPr>
            <p:ph type="title"/>
          </p:nvPr>
        </p:nvSpPr>
        <p:spPr>
          <a:xfrm>
            <a:off x="675880" y="1709739"/>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29"/>
          <p:cNvSpPr txBox="1"/>
          <p:nvPr>
            <p:ph idx="1" type="body"/>
          </p:nvPr>
        </p:nvSpPr>
        <p:spPr>
          <a:xfrm>
            <a:off x="675880"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2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9"/>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3" name="Shape 33"/>
        <p:cNvGrpSpPr/>
        <p:nvPr/>
      </p:nvGrpSpPr>
      <p:grpSpPr>
        <a:xfrm>
          <a:off x="0" y="0"/>
          <a:ext cx="0" cy="0"/>
          <a:chOff x="0" y="0"/>
          <a:chExt cx="0" cy="0"/>
        </a:xfrm>
      </p:grpSpPr>
      <p:sp>
        <p:nvSpPr>
          <p:cNvPr id="34" name="Google Shape;34;p30"/>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0"/>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0"/>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3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30"/>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3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0" name="Shape 40"/>
        <p:cNvGrpSpPr/>
        <p:nvPr/>
      </p:nvGrpSpPr>
      <p:grpSpPr>
        <a:xfrm>
          <a:off x="0" y="0"/>
          <a:ext cx="0" cy="0"/>
          <a:chOff x="0" y="0"/>
          <a:chExt cx="0" cy="0"/>
        </a:xfrm>
      </p:grpSpPr>
      <p:sp>
        <p:nvSpPr>
          <p:cNvPr id="41" name="Google Shape;41;p31"/>
          <p:cNvSpPr txBox="1"/>
          <p:nvPr>
            <p:ph type="title"/>
          </p:nvPr>
        </p:nvSpPr>
        <p:spPr>
          <a:xfrm>
            <a:off x="68232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1"/>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31"/>
          <p:cNvSpPr txBox="1"/>
          <p:nvPr>
            <p:ph idx="2" type="body"/>
          </p:nvPr>
        </p:nvSpPr>
        <p:spPr>
          <a:xfrm>
            <a:off x="682329" y="2505076"/>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31"/>
          <p:cNvSpPr txBox="1"/>
          <p:nvPr>
            <p:ph idx="3" type="body"/>
          </p:nvPr>
        </p:nvSpPr>
        <p:spPr>
          <a:xfrm>
            <a:off x="5014914"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31"/>
          <p:cNvSpPr txBox="1"/>
          <p:nvPr>
            <p:ph idx="4" type="body"/>
          </p:nvPr>
        </p:nvSpPr>
        <p:spPr>
          <a:xfrm>
            <a:off x="5014914" y="2505076"/>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3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31"/>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3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9" name="Shape 49"/>
        <p:cNvGrpSpPr/>
        <p:nvPr/>
      </p:nvGrpSpPr>
      <p:grpSpPr>
        <a:xfrm>
          <a:off x="0" y="0"/>
          <a:ext cx="0" cy="0"/>
          <a:chOff x="0" y="0"/>
          <a:chExt cx="0" cy="0"/>
        </a:xfrm>
      </p:grpSpPr>
      <p:sp>
        <p:nvSpPr>
          <p:cNvPr id="50" name="Google Shape;50;p32"/>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2"/>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3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4" name="Shape 54"/>
        <p:cNvGrpSpPr/>
        <p:nvPr/>
      </p:nvGrpSpPr>
      <p:grpSpPr>
        <a:xfrm>
          <a:off x="0" y="0"/>
          <a:ext cx="0" cy="0"/>
          <a:chOff x="0" y="0"/>
          <a:chExt cx="0" cy="0"/>
        </a:xfrm>
      </p:grpSpPr>
      <p:sp>
        <p:nvSpPr>
          <p:cNvPr id="55" name="Google Shape;55;p3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33"/>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3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34"/>
          <p:cNvSpPr txBox="1"/>
          <p:nvPr>
            <p:ph idx="1" type="body"/>
          </p:nvPr>
        </p:nvSpPr>
        <p:spPr>
          <a:xfrm>
            <a:off x="4211341" y="987426"/>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34"/>
          <p:cNvSpPr txBox="1"/>
          <p:nvPr>
            <p:ph idx="2"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3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34"/>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3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35"/>
          <p:cNvSpPr txBox="1"/>
          <p:nvPr>
            <p:ph type="title"/>
          </p:nvPr>
        </p:nvSpPr>
        <p:spPr>
          <a:xfrm>
            <a:off x="682329" y="457200"/>
            <a:ext cx="3194942"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35"/>
          <p:cNvSpPr/>
          <p:nvPr>
            <p:ph idx="2" type="pic"/>
          </p:nvPr>
        </p:nvSpPr>
        <p:spPr>
          <a:xfrm>
            <a:off x="4211341" y="987426"/>
            <a:ext cx="5014913" cy="4873625"/>
          </a:xfrm>
          <a:prstGeom prst="rect">
            <a:avLst/>
          </a:prstGeom>
          <a:noFill/>
          <a:ln>
            <a:noFill/>
          </a:ln>
        </p:spPr>
      </p:sp>
      <p:sp>
        <p:nvSpPr>
          <p:cNvPr id="68" name="Google Shape;68;p35"/>
          <p:cNvSpPr txBox="1"/>
          <p:nvPr>
            <p:ph idx="1" type="body"/>
          </p:nvPr>
        </p:nvSpPr>
        <p:spPr>
          <a:xfrm>
            <a:off x="682329" y="2057400"/>
            <a:ext cx="3194942"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3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35"/>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3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3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36"/>
          <p:cNvSpPr txBox="1"/>
          <p:nvPr>
            <p:ph idx="1" type="body"/>
          </p:nvPr>
        </p:nvSpPr>
        <p:spPr>
          <a:xfrm rot="5400000">
            <a:off x="2777333"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3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3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3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37"/>
          <p:cNvSpPr txBox="1"/>
          <p:nvPr>
            <p:ph type="title"/>
          </p:nvPr>
        </p:nvSpPr>
        <p:spPr>
          <a:xfrm rot="5400000">
            <a:off x="5251052"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7"/>
          <p:cNvSpPr txBox="1"/>
          <p:nvPr>
            <p:ph idx="1" type="body"/>
          </p:nvPr>
        </p:nvSpPr>
        <p:spPr>
          <a:xfrm rot="5400000">
            <a:off x="917177"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3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37"/>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4A90D0"/>
            </a:gs>
            <a:gs pos="10000">
              <a:srgbClr val="4A90D0"/>
            </a:gs>
            <a:gs pos="68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26"/>
          <p:cNvSpPr txBox="1"/>
          <p:nvPr>
            <p:ph type="title"/>
          </p:nvPr>
        </p:nvSpPr>
        <p:spPr>
          <a:xfrm>
            <a:off x="681039" y="365126"/>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26"/>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2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26"/>
          <p:cNvSpPr txBox="1"/>
          <p:nvPr>
            <p:ph idx="11" type="ftr"/>
          </p:nvPr>
        </p:nvSpPr>
        <p:spPr>
          <a:xfrm>
            <a:off x="3281364" y="6356352"/>
            <a:ext cx="3343275"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2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 Id="rId4" Type="http://schemas.openxmlformats.org/officeDocument/2006/relationships/hyperlink" Target="https://studfile.net/preview/4614358/"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hyperlink" Target="http://www.dvigatel.org/online-spravochnik-3phases-1speed/AIR/90/LA/8(HELZ)/"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hyperlink" Target="https://leg.co.ua/info/elektricheskie-mashiny/ustroystvo-i-remont-elektricheskih-mashin-3.html"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6.png"/><Relationship Id="rId4" Type="http://schemas.openxmlformats.org/officeDocument/2006/relationships/hyperlink" Target="https://studfile.net/preview/5863366/page:4/"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4687613" y="1750753"/>
            <a:ext cx="4912010" cy="2714643"/>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1" i="0" sz="3000" u="none" cap="none" strike="noStrike">
                <a:solidFill>
                  <a:srgbClr val="000000"/>
                </a:solidFill>
                <a:latin typeface="Times New Roman"/>
                <a:ea typeface="Times New Roman"/>
                <a:cs typeface="Times New Roman"/>
                <a:sym typeface="Times New Roman"/>
              </a:rPr>
              <a:t>Week 2: Types of violations</a:t>
            </a:r>
            <a:endParaRPr b="0" i="0" sz="30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3000"/>
              <a:buFont typeface="Arial"/>
              <a:buNone/>
            </a:pPr>
            <a:r>
              <a:rPr b="1" i="0" sz="3000" u="none" cap="none" strike="noStrike">
                <a:solidFill>
                  <a:schemeClr val="dk1"/>
                </a:solidFill>
                <a:latin typeface="Times New Roman"/>
                <a:ea typeface="Times New Roman"/>
                <a:cs typeface="Times New Roman"/>
                <a:sym typeface="Times New Roman"/>
              </a:rPr>
              <a:t>	</a:t>
            </a:r>
            <a:endParaRPr b="1" i="0" sz="3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3000"/>
              <a:buFont typeface="Arial"/>
              <a:buNone/>
            </a:pPr>
            <a:r>
              <a:t/>
            </a:r>
            <a:endParaRPr b="1" i="0" sz="3000" u="none" cap="none" strike="noStrike">
              <a:solidFill>
                <a:schemeClr val="dk1"/>
              </a:solidFill>
              <a:latin typeface="Times New Roman"/>
              <a:ea typeface="Times New Roman"/>
              <a:cs typeface="Times New Roman"/>
              <a:sym typeface="Times New Roman"/>
            </a:endParaRPr>
          </a:p>
        </p:txBody>
      </p:sp>
      <p:sp>
        <p:nvSpPr>
          <p:cNvPr id="89" name="Google Shape;89;p1"/>
          <p:cNvSpPr/>
          <p:nvPr/>
        </p:nvSpPr>
        <p:spPr>
          <a:xfrm>
            <a:off x="106681" y="122976"/>
            <a:ext cx="9692640" cy="193895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dk1"/>
                </a:solidFill>
                <a:latin typeface="Times New Roman"/>
                <a:ea typeface="Times New Roman"/>
                <a:cs typeface="Times New Roman"/>
                <a:sym typeface="Times New Roman"/>
              </a:rPr>
              <a:t>«Institute of energy of Tajikistan</a:t>
            </a:r>
            <a:r>
              <a:rPr b="1" i="0" sz="3200" u="none" cap="none" strike="noStrike">
                <a:solidFill>
                  <a:srgbClr val="000000"/>
                </a:solidFill>
                <a:latin typeface="Times New Roman"/>
                <a:ea typeface="Times New Roman"/>
                <a:cs typeface="Times New Roman"/>
                <a:sym typeface="Times New Roman"/>
              </a:rPr>
              <a:t>»</a:t>
            </a:r>
            <a:br>
              <a:rPr b="1" i="0" sz="3200" u="none" cap="none" strike="noStrike">
                <a:solidFill>
                  <a:srgbClr val="000000"/>
                </a:solidFill>
                <a:latin typeface="Times New Roman"/>
                <a:ea typeface="Times New Roman"/>
                <a:cs typeface="Times New Roman"/>
                <a:sym typeface="Times New Roman"/>
              </a:rPr>
            </a:br>
            <a:r>
              <a:rPr b="1" i="1" sz="3200" u="none" cap="none" strike="noStrike">
                <a:solidFill>
                  <a:srgbClr val="000000"/>
                </a:solidFill>
                <a:latin typeface="Times New Roman"/>
                <a:ea typeface="Times New Roman"/>
                <a:cs typeface="Times New Roman"/>
                <a:sym typeface="Times New Roman"/>
              </a:rPr>
              <a:t>Course: </a:t>
            </a:r>
            <a:r>
              <a:rPr b="1" i="0" sz="3200" u="none" cap="none" strike="noStrike">
                <a:solidFill>
                  <a:srgbClr val="000000"/>
                </a:solidFill>
                <a:latin typeface="Times New Roman"/>
                <a:ea typeface="Times New Roman"/>
                <a:cs typeface="Times New Roman"/>
                <a:sym typeface="Times New Roman"/>
              </a:rPr>
              <a:t>Relay protection systems for electrical and electrical devices</a:t>
            </a:r>
            <a:r>
              <a:rPr b="1" i="1" sz="3200" u="none" cap="none" strike="noStrike">
                <a:solidFill>
                  <a:schemeClr val="dk1"/>
                </a:solidFill>
                <a:latin typeface="Times New Roman"/>
                <a:ea typeface="Times New Roman"/>
                <a:cs typeface="Times New Roman"/>
                <a:sym typeface="Times New Roman"/>
              </a:rPr>
              <a:t>.</a:t>
            </a:r>
            <a:endParaRPr b="1" i="1" sz="3200" u="none" cap="none" strike="noStrike">
              <a:solidFill>
                <a:srgbClr val="00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sp>
        <p:nvSpPr>
          <p:cNvPr id="90" name="Google Shape;90;p1"/>
          <p:cNvSpPr/>
          <p:nvPr/>
        </p:nvSpPr>
        <p:spPr>
          <a:xfrm>
            <a:off x="2109648" y="5268498"/>
            <a:ext cx="2329542" cy="12002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sz="2400" u="none" cap="none" strike="noStrike">
                <a:solidFill>
                  <a:srgbClr val="323F4F"/>
                </a:solidFill>
                <a:latin typeface="Times New Roman"/>
                <a:ea typeface="Times New Roman"/>
                <a:cs typeface="Times New Roman"/>
                <a:sym typeface="Times New Roman"/>
              </a:rPr>
              <a:t>Abdulloev Bakhtiyor Tolibjonovich</a:t>
            </a:r>
            <a:endParaRPr b="0" i="0" sz="1400" u="none" cap="none" strike="noStrike">
              <a:solidFill>
                <a:srgbClr val="000000"/>
              </a:solidFill>
              <a:latin typeface="Arial"/>
              <a:ea typeface="Arial"/>
              <a:cs typeface="Arial"/>
              <a:sym typeface="Arial"/>
            </a:endParaRPr>
          </a:p>
        </p:txBody>
      </p:sp>
      <p:sp>
        <p:nvSpPr>
          <p:cNvPr id="91" name="Google Shape;91;p1"/>
          <p:cNvSpPr/>
          <p:nvPr/>
        </p:nvSpPr>
        <p:spPr>
          <a:xfrm>
            <a:off x="4298513" y="5268498"/>
            <a:ext cx="2845105" cy="12002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1800" u="none" cap="none" strike="noStrike">
                <a:solidFill>
                  <a:schemeClr val="dk1"/>
                </a:solidFill>
                <a:latin typeface="Times New Roman"/>
                <a:ea typeface="Times New Roman"/>
                <a:cs typeface="Times New Roman"/>
                <a:sym typeface="Times New Roman"/>
              </a:rPr>
              <a:t>Lecturer of: Relay protection systems for electrical and electrical devices</a:t>
            </a:r>
            <a:endParaRPr b="1" i="0" sz="1800" u="none" cap="none" strike="noStrike">
              <a:solidFill>
                <a:schemeClr val="dk1"/>
              </a:solidFill>
              <a:latin typeface="Times New Roman"/>
              <a:ea typeface="Times New Roman"/>
              <a:cs typeface="Times New Roman"/>
              <a:sym typeface="Times New Roman"/>
            </a:endParaRPr>
          </a:p>
        </p:txBody>
      </p:sp>
      <p:cxnSp>
        <p:nvCxnSpPr>
          <p:cNvPr id="92" name="Google Shape;92;p1"/>
          <p:cNvCxnSpPr/>
          <p:nvPr/>
        </p:nvCxnSpPr>
        <p:spPr>
          <a:xfrm>
            <a:off x="4439190" y="5268498"/>
            <a:ext cx="0" cy="1200329"/>
          </a:xfrm>
          <a:prstGeom prst="straightConnector1">
            <a:avLst/>
          </a:prstGeom>
          <a:noFill/>
          <a:ln cap="flat" cmpd="sng" w="9525">
            <a:solidFill>
              <a:schemeClr val="accent1"/>
            </a:solidFill>
            <a:prstDash val="solid"/>
            <a:miter lim="800000"/>
            <a:headEnd len="sm" w="sm" type="none"/>
            <a:tailEnd len="sm" w="sm" type="none"/>
          </a:ln>
        </p:spPr>
      </p:cxnSp>
      <p:pic>
        <p:nvPicPr>
          <p:cNvPr id="93" name="Google Shape;93;p1"/>
          <p:cNvPicPr preferRelativeResize="0"/>
          <p:nvPr/>
        </p:nvPicPr>
        <p:blipFill rotWithShape="1">
          <a:blip r:embed="rId3">
            <a:alphaModFix/>
          </a:blip>
          <a:srcRect b="25465" l="33445" r="34983" t="30319"/>
          <a:stretch/>
        </p:blipFill>
        <p:spPr>
          <a:xfrm>
            <a:off x="609600" y="1750752"/>
            <a:ext cx="3975651" cy="271464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p:nvPr/>
        </p:nvSpPr>
        <p:spPr>
          <a:xfrm>
            <a:off x="4566671" y="1429292"/>
            <a:ext cx="5249991" cy="2750757"/>
          </a:xfrm>
          <a:prstGeom prst="roundRect">
            <a:avLst>
              <a:gd fmla="val 6141" name="adj"/>
            </a:avLst>
          </a:prstGeom>
          <a:solidFill>
            <a:srgbClr val="BBD6EE"/>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000"/>
              <a:buFont typeface="Arial"/>
              <a:buNone/>
            </a:pPr>
            <a:r>
              <a:rPr b="1" i="0" sz="3000" u="none" cap="none" strike="noStrike">
                <a:solidFill>
                  <a:schemeClr val="dk1"/>
                </a:solidFill>
                <a:latin typeface="Times New Roman"/>
                <a:ea typeface="Times New Roman"/>
                <a:cs typeface="Times New Roman"/>
                <a:sym typeface="Times New Roman"/>
              </a:rPr>
              <a:t>Мавзуъи: 2.</a:t>
            </a:r>
            <a:endParaRPr b="1" i="0" sz="30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rPr b="1" i="0" sz="3000" u="none" cap="none" strike="noStrike">
                <a:solidFill>
                  <a:srgbClr val="000000"/>
                </a:solidFill>
                <a:latin typeface="Times New Roman"/>
                <a:ea typeface="Times New Roman"/>
                <a:cs typeface="Times New Roman"/>
                <a:sym typeface="Times New Roman"/>
              </a:rPr>
              <a:t>Намудҳои вайроншавӣ</a:t>
            </a:r>
            <a:endParaRPr b="0" i="0" sz="3000" u="none" cap="none" strike="noStrike">
              <a:solidFill>
                <a:srgbClr val="000000"/>
              </a:solidFill>
              <a:latin typeface="Times New Roman"/>
              <a:ea typeface="Times New Roman"/>
              <a:cs typeface="Times New Roman"/>
              <a:sym typeface="Times New Roman"/>
            </a:endParaRPr>
          </a:p>
        </p:txBody>
      </p:sp>
      <p:sp>
        <p:nvSpPr>
          <p:cNvPr id="99" name="Google Shape;99;p2"/>
          <p:cNvSpPr/>
          <p:nvPr/>
        </p:nvSpPr>
        <p:spPr>
          <a:xfrm>
            <a:off x="2271900" y="5268497"/>
            <a:ext cx="2329542" cy="12002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sz="2400" u="none" cap="none" strike="noStrike">
                <a:solidFill>
                  <a:srgbClr val="323F4F"/>
                </a:solidFill>
                <a:latin typeface="Times New Roman"/>
                <a:ea typeface="Times New Roman"/>
                <a:cs typeface="Times New Roman"/>
                <a:sym typeface="Times New Roman"/>
              </a:rPr>
              <a:t>Абдуллоев Бахтиёр Толибҷонович</a:t>
            </a:r>
            <a:endParaRPr b="1" i="0" sz="2400" u="none" cap="none" strike="noStrike">
              <a:solidFill>
                <a:srgbClr val="323F4F"/>
              </a:solidFill>
              <a:latin typeface="Times New Roman"/>
              <a:ea typeface="Times New Roman"/>
              <a:cs typeface="Times New Roman"/>
              <a:sym typeface="Times New Roman"/>
            </a:endParaRPr>
          </a:p>
        </p:txBody>
      </p:sp>
      <p:sp>
        <p:nvSpPr>
          <p:cNvPr id="100" name="Google Shape;100;p2"/>
          <p:cNvSpPr/>
          <p:nvPr/>
        </p:nvSpPr>
        <p:spPr>
          <a:xfrm>
            <a:off x="4601442" y="5268456"/>
            <a:ext cx="2764221" cy="14772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1800" u="none" cap="none" strike="noStrike">
                <a:solidFill>
                  <a:schemeClr val="dk1"/>
                </a:solidFill>
                <a:latin typeface="Times New Roman"/>
                <a:ea typeface="Times New Roman"/>
                <a:cs typeface="Times New Roman"/>
                <a:sym typeface="Times New Roman"/>
              </a:rPr>
              <a:t>“</a:t>
            </a:r>
            <a:r>
              <a:rPr b="1" i="1" sz="1800" u="none" cap="none" strike="noStrike">
                <a:solidFill>
                  <a:schemeClr val="dk1"/>
                </a:solidFill>
                <a:latin typeface="Times New Roman"/>
                <a:ea typeface="Times New Roman"/>
                <a:cs typeface="Times New Roman"/>
                <a:sym typeface="Times New Roman"/>
              </a:rPr>
              <a:t>Ҳимояи релеӣ ва авттоматикунонии шабакаҳо ва таҷҳизоти электрикӣ”</a:t>
            </a:r>
            <a:endParaRPr b="0" i="0" sz="1800" u="none" cap="none" strike="noStrike">
              <a:solidFill>
                <a:schemeClr val="dk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accent1"/>
              </a:solidFill>
              <a:latin typeface="Times New Roman"/>
              <a:ea typeface="Times New Roman"/>
              <a:cs typeface="Times New Roman"/>
              <a:sym typeface="Times New Roman"/>
            </a:endParaRPr>
          </a:p>
        </p:txBody>
      </p:sp>
      <p:cxnSp>
        <p:nvCxnSpPr>
          <p:cNvPr id="101" name="Google Shape;101;p2"/>
          <p:cNvCxnSpPr/>
          <p:nvPr/>
        </p:nvCxnSpPr>
        <p:spPr>
          <a:xfrm>
            <a:off x="4601442" y="5268456"/>
            <a:ext cx="0" cy="1200329"/>
          </a:xfrm>
          <a:prstGeom prst="straightConnector1">
            <a:avLst/>
          </a:prstGeom>
          <a:noFill/>
          <a:ln cap="flat" cmpd="sng" w="9525">
            <a:solidFill>
              <a:schemeClr val="accent1"/>
            </a:solidFill>
            <a:prstDash val="solid"/>
            <a:miter lim="800000"/>
            <a:headEnd len="sm" w="sm" type="none"/>
            <a:tailEnd len="sm" w="sm" type="none"/>
          </a:ln>
        </p:spPr>
      </p:cxnSp>
      <p:sp>
        <p:nvSpPr>
          <p:cNvPr id="102" name="Google Shape;102;p2"/>
          <p:cNvSpPr/>
          <p:nvPr/>
        </p:nvSpPr>
        <p:spPr>
          <a:xfrm>
            <a:off x="106679" y="44297"/>
            <a:ext cx="9709983" cy="17542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0" sz="3600" u="none" cap="none" strike="noStrike">
                <a:solidFill>
                  <a:srgbClr val="000000"/>
                </a:solidFill>
                <a:latin typeface="Times New Roman"/>
                <a:ea typeface="Times New Roman"/>
                <a:cs typeface="Times New Roman"/>
                <a:sym typeface="Times New Roman"/>
              </a:rPr>
              <a:t>Донишкадаи энергетикии Тоҷикистон</a:t>
            </a:r>
            <a:r>
              <a:rPr b="1" i="1" sz="2400" u="none" cap="none" strike="noStrike">
                <a:solidFill>
                  <a:srgbClr val="000000"/>
                </a:solidFill>
                <a:latin typeface="Arial"/>
                <a:ea typeface="Arial"/>
                <a:cs typeface="Arial"/>
                <a:sym typeface="Arial"/>
              </a:rPr>
              <a:t>.</a:t>
            </a:r>
            <a:endParaRPr/>
          </a:p>
          <a:p>
            <a:pPr indent="0" lvl="0" marL="0" marR="0" rtl="0" algn="ctr">
              <a:lnSpc>
                <a:spcPct val="100000"/>
              </a:lnSpc>
              <a:spcBef>
                <a:spcPts val="0"/>
              </a:spcBef>
              <a:spcAft>
                <a:spcPts val="0"/>
              </a:spcAft>
              <a:buClr>
                <a:srgbClr val="000000"/>
              </a:buClr>
              <a:buSzPts val="2400"/>
              <a:buFont typeface="Arial"/>
              <a:buNone/>
            </a:pPr>
            <a:r>
              <a:rPr b="1" i="1" sz="2400" u="none" cap="none" strike="noStrike">
                <a:solidFill>
                  <a:srgbClr val="000000"/>
                </a:solidFill>
                <a:latin typeface="Arial"/>
                <a:ea typeface="Arial"/>
                <a:cs typeface="Arial"/>
                <a:sym typeface="Arial"/>
              </a:rPr>
              <a:t>Номи фан: Ҳимояи релеӣ ва авттоматикунонии шабакаҳо ва таҷҳизоти электрикӣ</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Times New Roman"/>
              <a:ea typeface="Times New Roman"/>
              <a:cs typeface="Times New Roman"/>
              <a:sym typeface="Times New Roman"/>
            </a:endParaRPr>
          </a:p>
        </p:txBody>
      </p:sp>
      <p:pic>
        <p:nvPicPr>
          <p:cNvPr id="103" name="Google Shape;103;p2"/>
          <p:cNvPicPr preferRelativeResize="0"/>
          <p:nvPr/>
        </p:nvPicPr>
        <p:blipFill rotWithShape="1">
          <a:blip r:embed="rId3">
            <a:alphaModFix/>
          </a:blip>
          <a:srcRect b="25465" l="33445" r="34983" t="30319"/>
          <a:stretch/>
        </p:blipFill>
        <p:spPr>
          <a:xfrm>
            <a:off x="423169" y="1465406"/>
            <a:ext cx="3975651" cy="2714643"/>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p:nvPr/>
        </p:nvSpPr>
        <p:spPr>
          <a:xfrm>
            <a:off x="675181" y="745724"/>
            <a:ext cx="8811491" cy="4810488"/>
          </a:xfrm>
          <a:prstGeom prst="roundRect">
            <a:avLst>
              <a:gd fmla="val 6141" name="adj"/>
            </a:avLst>
          </a:prstGeom>
          <a:solidFill>
            <a:srgbClr val="9CC2E5"/>
          </a:soli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rPr b="1" i="0" sz="2400" u="none" cap="none" strike="noStrike">
                <a:solidFill>
                  <a:schemeClr val="dk1"/>
                </a:solidFill>
                <a:latin typeface="Times New Roman"/>
                <a:ea typeface="Times New Roman"/>
                <a:cs typeface="Times New Roman"/>
                <a:sym typeface="Times New Roman"/>
              </a:rPr>
              <a:t>1</a:t>
            </a:r>
            <a:r>
              <a:rPr b="1" i="0" sz="1800" u="none" cap="none" strike="noStrike">
                <a:solidFill>
                  <a:schemeClr val="dk1"/>
                </a:solidFill>
                <a:latin typeface="Times New Roman"/>
                <a:ea typeface="Times New Roman"/>
                <a:cs typeface="Times New Roman"/>
                <a:sym typeface="Times New Roman"/>
              </a:rPr>
              <a:t>.</a:t>
            </a:r>
            <a:r>
              <a:rPr b="1" i="0" sz="2400" u="none" cap="none" strike="noStrike">
                <a:solidFill>
                  <a:schemeClr val="dk1"/>
                </a:solidFill>
                <a:latin typeface="Times New Roman"/>
                <a:ea typeface="Times New Roman"/>
                <a:cs typeface="Times New Roman"/>
                <a:sym typeface="Times New Roman"/>
              </a:rPr>
              <a:t>Муқаддима</a:t>
            </a:r>
            <a:endParaRPr/>
          </a:p>
          <a:p>
            <a:pPr indent="0" lvl="0" marL="0" marR="0" rtl="0" algn="l">
              <a:lnSpc>
                <a:spcPct val="100000"/>
              </a:lnSpc>
              <a:spcBef>
                <a:spcPts val="0"/>
              </a:spcBef>
              <a:spcAft>
                <a:spcPts val="0"/>
              </a:spcAft>
              <a:buNone/>
            </a:pPr>
            <a:r>
              <a:rPr b="0" i="0" sz="2200" u="none" cap="none" strike="noStrike">
                <a:solidFill>
                  <a:srgbClr val="000000"/>
                </a:solidFill>
                <a:latin typeface="Times New Roman"/>
                <a:ea typeface="Times New Roman"/>
                <a:cs typeface="Times New Roman"/>
                <a:sym typeface="Times New Roman"/>
              </a:rPr>
              <a:t>Навъҳои осеб дар системаҳои таъминоти барқ</a:t>
            </a:r>
            <a:endParaRPr/>
          </a:p>
          <a:p>
            <a:pPr indent="0" lvl="0" marL="0" marR="0" rtl="0" algn="l">
              <a:lnSpc>
                <a:spcPct val="100000"/>
              </a:lnSpc>
              <a:spcBef>
                <a:spcPts val="0"/>
              </a:spcBef>
              <a:spcAft>
                <a:spcPts val="0"/>
              </a:spcAft>
              <a:buNone/>
            </a:pPr>
            <a:r>
              <a:rPr b="0" i="0" sz="2200" u="none" cap="none" strike="noStrike">
                <a:solidFill>
                  <a:srgbClr val="000000"/>
                </a:solidFill>
                <a:latin typeface="Times New Roman"/>
                <a:ea typeface="Times New Roman"/>
                <a:cs typeface="Times New Roman"/>
                <a:sym typeface="Times New Roman"/>
              </a:rPr>
              <a:t>А. Навъҳои осеб дар генераторҳо.</a:t>
            </a:r>
            <a:endParaRPr b="0" i="0" sz="2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sz="2200" u="none" cap="none" strike="noStrike">
                <a:solidFill>
                  <a:srgbClr val="000000"/>
                </a:solidFill>
                <a:latin typeface="Times New Roman"/>
                <a:ea typeface="Times New Roman"/>
                <a:cs typeface="Times New Roman"/>
                <a:sym typeface="Times New Roman"/>
              </a:rPr>
              <a:t>Б. Намудҳои вайроншавӣ дар трансформаторҳо.</a:t>
            </a:r>
            <a:endParaRPr/>
          </a:p>
          <a:p>
            <a:pPr indent="0" lvl="0" marL="0" marR="0" rtl="0" algn="l">
              <a:lnSpc>
                <a:spcPct val="100000"/>
              </a:lnSpc>
              <a:spcBef>
                <a:spcPts val="0"/>
              </a:spcBef>
              <a:spcAft>
                <a:spcPts val="0"/>
              </a:spcAft>
              <a:buNone/>
            </a:pPr>
            <a:r>
              <a:rPr b="0" i="0" sz="2200" u="none" cap="none" strike="noStrike">
                <a:solidFill>
                  <a:srgbClr val="000000"/>
                </a:solidFill>
                <a:latin typeface="Times New Roman"/>
                <a:ea typeface="Times New Roman"/>
                <a:cs typeface="Times New Roman"/>
                <a:sym typeface="Times New Roman"/>
              </a:rPr>
              <a:t>В. Намудҳои вайроншавӣ дар васлакҳои электрикӣ (коммутаторҳо, контакторҳо, калидҳо ва релеҳо).</a:t>
            </a:r>
            <a:endParaRPr/>
          </a:p>
          <a:p>
            <a:pPr indent="0" lvl="0" marL="0" marR="0" rtl="0" algn="l">
              <a:lnSpc>
                <a:spcPct val="100000"/>
              </a:lnSpc>
              <a:spcBef>
                <a:spcPts val="0"/>
              </a:spcBef>
              <a:spcAft>
                <a:spcPts val="0"/>
              </a:spcAft>
              <a:buNone/>
            </a:pPr>
            <a:r>
              <a:rPr b="0" i="0" sz="2200" u="none" cap="none" strike="noStrike">
                <a:solidFill>
                  <a:srgbClr val="000000"/>
                </a:solidFill>
                <a:latin typeface="Times New Roman"/>
                <a:ea typeface="Times New Roman"/>
                <a:cs typeface="Times New Roman"/>
                <a:sym typeface="Times New Roman"/>
              </a:rPr>
              <a:t>Г. Намудҳои вайроншавӣ дар хатҳои интиқоли барқ (ХИБ).</a:t>
            </a:r>
            <a:endParaRPr b="0" i="0" sz="2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0" i="0" sz="2200" u="none" cap="none" strike="noStrike">
                <a:solidFill>
                  <a:srgbClr val="000000"/>
                </a:solidFill>
                <a:latin typeface="Times New Roman"/>
                <a:ea typeface="Times New Roman"/>
                <a:cs typeface="Times New Roman"/>
                <a:sym typeface="Times New Roman"/>
              </a:rPr>
              <a:t>Ғ. Намудҳои вайроншавӣ дар компенсаторҳои синхронӣ.</a:t>
            </a:r>
            <a:endParaRPr/>
          </a:p>
          <a:p>
            <a:pPr indent="0" lvl="0" marL="0" marR="0" rtl="0" algn="l">
              <a:lnSpc>
                <a:spcPct val="100000"/>
              </a:lnSpc>
              <a:spcBef>
                <a:spcPts val="0"/>
              </a:spcBef>
              <a:spcAft>
                <a:spcPts val="0"/>
              </a:spcAft>
              <a:buNone/>
            </a:pPr>
            <a:r>
              <a:rPr b="0" i="0" sz="2200" u="none" cap="none" strike="noStrike">
                <a:solidFill>
                  <a:srgbClr val="000000"/>
                </a:solidFill>
                <a:latin typeface="Times New Roman"/>
                <a:ea typeface="Times New Roman"/>
                <a:cs typeface="Times New Roman"/>
                <a:sym typeface="Times New Roman"/>
              </a:rPr>
              <a:t>Д. Намудҳои вайроншавӣ дар муҳаррикҳои баландшиддат (шиддаташон аз 1 кВ боло).</a:t>
            </a:r>
            <a:endParaRPr/>
          </a:p>
          <a:p>
            <a:pPr indent="0" lvl="0" marL="0" marR="0" rtl="0" algn="l">
              <a:lnSpc>
                <a:spcPct val="100000"/>
              </a:lnSpc>
              <a:spcBef>
                <a:spcPts val="0"/>
              </a:spcBef>
              <a:spcAft>
                <a:spcPts val="0"/>
              </a:spcAft>
              <a:buNone/>
            </a:pPr>
            <a:r>
              <a:rPr b="0" i="0" sz="2200" u="none" cap="none" strike="noStrike">
                <a:solidFill>
                  <a:srgbClr val="000000"/>
                </a:solidFill>
                <a:latin typeface="Times New Roman"/>
                <a:ea typeface="Times New Roman"/>
                <a:cs typeface="Times New Roman"/>
                <a:sym typeface="Times New Roman"/>
              </a:rPr>
              <a:t>Е. Намудҳои вайроншавӣ дар хатҳои кабелӣ.</a:t>
            </a:r>
            <a:endParaRPr/>
          </a:p>
          <a:p>
            <a:pPr indent="0" lvl="0" marL="0" marR="0" rtl="0" algn="l">
              <a:lnSpc>
                <a:spcPct val="100000"/>
              </a:lnSpc>
              <a:spcBef>
                <a:spcPts val="0"/>
              </a:spcBef>
              <a:spcAft>
                <a:spcPts val="0"/>
              </a:spcAft>
              <a:buNone/>
            </a:pPr>
            <a:r>
              <a:rPr b="0" i="0" sz="2200" u="none" cap="none" strike="noStrike">
                <a:solidFill>
                  <a:srgbClr val="000000"/>
                </a:solidFill>
                <a:latin typeface="Times New Roman"/>
                <a:ea typeface="Times New Roman"/>
                <a:cs typeface="Times New Roman"/>
                <a:sym typeface="Times New Roman"/>
              </a:rPr>
              <a:t>Ё. Вайроншавӣ дар тахтасимҳо “шинаҳои тақсимотӣ”.</a:t>
            </a:r>
            <a:endParaRPr b="0" i="0" sz="22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rPr b="1" i="0" sz="2400" u="none" cap="none" strike="noStrike">
                <a:solidFill>
                  <a:schemeClr val="dk1"/>
                </a:solidFill>
                <a:latin typeface="Times New Roman"/>
                <a:ea typeface="Times New Roman"/>
                <a:cs typeface="Times New Roman"/>
                <a:sym typeface="Times New Roman"/>
              </a:rPr>
              <a:t>2.Хулоса</a:t>
            </a:r>
            <a:endParaRPr b="0" i="0" sz="2400" u="none" cap="none" strike="noStrike">
              <a:solidFill>
                <a:schemeClr val="dk1"/>
              </a:solidFill>
              <a:latin typeface="Times New Roman"/>
              <a:ea typeface="Times New Roman"/>
              <a:cs typeface="Times New Roman"/>
              <a:sym typeface="Times New Roman"/>
            </a:endParaRPr>
          </a:p>
          <a:p>
            <a:pPr indent="-152400" lvl="1" marL="457200" marR="0" rtl="0" algn="l">
              <a:lnSpc>
                <a:spcPct val="100000"/>
              </a:lnSpc>
              <a:spcBef>
                <a:spcPts val="0"/>
              </a:spcBef>
              <a:spcAft>
                <a:spcPts val="0"/>
              </a:spcAft>
              <a:buClr>
                <a:schemeClr val="dk1"/>
              </a:buClr>
              <a:buSzPts val="2400"/>
              <a:buFont typeface="Arial"/>
              <a:buChar char="•"/>
            </a:pPr>
            <a:r>
              <a:rPr b="0" i="0" sz="2400" u="none" cap="none" strike="noStrike">
                <a:solidFill>
                  <a:schemeClr val="dk1"/>
                </a:solidFill>
                <a:latin typeface="Times New Roman"/>
                <a:ea typeface="Times New Roman"/>
                <a:cs typeface="Times New Roman"/>
                <a:sym typeface="Times New Roman"/>
              </a:rPr>
              <a:t>Ҷамъбасти мавзуъ. </a:t>
            </a:r>
            <a:endParaRPr/>
          </a:p>
        </p:txBody>
      </p:sp>
      <p:sp>
        <p:nvSpPr>
          <p:cNvPr id="109" name="Google Shape;109;p3"/>
          <p:cNvSpPr txBox="1"/>
          <p:nvPr/>
        </p:nvSpPr>
        <p:spPr>
          <a:xfrm>
            <a:off x="-12617" y="0"/>
            <a:ext cx="9931233" cy="512361"/>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None/>
            </a:pPr>
            <a:r>
              <a:rPr b="1" i="0" sz="3200" u="none" cap="none" strike="noStrike">
                <a:solidFill>
                  <a:schemeClr val="dk1"/>
                </a:solidFill>
                <a:latin typeface="Times New Roman"/>
                <a:ea typeface="Times New Roman"/>
                <a:cs typeface="Times New Roman"/>
                <a:sym typeface="Times New Roman"/>
              </a:rPr>
              <a:t>Нақшаи лексия</a:t>
            </a:r>
            <a:endParaRPr b="0"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38"/>
          <p:cNvSpPr txBox="1"/>
          <p:nvPr>
            <p:ph idx="1" type="body"/>
          </p:nvPr>
        </p:nvSpPr>
        <p:spPr>
          <a:xfrm>
            <a:off x="681037" y="556119"/>
            <a:ext cx="8915724" cy="596896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a:latin typeface="Times New Roman"/>
                <a:ea typeface="Times New Roman"/>
                <a:cs typeface="Times New Roman"/>
                <a:sym typeface="Times New Roman"/>
              </a:rPr>
              <a:t>	</a:t>
            </a:r>
            <a:r>
              <a:rPr sz="2400">
                <a:latin typeface="Times New Roman"/>
                <a:ea typeface="Times New Roman"/>
                <a:cs typeface="Times New Roman"/>
                <a:sym typeface="Times New Roman"/>
              </a:rPr>
              <a:t>Ҷараёни расиши кӯтоҳ (РК) садамаи асосӣ ба шумор меравад. Сабаби аслии пайдошавии ҷараёни РК ин вайроншавии оиқҳои дастгоҳҳои электрикӣ, расиши ноқилҳои хати интиқоли барқ ва ғайраҳо мебошанд. Вайроншавии оиқҳо, дар навбати худ, ба кӯҳнашавии таҷҳизот, нодуруст пайваст кардани ноқилҳои дастгоҳҳои электрикӣ ва ба рӯйпуш шудани изоляторҳо аз хоку чанг, алоқаманд мебошад.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Ҳангоми пайдо шудани ҷараёни РК-и сефаза, ноқилҳои фазаҳои </a:t>
            </a:r>
            <a:r>
              <a:rPr i="1" sz="2400">
                <a:latin typeface="Times New Roman"/>
                <a:ea typeface="Times New Roman"/>
                <a:cs typeface="Times New Roman"/>
                <a:sym typeface="Times New Roman"/>
              </a:rPr>
              <a:t>А</a:t>
            </a:r>
            <a:r>
              <a:rPr sz="2400">
                <a:latin typeface="Times New Roman"/>
                <a:ea typeface="Times New Roman"/>
                <a:cs typeface="Times New Roman"/>
                <a:sym typeface="Times New Roman"/>
              </a:rPr>
              <a:t>, </a:t>
            </a:r>
            <a:r>
              <a:rPr i="1" sz="2400">
                <a:latin typeface="Times New Roman"/>
                <a:ea typeface="Times New Roman"/>
                <a:cs typeface="Times New Roman"/>
                <a:sym typeface="Times New Roman"/>
              </a:rPr>
              <a:t>В</a:t>
            </a:r>
            <a:r>
              <a:rPr sz="2400">
                <a:latin typeface="Times New Roman"/>
                <a:ea typeface="Times New Roman"/>
                <a:cs typeface="Times New Roman"/>
                <a:sym typeface="Times New Roman"/>
              </a:rPr>
              <a:t> ва </a:t>
            </a:r>
            <a:r>
              <a:rPr i="1" sz="2400">
                <a:latin typeface="Times New Roman"/>
                <a:ea typeface="Times New Roman"/>
                <a:cs typeface="Times New Roman"/>
                <a:sym typeface="Times New Roman"/>
              </a:rPr>
              <a:t>С</a:t>
            </a:r>
            <a:r>
              <a:rPr sz="2400">
                <a:latin typeface="Times New Roman"/>
                <a:ea typeface="Times New Roman"/>
                <a:cs typeface="Times New Roman"/>
                <a:sym typeface="Times New Roman"/>
              </a:rPr>
              <a:t> ба ҳам дар як нуқта сарбаст мешаванд. Нуқтаи ҷараёни РК сефаза бо </a:t>
            </a:r>
            <a:r>
              <a:rPr i="1" sz="2400">
                <a:latin typeface="Times New Roman"/>
                <a:ea typeface="Times New Roman"/>
                <a:cs typeface="Times New Roman"/>
                <a:sym typeface="Times New Roman"/>
              </a:rPr>
              <a:t>К</a:t>
            </a:r>
            <a:r>
              <a:rPr baseline="30000" sz="2400">
                <a:latin typeface="Times New Roman"/>
                <a:ea typeface="Times New Roman"/>
                <a:cs typeface="Times New Roman"/>
                <a:sym typeface="Times New Roman"/>
              </a:rPr>
              <a:t>(3)</a:t>
            </a:r>
            <a:r>
              <a:rPr sz="2400">
                <a:latin typeface="Times New Roman"/>
                <a:ea typeface="Times New Roman"/>
                <a:cs typeface="Times New Roman"/>
                <a:sym typeface="Times New Roman"/>
              </a:rPr>
              <a:t> ишора карда мешавад. Ҷараён, шиддат ва тавоноие, ки ба РК сефаза тааллуқ доранд, мутаносибан бо ҳарфҳои зерин ишора карда мешаванд: </a:t>
            </a:r>
            <a:r>
              <a:rPr i="1" sz="2400">
                <a:latin typeface="Times New Roman"/>
                <a:ea typeface="Times New Roman"/>
                <a:cs typeface="Times New Roman"/>
                <a:sym typeface="Times New Roman"/>
              </a:rPr>
              <a:t>I</a:t>
            </a:r>
            <a:r>
              <a:rPr baseline="30000" sz="2400">
                <a:latin typeface="Times New Roman"/>
                <a:ea typeface="Times New Roman"/>
                <a:cs typeface="Times New Roman"/>
                <a:sym typeface="Times New Roman"/>
              </a:rPr>
              <a:t>(3)</a:t>
            </a:r>
            <a:r>
              <a:rPr sz="2400">
                <a:latin typeface="Times New Roman"/>
                <a:ea typeface="Times New Roman"/>
                <a:cs typeface="Times New Roman"/>
                <a:sym typeface="Times New Roman"/>
              </a:rPr>
              <a:t>; </a:t>
            </a:r>
            <a:r>
              <a:rPr i="1" sz="2400">
                <a:latin typeface="Times New Roman"/>
                <a:ea typeface="Times New Roman"/>
                <a:cs typeface="Times New Roman"/>
                <a:sym typeface="Times New Roman"/>
              </a:rPr>
              <a:t>U</a:t>
            </a:r>
            <a:r>
              <a:rPr baseline="30000" sz="2400">
                <a:latin typeface="Times New Roman"/>
                <a:ea typeface="Times New Roman"/>
                <a:cs typeface="Times New Roman"/>
                <a:sym typeface="Times New Roman"/>
              </a:rPr>
              <a:t>(3)</a:t>
            </a:r>
            <a:r>
              <a:rPr sz="2400">
                <a:latin typeface="Times New Roman"/>
                <a:ea typeface="Times New Roman"/>
                <a:cs typeface="Times New Roman"/>
                <a:sym typeface="Times New Roman"/>
              </a:rPr>
              <a:t>; </a:t>
            </a:r>
            <a:r>
              <a:rPr i="1" sz="2400">
                <a:latin typeface="Times New Roman"/>
                <a:ea typeface="Times New Roman"/>
                <a:cs typeface="Times New Roman"/>
                <a:sym typeface="Times New Roman"/>
              </a:rPr>
              <a:t>S</a:t>
            </a:r>
            <a:r>
              <a:rPr baseline="30000" sz="2400">
                <a:latin typeface="Times New Roman"/>
                <a:ea typeface="Times New Roman"/>
                <a:cs typeface="Times New Roman"/>
                <a:sym typeface="Times New Roman"/>
              </a:rPr>
              <a:t>(3)</a:t>
            </a:r>
            <a:r>
              <a:rPr sz="2400">
                <a:latin typeface="Times New Roman"/>
                <a:ea typeface="Times New Roman"/>
                <a:cs typeface="Times New Roman"/>
                <a:sym typeface="Times New Roman"/>
              </a:rPr>
              <a:t>. Ҷараёни РК сефаза садамаи зарарнокиаш калон ба ҳисоб рафта, ҷараёни электрикии хатарнокро ба вуҷуд меорад.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39"/>
          <p:cNvSpPr txBox="1"/>
          <p:nvPr>
            <p:ph idx="1" type="body"/>
          </p:nvPr>
        </p:nvSpPr>
        <p:spPr>
          <a:xfrm>
            <a:off x="357750" y="328475"/>
            <a:ext cx="9419700" cy="4611600"/>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000">
                <a:solidFill>
                  <a:schemeClr val="dk1"/>
                </a:solidFill>
                <a:latin typeface="Times New Roman"/>
                <a:ea typeface="Times New Roman"/>
                <a:cs typeface="Times New Roman"/>
                <a:sym typeface="Times New Roman"/>
              </a:rPr>
              <a:t>Намудҳо ва фоизнокии пайдошавии ҷараёни РК дар ҷадвали зерин оварда шудааст</a:t>
            </a:r>
            <a:endParaRPr sz="2000">
              <a:latin typeface="Times New Roman"/>
              <a:ea typeface="Times New Roman"/>
              <a:cs typeface="Times New Roman"/>
              <a:sym typeface="Times New Roman"/>
            </a:endParaRPr>
          </a:p>
        </p:txBody>
      </p:sp>
      <p:sp>
        <p:nvSpPr>
          <p:cNvPr id="120" name="Google Shape;120;p39"/>
          <p:cNvSpPr/>
          <p:nvPr/>
        </p:nvSpPr>
        <p:spPr>
          <a:xfrm>
            <a:off x="159798" y="0"/>
            <a:ext cx="9906000" cy="45720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pic>
        <p:nvPicPr>
          <p:cNvPr id="121" name="Google Shape;121;p39"/>
          <p:cNvPicPr preferRelativeResize="0"/>
          <p:nvPr/>
        </p:nvPicPr>
        <p:blipFill rotWithShape="1">
          <a:blip r:embed="rId3">
            <a:alphaModFix/>
          </a:blip>
          <a:srcRect b="32726" l="29343" r="39230" t="33067"/>
          <a:stretch/>
        </p:blipFill>
        <p:spPr>
          <a:xfrm>
            <a:off x="511400" y="810500"/>
            <a:ext cx="8966424" cy="3186300"/>
          </a:xfrm>
          <a:prstGeom prst="rect">
            <a:avLst/>
          </a:prstGeom>
          <a:noFill/>
          <a:ln>
            <a:noFill/>
          </a:ln>
        </p:spPr>
      </p:pic>
      <p:sp>
        <p:nvSpPr>
          <p:cNvPr id="122" name="Google Shape;122;p39"/>
          <p:cNvSpPr/>
          <p:nvPr/>
        </p:nvSpPr>
        <p:spPr>
          <a:xfrm>
            <a:off x="345813" y="3996800"/>
            <a:ext cx="9297600" cy="2352600"/>
          </a:xfrm>
          <a:prstGeom prst="rect">
            <a:avLst/>
          </a:prstGeom>
          <a:noFill/>
          <a:ln>
            <a:noFill/>
          </a:ln>
        </p:spPr>
        <p:txBody>
          <a:bodyPr anchorCtr="0" anchor="t" bIns="45700" lIns="91425" spcFirstLastPara="1" rIns="91425" wrap="square" tIns="45700">
            <a:spAutoFit/>
          </a:bodyPr>
          <a:lstStyle/>
          <a:p>
            <a:pPr indent="449580" lvl="0" marL="0" marR="0" rtl="0" algn="just">
              <a:lnSpc>
                <a:spcPct val="100000"/>
              </a:lnSpc>
              <a:spcBef>
                <a:spcPts val="0"/>
              </a:spcBef>
              <a:spcAft>
                <a:spcPts val="0"/>
              </a:spcAft>
              <a:buNone/>
            </a:pPr>
            <a:r>
              <a:rPr sz="1800">
                <a:solidFill>
                  <a:schemeClr val="dk1"/>
                </a:solidFill>
                <a:latin typeface="Times New Roman"/>
                <a:ea typeface="Times New Roman"/>
                <a:cs typeface="Times New Roman"/>
                <a:sym typeface="Times New Roman"/>
              </a:rPr>
              <a:t>Тарҷумаи истилоҳоти ҷадвал дар поён оварда шудааст: Вид короткого замыкания намуди РК; Принципиальная схема- намуди РК; Относительная вероятность КЗ (%) в сетях различных напряжений, кВ- эҳтимолияти пайдошавии РК дар шабакаҳои шиддати, кВ; Однофазное К</a:t>
            </a:r>
            <a:r>
              <a:rPr baseline="30000" sz="1800">
                <a:solidFill>
                  <a:schemeClr val="dk1"/>
                </a:solidFill>
                <a:latin typeface="Times New Roman"/>
                <a:ea typeface="Times New Roman"/>
                <a:cs typeface="Times New Roman"/>
                <a:sym typeface="Times New Roman"/>
              </a:rPr>
              <a:t>(1)</a:t>
            </a:r>
            <a:r>
              <a:rPr sz="1800">
                <a:solidFill>
                  <a:schemeClr val="dk1"/>
                </a:solidFill>
                <a:latin typeface="Times New Roman"/>
                <a:ea typeface="Times New Roman"/>
                <a:cs typeface="Times New Roman"/>
                <a:sym typeface="Times New Roman"/>
              </a:rPr>
              <a:t>- РК-и якфаза; Двухфазное К</a:t>
            </a:r>
            <a:r>
              <a:rPr baseline="30000" sz="1800">
                <a:solidFill>
                  <a:schemeClr val="dk1"/>
                </a:solidFill>
                <a:latin typeface="Times New Roman"/>
                <a:ea typeface="Times New Roman"/>
                <a:cs typeface="Times New Roman"/>
                <a:sym typeface="Times New Roman"/>
              </a:rPr>
              <a:t>(2)</a:t>
            </a:r>
            <a:r>
              <a:rPr sz="1800">
                <a:solidFill>
                  <a:schemeClr val="dk1"/>
                </a:solidFill>
                <a:latin typeface="Times New Roman"/>
                <a:ea typeface="Times New Roman"/>
                <a:cs typeface="Times New Roman"/>
                <a:sym typeface="Times New Roman"/>
              </a:rPr>
              <a:t>-РК-и дуфаза; Двухфазное на землю К</a:t>
            </a:r>
            <a:r>
              <a:rPr baseline="30000" sz="1800">
                <a:solidFill>
                  <a:schemeClr val="dk1"/>
                </a:solidFill>
                <a:latin typeface="Times New Roman"/>
                <a:ea typeface="Times New Roman"/>
                <a:cs typeface="Times New Roman"/>
                <a:sym typeface="Times New Roman"/>
              </a:rPr>
              <a:t>(2.1)</a:t>
            </a:r>
            <a:r>
              <a:rPr sz="1800">
                <a:solidFill>
                  <a:schemeClr val="dk1"/>
                </a:solidFill>
                <a:latin typeface="Times New Roman"/>
                <a:ea typeface="Times New Roman"/>
                <a:cs typeface="Times New Roman"/>
                <a:sym typeface="Times New Roman"/>
              </a:rPr>
              <a:t>- РК-и дуфаза ба замин; Трехфазное К</a:t>
            </a:r>
            <a:r>
              <a:rPr baseline="30000" sz="1800">
                <a:solidFill>
                  <a:schemeClr val="dk1"/>
                </a:solidFill>
                <a:latin typeface="Times New Roman"/>
                <a:ea typeface="Times New Roman"/>
                <a:cs typeface="Times New Roman"/>
                <a:sym typeface="Times New Roman"/>
              </a:rPr>
              <a:t>(3)</a:t>
            </a:r>
            <a:r>
              <a:rPr sz="1800">
                <a:solidFill>
                  <a:schemeClr val="dk1"/>
                </a:solidFill>
                <a:latin typeface="Times New Roman"/>
                <a:ea typeface="Times New Roman"/>
                <a:cs typeface="Times New Roman"/>
                <a:sym typeface="Times New Roman"/>
              </a:rPr>
              <a:t>- Рк-и сефаза-ро нишон медиҳанд.</a:t>
            </a:r>
            <a:r>
              <a:rPr b="0" i="0" sz="1800" u="none" cap="none" strike="noStrike">
                <a:solidFill>
                  <a:srgbClr val="000000"/>
                </a:solidFill>
                <a:latin typeface="Times New Roman"/>
                <a:ea typeface="Times New Roman"/>
                <a:cs typeface="Times New Roman"/>
                <a:sym typeface="Times New Roman"/>
              </a:rPr>
              <a:t> </a:t>
            </a:r>
            <a:r>
              <a:rPr b="0" i="0" sz="1800" u="sng" cap="none" strike="noStrike">
                <a:solidFill>
                  <a:srgbClr val="0563C1"/>
                </a:solidFill>
                <a:latin typeface="Times New Roman"/>
                <a:ea typeface="Times New Roman"/>
                <a:cs typeface="Times New Roman"/>
                <a:sym typeface="Times New Roman"/>
                <a:hlinkClick r:id="rId4">
                  <a:extLst>
                    <a:ext uri="{A12FA001-AC4F-418D-AE19-62706E023703}">
                      <ahyp:hlinkClr val="tx"/>
                    </a:ext>
                  </a:extLst>
                </a:hlinkClick>
              </a:rPr>
              <a:t>https://studfile.net/preview/4614358/</a:t>
            </a:r>
            <a:r>
              <a:rPr b="0" i="0" sz="1800" u="none" cap="none" strike="noStrike">
                <a:solidFill>
                  <a:srgbClr val="000000"/>
                </a:solidFill>
                <a:latin typeface="Times New Roman"/>
                <a:ea typeface="Times New Roman"/>
                <a:cs typeface="Times New Roman"/>
                <a:sym typeface="Times New Roman"/>
              </a:rPr>
              <a:t> </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40"/>
          <p:cNvSpPr txBox="1"/>
          <p:nvPr>
            <p:ph idx="1" type="body"/>
          </p:nvPr>
        </p:nvSpPr>
        <p:spPr>
          <a:xfrm>
            <a:off x="681037" y="1133167"/>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a:t>
            </a:r>
            <a:endParaRPr sz="2400">
              <a:latin typeface="Times New Roman"/>
              <a:ea typeface="Times New Roman"/>
              <a:cs typeface="Times New Roman"/>
              <a:sym typeface="Times New Roman"/>
            </a:endParaRPr>
          </a:p>
        </p:txBody>
      </p:sp>
      <p:sp>
        <p:nvSpPr>
          <p:cNvPr id="128" name="Google Shape;128;p40"/>
          <p:cNvSpPr/>
          <p:nvPr/>
        </p:nvSpPr>
        <p:spPr>
          <a:xfrm>
            <a:off x="771986" y="1050922"/>
            <a:ext cx="8543924" cy="4693593"/>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sz="2000" u="none" cap="none" strike="noStrike">
                <a:solidFill>
                  <a:srgbClr val="000000"/>
                </a:solidFill>
                <a:latin typeface="Times New Roman"/>
                <a:ea typeface="Times New Roman"/>
                <a:cs typeface="Times New Roman"/>
                <a:sym typeface="Times New Roman"/>
              </a:rPr>
              <a:t>Формулаҳои муаянкунии бузургиҳои базисӣ барои ҳисоби ҷараёнҳои расиши кутоҳ дар нуқтаҳои гуногуни шабака ва дастгоҳу таҷҳизоти электрикӣ дар поён оварда шудаанд: </a:t>
            </a:r>
            <a:endParaRPr b="0" i="0" sz="2000" u="none" cap="none" strike="noStrike">
              <a:solidFill>
                <a:srgbClr val="000000"/>
              </a:solidFill>
              <a:latin typeface="Times New Roman"/>
              <a:ea typeface="Times New Roman"/>
              <a:cs typeface="Times New Roman"/>
              <a:sym typeface="Times New Roman"/>
            </a:endParaRPr>
          </a:p>
          <a:p>
            <a:pPr indent="0" lvl="0" marL="0" marR="6350" rtl="0" algn="ctr">
              <a:lnSpc>
                <a:spcPct val="115000"/>
              </a:lnSpc>
              <a:spcBef>
                <a:spcPts val="265"/>
              </a:spcBef>
              <a:spcAft>
                <a:spcPts val="0"/>
              </a:spcAft>
              <a:buNone/>
            </a:pPr>
            <a:r>
              <a:rPr b="0" i="0" sz="2000" u="none" cap="none" strike="noStrike">
                <a:solidFill>
                  <a:srgbClr val="000000"/>
                </a:solidFill>
                <a:latin typeface="Times New Roman"/>
                <a:ea typeface="Times New Roman"/>
                <a:cs typeface="Times New Roman"/>
                <a:sym typeface="Times New Roman"/>
              </a:rPr>
              <a:t>I</a:t>
            </a:r>
            <a:r>
              <a:rPr b="0" baseline="-25000" i="0" sz="2000" u="none" cap="none" strike="noStrike">
                <a:solidFill>
                  <a:srgbClr val="000000"/>
                </a:solidFill>
                <a:latin typeface="Times New Roman"/>
                <a:ea typeface="Times New Roman"/>
                <a:cs typeface="Times New Roman"/>
                <a:sym typeface="Times New Roman"/>
              </a:rPr>
              <a:t>*б</a:t>
            </a:r>
            <a:r>
              <a:rPr b="0" i="0" sz="2000" u="none" cap="none" strike="noStrike">
                <a:solidFill>
                  <a:srgbClr val="000000"/>
                </a:solidFill>
                <a:latin typeface="Times New Roman"/>
                <a:ea typeface="Times New Roman"/>
                <a:cs typeface="Times New Roman"/>
                <a:sym typeface="Times New Roman"/>
              </a:rPr>
              <a:t> = I/I</a:t>
            </a:r>
            <a:r>
              <a:rPr b="0" baseline="-25000" i="0" sz="2000" u="none" cap="none" strike="noStrike">
                <a:solidFill>
                  <a:srgbClr val="000000"/>
                </a:solidFill>
                <a:latin typeface="Times New Roman"/>
                <a:ea typeface="Times New Roman"/>
                <a:cs typeface="Times New Roman"/>
                <a:sym typeface="Times New Roman"/>
              </a:rPr>
              <a:t>б</a:t>
            </a:r>
            <a:r>
              <a:rPr b="0" i="0" sz="2000" u="none" cap="none" strike="noStrike">
                <a:solidFill>
                  <a:srgbClr val="000000"/>
                </a:solidFill>
                <a:latin typeface="Times New Roman"/>
                <a:ea typeface="Times New Roman"/>
                <a:cs typeface="Times New Roman"/>
                <a:sym typeface="Times New Roman"/>
              </a:rPr>
              <a:t>,	(2.1)</a:t>
            </a:r>
            <a:endParaRPr b="0" i="0" sz="2000" u="none" cap="none" strike="noStrike">
              <a:solidFill>
                <a:srgbClr val="000000"/>
              </a:solidFill>
              <a:latin typeface="Times New Roman"/>
              <a:ea typeface="Times New Roman"/>
              <a:cs typeface="Times New Roman"/>
              <a:sym typeface="Times New Roman"/>
            </a:endParaRPr>
          </a:p>
          <a:p>
            <a:pPr indent="0" lvl="0" marL="0" marR="6350" rtl="0" algn="ctr">
              <a:lnSpc>
                <a:spcPct val="115000"/>
              </a:lnSpc>
              <a:spcBef>
                <a:spcPts val="800"/>
              </a:spcBef>
              <a:spcAft>
                <a:spcPts val="0"/>
              </a:spcAft>
              <a:buNone/>
            </a:pPr>
            <a:r>
              <a:rPr b="0" i="1" sz="2000" u="none" cap="none" strike="noStrike">
                <a:solidFill>
                  <a:srgbClr val="000000"/>
                </a:solidFill>
                <a:latin typeface="Times New Roman"/>
                <a:ea typeface="Times New Roman"/>
                <a:cs typeface="Times New Roman"/>
                <a:sym typeface="Times New Roman"/>
              </a:rPr>
              <a:t>S</a:t>
            </a:r>
            <a:r>
              <a:rPr b="0" baseline="-25000" i="1" sz="2000" u="none" cap="none" strike="noStrike">
                <a:solidFill>
                  <a:srgbClr val="000000"/>
                </a:solidFill>
                <a:latin typeface="Times New Roman"/>
                <a:ea typeface="Times New Roman"/>
                <a:cs typeface="Times New Roman"/>
                <a:sym typeface="Times New Roman"/>
              </a:rPr>
              <a:t>*</a:t>
            </a:r>
            <a:r>
              <a:rPr b="0" baseline="-25000" i="0" sz="2000" u="none" cap="none" strike="noStrike">
                <a:solidFill>
                  <a:srgbClr val="000000"/>
                </a:solidFill>
                <a:latin typeface="Times New Roman"/>
                <a:ea typeface="Times New Roman"/>
                <a:cs typeface="Times New Roman"/>
                <a:sym typeface="Times New Roman"/>
              </a:rPr>
              <a:t> б</a:t>
            </a:r>
            <a:r>
              <a:rPr b="0" i="1" sz="2000" u="none" cap="none" strike="noStrike">
                <a:solidFill>
                  <a:srgbClr val="000000"/>
                </a:solidFill>
                <a:latin typeface="Times New Roman"/>
                <a:ea typeface="Times New Roman"/>
                <a:cs typeface="Times New Roman"/>
                <a:sym typeface="Times New Roman"/>
              </a:rPr>
              <a:t> = S/S</a:t>
            </a:r>
            <a:r>
              <a:rPr b="0" baseline="-25000" i="0" sz="2000" u="none" cap="none" strike="noStrike">
                <a:solidFill>
                  <a:srgbClr val="000000"/>
                </a:solidFill>
                <a:latin typeface="Times New Roman"/>
                <a:ea typeface="Times New Roman"/>
                <a:cs typeface="Times New Roman"/>
                <a:sym typeface="Times New Roman"/>
              </a:rPr>
              <a:t> б</a:t>
            </a:r>
            <a:r>
              <a:rPr b="0" i="1" sz="2000" u="none" cap="none" strike="noStrike">
                <a:solidFill>
                  <a:srgbClr val="000000"/>
                </a:solidFill>
                <a:latin typeface="Times New Roman"/>
                <a:ea typeface="Times New Roman"/>
                <a:cs typeface="Times New Roman"/>
                <a:sym typeface="Times New Roman"/>
              </a:rPr>
              <a:t>,	</a:t>
            </a:r>
            <a:r>
              <a:rPr b="0" i="0" sz="2000" u="none" cap="none" strike="noStrike">
                <a:solidFill>
                  <a:srgbClr val="000000"/>
                </a:solidFill>
                <a:latin typeface="Times New Roman"/>
                <a:ea typeface="Times New Roman"/>
                <a:cs typeface="Times New Roman"/>
                <a:sym typeface="Times New Roman"/>
              </a:rPr>
              <a:t>(2.2)</a:t>
            </a:r>
            <a:endParaRPr b="0" i="0" sz="2000" u="none" cap="none" strike="noStrike">
              <a:solidFill>
                <a:srgbClr val="000000"/>
              </a:solidFill>
              <a:latin typeface="Times New Roman"/>
              <a:ea typeface="Times New Roman"/>
              <a:cs typeface="Times New Roman"/>
              <a:sym typeface="Times New Roman"/>
            </a:endParaRPr>
          </a:p>
          <a:p>
            <a:pPr indent="0" lvl="0" marL="0" marR="6350" rtl="0" algn="ctr">
              <a:lnSpc>
                <a:spcPct val="115000"/>
              </a:lnSpc>
              <a:spcBef>
                <a:spcPts val="800"/>
              </a:spcBef>
              <a:spcAft>
                <a:spcPts val="0"/>
              </a:spcAft>
              <a:buNone/>
            </a:pPr>
            <a:r>
              <a:rPr b="0" i="0" sz="2000" u="none" cap="none" strike="noStrike">
                <a:solidFill>
                  <a:srgbClr val="000000"/>
                </a:solidFill>
                <a:latin typeface="Times New Roman"/>
                <a:ea typeface="Times New Roman"/>
                <a:cs typeface="Times New Roman"/>
                <a:sym typeface="Times New Roman"/>
              </a:rPr>
              <a:t>Z</a:t>
            </a:r>
            <a:r>
              <a:rPr b="0" baseline="-25000" i="0" sz="2000" u="none" cap="none" strike="noStrike">
                <a:solidFill>
                  <a:srgbClr val="000000"/>
                </a:solidFill>
                <a:latin typeface="Times New Roman"/>
                <a:ea typeface="Times New Roman"/>
                <a:cs typeface="Times New Roman"/>
                <a:sym typeface="Times New Roman"/>
              </a:rPr>
              <a:t> *б</a:t>
            </a:r>
            <a:r>
              <a:rPr b="0" i="0" sz="2000" u="none" cap="none" strike="noStrike">
                <a:solidFill>
                  <a:srgbClr val="000000"/>
                </a:solidFill>
                <a:latin typeface="Times New Roman"/>
                <a:ea typeface="Times New Roman"/>
                <a:cs typeface="Times New Roman"/>
                <a:sym typeface="Times New Roman"/>
              </a:rPr>
              <a:t> = Z/Z</a:t>
            </a:r>
            <a:r>
              <a:rPr b="0" baseline="-25000" i="0" sz="2000" u="none" cap="none" strike="noStrike">
                <a:solidFill>
                  <a:srgbClr val="000000"/>
                </a:solidFill>
                <a:latin typeface="Times New Roman"/>
                <a:ea typeface="Times New Roman"/>
                <a:cs typeface="Times New Roman"/>
                <a:sym typeface="Times New Roman"/>
              </a:rPr>
              <a:t> б</a:t>
            </a:r>
            <a:r>
              <a:rPr b="0" i="0" sz="2000" u="none" cap="none" strike="noStrike">
                <a:solidFill>
                  <a:srgbClr val="000000"/>
                </a:solidFill>
                <a:latin typeface="Times New Roman"/>
                <a:ea typeface="Times New Roman"/>
                <a:cs typeface="Times New Roman"/>
                <a:sym typeface="Times New Roman"/>
              </a:rPr>
              <a:t>.	(2.3)</a:t>
            </a:r>
            <a:endParaRPr b="0" i="0" sz="2000" u="none" cap="none" strike="noStrike">
              <a:solidFill>
                <a:srgbClr val="000000"/>
              </a:solidFill>
              <a:latin typeface="Times New Roman"/>
              <a:ea typeface="Times New Roman"/>
              <a:cs typeface="Times New Roman"/>
              <a:sym typeface="Times New Roman"/>
            </a:endParaRPr>
          </a:p>
          <a:p>
            <a:pPr indent="0" lvl="0" marL="0" marR="3175" rtl="0" algn="just">
              <a:lnSpc>
                <a:spcPct val="115000"/>
              </a:lnSpc>
              <a:spcBef>
                <a:spcPts val="1470"/>
              </a:spcBef>
              <a:spcAft>
                <a:spcPts val="0"/>
              </a:spcAft>
              <a:buNone/>
            </a:pPr>
            <a:r>
              <a:rPr b="0" i="0" sz="2000" u="none" cap="none" strike="noStrike">
                <a:solidFill>
                  <a:srgbClr val="000000"/>
                </a:solidFill>
                <a:latin typeface="Times New Roman"/>
                <a:ea typeface="Times New Roman"/>
                <a:cs typeface="Times New Roman"/>
                <a:sym typeface="Times New Roman"/>
              </a:rPr>
              <a:t>	Дар инҷо  </a:t>
            </a:r>
            <a:r>
              <a:rPr b="0" i="1" sz="2000" u="none" cap="none" strike="noStrike">
                <a:solidFill>
                  <a:srgbClr val="000000"/>
                </a:solidFill>
                <a:latin typeface="Times New Roman"/>
                <a:ea typeface="Times New Roman"/>
                <a:cs typeface="Times New Roman"/>
                <a:sym typeface="Times New Roman"/>
              </a:rPr>
              <a:t>U, I, S, Z – </a:t>
            </a:r>
            <a:r>
              <a:rPr b="0" i="0" sz="2000" u="none" cap="none" strike="noStrike">
                <a:solidFill>
                  <a:srgbClr val="000000"/>
                </a:solidFill>
                <a:latin typeface="Times New Roman"/>
                <a:ea typeface="Times New Roman"/>
                <a:cs typeface="Times New Roman"/>
                <a:sym typeface="Times New Roman"/>
              </a:rPr>
              <a:t>параметрҳо бо воҳидҳои нисбӣ ишора карда шудаанд ва бо (А, ВА, Ом); нишон дода мешаванд.</a:t>
            </a:r>
            <a:endParaRPr b="0" i="0" sz="20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800"/>
              </a:spcBef>
              <a:spcAft>
                <a:spcPts val="0"/>
              </a:spcAft>
              <a:buNone/>
            </a:pPr>
            <a:r>
              <a:rPr b="0" i="0" sz="2000" u="none" cap="none" strike="noStrike">
                <a:solidFill>
                  <a:srgbClr val="000000"/>
                </a:solidFill>
                <a:latin typeface="Times New Roman"/>
                <a:ea typeface="Times New Roman"/>
                <a:cs typeface="Times New Roman"/>
                <a:sym typeface="Times New Roman"/>
              </a:rPr>
              <a:t>	Дар системаҳои таъминоти барқ метавонанд осебҳои гуногун ба вуҷуд оянд, ки онҳоро аз рӯи хусусиятҳои гуногун гурӯҳбандӣ кардан мумкин аст: аз рӯи тарзи ҷараёнгирӣ, давомнокӣ, сабабҳои пайдоиш ва маҳалли рух додан.</a:t>
            </a:r>
            <a:endParaRPr b="0" i="0" sz="2000" u="none" cap="none" strike="noStrike">
              <a:solidFill>
                <a:srgbClr val="000000"/>
              </a:solidFill>
              <a:latin typeface="Times New Roman"/>
              <a:ea typeface="Times New Roman"/>
              <a:cs typeface="Times New Roman"/>
              <a:sym typeface="Times New Roman"/>
            </a:endParaRPr>
          </a:p>
        </p:txBody>
      </p:sp>
      <p:sp>
        <p:nvSpPr>
          <p:cNvPr id="129" name="Google Shape;129;p40"/>
          <p:cNvSpPr/>
          <p:nvPr/>
        </p:nvSpPr>
        <p:spPr>
          <a:xfrm>
            <a:off x="1637028" y="312595"/>
            <a:ext cx="6631944" cy="483017"/>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1" i="0" sz="2400" u="none" cap="none" strike="noStrike">
                <a:solidFill>
                  <a:schemeClr val="lt1"/>
                </a:solidFill>
                <a:latin typeface="Times New Roman"/>
                <a:ea typeface="Times New Roman"/>
                <a:cs typeface="Times New Roman"/>
                <a:sym typeface="Times New Roman"/>
              </a:rPr>
              <a:t>Навъҳои осеб дар системаҳои таъминоти барқ</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4"/>
          <p:cNvSpPr/>
          <p:nvPr/>
        </p:nvSpPr>
        <p:spPr>
          <a:xfrm>
            <a:off x="158698" y="1114969"/>
            <a:ext cx="9143999" cy="36933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1" i="0" sz="1800" u="none" cap="none" strike="noStrike">
                <a:solidFill>
                  <a:schemeClr val="dk1"/>
                </a:solidFill>
                <a:latin typeface="Times New Roman"/>
                <a:ea typeface="Times New Roman"/>
                <a:cs typeface="Times New Roman"/>
                <a:sym typeface="Times New Roman"/>
              </a:rPr>
              <a:t>	</a:t>
            </a:r>
            <a:endParaRPr b="0" i="0" sz="1800" u="none" cap="none" strike="noStrike">
              <a:solidFill>
                <a:schemeClr val="dk1"/>
              </a:solidFill>
              <a:latin typeface="Times New Roman"/>
              <a:ea typeface="Times New Roman"/>
              <a:cs typeface="Times New Roman"/>
              <a:sym typeface="Times New Roman"/>
            </a:endParaRPr>
          </a:p>
        </p:txBody>
      </p:sp>
      <p:sp>
        <p:nvSpPr>
          <p:cNvPr id="135" name="Google Shape;135;p4"/>
          <p:cNvSpPr/>
          <p:nvPr/>
        </p:nvSpPr>
        <p:spPr>
          <a:xfrm>
            <a:off x="1197520" y="501134"/>
            <a:ext cx="184731" cy="430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200"/>
              <a:buFont typeface="Arial"/>
              <a:buNone/>
            </a:pPr>
            <a:r>
              <a:t/>
            </a:r>
            <a:endParaRPr b="1" i="0" sz="2200" u="none" cap="none" strike="noStrike">
              <a:solidFill>
                <a:srgbClr val="002060"/>
              </a:solidFill>
              <a:latin typeface="Calibri"/>
              <a:ea typeface="Calibri"/>
              <a:cs typeface="Calibri"/>
              <a:sym typeface="Calibri"/>
            </a:endParaRPr>
          </a:p>
        </p:txBody>
      </p:sp>
      <p:sp>
        <p:nvSpPr>
          <p:cNvPr id="136" name="Google Shape;136;p4"/>
          <p:cNvSpPr/>
          <p:nvPr/>
        </p:nvSpPr>
        <p:spPr>
          <a:xfrm>
            <a:off x="277881" y="1114969"/>
            <a:ext cx="9325002" cy="43703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Генераторҳо яке аз муҳимтарин қисмҳои системаи энергетикӣ мебошанд ва метавонанд ба осебҳои гуногун дучор шаванд. Ин осебҳоро метавон аз рӯи сабабҳо ва маҳалли рух доданашон гурӯҳбандӣ кард. Маълум аст, ки генератор аз якчанд қистмҳои асосӣ иборат мебошад, бахусус: 1. Статор (қисми давврназананда); 2. Ротор (қисми даврзананда); 3.Низоми ангезиш (система возбуждения); 4. Подшипникҳо (подшипники); Танаи генератор (каркас). Осебҳои электрикӣ дар генераторҳо чунин мебошанд:</a:t>
            </a:r>
            <a:endParaRPr b="0" i="0" sz="2400" u="none" cap="none" strike="noStrike">
              <a:solidFill>
                <a:srgbClr val="0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None/>
            </a:pPr>
            <a:r>
              <a:t/>
            </a:r>
            <a:endParaRPr b="1"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1. Осебҳои электрикӣ:</a:t>
            </a:r>
            <a:endParaRPr/>
          </a:p>
          <a:p>
            <a:pPr indent="0" lvl="0" marL="0" marR="0" rtl="0" algn="l">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Расиши кутоҳ (РК): Дар печҳои статор (расми 1);</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137" name="Google Shape;137;p4"/>
          <p:cNvSpPr txBox="1"/>
          <p:nvPr>
            <p:ph type="title"/>
          </p:nvPr>
        </p:nvSpPr>
        <p:spPr>
          <a:xfrm>
            <a:off x="1951076" y="497350"/>
            <a:ext cx="6145889" cy="315911"/>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2800">
                <a:solidFill>
                  <a:schemeClr val="lt1"/>
                </a:solidFill>
                <a:latin typeface="Times New Roman"/>
                <a:ea typeface="Times New Roman"/>
                <a:cs typeface="Times New Roman"/>
                <a:sym typeface="Times New Roman"/>
              </a:rPr>
              <a:t>А. Навъҳои осеб дар генераторҳо</a:t>
            </a:r>
            <a:br>
              <a:rPr b="1" sz="2800">
                <a:solidFill>
                  <a:schemeClr val="lt1"/>
                </a:solidFill>
                <a:latin typeface="Times New Roman"/>
                <a:ea typeface="Times New Roman"/>
                <a:cs typeface="Times New Roman"/>
                <a:sym typeface="Times New Roman"/>
              </a:rPr>
            </a:br>
            <a:endParaRPr b="1" sz="1800">
              <a:solidFill>
                <a:schemeClr val="lt1"/>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descr="Картинки по запросу корпоративное управление" id="142" name="Google Shape;142;p5"/>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63"/>
              <a:buFont typeface="Arial"/>
              <a:buNone/>
            </a:pPr>
            <a:r>
              <a:t/>
            </a:r>
            <a:endParaRPr b="0" i="0" sz="1463" u="none" cap="none" strike="noStrike">
              <a:solidFill>
                <a:schemeClr val="dk1"/>
              </a:solidFill>
              <a:latin typeface="Century Gothic"/>
              <a:ea typeface="Century Gothic"/>
              <a:cs typeface="Century Gothic"/>
              <a:sym typeface="Century Gothic"/>
            </a:endParaRPr>
          </a:p>
        </p:txBody>
      </p:sp>
      <p:sp>
        <p:nvSpPr>
          <p:cNvPr id="143" name="Google Shape;143;p5"/>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144" name="Google Shape;144;p5"/>
          <p:cNvPicPr preferRelativeResize="0"/>
          <p:nvPr/>
        </p:nvPicPr>
        <p:blipFill rotWithShape="1">
          <a:blip r:embed="rId3">
            <a:alphaModFix/>
          </a:blip>
          <a:srcRect b="27067" l="37841" r="26242" t="52339"/>
          <a:stretch/>
        </p:blipFill>
        <p:spPr>
          <a:xfrm>
            <a:off x="914400" y="1162974"/>
            <a:ext cx="7714696" cy="3107185"/>
          </a:xfrm>
          <a:prstGeom prst="rect">
            <a:avLst/>
          </a:prstGeom>
          <a:noFill/>
          <a:ln>
            <a:noFill/>
          </a:ln>
        </p:spPr>
      </p:pic>
      <p:sp>
        <p:nvSpPr>
          <p:cNvPr id="145" name="Google Shape;145;p5"/>
          <p:cNvSpPr/>
          <p:nvPr/>
        </p:nvSpPr>
        <p:spPr>
          <a:xfrm>
            <a:off x="0" y="4604418"/>
            <a:ext cx="8993079" cy="352789"/>
          </a:xfrm>
          <a:prstGeom prst="rect">
            <a:avLst/>
          </a:prstGeom>
          <a:noFill/>
          <a:ln>
            <a:noFill/>
          </a:ln>
        </p:spPr>
        <p:txBody>
          <a:bodyPr anchorCtr="0" anchor="t" bIns="45700" lIns="91425" spcFirstLastPara="1" rIns="91425" wrap="square" tIns="45700">
            <a:spAutoFit/>
          </a:bodyPr>
          <a:lstStyle/>
          <a:p>
            <a:pPr indent="0" lvl="0" marL="914400" marR="0" rtl="0" algn="l">
              <a:lnSpc>
                <a:spcPct val="115000"/>
              </a:lnSpc>
              <a:spcBef>
                <a:spcPts val="0"/>
              </a:spcBef>
              <a:spcAft>
                <a:spcPts val="0"/>
              </a:spcAft>
              <a:buNone/>
            </a:pPr>
            <a:r>
              <a:rPr b="0" i="0" sz="1600" u="none" cap="none" strike="noStrike">
                <a:solidFill>
                  <a:srgbClr val="000000"/>
                </a:solidFill>
                <a:latin typeface="Times New Roman"/>
                <a:ea typeface="Times New Roman"/>
                <a:cs typeface="Times New Roman"/>
                <a:sym typeface="Times New Roman"/>
              </a:rPr>
              <a:t>Расми 1. </a:t>
            </a:r>
            <a:r>
              <a:rPr b="0" i="0" sz="1600" u="sng" cap="none" strike="noStrike">
                <a:solidFill>
                  <a:srgbClr val="0563C1"/>
                </a:solidFill>
                <a:latin typeface="Times New Roman"/>
                <a:ea typeface="Times New Roman"/>
                <a:cs typeface="Times New Roman"/>
                <a:sym typeface="Times New Roman"/>
                <a:hlinkClick r:id="rId4">
                  <a:extLst>
                    <a:ext uri="{A12FA001-AC4F-418D-AE19-62706E023703}">
                      <ahyp:hlinkClr val="tx"/>
                    </a:ext>
                  </a:extLst>
                </a:hlinkClick>
              </a:rPr>
              <a:t>http://www.dvigatel.org/online-spravochnik-3phases-1speed/AIR/90/LA/8(HELZ)/</a:t>
            </a:r>
            <a:r>
              <a:rPr b="0" i="0" sz="1600" u="none" cap="none" strike="noStrike">
                <a:solidFill>
                  <a:srgbClr val="000000"/>
                </a:solidFill>
                <a:latin typeface="Times New Roman"/>
                <a:ea typeface="Times New Roman"/>
                <a:cs typeface="Times New Roman"/>
                <a:sym typeface="Times New Roman"/>
              </a:rPr>
              <a:t> </a:t>
            </a:r>
            <a:endParaRPr b="0" i="0" sz="1200" u="none" cap="none" strike="noStrike">
              <a:solidFill>
                <a:srgbClr val="000000"/>
              </a:solidFill>
              <a:latin typeface="Times New Roman"/>
              <a:ea typeface="Times New Roman"/>
              <a:cs typeface="Times New Roman"/>
              <a:sym typeface="Times New Roman"/>
            </a:endParaRPr>
          </a:p>
        </p:txBody>
      </p:sp>
      <p:sp>
        <p:nvSpPr>
          <p:cNvPr id="146" name="Google Shape;146;p5"/>
          <p:cNvSpPr txBox="1"/>
          <p:nvPr/>
        </p:nvSpPr>
        <p:spPr>
          <a:xfrm>
            <a:off x="1951076" y="497350"/>
            <a:ext cx="6145889" cy="315911"/>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800"/>
              <a:buFont typeface="Calibri"/>
              <a:buNone/>
            </a:pPr>
            <a:r>
              <a:rPr b="1" i="0" sz="2800" u="none" cap="none" strike="noStrike">
                <a:solidFill>
                  <a:schemeClr val="lt1"/>
                </a:solidFill>
                <a:latin typeface="Times New Roman"/>
                <a:ea typeface="Times New Roman"/>
                <a:cs typeface="Times New Roman"/>
                <a:sym typeface="Times New Roman"/>
              </a:rPr>
              <a:t>А. Навъҳои осеб дар генераторҳо</a:t>
            </a:r>
            <a:br>
              <a:rPr b="1" i="0" sz="2800" u="none" cap="none" strike="noStrike">
                <a:solidFill>
                  <a:schemeClr val="lt1"/>
                </a:solidFill>
                <a:latin typeface="Times New Roman"/>
                <a:ea typeface="Times New Roman"/>
                <a:cs typeface="Times New Roman"/>
                <a:sym typeface="Times New Roman"/>
              </a:rPr>
            </a:br>
            <a:endParaRPr b="1" i="0" sz="1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41"/>
          <p:cNvSpPr txBox="1"/>
          <p:nvPr>
            <p:ph idx="1" type="body"/>
          </p:nvPr>
        </p:nvSpPr>
        <p:spPr>
          <a:xfrm>
            <a:off x="681037" y="1186433"/>
            <a:ext cx="8543925" cy="4351338"/>
          </a:xfrm>
          <a:prstGeom prst="rect">
            <a:avLst/>
          </a:prstGeom>
          <a:noFill/>
          <a:ln>
            <a:noFill/>
          </a:ln>
        </p:spPr>
        <p:txBody>
          <a:bodyPr anchorCtr="0" anchor="t" bIns="45700" lIns="91425" spcFirstLastPara="1" rIns="91425" wrap="square" tIns="45700">
            <a:normAutofit/>
          </a:bodyPr>
          <a:lstStyle/>
          <a:p>
            <a:pPr indent="-342900" lvl="0" marL="457200" rtl="0" algn="l">
              <a:lnSpc>
                <a:spcPct val="90000"/>
              </a:lnSpc>
              <a:spcBef>
                <a:spcPts val="1000"/>
              </a:spcBef>
              <a:spcAft>
                <a:spcPts val="0"/>
              </a:spcAft>
              <a:buClr>
                <a:schemeClr val="dk1"/>
              </a:buClr>
              <a:buSzPts val="1800"/>
              <a:buChar char="•"/>
            </a:pPr>
            <a:r>
              <a:rPr sz="2400">
                <a:latin typeface="Times New Roman"/>
                <a:ea typeface="Times New Roman"/>
                <a:cs typeface="Times New Roman"/>
                <a:sym typeface="Times New Roman"/>
              </a:rPr>
              <a:t>	Дар печҳои ротор (расми б);</a:t>
            </a:r>
            <a:endParaRPr sz="2400">
              <a:latin typeface="Times New Roman"/>
              <a:ea typeface="Times New Roman"/>
              <a:cs typeface="Times New Roman"/>
              <a:sym typeface="Times New Roman"/>
            </a:endParaRPr>
          </a:p>
          <a:p>
            <a:pPr indent="-228600" lvl="0" marL="457200" rtl="0" algn="l">
              <a:lnSpc>
                <a:spcPct val="90000"/>
              </a:lnSpc>
              <a:spcBef>
                <a:spcPts val="1000"/>
              </a:spcBef>
              <a:spcAft>
                <a:spcPts val="0"/>
              </a:spcAft>
              <a:buClr>
                <a:schemeClr val="dk1"/>
              </a:buClr>
              <a:buSzPts val="1800"/>
              <a:buNone/>
            </a:pPr>
            <a:r>
              <a:t/>
            </a:r>
            <a:endParaRPr sz="2400">
              <a:latin typeface="Times New Roman"/>
              <a:ea typeface="Times New Roman"/>
              <a:cs typeface="Times New Roman"/>
              <a:sym typeface="Times New Roman"/>
            </a:endParaRPr>
          </a:p>
        </p:txBody>
      </p:sp>
      <p:sp>
        <p:nvSpPr>
          <p:cNvPr id="152" name="Google Shape;152;p41"/>
          <p:cNvSpPr txBox="1"/>
          <p:nvPr/>
        </p:nvSpPr>
        <p:spPr>
          <a:xfrm>
            <a:off x="1951076" y="497350"/>
            <a:ext cx="6145889" cy="315911"/>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800"/>
              <a:buFont typeface="Calibri"/>
              <a:buNone/>
            </a:pPr>
            <a:r>
              <a:rPr b="1" i="0" sz="2800" u="none" cap="none" strike="noStrike">
                <a:solidFill>
                  <a:schemeClr val="lt1"/>
                </a:solidFill>
                <a:latin typeface="Times New Roman"/>
                <a:ea typeface="Times New Roman"/>
                <a:cs typeface="Times New Roman"/>
                <a:sym typeface="Times New Roman"/>
              </a:rPr>
              <a:t>А. Навъҳои осеб дар генераторҳо</a:t>
            </a:r>
            <a:br>
              <a:rPr b="1" i="0" sz="2800" u="none" cap="none" strike="noStrike">
                <a:solidFill>
                  <a:schemeClr val="lt1"/>
                </a:solidFill>
                <a:latin typeface="Times New Roman"/>
                <a:ea typeface="Times New Roman"/>
                <a:cs typeface="Times New Roman"/>
                <a:sym typeface="Times New Roman"/>
              </a:rPr>
            </a:br>
            <a:endParaRPr b="1" i="0" sz="1800" u="none" cap="none" strike="noStrike">
              <a:solidFill>
                <a:schemeClr val="lt1"/>
              </a:solidFill>
              <a:latin typeface="Times New Roman"/>
              <a:ea typeface="Times New Roman"/>
              <a:cs typeface="Times New Roman"/>
              <a:sym typeface="Times New Roman"/>
            </a:endParaRPr>
          </a:p>
        </p:txBody>
      </p:sp>
      <p:pic>
        <p:nvPicPr>
          <p:cNvPr id="153" name="Google Shape;153;p41"/>
          <p:cNvPicPr preferRelativeResize="0"/>
          <p:nvPr/>
        </p:nvPicPr>
        <p:blipFill rotWithShape="1">
          <a:blip r:embed="rId3">
            <a:alphaModFix/>
          </a:blip>
          <a:srcRect b="34438" l="10583" r="70818" t="46316"/>
          <a:stretch/>
        </p:blipFill>
        <p:spPr>
          <a:xfrm>
            <a:off x="1951076" y="2033587"/>
            <a:ext cx="5204325" cy="2591679"/>
          </a:xfrm>
          <a:prstGeom prst="rect">
            <a:avLst/>
          </a:prstGeom>
          <a:noFill/>
          <a:ln>
            <a:noFill/>
          </a:ln>
        </p:spPr>
      </p:pic>
      <p:sp>
        <p:nvSpPr>
          <p:cNvPr id="154" name="Google Shape;154;p41"/>
          <p:cNvSpPr/>
          <p:nvPr/>
        </p:nvSpPr>
        <p:spPr>
          <a:xfrm>
            <a:off x="1215870" y="4797498"/>
            <a:ext cx="8087927" cy="635943"/>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0" i="0" sz="1600" u="none" cap="none" strike="noStrike">
                <a:solidFill>
                  <a:srgbClr val="000000"/>
                </a:solidFill>
                <a:latin typeface="Times New Roman"/>
                <a:ea typeface="Times New Roman"/>
                <a:cs typeface="Times New Roman"/>
                <a:sym typeface="Times New Roman"/>
              </a:rPr>
              <a:t>Расми 2. </a:t>
            </a:r>
            <a:r>
              <a:rPr b="0" i="0" sz="1600" u="sng" cap="none" strike="noStrike">
                <a:solidFill>
                  <a:srgbClr val="0563C1"/>
                </a:solidFill>
                <a:latin typeface="Times New Roman"/>
                <a:ea typeface="Times New Roman"/>
                <a:cs typeface="Times New Roman"/>
                <a:sym typeface="Times New Roman"/>
                <a:hlinkClick r:id="rId4">
                  <a:extLst>
                    <a:ext uri="{A12FA001-AC4F-418D-AE19-62706E023703}">
                      <ahyp:hlinkClr val="tx"/>
                    </a:ext>
                  </a:extLst>
                </a:hlinkClick>
              </a:rPr>
              <a:t>https://leg.co.ua/info/elektricheskie-mashiny/ustroystvo-i-remont-elektricheskih-mashin-3.html</a:t>
            </a:r>
            <a:r>
              <a:rPr b="0" i="0" sz="1600" u="none" cap="none" strike="noStrike">
                <a:solidFill>
                  <a:srgbClr val="000000"/>
                </a:solidFill>
                <a:latin typeface="Times New Roman"/>
                <a:ea typeface="Times New Roman"/>
                <a:cs typeface="Times New Roman"/>
                <a:sym typeface="Times New Roman"/>
              </a:rPr>
              <a:t> </a:t>
            </a:r>
            <a:endParaRPr b="0" i="0" sz="12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42"/>
          <p:cNvSpPr txBox="1"/>
          <p:nvPr>
            <p:ph idx="1" type="body"/>
          </p:nvPr>
        </p:nvSpPr>
        <p:spPr>
          <a:xfrm>
            <a:off x="681036" y="1253331"/>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a:t>
            </a:r>
            <a:endParaRPr sz="2400">
              <a:latin typeface="Times New Roman"/>
              <a:ea typeface="Times New Roman"/>
              <a:cs typeface="Times New Roman"/>
              <a:sym typeface="Times New Roman"/>
            </a:endParaRPr>
          </a:p>
        </p:txBody>
      </p:sp>
      <p:pic>
        <p:nvPicPr>
          <p:cNvPr id="160" name="Google Shape;160;p42"/>
          <p:cNvPicPr preferRelativeResize="0"/>
          <p:nvPr/>
        </p:nvPicPr>
        <p:blipFill rotWithShape="1">
          <a:blip r:embed="rId3">
            <a:alphaModFix/>
          </a:blip>
          <a:srcRect b="56955" l="30945" r="40192" t="20810"/>
          <a:stretch/>
        </p:blipFill>
        <p:spPr>
          <a:xfrm>
            <a:off x="1550389" y="1527698"/>
            <a:ext cx="6981052" cy="3159711"/>
          </a:xfrm>
          <a:prstGeom prst="rect">
            <a:avLst/>
          </a:prstGeom>
          <a:noFill/>
          <a:ln>
            <a:noFill/>
          </a:ln>
        </p:spPr>
      </p:pic>
      <p:sp>
        <p:nvSpPr>
          <p:cNvPr id="161" name="Google Shape;161;p42"/>
          <p:cNvSpPr/>
          <p:nvPr/>
        </p:nvSpPr>
        <p:spPr>
          <a:xfrm>
            <a:off x="1468485" y="5010022"/>
            <a:ext cx="7062956" cy="35278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b="0" i="0" sz="1600" u="none" cap="none" strike="noStrike">
                <a:solidFill>
                  <a:srgbClr val="000000"/>
                </a:solidFill>
                <a:latin typeface="Times New Roman"/>
                <a:ea typeface="Times New Roman"/>
                <a:cs typeface="Times New Roman"/>
                <a:sym typeface="Times New Roman"/>
              </a:rPr>
              <a:t>Расми 3. </a:t>
            </a:r>
            <a:r>
              <a:rPr b="0" i="0" sz="1600" u="sng" cap="none" strike="noStrike">
                <a:solidFill>
                  <a:srgbClr val="0563C1"/>
                </a:solidFill>
                <a:latin typeface="Times New Roman"/>
                <a:ea typeface="Times New Roman"/>
                <a:cs typeface="Times New Roman"/>
                <a:sym typeface="Times New Roman"/>
                <a:hlinkClick r:id="rId4">
                  <a:extLst>
                    <a:ext uri="{A12FA001-AC4F-418D-AE19-62706E023703}">
                      <ahyp:hlinkClr val="tx"/>
                    </a:ext>
                  </a:extLst>
                </a:hlinkClick>
              </a:rPr>
              <a:t>https://studfile.net/preview/5863366/page:4/</a:t>
            </a:r>
            <a:r>
              <a:rPr b="0" i="0" sz="1600" u="none" cap="none" strike="noStrike">
                <a:solidFill>
                  <a:srgbClr val="000000"/>
                </a:solidFill>
                <a:latin typeface="Times New Roman"/>
                <a:ea typeface="Times New Roman"/>
                <a:cs typeface="Times New Roman"/>
                <a:sym typeface="Times New Roman"/>
              </a:rPr>
              <a:t> </a:t>
            </a:r>
            <a:endParaRPr b="0" i="0" sz="1200" u="none" cap="none" strike="noStrike">
              <a:solidFill>
                <a:srgbClr val="000000"/>
              </a:solidFill>
              <a:latin typeface="Times New Roman"/>
              <a:ea typeface="Times New Roman"/>
              <a:cs typeface="Times New Roman"/>
              <a:sym typeface="Times New Roman"/>
            </a:endParaRPr>
          </a:p>
        </p:txBody>
      </p:sp>
      <p:sp>
        <p:nvSpPr>
          <p:cNvPr id="162" name="Google Shape;162;p42"/>
          <p:cNvSpPr txBox="1"/>
          <p:nvPr/>
        </p:nvSpPr>
        <p:spPr>
          <a:xfrm>
            <a:off x="1951076" y="497350"/>
            <a:ext cx="6145889" cy="315911"/>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800"/>
              <a:buFont typeface="Calibri"/>
              <a:buNone/>
            </a:pPr>
            <a:r>
              <a:rPr b="1" i="0" sz="2800" u="none" cap="none" strike="noStrike">
                <a:solidFill>
                  <a:schemeClr val="lt1"/>
                </a:solidFill>
                <a:latin typeface="Times New Roman"/>
                <a:ea typeface="Times New Roman"/>
                <a:cs typeface="Times New Roman"/>
                <a:sym typeface="Times New Roman"/>
              </a:rPr>
              <a:t>А. Навъҳои осеб дар генераторҳо</a:t>
            </a:r>
            <a:br>
              <a:rPr b="1" i="0" sz="2800" u="none" cap="none" strike="noStrike">
                <a:solidFill>
                  <a:schemeClr val="lt1"/>
                </a:solidFill>
                <a:latin typeface="Times New Roman"/>
                <a:ea typeface="Times New Roman"/>
                <a:cs typeface="Times New Roman"/>
                <a:sym typeface="Times New Roman"/>
              </a:rPr>
            </a:br>
            <a:endParaRPr b="1" i="0" sz="1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43"/>
          <p:cNvSpPr txBox="1"/>
          <p:nvPr>
            <p:ph idx="1" type="body"/>
          </p:nvPr>
        </p:nvSpPr>
        <p:spPr>
          <a:xfrm>
            <a:off x="840837" y="813261"/>
            <a:ext cx="8543925"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2. Осебҳои механикӣ:</a:t>
            </a:r>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Дар қисми осебҳои механикии генераторҳо бояд қайд кард, ки якчанд намуди вайроншавии механикии генераторҳо мавҷуд мебошанд, бахусус:</a:t>
            </a:r>
            <a:endParaRPr sz="2400">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Фарсудашавии подшипникҳо: боиси афзоиши ларзиш ва садо мегардад.</a:t>
            </a:r>
            <a:endParaRPr sz="2400">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Осеби ротор: кандашавии ноқилҳои печ ё шикастани қувваи механикии ротор.</a:t>
            </a:r>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Тағйирёбии баланси ротор: метавонад боиси ларзиш ва фарсудашавии тез гардад.</a:t>
            </a:r>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Шикастани меҳвари генератор: сабаби қатъи пурраи кори генератор мегардад.</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168" name="Google Shape;168;p43"/>
          <p:cNvSpPr txBox="1"/>
          <p:nvPr/>
        </p:nvSpPr>
        <p:spPr>
          <a:xfrm>
            <a:off x="1951076" y="497350"/>
            <a:ext cx="6145889" cy="315911"/>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800"/>
              <a:buFont typeface="Calibri"/>
              <a:buNone/>
            </a:pPr>
            <a:r>
              <a:rPr b="1" i="0" sz="2800" u="none" cap="none" strike="noStrike">
                <a:solidFill>
                  <a:schemeClr val="lt1"/>
                </a:solidFill>
                <a:latin typeface="Times New Roman"/>
                <a:ea typeface="Times New Roman"/>
                <a:cs typeface="Times New Roman"/>
                <a:sym typeface="Times New Roman"/>
              </a:rPr>
              <a:t>А. Навъҳои осеб дар генераторҳо</a:t>
            </a:r>
            <a:br>
              <a:rPr b="1" i="0" sz="2800" u="none" cap="none" strike="noStrike">
                <a:solidFill>
                  <a:schemeClr val="lt1"/>
                </a:solidFill>
                <a:latin typeface="Times New Roman"/>
                <a:ea typeface="Times New Roman"/>
                <a:cs typeface="Times New Roman"/>
                <a:sym typeface="Times New Roman"/>
              </a:rPr>
            </a:br>
            <a:endParaRPr b="1" i="0" sz="1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44"/>
          <p:cNvSpPr txBox="1"/>
          <p:nvPr>
            <p:ph idx="1" type="body"/>
          </p:nvPr>
        </p:nvSpPr>
        <p:spPr>
          <a:xfrm>
            <a:off x="266700" y="150828"/>
            <a:ext cx="8543925" cy="4351338"/>
          </a:xfrm>
          <a:prstGeom prst="rect">
            <a:avLst/>
          </a:prstGeom>
          <a:noFill/>
          <a:ln>
            <a:noFill/>
          </a:ln>
        </p:spPr>
        <p:txBody>
          <a:bodyPr anchorCtr="0" anchor="t" bIns="45700" lIns="91425" spcFirstLastPara="1" rIns="91425" wrap="square" tIns="45700">
            <a:normAutofit/>
          </a:bodyPr>
          <a:lstStyle/>
          <a:p>
            <a:pPr indent="0" lvl="0" marL="114300" rtl="0" algn="ctr">
              <a:lnSpc>
                <a:spcPct val="90000"/>
              </a:lnSpc>
              <a:spcBef>
                <a:spcPts val="1000"/>
              </a:spcBef>
              <a:spcAft>
                <a:spcPts val="0"/>
              </a:spcAft>
              <a:buSzPts val="1800"/>
              <a:buNone/>
            </a:pPr>
            <a:r>
              <a:t/>
            </a:r>
            <a:endParaRPr sz="2400">
              <a:solidFill>
                <a:schemeClr val="lt1"/>
              </a:solidFill>
              <a:latin typeface="Times New Roman"/>
              <a:ea typeface="Times New Roman"/>
              <a:cs typeface="Times New Roman"/>
              <a:sym typeface="Times New Roman"/>
            </a:endParaRPr>
          </a:p>
          <a:p>
            <a:pPr indent="0" lvl="0" marL="114300" rtl="0" algn="l">
              <a:lnSpc>
                <a:spcPct val="90000"/>
              </a:lnSpc>
              <a:spcBef>
                <a:spcPts val="1000"/>
              </a:spcBef>
              <a:spcAft>
                <a:spcPts val="0"/>
              </a:spcAft>
              <a:buSzPts val="1800"/>
              <a:buNone/>
            </a:pPr>
            <a:r>
              <a:t/>
            </a:r>
            <a:endParaRPr/>
          </a:p>
        </p:txBody>
      </p:sp>
      <p:sp>
        <p:nvSpPr>
          <p:cNvPr id="174" name="Google Shape;174;p44"/>
          <p:cNvSpPr/>
          <p:nvPr/>
        </p:nvSpPr>
        <p:spPr>
          <a:xfrm>
            <a:off x="1095375" y="461216"/>
            <a:ext cx="8543924" cy="5302798"/>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0" sz="2400" u="none" cap="none" strike="noStrike">
                <a:solidFill>
                  <a:schemeClr val="dk1"/>
                </a:solidFill>
                <a:latin typeface="Times New Roman"/>
                <a:ea typeface="Times New Roman"/>
                <a:cs typeface="Times New Roman"/>
                <a:sym typeface="Times New Roman"/>
              </a:rPr>
              <a:t>3. Осебҳои гармӣ:</a:t>
            </a:r>
            <a:endParaRPr/>
          </a:p>
          <a:p>
            <a:pPr indent="-342900" lvl="0" marL="342900" marR="0" rtl="0" algn="just">
              <a:lnSpc>
                <a:spcPct val="115000"/>
              </a:lnSpc>
              <a:spcBef>
                <a:spcPts val="0"/>
              </a:spcBef>
              <a:spcAft>
                <a:spcPts val="0"/>
              </a:spcAft>
              <a:buClr>
                <a:srgbClr val="000000"/>
              </a:buClr>
              <a:buSzPts val="1000"/>
              <a:buFont typeface="Noto Sans Symbols"/>
              <a:buChar char="∙"/>
            </a:pPr>
            <a:r>
              <a:rPr b="0" i="0" sz="2400" u="none" cap="none" strike="noStrike">
                <a:solidFill>
                  <a:srgbClr val="000000"/>
                </a:solidFill>
                <a:latin typeface="Times New Roman"/>
                <a:ea typeface="Times New Roman"/>
                <a:cs typeface="Times New Roman"/>
                <a:sym typeface="Times New Roman"/>
              </a:rPr>
              <a:t>Гармшавии аз ҳад зиёд: метавонад аз сабаби боркунии изофӣ ё халалдоршавии системаи хунуккунӣ ба вуҷуд ояд.</a:t>
            </a:r>
            <a:endParaRPr/>
          </a:p>
          <a:p>
            <a:pPr indent="-342900" lvl="0" marL="342900" marR="0" rtl="0" algn="just">
              <a:lnSpc>
                <a:spcPct val="115000"/>
              </a:lnSpc>
              <a:spcBef>
                <a:spcPts val="0"/>
              </a:spcBef>
              <a:spcAft>
                <a:spcPts val="0"/>
              </a:spcAft>
              <a:buClr>
                <a:srgbClr val="000000"/>
              </a:buClr>
              <a:buSzPts val="1000"/>
              <a:buFont typeface="Noto Sans Symbols"/>
              <a:buChar char="∙"/>
            </a:pPr>
            <a:r>
              <a:rPr b="0" i="0" sz="2400" u="none" cap="none" strike="noStrike">
                <a:solidFill>
                  <a:srgbClr val="000000"/>
                </a:solidFill>
                <a:latin typeface="Times New Roman"/>
                <a:ea typeface="Times New Roman"/>
                <a:cs typeface="Times New Roman"/>
                <a:sym typeface="Times New Roman"/>
              </a:rPr>
              <a:t>Нокифоягии хунуккунии ҳавоӣ ё обӣ: боиси баланд шудани ҳарорати печҳо ва подшипникҳо мешавад.</a:t>
            </a:r>
            <a:endParaRPr/>
          </a:p>
          <a:p>
            <a:pPr indent="-342900" lvl="0" marL="342900" marR="0" rtl="0" algn="just">
              <a:lnSpc>
                <a:spcPct val="115000"/>
              </a:lnSpc>
              <a:spcBef>
                <a:spcPts val="0"/>
              </a:spcBef>
              <a:spcAft>
                <a:spcPts val="0"/>
              </a:spcAft>
              <a:buClr>
                <a:srgbClr val="000000"/>
              </a:buClr>
              <a:buSzPts val="1000"/>
              <a:buFont typeface="Noto Sans Symbols"/>
              <a:buChar char="∙"/>
            </a:pPr>
            <a:r>
              <a:rPr b="0" i="0" sz="2400" u="none" cap="none" strike="noStrike">
                <a:solidFill>
                  <a:srgbClr val="000000"/>
                </a:solidFill>
                <a:latin typeface="Times New Roman"/>
                <a:ea typeface="Times New Roman"/>
                <a:cs typeface="Times New Roman"/>
                <a:sym typeface="Times New Roman"/>
              </a:rPr>
              <a:t>Гармшавии ноқилҳои пайвастшавӣ: метавонад боиси сустшавии тамосҳо ва қисқаи ноқилшавӣ гардад.</a:t>
            </a:r>
            <a:endParaRPr/>
          </a:p>
          <a:p>
            <a:pPr indent="0" lvl="0" marL="0" marR="0" rtl="0" algn="just">
              <a:lnSpc>
                <a:spcPct val="100000"/>
              </a:lnSpc>
              <a:spcBef>
                <a:spcPts val="0"/>
              </a:spcBef>
              <a:spcAft>
                <a:spcPts val="0"/>
              </a:spcAft>
              <a:buNone/>
            </a:pPr>
            <a:r>
              <a:rPr b="1" i="0" sz="2400" u="none" cap="none" strike="noStrike">
                <a:solidFill>
                  <a:srgbClr val="000000"/>
                </a:solidFill>
                <a:latin typeface="Times New Roman"/>
                <a:ea typeface="Times New Roman"/>
                <a:cs typeface="Times New Roman"/>
                <a:sym typeface="Times New Roman"/>
              </a:rPr>
              <a:t>4. Осебҳои магнитӣ:</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Паст шудани қувваи магнитии ротор: метавонад ба кам шудани тавоноии генератор ва ноустувории кори он оварда расонад. Қувваҳои магнитии номутаносиб: боиси баланд шудани ларзиш ва нодуруст кор кардани генератор мегарданд.</a:t>
            </a:r>
            <a:endParaRPr/>
          </a:p>
          <a:p>
            <a:pPr indent="-279400" lvl="0" marL="342900" marR="0" rtl="0" algn="just">
              <a:lnSpc>
                <a:spcPct val="115000"/>
              </a:lnSpc>
              <a:spcBef>
                <a:spcPts val="0"/>
              </a:spcBef>
              <a:spcAft>
                <a:spcPts val="0"/>
              </a:spcAft>
              <a:buClr>
                <a:srgbClr val="000000"/>
              </a:buClr>
              <a:buSzPts val="1000"/>
              <a:buFont typeface="Noto Sans Symbols"/>
              <a:buNone/>
            </a:pPr>
            <a:r>
              <a:t/>
            </a:r>
            <a:endParaRPr b="0" i="0" sz="2400" u="none" cap="none" strike="noStrike">
              <a:solidFill>
                <a:srgbClr val="000000"/>
              </a:solidFill>
              <a:latin typeface="Times New Roman"/>
              <a:ea typeface="Times New Roman"/>
              <a:cs typeface="Times New Roman"/>
              <a:sym typeface="Times New Roman"/>
            </a:endParaRPr>
          </a:p>
        </p:txBody>
      </p:sp>
      <p:sp>
        <p:nvSpPr>
          <p:cNvPr id="175" name="Google Shape;175;p44"/>
          <p:cNvSpPr txBox="1"/>
          <p:nvPr/>
        </p:nvSpPr>
        <p:spPr>
          <a:xfrm>
            <a:off x="1880055" y="303261"/>
            <a:ext cx="6145889" cy="315911"/>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800"/>
              <a:buFont typeface="Calibri"/>
              <a:buNone/>
            </a:pPr>
            <a:r>
              <a:rPr b="1" i="0" sz="2800" u="none" cap="none" strike="noStrike">
                <a:solidFill>
                  <a:schemeClr val="lt1"/>
                </a:solidFill>
                <a:latin typeface="Times New Roman"/>
                <a:ea typeface="Times New Roman"/>
                <a:cs typeface="Times New Roman"/>
                <a:sym typeface="Times New Roman"/>
              </a:rPr>
              <a:t>А. Навъҳои осеб дар генераторҳо</a:t>
            </a:r>
            <a:br>
              <a:rPr b="1" i="0" sz="2800" u="none" cap="none" strike="noStrike">
                <a:solidFill>
                  <a:schemeClr val="lt1"/>
                </a:solidFill>
                <a:latin typeface="Times New Roman"/>
                <a:ea typeface="Times New Roman"/>
                <a:cs typeface="Times New Roman"/>
                <a:sym typeface="Times New Roman"/>
              </a:rPr>
            </a:br>
            <a:endParaRPr b="1" i="0" sz="1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descr="Картинки по запросу корпоративное управление" id="180" name="Google Shape;180;p7"/>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63"/>
              <a:buFont typeface="Arial"/>
              <a:buNone/>
            </a:pPr>
            <a:r>
              <a:t/>
            </a:r>
            <a:endParaRPr b="0" i="0" sz="1463" u="none" cap="none" strike="noStrike">
              <a:solidFill>
                <a:schemeClr val="dk1"/>
              </a:solidFill>
              <a:latin typeface="Century Gothic"/>
              <a:ea typeface="Century Gothic"/>
              <a:cs typeface="Century Gothic"/>
              <a:sym typeface="Century Gothic"/>
            </a:endParaRPr>
          </a:p>
        </p:txBody>
      </p:sp>
      <p:sp>
        <p:nvSpPr>
          <p:cNvPr id="181" name="Google Shape;181;p7"/>
          <p:cNvSpPr/>
          <p:nvPr/>
        </p:nvSpPr>
        <p:spPr>
          <a:xfrm>
            <a:off x="126404" y="440308"/>
            <a:ext cx="5086727" cy="1031140"/>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 name="Google Shape;182;p7"/>
          <p:cNvSpPr/>
          <p:nvPr/>
        </p:nvSpPr>
        <p:spPr>
          <a:xfrm>
            <a:off x="374055" y="955878"/>
            <a:ext cx="9293163" cy="452427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sz="2400" u="none" cap="none" strike="noStrike">
                <a:solidFill>
                  <a:srgbClr val="000000"/>
                </a:solidFill>
                <a:latin typeface="Times New Roman"/>
                <a:ea typeface="Times New Roman"/>
                <a:cs typeface="Times New Roman"/>
                <a:sym typeface="Times New Roman"/>
              </a:rPr>
              <a:t>5. Осебҳои марбут ба системаҳои ёрирасон:</a:t>
            </a:r>
            <a:endParaRPr/>
          </a:p>
          <a:p>
            <a:pPr indent="0" lvl="0" marL="0" marR="0" rtl="0" algn="just">
              <a:lnSpc>
                <a:spcPct val="100000"/>
              </a:lnSpc>
              <a:spcBef>
                <a:spcPts val="0"/>
              </a:spcBef>
              <a:spcAft>
                <a:spcPts val="0"/>
              </a:spcAft>
              <a:buNone/>
            </a:pPr>
            <a:r>
              <a:t/>
            </a:r>
            <a:endParaRPr b="1"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Кор накардани системаи муҳофизатӣ метавонад ба осебҳои ҷиддӣ ва дар баъзе мавридҳо ҳатто ба сӯхтор оварда расонад.</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Халалдоршавии системаи идоракунӣ боиси номутаносибии кори генератор мегардад.</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Боркунии номутаносиб: метавонад ба тағйирёбии шиддат ва ноустувории кори генератор оварда расонад.</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Барои пешгирии ин гуна осебҳо, мунтазам ташхиси генераторҳо гузаронида шуда, муҳофизатҳои релеию автоматикӣ истифода мешаванд.</a:t>
            </a:r>
            <a:endParaRPr/>
          </a:p>
          <a:p>
            <a:pPr indent="0" lvl="0" marL="0" marR="0" rtl="0" algn="just">
              <a:lnSpc>
                <a:spcPct val="100000"/>
              </a:lnSpc>
              <a:spcBef>
                <a:spcPts val="0"/>
              </a:spcBef>
              <a:spcAft>
                <a:spcPts val="0"/>
              </a:spcAft>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183" name="Google Shape;183;p7"/>
          <p:cNvSpPr txBox="1"/>
          <p:nvPr/>
        </p:nvSpPr>
        <p:spPr>
          <a:xfrm>
            <a:off x="1947691" y="282352"/>
            <a:ext cx="6145889" cy="315911"/>
          </a:xfrm>
          <a:prstGeom prst="rect">
            <a:avLst/>
          </a:prstGeom>
          <a:noFill/>
          <a:ln>
            <a:noFill/>
          </a:ln>
        </p:spPr>
        <p:txBody>
          <a:bodyPr anchorCtr="0" anchor="ctr" bIns="45700" lIns="91425" spcFirstLastPara="1" rIns="91425" wrap="square" tIns="45700">
            <a:noAutofit/>
          </a:bodyPr>
          <a:lstStyle/>
          <a:p>
            <a:pPr indent="0" lvl="0" marL="0" marR="0" rtl="0" algn="ctr">
              <a:lnSpc>
                <a:spcPct val="90000"/>
              </a:lnSpc>
              <a:spcBef>
                <a:spcPts val="0"/>
              </a:spcBef>
              <a:spcAft>
                <a:spcPts val="0"/>
              </a:spcAft>
              <a:buClr>
                <a:schemeClr val="dk1"/>
              </a:buClr>
              <a:buSzPts val="1800"/>
              <a:buFont typeface="Calibri"/>
              <a:buNone/>
            </a:pPr>
            <a:r>
              <a:rPr b="1" i="0" sz="2800" u="none" cap="none" strike="noStrike">
                <a:solidFill>
                  <a:schemeClr val="lt1"/>
                </a:solidFill>
                <a:latin typeface="Times New Roman"/>
                <a:ea typeface="Times New Roman"/>
                <a:cs typeface="Times New Roman"/>
                <a:sym typeface="Times New Roman"/>
              </a:rPr>
              <a:t>А. Навъҳои осеб дар генераторҳо</a:t>
            </a:r>
            <a:br>
              <a:rPr b="1" i="0" sz="2800" u="none" cap="none" strike="noStrike">
                <a:solidFill>
                  <a:schemeClr val="lt1"/>
                </a:solidFill>
                <a:latin typeface="Times New Roman"/>
                <a:ea typeface="Times New Roman"/>
                <a:cs typeface="Times New Roman"/>
                <a:sym typeface="Times New Roman"/>
              </a:rPr>
            </a:br>
            <a:endParaRPr b="1" i="0" sz="1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45"/>
          <p:cNvSpPr txBox="1"/>
          <p:nvPr>
            <p:ph idx="1" type="body"/>
          </p:nvPr>
        </p:nvSpPr>
        <p:spPr>
          <a:xfrm>
            <a:off x="681036" y="655676"/>
            <a:ext cx="8543925" cy="4889701"/>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a:latin typeface="Times New Roman"/>
                <a:ea typeface="Times New Roman"/>
                <a:cs typeface="Times New Roman"/>
                <a:sym typeface="Times New Roman"/>
              </a:rPr>
              <a:t>	Трансформаторҳо яке аз муҳимтарин қисмҳои системаҳои энергетикӣ буда, метавонанд ба вайроншавиҳои гуногун дучор шаванд. Ин вайроншавиҳоро аз рӯи хислаташон ба гурӯҳҳои зерин тақсим кардан мумкин аст:</a:t>
            </a:r>
            <a:endParaRPr/>
          </a:p>
          <a:p>
            <a:pPr indent="0" lvl="0" marL="114300" rtl="0" algn="just">
              <a:lnSpc>
                <a:spcPct val="90000"/>
              </a:lnSpc>
              <a:spcBef>
                <a:spcPts val="1000"/>
              </a:spcBef>
              <a:spcAft>
                <a:spcPts val="0"/>
              </a:spcAft>
              <a:buSzPts val="1800"/>
              <a:buNone/>
            </a:pPr>
            <a:r>
              <a:t/>
            </a:r>
            <a:endParaRPr sz="20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b="1">
                <a:latin typeface="Times New Roman"/>
                <a:ea typeface="Times New Roman"/>
                <a:cs typeface="Times New Roman"/>
                <a:sym typeface="Times New Roman"/>
              </a:rPr>
              <a:t>1. Вайроншавиҳои электрикӣ:</a:t>
            </a:r>
            <a:endParaRPr b="1" sz="20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a:latin typeface="Times New Roman"/>
                <a:ea typeface="Times New Roman"/>
                <a:cs typeface="Times New Roman"/>
                <a:sym typeface="Times New Roman"/>
              </a:rPr>
              <a:t>Расиши кутоҳ (РК):</a:t>
            </a:r>
            <a:endParaRPr sz="20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печҳои фазаҳои гуногун</a:t>
            </a:r>
            <a:endParaRPr sz="18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печҳои як фаза</a:t>
            </a:r>
            <a:endParaRPr sz="18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печ ва замин</a:t>
            </a:r>
            <a:endParaRPr>
              <a:latin typeface="Times New Roman"/>
              <a:ea typeface="Times New Roman"/>
              <a:cs typeface="Times New Roman"/>
              <a:sym typeface="Times New Roman"/>
            </a:endParaRPr>
          </a:p>
          <a:p>
            <a:pPr indent="0" lvl="1" marL="571500" rtl="0" algn="just">
              <a:lnSpc>
                <a:spcPct val="90000"/>
              </a:lnSpc>
              <a:spcBef>
                <a:spcPts val="500"/>
              </a:spcBef>
              <a:spcAft>
                <a:spcPts val="0"/>
              </a:spcAft>
              <a:buSzPts val="1800"/>
              <a:buNone/>
            </a:pPr>
            <a:r>
              <a:t/>
            </a:r>
            <a:endParaRPr sz="1800">
              <a:latin typeface="Times New Roman"/>
              <a:ea typeface="Times New Roman"/>
              <a:cs typeface="Times New Roman"/>
              <a:sym typeface="Times New Roman"/>
            </a:endParaRPr>
          </a:p>
          <a:p>
            <a:pPr indent="0" lvl="0" marL="114300" rtl="0" algn="just">
              <a:lnSpc>
                <a:spcPct val="12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189" name="Google Shape;189;p45"/>
          <p:cNvSpPr/>
          <p:nvPr/>
        </p:nvSpPr>
        <p:spPr>
          <a:xfrm>
            <a:off x="393897" y="70901"/>
            <a:ext cx="9118202"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Б. Намудҳои вайроншавӣ дар трансформаторҳо</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46"/>
          <p:cNvSpPr txBox="1"/>
          <p:nvPr>
            <p:ph idx="1" type="body"/>
          </p:nvPr>
        </p:nvSpPr>
        <p:spPr>
          <a:xfrm>
            <a:off x="681035" y="902346"/>
            <a:ext cx="9031135" cy="5232123"/>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Кам шудани муқовимати оиқ:</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Фарсудашавии оиқ бо сабаби гузашти вақт</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Намнокӣ ё ифлосшавии равғани трансформаторӣ</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Асимметрияи ҷараён ва шиддат:</a:t>
            </a:r>
            <a:endParaRPr sz="2400">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Боиси гармшавии нобаробар ва сарбории номутаносиб мегардад.</a:t>
            </a:r>
            <a:endParaRPr/>
          </a:p>
          <a:p>
            <a:pPr indent="0" lvl="0" marL="114300" rtl="0" algn="l">
              <a:lnSpc>
                <a:spcPct val="90000"/>
              </a:lnSpc>
              <a:spcBef>
                <a:spcPts val="1000"/>
              </a:spcBef>
              <a:spcAft>
                <a:spcPts val="0"/>
              </a:spcAft>
              <a:buSzPts val="1800"/>
              <a:buNone/>
            </a:pPr>
            <a:r>
              <a:rPr b="1" sz="2400">
                <a:latin typeface="Times New Roman"/>
                <a:ea typeface="Times New Roman"/>
                <a:cs typeface="Times New Roman"/>
                <a:sym typeface="Times New Roman"/>
              </a:rPr>
              <a:t>2. Вайроншавиҳои механикӣ:</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Кандашавӣ ё сустшавии васлкунии дилаки магнитӣ:</a:t>
            </a:r>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Сабаби зиёд шудани садо ва ларзиш мегардад.</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Осеби ноқилҳои печҳо:</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Метавонад дар натиҷаи буриши ноқил ё сӯхтани онҳо ба амал ояд.</a:t>
            </a:r>
            <a:endParaRPr/>
          </a:p>
        </p:txBody>
      </p:sp>
      <p:sp>
        <p:nvSpPr>
          <p:cNvPr id="195" name="Google Shape;195;p46"/>
          <p:cNvSpPr/>
          <p:nvPr/>
        </p:nvSpPr>
        <p:spPr>
          <a:xfrm>
            <a:off x="393897" y="70901"/>
            <a:ext cx="9118202"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Б. Намудҳои вайроншавӣ дар трансформаторҳо</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47"/>
          <p:cNvSpPr txBox="1"/>
          <p:nvPr>
            <p:ph idx="1" type="body"/>
          </p:nvPr>
        </p:nvSpPr>
        <p:spPr>
          <a:xfrm>
            <a:off x="681036" y="940855"/>
            <a:ext cx="8543925" cy="5191542"/>
          </a:xfrm>
          <a:prstGeom prst="rect">
            <a:avLst/>
          </a:prstGeom>
          <a:noFill/>
          <a:ln>
            <a:noFill/>
          </a:ln>
        </p:spPr>
        <p:txBody>
          <a:bodyPr anchorCtr="0" anchor="t" bIns="45700" lIns="91425" spcFirstLastPara="1" rIns="91425" wrap="square" tIns="45700">
            <a:normAutofit fontScale="92500" lnSpcReduction="20000"/>
          </a:bodyPr>
          <a:lstStyle/>
          <a:p>
            <a:pPr indent="0" lvl="0" marL="114300" rtl="0" algn="just">
              <a:lnSpc>
                <a:spcPct val="90000"/>
              </a:lnSpc>
              <a:spcBef>
                <a:spcPts val="1000"/>
              </a:spcBef>
              <a:spcAft>
                <a:spcPts val="0"/>
              </a:spcAft>
              <a:buSzPct val="74844"/>
              <a:buNone/>
            </a:pPr>
            <a:r>
              <a:rPr sz="2600">
                <a:latin typeface="Times New Roman"/>
                <a:ea typeface="Times New Roman"/>
                <a:cs typeface="Times New Roman"/>
                <a:sym typeface="Times New Roman"/>
              </a:rPr>
              <a:t>Тағйирёбии шакли дилак:</a:t>
            </a:r>
            <a:endParaRPr sz="26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ct val="74844"/>
              <a:buChar char="•"/>
            </a:pPr>
            <a:r>
              <a:rPr sz="2600">
                <a:latin typeface="Times New Roman"/>
                <a:ea typeface="Times New Roman"/>
                <a:cs typeface="Times New Roman"/>
                <a:sym typeface="Times New Roman"/>
              </a:rPr>
              <a:t>Боиси зиёдшавии талафоти энергияи магнитӣ мегардад.</a:t>
            </a:r>
            <a:endParaRPr/>
          </a:p>
          <a:p>
            <a:pPr indent="0" lvl="0" marL="114300" rtl="0" algn="just">
              <a:lnSpc>
                <a:spcPct val="90000"/>
              </a:lnSpc>
              <a:spcBef>
                <a:spcPts val="1000"/>
              </a:spcBef>
              <a:spcAft>
                <a:spcPts val="0"/>
              </a:spcAft>
              <a:buSzPct val="74844"/>
              <a:buNone/>
            </a:pPr>
            <a:r>
              <a:rPr sz="2600">
                <a:latin typeface="Times New Roman"/>
                <a:ea typeface="Times New Roman"/>
                <a:cs typeface="Times New Roman"/>
                <a:sym typeface="Times New Roman"/>
              </a:rPr>
              <a:t>Шикастани корпус ё тана:</a:t>
            </a:r>
            <a:endParaRPr sz="2600">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ct val="74844"/>
              <a:buChar char="•"/>
            </a:pPr>
            <a:r>
              <a:rPr sz="2600">
                <a:latin typeface="Times New Roman"/>
                <a:ea typeface="Times New Roman"/>
                <a:cs typeface="Times New Roman"/>
                <a:sym typeface="Times New Roman"/>
              </a:rPr>
              <a:t>Сабабгори ихроҷи равған ва воридшавии намӣ ба дохили трансформатор мешавад.</a:t>
            </a:r>
            <a:endParaRPr/>
          </a:p>
          <a:p>
            <a:pPr indent="0" lvl="0" marL="114300" rtl="0" algn="just">
              <a:lnSpc>
                <a:spcPct val="90000"/>
              </a:lnSpc>
              <a:spcBef>
                <a:spcPts val="1000"/>
              </a:spcBef>
              <a:spcAft>
                <a:spcPts val="0"/>
              </a:spcAft>
              <a:buSzPct val="74844"/>
              <a:buNone/>
            </a:pPr>
            <a:r>
              <a:rPr b="1" sz="2600">
                <a:latin typeface="Times New Roman"/>
                <a:ea typeface="Times New Roman"/>
                <a:cs typeface="Times New Roman"/>
                <a:sym typeface="Times New Roman"/>
              </a:rPr>
              <a:t>3. Вайроншавиҳои гармӣ:</a:t>
            </a:r>
            <a:endParaRPr/>
          </a:p>
          <a:p>
            <a:pPr indent="0" lvl="0" marL="114300" rtl="0" algn="just">
              <a:lnSpc>
                <a:spcPct val="90000"/>
              </a:lnSpc>
              <a:spcBef>
                <a:spcPts val="1000"/>
              </a:spcBef>
              <a:spcAft>
                <a:spcPts val="0"/>
              </a:spcAft>
              <a:buSzPct val="74844"/>
              <a:buNone/>
            </a:pPr>
            <a:r>
              <a:rPr sz="2600">
                <a:latin typeface="Times New Roman"/>
                <a:ea typeface="Times New Roman"/>
                <a:cs typeface="Times New Roman"/>
                <a:sym typeface="Times New Roman"/>
              </a:rPr>
              <a:t>Гармшавии аз ҳад зиёд:</a:t>
            </a:r>
            <a:endParaRPr sz="26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ct val="74844"/>
              <a:buChar char="•"/>
            </a:pPr>
            <a:r>
              <a:rPr sz="2600">
                <a:latin typeface="Times New Roman"/>
                <a:ea typeface="Times New Roman"/>
                <a:cs typeface="Times New Roman"/>
                <a:sym typeface="Times New Roman"/>
              </a:rPr>
              <a:t>Ба сабаби сарбории аз меъёр зиёд ё бад будани хунуккунӣ рух медиҳад.</a:t>
            </a:r>
            <a:endParaRPr sz="2600">
              <a:latin typeface="Times New Roman"/>
              <a:ea typeface="Times New Roman"/>
              <a:cs typeface="Times New Roman"/>
              <a:sym typeface="Times New Roman"/>
            </a:endParaRPr>
          </a:p>
          <a:p>
            <a:pPr indent="0" lvl="0" marL="114300" rtl="0" algn="just">
              <a:lnSpc>
                <a:spcPct val="90000"/>
              </a:lnSpc>
              <a:spcBef>
                <a:spcPts val="1000"/>
              </a:spcBef>
              <a:spcAft>
                <a:spcPts val="0"/>
              </a:spcAft>
              <a:buSzPct val="74844"/>
              <a:buNone/>
            </a:pPr>
            <a:r>
              <a:rPr sz="2600">
                <a:latin typeface="Times New Roman"/>
                <a:ea typeface="Times New Roman"/>
                <a:cs typeface="Times New Roman"/>
                <a:sym typeface="Times New Roman"/>
              </a:rPr>
              <a:t>Сӯзиш ё обшавии оиқ:</a:t>
            </a:r>
            <a:endParaRPr sz="26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ct val="74844"/>
              <a:buChar char="•"/>
            </a:pPr>
            <a:r>
              <a:rPr sz="2600">
                <a:latin typeface="Times New Roman"/>
                <a:ea typeface="Times New Roman"/>
                <a:cs typeface="Times New Roman"/>
                <a:sym typeface="Times New Roman"/>
              </a:rPr>
              <a:t>Дар натиҷаи ҳарорати баланд ё разряди барқӣ ба амал меояд.</a:t>
            </a:r>
            <a:endParaRPr/>
          </a:p>
          <a:p>
            <a:pPr indent="0" lvl="0" marL="114300" rtl="0" algn="just">
              <a:lnSpc>
                <a:spcPct val="90000"/>
              </a:lnSpc>
              <a:spcBef>
                <a:spcPts val="1000"/>
              </a:spcBef>
              <a:spcAft>
                <a:spcPts val="0"/>
              </a:spcAft>
              <a:buSzPct val="74844"/>
              <a:buNone/>
            </a:pPr>
            <a:r>
              <a:rPr sz="2600">
                <a:latin typeface="Times New Roman"/>
                <a:ea typeface="Times New Roman"/>
                <a:cs typeface="Times New Roman"/>
                <a:sym typeface="Times New Roman"/>
              </a:rPr>
              <a:t>Халалдор шудани системаи хунуккунӣ:</a:t>
            </a:r>
            <a:endParaRPr sz="2600">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ct val="74844"/>
              <a:buChar char="•"/>
            </a:pPr>
            <a:r>
              <a:rPr sz="2600">
                <a:latin typeface="Times New Roman"/>
                <a:ea typeface="Times New Roman"/>
                <a:cs typeface="Times New Roman"/>
                <a:sym typeface="Times New Roman"/>
              </a:rPr>
              <a:t>Вобаста ба кам шудани миқдори равған ё сардиши номутаносиб рух медиҳад.</a:t>
            </a:r>
            <a:endParaRPr/>
          </a:p>
        </p:txBody>
      </p:sp>
      <p:sp>
        <p:nvSpPr>
          <p:cNvPr id="201" name="Google Shape;201;p47"/>
          <p:cNvSpPr/>
          <p:nvPr/>
        </p:nvSpPr>
        <p:spPr>
          <a:xfrm>
            <a:off x="527062" y="140828"/>
            <a:ext cx="9118202"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Б. Намудҳои вайроншавӣ дар трансформаторҳо</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48"/>
          <p:cNvSpPr txBox="1"/>
          <p:nvPr>
            <p:ph idx="1" type="body"/>
          </p:nvPr>
        </p:nvSpPr>
        <p:spPr>
          <a:xfrm>
            <a:off x="614129" y="725602"/>
            <a:ext cx="9031135" cy="5991569"/>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4. Вайроншавиҳои магнитӣ: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Фарсудашавии дилаки магнитӣ: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Боиси зиёд шудани талафоти қувваи реактивӣ мегардад.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Таъсири ноустувори майдони магнитӣ: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Сабаби афзоиши ларзиш ва нооромии кори трансформатор мешавад.</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5. Вайроншавиҳои дар системаҳои ёрирасон:</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Халалдоршавии системаҳои муҳофизатӣ: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осебҳои ҷиддӣ ва сӯхтор гардад.</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Кам шудани сатҳи равған:</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Сабаби гармшавии изофӣ ва вайроншавии оиқ мешавад.</a:t>
            </a:r>
            <a:endParaRPr/>
          </a:p>
        </p:txBody>
      </p:sp>
      <p:sp>
        <p:nvSpPr>
          <p:cNvPr id="207" name="Google Shape;207;p48"/>
          <p:cNvSpPr/>
          <p:nvPr/>
        </p:nvSpPr>
        <p:spPr>
          <a:xfrm>
            <a:off x="527062" y="140828"/>
            <a:ext cx="9118202"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Б. Намудҳои вайроншавӣ дар трансформаторҳо</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49"/>
          <p:cNvSpPr txBox="1"/>
          <p:nvPr>
            <p:ph idx="1" type="body"/>
          </p:nvPr>
        </p:nvSpPr>
        <p:spPr>
          <a:xfrm>
            <a:off x="681036" y="1071023"/>
            <a:ext cx="8543925"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Васлакҳои электрикӣ барои идоракунии ҷараён ва шиддат дар системаҳои энергетикӣ истифода мешаванд. Онҳо метавонанд ба вайроншавиҳои гуногун дучор шаванд, ки онҳоро метавон ба гурӯҳҳои зерин тақсим кард:</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1. Вайроншавиҳои электрӣ:</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Расиши кутоҳ (РК):</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Дар байни қутбҳои контактҳо</a:t>
            </a:r>
            <a:endParaRPr>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 корпус ё замин</a:t>
            </a:r>
            <a:endParaRPr>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Дар намуди разряди барқӣ дар натиҷаи шиддати баланд</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13" name="Google Shape;213;p49"/>
          <p:cNvSpPr/>
          <p:nvPr/>
        </p:nvSpPr>
        <p:spPr>
          <a:xfrm>
            <a:off x="681036" y="50644"/>
            <a:ext cx="8781862" cy="138499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2800" u="none" cap="none" strike="noStrike">
                <a:solidFill>
                  <a:schemeClr val="lt1"/>
                </a:solidFill>
                <a:latin typeface="Times New Roman"/>
                <a:ea typeface="Times New Roman"/>
                <a:cs typeface="Times New Roman"/>
                <a:sym typeface="Times New Roman"/>
              </a:rPr>
              <a:t>В. Намудҳои вайроншавӣ дар васлакҳои электрикӣ (коммутаторҳо, контакторҳо, калидҳо ва релеҳо)</a:t>
            </a:r>
            <a:endParaRPr b="0" i="0" sz="2800" u="none" cap="none" strike="noStrike">
              <a:solidFill>
                <a:schemeClr val="lt1"/>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None/>
            </a:pPr>
            <a:r>
              <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50"/>
          <p:cNvSpPr txBox="1"/>
          <p:nvPr>
            <p:ph idx="1" type="body"/>
          </p:nvPr>
        </p:nvSpPr>
        <p:spPr>
          <a:xfrm>
            <a:off x="800004" y="1253331"/>
            <a:ext cx="8543925" cy="4351338"/>
          </a:xfrm>
          <a:prstGeom prst="rect">
            <a:avLst/>
          </a:prstGeom>
          <a:noFill/>
          <a:ln>
            <a:noFill/>
          </a:ln>
        </p:spPr>
        <p:txBody>
          <a:bodyPr anchorCtr="0" anchor="t" bIns="45700" lIns="91425" spcFirstLastPara="1" rIns="91425" wrap="square" tIns="45700">
            <a:noAutofit/>
          </a:bodyPr>
          <a:lstStyle/>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Паст шудани муқовимати оиқ:</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Дар натиҷаи фарсудашавии механикӣ ё ҷамъ шудани ифлосӣ</a:t>
            </a:r>
            <a:endParaRPr>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Аз сабаби воридшавии намӣ ба дохили васлак</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Шикастан ё фарсудашавии контактҳо:</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афзоиши муқовимати контактӣ ва гармшавии зиёдатӣ гардад.</a:t>
            </a:r>
            <a:endParaRPr/>
          </a:p>
          <a:p>
            <a:pPr indent="0" lvl="0" marL="114300" rtl="0" algn="l">
              <a:lnSpc>
                <a:spcPct val="90000"/>
              </a:lnSpc>
              <a:spcBef>
                <a:spcPts val="1000"/>
              </a:spcBef>
              <a:spcAft>
                <a:spcPts val="0"/>
              </a:spcAft>
              <a:buSzPts val="1800"/>
              <a:buNone/>
            </a:pPr>
            <a:r>
              <a:rPr b="1" sz="2400">
                <a:latin typeface="Times New Roman"/>
                <a:ea typeface="Times New Roman"/>
                <a:cs typeface="Times New Roman"/>
                <a:sym typeface="Times New Roman"/>
              </a:rPr>
              <a:t>2. Вайроншавиҳои механикӣ:</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Тахрибшавии пружинаҳо ё механизмҳои ҳаракаткунанда:</a:t>
            </a:r>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Метавонад сабаби бад кор кардани контактор ё реле гардад.</a:t>
            </a:r>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19" name="Google Shape;219;p50"/>
          <p:cNvSpPr/>
          <p:nvPr/>
        </p:nvSpPr>
        <p:spPr>
          <a:xfrm>
            <a:off x="681036" y="50644"/>
            <a:ext cx="8781862" cy="138499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2800" u="none" cap="none" strike="noStrike">
                <a:solidFill>
                  <a:schemeClr val="lt1"/>
                </a:solidFill>
                <a:latin typeface="Times New Roman"/>
                <a:ea typeface="Times New Roman"/>
                <a:cs typeface="Times New Roman"/>
                <a:sym typeface="Times New Roman"/>
              </a:rPr>
              <a:t>В. Намудҳои вайроншавӣ дар васлакҳои электрикӣ (коммутаторҳо, контакторҳо, калидҳо ва релеҳо)</a:t>
            </a:r>
            <a:endParaRPr/>
          </a:p>
          <a:p>
            <a:pPr indent="0" lvl="0" marL="0" marR="0" rtl="0" algn="ctr">
              <a:lnSpc>
                <a:spcPct val="100000"/>
              </a:lnSpc>
              <a:spcBef>
                <a:spcPts val="0"/>
              </a:spcBef>
              <a:spcAft>
                <a:spcPts val="0"/>
              </a:spcAft>
              <a:buNone/>
            </a:pPr>
            <a:r>
              <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51"/>
          <p:cNvSpPr txBox="1"/>
          <p:nvPr>
            <p:ph idx="1" type="body"/>
          </p:nvPr>
        </p:nvSpPr>
        <p:spPr>
          <a:xfrm>
            <a:off x="681037" y="920103"/>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25" name="Google Shape;225;p51"/>
          <p:cNvSpPr/>
          <p:nvPr/>
        </p:nvSpPr>
        <p:spPr>
          <a:xfrm>
            <a:off x="953786" y="1075197"/>
            <a:ext cx="8543925" cy="5262979"/>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Тағйирёбии ҷойгиршавии контактҳо:</a:t>
            </a:r>
            <a:endParaRPr b="0" i="0" sz="2400" u="none" cap="none" strike="noStrike">
              <a:solidFill>
                <a:srgbClr val="000000"/>
              </a:solidFill>
              <a:latin typeface="Times New Roman"/>
              <a:ea typeface="Times New Roman"/>
              <a:cs typeface="Times New Roman"/>
              <a:sym typeface="Times New Roman"/>
            </a:endParaRPr>
          </a:p>
          <a:p>
            <a:pPr indent="-342900" lvl="1" marL="342900" marR="0" rtl="0" algn="just">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Метавонад боиси суст шудани тамос ва баланд шудани ҳарорат гардад.</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Ларзиш ва шикастани қисмҳои механикӣ:</a:t>
            </a:r>
            <a:endParaRPr/>
          </a:p>
          <a:p>
            <a:pPr indent="-342900" lvl="1" marL="342900" marR="0" rtl="0" algn="just">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Дар натиҷаи боркунии механикӣ ё зангзанӣ ба амал меояд. </a:t>
            </a:r>
            <a:endParaRPr/>
          </a:p>
          <a:p>
            <a:pPr indent="0" lvl="0" marL="0" marR="0" rtl="0" algn="just">
              <a:lnSpc>
                <a:spcPct val="100000"/>
              </a:lnSpc>
              <a:spcBef>
                <a:spcPts val="0"/>
              </a:spcBef>
              <a:spcAft>
                <a:spcPts val="0"/>
              </a:spcAft>
              <a:buNone/>
            </a:pPr>
            <a:r>
              <a:rPr b="1" i="0" sz="2400" u="none" cap="none" strike="noStrike">
                <a:solidFill>
                  <a:srgbClr val="000000"/>
                </a:solidFill>
                <a:latin typeface="Times New Roman"/>
                <a:ea typeface="Times New Roman"/>
                <a:cs typeface="Times New Roman"/>
                <a:sym typeface="Times New Roman"/>
              </a:rPr>
              <a:t>3. Вайроншавиҳои гармӣ:</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Гармшавии аз ҳад зиёд:</a:t>
            </a:r>
            <a:endParaRPr b="0" i="0" sz="2400" u="none" cap="none" strike="noStrike">
              <a:solidFill>
                <a:srgbClr val="000000"/>
              </a:solidFill>
              <a:latin typeface="Times New Roman"/>
              <a:ea typeface="Times New Roman"/>
              <a:cs typeface="Times New Roman"/>
              <a:sym typeface="Times New Roman"/>
            </a:endParaRPr>
          </a:p>
          <a:p>
            <a:pPr indent="-342900" lvl="1" marL="342900" marR="0" rtl="0" algn="just">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Дар натиҷаи ноқисиҳои тамос ё боркунии аз меъёр зиёд ба амал меояд.</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Гудохташавии контактҳо:</a:t>
            </a:r>
            <a:endParaRPr b="0" i="0" sz="2400" u="none" cap="none" strike="noStrike">
              <a:solidFill>
                <a:srgbClr val="000000"/>
              </a:solidFill>
              <a:latin typeface="Times New Roman"/>
              <a:ea typeface="Times New Roman"/>
              <a:cs typeface="Times New Roman"/>
              <a:sym typeface="Times New Roman"/>
            </a:endParaRPr>
          </a:p>
          <a:p>
            <a:pPr indent="0" lvl="1"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Аз сабаби камонакҳои барқӣ ҳангоми коммутатсияи ҷараёни баланд. Фарсудашавии оиқ: Ба сабаби гармии зиёд ё таъсири шиддати баланд ба амал меояд.</a:t>
            </a:r>
            <a:endParaRPr/>
          </a:p>
          <a:p>
            <a:pPr indent="0" lvl="0" marL="0" marR="0" rtl="0" algn="just">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226" name="Google Shape;226;p51"/>
          <p:cNvSpPr/>
          <p:nvPr/>
        </p:nvSpPr>
        <p:spPr>
          <a:xfrm>
            <a:off x="681036" y="50644"/>
            <a:ext cx="8781862" cy="138499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2800" u="none" cap="none" strike="noStrike">
                <a:solidFill>
                  <a:schemeClr val="lt1"/>
                </a:solidFill>
                <a:latin typeface="Times New Roman"/>
                <a:ea typeface="Times New Roman"/>
                <a:cs typeface="Times New Roman"/>
                <a:sym typeface="Times New Roman"/>
              </a:rPr>
              <a:t>В. Намудҳои вайроншавӣ дар васлакҳои электрикӣ (коммутаторҳо, контакторҳо, калидҳо ва релеҳо)</a:t>
            </a:r>
            <a:endParaRPr/>
          </a:p>
          <a:p>
            <a:pPr indent="0" lvl="0" marL="0" marR="0" rtl="0" algn="ctr">
              <a:lnSpc>
                <a:spcPct val="100000"/>
              </a:lnSpc>
              <a:spcBef>
                <a:spcPts val="0"/>
              </a:spcBef>
              <a:spcAft>
                <a:spcPts val="0"/>
              </a:spcAft>
              <a:buNone/>
            </a:pPr>
            <a:r>
              <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52"/>
          <p:cNvSpPr txBox="1"/>
          <p:nvPr>
            <p:ph idx="1" type="body"/>
          </p:nvPr>
        </p:nvSpPr>
        <p:spPr>
          <a:xfrm>
            <a:off x="681037" y="1079900"/>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4. Вайроншавиҳои электромагнитӣ: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Сустиҳои электромагнитҳо дар контакторҳо ва релеҳо:</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ба пуррагӣ фаъол нашудани онҳо 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Дуруст фаъол нашудани катушкаҳои идоракунӣ:</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Дар натиҷаи талафоти ҷараён ё вайроншавии оиқ.</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Шикастани қувваҳои магнитии ноустувор:</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ба ларзиш ва кор накардани дурусти дастгоҳ оварда расонад.</a:t>
            </a:r>
            <a:endParaRPr/>
          </a:p>
          <a:p>
            <a:pPr indent="0" lvl="0" marL="114300" rtl="0" algn="just">
              <a:lnSpc>
                <a:spcPct val="12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32" name="Google Shape;232;p52"/>
          <p:cNvSpPr/>
          <p:nvPr/>
        </p:nvSpPr>
        <p:spPr>
          <a:xfrm>
            <a:off x="681036" y="50644"/>
            <a:ext cx="8781862" cy="138499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2800" u="none" cap="none" strike="noStrike">
                <a:solidFill>
                  <a:schemeClr val="lt1"/>
                </a:solidFill>
                <a:latin typeface="Times New Roman"/>
                <a:ea typeface="Times New Roman"/>
                <a:cs typeface="Times New Roman"/>
                <a:sym typeface="Times New Roman"/>
              </a:rPr>
              <a:t>В. Намудҳои вайроншавӣ дар васлакҳои электрикӣ (коммутаторҳо, контакторҳо, калидҳо ва релеҳо)</a:t>
            </a:r>
            <a:endParaRPr/>
          </a:p>
          <a:p>
            <a:pPr indent="0" lvl="0" marL="0" marR="0" rtl="0" algn="ctr">
              <a:lnSpc>
                <a:spcPct val="100000"/>
              </a:lnSpc>
              <a:spcBef>
                <a:spcPts val="0"/>
              </a:spcBef>
              <a:spcAft>
                <a:spcPts val="0"/>
              </a:spcAft>
              <a:buNone/>
            </a:pPr>
            <a:r>
              <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53"/>
          <p:cNvSpPr txBox="1"/>
          <p:nvPr>
            <p:ph idx="1" type="body"/>
          </p:nvPr>
        </p:nvSpPr>
        <p:spPr>
          <a:xfrm>
            <a:off x="681037" y="1319598"/>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5. Вайроншавиҳои системаи идоракунӣ: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Нодуруст фаъол шудани ҳимояҳо:</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хомӯш нашудани занҷири барқ 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Тағирёбии қувваи ҷараён дар сигналҳои идоракунӣ:</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сабаби нотавон шудани васлак барои фаъол ё хомӯш шудан 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Кам шудани суръати корӣ: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Вайроншавии қисмҳои дохилӣ метавонад сабаби кор накардани зуд ва дақиқи васлак гардад.</a:t>
            </a:r>
            <a:endParaRPr>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38" name="Google Shape;238;p53"/>
          <p:cNvSpPr/>
          <p:nvPr/>
        </p:nvSpPr>
        <p:spPr>
          <a:xfrm>
            <a:off x="681037" y="183809"/>
            <a:ext cx="8781862" cy="138499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2800" u="none" cap="none" strike="noStrike">
                <a:solidFill>
                  <a:schemeClr val="lt1"/>
                </a:solidFill>
                <a:latin typeface="Times New Roman"/>
                <a:ea typeface="Times New Roman"/>
                <a:cs typeface="Times New Roman"/>
                <a:sym typeface="Times New Roman"/>
              </a:rPr>
              <a:t>В. Намудҳои вайроншавӣ дар васлакҳои электрикӣ (коммутаторҳо, контакторҳо, калидҳо ва релеҳо)</a:t>
            </a:r>
            <a:endParaRPr/>
          </a:p>
          <a:p>
            <a:pPr indent="0" lvl="0" marL="0" marR="0" rtl="0" algn="ctr">
              <a:lnSpc>
                <a:spcPct val="100000"/>
              </a:lnSpc>
              <a:spcBef>
                <a:spcPts val="0"/>
              </a:spcBef>
              <a:spcAft>
                <a:spcPts val="0"/>
              </a:spcAft>
              <a:buNone/>
            </a:pPr>
            <a:r>
              <a:t/>
            </a:r>
            <a:endParaRPr b="0" i="0" sz="28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54"/>
          <p:cNvSpPr txBox="1"/>
          <p:nvPr>
            <p:ph idx="1" type="body"/>
          </p:nvPr>
        </p:nvSpPr>
        <p:spPr>
          <a:xfrm>
            <a:off x="800004" y="1187063"/>
            <a:ext cx="8788412" cy="5195981"/>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Хатҳои интиқоли барқ (ХИБ) яке аз қисмҳои асосии системаҳои энергетикӣ мебошанд, ки барои интиқоли нерӯи барқ аз истгоҳҳо ба зеристгоҳҳо ва истеъмолкунандагон истифода мешаванд. Вайроншавиҳо дар ХИБ метавонанд ба қатъи барқ ва коҳиши эътимоднокии системаи энергетикӣ оварда расонанд.</a:t>
            </a:r>
            <a:endParaRPr sz="2400">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ts val="1800"/>
              <a:buChar char="•"/>
            </a:pPr>
            <a:r>
              <a:rPr b="1" sz="2400">
                <a:latin typeface="Times New Roman"/>
                <a:ea typeface="Times New Roman"/>
                <a:cs typeface="Times New Roman"/>
                <a:sym typeface="Times New Roman"/>
              </a:rPr>
              <a:t>1. Вайроншавиҳои электрикӣ: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Расиши кутоҳ РК:</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фазҳо (сефаза ё дуфаза)</a:t>
            </a:r>
            <a:endParaRPr>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фаза ва замин</a:t>
            </a:r>
            <a:endParaRPr>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ноқил ва баданаи конструксия</a:t>
            </a:r>
            <a:endParaRPr>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44" name="Google Shape;244;p54"/>
          <p:cNvSpPr/>
          <p:nvPr/>
        </p:nvSpPr>
        <p:spPr>
          <a:xfrm>
            <a:off x="317584" y="50722"/>
            <a:ext cx="9270832" cy="156966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Г. Намудҳои вайроншавӣ дар хатҳои интиқоли барқ (ХИБ)</a:t>
            </a:r>
            <a:endParaRPr/>
          </a:p>
          <a:p>
            <a:pPr indent="0" lvl="0" marL="0" marR="0" rtl="0" algn="ctr">
              <a:lnSpc>
                <a:spcPct val="100000"/>
              </a:lnSpc>
              <a:spcBef>
                <a:spcPts val="0"/>
              </a:spcBef>
              <a:spcAft>
                <a:spcPts val="0"/>
              </a:spcAft>
              <a:buNone/>
            </a:pPr>
            <a:r>
              <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55"/>
          <p:cNvSpPr txBox="1"/>
          <p:nvPr>
            <p:ph idx="1" type="body"/>
          </p:nvPr>
        </p:nvSpPr>
        <p:spPr>
          <a:xfrm>
            <a:off x="1044491" y="1053898"/>
            <a:ext cx="8543925" cy="5613862"/>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Кам шудани муқовимати оиқ:</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Дар натиҷаи борон, намнокӣ ва ифлосшавии изоляторҳо</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Дар натиҷаи фарсудашавии оиқ</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Разряди барқии (пробой изоляции):</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Дар натиҷаи задухӯрди раъду барқ ба хатҳои барқӣ</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шикастани изоляторҳо ва қисқаи ноқилшавӣ гардад.</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2. Вайроншавиҳои механикӣ: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Кандашавии ноқилҳо:</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Сабабҳои асосӣ: шамоли сахт, яхбандӣ, сарбории зиёдатӣ ва зарбаҳои беруна</a:t>
            </a:r>
            <a:endParaRPr>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50" name="Google Shape;250;p55"/>
          <p:cNvSpPr/>
          <p:nvPr/>
        </p:nvSpPr>
        <p:spPr>
          <a:xfrm>
            <a:off x="317584" y="50722"/>
            <a:ext cx="9270832" cy="156966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Г. Намудҳои вайроншавӣ дар хатҳои интиқоли барқ (ХИБ)</a:t>
            </a:r>
            <a:endParaRPr/>
          </a:p>
          <a:p>
            <a:pPr indent="0" lvl="0" marL="0" marR="0" rtl="0" algn="ctr">
              <a:lnSpc>
                <a:spcPct val="100000"/>
              </a:lnSpc>
              <a:spcBef>
                <a:spcPts val="0"/>
              </a:spcBef>
              <a:spcAft>
                <a:spcPts val="0"/>
              </a:spcAft>
              <a:buNone/>
            </a:pPr>
            <a:r>
              <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56"/>
          <p:cNvSpPr txBox="1"/>
          <p:nvPr>
            <p:ph idx="1" type="body"/>
          </p:nvPr>
        </p:nvSpPr>
        <p:spPr>
          <a:xfrm>
            <a:off x="885222" y="1195310"/>
            <a:ext cx="8543925" cy="5391913"/>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Шикастан ё моилшавии симчубҳо (опораҳо):</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Сабабҳои асосӣ: боркунии механикӣ, заминҷунбӣ, эрозия ва фарсудашавии мавод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Сустшавии васлкуниҳо ва ноқилҳои пайвасткунанда:</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гармшавӣ ва қисқаи ноқилшавӣ 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Зангзании ноқилҳо ва конструксияҳо:</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коҳиши мустаҳкамии механикӣ ва вайроншавии конструксия гардад.</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56" name="Google Shape;256;p56"/>
          <p:cNvSpPr/>
          <p:nvPr/>
        </p:nvSpPr>
        <p:spPr>
          <a:xfrm>
            <a:off x="3435659" y="3151573"/>
            <a:ext cx="9906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57" name="Google Shape;257;p56"/>
          <p:cNvSpPr/>
          <p:nvPr/>
        </p:nvSpPr>
        <p:spPr>
          <a:xfrm>
            <a:off x="6392222" y="3151573"/>
            <a:ext cx="9906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58" name="Google Shape;258;p56"/>
          <p:cNvSpPr/>
          <p:nvPr/>
        </p:nvSpPr>
        <p:spPr>
          <a:xfrm>
            <a:off x="317584" y="50722"/>
            <a:ext cx="9270832" cy="156966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Г. Намудҳои вайроншавӣ дар хатҳои интиқоли барқ (ХИБ)</a:t>
            </a:r>
            <a:endParaRPr/>
          </a:p>
          <a:p>
            <a:pPr indent="0" lvl="0" marL="0" marR="0" rtl="0" algn="ctr">
              <a:lnSpc>
                <a:spcPct val="100000"/>
              </a:lnSpc>
              <a:spcBef>
                <a:spcPts val="0"/>
              </a:spcBef>
              <a:spcAft>
                <a:spcPts val="0"/>
              </a:spcAft>
              <a:buNone/>
            </a:pPr>
            <a:r>
              <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57"/>
          <p:cNvSpPr txBox="1"/>
          <p:nvPr>
            <p:ph idx="1" type="body"/>
          </p:nvPr>
        </p:nvSpPr>
        <p:spPr>
          <a:xfrm>
            <a:off x="778693" y="967667"/>
            <a:ext cx="8543925" cy="5333584"/>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b="1">
                <a:latin typeface="Times New Roman"/>
                <a:ea typeface="Times New Roman"/>
                <a:cs typeface="Times New Roman"/>
                <a:sym typeface="Times New Roman"/>
              </a:rPr>
              <a:t>3. Вайроншавиҳои вобаста ба муҳити атроф:</a:t>
            </a:r>
            <a:endParaRPr b="1" sz="20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a:latin typeface="Times New Roman"/>
                <a:ea typeface="Times New Roman"/>
                <a:cs typeface="Times New Roman"/>
                <a:sym typeface="Times New Roman"/>
              </a:rPr>
              <a:t>Таъсири шамоли сахт:</a:t>
            </a:r>
            <a:endParaRPr sz="20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ноқилҳоро ба ҳамдигар наздик ё тамос кунад, ки сабаби қисқаи ноқилшавӣ мешавад.</a:t>
            </a:r>
            <a:endParaRPr sz="18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a:latin typeface="Times New Roman"/>
                <a:ea typeface="Times New Roman"/>
                <a:cs typeface="Times New Roman"/>
                <a:sym typeface="Times New Roman"/>
              </a:rPr>
              <a:t>Обхезӣ ва намнокӣ:</a:t>
            </a:r>
            <a:endParaRPr sz="20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ба асоси пояҳо таъсир расонида, онҳоро беқувват кунад.</a:t>
            </a:r>
            <a:endParaRPr sz="18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a:latin typeface="Times New Roman"/>
                <a:ea typeface="Times New Roman"/>
                <a:cs typeface="Times New Roman"/>
                <a:sym typeface="Times New Roman"/>
              </a:rPr>
              <a:t>Сангрезиш ва бархӯрди дарахтон:</a:t>
            </a:r>
            <a:endParaRPr sz="20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Дарахтҳое, ки ба ноқилҳо меафтанд, метавонанд қисқаи ноқилшавӣ ё кандашавии ноқилҳоро ба вуҷуд оранд.</a:t>
            </a:r>
            <a:endParaRPr sz="18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a:latin typeface="Times New Roman"/>
                <a:ea typeface="Times New Roman"/>
                <a:cs typeface="Times New Roman"/>
                <a:sym typeface="Times New Roman"/>
              </a:rPr>
              <a:t>Задани паррандаҳо ва ҳайвонот:</a:t>
            </a:r>
            <a:endParaRPr sz="2000">
              <a:latin typeface="Times New Roman"/>
              <a:ea typeface="Times New Roman"/>
              <a:cs typeface="Times New Roman"/>
              <a:sym typeface="Times New Roman"/>
            </a:endParaRPr>
          </a:p>
          <a:p>
            <a:pPr indent="0" lvl="0" marL="114300" rtl="0" algn="just">
              <a:lnSpc>
                <a:spcPct val="11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64" name="Google Shape;264;p57"/>
          <p:cNvSpPr/>
          <p:nvPr/>
        </p:nvSpPr>
        <p:spPr>
          <a:xfrm>
            <a:off x="317584" y="50722"/>
            <a:ext cx="9270832" cy="156966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Г. Намудҳои вайроншавӣ дар хатҳои интиқоли барқ (ХИБ)</a:t>
            </a:r>
            <a:endParaRPr/>
          </a:p>
          <a:p>
            <a:pPr indent="0" lvl="0" marL="0" marR="0" rtl="0" algn="ctr">
              <a:lnSpc>
                <a:spcPct val="100000"/>
              </a:lnSpc>
              <a:spcBef>
                <a:spcPts val="0"/>
              </a:spcBef>
              <a:spcAft>
                <a:spcPts val="0"/>
              </a:spcAft>
              <a:buNone/>
            </a:pPr>
            <a:r>
              <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58"/>
          <p:cNvSpPr txBox="1"/>
          <p:nvPr>
            <p:ph idx="1" type="body"/>
          </p:nvPr>
        </p:nvSpPr>
        <p:spPr>
          <a:xfrm>
            <a:off x="836155" y="1163492"/>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70" name="Google Shape;270;p58"/>
          <p:cNvSpPr/>
          <p:nvPr/>
        </p:nvSpPr>
        <p:spPr>
          <a:xfrm>
            <a:off x="1669002" y="2654422"/>
            <a:ext cx="12707902" cy="45719"/>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271" name="Google Shape;271;p58"/>
          <p:cNvSpPr/>
          <p:nvPr/>
        </p:nvSpPr>
        <p:spPr>
          <a:xfrm>
            <a:off x="317584" y="50722"/>
            <a:ext cx="9270832" cy="156966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Г. Намудҳои вайроншавӣ дар хатҳои интиқоли барқ (ХИБ)</a:t>
            </a:r>
            <a:endParaRPr/>
          </a:p>
          <a:p>
            <a:pPr indent="0" lvl="0" marL="0" marR="0" rtl="0" algn="ctr">
              <a:lnSpc>
                <a:spcPct val="100000"/>
              </a:lnSpc>
              <a:spcBef>
                <a:spcPts val="0"/>
              </a:spcBef>
              <a:spcAft>
                <a:spcPts val="0"/>
              </a:spcAft>
              <a:buNone/>
            </a:pPr>
            <a:r>
              <a:t/>
            </a:r>
            <a:endParaRPr b="0" i="0" sz="3200" u="none" cap="none" strike="noStrike">
              <a:solidFill>
                <a:schemeClr val="lt1"/>
              </a:solidFill>
              <a:latin typeface="Times New Roman"/>
              <a:ea typeface="Times New Roman"/>
              <a:cs typeface="Times New Roman"/>
              <a:sym typeface="Times New Roman"/>
            </a:endParaRPr>
          </a:p>
        </p:txBody>
      </p:sp>
      <p:sp>
        <p:nvSpPr>
          <p:cNvPr id="272" name="Google Shape;272;p58"/>
          <p:cNvSpPr/>
          <p:nvPr/>
        </p:nvSpPr>
        <p:spPr>
          <a:xfrm>
            <a:off x="836155" y="1217448"/>
            <a:ext cx="8369551" cy="3031407"/>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i="0" sz="2400" u="none" cap="none" strike="noStrike">
                <a:solidFill>
                  <a:schemeClr val="dk1"/>
                </a:solidFill>
                <a:latin typeface="Times New Roman"/>
                <a:ea typeface="Times New Roman"/>
                <a:cs typeface="Times New Roman"/>
                <a:sym typeface="Times New Roman"/>
              </a:rPr>
              <a:t>4. Вайроншавиҳои гармӣ:</a:t>
            </a:r>
            <a:endParaRPr/>
          </a:p>
          <a:p>
            <a:pPr indent="0" lvl="0" marL="0" marR="0" rtl="0" algn="l">
              <a:lnSpc>
                <a:spcPct val="115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Гармшавии изофӣ дар пайвастҳо ва ноқилҳо:</a:t>
            </a:r>
            <a:endParaRPr/>
          </a:p>
          <a:p>
            <a:pPr indent="-285750" lvl="1" marL="742950" marR="0" rtl="0" algn="l">
              <a:lnSpc>
                <a:spcPct val="115000"/>
              </a:lnSpc>
              <a:spcBef>
                <a:spcPts val="0"/>
              </a:spcBef>
              <a:spcAft>
                <a:spcPts val="0"/>
              </a:spcAft>
              <a:buClr>
                <a:srgbClr val="000000"/>
              </a:buClr>
              <a:buSzPts val="1000"/>
              <a:buFont typeface="Courier New"/>
              <a:buChar char="o"/>
            </a:pPr>
            <a:r>
              <a:rPr b="0" i="0" sz="2400" u="none" cap="none" strike="noStrike">
                <a:solidFill>
                  <a:srgbClr val="000000"/>
                </a:solidFill>
                <a:latin typeface="Times New Roman"/>
                <a:ea typeface="Times New Roman"/>
                <a:cs typeface="Times New Roman"/>
                <a:sym typeface="Times New Roman"/>
              </a:rPr>
              <a:t>Метавонад дар натиҷаи боркунии зиёдатӣ ё сустшавии пайвастҳо ба амал ояд.</a:t>
            </a:r>
            <a:endParaRPr/>
          </a:p>
          <a:p>
            <a:pPr indent="0" lvl="0" marL="0" marR="0" rtl="0" algn="l">
              <a:lnSpc>
                <a:spcPct val="115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Гармшавии изоляторҳо:</a:t>
            </a:r>
            <a:endParaRPr b="0" i="0" sz="2400" u="none" cap="none" strike="noStrike">
              <a:solidFill>
                <a:srgbClr val="000000"/>
              </a:solidFill>
              <a:latin typeface="Times New Roman"/>
              <a:ea typeface="Times New Roman"/>
              <a:cs typeface="Times New Roman"/>
              <a:sym typeface="Times New Roman"/>
            </a:endParaRPr>
          </a:p>
          <a:p>
            <a:pPr indent="-285750" lvl="1" marL="742950" marR="0" rtl="0" algn="l">
              <a:lnSpc>
                <a:spcPct val="115000"/>
              </a:lnSpc>
              <a:spcBef>
                <a:spcPts val="0"/>
              </a:spcBef>
              <a:spcAft>
                <a:spcPts val="0"/>
              </a:spcAft>
              <a:buClr>
                <a:srgbClr val="000000"/>
              </a:buClr>
              <a:buSzPts val="1000"/>
              <a:buFont typeface="Courier New"/>
              <a:buChar char="o"/>
            </a:pPr>
            <a:r>
              <a:rPr b="0" i="0" sz="2400" u="none" cap="none" strike="noStrike">
                <a:solidFill>
                  <a:srgbClr val="000000"/>
                </a:solidFill>
                <a:latin typeface="Times New Roman"/>
                <a:ea typeface="Times New Roman"/>
                <a:cs typeface="Times New Roman"/>
                <a:sym typeface="Times New Roman"/>
              </a:rPr>
              <a:t>Дар натиҷаи разряди барқӣ ё шиддати баланди номутаносиб ба амал меояд.</a:t>
            </a:r>
            <a:endParaRPr b="0"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59"/>
          <p:cNvSpPr txBox="1"/>
          <p:nvPr>
            <p:ph idx="1" type="body"/>
          </p:nvPr>
        </p:nvSpPr>
        <p:spPr>
          <a:xfrm>
            <a:off x="781834" y="1082952"/>
            <a:ext cx="8543925"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5. Вайроншавиҳои вобаста ба муҳофизатҳо:</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Кор накардани муҳофизатҳои изоляторҳо:</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сабаби ворид шудани шиддати зиёдатӣ ба система 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Халалдоршавии заминвасла:</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Агар заминвасла дуруст кор накунад, хат метавонад ба хатари баланд мувоҷеҳ гардад.</a:t>
            </a:r>
            <a:endParaRPr/>
          </a:p>
          <a:p>
            <a:pPr indent="0" lvl="0" marL="114300" rtl="0" algn="just">
              <a:lnSpc>
                <a:spcPct val="100000"/>
              </a:lnSpc>
              <a:spcBef>
                <a:spcPts val="1000"/>
              </a:spcBef>
              <a:spcAft>
                <a:spcPts val="0"/>
              </a:spcAft>
              <a:buSzPts val="1800"/>
              <a:buNone/>
            </a:pPr>
            <a:r>
              <a:rPr sz="2400">
                <a:latin typeface="Times New Roman"/>
                <a:ea typeface="Times New Roman"/>
                <a:cs typeface="Times New Roman"/>
                <a:sym typeface="Times New Roman"/>
              </a:rPr>
              <a:t>	</a:t>
            </a:r>
            <a:endParaRPr sz="2400">
              <a:latin typeface="Times New Roman"/>
              <a:ea typeface="Times New Roman"/>
              <a:cs typeface="Times New Roman"/>
              <a:sym typeface="Times New Roman"/>
            </a:endParaRPr>
          </a:p>
        </p:txBody>
      </p:sp>
      <p:sp>
        <p:nvSpPr>
          <p:cNvPr id="278" name="Google Shape;278;p59"/>
          <p:cNvSpPr/>
          <p:nvPr/>
        </p:nvSpPr>
        <p:spPr>
          <a:xfrm>
            <a:off x="317584" y="50722"/>
            <a:ext cx="9270832" cy="156966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Г. Намудҳои вайроншавӣ дар хатҳои интиқоли барқ (ХИБ)</a:t>
            </a:r>
            <a:endParaRPr/>
          </a:p>
          <a:p>
            <a:pPr indent="0" lvl="0" marL="0" marR="0" rtl="0" algn="ctr">
              <a:lnSpc>
                <a:spcPct val="100000"/>
              </a:lnSpc>
              <a:spcBef>
                <a:spcPts val="0"/>
              </a:spcBef>
              <a:spcAft>
                <a:spcPts val="0"/>
              </a:spcAft>
              <a:buNone/>
            </a:pPr>
            <a:r>
              <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60"/>
          <p:cNvSpPr txBox="1"/>
          <p:nvPr>
            <p:ph idx="1" type="body"/>
          </p:nvPr>
        </p:nvSpPr>
        <p:spPr>
          <a:xfrm>
            <a:off x="681039" y="1825625"/>
            <a:ext cx="8543925" cy="435133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t/>
            </a:r>
            <a:endParaRPr>
              <a:latin typeface="Times New Roman"/>
              <a:ea typeface="Times New Roman"/>
              <a:cs typeface="Times New Roman"/>
              <a:sym typeface="Times New Roman"/>
            </a:endParaRPr>
          </a:p>
          <a:p>
            <a:pPr indent="-228600" lvl="0" marL="457200" rtl="0" algn="l">
              <a:lnSpc>
                <a:spcPct val="90000"/>
              </a:lnSpc>
              <a:spcBef>
                <a:spcPts val="1000"/>
              </a:spcBef>
              <a:spcAft>
                <a:spcPts val="0"/>
              </a:spcAft>
              <a:buClr>
                <a:schemeClr val="dk1"/>
              </a:buClr>
              <a:buSzPts val="1800"/>
              <a:buNone/>
            </a:pPr>
            <a:r>
              <a:t/>
            </a:r>
            <a:endParaRPr/>
          </a:p>
        </p:txBody>
      </p:sp>
      <p:sp>
        <p:nvSpPr>
          <p:cNvPr id="284" name="Google Shape;284;p60"/>
          <p:cNvSpPr/>
          <p:nvPr/>
        </p:nvSpPr>
        <p:spPr>
          <a:xfrm>
            <a:off x="340519" y="142428"/>
            <a:ext cx="9224962"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Ғ. Намудҳои вайроншавӣ дар компенсаторҳои синхронӣ</a:t>
            </a:r>
            <a:endParaRPr/>
          </a:p>
        </p:txBody>
      </p:sp>
      <p:sp>
        <p:nvSpPr>
          <p:cNvPr id="285" name="Google Shape;285;p60"/>
          <p:cNvSpPr/>
          <p:nvPr/>
        </p:nvSpPr>
        <p:spPr>
          <a:xfrm>
            <a:off x="843194" y="1000472"/>
            <a:ext cx="8443912" cy="600164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Компенсаторҳои синхронӣ дастгоҳҳое мебошанд, ки барои беҳтар кардани танзими шиддат ва устувории шабакаи энергетикӣ истифода мешаванд. Онҳо ба генераторҳои синхронӣ монанданд, аммо қувваи барқӣ истеҳсол намекунанд, балки танҳо тавоноии реактивиро танзим мекунанд.</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	Вайроншавиҳо дар компенсаторҳои синхронӣ метавонанд ба ноустувории шиддат ва талафоти нерӯи барқ дар шабака оварда расонанд. Онҳо ба гурӯҳҳои зерин тақсим мешаванд:</a:t>
            </a:r>
            <a:endParaRPr b="0" i="0" sz="2400" u="none" cap="none" strike="noStrike">
              <a:solidFill>
                <a:srgbClr val="000000"/>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None/>
            </a:pPr>
            <a:r>
              <a:rPr b="1" i="0" sz="2400" u="none" cap="none" strike="noStrike">
                <a:solidFill>
                  <a:srgbClr val="000000"/>
                </a:solidFill>
                <a:latin typeface="Times New Roman"/>
                <a:ea typeface="Times New Roman"/>
                <a:cs typeface="Times New Roman"/>
                <a:sym typeface="Times New Roman"/>
              </a:rPr>
              <a:t>1. Вайроншавиҳои электрӣ:</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Расиши кутоҳ РК:</a:t>
            </a:r>
            <a:endParaRPr b="0" i="0" sz="2400" u="none" cap="none" strike="noStrike">
              <a:solidFill>
                <a:srgbClr val="000000"/>
              </a:solidFill>
              <a:latin typeface="Times New Roman"/>
              <a:ea typeface="Times New Roman"/>
              <a:cs typeface="Times New Roman"/>
              <a:sym typeface="Times New Roman"/>
            </a:endParaRPr>
          </a:p>
          <a:p>
            <a:pPr indent="-342900" lvl="1" marL="342900" marR="0" rtl="0" algn="just">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Дар печҳои статорӣ</a:t>
            </a:r>
            <a:endParaRPr b="0" i="0" sz="2400" u="none" cap="none" strike="noStrike">
              <a:solidFill>
                <a:srgbClr val="000000"/>
              </a:solidFill>
              <a:latin typeface="Times New Roman"/>
              <a:ea typeface="Times New Roman"/>
              <a:cs typeface="Times New Roman"/>
              <a:sym typeface="Times New Roman"/>
            </a:endParaRPr>
          </a:p>
          <a:p>
            <a:pPr indent="-342900" lvl="1" marL="342900" marR="0" rtl="0" algn="just">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Дар печҳои роторӣ</a:t>
            </a:r>
            <a:endParaRPr b="0" i="0" sz="2400" u="none" cap="none" strike="noStrike">
              <a:solidFill>
                <a:srgbClr val="000000"/>
              </a:solidFill>
              <a:latin typeface="Times New Roman"/>
              <a:ea typeface="Times New Roman"/>
              <a:cs typeface="Times New Roman"/>
              <a:sym typeface="Times New Roman"/>
            </a:endParaRPr>
          </a:p>
          <a:p>
            <a:pPr indent="-342900" lvl="1" marL="342900" marR="0" rtl="0" algn="just">
              <a:lnSpc>
                <a:spcPct val="100000"/>
              </a:lnSpc>
              <a:spcBef>
                <a:spcPts val="0"/>
              </a:spcBef>
              <a:spcAft>
                <a:spcPts val="0"/>
              </a:spcAft>
              <a:buClr>
                <a:srgbClr val="000000"/>
              </a:buClr>
              <a:buSzPts val="2400"/>
              <a:buFont typeface="Arial"/>
              <a:buChar char="•"/>
            </a:pPr>
            <a:r>
              <a:rPr b="0" i="0" sz="2400" u="none" cap="none" strike="noStrike">
                <a:solidFill>
                  <a:srgbClr val="000000"/>
                </a:solidFill>
                <a:latin typeface="Times New Roman"/>
                <a:ea typeface="Times New Roman"/>
                <a:cs typeface="Times New Roman"/>
                <a:sym typeface="Times New Roman"/>
              </a:rPr>
              <a:t>Байни фазаҳо ё ба замин</a:t>
            </a:r>
            <a:endParaRPr b="0" i="0" sz="2400" u="none" cap="none" strike="noStrike">
              <a:solidFill>
                <a:srgbClr val="000000"/>
              </a:solidFill>
              <a:latin typeface="Times New Roman"/>
              <a:ea typeface="Times New Roman"/>
              <a:cs typeface="Times New Roman"/>
              <a:sym typeface="Times New Roman"/>
            </a:endParaRPr>
          </a:p>
          <a:p>
            <a:pPr indent="0" lvl="0" marL="180340" marR="0" rtl="0" algn="just">
              <a:lnSpc>
                <a:spcPct val="100000"/>
              </a:lnSpc>
              <a:spcBef>
                <a:spcPts val="0"/>
              </a:spcBef>
              <a:spcAft>
                <a:spcPts val="0"/>
              </a:spcAft>
              <a:buNone/>
            </a:pPr>
            <a:r>
              <a:t/>
            </a:r>
            <a:endParaRPr b="0" i="0" sz="2400" u="none" cap="none" strike="noStrike">
              <a:solidFill>
                <a:srgbClr val="000000"/>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61"/>
          <p:cNvSpPr txBox="1"/>
          <p:nvPr>
            <p:ph idx="1" type="body"/>
          </p:nvPr>
        </p:nvSpPr>
        <p:spPr>
          <a:xfrm>
            <a:off x="716546" y="1253331"/>
            <a:ext cx="8615364" cy="4351338"/>
          </a:xfrm>
          <a:prstGeom prst="rect">
            <a:avLst/>
          </a:prstGeom>
          <a:noFill/>
          <a:ln>
            <a:noFill/>
          </a:ln>
        </p:spPr>
        <p:txBody>
          <a:bodyPr anchorCtr="0" anchor="t" bIns="45700" lIns="91425" spcFirstLastPara="1" rIns="91425" wrap="square" tIns="45700">
            <a:noAutofit/>
          </a:bodyPr>
          <a:lstStyle/>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Кам шудани муқовимати оиқ:</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Бо сабаби фарсудашавии оиқ, намнокӣ ё ифлосшавӣ</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Асимметрияи ҷараён ва шиддат:</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Метавонад сабаби ларзиш ва гармшавии номутаносиб гардад.</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Таъсири шиддати зиёдатӣ:</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Аз сабаби гурзиши барқ (разряди барқӣ) ё ноқисиҳои шабака</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91" name="Google Shape;291;p61"/>
          <p:cNvSpPr/>
          <p:nvPr/>
        </p:nvSpPr>
        <p:spPr>
          <a:xfrm>
            <a:off x="544706" y="133551"/>
            <a:ext cx="9224962"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Ғ. Намудҳои вайроншавӣ дар компенсаторҳои синхронӣ</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62"/>
          <p:cNvSpPr txBox="1"/>
          <p:nvPr>
            <p:ph idx="1" type="body"/>
          </p:nvPr>
        </p:nvSpPr>
        <p:spPr>
          <a:xfrm>
            <a:off x="681037" y="1133798"/>
            <a:ext cx="8543925" cy="5441950"/>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2. Вайроншавиҳои механикӣ: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Ларзиш ва дисбаланси ротор:</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фарсудашавии подшипникҳо ва паст шудани эътимоднокӣ гардад.</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Шикастани подшипникҳо:</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Сабаби зиёд шудани ларзиш ва қатъ шудани кори компенсатор мегардад.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Суст шудани васлкуниҳои механикӣ: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фарсудашавии зуд ва вайроншавии қисмҳо гардад.</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Шикастан ё фарсудашавии меҳвар: Ба қатъ гардидани пурраи кори компенсатор оварда мерасонад.</a:t>
            </a:r>
            <a:endParaRPr/>
          </a:p>
          <a:p>
            <a:pPr indent="0" lvl="0" marL="114300" rtl="0" algn="just">
              <a:lnSpc>
                <a:spcPct val="12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297" name="Google Shape;297;p62"/>
          <p:cNvSpPr/>
          <p:nvPr/>
        </p:nvSpPr>
        <p:spPr>
          <a:xfrm>
            <a:off x="544706" y="133551"/>
            <a:ext cx="9224962"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Ғ. Намудҳои вайроншавӣ дар компенсаторҳои синхронӣ</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63"/>
          <p:cNvSpPr txBox="1"/>
          <p:nvPr>
            <p:ph idx="1" type="body"/>
          </p:nvPr>
        </p:nvSpPr>
        <p:spPr>
          <a:xfrm>
            <a:off x="681037" y="1210769"/>
            <a:ext cx="8543925" cy="435133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rPr b="1" sz="2400">
                <a:latin typeface="Times New Roman"/>
                <a:ea typeface="Times New Roman"/>
                <a:cs typeface="Times New Roman"/>
                <a:sym typeface="Times New Roman"/>
              </a:rPr>
              <a:t>3. Вайроншавиҳои гармӣ:</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Гармшавии аз ҳад зиёд:</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Аз сабаби сарбории аз меъёр зиёд ё бад кор кардани системаи хунуккунӣ</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Сӯзиши печҳо ё оиқ:</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Боиси қисқаи ноқилшавӣ ва қатъи кори компенсатор мегардад.</a:t>
            </a:r>
            <a:endParaRPr>
              <a:latin typeface="Times New Roman"/>
              <a:ea typeface="Times New Roman"/>
              <a:cs typeface="Times New Roman"/>
              <a:sym typeface="Times New Roman"/>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Нокифоягии хунуккунӣ:</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Бо сабаби мушкилот дар гардиши равған ё ҳаво.</a:t>
            </a:r>
            <a:endParaRPr/>
          </a:p>
          <a:p>
            <a:pPr indent="0" lvl="0" marL="114300" rtl="0" algn="l">
              <a:lnSpc>
                <a:spcPct val="11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03" name="Google Shape;303;p63"/>
          <p:cNvSpPr/>
          <p:nvPr/>
        </p:nvSpPr>
        <p:spPr>
          <a:xfrm>
            <a:off x="544706" y="133551"/>
            <a:ext cx="9224962"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Ғ. Намудҳои вайроншавӣ дар компенсаторҳои синхронӣ</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64"/>
          <p:cNvSpPr txBox="1"/>
          <p:nvPr>
            <p:ph idx="1" type="body"/>
          </p:nvPr>
        </p:nvSpPr>
        <p:spPr>
          <a:xfrm>
            <a:off x="885224" y="1210769"/>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4. Вайроншавиҳои магнитӣ: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Тағйир ёфтани хосиятҳои магнитии ротор:</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ба коҳиши тавоноии компенсатор оварда расонад.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Нодуруст кор кардани қувваҳои магнитӣ:</a:t>
            </a:r>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   Сабаби ноустувории кори дастгоҳ мегардад.</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5. Вайроншавиҳои дар системаҳои ёрирасон:</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Кор накардани муҳофизатҳои релеию автоматикӣ:</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сабаби осебҳои ҷиддӣ ва қатъ гардидани системаи барқ гардад.</a:t>
            </a:r>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09" name="Google Shape;309;p64"/>
          <p:cNvSpPr/>
          <p:nvPr/>
        </p:nvSpPr>
        <p:spPr>
          <a:xfrm>
            <a:off x="2638425" y="4022725"/>
            <a:ext cx="9906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10" name="Google Shape;310;p64"/>
          <p:cNvSpPr/>
          <p:nvPr/>
        </p:nvSpPr>
        <p:spPr>
          <a:xfrm>
            <a:off x="5276851" y="4105275"/>
            <a:ext cx="9906000" cy="0"/>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400" u="none" cap="none" strike="noStrike">
              <a:solidFill>
                <a:srgbClr val="000000"/>
              </a:solidFill>
              <a:latin typeface="Arial"/>
              <a:ea typeface="Arial"/>
              <a:cs typeface="Arial"/>
              <a:sym typeface="Arial"/>
            </a:endParaRPr>
          </a:p>
        </p:txBody>
      </p:sp>
      <p:sp>
        <p:nvSpPr>
          <p:cNvPr id="311" name="Google Shape;311;p64"/>
          <p:cNvSpPr/>
          <p:nvPr/>
        </p:nvSpPr>
        <p:spPr>
          <a:xfrm>
            <a:off x="544706" y="133551"/>
            <a:ext cx="9224962"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Ғ. Намудҳои вайроншавӣ дар компенсаторҳои синхронӣ</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65"/>
          <p:cNvSpPr txBox="1"/>
          <p:nvPr>
            <p:ph idx="1" type="body"/>
          </p:nvPr>
        </p:nvSpPr>
        <p:spPr>
          <a:xfrm>
            <a:off x="817369" y="942759"/>
            <a:ext cx="8797148" cy="5613400"/>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Халалдоршавии системаи идоракунӣ: Метавонад сабаби танзими нодурусти қувваи реактивӣ гардад; Боркунии номутаносиб: Метавонад ба тағйирёбии ҷараён ва ноустувории кори компенсатор оварда расонад.</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Чораҳои пешгирии вайроншавӣ:</a:t>
            </a:r>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Санҷиши мунтазами оиқи печҳо ва ноқилҳо;</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Назорати ҳарорат ва хунуккунии компенсатор;</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Муҳофизати компенсатор аз шиддати зиёдатӣ;</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Бақайдгирӣ ва назорати ҳолати подшипникҳо ва ротор;</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Санҷиши муҳофизатҳои релеию автоматикӣ;</a:t>
            </a:r>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Истифодаи дурусти компенсатори синхронӣ ва нигоҳдории мунтазами он ба дароз кардани мӯҳлати хизмати дастгоҳ.</a:t>
            </a:r>
            <a:endParaRPr/>
          </a:p>
          <a:p>
            <a:pPr indent="0" lvl="0" marL="114300" rtl="0" algn="just">
              <a:lnSpc>
                <a:spcPct val="120000"/>
              </a:lnSpc>
              <a:spcBef>
                <a:spcPts val="1000"/>
              </a:spcBef>
              <a:spcAft>
                <a:spcPts val="0"/>
              </a:spcAft>
              <a:buSzPts val="1800"/>
              <a:buNone/>
            </a:pPr>
            <a:r>
              <a:rPr sz="2400">
                <a:latin typeface="Times New Roman"/>
                <a:ea typeface="Times New Roman"/>
                <a:cs typeface="Times New Roman"/>
                <a:sym typeface="Times New Roman"/>
              </a:rPr>
              <a:t>	</a:t>
            </a:r>
            <a:endParaRPr/>
          </a:p>
        </p:txBody>
      </p:sp>
      <p:sp>
        <p:nvSpPr>
          <p:cNvPr id="317" name="Google Shape;317;p65"/>
          <p:cNvSpPr/>
          <p:nvPr/>
        </p:nvSpPr>
        <p:spPr>
          <a:xfrm>
            <a:off x="544706" y="133551"/>
            <a:ext cx="9224962"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Ғ. Намудҳои вайроншавӣ дар компенсаторҳои синхронӣ</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66"/>
          <p:cNvSpPr txBox="1"/>
          <p:nvPr>
            <p:ph idx="1" type="body"/>
          </p:nvPr>
        </p:nvSpPr>
        <p:spPr>
          <a:xfrm>
            <a:off x="743183" y="982879"/>
            <a:ext cx="8543925" cy="5398271"/>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Муҳаррикҳои баландшиддат дар корхонаҳои саноатӣ, насосҳо, компрессорҳо ва дигар таҷҳизоти вазнин истифода мешаванд. Вайроншавии ин муҳаррикҳо метавонад ба қатъи истеҳсолот ва талафоти назарраси иқтисодӣ оварда расонад. Муҳаррикҳо дар раванди кории худ метавонанд бо сабабҳои гуногун ба вайроншавиҳои зерин дучор шаванд:</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1. Вайроншавиҳои электрӣ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Расиши кутоҳ РК:</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печҳои статор</a:t>
            </a:r>
            <a:endParaRPr>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печҳои ротор</a:t>
            </a:r>
            <a:endParaRPr>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ts val="1800"/>
              <a:buChar char="•"/>
            </a:pPr>
            <a:r>
              <a:rPr sz="2400">
                <a:latin typeface="Times New Roman"/>
                <a:ea typeface="Times New Roman"/>
                <a:cs typeface="Times New Roman"/>
                <a:sym typeface="Times New Roman"/>
              </a:rPr>
              <a:t>Байни фаза ва корпус</a:t>
            </a:r>
            <a:endParaRPr/>
          </a:p>
        </p:txBody>
      </p:sp>
      <p:sp>
        <p:nvSpPr>
          <p:cNvPr id="323" name="Google Shape;323;p66"/>
          <p:cNvSpPr/>
          <p:nvPr/>
        </p:nvSpPr>
        <p:spPr>
          <a:xfrm>
            <a:off x="195309" y="0"/>
            <a:ext cx="9321553"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Д. Намудҳои вайроншавӣ дар муҳаррикҳои баландшиддат (шиддаташон аз 1 кВ боло)</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67"/>
          <p:cNvSpPr txBox="1"/>
          <p:nvPr>
            <p:ph idx="1" type="body"/>
          </p:nvPr>
        </p:nvSpPr>
        <p:spPr>
          <a:xfrm>
            <a:off x="681036" y="1073150"/>
            <a:ext cx="8543925" cy="4351338"/>
          </a:xfrm>
          <a:prstGeom prst="rect">
            <a:avLst/>
          </a:prstGeom>
          <a:noFill/>
          <a:ln>
            <a:noFill/>
          </a:ln>
        </p:spPr>
        <p:txBody>
          <a:bodyPr anchorCtr="0" anchor="t" bIns="45700" lIns="91425" spcFirstLastPara="1" rIns="91425" wrap="square" tIns="45700">
            <a:norm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Кам шудани муқовимати оиқ:</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Сабабҳо: намнокӣ, фарсудашавии оиқ, ларзиш, ифлосшавӣ</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Шиддати зиёдатӣ: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Аз сабаби разряди барқӣ, ноқисиҳои шабака ё хатогиҳои коммутатсионӣ</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Ассиметрияи шиддат ва ҷараён:</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Боиси гармшавии изофӣ ва вайроншавии муҳаррик мегардад.</a:t>
            </a:r>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29" name="Google Shape;329;p67"/>
          <p:cNvSpPr/>
          <p:nvPr/>
        </p:nvSpPr>
        <p:spPr>
          <a:xfrm>
            <a:off x="390618" y="79899"/>
            <a:ext cx="9321553"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Д. Намудҳои вайроншавӣ дар муҳаррикҳои баландшиддат (шиддаташон аз 1 кВ боло)</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68"/>
          <p:cNvSpPr txBox="1"/>
          <p:nvPr>
            <p:ph idx="1" type="body"/>
          </p:nvPr>
        </p:nvSpPr>
        <p:spPr>
          <a:xfrm>
            <a:off x="681037" y="1149350"/>
            <a:ext cx="8543925" cy="435133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t/>
            </a:r>
            <a:endParaRPr b="1"/>
          </a:p>
          <a:p>
            <a:pPr indent="0" lvl="0" marL="114300" rtl="0" algn="l">
              <a:lnSpc>
                <a:spcPct val="90000"/>
              </a:lnSpc>
              <a:spcBef>
                <a:spcPts val="1000"/>
              </a:spcBef>
              <a:spcAft>
                <a:spcPts val="0"/>
              </a:spcAft>
              <a:buSzPts val="1800"/>
              <a:buNone/>
            </a:pPr>
            <a:r>
              <a:t/>
            </a:r>
            <a:endParaRPr/>
          </a:p>
        </p:txBody>
      </p:sp>
      <p:sp>
        <p:nvSpPr>
          <p:cNvPr id="335" name="Google Shape;335;p68"/>
          <p:cNvSpPr/>
          <p:nvPr/>
        </p:nvSpPr>
        <p:spPr>
          <a:xfrm>
            <a:off x="900112" y="1139805"/>
            <a:ext cx="8324850" cy="378565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None/>
            </a:pPr>
            <a:r>
              <a:rPr b="1" i="0" sz="2400" u="none" cap="none" strike="noStrike">
                <a:solidFill>
                  <a:srgbClr val="000000"/>
                </a:solidFill>
                <a:latin typeface="Times New Roman"/>
                <a:ea typeface="Times New Roman"/>
                <a:cs typeface="Times New Roman"/>
                <a:sym typeface="Times New Roman"/>
              </a:rPr>
              <a:t>2. Вайроншавиҳои механикӣ</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Ларзиш ва дисбаланси ротор:</a:t>
            </a:r>
            <a:endParaRPr b="0" i="0" sz="2400" u="none" cap="none" strike="noStrike">
              <a:solidFill>
                <a:srgbClr val="000000"/>
              </a:solidFill>
              <a:latin typeface="Times New Roman"/>
              <a:ea typeface="Times New Roman"/>
              <a:cs typeface="Times New Roman"/>
              <a:sym typeface="Times New Roman"/>
            </a:endParaRPr>
          </a:p>
          <a:p>
            <a:pPr indent="0" lvl="1"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Метавонад боиси шикастани подшипникҳо ва фарсудашавии пешакӣ гардад.</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Шикастани подшипникҳо:</a:t>
            </a:r>
            <a:endParaRPr b="0" i="0" sz="2400" u="none" cap="none" strike="noStrike">
              <a:solidFill>
                <a:srgbClr val="000000"/>
              </a:solidFill>
              <a:latin typeface="Times New Roman"/>
              <a:ea typeface="Times New Roman"/>
              <a:cs typeface="Times New Roman"/>
              <a:sym typeface="Times New Roman"/>
            </a:endParaRPr>
          </a:p>
          <a:p>
            <a:pPr indent="0" lvl="1"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Сабабҳо: равғанкории нодуруст, боркунии изофӣ, ларзиш</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Фарсудашавии меҳвар:</a:t>
            </a:r>
            <a:endParaRPr b="0" i="0" sz="2400" u="none" cap="none" strike="noStrike">
              <a:solidFill>
                <a:srgbClr val="000000"/>
              </a:solidFill>
              <a:latin typeface="Times New Roman"/>
              <a:ea typeface="Times New Roman"/>
              <a:cs typeface="Times New Roman"/>
              <a:sym typeface="Times New Roman"/>
            </a:endParaRPr>
          </a:p>
          <a:p>
            <a:pPr indent="0" lvl="1"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Метавонад ба қатъи кори муҳаррик оварда расонад.</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Шикастан ё суст шудани васлкуниҳо:</a:t>
            </a:r>
            <a:endParaRPr/>
          </a:p>
          <a:p>
            <a:pPr indent="0" lvl="0" marL="0" marR="0" rtl="0" algn="just">
              <a:lnSpc>
                <a:spcPct val="100000"/>
              </a:lnSpc>
              <a:spcBef>
                <a:spcPts val="0"/>
              </a:spcBef>
              <a:spcAft>
                <a:spcPts val="0"/>
              </a:spcAft>
              <a:buNone/>
            </a:pPr>
            <a:r>
              <a:rPr b="0" i="0" sz="2400" u="none" cap="none" strike="noStrike">
                <a:solidFill>
                  <a:srgbClr val="000000"/>
                </a:solidFill>
                <a:latin typeface="Times New Roman"/>
                <a:ea typeface="Times New Roman"/>
                <a:cs typeface="Times New Roman"/>
                <a:sym typeface="Times New Roman"/>
              </a:rPr>
              <a:t>Сабабҳои асосӣ: боркунии механикӣ, ларзиш, зарбаҳо</a:t>
            </a:r>
            <a:endParaRPr/>
          </a:p>
        </p:txBody>
      </p:sp>
      <p:sp>
        <p:nvSpPr>
          <p:cNvPr id="336" name="Google Shape;336;p68"/>
          <p:cNvSpPr/>
          <p:nvPr/>
        </p:nvSpPr>
        <p:spPr>
          <a:xfrm>
            <a:off x="195309" y="0"/>
            <a:ext cx="9321553"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Д. Намудҳои вайроншавӣ дар муҳаррикҳои баландшиддат (шиддаташон аз 1 кВ боло)</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69"/>
          <p:cNvSpPr txBox="1"/>
          <p:nvPr>
            <p:ph idx="1" type="body"/>
          </p:nvPr>
        </p:nvSpPr>
        <p:spPr>
          <a:xfrm>
            <a:off x="681037" y="1009525"/>
            <a:ext cx="8543925" cy="5222875"/>
          </a:xfrm>
          <a:prstGeom prst="rect">
            <a:avLst/>
          </a:prstGeom>
          <a:noFill/>
          <a:ln>
            <a:noFill/>
          </a:ln>
        </p:spPr>
        <p:txBody>
          <a:bodyPr anchorCtr="0" anchor="t" bIns="45700" lIns="91425" spcFirstLastPara="1" rIns="91425" wrap="square" tIns="45700">
            <a:noAutofit/>
          </a:bodyPr>
          <a:lstStyle/>
          <a:p>
            <a:pPr indent="0" lvl="0" marL="114300" rtl="0" algn="l">
              <a:lnSpc>
                <a:spcPct val="90000"/>
              </a:lnSpc>
              <a:spcBef>
                <a:spcPts val="1000"/>
              </a:spcBef>
              <a:spcAft>
                <a:spcPts val="0"/>
              </a:spcAft>
              <a:buSzPts val="1800"/>
              <a:buNone/>
            </a:pPr>
            <a:r>
              <a:rPr b="1" sz="2400">
                <a:latin typeface="Times New Roman"/>
                <a:ea typeface="Times New Roman"/>
                <a:cs typeface="Times New Roman"/>
                <a:sym typeface="Times New Roman"/>
              </a:rPr>
              <a:t>3. Вайроншавиҳо аз гармӣ</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Гармшавии аз ҳад зиёд:</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Сабабҳо: сарбории зиёд, боддиҳии “вентилятсияи” нокифоя, ихтилоли системаи хунуккунӣ</a:t>
            </a:r>
            <a:endParaRPr>
              <a:latin typeface="Times New Roman"/>
              <a:ea typeface="Times New Roman"/>
              <a:cs typeface="Times New Roman"/>
              <a:sym typeface="Times New Roman"/>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Расиши байни печҳо:</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Боиси корношоям ва қатъ шудани муҳаррик мегардад.</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Кам шудани самаранокии хунуккунӣ:</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Сабабҳо: басташавии каналҳои ҳавоӣ, равғани хунуккунанда нокифоя</a:t>
            </a:r>
            <a:endParaRPr>
              <a:latin typeface="Times New Roman"/>
              <a:ea typeface="Times New Roman"/>
              <a:cs typeface="Times New Roman"/>
              <a:sym typeface="Times New Roman"/>
            </a:endParaRPr>
          </a:p>
          <a:p>
            <a:pPr indent="0" lvl="0" marL="114300" rtl="0" algn="l">
              <a:lnSpc>
                <a:spcPct val="90000"/>
              </a:lnSpc>
              <a:spcBef>
                <a:spcPts val="1000"/>
              </a:spcBef>
              <a:spcAft>
                <a:spcPts val="0"/>
              </a:spcAft>
              <a:buSzPts val="1800"/>
              <a:buNone/>
            </a:pPr>
            <a:r>
              <a:rPr b="1" sz="2400">
                <a:latin typeface="Times New Roman"/>
                <a:ea typeface="Times New Roman"/>
                <a:cs typeface="Times New Roman"/>
                <a:sym typeface="Times New Roman"/>
              </a:rPr>
              <a:t>4. Вайроншавиҳои электромагнитӣ</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Шикастани қувваҳои магнитии ротор:</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Сабабҳо: фарсудашавӣ ё вайрон шудани ҳалқаҳои кӯтоҳкунанда (барои муҳаррикҳои асинхронӣ)</a:t>
            </a:r>
            <a:endParaRPr>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42" name="Google Shape;342;p69"/>
          <p:cNvSpPr/>
          <p:nvPr/>
        </p:nvSpPr>
        <p:spPr>
          <a:xfrm>
            <a:off x="195309" y="0"/>
            <a:ext cx="9321553"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Д. Намудҳои вайроншавӣ дар муҳаррикҳои баландшиддат (шиддаташон аз 1 кВ боло)</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70"/>
          <p:cNvSpPr txBox="1"/>
          <p:nvPr>
            <p:ph idx="1" type="body"/>
          </p:nvPr>
        </p:nvSpPr>
        <p:spPr>
          <a:xfrm>
            <a:off x="681037" y="968375"/>
            <a:ext cx="8543925" cy="435133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rPr b="1" sz="2400">
                <a:latin typeface="Times New Roman"/>
                <a:ea typeface="Times New Roman"/>
                <a:cs typeface="Times New Roman"/>
                <a:sym typeface="Times New Roman"/>
              </a:rPr>
              <a:t>5. Вайроншавиҳои дар системаҳои ёрирасон</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Кор накардани муҳофизатҳо:</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Метавонад сабаби осебҳои ҷиддӣ гардад.</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Нодуруст фаъол шудани системаи идоракунӣ:</a:t>
            </a:r>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шиддатнокии ҷараён ва корношоямии муҳаррик гардад.</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Таъсири резонанс:</a:t>
            </a:r>
            <a:endParaRPr sz="2400">
              <a:latin typeface="Times New Roman"/>
              <a:ea typeface="Times New Roman"/>
              <a:cs typeface="Times New Roman"/>
              <a:sym typeface="Times New Roman"/>
            </a:endParaRPr>
          </a:p>
          <a:p>
            <a:pPr indent="-342900" lvl="1" marL="914400" rtl="0" algn="l">
              <a:lnSpc>
                <a:spcPct val="90000"/>
              </a:lnSpc>
              <a:spcBef>
                <a:spcPts val="500"/>
              </a:spcBef>
              <a:spcAft>
                <a:spcPts val="0"/>
              </a:spcAft>
              <a:buSzPts val="1800"/>
              <a:buChar char="•"/>
            </a:pPr>
            <a:r>
              <a:rPr>
                <a:latin typeface="Times New Roman"/>
                <a:ea typeface="Times New Roman"/>
                <a:cs typeface="Times New Roman"/>
                <a:sym typeface="Times New Roman"/>
              </a:rPr>
              <a:t>Агар басомади шабака ва муҳаррик мувофиқат кунад, метавонад сабаби вайроншавӣ гардад.</a:t>
            </a:r>
            <a:endParaRPr>
              <a:latin typeface="Times New Roman"/>
              <a:ea typeface="Times New Roman"/>
              <a:cs typeface="Times New Roman"/>
              <a:sym typeface="Times New Roman"/>
            </a:endParaRPr>
          </a:p>
          <a:p>
            <a:pPr indent="0" lvl="0" marL="114300" rtl="0" algn="just">
              <a:lnSpc>
                <a:spcPct val="10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48" name="Google Shape;348;p70"/>
          <p:cNvSpPr/>
          <p:nvPr/>
        </p:nvSpPr>
        <p:spPr>
          <a:xfrm>
            <a:off x="292222" y="0"/>
            <a:ext cx="9321553" cy="107721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Д. Намудҳои вайроншавӣ дар муҳаррикҳои баландшиддат (шиддаташон аз 1 кВ боло)</a:t>
            </a:r>
            <a:endParaRPr b="0" i="0" sz="3200" u="none" cap="none" strike="noStrike">
              <a:solidFill>
                <a:schemeClr val="lt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71"/>
          <p:cNvSpPr txBox="1"/>
          <p:nvPr>
            <p:ph idx="1" type="body"/>
          </p:nvPr>
        </p:nvSpPr>
        <p:spPr>
          <a:xfrm>
            <a:off x="681036" y="1054100"/>
            <a:ext cx="8543925" cy="4351338"/>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1800"/>
              <a:buNone/>
            </a:pPr>
            <a:r>
              <a:rPr sz="2400">
                <a:latin typeface="Times New Roman"/>
                <a:ea typeface="Times New Roman"/>
                <a:cs typeface="Times New Roman"/>
                <a:sym typeface="Times New Roman"/>
              </a:rPr>
              <a:t>	Дар дарси якум ҳамагӣ дар мавзуъҳои </a:t>
            </a:r>
            <a:r>
              <a:rPr b="1" sz="2400">
                <a:latin typeface="Times New Roman"/>
                <a:ea typeface="Times New Roman"/>
                <a:cs typeface="Times New Roman"/>
                <a:sym typeface="Times New Roman"/>
              </a:rPr>
              <a:t>Маълумот дар бораи ҳимояи релеӣ, Садамаҳо ва реҷаҳои кории системаҳо, Мукаррароти умумӣ, </a:t>
            </a:r>
            <a:r>
              <a:rPr sz="2400">
                <a:latin typeface="Times New Roman"/>
                <a:ea typeface="Times New Roman"/>
                <a:cs typeface="Times New Roman"/>
                <a:sym typeface="Times New Roman"/>
              </a:rPr>
              <a:t>ки аз зербандҳои </a:t>
            </a:r>
            <a:r>
              <a:rPr sz="2400">
                <a:solidFill>
                  <a:schemeClr val="dk1"/>
                </a:solidFill>
                <a:latin typeface="Times New Roman"/>
                <a:ea typeface="Times New Roman"/>
                <a:cs typeface="Times New Roman"/>
                <a:sym typeface="Times New Roman"/>
              </a:rPr>
              <a:t>Мақсад ва вазифаҳои курс; </a:t>
            </a:r>
            <a:r>
              <a:rPr sz="2400">
                <a:latin typeface="Times New Roman"/>
                <a:ea typeface="Times New Roman"/>
                <a:cs typeface="Times New Roman"/>
                <a:sym typeface="Times New Roman"/>
              </a:rPr>
              <a:t>Муқаррароти умумии «Системаҳои муҳофизати релеӣ барои дастгоҳҳои барқӣ»;Намудҳои вайроншавӣ; Реҷаҳои ғайримуқаррарӣ; Вазифаи реле ва элементҳои дохилии он; Синфбандии релеҳо; Талаботҳои асосии ҳимояи релеӣ, иборат буда ин дарс як шиносоии амиқ бо фанни ҳимояи релеии системаи барқӣ ва таҳлили мушкилоти асосии он мебошад.</a:t>
            </a:r>
            <a:endParaRPr b="1"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a:p>
        </p:txBody>
      </p:sp>
      <p:sp>
        <p:nvSpPr>
          <p:cNvPr id="354" name="Google Shape;354;p71"/>
          <p:cNvSpPr/>
          <p:nvPr/>
        </p:nvSpPr>
        <p:spPr>
          <a:xfrm>
            <a:off x="3257826" y="184392"/>
            <a:ext cx="3390347"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sz="3200" u="none" cap="none" strike="noStrike">
                <a:solidFill>
                  <a:schemeClr val="lt1"/>
                </a:solidFill>
                <a:latin typeface="Times New Roman"/>
                <a:ea typeface="Times New Roman"/>
                <a:cs typeface="Times New Roman"/>
                <a:sym typeface="Times New Roman"/>
              </a:rPr>
              <a:t>Ҷамъбасти мавзуъ</a:t>
            </a:r>
            <a:endParaRPr b="0" i="0" sz="3200" u="none" cap="none" strike="noStrike">
              <a:solidFill>
                <a:schemeClr val="lt1"/>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72"/>
          <p:cNvSpPr txBox="1"/>
          <p:nvPr>
            <p:ph idx="1" type="body"/>
          </p:nvPr>
        </p:nvSpPr>
        <p:spPr>
          <a:xfrm>
            <a:off x="681037" y="733672"/>
            <a:ext cx="8960113" cy="551620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Хатҳои кабелӣ барои интиқоли нерӯи барқ дар муҳитҳои гуногун истифода мешаванд. Вайроншавиҳои онҳо метавонанд ба қатъшавии барқ ва хатарҳои ҷиддӣ оварда расонанд.</a:t>
            </a:r>
            <a:endParaRPr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1. Вайроншавиҳои электрикӣ</a:t>
            </a:r>
            <a:endParaRPr b="1" sz="2400">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РК: </a:t>
            </a:r>
            <a:r>
              <a:rPr>
                <a:latin typeface="Times New Roman"/>
                <a:ea typeface="Times New Roman"/>
                <a:cs typeface="Times New Roman"/>
                <a:sym typeface="Times New Roman"/>
              </a:rPr>
              <a:t>Байни ноқилҳо (фазавӣ)</a:t>
            </a:r>
            <a:endParaRPr>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ноқил ва замин</a:t>
            </a:r>
            <a:endParaRPr>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Байни ноқил ва қабати муҳофиз</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Кам шудани муқовимати оиқ:</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Сабабҳо: намнокӣ, фарсудашавӣ, ифлосшавӣ</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Шиддати зиёдатӣ: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Дар натиҷаи разряди барқӣ, ноқисиҳои шабака ё хатогиҳои коммутатсионӣ</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60" name="Google Shape;360;p72"/>
          <p:cNvSpPr/>
          <p:nvPr/>
        </p:nvSpPr>
        <p:spPr>
          <a:xfrm>
            <a:off x="789372" y="0"/>
            <a:ext cx="932155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Е. Намудҳои вайроншавӣ дар хатҳои кабелӣ</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73"/>
          <p:cNvSpPr txBox="1"/>
          <p:nvPr>
            <p:ph idx="1" type="body"/>
          </p:nvPr>
        </p:nvSpPr>
        <p:spPr>
          <a:xfrm>
            <a:off x="681037" y="831326"/>
            <a:ext cx="8543925" cy="435133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Талафоти ҷорӣ ва разряди сатҳӣ дар оиқ:</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гармшавӣ ва вайроншавии оиқ гардад.</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2. Вайроншавиҳои механикӣ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Зарар дидани қабати муҳофиз ва оиқ:</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Сабабҳо: фишор, зарба, буриш ҳангоми корҳои сохтмонӣ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Канда шудани ноқилҳо:</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Дар натиҷаи кашиш, фишор ё таъсири механикӣ</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Зангзанӣ (коррозия) дар қабати металлӣ:</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кам шудани эътимоднокии муҳофизат гардад.</a:t>
            </a:r>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66" name="Google Shape;366;p73"/>
          <p:cNvSpPr/>
          <p:nvPr/>
        </p:nvSpPr>
        <p:spPr>
          <a:xfrm>
            <a:off x="744983" y="0"/>
            <a:ext cx="932155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Е. Намудҳои вайроншавӣ дар хатҳои кабелӣ</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74"/>
          <p:cNvSpPr txBox="1"/>
          <p:nvPr>
            <p:ph idx="1" type="body"/>
          </p:nvPr>
        </p:nvSpPr>
        <p:spPr>
          <a:xfrm>
            <a:off x="617092" y="681037"/>
            <a:ext cx="8543925" cy="513446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3. Вайроншавиҳои гармӣ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Гармшавии аз ҳад зиёд:</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Сабабҳо: сарбории зиёд, вентилятсияи нокифоя, масири номусоиди гузарониш</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Фарсудашавии “сухтани” оиқ:</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РК ва осеб дидани кабел 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Гармшавии пайвасткунакҳо:</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Сабабҳо: пайвасти бад, оксидшавӣ, фишори нокифоя</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4. Вайроншавиҳои муҳитӣ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Таъсири намнокӣ ва об:</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ба воридшавии об ба дохили кабел оварда расонад.</a:t>
            </a:r>
            <a:endParaRPr/>
          </a:p>
          <a:p>
            <a:pPr indent="0" lvl="1" marL="571500" rtl="0" algn="just">
              <a:lnSpc>
                <a:spcPct val="90000"/>
              </a:lnSpc>
              <a:spcBef>
                <a:spcPts val="500"/>
              </a:spcBef>
              <a:spcAft>
                <a:spcPts val="0"/>
              </a:spcAft>
              <a:buSzPts val="1800"/>
              <a:buNone/>
            </a:pPr>
            <a:r>
              <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72" name="Google Shape;372;p74"/>
          <p:cNvSpPr/>
          <p:nvPr/>
        </p:nvSpPr>
        <p:spPr>
          <a:xfrm>
            <a:off x="744983" y="96262"/>
            <a:ext cx="932155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Е. Намудҳои вайроншавӣ дар хатҳои кабелӣ</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75"/>
          <p:cNvSpPr txBox="1"/>
          <p:nvPr>
            <p:ph idx="1" type="body"/>
          </p:nvPr>
        </p:nvSpPr>
        <p:spPr>
          <a:xfrm>
            <a:off x="789371" y="681037"/>
            <a:ext cx="8543925" cy="4823118"/>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Мушкилоти ҳароратӣ (яхбандӣ, гармӣ):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фарсудашавии оиқ 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Таъсири моддаҳои кимиёвӣ ва равғанҳо:</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Баъзе муҳитҳо метавонанд оиқро вайрон кунанд.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Таъсири ҳайвонот (муш ва дигар намуди ҳашарот):</a:t>
            </a:r>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ба газидани кабел ва вайроншавии оиқ сабаб гардад.</a:t>
            </a:r>
            <a:endParaRPr/>
          </a:p>
          <a:p>
            <a:pPr indent="0" lvl="0" marL="114300" rtl="0" algn="just">
              <a:lnSpc>
                <a:spcPct val="90000"/>
              </a:lnSpc>
              <a:spcBef>
                <a:spcPts val="1000"/>
              </a:spcBef>
              <a:spcAft>
                <a:spcPts val="0"/>
              </a:spcAft>
              <a:buSzPts val="1800"/>
              <a:buNone/>
            </a:pPr>
            <a:r>
              <a:rPr b="1" sz="2400">
                <a:latin typeface="Times New Roman"/>
                <a:ea typeface="Times New Roman"/>
                <a:cs typeface="Times New Roman"/>
                <a:sym typeface="Times New Roman"/>
              </a:rPr>
              <a:t>5. Вайроншавиҳои дар системаҳои ёрирасон</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Халалдоршавии замини истифодашаванда:</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Агар системаҳои лозима дуруст кор накунад, хат метавонад хатарнок гардад.</a:t>
            </a:r>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378" name="Google Shape;378;p75"/>
          <p:cNvSpPr/>
          <p:nvPr/>
        </p:nvSpPr>
        <p:spPr>
          <a:xfrm>
            <a:off x="789371" y="96262"/>
            <a:ext cx="932155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Е. Намудҳои вайроншавӣ дар хатҳои кабелӣ</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76"/>
          <p:cNvSpPr txBox="1"/>
          <p:nvPr>
            <p:ph idx="1" type="body"/>
          </p:nvPr>
        </p:nvSpPr>
        <p:spPr>
          <a:xfrm>
            <a:off x="789371" y="681036"/>
            <a:ext cx="8543925" cy="6080701"/>
          </a:xfrm>
          <a:prstGeom prst="rect">
            <a:avLst/>
          </a:prstGeom>
          <a:noFill/>
          <a:ln>
            <a:noFill/>
          </a:ln>
        </p:spPr>
        <p:txBody>
          <a:bodyPr anchorCtr="0" anchor="t" bIns="45700" lIns="91425" spcFirstLastPara="1" rIns="91425" wrap="square" tIns="45700">
            <a:noAutofit/>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Кор накардани муҳофизатҳои автоматикӣ: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Метавонад боиси баланд шудани ҷараён ва вайроншавии кабел гардад.</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Шикастани ҷойи пайвастҳои кабелӣ:</a:t>
            </a:r>
            <a:endParaRPr sz="2400">
              <a:latin typeface="Times New Roman"/>
              <a:ea typeface="Times New Roman"/>
              <a:cs typeface="Times New Roman"/>
              <a:sym typeface="Times New Roman"/>
            </a:endParaRPr>
          </a:p>
          <a:p>
            <a:pPr indent="-342900" lvl="1" marL="914400" rtl="0" algn="just">
              <a:lnSpc>
                <a:spcPct val="90000"/>
              </a:lnSpc>
              <a:spcBef>
                <a:spcPts val="500"/>
              </a:spcBef>
              <a:spcAft>
                <a:spcPts val="0"/>
              </a:spcAft>
              <a:buSzPts val="1800"/>
              <a:buChar char="•"/>
            </a:pPr>
            <a:r>
              <a:rPr>
                <a:latin typeface="Times New Roman"/>
                <a:ea typeface="Times New Roman"/>
                <a:cs typeface="Times New Roman"/>
                <a:sym typeface="Times New Roman"/>
              </a:rPr>
              <a:t>Сабабҳо: мустаҳкам набудани васлкуниҳо, намнокӣ, фарсудашавӣ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Чораҳои пешгирии вайроншавӣ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Санҷиши мунтазами оиқи кабелҳо</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Муҳофизати кабелҳо аз таъсири механикӣ</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Насби дурусти заминкунӣ ва муҳофизатҳои автоматикӣ</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Пешгирии боркунии изофӣ;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Риояи ин тадбирҳо ба баланд бардоштани эътимоднокии хатҳои кабелӣ ва кам кардани хатари вайроншавӣ мусоидат мекунад.</a:t>
            </a:r>
            <a:endParaRPr/>
          </a:p>
        </p:txBody>
      </p:sp>
      <p:sp>
        <p:nvSpPr>
          <p:cNvPr id="384" name="Google Shape;384;p76"/>
          <p:cNvSpPr/>
          <p:nvPr/>
        </p:nvSpPr>
        <p:spPr>
          <a:xfrm>
            <a:off x="789371" y="96262"/>
            <a:ext cx="9321553" cy="5847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sz="3200" u="none" cap="none" strike="noStrike">
                <a:solidFill>
                  <a:schemeClr val="lt1"/>
                </a:solidFill>
                <a:latin typeface="Times New Roman"/>
                <a:ea typeface="Times New Roman"/>
                <a:cs typeface="Times New Roman"/>
                <a:sym typeface="Times New Roman"/>
              </a:rPr>
              <a:t>Е. Намудҳои вайроншавӣ дар хатҳои кабелӣ</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 name="Shape 388"/>
        <p:cNvGrpSpPr/>
        <p:nvPr/>
      </p:nvGrpSpPr>
      <p:grpSpPr>
        <a:xfrm>
          <a:off x="0" y="0"/>
          <a:ext cx="0" cy="0"/>
          <a:chOff x="0" y="0"/>
          <a:chExt cx="0" cy="0"/>
        </a:xfrm>
      </p:grpSpPr>
      <p:sp>
        <p:nvSpPr>
          <p:cNvPr id="389" name="Google Shape;389;p77"/>
          <p:cNvSpPr txBox="1"/>
          <p:nvPr>
            <p:ph type="title"/>
          </p:nvPr>
        </p:nvSpPr>
        <p:spPr>
          <a:xfrm>
            <a:off x="681039" y="365127"/>
            <a:ext cx="8543925" cy="87774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Ё. Вайроншавӣ дар тахтасимҳо “шинаҳои тақсимотӣ”</a:t>
            </a:r>
            <a:br>
              <a:rPr b="1" sz="3200">
                <a:solidFill>
                  <a:schemeClr val="lt1"/>
                </a:solidFill>
                <a:latin typeface="Times New Roman"/>
                <a:ea typeface="Times New Roman"/>
                <a:cs typeface="Times New Roman"/>
                <a:sym typeface="Times New Roman"/>
              </a:rPr>
            </a:br>
            <a:endParaRPr sz="3200">
              <a:solidFill>
                <a:schemeClr val="lt1"/>
              </a:solidFill>
              <a:latin typeface="Times New Roman"/>
              <a:ea typeface="Times New Roman"/>
              <a:cs typeface="Times New Roman"/>
              <a:sym typeface="Times New Roman"/>
            </a:endParaRPr>
          </a:p>
        </p:txBody>
      </p:sp>
      <p:sp>
        <p:nvSpPr>
          <p:cNvPr id="390" name="Google Shape;390;p77"/>
          <p:cNvSpPr txBox="1"/>
          <p:nvPr>
            <p:ph idx="1" type="body"/>
          </p:nvPr>
        </p:nvSpPr>
        <p:spPr>
          <a:xfrm>
            <a:off x="681039" y="1253331"/>
            <a:ext cx="8543925" cy="4351338"/>
          </a:xfrm>
          <a:prstGeom prst="rect">
            <a:avLst/>
          </a:prstGeom>
          <a:noFill/>
          <a:ln>
            <a:noFill/>
          </a:ln>
        </p:spPr>
        <p:txBody>
          <a:bodyPr anchorCtr="0" anchor="t" bIns="45700" lIns="91425" spcFirstLastPara="1" rIns="91425" wrap="square" tIns="45700">
            <a:normAutofit lnSpcReduction="10000"/>
          </a:bodyPr>
          <a:lstStyle/>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Шинаҳои тақсимотӣ (барқии тақсимотӣ) қисмҳои муҳими шабакаи барқӣ мебошанд, ки дар онҳо дар баробари дигар таҷҳизоти электрикӣ, борҳои барқӣ тақсим ва модулятсия мешаванд. Вайроншавӣ дар шинаҳои тақсимотӣ метавонад боиси қатъи барқ ва дигар мушкилоти ҷиддӣ гардад.</a:t>
            </a:r>
            <a:endParaRPr sz="2400">
              <a:latin typeface="Times New Roman"/>
              <a:ea typeface="Times New Roman"/>
              <a:cs typeface="Times New Roman"/>
              <a:sym typeface="Times New Roman"/>
            </a:endParaRPr>
          </a:p>
          <a:p>
            <a:pPr indent="-342900" lvl="0" marL="457200" rtl="0" algn="just">
              <a:lnSpc>
                <a:spcPct val="90000"/>
              </a:lnSpc>
              <a:spcBef>
                <a:spcPts val="1000"/>
              </a:spcBef>
              <a:spcAft>
                <a:spcPts val="0"/>
              </a:spcAft>
              <a:buSzPts val="1800"/>
              <a:buChar char="•"/>
            </a:pPr>
            <a:r>
              <a:rPr b="1" i="1" sz="2400">
                <a:latin typeface="Times New Roman"/>
                <a:ea typeface="Times New Roman"/>
                <a:cs typeface="Times New Roman"/>
                <a:sym typeface="Times New Roman"/>
              </a:rPr>
              <a:t>1. Вайроншавиҳои электрикӣ</a:t>
            </a:r>
            <a:endParaRPr b="1" i="1" sz="2400">
              <a:latin typeface="Times New Roman"/>
              <a:ea typeface="Times New Roman"/>
              <a:cs typeface="Times New Roman"/>
              <a:sym typeface="Times New Roman"/>
            </a:endParaRPr>
          </a:p>
          <a:p>
            <a:pPr indent="0" lvl="0" marL="114300" rtl="0" algn="l">
              <a:lnSpc>
                <a:spcPct val="90000"/>
              </a:lnSpc>
              <a:spcBef>
                <a:spcPts val="1000"/>
              </a:spcBef>
              <a:spcAft>
                <a:spcPts val="0"/>
              </a:spcAft>
              <a:buSzPts val="1800"/>
              <a:buNone/>
            </a:pPr>
            <a:r>
              <a:rPr b="1" sz="2400">
                <a:latin typeface="Times New Roman"/>
                <a:ea typeface="Times New Roman"/>
                <a:cs typeface="Times New Roman"/>
                <a:sym typeface="Times New Roman"/>
              </a:rPr>
              <a:t>РК:</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	Вайроншавии асосӣ, ки метавонад дар натиҷаи оиқ, заиф шудани кабелҳо, ё зарар ба шинаҳо рух диҳад. Ин боиси баланд шудани ҷараён ва шиддатнокии барқ дар система мегардад.</a:t>
            </a:r>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78"/>
          <p:cNvSpPr txBox="1"/>
          <p:nvPr>
            <p:ph idx="1" type="body"/>
          </p:nvPr>
        </p:nvSpPr>
        <p:spPr>
          <a:xfrm>
            <a:off x="610018" y="1461641"/>
            <a:ext cx="8543925" cy="4351338"/>
          </a:xfrm>
          <a:prstGeom prst="rect">
            <a:avLst/>
          </a:prstGeom>
          <a:noFill/>
          <a:ln>
            <a:noFill/>
          </a:ln>
        </p:spPr>
        <p:txBody>
          <a:bodyPr anchorCtr="0" anchor="t" bIns="45700" lIns="91425" spcFirstLastPara="1" rIns="91425" wrap="square" tIns="45700">
            <a:normAutofit fontScale="85000" lnSpcReduction="20000"/>
          </a:bodyPr>
          <a:lstStyle/>
          <a:p>
            <a:pPr indent="0" lvl="0" marL="114300" rtl="0" algn="l">
              <a:lnSpc>
                <a:spcPct val="90000"/>
              </a:lnSpc>
              <a:spcBef>
                <a:spcPts val="1000"/>
              </a:spcBef>
              <a:spcAft>
                <a:spcPts val="0"/>
              </a:spcAft>
              <a:buSzPct val="75630"/>
              <a:buNone/>
            </a:pPr>
            <a:r>
              <a:rPr>
                <a:latin typeface="Times New Roman"/>
                <a:ea typeface="Times New Roman"/>
                <a:cs typeface="Times New Roman"/>
                <a:sym typeface="Times New Roman"/>
              </a:rPr>
              <a:t>Нобаробарӣ ё ассиметрияи шиддат:</a:t>
            </a:r>
            <a:br>
              <a:rPr>
                <a:latin typeface="Times New Roman"/>
                <a:ea typeface="Times New Roman"/>
                <a:cs typeface="Times New Roman"/>
                <a:sym typeface="Times New Roman"/>
              </a:rPr>
            </a:br>
            <a:r>
              <a:rPr>
                <a:latin typeface="Times New Roman"/>
                <a:ea typeface="Times New Roman"/>
                <a:cs typeface="Times New Roman"/>
                <a:sym typeface="Times New Roman"/>
              </a:rPr>
              <a:t>Агар шинаҳо бо борҳои барқӣ номутаносиб ба ҳам пайваст шаванд, ассиметрияи шиддат метавонад ба осеб ва ноустувории системаи барқ оварда расонад.</a:t>
            </a:r>
            <a:endParaRPr/>
          </a:p>
          <a:p>
            <a:pPr indent="0" lvl="0" marL="114300" rtl="0" algn="l">
              <a:lnSpc>
                <a:spcPct val="90000"/>
              </a:lnSpc>
              <a:spcBef>
                <a:spcPts val="1000"/>
              </a:spcBef>
              <a:spcAft>
                <a:spcPts val="0"/>
              </a:spcAft>
              <a:buSzPct val="75630"/>
              <a:buNone/>
            </a:pPr>
            <a:r>
              <a:rPr>
                <a:latin typeface="Times New Roman"/>
                <a:ea typeface="Times New Roman"/>
                <a:cs typeface="Times New Roman"/>
                <a:sym typeface="Times New Roman"/>
              </a:rPr>
              <a:t>Фарсудашавии оиқ:</a:t>
            </a:r>
            <a:br>
              <a:rPr>
                <a:latin typeface="Times New Roman"/>
                <a:ea typeface="Times New Roman"/>
                <a:cs typeface="Times New Roman"/>
                <a:sym typeface="Times New Roman"/>
              </a:rPr>
            </a:br>
            <a:r>
              <a:rPr>
                <a:latin typeface="Times New Roman"/>
                <a:ea typeface="Times New Roman"/>
                <a:cs typeface="Times New Roman"/>
                <a:sym typeface="Times New Roman"/>
              </a:rPr>
              <a:t>Аз сабаби намнокӣ, гармшавии зиёдатӣ ё фарсудашавии оиқ, шинаҳо метавонанд ба кӣши кӯтоҳ ё заиф шудани муқовимат ба оиқ мувоҷеҳ шаванд.</a:t>
            </a:r>
            <a:endParaRPr/>
          </a:p>
          <a:p>
            <a:pPr indent="0" lvl="0" marL="114300" rtl="0" algn="l">
              <a:lnSpc>
                <a:spcPct val="90000"/>
              </a:lnSpc>
              <a:spcBef>
                <a:spcPts val="1000"/>
              </a:spcBef>
              <a:spcAft>
                <a:spcPts val="0"/>
              </a:spcAft>
              <a:buSzPct val="75630"/>
              <a:buNone/>
            </a:pPr>
            <a:r>
              <a:rPr b="1" i="1">
                <a:latin typeface="Times New Roman"/>
                <a:ea typeface="Times New Roman"/>
                <a:cs typeface="Times New Roman"/>
                <a:sym typeface="Times New Roman"/>
              </a:rPr>
              <a:t>2. Вайроншавиҳои механикӣ</a:t>
            </a:r>
            <a:endParaRPr/>
          </a:p>
          <a:p>
            <a:pPr indent="0" lvl="0" marL="114300" rtl="0" algn="l">
              <a:lnSpc>
                <a:spcPct val="90000"/>
              </a:lnSpc>
              <a:spcBef>
                <a:spcPts val="1000"/>
              </a:spcBef>
              <a:spcAft>
                <a:spcPts val="0"/>
              </a:spcAft>
              <a:buSzPct val="75630"/>
              <a:buNone/>
            </a:pPr>
            <a:r>
              <a:rPr>
                <a:latin typeface="Times New Roman"/>
                <a:ea typeface="Times New Roman"/>
                <a:cs typeface="Times New Roman"/>
                <a:sym typeface="Times New Roman"/>
              </a:rPr>
              <a:t>Шикастан ё осеб дидани шинаҳо:</a:t>
            </a:r>
            <a:br>
              <a:rPr>
                <a:latin typeface="Times New Roman"/>
                <a:ea typeface="Times New Roman"/>
                <a:cs typeface="Times New Roman"/>
                <a:sym typeface="Times New Roman"/>
              </a:rPr>
            </a:br>
            <a:r>
              <a:rPr>
                <a:latin typeface="Times New Roman"/>
                <a:ea typeface="Times New Roman"/>
                <a:cs typeface="Times New Roman"/>
                <a:sym typeface="Times New Roman"/>
              </a:rPr>
              <a:t>Шинаҳои тақсимотӣ метавонанд аз сабаби таъсири механикӣ ё фишор шикастан ё осеб бингардад, ки метавонад боиси қатъи барқ ва халалдоршавии шабака гардад.</a:t>
            </a:r>
            <a:endParaRPr/>
          </a:p>
          <a:p>
            <a:pPr indent="0" lvl="0" marL="114300" rtl="0" algn="l">
              <a:lnSpc>
                <a:spcPct val="90000"/>
              </a:lnSpc>
              <a:spcBef>
                <a:spcPts val="1000"/>
              </a:spcBef>
              <a:spcAft>
                <a:spcPts val="0"/>
              </a:spcAft>
              <a:buSzPct val="75630"/>
              <a:buNone/>
            </a:pPr>
            <a:r>
              <a:t/>
            </a:r>
            <a:endParaRPr>
              <a:latin typeface="Times New Roman"/>
              <a:ea typeface="Times New Roman"/>
              <a:cs typeface="Times New Roman"/>
              <a:sym typeface="Times New Roman"/>
            </a:endParaRPr>
          </a:p>
        </p:txBody>
      </p:sp>
      <p:sp>
        <p:nvSpPr>
          <p:cNvPr id="396" name="Google Shape;396;p78"/>
          <p:cNvSpPr txBox="1"/>
          <p:nvPr>
            <p:ph type="title"/>
          </p:nvPr>
        </p:nvSpPr>
        <p:spPr>
          <a:xfrm>
            <a:off x="681039" y="365127"/>
            <a:ext cx="8543925" cy="87774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Ё. Вайроншавӣ дар тахтасимҳо “шинаҳои тақсимотӣ”</a:t>
            </a:r>
            <a:br>
              <a:rPr b="1" sz="3200">
                <a:solidFill>
                  <a:schemeClr val="lt1"/>
                </a:solidFill>
                <a:latin typeface="Times New Roman"/>
                <a:ea typeface="Times New Roman"/>
                <a:cs typeface="Times New Roman"/>
                <a:sym typeface="Times New Roman"/>
              </a:rPr>
            </a:br>
            <a:endParaRPr sz="3200">
              <a:solidFill>
                <a:schemeClr val="lt1"/>
              </a:solidFill>
              <a:latin typeface="Times New Roman"/>
              <a:ea typeface="Times New Roman"/>
              <a:cs typeface="Times New Roman"/>
              <a:sym typeface="Times New Roman"/>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79"/>
          <p:cNvSpPr txBox="1"/>
          <p:nvPr>
            <p:ph idx="1" type="body"/>
          </p:nvPr>
        </p:nvSpPr>
        <p:spPr>
          <a:xfrm>
            <a:off x="681039" y="1390619"/>
            <a:ext cx="8543925" cy="435133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rPr b="1" i="1" sz="2400">
                <a:latin typeface="Times New Roman"/>
                <a:ea typeface="Times New Roman"/>
                <a:cs typeface="Times New Roman"/>
                <a:sym typeface="Times New Roman"/>
              </a:rPr>
              <a:t>3. Вайроншавиҳои гармӣ</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Гармшавии аз ҳад зиёд:</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	Вайроншавӣ дар шинаҳо дар натиҷаи боркунии зиёдатӣ, дастгоҳҳои муҳофизатии нокифоя ё системаи хунуккунӣ номукаммал метавонад ба гармшавии шинаҳо оварда расонад, ки боиси сухтан ё вайроншавии оиқ мегардад.</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Сӯзиш ё ифлосшавии шинаҳо:</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	Шинаҳо метавонанд дар ҳолати боркунии зиёд гарм шаванд, ки ин боиси сӯзиш ва оиқи ноқис мегардад.</a:t>
            </a:r>
            <a:endParaRPr/>
          </a:p>
        </p:txBody>
      </p:sp>
      <p:sp>
        <p:nvSpPr>
          <p:cNvPr id="402" name="Google Shape;402;p79"/>
          <p:cNvSpPr txBox="1"/>
          <p:nvPr>
            <p:ph type="title"/>
          </p:nvPr>
        </p:nvSpPr>
        <p:spPr>
          <a:xfrm>
            <a:off x="681039" y="365127"/>
            <a:ext cx="8543925" cy="87774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Ё. Вайроншавӣ дар тахтасимҳо “шинаҳои тақсимотӣ”</a:t>
            </a:r>
            <a:br>
              <a:rPr b="1" sz="3200">
                <a:solidFill>
                  <a:schemeClr val="lt1"/>
                </a:solidFill>
                <a:latin typeface="Times New Roman"/>
                <a:ea typeface="Times New Roman"/>
                <a:cs typeface="Times New Roman"/>
                <a:sym typeface="Times New Roman"/>
              </a:rPr>
            </a:br>
            <a:endParaRPr sz="3200">
              <a:solidFill>
                <a:schemeClr val="lt1"/>
              </a:solidFill>
              <a:latin typeface="Times New Roman"/>
              <a:ea typeface="Times New Roman"/>
              <a:cs typeface="Times New Roman"/>
              <a:sym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80"/>
          <p:cNvSpPr txBox="1"/>
          <p:nvPr>
            <p:ph idx="1" type="body"/>
          </p:nvPr>
        </p:nvSpPr>
        <p:spPr>
          <a:xfrm>
            <a:off x="760938" y="1242875"/>
            <a:ext cx="8968988" cy="4351338"/>
          </a:xfrm>
          <a:prstGeom prst="rect">
            <a:avLst/>
          </a:prstGeom>
          <a:noFill/>
          <a:ln>
            <a:noFill/>
          </a:ln>
        </p:spPr>
        <p:txBody>
          <a:bodyPr anchorCtr="0" anchor="t" bIns="45700" lIns="91425" spcFirstLastPara="1" rIns="91425" wrap="square" tIns="45700">
            <a:normAutofit/>
          </a:bodyPr>
          <a:lstStyle/>
          <a:p>
            <a:pPr indent="0" lvl="0" marL="114300" rtl="0" algn="l">
              <a:lnSpc>
                <a:spcPct val="90000"/>
              </a:lnSpc>
              <a:spcBef>
                <a:spcPts val="1000"/>
              </a:spcBef>
              <a:spcAft>
                <a:spcPts val="0"/>
              </a:spcAft>
              <a:buSzPts val="1800"/>
              <a:buNone/>
            </a:pPr>
            <a:r>
              <a:rPr b="1" i="1" sz="2400">
                <a:latin typeface="Times New Roman"/>
                <a:ea typeface="Times New Roman"/>
                <a:cs typeface="Times New Roman"/>
                <a:sym typeface="Times New Roman"/>
              </a:rPr>
              <a:t>4. Вайроншавиҳои муҳити зист</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Таъсири намнокӣ ва об:</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	Намнокӣ ва об дар муҳити шинаҳо метавонад ба оиқ зарар расонад, ки дар натиҷа сӯзиш ё қисмҳои ноқисшавии оиқ ба вуҷуд меояд.</a:t>
            </a:r>
            <a:endParaRPr/>
          </a:p>
          <a:p>
            <a:pPr indent="0" lvl="0" marL="114300" rtl="0" algn="l">
              <a:lnSpc>
                <a:spcPct val="90000"/>
              </a:lnSpc>
              <a:spcBef>
                <a:spcPts val="1000"/>
              </a:spcBef>
              <a:spcAft>
                <a:spcPts val="0"/>
              </a:spcAft>
              <a:buSzPts val="1800"/>
              <a:buNone/>
            </a:pPr>
            <a:r>
              <a:rPr sz="2400">
                <a:latin typeface="Times New Roman"/>
                <a:ea typeface="Times New Roman"/>
                <a:cs typeface="Times New Roman"/>
                <a:sym typeface="Times New Roman"/>
              </a:rPr>
              <a:t>	Ҳарорат ва монеаҳои муҳити табиӣ (категорияи обу ҳаво):</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Халалдоршавии шинаҳо метавонад дар натиҷаи ҳарорати баланд ё паст дар муҳити хунук ё гарм рух диҳад.</a:t>
            </a:r>
            <a:endParaRPr/>
          </a:p>
        </p:txBody>
      </p:sp>
      <p:sp>
        <p:nvSpPr>
          <p:cNvPr id="408" name="Google Shape;408;p80"/>
          <p:cNvSpPr txBox="1"/>
          <p:nvPr>
            <p:ph type="title"/>
          </p:nvPr>
        </p:nvSpPr>
        <p:spPr>
          <a:xfrm>
            <a:off x="681039" y="365127"/>
            <a:ext cx="8543925" cy="87774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Ё. Вайроншавӣ дар тахтасимҳо “шинаҳои тақсимотӣ”</a:t>
            </a:r>
            <a:br>
              <a:rPr b="1" sz="3200">
                <a:solidFill>
                  <a:schemeClr val="lt1"/>
                </a:solidFill>
                <a:latin typeface="Times New Roman"/>
                <a:ea typeface="Times New Roman"/>
                <a:cs typeface="Times New Roman"/>
                <a:sym typeface="Times New Roman"/>
              </a:rPr>
            </a:br>
            <a:endParaRPr sz="3200">
              <a:solidFill>
                <a:schemeClr val="lt1"/>
              </a:solidFill>
              <a:latin typeface="Times New Roman"/>
              <a:ea typeface="Times New Roman"/>
              <a:cs typeface="Times New Roman"/>
              <a:sym typeface="Times New Roman"/>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81"/>
          <p:cNvSpPr txBox="1"/>
          <p:nvPr>
            <p:ph idx="1" type="body"/>
          </p:nvPr>
        </p:nvSpPr>
        <p:spPr>
          <a:xfrm>
            <a:off x="681037" y="1008880"/>
            <a:ext cx="8543925" cy="4351338"/>
          </a:xfrm>
          <a:prstGeom prst="rect">
            <a:avLst/>
          </a:prstGeom>
          <a:noFill/>
          <a:ln>
            <a:noFill/>
          </a:ln>
        </p:spPr>
        <p:txBody>
          <a:bodyPr anchorCtr="0" anchor="t" bIns="45700" lIns="91425" spcFirstLastPara="1" rIns="91425" wrap="square" tIns="45700">
            <a:normAutofit lnSpcReduction="10000"/>
          </a:bodyPr>
          <a:lstStyle/>
          <a:p>
            <a:pPr indent="0" lvl="0" marL="114300" rtl="0" algn="just">
              <a:lnSpc>
                <a:spcPct val="90000"/>
              </a:lnSpc>
              <a:spcBef>
                <a:spcPts val="1000"/>
              </a:spcBef>
              <a:spcAft>
                <a:spcPts val="0"/>
              </a:spcAft>
              <a:buSzPts val="1800"/>
              <a:buNone/>
            </a:pPr>
            <a:r>
              <a:rPr b="1" i="1" sz="2400">
                <a:latin typeface="Times New Roman"/>
                <a:ea typeface="Times New Roman"/>
                <a:cs typeface="Times New Roman"/>
                <a:sym typeface="Times New Roman"/>
              </a:rPr>
              <a:t>5. Вайроншавиҳои дар системаи муҳофизат</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Кор накардани системаи муҳофизатӣ:</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Агар системаи муҳофизатӣ (масалан, автомати муҳофизатӣ ё реле) дуруст кор накунад, шинаҳо метавонанд ба осеб дучор шаванд. Бо намуд шудани вайроншавӣ, муҳофизатҳо метавонанд зуд ё дуруст вокуниш накунанд.</a:t>
            </a:r>
            <a:endParaRPr/>
          </a:p>
          <a:p>
            <a:pPr indent="0" lvl="0" marL="114300" rtl="0" algn="just">
              <a:lnSpc>
                <a:spcPct val="90000"/>
              </a:lnSpc>
              <a:spcBef>
                <a:spcPts val="1000"/>
              </a:spcBef>
              <a:spcAft>
                <a:spcPts val="0"/>
              </a:spcAft>
              <a:buSzPts val="1800"/>
              <a:buNone/>
            </a:pPr>
            <a:r>
              <a:rPr b="1" i="1" sz="2400">
                <a:latin typeface="Times New Roman"/>
                <a:ea typeface="Times New Roman"/>
                <a:cs typeface="Times New Roman"/>
                <a:sym typeface="Times New Roman"/>
              </a:rPr>
              <a:t>6. Вайроншавиҳои тасодуфӣ ва инсонӣ</a:t>
            </a:r>
            <a:endParaRPr/>
          </a:p>
          <a:p>
            <a:pPr indent="0" lvl="0" marL="114300" rtl="0" algn="just">
              <a:lnSpc>
                <a:spcPct val="90000"/>
              </a:lnSpc>
              <a:spcBef>
                <a:spcPts val="1000"/>
              </a:spcBef>
              <a:spcAft>
                <a:spcPts val="0"/>
              </a:spcAft>
              <a:buSzPts val="1800"/>
              <a:buNone/>
            </a:pPr>
            <a:r>
              <a:rPr sz="2400">
                <a:latin typeface="Times New Roman"/>
                <a:ea typeface="Times New Roman"/>
                <a:cs typeface="Times New Roman"/>
                <a:sym typeface="Times New Roman"/>
              </a:rPr>
              <a:t>	Тасодуфӣ осеб дидани шинаҳо:</a:t>
            </a:r>
            <a:br>
              <a:rPr sz="2400">
                <a:latin typeface="Times New Roman"/>
                <a:ea typeface="Times New Roman"/>
                <a:cs typeface="Times New Roman"/>
                <a:sym typeface="Times New Roman"/>
              </a:rPr>
            </a:br>
            <a:r>
              <a:rPr sz="2400">
                <a:latin typeface="Times New Roman"/>
                <a:ea typeface="Times New Roman"/>
                <a:cs typeface="Times New Roman"/>
                <a:sym typeface="Times New Roman"/>
              </a:rPr>
              <a:t>Вайроншавӣ дар шинаҳои тақсимотӣ метавонад дар натиҷаи иштибоҳ ё хатоҳои инсонӣ дар вақташ ё насбкунӣ пайдо шавад. Иштибоҳ дар насб ё пайвасткунӣ метавонад ба вайроншавии шинаҳо оварда расонад.</a:t>
            </a:r>
            <a:endParaRPr/>
          </a:p>
          <a:p>
            <a:pPr indent="0" lvl="0" marL="114300" rtl="0" algn="just">
              <a:lnSpc>
                <a:spcPct val="90000"/>
              </a:lnSpc>
              <a:spcBef>
                <a:spcPts val="1000"/>
              </a:spcBef>
              <a:spcAft>
                <a:spcPts val="0"/>
              </a:spcAft>
              <a:buSzPts val="1800"/>
              <a:buNone/>
            </a:pPr>
            <a:r>
              <a:t/>
            </a:r>
            <a:endParaRPr sz="2400">
              <a:latin typeface="Times New Roman"/>
              <a:ea typeface="Times New Roman"/>
              <a:cs typeface="Times New Roman"/>
              <a:sym typeface="Times New Roman"/>
            </a:endParaRPr>
          </a:p>
        </p:txBody>
      </p:sp>
      <p:sp>
        <p:nvSpPr>
          <p:cNvPr id="414" name="Google Shape;414;p81"/>
          <p:cNvSpPr txBox="1"/>
          <p:nvPr>
            <p:ph type="title"/>
          </p:nvPr>
        </p:nvSpPr>
        <p:spPr>
          <a:xfrm>
            <a:off x="681039" y="365127"/>
            <a:ext cx="8543925" cy="87774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sz="3200">
                <a:solidFill>
                  <a:schemeClr val="lt1"/>
                </a:solidFill>
                <a:latin typeface="Times New Roman"/>
                <a:ea typeface="Times New Roman"/>
                <a:cs typeface="Times New Roman"/>
                <a:sym typeface="Times New Roman"/>
              </a:rPr>
              <a:t>Ё. Вайроншавӣ дар тахтасимҳо “шинаҳои тақсимотӣ”</a:t>
            </a:r>
            <a:br>
              <a:rPr b="1" sz="3200">
                <a:solidFill>
                  <a:schemeClr val="lt1"/>
                </a:solidFill>
                <a:latin typeface="Times New Roman"/>
                <a:ea typeface="Times New Roman"/>
                <a:cs typeface="Times New Roman"/>
                <a:sym typeface="Times New Roman"/>
              </a:rPr>
            </a:br>
            <a:endParaRPr sz="3200">
              <a:solidFill>
                <a:schemeClr val="lt1"/>
              </a:solidFill>
              <a:latin typeface="Times New Roman"/>
              <a:ea typeface="Times New Roman"/>
              <a:cs typeface="Times New Roman"/>
              <a:sym typeface="Times New Roman"/>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82"/>
          <p:cNvSpPr txBox="1"/>
          <p:nvPr>
            <p:ph idx="1" type="body"/>
          </p:nvPr>
        </p:nvSpPr>
        <p:spPr>
          <a:xfrm>
            <a:off x="681037" y="707038"/>
            <a:ext cx="8543925" cy="4351338"/>
          </a:xfrm>
          <a:prstGeom prst="rect">
            <a:avLst/>
          </a:prstGeom>
          <a:noFill/>
          <a:ln>
            <a:noFill/>
          </a:ln>
        </p:spPr>
        <p:txBody>
          <a:bodyPr anchorCtr="0" anchor="t" bIns="45700" lIns="91425" spcFirstLastPara="1" rIns="91425" wrap="square" tIns="45700">
            <a:normAutofit fontScale="92500" lnSpcReduction="20000"/>
          </a:bodyPr>
          <a:lstStyle/>
          <a:p>
            <a:pPr indent="0" lvl="0" marL="114300" rtl="0" algn="ctr">
              <a:lnSpc>
                <a:spcPct val="90000"/>
              </a:lnSpc>
              <a:spcBef>
                <a:spcPts val="1000"/>
              </a:spcBef>
              <a:spcAft>
                <a:spcPts val="0"/>
              </a:spcAft>
              <a:buSzPct val="69498"/>
              <a:buNone/>
            </a:pPr>
            <a:r>
              <a:rPr>
                <a:latin typeface="Times New Roman"/>
                <a:ea typeface="Times New Roman"/>
                <a:cs typeface="Times New Roman"/>
                <a:sym typeface="Times New Roman"/>
              </a:rPr>
              <a:t>Хулоса</a:t>
            </a:r>
            <a:endParaRPr>
              <a:latin typeface="Times New Roman"/>
              <a:ea typeface="Times New Roman"/>
              <a:cs typeface="Times New Roman"/>
              <a:sym typeface="Times New Roman"/>
            </a:endParaRPr>
          </a:p>
          <a:p>
            <a:pPr indent="0" lvl="0" marL="114300" rtl="0" algn="just">
              <a:lnSpc>
                <a:spcPct val="90000"/>
              </a:lnSpc>
              <a:spcBef>
                <a:spcPts val="1000"/>
              </a:spcBef>
              <a:spcAft>
                <a:spcPts val="0"/>
              </a:spcAft>
              <a:buSzPct val="69498"/>
              <a:buNone/>
            </a:pPr>
            <a:r>
              <a:rPr>
                <a:latin typeface="Times New Roman"/>
                <a:ea typeface="Times New Roman"/>
                <a:cs typeface="Times New Roman"/>
                <a:sym typeface="Times New Roman"/>
              </a:rPr>
              <a:t>	Вайроншавӣ дар системаҳои барқӣ яке аз масъалаҳои муҳими муҳандисӣ мебошад, ки метавонад ба кори устувор ва бехатарии шабакаҳои энергетикӣ таъсири манфӣ расонад. Ин вайроншавиҳо вобаста ба хусусият ва сабабҳои пайдоиши онҳо метавонанд ба гурӯҳҳои гуногун тақсим карда шаванд.</a:t>
            </a:r>
            <a:endParaRPr/>
          </a:p>
          <a:p>
            <a:pPr indent="0" lvl="0" marL="114300" rtl="0" algn="just">
              <a:lnSpc>
                <a:spcPct val="90000"/>
              </a:lnSpc>
              <a:spcBef>
                <a:spcPts val="1000"/>
              </a:spcBef>
              <a:spcAft>
                <a:spcPts val="0"/>
              </a:spcAft>
              <a:buSzPct val="69498"/>
              <a:buNone/>
            </a:pPr>
            <a:r>
              <a:rPr>
                <a:latin typeface="Times New Roman"/>
                <a:ea typeface="Times New Roman"/>
                <a:cs typeface="Times New Roman"/>
                <a:sym typeface="Times New Roman"/>
              </a:rPr>
              <a:t>	Барои пешгирии чунин вайроншавиҳо истифодаи системаҳои муосири ҳимояи релеӣ, мониторинги ҳолати таҷҳизот ва татбиқи методҳои зеҳни сунъӣ дар таҳлили ҳолатҳои фавқулода муҳим мебошад. Рушди ин технологияҳо метавонад ба беҳтар кардани устуворӣ ва эътимоднокии таъминоти барқ мусоидат намояд.</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descr="Картинки по запросу корпоративное управление" id="424" name="Google Shape;424;p24"/>
          <p:cNvSpPr/>
          <p:nvPr/>
        </p:nvSpPr>
        <p:spPr>
          <a:xfrm>
            <a:off x="126405" y="525562"/>
            <a:ext cx="247650" cy="24765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63"/>
              <a:buFont typeface="Arial"/>
              <a:buNone/>
            </a:pPr>
            <a:r>
              <a:t/>
            </a:r>
            <a:endParaRPr b="0" i="0" sz="1463" u="none" cap="none" strike="noStrike">
              <a:solidFill>
                <a:schemeClr val="dk1"/>
              </a:solidFill>
              <a:latin typeface="Century Gothic"/>
              <a:ea typeface="Century Gothic"/>
              <a:cs typeface="Century Gothic"/>
              <a:sym typeface="Century Gothic"/>
            </a:endParaRPr>
          </a:p>
        </p:txBody>
      </p:sp>
      <p:sp>
        <p:nvSpPr>
          <p:cNvPr id="425" name="Google Shape;425;p24"/>
          <p:cNvSpPr txBox="1"/>
          <p:nvPr/>
        </p:nvSpPr>
        <p:spPr>
          <a:xfrm>
            <a:off x="0" y="59352"/>
            <a:ext cx="9906000" cy="648030"/>
          </a:xfrm>
          <a:prstGeom prst="rect">
            <a:avLst/>
          </a:prstGeom>
          <a:solidFill>
            <a:srgbClr val="0070C0"/>
          </a:solidFill>
          <a:ln cap="flat" cmpd="sng" w="19050">
            <a:solidFill>
              <a:schemeClr val="lt1"/>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chemeClr val="lt1"/>
              </a:buClr>
              <a:buSzPts val="3500"/>
              <a:buFont typeface="Times New Roman"/>
              <a:buNone/>
            </a:pPr>
            <a:r>
              <a:rPr b="1" i="0" sz="3500" u="none" cap="none" strike="noStrike">
                <a:solidFill>
                  <a:schemeClr val="lt1"/>
                </a:solidFill>
                <a:latin typeface="Times New Roman"/>
                <a:ea typeface="Times New Roman"/>
                <a:cs typeface="Times New Roman"/>
                <a:sym typeface="Times New Roman"/>
              </a:rPr>
              <a:t>Адабиёт</a:t>
            </a:r>
            <a:endParaRPr b="1" i="0" sz="3500" u="none" cap="none" strike="noStrike">
              <a:solidFill>
                <a:schemeClr val="lt1"/>
              </a:solidFill>
              <a:latin typeface="Times New Roman"/>
              <a:ea typeface="Times New Roman"/>
              <a:cs typeface="Times New Roman"/>
              <a:sym typeface="Times New Roman"/>
            </a:endParaRPr>
          </a:p>
        </p:txBody>
      </p:sp>
      <p:sp>
        <p:nvSpPr>
          <p:cNvPr id="426" name="Google Shape;426;p24"/>
          <p:cNvSpPr/>
          <p:nvPr/>
        </p:nvSpPr>
        <p:spPr>
          <a:xfrm>
            <a:off x="484270" y="783870"/>
            <a:ext cx="8617863" cy="5755422"/>
          </a:xfrm>
          <a:prstGeom prst="rect">
            <a:avLst/>
          </a:prstGeom>
          <a:noFill/>
          <a:ln>
            <a:noFill/>
          </a:ln>
        </p:spPr>
        <p:txBody>
          <a:bodyPr anchorCtr="0" anchor="ctr" bIns="45700" lIns="91425" spcFirstLastPara="1" rIns="91425" wrap="square" tIns="45700">
            <a:spAutoFit/>
          </a:bodyPr>
          <a:lstStyle/>
          <a:p>
            <a:pPr indent="-342900" lvl="0" marL="342900" marR="0" rtl="0" algn="just">
              <a:lnSpc>
                <a:spcPct val="100000"/>
              </a:lnSpc>
              <a:spcBef>
                <a:spcPts val="0"/>
              </a:spcBef>
              <a:spcAft>
                <a:spcPts val="0"/>
              </a:spcAft>
              <a:buClr>
                <a:srgbClr val="000000"/>
              </a:buClr>
              <a:buSzPts val="1600"/>
              <a:buFont typeface="Arial"/>
              <a:buAutoNum type="arabicPeriod"/>
            </a:pPr>
            <a:r>
              <a:rPr b="0" i="0" sz="1600" u="none" cap="none" strike="noStrike">
                <a:solidFill>
                  <a:srgbClr val="000000"/>
                </a:solidFill>
                <a:latin typeface="Times New Roman"/>
                <a:ea typeface="Times New Roman"/>
                <a:cs typeface="Times New Roman"/>
                <a:sym typeface="Times New Roman"/>
              </a:rPr>
              <a:t>Абдуллоев, Р.Т. Ҳимояи релеии таҷҳизоти электроэнергетикӣ: воситаи таълим / Р.Т. Абдуллоев, Д.Д. Давлатшоев, Б.Т. Абдуллоев,  Н.Х. Табаров. – Душанбе: Промэкспо, 2018. – 333 с.</a:t>
            </a:r>
            <a:endParaRPr b="0" i="0" sz="1600" u="none" cap="none" strike="noStrike">
              <a:solidFill>
                <a:schemeClr val="dk1"/>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Андреев, В. А. </a:t>
            </a:r>
            <a:r>
              <a:rPr b="0" i="1" sz="1600" u="none" cap="none" strike="noStrike">
                <a:solidFill>
                  <a:schemeClr val="dk1"/>
                </a:solidFill>
                <a:latin typeface="Times New Roman"/>
                <a:ea typeface="Times New Roman"/>
                <a:cs typeface="Times New Roman"/>
                <a:sym typeface="Times New Roman"/>
              </a:rPr>
              <a:t>Релейная защита и автоматика систем электроснабжения: учебник для вузов</a:t>
            </a:r>
            <a:r>
              <a:rPr b="0" i="0" sz="1600" u="none" cap="none" strike="noStrike">
                <a:solidFill>
                  <a:schemeClr val="dk1"/>
                </a:solidFill>
                <a:latin typeface="Times New Roman"/>
                <a:ea typeface="Times New Roman"/>
                <a:cs typeface="Times New Roman"/>
                <a:sym typeface="Times New Roman"/>
              </a:rPr>
              <a:t>. 3-ю издания, перераб. И дополн. М.: Высш. шк., 1991.</a:t>
            </a:r>
            <a:endParaRPr/>
          </a:p>
          <a:p>
            <a:pPr indent="-457200" lvl="0" marL="457200" marR="0" rtl="0" algn="just">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Раҷабов, П., Д. Давлатшоев, У. Хоҷаева, и М. Каримов. </a:t>
            </a:r>
            <a:r>
              <a:rPr b="0" i="1" sz="1600" u="none" cap="none" strike="noStrike">
                <a:solidFill>
                  <a:schemeClr val="dk1"/>
                </a:solidFill>
                <a:latin typeface="Times New Roman"/>
                <a:ea typeface="Times New Roman"/>
                <a:cs typeface="Times New Roman"/>
                <a:sym typeface="Times New Roman"/>
              </a:rPr>
              <a:t>Луғати истилоҳи соҳаи энергетика (русӣ-тоҷикӣ)</a:t>
            </a:r>
            <a:r>
              <a:rPr b="0" i="0" sz="1600" u="none" cap="none" strike="noStrike">
                <a:solidFill>
                  <a:schemeClr val="dk1"/>
                </a:solidFill>
                <a:latin typeface="Times New Roman"/>
                <a:ea typeface="Times New Roman"/>
                <a:cs typeface="Times New Roman"/>
                <a:sym typeface="Times New Roman"/>
              </a:rPr>
              <a:t>. Душанбе: Комбинати полиграфии Вазорати фарҳанги Ҷумҳурии Тоҷикистон, 2004.</a:t>
            </a:r>
            <a:endParaRPr/>
          </a:p>
          <a:p>
            <a:pPr indent="-457200" lvl="0" marL="457200" marR="0" rtl="0" algn="just">
              <a:lnSpc>
                <a:spcPct val="100000"/>
              </a:lnSpc>
              <a:spcBef>
                <a:spcPts val="0"/>
              </a:spcBef>
              <a:spcAft>
                <a:spcPts val="0"/>
              </a:spcAft>
              <a:buClr>
                <a:schemeClr val="dk1"/>
              </a:buClr>
              <a:buSzPts val="1600"/>
              <a:buFont typeface="Arial"/>
              <a:buAutoNum type="arabicPeriod"/>
            </a:pPr>
            <a:r>
              <a:rPr b="0" i="1" sz="1600" u="none" cap="none" strike="noStrike">
                <a:solidFill>
                  <a:schemeClr val="dk1"/>
                </a:solidFill>
                <a:latin typeface="Times New Roman"/>
                <a:ea typeface="Times New Roman"/>
                <a:cs typeface="Times New Roman"/>
                <a:sym typeface="Times New Roman"/>
              </a:rPr>
              <a:t>Русско-таджикский словарь</a:t>
            </a:r>
            <a:r>
              <a:rPr b="0" i="0" sz="1600" u="none" cap="none" strike="noStrike">
                <a:solidFill>
                  <a:schemeClr val="dk1"/>
                </a:solidFill>
                <a:latin typeface="Times New Roman"/>
                <a:ea typeface="Times New Roman"/>
                <a:cs typeface="Times New Roman"/>
                <a:sym typeface="Times New Roman"/>
              </a:rPr>
              <a:t>. Под ред. М. С. Осими. М.: Русский язык, 1985.</a:t>
            </a:r>
            <a:endParaRPr/>
          </a:p>
          <a:p>
            <a:pPr indent="-342900" lvl="0" marL="342900" marR="0" rtl="0" algn="just">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Булычев, А. В., ва А. А. Наволочный. </a:t>
            </a:r>
            <a:r>
              <a:rPr b="0" i="1" sz="1600" u="none" cap="none" strike="noStrike">
                <a:solidFill>
                  <a:schemeClr val="dk1"/>
                </a:solidFill>
                <a:latin typeface="Times New Roman"/>
                <a:ea typeface="Times New Roman"/>
                <a:cs typeface="Times New Roman"/>
                <a:sym typeface="Times New Roman"/>
              </a:rPr>
              <a:t>Релейная защита распределительных сетей в примерах и задачах с решением: учебное пособи</a:t>
            </a:r>
            <a:r>
              <a:rPr b="0" i="0" sz="1600" u="none" cap="none" strike="noStrike">
                <a:solidFill>
                  <a:schemeClr val="dk1"/>
                </a:solidFill>
                <a:latin typeface="Times New Roman"/>
                <a:ea typeface="Times New Roman"/>
                <a:cs typeface="Times New Roman"/>
                <a:sym typeface="Times New Roman"/>
              </a:rPr>
              <a:t>. Чебоксары: нашриёти Чуваш. ун-та, 2010.</a:t>
            </a:r>
            <a:endParaRPr/>
          </a:p>
          <a:p>
            <a:pPr indent="-342900" lvl="0" marL="342900" marR="0" rtl="0" algn="just">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Гельфанд, Я. С. </a:t>
            </a:r>
            <a:r>
              <a:rPr b="0" i="1" sz="1600" u="none" cap="none" strike="noStrike">
                <a:solidFill>
                  <a:schemeClr val="dk1"/>
                </a:solidFill>
                <a:latin typeface="Times New Roman"/>
                <a:ea typeface="Times New Roman"/>
                <a:cs typeface="Times New Roman"/>
                <a:sym typeface="Times New Roman"/>
              </a:rPr>
              <a:t>Релейная защита распределительных сетей</a:t>
            </a:r>
            <a:r>
              <a:rPr b="0" i="0" sz="1600" u="none" cap="none" strike="noStrike">
                <a:solidFill>
                  <a:schemeClr val="dk1"/>
                </a:solidFill>
                <a:latin typeface="Times New Roman"/>
                <a:ea typeface="Times New Roman"/>
                <a:cs typeface="Times New Roman"/>
                <a:sym typeface="Times New Roman"/>
              </a:rPr>
              <a:t>. 2-ю издания, перераб. ва иловашуд. М.: Энергоатомиздат, 1987.</a:t>
            </a:r>
            <a:endParaRPr/>
          </a:p>
          <a:p>
            <a:pPr indent="-342900" lvl="0" marL="342900" marR="0" rtl="0" algn="l">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Вас Безруких А. А. Релейная защита и автоматика систем электроснабжения. — М.: Энергоатомиздат, 2010.</a:t>
            </a:r>
            <a:endParaRPr/>
          </a:p>
          <a:p>
            <a:pPr indent="-342900" lvl="0" marL="342900" marR="0" rtl="0" algn="l">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иленко В. Н. Релейная защита и автоматика: учебник для вузов. — 2-е изд. — М.: Академия, 2016.</a:t>
            </a:r>
            <a:endParaRPr/>
          </a:p>
          <a:p>
            <a:pPr indent="-342900" lvl="0" marL="342900" marR="0" rtl="0" algn="l">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Зуев В. В. Цифровая релейная защита. — М.: Энергоатомиздат, 2008.</a:t>
            </a:r>
            <a:endParaRPr/>
          </a:p>
          <a:p>
            <a:pPr indent="-342900" lvl="0" marL="342900" marR="0" rtl="0" algn="l">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Клепиков В. П. Релейная защита и автоматика в электроэнергетике. — 3-е изд. — М.: Высшая школа, 2017.</a:t>
            </a:r>
            <a:endParaRPr/>
          </a:p>
          <a:p>
            <a:pPr indent="-342900" lvl="0" marL="342900" marR="0" rtl="0" algn="l">
              <a:lnSpc>
                <a:spcPct val="100000"/>
              </a:lnSpc>
              <a:spcBef>
                <a:spcPts val="0"/>
              </a:spcBef>
              <a:spcAft>
                <a:spcPts val="0"/>
              </a:spcAft>
              <a:buClr>
                <a:schemeClr val="dk1"/>
              </a:buClr>
              <a:buSzPts val="1600"/>
              <a:buFont typeface="Arial"/>
              <a:buAutoNum type="arabicPeriod"/>
            </a:pPr>
            <a:r>
              <a:rPr b="0" i="0" sz="1600" u="none" cap="none" strike="noStrike">
                <a:solidFill>
                  <a:schemeClr val="dk1"/>
                </a:solidFill>
                <a:latin typeface="Times New Roman"/>
                <a:ea typeface="Times New Roman"/>
                <a:cs typeface="Times New Roman"/>
                <a:sym typeface="Times New Roman"/>
              </a:rPr>
              <a:t>Мищенко А. С. Основы релейной защиты и автоматики. — СПб.: Питер, 2020.</a:t>
            </a:r>
            <a:endParaRPr/>
          </a:p>
          <a:p>
            <a:pPr indent="-241300" lvl="0" marL="342900" marR="0" rtl="0" algn="just">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Times New Roman"/>
              <a:ea typeface="Times New Roman"/>
              <a:cs typeface="Times New Roman"/>
              <a:sym typeface="Times New Roman"/>
            </a:endParaRPr>
          </a:p>
          <a:p>
            <a:pPr indent="-241300" lvl="0" marL="342900" marR="0" rtl="0" algn="just">
              <a:lnSpc>
                <a:spcPct val="100000"/>
              </a:lnSpc>
              <a:spcBef>
                <a:spcPts val="0"/>
              </a:spcBef>
              <a:spcAft>
                <a:spcPts val="0"/>
              </a:spcAft>
              <a:buClr>
                <a:srgbClr val="000000"/>
              </a:buClr>
              <a:buSzPts val="1600"/>
              <a:buFont typeface="Arial"/>
              <a:buNone/>
            </a:pPr>
            <a:r>
              <a:t/>
            </a:r>
            <a:endParaRPr b="0" i="0" sz="16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25"/>
          <p:cNvSpPr txBox="1"/>
          <p:nvPr>
            <p:ph idx="1" type="body"/>
          </p:nvPr>
        </p:nvSpPr>
        <p:spPr>
          <a:xfrm>
            <a:off x="838200" y="2029981"/>
            <a:ext cx="8229600" cy="1966906"/>
          </a:xfrm>
          <a:prstGeom prst="rect">
            <a:avLst/>
          </a:prstGeom>
          <a:noFill/>
          <a:ln>
            <a:noFill/>
          </a:ln>
        </p:spPr>
        <p:txBody>
          <a:bodyPr anchorCtr="0" anchor="t" bIns="45700" lIns="91425" spcFirstLastPara="1" rIns="91425" wrap="square" tIns="45700">
            <a:normAutofit/>
          </a:bodyPr>
          <a:lstStyle/>
          <a:p>
            <a:pPr indent="-50800" lvl="0" marL="228600" rtl="0" algn="ctr">
              <a:lnSpc>
                <a:spcPct val="90000"/>
              </a:lnSpc>
              <a:spcBef>
                <a:spcPts val="0"/>
              </a:spcBef>
              <a:spcAft>
                <a:spcPts val="0"/>
              </a:spcAft>
              <a:buClr>
                <a:schemeClr val="dk1"/>
              </a:buClr>
              <a:buSzPts val="2800"/>
              <a:buNone/>
            </a:pPr>
            <a:r>
              <a:t/>
            </a:r>
            <a:endParaRPr sz="3200">
              <a:latin typeface="Times New Roman"/>
              <a:ea typeface="Times New Roman"/>
              <a:cs typeface="Times New Roman"/>
              <a:sym typeface="Times New Roman"/>
            </a:endParaRPr>
          </a:p>
          <a:p>
            <a:pPr indent="-50800" lvl="0" marL="228600" rtl="0" algn="ctr">
              <a:lnSpc>
                <a:spcPct val="90000"/>
              </a:lnSpc>
              <a:spcBef>
                <a:spcPts val="1000"/>
              </a:spcBef>
              <a:spcAft>
                <a:spcPts val="0"/>
              </a:spcAft>
              <a:buClr>
                <a:schemeClr val="dk1"/>
              </a:buClr>
              <a:buSzPts val="2800"/>
              <a:buNone/>
            </a:pPr>
            <a:r>
              <a:t/>
            </a:r>
            <a:endParaRPr sz="3200">
              <a:latin typeface="Times New Roman"/>
              <a:ea typeface="Times New Roman"/>
              <a:cs typeface="Times New Roman"/>
              <a:sym typeface="Times New Roman"/>
            </a:endParaRPr>
          </a:p>
          <a:p>
            <a:pPr indent="0" lvl="0" marL="0" rtl="0" algn="ctr">
              <a:lnSpc>
                <a:spcPct val="90000"/>
              </a:lnSpc>
              <a:spcBef>
                <a:spcPts val="1000"/>
              </a:spcBef>
              <a:spcAft>
                <a:spcPts val="0"/>
              </a:spcAft>
              <a:buClr>
                <a:schemeClr val="dk1"/>
              </a:buClr>
              <a:buSzPts val="2800"/>
              <a:buNone/>
            </a:pPr>
            <a:r>
              <a:rPr b="1" sz="3200">
                <a:latin typeface="Times New Roman"/>
                <a:ea typeface="Times New Roman"/>
                <a:cs typeface="Times New Roman"/>
                <a:sym typeface="Times New Roman"/>
              </a:rPr>
              <a:t> ТАШАККУР!</a:t>
            </a:r>
            <a:endParaRPr b="1" sz="32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2017-07-03T07:04:34Z</dcterms:created>
  <dc:creator>user_2</dc:creator>
</cp:coreProperties>
</file>