
<file path=[Content_Types].xml><?xml version="1.0" encoding="utf-8"?>
<Types xmlns="http://schemas.openxmlformats.org/package/2006/content-types">
  <Default Extension="bin" ContentType="application/vnd.openxmlformats-officedocument.oleObject"/>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1" r:id="rId5"/>
    <p:sldId id="282" r:id="rId6"/>
    <p:sldId id="283" r:id="rId7"/>
    <p:sldId id="259" r:id="rId8"/>
    <p:sldId id="260" r:id="rId9"/>
    <p:sldId id="284" r:id="rId10"/>
    <p:sldId id="285" r:id="rId11"/>
    <p:sldId id="286" r:id="rId12"/>
    <p:sldId id="287" r:id="rId13"/>
    <p:sldId id="262" r:id="rId14"/>
    <p:sldId id="288" r:id="rId15"/>
    <p:sldId id="289" r:id="rId16"/>
    <p:sldId id="290" r:id="rId17"/>
    <p:sldId id="291" r:id="rId18"/>
    <p:sldId id="292" r:id="rId19"/>
    <p:sldId id="293" r:id="rId20"/>
    <p:sldId id="294" r:id="rId21"/>
    <p:sldId id="296" r:id="rId22"/>
    <p:sldId id="295" r:id="rId23"/>
    <p:sldId id="297" r:id="rId24"/>
    <p:sldId id="298" r:id="rId25"/>
    <p:sldId id="299" r:id="rId26"/>
    <p:sldId id="300" r:id="rId27"/>
    <p:sldId id="303" r:id="rId28"/>
    <p:sldId id="302" r:id="rId29"/>
    <p:sldId id="301" r:id="rId30"/>
    <p:sldId id="304" r:id="rId31"/>
    <p:sldId id="305" r:id="rId32"/>
    <p:sldId id="314" r:id="rId33"/>
    <p:sldId id="279" r:id="rId34"/>
    <p:sldId id="280" r:id="rId35"/>
  </p:sldIdLst>
  <p:sldSz cx="9906000" cy="6858000" type="A4"/>
  <p:notesSz cx="6742113" cy="9875838"/>
  <p:embeddedFontLst>
    <p:embeddedFont>
      <p:font typeface="Calibri" panose="020F0502020204030204" pitchFamily="34" charset="0"/>
      <p:regular r:id="rId37"/>
      <p:bold r:id="rId38"/>
      <p:italic r:id="rId39"/>
      <p:boldItalic r:id="rId40"/>
    </p:embeddedFont>
    <p:embeddedFont>
      <p:font typeface="Century Gothic" panose="020B0502020202020204" pitchFamily="3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56"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p7: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wmf"/></Relationships>
</file>

<file path=ppt/slides/_rels/slide26.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6.wmf"/><Relationship Id="rId5" Type="http://schemas.openxmlformats.org/officeDocument/2006/relationships/oleObject" Target="../embeddings/oleObject5.bin"/><Relationship Id="rId4" Type="http://schemas.openxmlformats.org/officeDocument/2006/relationships/image" Target="../media/image5.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8.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0.wmf"/><Relationship Id="rId5" Type="http://schemas.openxmlformats.org/officeDocument/2006/relationships/oleObject" Target="../embeddings/oleObject9.bin"/><Relationship Id="rId4" Type="http://schemas.openxmlformats.org/officeDocument/2006/relationships/image" Target="../media/image9.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2.wmf"/><Relationship Id="rId5" Type="http://schemas.openxmlformats.org/officeDocument/2006/relationships/oleObject" Target="../embeddings/oleObject11.bin"/><Relationship Id="rId4" Type="http://schemas.openxmlformats.org/officeDocument/2006/relationships/image" Target="../media/image11.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Inconsistent procedures</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400" b="1" dirty="0">
                <a:latin typeface="Times New Roman" panose="02020603050405020304" pitchFamily="18" charset="0"/>
                <a:cs typeface="Times New Roman" panose="02020603050405020304" pitchFamily="18" charset="0"/>
              </a:rPr>
              <a:t>Ҳафтаи сеюм: Реҷаҳои ғайримуқаррарӣ</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eaLnBrk="0" fontAlgn="base" hangingPunct="0">
              <a:spcBef>
                <a:spcPct val="0"/>
              </a:spcBef>
              <a:spcAft>
                <a:spcPct val="0"/>
              </a:spcAft>
              <a:buClrTx/>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ru-RU" altLang="ru-RU" sz="2400" b="1" dirty="0">
                <a:solidFill>
                  <a:schemeClr val="tx1"/>
                </a:solidFill>
                <a:latin typeface="Times New Roman" panose="02020603050405020304" pitchFamily="18" charset="0"/>
                <a:cs typeface="Times New Roman" panose="02020603050405020304" pitchFamily="18" charset="0"/>
              </a:rPr>
              <a:t> </a:t>
            </a:r>
            <a:r>
              <a:rPr lang="tg-Cyrl-TJ" sz="2400" b="1" dirty="0">
                <a:latin typeface="Times New Roman" panose="02020603050405020304" pitchFamily="18" charset="0"/>
                <a:cs typeface="Times New Roman" panose="02020603050405020304" pitchFamily="18" charset="0"/>
              </a:rPr>
              <a:t>Реҷаҳои ғайримуқаррарӣ</a:t>
            </a:r>
            <a:endParaRPr lang="ru-RU" sz="2400" dirty="0">
              <a:latin typeface="Times New Roman" panose="02020603050405020304" pitchFamily="18" charset="0"/>
              <a:cs typeface="Times New Roman" panose="02020603050405020304" pitchFamily="18" charset="0"/>
            </a:endParaRPr>
          </a:p>
          <a:p>
            <a:pPr marL="342900" indent="-342900" eaLnBrk="0" fontAlgn="base" hangingPunct="0">
              <a:spcBef>
                <a:spcPct val="0"/>
              </a:spcBef>
              <a:spcAft>
                <a:spcPct val="0"/>
              </a:spcAft>
              <a:buClrTx/>
              <a:buFont typeface="Arial" panose="020B0604020202020204" pitchFamily="34" charset="0"/>
              <a:buChar char="•"/>
            </a:pPr>
            <a:r>
              <a:rPr lang="tg-Cyrl-TJ" sz="2400" b="1" dirty="0">
                <a:latin typeface="Times New Roman" panose="02020603050405020304" pitchFamily="18" charset="0"/>
                <a:cs typeface="Times New Roman" panose="02020603050405020304" pitchFamily="18" charset="0"/>
              </a:rPr>
              <a:t>Оқибатҳои расишҳои кутоҳ (РК)</a:t>
            </a:r>
            <a:endParaRPr lang="ru-RU" sz="24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Зарурати маҳалликунонӣ ва пешгирии</a:t>
            </a:r>
          </a:p>
          <a:p>
            <a:r>
              <a:rPr lang="ru-RU" sz="2400" b="1" dirty="0">
                <a:latin typeface="Times New Roman" panose="02020603050405020304" pitchFamily="18" charset="0"/>
                <a:cs typeface="Times New Roman" panose="02020603050405020304" pitchFamily="18" charset="0"/>
              </a:rPr>
              <a:t>паҳншавии </a:t>
            </a:r>
            <a:r>
              <a:rPr lang="tg-Cyrl-TJ" sz="2400" b="1" dirty="0">
                <a:latin typeface="Times New Roman" panose="02020603050405020304" pitchFamily="18" charset="0"/>
                <a:cs typeface="Times New Roman" panose="02020603050405020304" pitchFamily="18" charset="0"/>
              </a:rPr>
              <a:t>РК</a:t>
            </a:r>
            <a:endParaRPr lang="ru-RU" sz="2400" b="1" dirty="0">
              <a:latin typeface="Times New Roman" panose="02020603050405020304" pitchFamily="18" charset="0"/>
              <a:cs typeface="Times New Roman" panose="02020603050405020304" pitchFamily="18" charset="0"/>
            </a:endParaRPr>
          </a:p>
          <a:p>
            <a:pPr marL="342900" indent="-342900" eaLnBrk="0" fontAlgn="base" hangingPunct="0">
              <a:spcBef>
                <a:spcPct val="0"/>
              </a:spcBef>
              <a:spcAft>
                <a:spcPct val="0"/>
              </a:spcAft>
              <a:buClrTx/>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Тартиб додани </a:t>
            </a:r>
            <a:r>
              <a:rPr lang="tg-Cyrl-TJ" sz="2400" b="1" dirty="0">
                <a:latin typeface="Times New Roman" panose="02020603050405020304" pitchFamily="18" charset="0"/>
                <a:cs typeface="Times New Roman" panose="02020603050405020304" pitchFamily="18" charset="0"/>
              </a:rPr>
              <a:t>нақшаи бадалӣ</a:t>
            </a:r>
            <a:r>
              <a:rPr lang="ru-RU" sz="2400" b="1" dirty="0">
                <a:latin typeface="Times New Roman" panose="02020603050405020304" pitchFamily="18" charset="0"/>
                <a:cs typeface="Times New Roman" panose="02020603050405020304" pitchFamily="18" charset="0"/>
              </a:rPr>
              <a:t> ва ҳисоб кардани параметрҳои он</a:t>
            </a:r>
          </a:p>
          <a:p>
            <a:pPr lvl="0" eaLnBrk="0" fontAlgn="base" hangingPunct="0">
              <a:spcBef>
                <a:spcPct val="0"/>
              </a:spcBef>
              <a:spcAft>
                <a:spcPct val="0"/>
              </a:spcAft>
              <a:buClrTx/>
            </a:pPr>
            <a:r>
              <a:rPr lang="ru-RU" altLang="ru-RU" sz="2400" b="1" dirty="0">
                <a:solidFill>
                  <a:schemeClr val="tx1"/>
                </a:solidFill>
                <a:latin typeface="Times New Roman" panose="02020603050405020304" pitchFamily="18" charset="0"/>
                <a:cs typeface="Times New Roman" panose="02020603050405020304" pitchFamily="18" charset="0"/>
              </a:rPr>
              <a:t>2.Хулоса</a:t>
            </a:r>
            <a:endParaRPr lang="ru-RU" altLang="ru-RU" sz="2400" dirty="0">
              <a:solidFill>
                <a:schemeClr val="tx1"/>
              </a:solidFill>
              <a:latin typeface="Times New Roman" panose="02020603050405020304" pitchFamily="18" charset="0"/>
              <a:cs typeface="Times New Roman" panose="02020603050405020304" pitchFamily="18" charset="0"/>
            </a:endParaRPr>
          </a:p>
          <a:p>
            <a:pPr marL="457200" lvl="1" eaLnBrk="0" fontAlgn="base" hangingPunct="0">
              <a:spcBef>
                <a:spcPct val="0"/>
              </a:spcBef>
              <a:spcAft>
                <a:spcPct val="0"/>
              </a:spcAft>
              <a:buClrTx/>
              <a:buFontTx/>
              <a:buChar char="•"/>
            </a:pPr>
            <a:r>
              <a:rPr lang="ru-RU" altLang="ru-RU" sz="2400" dirty="0">
                <a:solidFill>
                  <a:schemeClr val="tx1"/>
                </a:solidFill>
                <a:latin typeface="Times New Roman" panose="02020603050405020304" pitchFamily="18" charset="0"/>
                <a:cs typeface="Times New Roman" panose="02020603050405020304" pitchFamily="18" charset="0"/>
              </a:rPr>
              <a:t>Ҷамъбасти мавзуъ. </a:t>
            </a: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55C4FA76-E768-49FE-9751-EF325431F19A}"/>
              </a:ext>
            </a:extLst>
          </p:cNvPr>
          <p:cNvSpPr>
            <a:spLocks noGrp="1"/>
          </p:cNvSpPr>
          <p:nvPr>
            <p:ph type="body" idx="1"/>
          </p:nvPr>
        </p:nvSpPr>
        <p:spPr>
          <a:xfrm>
            <a:off x="681037" y="955614"/>
            <a:ext cx="8543925" cy="4351338"/>
          </a:xfrm>
        </p:spPr>
        <p:txBody>
          <a:bodyPr>
            <a:noAutofit/>
          </a:bodyPr>
          <a:lstStyle/>
          <a:p>
            <a:pPr marL="114300" indent="0" algn="just">
              <a:lnSpc>
                <a:spcPct val="100000"/>
              </a:lnSpc>
              <a:buNone/>
            </a:pPr>
            <a:r>
              <a:rPr lang="tg-Cyrl-TJ" sz="2400" dirty="0">
                <a:latin typeface="Times New Roman" panose="02020603050405020304" pitchFamily="18" charset="0"/>
                <a:cs typeface="Times New Roman" panose="02020603050405020304" pitchFamily="18" charset="0"/>
              </a:rPr>
              <a:t>	Ба реҷаҳои ғайримуқаррарӣ инҳо дохил мешаванд: сербории дастгоҳҳои электрикӣ; аз меъёр зиёдшавии шиддат; алвонҷхурии (качания) шиддат ҳангоми вайроншавии реҷаи синхронии генераторҳои неругоҳҳои электрикӣ бо шабакаи электроэнергетикӣ; реҷаи асинхронии генератори синхронӣ (масалан, ҳангоми хомӯш будани автомати хомӯшкунандаи майдон).</a:t>
            </a:r>
          </a:p>
          <a:p>
            <a:pPr marL="114300" indent="0" algn="just">
              <a:lnSpc>
                <a:spcPct val="100000"/>
              </a:lnSpc>
              <a:buNone/>
            </a:pPr>
            <a:r>
              <a:rPr lang="tg-Cyrl-TJ" sz="2400" dirty="0">
                <a:latin typeface="Times New Roman" panose="02020603050405020304" pitchFamily="18" charset="0"/>
                <a:cs typeface="Times New Roman" panose="02020603050405020304" pitchFamily="18" charset="0"/>
              </a:rPr>
              <a:t>	Реҷаи ғайримуқаррарӣ бештар аз ҳисоби пайдошавии сербории дастгоҳҳои элекрикӣ, ки дорои ҷараёни баланд мебошанд, ба вуҷуд меояд.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55E737F5-835C-4FB4-8792-CD9D7F403B6A}"/>
              </a:ext>
            </a:extLst>
          </p:cNvPr>
          <p:cNvSpPr>
            <a:spLocks noGrp="1"/>
          </p:cNvSpPr>
          <p:nvPr>
            <p:ph type="title"/>
          </p:nvPr>
        </p:nvSpPr>
        <p:spPr>
          <a:xfrm>
            <a:off x="1542173" y="311860"/>
            <a:ext cx="7015901" cy="315911"/>
          </a:xfrm>
        </p:spPr>
        <p:txBody>
          <a:bodyPr>
            <a:noAutofit/>
          </a:body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843E011-76C6-4AAE-83E9-D8BC2EA28586}"/>
              </a:ext>
            </a:extLst>
          </p:cNvPr>
          <p:cNvSpPr>
            <a:spLocks noGrp="1"/>
          </p:cNvSpPr>
          <p:nvPr>
            <p:ph type="body" idx="1"/>
          </p:nvPr>
        </p:nvSpPr>
        <p:spPr>
          <a:xfrm>
            <a:off x="752059" y="875082"/>
            <a:ext cx="8543925" cy="5107835"/>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Сабаби ба вуҷуд омадани серборӣ, ин раванди технологӣ дар реҷаи баъди садамавӣ, зиёд кардани истеҳсолот ва афзоиши бор, инчунин гузаронидани корҳои таъмирию пешгирӣ (профилактикӣ) мебошад. Серборӣ гармшавии дастгоҳҳои электрикиро ба вуҷуд оварда, раванди вайроншавии оиқҳоро метезонад. Барои кам кардани эҳтимоли вайроншавӣ бояд чораҳои зарурӣ барои хомӯш ё камбор кардани дастгоҳҳо андешида шаванд. Шиддати зиёди хатарнок барои оиқи дастгоҳҳо аз ҳисоби хомӯш кардани хати дарози шиддати баланд, ки дорои гузаронандагии ғунҷоишӣ мебошад, ба вуҷуд меояд. Бартарафсозии шиддати зиёди хатарнок дар шабакаҳои шиддати баланд ба воситаи автоматикаи махсус иҷро карда мешавад.</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2EE7D428-DBC8-47ED-99BB-5CD8B159CB03}"/>
              </a:ext>
            </a:extLst>
          </p:cNvPr>
          <p:cNvSpPr>
            <a:spLocks noGrp="1"/>
          </p:cNvSpPr>
          <p:nvPr>
            <p:ph type="title"/>
          </p:nvPr>
        </p:nvSpPr>
        <p:spPr>
          <a:xfrm>
            <a:off x="1671429" y="169817"/>
            <a:ext cx="6563141" cy="460498"/>
          </a:xfrm>
        </p:spPr>
        <p:txBody>
          <a:bodyPr>
            <a:noAutofit/>
          </a:body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40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6012D37-F7FA-4297-8792-802AE75DE506}"/>
              </a:ext>
            </a:extLst>
          </p:cNvPr>
          <p:cNvSpPr>
            <a:spLocks noGrp="1"/>
          </p:cNvSpPr>
          <p:nvPr>
            <p:ph type="body" idx="1"/>
          </p:nvPr>
        </p:nvSpPr>
        <p:spPr>
          <a:xfrm>
            <a:off x="681037" y="742549"/>
            <a:ext cx="8543925" cy="5143346"/>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Ҷаҳиш – яке аз хатарноктарин намуди реҷаи ғайримуқаррарӣ ба ҳисоб рафта, ҳолати кории тамоми системаро нишон медиҳад. Аз рӯйи тавсифи тағйирёбии ҷараён ва шиддат (дар ҳолати пасту баландшавӣ) ба РК монанд мебошад. Дар бисёр ҳолатҳо, ҳимояи релеӣ хати ҳимояшавандаро хомӯш месозад. Чунин хомӯшкунӣ мумкин аст, ки ба вайрон кардани электротаъминии истеъмолкунандагон оварда расонад. </a:t>
            </a:r>
            <a:endParaRPr lang="ru-RU" sz="2400" dirty="0">
              <a:latin typeface="Times New Roman" panose="02020603050405020304" pitchFamily="18" charset="0"/>
              <a:cs typeface="Times New Roman" panose="02020603050405020304" pitchFamily="18" charset="0"/>
            </a:endParaRPr>
          </a:p>
          <a:p>
            <a:pPr marL="114300" indent="0" algn="just">
              <a:buNone/>
            </a:pPr>
            <a:r>
              <a:rPr lang="tg-Cyrl-TJ" sz="2400" dirty="0">
                <a:latin typeface="Times New Roman" panose="02020603050405020304" pitchFamily="18" charset="0"/>
                <a:cs typeface="Times New Roman" panose="02020603050405020304" pitchFamily="18" charset="0"/>
              </a:rPr>
              <a:t>	Реҷаҳои ғайримуқаррарӣ дар системаҳои энергетикӣ ҳолатҳое мебошанд, ки аз кори муқаррарии система берун буда, метавонанд боиси ноустуворӣ, садамаҳо ва талафоти энергияи барқӣ шаванд. Ин режимҳо одатан дар натиҷаи вайроншавии элементҳои система, хатогиҳои операторӣ ё омилҳои беруна ба вуҷуд меоянд.</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509BCDB2-1F22-4224-B54C-43D3825CB362}"/>
              </a:ext>
            </a:extLst>
          </p:cNvPr>
          <p:cNvSpPr txBox="1">
            <a:spLocks/>
          </p:cNvSpPr>
          <p:nvPr/>
        </p:nvSpPr>
        <p:spPr>
          <a:xfrm>
            <a:off x="1533295" y="143184"/>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556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p:nvPr/>
        </p:nvSpPr>
        <p:spPr>
          <a:xfrm>
            <a:off x="158698" y="1114969"/>
            <a:ext cx="9143999"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uz-Cyrl-UZ" sz="1800" b="1" i="0" u="none" strike="noStrike" cap="none">
                <a:solidFill>
                  <a:schemeClr val="dk1"/>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115" name="Google Shape;115;p4"/>
          <p:cNvSpPr/>
          <p:nvPr/>
        </p:nvSpPr>
        <p:spPr>
          <a:xfrm>
            <a:off x="1197520" y="501134"/>
            <a:ext cx="184731"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200" b="1">
              <a:solidFill>
                <a:srgbClr val="002060"/>
              </a:solidFill>
              <a:latin typeface="Calibri"/>
              <a:ea typeface="Calibri"/>
              <a:cs typeface="Calibri"/>
              <a:sym typeface="Calibri"/>
            </a:endParaRPr>
          </a:p>
        </p:txBody>
      </p:sp>
      <p:sp>
        <p:nvSpPr>
          <p:cNvPr id="116" name="Google Shape;116;p4"/>
          <p:cNvSpPr/>
          <p:nvPr/>
        </p:nvSpPr>
        <p:spPr>
          <a:xfrm>
            <a:off x="277881" y="1114969"/>
            <a:ext cx="9325002" cy="4154943"/>
          </a:xfrm>
          <a:prstGeom prst="rect">
            <a:avLst/>
          </a:prstGeom>
          <a:noFill/>
          <a:ln>
            <a:noFill/>
          </a:ln>
        </p:spPr>
        <p:txBody>
          <a:bodyPr spcFirstLastPara="1" wrap="square" lIns="91425" tIns="45700" rIns="91425" bIns="45700" anchor="t" anchorCtr="0">
            <a:spAutoFit/>
          </a:bodyPr>
          <a:lstStyle/>
          <a:p>
            <a:r>
              <a:rPr lang="tg-Cyrl-TJ" sz="2400" dirty="0">
                <a:latin typeface="Times New Roman" panose="02020603050405020304" pitchFamily="18" charset="0"/>
                <a:cs typeface="Times New Roman" panose="02020603050405020304" pitchFamily="18" charset="0"/>
              </a:rPr>
              <a:t>	Системаҳои таъминоти барқ бояд боэътимод, аз ҷиҳати иқтисод  қулай ва бехатар дар истифода бошанд ва истеъмолкунандагонро бо нерӯи барқии сифати зарурӣ таъмин намоянд.</a:t>
            </a:r>
            <a:br>
              <a:rPr lang="tg-Cyrl-TJ" sz="2400" dirty="0">
                <a:latin typeface="Times New Roman" panose="02020603050405020304" pitchFamily="18" charset="0"/>
                <a:cs typeface="Times New Roman" panose="02020603050405020304" pitchFamily="18" charset="0"/>
              </a:rPr>
            </a:br>
            <a:r>
              <a:rPr lang="tg-Cyrl-TJ" sz="2400" dirty="0">
                <a:latin typeface="Times New Roman" panose="02020603050405020304" pitchFamily="18" charset="0"/>
                <a:cs typeface="Times New Roman" panose="02020603050405020304" pitchFamily="18" charset="0"/>
              </a:rPr>
              <a:t>	Нақши муҳимеро дар иҷрои ин талаботҳо дастгоҳҳои ҳимояи релеӣ ва автоматика мебозанд. Илова бар ин, системаҳои таъминоти барқ бояд кори истеҳсолоти асосии корхонаро дар ҳолати пас аз садама (пас аз ҳамаи гузаришҳои оперативии лозим) бо назардошти танаффусҳои кӯтоҳмуддати иҷозатдодашуда дар таъмини нерӯи барқ, маҳдудиятҳои эҳтимолии қудрат, изофабори унсурҳои система ва ғайра таъмин намоянд.</a:t>
            </a:r>
            <a:endParaRPr lang="ru-RU" sz="2400" dirty="0">
              <a:latin typeface="Times New Roman" panose="02020603050405020304" pitchFamily="18"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9E5A4632-360C-4671-B63B-0A929C908DBE}"/>
              </a:ext>
            </a:extLst>
          </p:cNvPr>
          <p:cNvSpPr txBox="1">
            <a:spLocks/>
          </p:cNvSpPr>
          <p:nvPr/>
        </p:nvSpPr>
        <p:spPr>
          <a:xfrm>
            <a:off x="1533295" y="143184"/>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126" name="Google Shape;126;p5"/>
          <p:cNvSpPr/>
          <p:nvPr/>
        </p:nvSpPr>
        <p:spPr>
          <a:xfrm>
            <a:off x="126404" y="440308"/>
            <a:ext cx="5086727" cy="103114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0000" y="0"/>
                </a:moveTo>
                <a:close/>
                <a:lnTo>
                  <a:pt x="-10000" y="120000"/>
                </a:lnTo>
              </a:path>
              <a:path w="120000" h="120000" fill="none" extrusionOk="0">
                <a:moveTo>
                  <a:pt x="-10000" y="22500"/>
                </a:moveTo>
                <a:lnTo>
                  <a:pt x="-46000" y="135000"/>
                </a:lnTo>
              </a:path>
            </a:pathLst>
          </a:custGeom>
          <a:noFill/>
          <a:ln>
            <a:noFill/>
          </a:ln>
        </p:spPr>
        <p:txBody>
          <a:bodyPr spcFirstLastPara="1" wrap="square" lIns="91425" tIns="45700" rIns="91425" bIns="45700" anchor="ctr" anchorCtr="1">
            <a:noAutofit/>
          </a:bodyPr>
          <a:lstStyle/>
          <a:p>
            <a:pPr marL="0" lvl="0" indent="0" algn="l" rtl="0">
              <a:spcBef>
                <a:spcPts val="0"/>
              </a:spcBef>
              <a:spcAft>
                <a:spcPts val="0"/>
              </a:spcAft>
              <a:buNone/>
            </a:pPr>
            <a:endParaRPr/>
          </a:p>
        </p:txBody>
      </p:sp>
      <p:sp>
        <p:nvSpPr>
          <p:cNvPr id="2" name="Прямоугольник 1">
            <a:extLst>
              <a:ext uri="{FF2B5EF4-FFF2-40B4-BE49-F238E27FC236}">
                <a16:creationId xmlns:a16="http://schemas.microsoft.com/office/drawing/2014/main" id="{B2602B69-F48C-4D28-A57D-EA5373D6D863}"/>
              </a:ext>
            </a:extLst>
          </p:cNvPr>
          <p:cNvSpPr/>
          <p:nvPr/>
        </p:nvSpPr>
        <p:spPr>
          <a:xfrm>
            <a:off x="638268" y="955878"/>
            <a:ext cx="8629464" cy="4524315"/>
          </a:xfrm>
          <a:prstGeom prst="rect">
            <a:avLst/>
          </a:prstGeom>
        </p:spPr>
        <p:txBody>
          <a:bodyPr wrap="square">
            <a:spAutoFit/>
          </a:bodyPr>
          <a:lstStyle/>
          <a:p>
            <a:pPr algn="just"/>
            <a:r>
              <a:rPr lang="tg-Cyrl-TJ" sz="2400" dirty="0">
                <a:latin typeface="Times New Roman" panose="02020603050405020304" pitchFamily="18" charset="0"/>
                <a:cs typeface="Times New Roman" panose="02020603050405020304" pitchFamily="18" charset="0"/>
              </a:rPr>
              <a:t>	Дар системаҳои таъминоти барқи саноатӣ (СТБ) метавонанд вайроншавии реҷаи муқаррарӣ ва садамаҳо ба вуҷуд оянд. Ба вайроншавии реҷаи муқаррарӣ изофабориҳои ҷорӣ, кӯтоҳшавӣ ба замин дар шабакаҳо бо нейтрали заземленнашуда (ё заземленшуда тавассути реактор), пайдоиши оҳиста-оҳистаи газ дар трансформаторҳои равғанӣ ва ғайра дохил мешаванд. 	Дар чунин ҳолатҳо, одатан, ҳимоя ба сигнал барои кормандони навбатдор фаъол мегардад, то ки онҳо чораҳои зарурӣ андешанд.</a:t>
            </a:r>
            <a:endParaRPr lang="ru-RU" sz="2400" dirty="0">
              <a:latin typeface="Times New Roman" panose="02020603050405020304" pitchFamily="18" charset="0"/>
              <a:cs typeface="Times New Roman" panose="02020603050405020304" pitchFamily="18" charset="0"/>
            </a:endParaRPr>
          </a:p>
          <a:p>
            <a:pPr algn="just"/>
            <a:r>
              <a:rPr lang="tg-Cyrl-TJ" sz="2400" dirty="0">
                <a:latin typeface="Times New Roman" panose="02020603050405020304" pitchFamily="18" charset="0"/>
                <a:cs typeface="Times New Roman" panose="02020603050405020304" pitchFamily="18" charset="0"/>
              </a:rPr>
              <a:t>	Навъи асосии садамаҳо дар РК мебошанд, бинобар ин, таҷҳизоти хомӯшкунии ҷараён бояд қобилияти хомӯшкунии мувофиқ дошта бошанд.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8">
            <a:extLst>
              <a:ext uri="{FF2B5EF4-FFF2-40B4-BE49-F238E27FC236}">
                <a16:creationId xmlns:a16="http://schemas.microsoft.com/office/drawing/2014/main" id="{B28D86CC-912F-4B81-968C-7D93E211F203}"/>
              </a:ext>
            </a:extLst>
          </p:cNvPr>
          <p:cNvSpPr>
            <a:spLocks noGrp="1"/>
          </p:cNvSpPr>
          <p:nvPr>
            <p:ph type="title"/>
          </p:nvPr>
        </p:nvSpPr>
        <p:spPr>
          <a:xfrm>
            <a:off x="1586561" y="282352"/>
            <a:ext cx="7015901" cy="315911"/>
          </a:xfrm>
        </p:spPr>
        <p:txBody>
          <a:bodyPr>
            <a:noAutofit/>
          </a:body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836D8536-281B-44A4-BD91-8C43574009AF}"/>
              </a:ext>
            </a:extLst>
          </p:cNvPr>
          <p:cNvSpPr>
            <a:spLocks noGrp="1"/>
          </p:cNvSpPr>
          <p:nvPr>
            <p:ph type="body" idx="1"/>
          </p:nvPr>
        </p:nvSpPr>
        <p:spPr>
          <a:xfrm>
            <a:off x="681037" y="1186433"/>
            <a:ext cx="8543925" cy="4351338"/>
          </a:xfrm>
        </p:spPr>
        <p:txBody>
          <a:bodyPr>
            <a:normAutofit fontScale="85000" lnSpcReduction="20000"/>
          </a:bodyPr>
          <a:lstStyle/>
          <a:p>
            <a:pPr marL="114300" indent="0" algn="just">
              <a:buNone/>
            </a:pPr>
            <a:r>
              <a:rPr lang="tg-Cyrl-TJ" dirty="0">
                <a:latin typeface="Times New Roman" panose="02020603050405020304" pitchFamily="18" charset="0"/>
                <a:cs typeface="Times New Roman" panose="02020603050405020304" pitchFamily="18" charset="0"/>
              </a:rPr>
              <a:t>	Ба чунин таҷҳизот предохранителҳои гудозишавандаи шиддати баланд (ШБ) ва шиддати паст (ШП), автоматҳои барқии ШП, выключателҳои ШБ, ки тавассути механизмҳои дохилӣ ё ҳимояи релеӣ идора мешаванд, дохил мешаванд.</a:t>
            </a:r>
            <a:endParaRPr lang="ru-RU" dirty="0">
              <a:latin typeface="Times New Roman" panose="02020603050405020304" pitchFamily="18" charset="0"/>
              <a:cs typeface="Times New Roman" panose="02020603050405020304" pitchFamily="18" charset="0"/>
            </a:endParaRPr>
          </a:p>
          <a:p>
            <a:pPr marL="114300" indent="0" algn="just">
              <a:buNone/>
            </a:pPr>
            <a:r>
              <a:rPr lang="ru-RU" dirty="0">
                <a:latin typeface="Times New Roman" panose="02020603050405020304" pitchFamily="18" charset="0"/>
                <a:cs typeface="Times New Roman" panose="02020603050405020304" pitchFamily="18" charset="0"/>
              </a:rPr>
              <a:t>	Дар СТБ бештар намудҳои ҳимояи зерин истифода мешаванд:</a:t>
            </a: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ҷараёни ҳадди аксар,</a:t>
            </a:r>
            <a:endParaRPr lang="ru-RU" dirty="0">
              <a:latin typeface="Times New Roman" panose="02020603050405020304" pitchFamily="18" charset="0"/>
              <a:cs typeface="Times New Roman" panose="02020603050405020304" pitchFamily="18" charset="0"/>
            </a:endParaRP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ҳадди ақалли шиддат,</a:t>
            </a:r>
            <a:endParaRPr lang="ru-RU" dirty="0">
              <a:latin typeface="Times New Roman" panose="02020603050405020304" pitchFamily="18" charset="0"/>
              <a:cs typeface="Times New Roman" panose="02020603050405020304" pitchFamily="18" charset="0"/>
            </a:endParaRP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дифференсиалӣ,</a:t>
            </a:r>
            <a:endParaRPr lang="ru-RU" dirty="0">
              <a:latin typeface="Times New Roman" panose="02020603050405020304" pitchFamily="18" charset="0"/>
              <a:cs typeface="Times New Roman" panose="02020603050405020304" pitchFamily="18" charset="0"/>
            </a:endParaRP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самтдор,</a:t>
            </a:r>
            <a:endParaRPr lang="ru-RU" dirty="0">
              <a:latin typeface="Times New Roman" panose="02020603050405020304" pitchFamily="18" charset="0"/>
              <a:cs typeface="Times New Roman" panose="02020603050405020304" pitchFamily="18" charset="0"/>
            </a:endParaRP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газӣ,</a:t>
            </a:r>
            <a:endParaRPr lang="ru-RU" dirty="0">
              <a:latin typeface="Times New Roman" panose="02020603050405020304" pitchFamily="18" charset="0"/>
              <a:cs typeface="Times New Roman" panose="02020603050405020304" pitchFamily="18" charset="0"/>
            </a:endParaRPr>
          </a:p>
          <a:p>
            <a:pPr lvl="0" algn="just"/>
            <a:r>
              <a:rPr lang="tg-Cyrl-TJ" dirty="0">
                <a:latin typeface="Times New Roman" panose="02020603050405020304" pitchFamily="18" charset="0"/>
                <a:cs typeface="Times New Roman" panose="02020603050405020304" pitchFamily="18" charset="0"/>
              </a:rPr>
              <a:t>Ҳ</a:t>
            </a:r>
            <a:r>
              <a:rPr lang="en-US" dirty="0">
                <a:latin typeface="Times New Roman" panose="02020603050405020304" pitchFamily="18" charset="0"/>
                <a:cs typeface="Times New Roman" panose="02020603050405020304" pitchFamily="18" charset="0"/>
              </a:rPr>
              <a:t>имояи гармӣ.</a:t>
            </a:r>
            <a:endParaRPr lang="ru-RU" dirty="0">
              <a:latin typeface="Times New Roman" panose="02020603050405020304" pitchFamily="18" charset="0"/>
              <a:cs typeface="Times New Roman" panose="02020603050405020304" pitchFamily="18" charset="0"/>
            </a:endParaRPr>
          </a:p>
          <a:p>
            <a:pPr marL="114300" indent="0" algn="just">
              <a:lnSpc>
                <a:spcPct val="110000"/>
              </a:lnSpc>
              <a:buNone/>
            </a:pP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BC355D9E-9F03-4126-A929-F2AA6E5E8CD0}"/>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101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1EF86E45-1BD3-4B99-BF8A-46E741B54010}"/>
              </a:ext>
            </a:extLst>
          </p:cNvPr>
          <p:cNvSpPr>
            <a:spLocks noGrp="1"/>
          </p:cNvSpPr>
          <p:nvPr>
            <p:ph type="body" idx="1"/>
          </p:nvPr>
        </p:nvSpPr>
        <p:spPr>
          <a:xfrm>
            <a:off x="681037" y="782815"/>
            <a:ext cx="8543925" cy="4827872"/>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Дар баробари реҷаҳои ғайримуқарарӣ инчунин мо бояд реҷаҳои раванди гузаришро низ дида бароем, ки аз 4 реҷаи асосӣ иборат мебошад. Саравал бояд худи маълумотро дар бораи равандҳои гузаранда бояд дошта бошем.</a:t>
            </a:r>
            <a:endParaRPr lang="ru-RU" sz="2400" dirty="0">
              <a:latin typeface="Times New Roman" panose="02020603050405020304" pitchFamily="18" charset="0"/>
              <a:cs typeface="Times New Roman" panose="02020603050405020304" pitchFamily="18" charset="0"/>
            </a:endParaRPr>
          </a:p>
          <a:p>
            <a:pPr marL="114300" indent="0" algn="just">
              <a:buNone/>
            </a:pPr>
            <a:r>
              <a:rPr lang="tg-Cyrl-TJ" sz="2400" b="1" dirty="0">
                <a:latin typeface="Times New Roman" panose="02020603050405020304" pitchFamily="18" charset="0"/>
                <a:cs typeface="Times New Roman" panose="02020603050405020304" pitchFamily="18" charset="0"/>
              </a:rPr>
              <a:t>	Системаи барқӣ</a:t>
            </a:r>
            <a:r>
              <a:rPr lang="tg-Cyrl-TJ" sz="2400" dirty="0">
                <a:latin typeface="Times New Roman" panose="02020603050405020304" pitchFamily="18" charset="0"/>
                <a:cs typeface="Times New Roman" panose="02020603050405020304" pitchFamily="18" charset="0"/>
              </a:rPr>
              <a:t> — ин қисми шартан ҷудошудаи системаи энергетикии барқӣ мебошад, ки дар он истеҳсол, табдил, интиқол ва истеъмоли нерӯи барқ амалӣ карда мешавад. Дар натиҷаи ҳолатҳои фавқулодда дар система равандҳои гузаришӣ ба вуҷуд меоянд, ки дар ҷараёни онҳо гузариш аз як реҷа ба реҷаи дигар сурат мегирад.</a:t>
            </a:r>
          </a:p>
          <a:p>
            <a:pPr marL="114300" indent="0" algn="just">
              <a:buNone/>
            </a:pPr>
            <a:r>
              <a:rPr lang="tg-Cyrl-TJ" sz="2400" b="1" dirty="0">
                <a:latin typeface="Times New Roman" panose="02020603050405020304" pitchFamily="18" charset="0"/>
                <a:cs typeface="Times New Roman" panose="02020603050405020304" pitchFamily="18" charset="0"/>
              </a:rPr>
              <a:t>	Реҷаи кори система</a:t>
            </a:r>
            <a:r>
              <a:rPr lang="tg-Cyrl-TJ" sz="2400" dirty="0">
                <a:latin typeface="Times New Roman" panose="02020603050405020304" pitchFamily="18" charset="0"/>
                <a:cs typeface="Times New Roman" panose="02020603050405020304" pitchFamily="18" charset="0"/>
              </a:rPr>
              <a:t> — маҷмӯи равандҳоест, ки кори системаи барқӣ ва ҳолати онро дар ҳар лаҳзаи вақт тавсиф мекунанд.</a:t>
            </a:r>
            <a:endParaRPr lang="ru-RU" sz="2400" dirty="0">
              <a:latin typeface="Times New Roman" panose="02020603050405020304" pitchFamily="18" charset="0"/>
              <a:cs typeface="Times New Roman" panose="02020603050405020304" pitchFamily="18" charset="0"/>
            </a:endParaRPr>
          </a:p>
          <a:p>
            <a:pPr marL="114300" indent="0" algn="just">
              <a:buNone/>
            </a:pPr>
            <a:endParaRPr lang="ru-RU"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66E7326C-5D28-414B-9F5B-9473D4EF2399}"/>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8117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55C4E14-65B5-4C1C-ADBF-E55338D64681}"/>
              </a:ext>
            </a:extLst>
          </p:cNvPr>
          <p:cNvSpPr>
            <a:spLocks noGrp="1"/>
          </p:cNvSpPr>
          <p:nvPr>
            <p:ph type="body" idx="1"/>
          </p:nvPr>
        </p:nvSpPr>
        <p:spPr>
          <a:xfrm>
            <a:off x="814204" y="1124290"/>
            <a:ext cx="8543925" cy="4351338"/>
          </a:xfrm>
        </p:spPr>
        <p:txBody>
          <a:bodyPr>
            <a:normAutofit fontScale="85000" lnSpcReduction="20000"/>
          </a:bodyPr>
          <a:lstStyle/>
          <a:p>
            <a:pPr marL="114300" indent="0" algn="just">
              <a:buNone/>
            </a:pPr>
            <a:r>
              <a:rPr lang="tg-Cyrl-TJ" dirty="0">
                <a:latin typeface="Times New Roman" panose="02020603050405020304" pitchFamily="18" charset="0"/>
                <a:cs typeface="Times New Roman" panose="02020603050405020304" pitchFamily="18" charset="0"/>
              </a:rPr>
              <a:t>	Параметрҳои реҷа, ба монанди шиддат, тавоноӣ ва ғайра, бо параметрҳои системаи барқӣ алоқаманд мебошанд. Параметрҳои система, ба монанди муқовимат, гузаронандагӣ, коэффисиентҳои трансформатсия, доимиҳои вақт ва ғайра, аз хусусиятҳои физикии унсурҳо муайян карда мешаванд. Якчанд намудҳои реҷаҳои системаи барқиро фарқ мекунанд, ки дар поён оварда шудаанд:</a:t>
            </a:r>
            <a:endParaRPr lang="ru-RU" dirty="0">
              <a:latin typeface="Times New Roman" panose="02020603050405020304" pitchFamily="18" charset="0"/>
              <a:cs typeface="Times New Roman" panose="02020603050405020304" pitchFamily="18" charset="0"/>
            </a:endParaRPr>
          </a:p>
          <a:p>
            <a:pPr marL="114300" lvl="0" indent="0" algn="just">
              <a:buNone/>
            </a:pPr>
            <a:r>
              <a:rPr lang="tg-Cyrl-TJ" b="1" dirty="0">
                <a:latin typeface="Times New Roman" panose="02020603050405020304" pitchFamily="18" charset="0"/>
                <a:cs typeface="Times New Roman" panose="02020603050405020304" pitchFamily="18" charset="0"/>
              </a:rPr>
              <a:t>	Реҷаи устувор (муқаррарӣ)</a:t>
            </a:r>
            <a:r>
              <a:rPr lang="tg-Cyrl-TJ" dirty="0">
                <a:latin typeface="Times New Roman" panose="02020603050405020304" pitchFamily="18" charset="0"/>
                <a:cs typeface="Times New Roman" panose="02020603050405020304" pitchFamily="18" charset="0"/>
              </a:rPr>
              <a:t> – ҳолати система, ки дар он параметрҳои реҷа дар ҳудуди хурд тағйир меёбанд ва метавон онҳоро тақрибан доимӣ ҳисобид.</a:t>
            </a:r>
            <a:endParaRPr lang="ru-RU" dirty="0">
              <a:latin typeface="Times New Roman" panose="02020603050405020304" pitchFamily="18" charset="0"/>
              <a:cs typeface="Times New Roman" panose="02020603050405020304" pitchFamily="18" charset="0"/>
            </a:endParaRPr>
          </a:p>
          <a:p>
            <a:pPr marL="114300" lvl="0" indent="0" algn="just">
              <a:buNone/>
            </a:pPr>
            <a:r>
              <a:rPr lang="tg-Cyrl-TJ" b="1" dirty="0">
                <a:latin typeface="Times New Roman" panose="02020603050405020304" pitchFamily="18" charset="0"/>
                <a:cs typeface="Times New Roman" panose="02020603050405020304" pitchFamily="18" charset="0"/>
              </a:rPr>
              <a:t>	Реҷаҳои гузариши муқаррарӣ</a:t>
            </a:r>
            <a:r>
              <a:rPr lang="tg-Cyrl-TJ" dirty="0">
                <a:latin typeface="Times New Roman" panose="02020603050405020304" pitchFamily="18" charset="0"/>
                <a:cs typeface="Times New Roman" panose="02020603050405020304" pitchFamily="18" charset="0"/>
              </a:rPr>
              <a:t> – дар ҷараёни кори муқаррарии система ба вуҷуд меоянд (фаъол ва ғайрифаъол кардани унсурҳои система, тағйири бор, пайвасти ғайрисинхронӣ ба мошинҳои синхронӣ (МС) ва ғайра).</a:t>
            </a:r>
            <a:endParaRPr lang="ru-RU" dirty="0">
              <a:latin typeface="Times New Roman" panose="02020603050405020304" pitchFamily="18" charset="0"/>
              <a:cs typeface="Times New Roman" panose="02020603050405020304" pitchFamily="18" charset="0"/>
            </a:endParaRPr>
          </a:p>
          <a:p>
            <a:pPr marL="114300" indent="0" algn="just">
              <a:lnSpc>
                <a:spcPct val="100000"/>
              </a:lnSpc>
              <a:buNone/>
            </a:pPr>
            <a:endParaRPr lang="ru-RU"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5F830EAD-7021-45C4-AB48-9C74CC193ED8}"/>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352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8">
            <a:extLst>
              <a:ext uri="{FF2B5EF4-FFF2-40B4-BE49-F238E27FC236}">
                <a16:creationId xmlns:a16="http://schemas.microsoft.com/office/drawing/2014/main" id="{EEC17A32-401C-462F-B388-17FF6BE21B38}"/>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4" name="Текст 3">
            <a:extLst>
              <a:ext uri="{FF2B5EF4-FFF2-40B4-BE49-F238E27FC236}">
                <a16:creationId xmlns:a16="http://schemas.microsoft.com/office/drawing/2014/main" id="{EC6E26F2-7754-4A1A-A3D9-DF10E791DE28}"/>
              </a:ext>
            </a:extLst>
          </p:cNvPr>
          <p:cNvSpPr>
            <a:spLocks noGrp="1"/>
          </p:cNvSpPr>
          <p:nvPr>
            <p:ph type="body" idx="1"/>
          </p:nvPr>
        </p:nvSpPr>
        <p:spPr>
          <a:xfrm>
            <a:off x="681037" y="884592"/>
            <a:ext cx="8543925" cy="4351338"/>
          </a:xfrm>
        </p:spPr>
        <p:txBody>
          <a:bodyPr>
            <a:normAutofit fontScale="85000" lnSpcReduction="20000"/>
          </a:bodyPr>
          <a:lstStyle/>
          <a:p>
            <a:pPr marL="114300" lvl="0" indent="0" algn="just">
              <a:buNone/>
            </a:pPr>
            <a:r>
              <a:rPr lang="tg-Cyrl-TJ" b="1" dirty="0">
                <a:latin typeface="Times New Roman" panose="02020603050405020304" pitchFamily="18" charset="0"/>
                <a:cs typeface="Times New Roman" panose="02020603050405020304" pitchFamily="18" charset="0"/>
              </a:rPr>
              <a:t>	Реҷаҳои гузариши фавқулодда</a:t>
            </a:r>
            <a:r>
              <a:rPr lang="tg-Cyrl-TJ" dirty="0">
                <a:latin typeface="Times New Roman" panose="02020603050405020304" pitchFamily="18" charset="0"/>
                <a:cs typeface="Times New Roman" panose="02020603050405020304" pitchFamily="18" charset="0"/>
              </a:rPr>
              <a:t> – дар натиҷаи халалҳо (аварияҳо) дар системаи барқӣ (СБ) ба амал меоянд, ба монанди РК, қатъшавии ногаҳонии унсурҳои СБ, пайвасту ҷудошавии такрории ин унсурҳо, пайвастҳои ғайрисинхронии МС ва ғайра.</a:t>
            </a:r>
            <a:endParaRPr lang="ru-RU" dirty="0">
              <a:latin typeface="Times New Roman" panose="02020603050405020304" pitchFamily="18" charset="0"/>
              <a:cs typeface="Times New Roman" panose="02020603050405020304" pitchFamily="18" charset="0"/>
            </a:endParaRPr>
          </a:p>
          <a:p>
            <a:pPr marL="114300" lvl="0" indent="0" algn="just">
              <a:buNone/>
            </a:pPr>
            <a:r>
              <a:rPr lang="tg-Cyrl-TJ" b="1" dirty="0">
                <a:latin typeface="Times New Roman" panose="02020603050405020304" pitchFamily="18" charset="0"/>
                <a:cs typeface="Times New Roman" panose="02020603050405020304" pitchFamily="18" charset="0"/>
              </a:rPr>
              <a:t>	Реҷаҳои устувори пас аз садама</a:t>
            </a:r>
            <a:r>
              <a:rPr lang="tg-Cyrl-TJ" dirty="0">
                <a:latin typeface="Times New Roman" panose="02020603050405020304" pitchFamily="18" charset="0"/>
                <a:cs typeface="Times New Roman" panose="02020603050405020304" pitchFamily="18" charset="0"/>
              </a:rPr>
              <a:t> – пас аз хомӯш кардани унсурҳои осебдидаи СБ ба вуҷуд меоянд. Дар ин ҳолат, параметрҳои реҷаи пас аз садама метавонанд ба параметрҳои реҷаи муқаррарӣ наздик бошанд ё аз онҳо фарқ кунанд.</a:t>
            </a:r>
            <a:endParaRPr lang="ru-RU" dirty="0">
              <a:latin typeface="Times New Roman" panose="02020603050405020304" pitchFamily="18" charset="0"/>
              <a:cs typeface="Times New Roman" panose="02020603050405020304" pitchFamily="18" charset="0"/>
            </a:endParaRPr>
          </a:p>
          <a:p>
            <a:pPr marL="114300" indent="0" algn="just">
              <a:buNone/>
            </a:pPr>
            <a:r>
              <a:rPr lang="tg-Cyrl-TJ" dirty="0">
                <a:latin typeface="Times New Roman" panose="02020603050405020304" pitchFamily="18" charset="0"/>
                <a:cs typeface="Times New Roman" panose="02020603050405020304" pitchFamily="18" charset="0"/>
              </a:rPr>
              <a:t>	Ҳангоми гузариш аз як реҷа ба реҷаи дигар ҳолати электромагнитии унсурҳои система тағйир меёбад ва тавозуни байни моменти механикӣ ва электромагнитӣ дар меҳвари генераторҳо ва муҳаррикҳо халалдор мегардад.</a:t>
            </a:r>
            <a:endParaRPr lang="ru-RU" dirty="0">
              <a:latin typeface="Times New Roman" panose="02020603050405020304" pitchFamily="18" charset="0"/>
              <a:cs typeface="Times New Roman" panose="02020603050405020304" pitchFamily="18" charset="0"/>
            </a:endParaRPr>
          </a:p>
          <a:p>
            <a:pPr marL="11430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658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7"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146" name="Google Shape;146;p7"/>
          <p:cNvSpPr/>
          <p:nvPr/>
        </p:nvSpPr>
        <p:spPr>
          <a:xfrm>
            <a:off x="126404" y="440308"/>
            <a:ext cx="5086727" cy="103114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0000" y="0"/>
                </a:moveTo>
                <a:close/>
                <a:lnTo>
                  <a:pt x="-10000" y="120000"/>
                </a:lnTo>
              </a:path>
              <a:path w="120000" h="120000" fill="none" extrusionOk="0">
                <a:moveTo>
                  <a:pt x="-10000" y="22500"/>
                </a:moveTo>
                <a:lnTo>
                  <a:pt x="-46000" y="135000"/>
                </a:lnTo>
              </a:path>
            </a:pathLst>
          </a:custGeom>
          <a:noFill/>
          <a:ln>
            <a:noFill/>
          </a:ln>
        </p:spPr>
        <p:txBody>
          <a:bodyPr spcFirstLastPara="1" wrap="square" lIns="91425" tIns="45700" rIns="91425" bIns="45700" anchor="ctr" anchorCtr="1">
            <a:noAutofit/>
          </a:bodyPr>
          <a:lstStyle/>
          <a:p>
            <a:pPr marL="0" lvl="0" indent="0" algn="l" rtl="0">
              <a:spcBef>
                <a:spcPts val="0"/>
              </a:spcBef>
              <a:spcAft>
                <a:spcPts val="0"/>
              </a:spcAft>
              <a:buNone/>
            </a:pPr>
            <a:endParaRPr/>
          </a:p>
        </p:txBody>
      </p:sp>
      <p:sp>
        <p:nvSpPr>
          <p:cNvPr id="147" name="Google Shape;147;p7"/>
          <p:cNvSpPr/>
          <p:nvPr/>
        </p:nvSpPr>
        <p:spPr>
          <a:xfrm>
            <a:off x="374055" y="955878"/>
            <a:ext cx="9293163" cy="4893607"/>
          </a:xfrm>
          <a:prstGeom prst="rect">
            <a:avLst/>
          </a:prstGeom>
          <a:noFill/>
          <a:ln>
            <a:noFill/>
          </a:ln>
        </p:spPr>
        <p:txBody>
          <a:bodyPr spcFirstLastPara="1" wrap="square" lIns="91425" tIns="45700" rIns="91425" bIns="45700" anchor="t" anchorCtr="0">
            <a:spAutoFit/>
          </a:bodyPr>
          <a:lstStyle/>
          <a:p>
            <a:pPr algn="just"/>
            <a:r>
              <a:rPr lang="tg-Cyrl-TJ" sz="2400" dirty="0">
                <a:latin typeface="Times New Roman" panose="02020603050405020304" pitchFamily="18" charset="0"/>
                <a:cs typeface="Times New Roman" panose="02020603050405020304" pitchFamily="18" charset="0"/>
              </a:rPr>
              <a:t>	Ин маънои онро дорад, ки раванди гузариш бо маҷмӯи тағйироти электромагнитӣ ва механикӣ тавсиф мешавад, ки онҳо ба ҳам вобаста буда, як низоми ягонаеро ташкил медиҳанд.</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	Бо вуҷуди ин, аксар вақт раванди гузаришро ба ду марҳила тақсим мекунанд:</a:t>
            </a:r>
          </a:p>
          <a:p>
            <a:pPr lvl="0" algn="just"/>
            <a:r>
              <a:rPr lang="ru-RU" sz="2400"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Марҳилаи аввал </a:t>
            </a:r>
            <a:r>
              <a:rPr lang="ru-RU" sz="2400" dirty="0">
                <a:latin typeface="Times New Roman" panose="02020603050405020304" pitchFamily="18" charset="0"/>
                <a:cs typeface="Times New Roman" panose="02020603050405020304" pitchFamily="18" charset="0"/>
              </a:rPr>
              <a:t>(раванди гузариши электромагнитӣ) – Дар ин марҳила, бинобар инерсияи баланди мошинҳои чархзананда, тағйироти электромагнитӣ дар система бартарӣ доранд. </a:t>
            </a:r>
            <a:r>
              <a:rPr lang="en-US" sz="2400" dirty="0">
                <a:latin typeface="Times New Roman" panose="02020603050405020304" pitchFamily="18" charset="0"/>
                <a:cs typeface="Times New Roman" panose="02020603050405020304" pitchFamily="18" charset="0"/>
              </a:rPr>
              <a:t>Ин марҳила аз чандсадум то 0,1...0,2 сония давом мекунад.</a:t>
            </a:r>
            <a:endParaRPr lang="ru-RU" sz="2400" dirty="0">
              <a:latin typeface="Times New Roman" panose="02020603050405020304" pitchFamily="18" charset="0"/>
              <a:cs typeface="Times New Roman" panose="02020603050405020304" pitchFamily="18" charset="0"/>
            </a:endParaRPr>
          </a:p>
          <a:p>
            <a:pPr lvl="0" algn="just"/>
            <a:r>
              <a:rPr lang="tg-Cyrl-TJ"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Марҳилаи дуюм </a:t>
            </a:r>
            <a:r>
              <a:rPr lang="en-US" sz="2400" dirty="0">
                <a:latin typeface="Times New Roman" panose="02020603050405020304" pitchFamily="18" charset="0"/>
                <a:cs typeface="Times New Roman" panose="02020603050405020304" pitchFamily="18" charset="0"/>
              </a:rPr>
              <a:t>(раванди гузариши электромеханикӣ) – Дар ин марҳила, хусусиятҳои механикии система зоҳир шуда, ба раванди гузариш таъсири назаррас мерасонанд.</a:t>
            </a:r>
            <a:endParaRPr lang="ru-RU" sz="2400" dirty="0">
              <a:latin typeface="Times New Roman" panose="02020603050405020304" pitchFamily="18" charset="0"/>
              <a:cs typeface="Times New Roman" panose="02020603050405020304" pitchFamily="18" charset="0"/>
            </a:endParaRPr>
          </a:p>
          <a:p>
            <a:pPr algn="just"/>
            <a:endParaRPr sz="2400"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7" name="Заголовок 8">
            <a:extLst>
              <a:ext uri="{FF2B5EF4-FFF2-40B4-BE49-F238E27FC236}">
                <a16:creationId xmlns:a16="http://schemas.microsoft.com/office/drawing/2014/main" id="{E84B6F66-3486-42AB-BE7A-44FD0F7FA54D}"/>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A0076B2E-AA6F-40C5-A902-423F56D7E598}"/>
              </a:ext>
            </a:extLst>
          </p:cNvPr>
          <p:cNvSpPr>
            <a:spLocks noGrp="1"/>
          </p:cNvSpPr>
          <p:nvPr>
            <p:ph type="body" idx="1"/>
          </p:nvPr>
        </p:nvSpPr>
        <p:spPr>
          <a:xfrm>
            <a:off x="681037" y="598263"/>
            <a:ext cx="8543925" cy="6122133"/>
          </a:xfrm>
        </p:spPr>
        <p:txBody>
          <a:bodyPr>
            <a:noAutofit/>
          </a:bodyPr>
          <a:lstStyle/>
          <a:p>
            <a:pPr marL="114300" indent="0" algn="just">
              <a:buNone/>
            </a:pP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Сабаби маъмултарини ба вуҷуд омадани равандҳои гузариши фавқулодда </a:t>
            </a:r>
            <a:r>
              <a:rPr lang="tg-Cyrl-TJ" sz="2400" dirty="0">
                <a:latin typeface="Times New Roman" panose="02020603050405020304" pitchFamily="18" charset="0"/>
                <a:cs typeface="Times New Roman" panose="02020603050405020304" pitchFamily="18" charset="0"/>
              </a:rPr>
              <a:t>РК</a:t>
            </a:r>
            <a:r>
              <a:rPr lang="en-US" sz="2400" dirty="0">
                <a:latin typeface="Times New Roman" panose="02020603050405020304" pitchFamily="18" charset="0"/>
                <a:cs typeface="Times New Roman" panose="02020603050405020304" pitchFamily="18" charset="0"/>
              </a:rPr>
              <a:t> мебошад.</a:t>
            </a:r>
            <a:endParaRPr lang="ru-RU" sz="2400" dirty="0">
              <a:latin typeface="Times New Roman" panose="02020603050405020304" pitchFamily="18" charset="0"/>
              <a:cs typeface="Times New Roman" panose="02020603050405020304" pitchFamily="18" charset="0"/>
            </a:endParaRPr>
          </a:p>
          <a:p>
            <a:pPr marL="114300" indent="0" algn="just">
              <a:buNone/>
            </a:pPr>
            <a:r>
              <a:rPr lang="tg-Cyrl-TJ" sz="2400" dirty="0">
                <a:latin typeface="Times New Roman" panose="02020603050405020304" pitchFamily="18" charset="0"/>
                <a:cs typeface="Times New Roman" panose="02020603050405020304" pitchFamily="18" charset="0"/>
              </a:rPr>
              <a:t>РК</a:t>
            </a:r>
            <a:r>
              <a:rPr lang="en-US" sz="2400" dirty="0">
                <a:latin typeface="Times New Roman" panose="02020603050405020304" pitchFamily="18" charset="0"/>
                <a:cs typeface="Times New Roman" panose="02020603050405020304" pitchFamily="18" charset="0"/>
              </a:rPr>
              <a:t> — ин пайвасти ғайричашмдошти байни фазаҳо ё байни фаза ва замин мебошад, ки дар шароити кори муқаррарӣ пешбинӣ нашудааст.</a:t>
            </a:r>
            <a:endParaRPr lang="ru-RU" sz="2400" dirty="0">
              <a:latin typeface="Times New Roman" panose="02020603050405020304" pitchFamily="18" charset="0"/>
              <a:cs typeface="Times New Roman" panose="02020603050405020304" pitchFamily="18" charset="0"/>
            </a:endParaRPr>
          </a:p>
          <a:p>
            <a:pPr marL="114300" indent="0" algn="just">
              <a:buNone/>
            </a:pPr>
            <a:r>
              <a:rPr lang="en-US" sz="2400" dirty="0">
                <a:latin typeface="Times New Roman" panose="02020603050405020304" pitchFamily="18" charset="0"/>
                <a:cs typeface="Times New Roman" panose="02020603050405020304" pitchFamily="18" charset="0"/>
              </a:rPr>
              <a:t>Дар системаҳое, ки нейтрали онҳо изолятсия шудааст, </a:t>
            </a:r>
            <a:r>
              <a:rPr lang="tg-Cyrl-TJ" sz="2400" dirty="0">
                <a:latin typeface="Times New Roman" panose="02020603050405020304" pitchFamily="18" charset="0"/>
                <a:cs typeface="Times New Roman" panose="02020603050405020304" pitchFamily="18" charset="0"/>
              </a:rPr>
              <a:t>РК</a:t>
            </a:r>
            <a:r>
              <a:rPr lang="en-US" sz="2400" dirty="0">
                <a:latin typeface="Times New Roman" panose="02020603050405020304" pitchFamily="18" charset="0"/>
                <a:cs typeface="Times New Roman" panose="02020603050405020304" pitchFamily="18" charset="0"/>
              </a:rPr>
              <a:t> як фаза ба замин кӯтоҳшавии оддӣ номида мешавад.</a:t>
            </a:r>
            <a:endParaRPr lang="ru-RU" sz="2400" dirty="0">
              <a:latin typeface="Times New Roman" panose="02020603050405020304" pitchFamily="18" charset="0"/>
              <a:cs typeface="Times New Roman" panose="02020603050405020304" pitchFamily="18" charset="0"/>
            </a:endParaRPr>
          </a:p>
          <a:p>
            <a:pPr marL="114300" indent="0" algn="just">
              <a:buNone/>
            </a:pPr>
            <a:r>
              <a:rPr lang="ru-RU" sz="2400" b="1" dirty="0">
                <a:latin typeface="Times New Roman" panose="02020603050405020304" pitchFamily="18" charset="0"/>
                <a:cs typeface="Times New Roman" panose="02020603050405020304" pitchFamily="18" charset="0"/>
              </a:rPr>
              <a:t>Хусусиятҳои РК:</a:t>
            </a:r>
          </a:p>
          <a:p>
            <a:pPr marL="114300" lvl="0" indent="0" algn="just">
              <a:buNone/>
            </a:pPr>
            <a:r>
              <a:rPr lang="ru-RU" sz="2400" dirty="0">
                <a:latin typeface="Times New Roman" panose="02020603050405020304" pitchFamily="18" charset="0"/>
                <a:cs typeface="Times New Roman" panose="02020603050405020304" pitchFamily="18" charset="0"/>
              </a:rPr>
              <a:t>	Дар ҷойи РК электродуга метавонад ба вуҷуд ояд, ки муқовимати ғайрихатӣ дорад. Дар ҳисобҳо ба назар гирифтани таъсири дуга ба ҷараёни КЗ мушкилоти ҷиддӣ ба ҳисоб меравад. Илова ба муқовимати дуга, дар нуқтаи РК муқовимати гузаришӣ низ пайдо мешавад, ки онро олудагӣ, боқимондаҳои изолятсия ва ғ. ба вуҷуд меоранд.</a:t>
            </a:r>
          </a:p>
          <a:p>
            <a:pPr marL="114300" indent="0" algn="just">
              <a:lnSpc>
                <a:spcPct val="120000"/>
              </a:lnSpc>
              <a:buNone/>
            </a:pP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2844BF76-C5A6-4858-B74E-2A75E452E3AF}"/>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Реҷаҳои ғайримуқаррарӣ</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7783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92EC778-19B2-4217-AFD2-0F47DD2BDDD8}"/>
              </a:ext>
            </a:extLst>
          </p:cNvPr>
          <p:cNvSpPr>
            <a:spLocks noGrp="1"/>
          </p:cNvSpPr>
          <p:nvPr>
            <p:ph type="body" idx="1"/>
          </p:nvPr>
        </p:nvSpPr>
        <p:spPr>
          <a:xfrm>
            <a:off x="681036" y="902346"/>
            <a:ext cx="8543925" cy="5001303"/>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Расиши кутоҳ дар системаҳои барқӣ метавонад оқибатҳои гуногун дошта бошад:</a:t>
            </a:r>
            <a:endParaRPr lang="ru-RU" sz="2400" dirty="0">
              <a:latin typeface="Times New Roman" panose="02020603050405020304" pitchFamily="18" charset="0"/>
              <a:cs typeface="Times New Roman" panose="02020603050405020304" pitchFamily="18" charset="0"/>
            </a:endParaRPr>
          </a:p>
          <a:p>
            <a:pPr marL="114300" lvl="0" indent="0" algn="just">
              <a:buNone/>
            </a:pPr>
            <a:r>
              <a:rPr lang="tg-Cyrl-TJ" sz="2400" b="1" dirty="0">
                <a:latin typeface="Times New Roman" panose="02020603050405020304" pitchFamily="18" charset="0"/>
                <a:cs typeface="Times New Roman" panose="02020603050405020304" pitchFamily="18" charset="0"/>
              </a:rPr>
              <a:t>	Садамаи системавӣ</a:t>
            </a:r>
            <a:r>
              <a:rPr lang="tg-Cyrl-TJ" sz="2400" dirty="0">
                <a:latin typeface="Times New Roman" panose="02020603050405020304" pitchFamily="18" charset="0"/>
                <a:cs typeface="Times New Roman" panose="02020603050405020304" pitchFamily="18" charset="0"/>
              </a:rPr>
              <a:t> – Ин хатарноктарин оқибати РК мебошад, зеро </a:t>
            </a:r>
            <a:r>
              <a:rPr lang="tg-Cyrl-TJ" sz="2400" b="1" dirty="0">
                <a:latin typeface="Times New Roman" panose="02020603050405020304" pitchFamily="18" charset="0"/>
                <a:cs typeface="Times New Roman" panose="02020603050405020304" pitchFamily="18" charset="0"/>
              </a:rPr>
              <a:t>устувории система халалдор мегардад</a:t>
            </a:r>
            <a:r>
              <a:rPr lang="tg-Cyrl-TJ" sz="2400" dirty="0">
                <a:latin typeface="Times New Roman" panose="02020603050405020304" pitchFamily="18" charset="0"/>
                <a:cs typeface="Times New Roman" panose="02020603050405020304" pitchFamily="18" charset="0"/>
              </a:rPr>
              <a:t> ва метавонад ба </a:t>
            </a:r>
            <a:r>
              <a:rPr lang="tg-Cyrl-TJ" sz="2400" b="1" dirty="0">
                <a:latin typeface="Times New Roman" panose="02020603050405020304" pitchFamily="18" charset="0"/>
                <a:cs typeface="Times New Roman" panose="02020603050405020304" pitchFamily="18" charset="0"/>
              </a:rPr>
              <a:t>зиёнҳои калон</a:t>
            </a:r>
            <a:r>
              <a:rPr lang="tg-Cyrl-TJ" sz="2400" dirty="0">
                <a:latin typeface="Times New Roman" panose="02020603050405020304" pitchFamily="18" charset="0"/>
                <a:cs typeface="Times New Roman" panose="02020603050405020304" pitchFamily="18" charset="0"/>
              </a:rPr>
              <a:t> аз ҷиҳати техникӣ ва иқтисодӣ оварда расонад.</a:t>
            </a:r>
            <a:endParaRPr lang="ru-RU" sz="2400" dirty="0">
              <a:latin typeface="Times New Roman" panose="02020603050405020304" pitchFamily="18" charset="0"/>
              <a:cs typeface="Times New Roman" panose="02020603050405020304" pitchFamily="18" charset="0"/>
            </a:endParaRPr>
          </a:p>
          <a:p>
            <a:pPr marL="114300" lvl="0" indent="0" algn="just">
              <a:buNone/>
            </a:pPr>
            <a:r>
              <a:rPr lang="tg-Cyrl-TJ" sz="2400" b="1" dirty="0">
                <a:latin typeface="Times New Roman" panose="02020603050405020304" pitchFamily="18" charset="0"/>
                <a:cs typeface="Times New Roman" panose="02020603050405020304" pitchFamily="18" charset="0"/>
              </a:rPr>
              <a:t>	Зарари гармӣ ба таҷҳизоти барқӣ</a:t>
            </a:r>
            <a:r>
              <a:rPr lang="tg-Cyrl-TJ" sz="2400" dirty="0">
                <a:latin typeface="Times New Roman" panose="02020603050405020304" pitchFamily="18" charset="0"/>
                <a:cs typeface="Times New Roman" panose="02020603050405020304" pitchFamily="18" charset="0"/>
              </a:rPr>
              <a:t> – Ҷараёнҳои баланди РК метавонанд боиси </a:t>
            </a:r>
            <a:r>
              <a:rPr lang="tg-Cyrl-TJ" sz="2400" b="1" dirty="0">
                <a:latin typeface="Times New Roman" panose="02020603050405020304" pitchFamily="18" charset="0"/>
                <a:cs typeface="Times New Roman" panose="02020603050405020304" pitchFamily="18" charset="0"/>
              </a:rPr>
              <a:t>баланд шудани ҳарорат ва осеби изолятсияи таҷҳизот</a:t>
            </a:r>
            <a:r>
              <a:rPr lang="tg-Cyrl-TJ" sz="2400" dirty="0">
                <a:latin typeface="Times New Roman" panose="02020603050405020304" pitchFamily="18" charset="0"/>
                <a:cs typeface="Times New Roman" panose="02020603050405020304" pitchFamily="18" charset="0"/>
              </a:rPr>
              <a:t> шаванд.</a:t>
            </a:r>
            <a:endParaRPr lang="ru-RU" sz="2400" dirty="0">
              <a:latin typeface="Times New Roman" panose="02020603050405020304" pitchFamily="18" charset="0"/>
              <a:cs typeface="Times New Roman" panose="02020603050405020304" pitchFamily="18" charset="0"/>
            </a:endParaRPr>
          </a:p>
          <a:p>
            <a:pPr marL="114300" lvl="0" indent="0" algn="just">
              <a:buNone/>
            </a:pPr>
            <a:r>
              <a:rPr lang="tg-Cyrl-TJ" sz="2400" b="1" dirty="0">
                <a:latin typeface="Times New Roman" panose="02020603050405020304" pitchFamily="18" charset="0"/>
                <a:cs typeface="Times New Roman" panose="02020603050405020304" pitchFamily="18" charset="0"/>
              </a:rPr>
              <a:t>	Зарари механикӣ ба таҷҳизоти барқӣ</a:t>
            </a:r>
            <a:r>
              <a:rPr lang="tg-Cyrl-TJ" sz="2400" dirty="0">
                <a:latin typeface="Times New Roman" panose="02020603050405020304" pitchFamily="18" charset="0"/>
                <a:cs typeface="Times New Roman" panose="02020603050405020304" pitchFamily="18" charset="0"/>
              </a:rPr>
              <a:t> – Зери таъсири </a:t>
            </a:r>
            <a:r>
              <a:rPr lang="tg-Cyrl-TJ" sz="2400" b="1" dirty="0">
                <a:latin typeface="Times New Roman" panose="02020603050405020304" pitchFamily="18" charset="0"/>
                <a:cs typeface="Times New Roman" panose="02020603050405020304" pitchFamily="18" charset="0"/>
              </a:rPr>
              <a:t>қувваҳои электромагнитии бузург</a:t>
            </a:r>
            <a:r>
              <a:rPr lang="tg-Cyrl-TJ" sz="2400" dirty="0">
                <a:latin typeface="Times New Roman" panose="02020603050405020304" pitchFamily="18" charset="0"/>
                <a:cs typeface="Times New Roman" panose="02020603050405020304" pitchFamily="18" charset="0"/>
              </a:rPr>
              <a:t>, ки байни қисмҳои ҷараёнбар пайдо мешаванд, </a:t>
            </a:r>
            <a:r>
              <a:rPr lang="tg-Cyrl-TJ" sz="2400" b="1" dirty="0">
                <a:latin typeface="Times New Roman" panose="02020603050405020304" pitchFamily="18" charset="0"/>
                <a:cs typeface="Times New Roman" panose="02020603050405020304" pitchFamily="18" charset="0"/>
              </a:rPr>
              <a:t>осебҳои механикӣ</a:t>
            </a:r>
            <a:r>
              <a:rPr lang="tg-Cyrl-TJ" sz="2400" dirty="0">
                <a:latin typeface="Times New Roman" panose="02020603050405020304" pitchFamily="18" charset="0"/>
                <a:cs typeface="Times New Roman" panose="02020603050405020304" pitchFamily="18" charset="0"/>
              </a:rPr>
              <a:t> ба амал меоянд.</a:t>
            </a:r>
            <a:endParaRPr lang="ru-RU"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668987E4-A11D-4114-8CB7-58426A71193F}"/>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Оқибатҳои РК</a:t>
            </a:r>
            <a:endParaRPr lang="ru-RU"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6687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E48CE66A-89EB-420F-B061-4AC6C3360023}"/>
              </a:ext>
            </a:extLst>
          </p:cNvPr>
          <p:cNvSpPr>
            <a:spLocks noGrp="1"/>
          </p:cNvSpPr>
          <p:nvPr>
            <p:ph type="body" idx="1"/>
          </p:nvPr>
        </p:nvSpPr>
        <p:spPr>
          <a:xfrm>
            <a:off x="681037" y="994121"/>
            <a:ext cx="8543925" cy="5191542"/>
          </a:xfrm>
        </p:spPr>
        <p:txBody>
          <a:bodyPr>
            <a:normAutofit/>
          </a:bodyPr>
          <a:lstStyle/>
          <a:p>
            <a:pPr marL="114300" lvl="0" indent="0" algn="just">
              <a:buNone/>
            </a:pPr>
            <a:r>
              <a:rPr lang="tg-Cyrl-TJ" sz="2400" dirty="0">
                <a:latin typeface="Times New Roman" panose="02020603050405020304" pitchFamily="18" charset="0"/>
                <a:cs typeface="Times New Roman" panose="02020603050405020304" pitchFamily="18" charset="0"/>
              </a:rPr>
              <a:t>	Бад шудани шароити кори истеъмолкунандагон – Масалан, ҳангоми паст шудани шиддат то 60...70% аз номиналӣ барои 1 сония ё бештар, муҳаррикҳои корхонаҳои саноатӣ метавонанд истодан, ки ин ба вайроншавии ҷараёни технологӣ ва зиёнҳои иқтисодӣ оварда мерасонад.</a:t>
            </a:r>
            <a:endParaRPr lang="ru-RU" sz="2400" dirty="0">
              <a:latin typeface="Times New Roman" panose="02020603050405020304" pitchFamily="18" charset="0"/>
              <a:cs typeface="Times New Roman" panose="02020603050405020304" pitchFamily="18" charset="0"/>
            </a:endParaRPr>
          </a:p>
          <a:p>
            <a:pPr marL="114300" lvl="0" indent="0" algn="just">
              <a:buNone/>
            </a:pPr>
            <a:r>
              <a:rPr lang="tg-Cyrl-TJ" sz="2400" dirty="0">
                <a:latin typeface="Times New Roman" panose="02020603050405020304" pitchFamily="18" charset="0"/>
                <a:cs typeface="Times New Roman" panose="02020603050405020304" pitchFamily="18" charset="0"/>
              </a:rPr>
              <a:t>	Ба вуҷуд омадани ЭДС-и хатарнок дар хатҳои алоқа ва сигнализатсия – Ҳангоми РК-и носимметрӣ, дар хатҳои ҳамшафат наворишоти номатлуби ЭДС ба вуҷуд меоянд, ки метавонанд ба кормандони хидматрасон хатар эҷод кунанд.</a:t>
            </a:r>
            <a:endParaRPr lang="ru-RU" sz="2400" dirty="0">
              <a:latin typeface="Times New Roman" panose="02020603050405020304" pitchFamily="18" charset="0"/>
              <a:cs typeface="Times New Roman" panose="02020603050405020304" pitchFamily="18" charset="0"/>
            </a:endParaRPr>
          </a:p>
          <a:p>
            <a:pPr marL="114300" indent="0" algn="just">
              <a:lnSpc>
                <a:spcPct val="120000"/>
              </a:lnSpc>
              <a:buNone/>
            </a:pP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C4456401-3E8F-44BC-A4D5-ECD3B4BC4602}"/>
              </a:ext>
            </a:extLst>
          </p:cNvPr>
          <p:cNvSpPr txBox="1">
            <a:spLocks/>
          </p:cNvSpPr>
          <p:nvPr/>
        </p:nvSpPr>
        <p:spPr>
          <a:xfrm>
            <a:off x="1586561" y="282352"/>
            <a:ext cx="7015901" cy="3159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3200" b="1" dirty="0">
                <a:solidFill>
                  <a:schemeClr val="bg1"/>
                </a:solidFill>
                <a:latin typeface="Times New Roman" panose="02020603050405020304" pitchFamily="18" charset="0"/>
                <a:cs typeface="Times New Roman" panose="02020603050405020304" pitchFamily="18" charset="0"/>
              </a:rPr>
              <a:t>Оқибатҳои РК</a:t>
            </a:r>
            <a:endParaRPr lang="ru-RU"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2343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3192B02-C741-43D4-A834-9CC9F9E6EF9B}"/>
              </a:ext>
            </a:extLst>
          </p:cNvPr>
          <p:cNvSpPr>
            <a:spLocks noGrp="1"/>
          </p:cNvSpPr>
          <p:nvPr>
            <p:ph type="body" idx="1"/>
          </p:nvPr>
        </p:nvSpPr>
        <p:spPr>
          <a:xfrm>
            <a:off x="681037" y="1008879"/>
            <a:ext cx="8543925" cy="5196612"/>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Хатарноктарин таъсири РК ба унсурҳои наздик ба макони РК таҳдид мекунад.</a:t>
            </a:r>
            <a:br>
              <a:rPr lang="tg-Cyrl-TJ" sz="2400" dirty="0">
                <a:latin typeface="Times New Roman" panose="02020603050405020304" pitchFamily="18" charset="0"/>
                <a:cs typeface="Times New Roman" panose="02020603050405020304" pitchFamily="18" charset="0"/>
              </a:rPr>
            </a:br>
            <a:r>
              <a:rPr lang="tg-Cyrl-TJ" sz="2400" dirty="0">
                <a:latin typeface="Times New Roman" panose="02020603050405020304" pitchFamily="18" charset="0"/>
                <a:cs typeface="Times New Roman" panose="02020603050405020304" pitchFamily="18" charset="0"/>
              </a:rPr>
              <a:t>Вобаста ба ҷойгиршавӣ ва давомнокии РК, оқибатҳои он метавонанд:</a:t>
            </a:r>
            <a:endParaRPr lang="ru-RU" sz="2400" dirty="0">
              <a:latin typeface="Times New Roman" panose="02020603050405020304" pitchFamily="18" charset="0"/>
              <a:cs typeface="Times New Roman" panose="02020603050405020304" pitchFamily="18" charset="0"/>
            </a:endParaRPr>
          </a:p>
          <a:p>
            <a:pPr marL="114300" lvl="0" indent="0" algn="just">
              <a:buNone/>
            </a:pPr>
            <a:r>
              <a:rPr lang="tg-Cyrl-TJ"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Маҳаллӣ бошанд (агар РК аз манбаъҳои барқрасонӣ дур бошад).</a:t>
            </a:r>
            <a:r>
              <a:rPr lang="tg-Cyrl-TJ"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Ба тамоми система таъсир расонанд ва кори онро халалдор кунанд. Ҳамчунон ҳисоби ҷараёни РК барои расидан ба ҳадафҳои зерин зарур аст:</a:t>
            </a:r>
          </a:p>
          <a:p>
            <a:pPr marL="114300" lvl="0" indent="0" algn="just">
              <a:buNone/>
            </a:pPr>
            <a:r>
              <a:rPr lang="ru-RU" sz="2400" b="1" dirty="0">
                <a:latin typeface="Times New Roman" panose="02020603050405020304" pitchFamily="18" charset="0"/>
                <a:cs typeface="Times New Roman" panose="02020603050405020304" pitchFamily="18" charset="0"/>
              </a:rPr>
              <a:t>	1. </a:t>
            </a:r>
            <a:r>
              <a:rPr lang="ru-RU" sz="2400" dirty="0">
                <a:latin typeface="Times New Roman" panose="02020603050405020304" pitchFamily="18" charset="0"/>
                <a:cs typeface="Times New Roman" panose="02020603050405020304" pitchFamily="18" charset="0"/>
              </a:rPr>
              <a:t>Муайян кардани шароити кори истеъмолкунандагон дар реҷаҳои фавқулодда. 2. Интихоби таҷҳизот ва ноқилҳо, инчунин санҷиши онҳо аз рӯи устувории электродинамикӣ ва гармӣ. 3. Тарҳрезӣ ва танзими дастгоҳҳои ҳимояи релеӣ ва автоматика.</a:t>
            </a: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77617DAE-51F6-4C27-943E-5A4C89298B97}"/>
              </a:ext>
            </a:extLst>
          </p:cNvPr>
          <p:cNvSpPr/>
          <p:nvPr/>
        </p:nvSpPr>
        <p:spPr>
          <a:xfrm>
            <a:off x="771615" y="176186"/>
            <a:ext cx="8362765" cy="1077218"/>
          </a:xfrm>
          <a:prstGeom prst="rect">
            <a:avLst/>
          </a:prstGeom>
        </p:spPr>
        <p:txBody>
          <a:bodyPr wrap="square">
            <a:spAutoFit/>
          </a:bodyPr>
          <a:lstStyle/>
          <a:p>
            <a:pPr algn="ctr">
              <a:spcBef>
                <a:spcPts val="200"/>
              </a:spcBef>
            </a:pPr>
            <a:r>
              <a:rPr lang="ru-RU"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Зарурати маҳалликунонӣ ва пешгирии паҳншавии </a:t>
            </a:r>
            <a:r>
              <a:rPr lang="tg-Cyrl-TJ"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РК</a:t>
            </a:r>
            <a:endParaRPr lang="ru-RU" sz="3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740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3BA8730-26DE-42BF-92C1-A5AD3A3F939B}"/>
              </a:ext>
            </a:extLst>
          </p:cNvPr>
          <p:cNvSpPr>
            <a:spLocks noGrp="1"/>
          </p:cNvSpPr>
          <p:nvPr>
            <p:ph type="body" idx="1"/>
          </p:nvPr>
        </p:nvSpPr>
        <p:spPr>
          <a:xfrm>
            <a:off x="681036" y="1071023"/>
            <a:ext cx="8543925" cy="4351338"/>
          </a:xfrm>
        </p:spPr>
        <p:txBody>
          <a:bodyPr>
            <a:noAutofit/>
          </a:bodyPr>
          <a:lstStyle/>
          <a:p>
            <a:pPr marL="114300" indent="0" algn="just">
              <a:lnSpc>
                <a:spcPct val="100000"/>
              </a:lnSpc>
              <a:buNone/>
            </a:pPr>
            <a:r>
              <a:rPr lang="ru-RU" sz="2400" dirty="0">
                <a:latin typeface="Times New Roman" panose="02020603050405020304" pitchFamily="18" charset="0"/>
                <a:cs typeface="Times New Roman" panose="02020603050405020304" pitchFamily="18" charset="0"/>
              </a:rPr>
              <a:t>	</a:t>
            </a:r>
          </a:p>
        </p:txBody>
      </p:sp>
      <p:sp>
        <p:nvSpPr>
          <p:cNvPr id="5" name="Прямоугольник 4">
            <a:extLst>
              <a:ext uri="{FF2B5EF4-FFF2-40B4-BE49-F238E27FC236}">
                <a16:creationId xmlns:a16="http://schemas.microsoft.com/office/drawing/2014/main" id="{2DEE5A87-678C-41E0-8E3B-CEE3FB2CD388}"/>
              </a:ext>
            </a:extLst>
          </p:cNvPr>
          <p:cNvSpPr/>
          <p:nvPr/>
        </p:nvSpPr>
        <p:spPr>
          <a:xfrm>
            <a:off x="771615" y="176186"/>
            <a:ext cx="8362765" cy="1077218"/>
          </a:xfrm>
          <a:prstGeom prst="rect">
            <a:avLst/>
          </a:prstGeom>
        </p:spPr>
        <p:txBody>
          <a:bodyPr wrap="square">
            <a:spAutoFit/>
          </a:bodyPr>
          <a:lstStyle/>
          <a:p>
            <a:pPr algn="ctr">
              <a:spcBef>
                <a:spcPts val="200"/>
              </a:spcBef>
            </a:pPr>
            <a:r>
              <a:rPr lang="ru-RU"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Зарурати маҳалликунонӣ ва пешгирии паҳншавии </a:t>
            </a:r>
            <a:r>
              <a:rPr lang="tg-Cyrl-TJ"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РК</a:t>
            </a:r>
            <a:endParaRPr lang="ru-RU" sz="3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7ECD3D74-8B1F-4006-910D-25A089906CDF}"/>
              </a:ext>
            </a:extLst>
          </p:cNvPr>
          <p:cNvSpPr/>
          <p:nvPr/>
        </p:nvSpPr>
        <p:spPr>
          <a:xfrm>
            <a:off x="1030502" y="1276199"/>
            <a:ext cx="8362765" cy="4305602"/>
          </a:xfrm>
          <a:prstGeom prst="rect">
            <a:avLst/>
          </a:prstGeom>
        </p:spPr>
        <p:txBody>
          <a:bodyPr wrap="square">
            <a:spAutoFit/>
          </a:bodyPr>
          <a:lstStyle/>
          <a:p>
            <a:pPr marL="342900" lvl="0" indent="-342900" algn="just">
              <a:lnSpc>
                <a:spcPct val="115000"/>
              </a:lnSpc>
              <a:tabLst>
                <a:tab pos="457200" algn="l"/>
              </a:tabLst>
            </a:pPr>
            <a:r>
              <a:rPr lang="ru-RU" sz="2400" dirty="0">
                <a:latin typeface="Times New Roman" panose="02020603050405020304" pitchFamily="18" charset="0"/>
                <a:ea typeface="Times New Roman" panose="02020603050405020304" pitchFamily="18" charset="0"/>
              </a:rPr>
              <a:t>4. Таҳлил, муқоиса ва интихоби схемаи пайвастшавии барқӣ.</a:t>
            </a:r>
          </a:p>
          <a:p>
            <a:pPr marL="342900" lvl="0" indent="-342900" algn="just">
              <a:lnSpc>
                <a:spcPct val="115000"/>
              </a:lnSpc>
              <a:tabLst>
                <a:tab pos="457200" algn="l"/>
              </a:tabLst>
            </a:pPr>
            <a:r>
              <a:rPr lang="ru-RU" sz="2400" dirty="0">
                <a:latin typeface="Times New Roman" panose="02020603050405020304" pitchFamily="18" charset="0"/>
                <a:ea typeface="Times New Roman" panose="02020603050405020304" pitchFamily="18" charset="0"/>
              </a:rPr>
              <a:t>5. Лоиҳакашӣ ва санҷиши таҷҳизоти муҳофизатӣ.</a:t>
            </a:r>
          </a:p>
          <a:p>
            <a:pPr marL="342900" lvl="0" indent="-342900" algn="just">
              <a:lnSpc>
                <a:spcPct val="115000"/>
              </a:lnSpc>
              <a:tabLst>
                <a:tab pos="457200" algn="l"/>
              </a:tabLst>
            </a:pPr>
            <a:r>
              <a:rPr lang="ru-RU" sz="2400" dirty="0">
                <a:latin typeface="Times New Roman" panose="02020603050405020304" pitchFamily="18" charset="0"/>
                <a:ea typeface="Times New Roman" panose="02020603050405020304" pitchFamily="18" charset="0"/>
              </a:rPr>
              <a:t>6. Муайян кардани таъсири хатҳои интиқоли барқ ба хатҳои алоқа.</a:t>
            </a:r>
          </a:p>
          <a:p>
            <a:pPr marL="342900" lvl="0" indent="-342900" algn="just">
              <a:lnSpc>
                <a:spcPct val="115000"/>
              </a:lnSpc>
              <a:tabLst>
                <a:tab pos="457200" algn="l"/>
              </a:tabLst>
            </a:pPr>
            <a:r>
              <a:rPr lang="ru-RU" sz="2400" dirty="0">
                <a:latin typeface="Times New Roman" panose="02020603050405020304" pitchFamily="18" charset="0"/>
                <a:ea typeface="Times New Roman" panose="02020603050405020304" pitchFamily="18" charset="0"/>
              </a:rPr>
              <a:t>7. Муайян кардани шумора ва ҷойгиркунии нейтрали зазминваслшуда дар системаҳои барқӣ.</a:t>
            </a:r>
          </a:p>
          <a:p>
            <a:pPr marL="342900" lvl="0" indent="-342900" algn="just">
              <a:lnSpc>
                <a:spcPct val="115000"/>
              </a:lnSpc>
              <a:tabLst>
                <a:tab pos="457200" algn="l"/>
              </a:tabLst>
            </a:pPr>
            <a:r>
              <a:rPr lang="tg-Cyrl-TJ" sz="2400" dirty="0">
                <a:latin typeface="Times New Roman" panose="02020603050405020304" pitchFamily="18" charset="0"/>
                <a:ea typeface="Times New Roman" panose="02020603050405020304" pitchFamily="18" charset="0"/>
              </a:rPr>
              <a:t>8. </a:t>
            </a:r>
            <a:r>
              <a:rPr lang="en-US" sz="2400" dirty="0">
                <a:latin typeface="Times New Roman" panose="02020603050405020304" pitchFamily="18" charset="0"/>
                <a:ea typeface="Times New Roman" panose="02020603050405020304" pitchFamily="18" charset="0"/>
              </a:rPr>
              <a:t>Интихоби разрядникҳо.</a:t>
            </a:r>
            <a:endParaRPr lang="ru-RU" sz="2400" dirty="0">
              <a:latin typeface="Times New Roman" panose="02020603050405020304" pitchFamily="18" charset="0"/>
              <a:ea typeface="Times New Roman" panose="02020603050405020304" pitchFamily="18" charset="0"/>
            </a:endParaRPr>
          </a:p>
          <a:p>
            <a:pPr marL="342900" lvl="0" indent="-342900" algn="just">
              <a:lnSpc>
                <a:spcPct val="115000"/>
              </a:lnSpc>
              <a:tabLst>
                <a:tab pos="457200" algn="l"/>
              </a:tabLst>
            </a:pPr>
            <a:r>
              <a:rPr lang="tg-Cyrl-TJ" sz="2400" dirty="0">
                <a:latin typeface="Times New Roman" panose="02020603050405020304" pitchFamily="18" charset="0"/>
                <a:ea typeface="Times New Roman" panose="02020603050405020304" pitchFamily="18" charset="0"/>
              </a:rPr>
              <a:t>9. </a:t>
            </a:r>
            <a:r>
              <a:rPr lang="en-US" sz="2400" dirty="0">
                <a:latin typeface="Times New Roman" panose="02020603050405020304" pitchFamily="18" charset="0"/>
                <a:ea typeface="Times New Roman" panose="02020603050405020304" pitchFamily="18" charset="0"/>
              </a:rPr>
              <a:t>Таҳлили садамаҳо.</a:t>
            </a:r>
            <a:endParaRPr lang="ru-RU" sz="2400" dirty="0">
              <a:latin typeface="Times New Roman" panose="02020603050405020304" pitchFamily="18" charset="0"/>
              <a:ea typeface="Times New Roman" panose="02020603050405020304" pitchFamily="18" charset="0"/>
            </a:endParaRPr>
          </a:p>
          <a:p>
            <a:pPr marL="342900" lvl="0" indent="-342900" algn="just">
              <a:lnSpc>
                <a:spcPct val="115000"/>
              </a:lnSpc>
              <a:tabLst>
                <a:tab pos="457200" algn="l"/>
              </a:tabLst>
            </a:pPr>
            <a:r>
              <a:rPr lang="ru-RU" sz="2400" dirty="0">
                <a:latin typeface="Times New Roman" panose="02020603050405020304" pitchFamily="18" charset="0"/>
                <a:ea typeface="Times New Roman" panose="02020603050405020304" pitchFamily="18" charset="0"/>
              </a:rPr>
              <a:t>10. Омодагӣ ба гузаронидани озмоишҳои гуногун дар системаҳои барқӣ.</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05560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4276C214-2FE5-443D-8E6B-C9ABBFC061D8}"/>
              </a:ext>
            </a:extLst>
          </p:cNvPr>
          <p:cNvSpPr>
            <a:spLocks noGrp="1"/>
          </p:cNvSpPr>
          <p:nvPr>
            <p:ph type="body" idx="1"/>
          </p:nvPr>
        </p:nvSpPr>
        <p:spPr>
          <a:xfrm>
            <a:off x="681034" y="1253404"/>
            <a:ext cx="8543925" cy="4351338"/>
          </a:xfrm>
        </p:spPr>
        <p:txBody>
          <a:bodyPr>
            <a:normAutofit/>
          </a:bodyPr>
          <a:lstStyle/>
          <a:p>
            <a:pPr marL="114300" indent="0" algn="just">
              <a:buNone/>
            </a:pPr>
            <a:r>
              <a:rPr lang="ru-RU" sz="2400" dirty="0">
                <a:latin typeface="Times New Roman" panose="02020603050405020304" pitchFamily="18" charset="0"/>
                <a:cs typeface="Times New Roman" panose="02020603050405020304" pitchFamily="18" charset="0"/>
              </a:rPr>
              <a:t>Дақиқии зарурии ҳисобҳо </a:t>
            </a:r>
            <a:r>
              <a:rPr lang="ru-RU" sz="2400" b="1" dirty="0">
                <a:latin typeface="Times New Roman" panose="02020603050405020304" pitchFamily="18" charset="0"/>
                <a:cs typeface="Times New Roman" panose="02020603050405020304" pitchFamily="18" charset="0"/>
              </a:rPr>
              <a:t>аз ҳадафи он вобаста аст</a:t>
            </a:r>
            <a:r>
              <a:rPr lang="ru-RU" sz="2400" dirty="0">
                <a:latin typeface="Times New Roman" panose="02020603050405020304" pitchFamily="18" charset="0"/>
                <a:cs typeface="Times New Roman" panose="02020603050405020304" pitchFamily="18" charset="0"/>
              </a:rPr>
              <a:t>:</a:t>
            </a:r>
          </a:p>
          <a:p>
            <a:pPr lvl="0" algn="just"/>
            <a:r>
              <a:rPr lang="ru-RU" sz="2400" b="1" dirty="0">
                <a:latin typeface="Times New Roman" panose="02020603050405020304" pitchFamily="18" charset="0"/>
                <a:cs typeface="Times New Roman" panose="02020603050405020304" pitchFamily="18" charset="0"/>
              </a:rPr>
              <a:t>Ҳангоми интихоби таҷҳизоти барқӣ</a:t>
            </a:r>
            <a:r>
              <a:rPr lang="ru-RU" sz="2400" dirty="0">
                <a:latin typeface="Times New Roman" panose="02020603050405020304" pitchFamily="18" charset="0"/>
                <a:cs typeface="Times New Roman" panose="02020603050405020304" pitchFamily="18" charset="0"/>
              </a:rPr>
              <a:t> дақиқии баланд талаб карда намешавад, зеро параметрҳои таҷҳизот </a:t>
            </a:r>
            <a:r>
              <a:rPr lang="ru-RU" sz="2400" b="1" dirty="0">
                <a:latin typeface="Times New Roman" panose="02020603050405020304" pitchFamily="18" charset="0"/>
                <a:cs typeface="Times New Roman" panose="02020603050405020304" pitchFamily="18" charset="0"/>
              </a:rPr>
              <a:t>бо фосилаҳои муайян</a:t>
            </a:r>
            <a:r>
              <a:rPr lang="ru-RU" sz="2400" dirty="0">
                <a:latin typeface="Times New Roman" panose="02020603050405020304" pitchFamily="18" charset="0"/>
                <a:cs typeface="Times New Roman" panose="02020603050405020304" pitchFamily="18" charset="0"/>
              </a:rPr>
              <a:t> тағйир меёбанд.</a:t>
            </a:r>
          </a:p>
          <a:p>
            <a:pPr lvl="0" algn="just"/>
            <a:r>
              <a:rPr lang="ru-RU" sz="2400" b="1" dirty="0">
                <a:latin typeface="Times New Roman" panose="02020603050405020304" pitchFamily="18" charset="0"/>
                <a:cs typeface="Times New Roman" panose="02020603050405020304" pitchFamily="18" charset="0"/>
              </a:rPr>
              <a:t>Барои интихоби муҳофизати релеӣ ва автоматика</a:t>
            </a:r>
            <a:r>
              <a:rPr lang="ru-RU" sz="2400" dirty="0">
                <a:latin typeface="Times New Roman" panose="02020603050405020304" pitchFamily="18" charset="0"/>
                <a:cs typeface="Times New Roman" panose="02020603050405020304" pitchFamily="18" charset="0"/>
              </a:rPr>
              <a:t>, дақиқии ҳисобҳо бояд </a:t>
            </a:r>
            <a:r>
              <a:rPr lang="ru-RU" sz="2400" b="1" dirty="0">
                <a:latin typeface="Times New Roman" panose="02020603050405020304" pitchFamily="18" charset="0"/>
                <a:cs typeface="Times New Roman" panose="02020603050405020304" pitchFamily="18" charset="0"/>
              </a:rPr>
              <a:t>хеле баланд бошад</a:t>
            </a:r>
            <a:r>
              <a:rPr lang="ru-RU" sz="2400" dirty="0">
                <a:latin typeface="Times New Roman" panose="02020603050405020304" pitchFamily="18" charset="0"/>
                <a:cs typeface="Times New Roman" panose="02020603050405020304" pitchFamily="18" charset="0"/>
              </a:rPr>
              <a:t>, зеро ин ба самаранокии кори ҳимоя таъсир мерасонад.</a:t>
            </a:r>
          </a:p>
          <a:p>
            <a:pPr marL="114300" indent="0" algn="just">
              <a:buNone/>
            </a:pPr>
            <a:r>
              <a:rPr lang="tg-Cyrl-TJ" sz="2400" dirty="0">
                <a:latin typeface="Times New Roman" panose="02020603050405020304" pitchFamily="18" charset="0"/>
                <a:cs typeface="Times New Roman" panose="02020603050405020304" pitchFamily="18" charset="0"/>
              </a:rPr>
              <a:t>Барои муаянкунии бузургии ҷараёни РК саравал бояд нақшаи бадалии (схема заме</a:t>
            </a:r>
            <a:r>
              <a:rPr lang="ru-RU" sz="2400" dirty="0">
                <a:latin typeface="Times New Roman" panose="02020603050405020304" pitchFamily="18" charset="0"/>
                <a:cs typeface="Times New Roman" panose="02020603050405020304" pitchFamily="18" charset="0"/>
              </a:rPr>
              <a:t>щения</a:t>
            </a:r>
            <a:r>
              <a:rPr lang="tg-Cyrl-TJ" sz="2400" dirty="0">
                <a:latin typeface="Times New Roman" panose="02020603050405020304" pitchFamily="18" charset="0"/>
                <a:cs typeface="Times New Roman" panose="02020603050405020304" pitchFamily="18" charset="0"/>
              </a:rPr>
              <a:t>) қисми система ё қисми дастгоҳу таҷҳизот сохта шавад.</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2C8415C-79FD-487B-8F04-E1FA1A381A3A}"/>
              </a:ext>
            </a:extLst>
          </p:cNvPr>
          <p:cNvSpPr/>
          <p:nvPr/>
        </p:nvSpPr>
        <p:spPr>
          <a:xfrm>
            <a:off x="771615" y="176186"/>
            <a:ext cx="8362765" cy="1077218"/>
          </a:xfrm>
          <a:prstGeom prst="rect">
            <a:avLst/>
          </a:prstGeom>
        </p:spPr>
        <p:txBody>
          <a:bodyPr wrap="square">
            <a:spAutoFit/>
          </a:bodyPr>
          <a:lstStyle/>
          <a:p>
            <a:pPr algn="ctr">
              <a:spcBef>
                <a:spcPts val="200"/>
              </a:spcBef>
            </a:pPr>
            <a:r>
              <a:rPr lang="ru-RU"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Зарурати маҳалликунонӣ ва пешгирии паҳншавии </a:t>
            </a:r>
            <a:r>
              <a:rPr lang="tg-Cyrl-TJ"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РК</a:t>
            </a:r>
            <a:endParaRPr lang="ru-RU" sz="32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3194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AA1EEDAB-2B26-4FDF-8A2B-6E0AB311B46C}"/>
              </a:ext>
            </a:extLst>
          </p:cNvPr>
          <p:cNvSpPr>
            <a:spLocks noGrp="1"/>
          </p:cNvSpPr>
          <p:nvPr>
            <p:ph type="body" idx="1"/>
          </p:nvPr>
        </p:nvSpPr>
        <p:spPr>
          <a:xfrm>
            <a:off x="681037" y="920103"/>
            <a:ext cx="8543925" cy="4351338"/>
          </a:xfrm>
        </p:spPr>
        <p:txBody>
          <a:bodyPr>
            <a:normAutofit/>
          </a:bodyPr>
          <a:lstStyle/>
          <a:p>
            <a:pPr marL="114300" indent="0" algn="just">
              <a:lnSpc>
                <a:spcPct val="100000"/>
              </a:lnSpc>
              <a:buNone/>
            </a:pPr>
            <a:r>
              <a:rPr lang="tg-Cyrl-TJ" sz="2400" dirty="0">
                <a:latin typeface="Times New Roman" panose="02020603050405020304" pitchFamily="18" charset="0"/>
                <a:cs typeface="Times New Roman" panose="02020603050405020304" pitchFamily="18" charset="0"/>
              </a:rPr>
              <a:t>	</a:t>
            </a:r>
          </a:p>
          <a:p>
            <a:pPr marL="114300" indent="0" algn="just">
              <a:lnSpc>
                <a:spcPct val="100000"/>
              </a:lnSpc>
              <a:buNone/>
            </a:pPr>
            <a:endParaRPr lang="tg-Cyrl-TJ"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tg-Cyrl-TJ"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tg-Cyrl-TJ"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tg-Cyrl-TJ" sz="24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51A26FFF-1CC4-4339-97EC-8D3067D9EC44}"/>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5" name="Rectangle 1">
            <a:extLst>
              <a:ext uri="{FF2B5EF4-FFF2-40B4-BE49-F238E27FC236}">
                <a16:creationId xmlns:a16="http://schemas.microsoft.com/office/drawing/2014/main" id="{1845D5D4-24C2-452C-A842-B22FDC097707}"/>
              </a:ext>
            </a:extLst>
          </p:cNvPr>
          <p:cNvSpPr>
            <a:spLocks noChangeArrowheads="1"/>
          </p:cNvSpPr>
          <p:nvPr/>
        </p:nvSpPr>
        <p:spPr bwMode="auto">
          <a:xfrm>
            <a:off x="805324" y="1141416"/>
            <a:ext cx="8543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Пеш аз ҳисоб кардани реҷаи гузаришии системаи барқӣ, бар асоси схемаи аслӣ, схемаи ҳисобӣ тартиб дода мешавад. Ин схема бо схемаи аслӣ фарқ мекунад, чунки дар он танҳо унсурҳое, ки мумкин аст ҷараёнҳои фавқулодда ё ҷузъҳои онҳо мегузаранд, нишон дода мешаванд.</a:t>
            </a:r>
          </a:p>
          <a:p>
            <a:pPr lvl="0" algn="just"/>
            <a:r>
              <a:rPr lang="ru-RU" sz="2400" dirty="0">
                <a:latin typeface="Times New Roman" panose="02020603050405020304" pitchFamily="18" charset="0"/>
                <a:cs typeface="Times New Roman" panose="02020603050405020304" pitchFamily="18" charset="0"/>
              </a:rPr>
              <a:t>1. Ҳангоми мавҷуд будани трансформаторҳо дар схема, ҳафтуи магнитӣ-марбутро беҳтар аст, ки як симметрии эквивалентӣ бо пайвастшавии барқӣ нишон дода шавад.</a:t>
            </a:r>
          </a:p>
          <a:p>
            <a:pPr lvl="0" algn="just"/>
            <a:r>
              <a:rPr lang="ru-RU" sz="2400" dirty="0">
                <a:latin typeface="Times New Roman" panose="02020603050405020304" pitchFamily="18" charset="0"/>
                <a:cs typeface="Times New Roman" panose="02020603050405020304" pitchFamily="18" charset="0"/>
              </a:rPr>
              <a:t>2. Схемаи ивазкунӣ барои системаҳои барқии мураккаб, ки аз пайвастшавии схемаи бадалии унсурҳои ҷудо иборат аст.</a:t>
            </a:r>
          </a:p>
          <a:p>
            <a:pPr algn="just"/>
            <a:r>
              <a:rPr lang="ru-RU" sz="2400" dirty="0">
                <a:latin typeface="Times New Roman" panose="02020603050405020304" pitchFamily="18" charset="0"/>
                <a:cs typeface="Times New Roman" panose="02020603050405020304" pitchFamily="18" charset="0"/>
              </a:rPr>
              <a:t>3. Унсурҳо дар схемаи ивазкунӣ мувофиқи тартиби схемаи ҳисобӣ пайваст мешаванд.</a:t>
            </a:r>
            <a:endPar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2198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B860E30-C455-4E87-BF22-35A4AEA8DE24}"/>
              </a:ext>
            </a:extLst>
          </p:cNvPr>
          <p:cNvSpPr>
            <a:spLocks noGrp="1"/>
          </p:cNvSpPr>
          <p:nvPr>
            <p:ph type="body" idx="1"/>
          </p:nvPr>
        </p:nvSpPr>
        <p:spPr>
          <a:xfrm>
            <a:off x="681035" y="1426129"/>
            <a:ext cx="8543925" cy="4351338"/>
          </a:xfrm>
        </p:spPr>
        <p:txBody>
          <a:bodyPr>
            <a:normAutofit fontScale="85000" lnSpcReduction="10000"/>
          </a:bodyPr>
          <a:lstStyle/>
          <a:p>
            <a:pPr marL="114300" indent="0" algn="just">
              <a:buNone/>
            </a:pPr>
            <a:r>
              <a:rPr lang="ru-RU" dirty="0">
                <a:latin typeface="Times New Roman" panose="02020603050405020304" pitchFamily="18" charset="0"/>
                <a:cs typeface="Times New Roman" panose="02020603050405020304" pitchFamily="18" charset="0"/>
              </a:rPr>
              <a:t>	Пас аз тартиб додани схемаи бадалӣ, параметрҳои он ҳисоб карда мешаванд ва бар асоси ягонаи ё якдигарашон мерасанд, баъд маълумотҳо ба марҳилаи асосии шиддат оварда мешаванд.</a:t>
            </a:r>
          </a:p>
          <a:p>
            <a:pPr marL="114300" indent="0" algn="just">
              <a:buNone/>
            </a:pPr>
            <a:r>
              <a:rPr lang="ru-RU" dirty="0">
                <a:latin typeface="Times New Roman" panose="02020603050405020304" pitchFamily="18" charset="0"/>
                <a:cs typeface="Times New Roman" panose="02020603050405020304" pitchFamily="18" charset="0"/>
              </a:rPr>
              <a:t>	Бузургиҳои ҷараёни РК бо ду намуди ҳисобкунӣ муайян карда мешаванд: </a:t>
            </a:r>
          </a:p>
          <a:p>
            <a:pPr marL="114300" lvl="0" indent="0" algn="just">
              <a:buNone/>
            </a:pPr>
            <a:r>
              <a:rPr lang="tg-Cyrl-TJ" dirty="0">
                <a:latin typeface="Times New Roman" panose="02020603050405020304" pitchFamily="18" charset="0"/>
                <a:cs typeface="Times New Roman" panose="02020603050405020304" pitchFamily="18" charset="0"/>
              </a:rPr>
              <a:t> 	Истифодаи воҳидҳои нисбӣ дар теории мошинҳои электрикӣ. Изҳороти бузургии электрикӣ дар воҳидҳои нисбӣ дар теорияи мошинҳои электрикӣ ба таври васеъ истифода мешавад. </a:t>
            </a:r>
            <a:r>
              <a:rPr lang="ru-RU" dirty="0">
                <a:latin typeface="Times New Roman" panose="02020603050405020304" pitchFamily="18" charset="0"/>
                <a:cs typeface="Times New Roman" panose="02020603050405020304" pitchFamily="18" charset="0"/>
              </a:rPr>
              <a:t>Ин ба он вобаста аст, ки представление любой величины не в именованных, а в относительных единицах назарии ҳисоботҳоро содда мегардонад ва ба натиҷаҳои ҳисоботҳо аниқии бештар медиҳад.</a:t>
            </a:r>
          </a:p>
          <a:p>
            <a:pPr marL="114300" indent="0" algn="just">
              <a:lnSpc>
                <a:spcPct val="120000"/>
              </a:lnSpc>
              <a:buNone/>
            </a:pPr>
            <a:endParaRPr lang="ru-RU"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1DBF359-07C4-47BB-B08E-606F7A1ECEDA}"/>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5829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463F8C13-FB9A-42F7-8ABC-48111EBE8EF9}"/>
              </a:ext>
            </a:extLst>
          </p:cNvPr>
          <p:cNvSpPr>
            <a:spLocks noGrp="1"/>
          </p:cNvSpPr>
          <p:nvPr>
            <p:ph type="body" idx="1"/>
          </p:nvPr>
        </p:nvSpPr>
        <p:spPr>
          <a:xfrm>
            <a:off x="681037" y="1319598"/>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Нишондиҳии арзиши нисбии як чизи электрикӣ - ин маъзии он аст, ки мувофиқи муносибат ба арзиши асосӣ (базис) фаҳмида мешавад. Масалан, арзиши як чизи электрикӣ дар воҳидҳои нисбӣ маъзуд аст, ки бо муқоиса ба арзиши асосӣ, ки дар схемаи ягона қабул шудааст, муайян карда мешавад. Ҳангоми пешниҳоди ҳар як бузургии электрикӣ дар воҳидҳои нисбӣ, қабул кардан ва муайян кардани бузургии асосӣ муҳим аст, ки он ба асоси ҳисоб ва стандартҳо мувофиқат мекунад.</a:t>
            </a:r>
          </a:p>
          <a:p>
            <a:pPr marL="114300" indent="0" algn="just">
              <a:buNone/>
            </a:pPr>
            <a:r>
              <a:rPr lang="ru-RU" sz="2400" dirty="0">
                <a:latin typeface="Times New Roman" panose="02020603050405020304" pitchFamily="18" charset="0"/>
                <a:cs typeface="Times New Roman" panose="02020603050405020304" pitchFamily="18" charset="0"/>
              </a:rPr>
              <a:t>	Ҳамин тавр, пеш аз он ки ягон миқдорро дар воҳидҳои нисбӣ баён намоем, бояд воҳидҳои асосиро интихоб кунем.</a:t>
            </a:r>
          </a:p>
        </p:txBody>
      </p:sp>
      <p:sp>
        <p:nvSpPr>
          <p:cNvPr id="5" name="Прямоугольник 4">
            <a:extLst>
              <a:ext uri="{FF2B5EF4-FFF2-40B4-BE49-F238E27FC236}">
                <a16:creationId xmlns:a16="http://schemas.microsoft.com/office/drawing/2014/main" id="{00FAC847-CB2A-4054-8E69-2D32BC288F57}"/>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268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8E7EC76-2689-4414-ADB3-137FCA88F95B}"/>
              </a:ext>
            </a:extLst>
          </p:cNvPr>
          <p:cNvSpPr>
            <a:spLocks noGrp="1"/>
          </p:cNvSpPr>
          <p:nvPr>
            <p:ph type="body" idx="1"/>
          </p:nvPr>
        </p:nvSpPr>
        <p:spPr>
          <a:xfrm>
            <a:off x="681035" y="1141416"/>
            <a:ext cx="8543925" cy="4726724"/>
          </a:xfrm>
        </p:spPr>
        <p:txBody>
          <a:bodyPr>
            <a:noAutofit/>
          </a:bodyPr>
          <a:lstStyle/>
          <a:p>
            <a:pPr marL="114300" indent="0" algn="just">
              <a:lnSpc>
                <a:spcPct val="100000"/>
              </a:lnSpc>
              <a:buNone/>
            </a:pPr>
            <a:r>
              <a:rPr lang="tg-Cyrl-TJ"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Барои ҷараёни асосӣ ва шиддати хати асосӣ мо миқдорҳои тасодуфии </a:t>
            </a:r>
            <a:r>
              <a:rPr lang="en-US" sz="2400" dirty="0">
                <a:latin typeface="Times New Roman" panose="02020603050405020304" pitchFamily="18" charset="0"/>
                <a:cs typeface="Times New Roman" panose="02020603050405020304" pitchFamily="18" charset="0"/>
              </a:rPr>
              <a:t>I</a:t>
            </a:r>
            <a:r>
              <a:rPr lang="ru-RU" sz="24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I</a:t>
            </a:r>
            <a:r>
              <a:rPr lang="ru-RU" sz="2400" dirty="0">
                <a:latin typeface="Times New Roman" panose="02020603050405020304" pitchFamily="18" charset="0"/>
                <a:cs typeface="Times New Roman" panose="02020603050405020304" pitchFamily="18" charset="0"/>
              </a:rPr>
              <a:t>_6, </a:t>
            </a:r>
            <a:r>
              <a:rPr lang="en-US" sz="2400" dirty="0">
                <a:latin typeface="Times New Roman" panose="02020603050405020304" pitchFamily="18" charset="0"/>
                <a:cs typeface="Times New Roman" panose="02020603050405020304" pitchFamily="18" charset="0"/>
              </a:rPr>
              <a:t>U</a:t>
            </a:r>
            <a:r>
              <a:rPr lang="ru-RU" sz="2400" dirty="0">
                <a:latin typeface="Times New Roman" panose="02020603050405020304" pitchFamily="18" charset="0"/>
                <a:cs typeface="Times New Roman" panose="02020603050405020304" pitchFamily="18" charset="0"/>
              </a:rPr>
              <a:t>б</a:t>
            </a:r>
            <a:r>
              <a:rPr lang="en-US" sz="2400" dirty="0">
                <a:latin typeface="Times New Roman" panose="02020603050405020304" pitchFamily="18" charset="0"/>
                <a:cs typeface="Times New Roman" panose="02020603050405020304" pitchFamily="18" charset="0"/>
              </a:rPr>
              <a:t>U</a:t>
            </a:r>
            <a:r>
              <a:rPr lang="ru-RU" sz="2400" dirty="0">
                <a:latin typeface="Times New Roman" panose="02020603050405020304" pitchFamily="18" charset="0"/>
                <a:cs typeface="Times New Roman" panose="02020603050405020304" pitchFamily="18" charset="0"/>
              </a:rPr>
              <a:t>-ро интихоб мекунем. Пас, қувваи асосии давраи сефазавӣ бо формулаи зерин муайян мешавад:</a:t>
            </a:r>
          </a:p>
          <a:p>
            <a:pPr marL="114300" indent="0" algn="ctr">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0A4F597-4A25-4A50-9C69-A623EE8023C4}"/>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38F33A97-B617-4026-A5E4-E6E06AE9274C}"/>
              </a:ext>
            </a:extLst>
          </p:cNvPr>
          <p:cNvSpPr/>
          <p:nvPr/>
        </p:nvSpPr>
        <p:spPr>
          <a:xfrm>
            <a:off x="4456221" y="9069625"/>
            <a:ext cx="8543924" cy="320280"/>
          </a:xfrm>
          <a:prstGeom prst="rect">
            <a:avLst/>
          </a:prstGeom>
        </p:spPr>
        <p:txBody>
          <a:bodyPr wrap="square">
            <a:spAutoFit/>
          </a:bodyPr>
          <a:lstStyle/>
          <a:p>
            <a:pPr indent="449580" algn="just">
              <a:lnSpc>
                <a:spcPct val="115000"/>
              </a:lnSpc>
            </a:pPr>
            <a:r>
              <a:rPr lang="ru-RU" dirty="0">
                <a:latin typeface="Times New Roman" panose="02020603050405020304" pitchFamily="18" charset="0"/>
                <a:ea typeface="Times New Roman" panose="02020603050405020304" pitchFamily="18" charset="0"/>
              </a:rPr>
              <a:t>Муқовимати базисӣ бо формулаи зерин муайян карда мешавад:  </a:t>
            </a:r>
            <a:endParaRPr lang="ru-RU" sz="1100" dirty="0">
              <a:effectLst/>
              <a:latin typeface="Times New Roman" panose="02020603050405020304" pitchFamily="18" charset="0"/>
              <a:ea typeface="Times New Roman" panose="02020603050405020304" pitchFamily="18" charset="0"/>
            </a:endParaRPr>
          </a:p>
        </p:txBody>
      </p:sp>
      <p:sp>
        <p:nvSpPr>
          <p:cNvPr id="22" name="Rectangle 15">
            <a:extLst>
              <a:ext uri="{FF2B5EF4-FFF2-40B4-BE49-F238E27FC236}">
                <a16:creationId xmlns:a16="http://schemas.microsoft.com/office/drawing/2014/main" id="{28A8FF60-DA43-402B-B941-579953CDD833}"/>
              </a:ext>
            </a:extLst>
          </p:cNvPr>
          <p:cNvSpPr>
            <a:spLocks noChangeArrowheads="1"/>
          </p:cNvSpPr>
          <p:nvPr/>
        </p:nvSpPr>
        <p:spPr bwMode="auto">
          <a:xfrm>
            <a:off x="3488925" y="455369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a:extLst>
              <a:ext uri="{FF2B5EF4-FFF2-40B4-BE49-F238E27FC236}">
                <a16:creationId xmlns:a16="http://schemas.microsoft.com/office/drawing/2014/main" id="{B715DE67-FF84-4A07-85AC-4C3AC735488F}"/>
              </a:ext>
            </a:extLst>
          </p:cNvPr>
          <p:cNvGraphicFramePr>
            <a:graphicFrameLocks noChangeAspect="1"/>
          </p:cNvGraphicFramePr>
          <p:nvPr>
            <p:extLst>
              <p:ext uri="{D42A27DB-BD31-4B8C-83A1-F6EECF244321}">
                <p14:modId xmlns:p14="http://schemas.microsoft.com/office/powerpoint/2010/main" val="51391806"/>
              </p:ext>
            </p:extLst>
          </p:nvPr>
        </p:nvGraphicFramePr>
        <p:xfrm>
          <a:off x="3724182" y="4733250"/>
          <a:ext cx="1464075" cy="983334"/>
        </p:xfrm>
        <a:graphic>
          <a:graphicData uri="http://schemas.openxmlformats.org/presentationml/2006/ole">
            <mc:AlternateContent xmlns:mc="http://schemas.openxmlformats.org/markup-compatibility/2006">
              <mc:Choice xmlns:v="urn:schemas-microsoft-com:vml" Requires="v">
                <p:oleObj spid="_x0000_s22576" r:id="rId3" imgW="977900" imgH="660400" progId="Equation.3">
                  <p:embed/>
                </p:oleObj>
              </mc:Choice>
              <mc:Fallback>
                <p:oleObj r:id="rId3" imgW="977900" imgH="660400" progId="Equation.3">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4182" y="4733250"/>
                        <a:ext cx="1464075" cy="983334"/>
                      </a:xfrm>
                      <a:prstGeom prst="rect">
                        <a:avLst/>
                      </a:prstGeom>
                      <a:noFill/>
                    </p:spPr>
                  </p:pic>
                </p:oleObj>
              </mc:Fallback>
            </mc:AlternateContent>
          </a:graphicData>
        </a:graphic>
      </p:graphicFrame>
      <p:sp>
        <p:nvSpPr>
          <p:cNvPr id="24" name="Rectangle 16">
            <a:extLst>
              <a:ext uri="{FF2B5EF4-FFF2-40B4-BE49-F238E27FC236}">
                <a16:creationId xmlns:a16="http://schemas.microsoft.com/office/drawing/2014/main" id="{A955C0FC-4743-48C5-B1B5-BDF7A7CC21E9}"/>
              </a:ext>
            </a:extLst>
          </p:cNvPr>
          <p:cNvSpPr>
            <a:spLocks noChangeArrowheads="1"/>
          </p:cNvSpPr>
          <p:nvPr/>
        </p:nvSpPr>
        <p:spPr bwMode="auto">
          <a:xfrm rot="10800000" flipV="1">
            <a:off x="5423514" y="5043501"/>
            <a:ext cx="111520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(3.2.)</a:t>
            </a:r>
            <a:endParaRPr kumimoji="0" lang="tg-Cyrl-TJ" altLang="ru-RU" sz="1800" b="0" i="0" u="none" strike="noStrike" cap="none" normalizeH="0" baseline="0" dirty="0">
              <a:ln>
                <a:noFill/>
              </a:ln>
              <a:solidFill>
                <a:schemeClr val="tx1"/>
              </a:solidFill>
              <a:effectLst/>
              <a:latin typeface="Arial" panose="020B0604020202020204" pitchFamily="34" charset="0"/>
            </a:endParaRPr>
          </a:p>
        </p:txBody>
      </p:sp>
      <p:sp>
        <p:nvSpPr>
          <p:cNvPr id="25" name="Rectangle 18">
            <a:extLst>
              <a:ext uri="{FF2B5EF4-FFF2-40B4-BE49-F238E27FC236}">
                <a16:creationId xmlns:a16="http://schemas.microsoft.com/office/drawing/2014/main" id="{4D1E6DED-C764-423F-A707-FF5D561BA3B7}"/>
              </a:ext>
            </a:extLst>
          </p:cNvPr>
          <p:cNvSpPr>
            <a:spLocks noChangeArrowheads="1"/>
          </p:cNvSpPr>
          <p:nvPr/>
        </p:nvSpPr>
        <p:spPr bwMode="auto">
          <a:xfrm>
            <a:off x="3773010" y="3314201"/>
            <a:ext cx="922713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6" name="Объект 25">
            <a:extLst>
              <a:ext uri="{FF2B5EF4-FFF2-40B4-BE49-F238E27FC236}">
                <a16:creationId xmlns:a16="http://schemas.microsoft.com/office/drawing/2014/main" id="{C475899E-1B9C-4768-AF43-63A171565DEE}"/>
              </a:ext>
            </a:extLst>
          </p:cNvPr>
          <p:cNvGraphicFramePr>
            <a:graphicFrameLocks noChangeAspect="1"/>
          </p:cNvGraphicFramePr>
          <p:nvPr>
            <p:extLst>
              <p:ext uri="{D42A27DB-BD31-4B8C-83A1-F6EECF244321}">
                <p14:modId xmlns:p14="http://schemas.microsoft.com/office/powerpoint/2010/main" val="1092885305"/>
              </p:ext>
            </p:extLst>
          </p:nvPr>
        </p:nvGraphicFramePr>
        <p:xfrm>
          <a:off x="3332138" y="3073100"/>
          <a:ext cx="2248164" cy="778570"/>
        </p:xfrm>
        <a:graphic>
          <a:graphicData uri="http://schemas.openxmlformats.org/presentationml/2006/ole">
            <mc:AlternateContent xmlns:mc="http://schemas.openxmlformats.org/markup-compatibility/2006">
              <mc:Choice xmlns:v="urn:schemas-microsoft-com:vml" Requires="v">
                <p:oleObj spid="_x0000_s22577" r:id="rId5" imgW="1180588" imgH="380835" progId="Equation.3">
                  <p:embed/>
                </p:oleObj>
              </mc:Choice>
              <mc:Fallback>
                <p:oleObj r:id="rId5" imgW="1180588" imgH="380835" progId="Equation.3">
                  <p:embed/>
                  <p:pic>
                    <p:nvPicPr>
                      <p:cNvPr id="0" name="Object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32138" y="3073100"/>
                        <a:ext cx="2248164" cy="778570"/>
                      </a:xfrm>
                      <a:prstGeom prst="rect">
                        <a:avLst/>
                      </a:prstGeom>
                      <a:noFill/>
                    </p:spPr>
                  </p:pic>
                </p:oleObj>
              </mc:Fallback>
            </mc:AlternateContent>
          </a:graphicData>
        </a:graphic>
      </p:graphicFrame>
      <p:sp>
        <p:nvSpPr>
          <p:cNvPr id="27" name="Rectangle 19">
            <a:extLst>
              <a:ext uri="{FF2B5EF4-FFF2-40B4-BE49-F238E27FC236}">
                <a16:creationId xmlns:a16="http://schemas.microsoft.com/office/drawing/2014/main" id="{AB2A6845-DB3F-4A21-9B7A-CC2CE56466F1}"/>
              </a:ext>
            </a:extLst>
          </p:cNvPr>
          <p:cNvSpPr>
            <a:spLocks noChangeArrowheads="1"/>
          </p:cNvSpPr>
          <p:nvPr/>
        </p:nvSpPr>
        <p:spPr bwMode="auto">
          <a:xfrm>
            <a:off x="5353237" y="3335501"/>
            <a:ext cx="117999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(3.1.)</a:t>
            </a:r>
            <a:endParaRPr kumimoji="0" lang="tg-Cyrl-TJ" altLang="ru-RU" sz="1800" b="0" i="0" u="none" strike="noStrike" cap="none" normalizeH="0" baseline="0" dirty="0">
              <a:ln>
                <a:noFill/>
              </a:ln>
              <a:solidFill>
                <a:schemeClr val="tx1"/>
              </a:solidFill>
              <a:effectLst/>
              <a:latin typeface="Arial" panose="020B0604020202020204" pitchFamily="34" charset="0"/>
            </a:endParaRPr>
          </a:p>
        </p:txBody>
      </p:sp>
      <p:sp>
        <p:nvSpPr>
          <p:cNvPr id="28" name="Прямоугольник 27">
            <a:extLst>
              <a:ext uri="{FF2B5EF4-FFF2-40B4-BE49-F238E27FC236}">
                <a16:creationId xmlns:a16="http://schemas.microsoft.com/office/drawing/2014/main" id="{0F92A1D7-1079-4134-8DD1-488881F06AFC}"/>
              </a:ext>
            </a:extLst>
          </p:cNvPr>
          <p:cNvSpPr/>
          <p:nvPr/>
        </p:nvSpPr>
        <p:spPr>
          <a:xfrm>
            <a:off x="122759" y="4074399"/>
            <a:ext cx="9102201" cy="483017"/>
          </a:xfrm>
          <a:prstGeom prst="rect">
            <a:avLst/>
          </a:prstGeom>
        </p:spPr>
        <p:txBody>
          <a:bodyPr wrap="square">
            <a:spAutoFit/>
          </a:bodyPr>
          <a:lstStyle/>
          <a:p>
            <a:pPr indent="449580" algn="just">
              <a:lnSpc>
                <a:spcPct val="115000"/>
              </a:lnSpc>
            </a:pPr>
            <a:r>
              <a:rPr lang="ru-RU" sz="2400" dirty="0">
                <a:latin typeface="Times New Roman" panose="02020603050405020304" pitchFamily="18" charset="0"/>
                <a:ea typeface="Times New Roman" panose="02020603050405020304" pitchFamily="18" charset="0"/>
              </a:rPr>
              <a:t>Муқовимати базисӣ бо формулаи зерин муайян карда мешавад: </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78800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320A06D-00B2-4871-9F31-C573AD05B631}"/>
              </a:ext>
            </a:extLst>
          </p:cNvPr>
          <p:cNvSpPr>
            <a:spLocks noGrp="1"/>
          </p:cNvSpPr>
          <p:nvPr>
            <p:ph type="body" idx="1"/>
          </p:nvPr>
        </p:nvSpPr>
        <p:spPr>
          <a:xfrm>
            <a:off x="681035" y="848453"/>
            <a:ext cx="8543925" cy="5613862"/>
          </a:xfrm>
        </p:spPr>
        <p:txBody>
          <a:bodyPr>
            <a:noAutofit/>
          </a:bodyPr>
          <a:lstStyle/>
          <a:p>
            <a:pPr marL="114300" indent="0" algn="just">
              <a:buNone/>
            </a:pPr>
            <a:r>
              <a:rPr lang="ru-RU" sz="2400" dirty="0">
                <a:latin typeface="Times New Roman" panose="02020603050405020304" pitchFamily="18" charset="0"/>
                <a:cs typeface="Times New Roman" panose="02020603050405020304" pitchFamily="18" charset="0"/>
              </a:rPr>
              <a:t>	Аз ин, бармеояд, ки танҳо ду миқдори асосӣ метавонанд тасодуфӣ интихоб шаванд, дар ҳоле ки дигар миқдорҳо бо якдигар пайвастанд. Ба ҳамин тариқ, параметрҳои системаи барқӣ дар воҳидҳои нисбӣ ва асосӣ бо формулаҳои зерин ҳисоб карда мешаванд:</a:t>
            </a:r>
          </a:p>
          <a:p>
            <a:pPr marL="114300" indent="0" algn="ctr">
              <a:buNone/>
            </a:pPr>
            <a:r>
              <a:rPr lang="en-US" sz="2000" i="1" dirty="0">
                <a:latin typeface="Times New Roman" panose="02020603050405020304" pitchFamily="18" charset="0"/>
                <a:cs typeface="Times New Roman" panose="02020603050405020304" pitchFamily="18" charset="0"/>
              </a:rPr>
              <a:t>U</a:t>
            </a:r>
            <a:r>
              <a:rPr lang="en-US" sz="2000" i="1" baseline="-25000" dirty="0">
                <a:latin typeface="Times New Roman" panose="02020603050405020304" pitchFamily="18" charset="0"/>
                <a:cs typeface="Times New Roman" panose="02020603050405020304" pitchFamily="18" charset="0"/>
              </a:rPr>
              <a:t>*</a:t>
            </a:r>
            <a:r>
              <a:rPr lang="ru-RU" sz="2000" i="1" baseline="-25000" dirty="0">
                <a:latin typeface="Times New Roman" panose="02020603050405020304" pitchFamily="18" charset="0"/>
                <a:cs typeface="Times New Roman" panose="02020603050405020304" pitchFamily="18" charset="0"/>
              </a:rPr>
              <a:t>б</a:t>
            </a:r>
            <a:r>
              <a:rPr lang="en-US" sz="2000" i="1" dirty="0">
                <a:latin typeface="Times New Roman" panose="02020603050405020304" pitchFamily="18" charset="0"/>
                <a:cs typeface="Times New Roman" panose="02020603050405020304" pitchFamily="18" charset="0"/>
              </a:rPr>
              <a:t> = U/U</a:t>
            </a:r>
            <a:r>
              <a:rPr lang="en-US" sz="2000" i="1" baseline="-25000" dirty="0">
                <a:latin typeface="Times New Roman" panose="02020603050405020304" pitchFamily="18" charset="0"/>
                <a:cs typeface="Times New Roman" panose="02020603050405020304" pitchFamily="18" charset="0"/>
              </a:rPr>
              <a:t>6</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(3.</a:t>
            </a:r>
            <a:r>
              <a:rPr lang="tg-Cyrl-TJ" sz="2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114300" indent="0" algn="ctr">
              <a:buNone/>
            </a:pPr>
            <a:r>
              <a:rPr lang="en-US" sz="2000" dirty="0">
                <a:latin typeface="Times New Roman" panose="02020603050405020304" pitchFamily="18" charset="0"/>
                <a:cs typeface="Times New Roman" panose="02020603050405020304" pitchFamily="18" charset="0"/>
              </a:rPr>
              <a:t>I</a:t>
            </a:r>
            <a:r>
              <a:rPr lang="en-US" sz="2000" baseline="-25000" dirty="0">
                <a:latin typeface="Times New Roman" panose="02020603050405020304" pitchFamily="18" charset="0"/>
                <a:cs typeface="Times New Roman" panose="02020603050405020304" pitchFamily="18" charset="0"/>
              </a:rPr>
              <a:t>*</a:t>
            </a:r>
            <a:r>
              <a:rPr lang="ru-RU" sz="2000" baseline="-25000" dirty="0">
                <a:latin typeface="Times New Roman" panose="02020603050405020304" pitchFamily="18" charset="0"/>
                <a:cs typeface="Times New Roman" panose="02020603050405020304" pitchFamily="18" charset="0"/>
              </a:rPr>
              <a:t>б</a:t>
            </a:r>
            <a:r>
              <a:rPr lang="en-US" sz="2000" dirty="0">
                <a:latin typeface="Times New Roman" panose="02020603050405020304" pitchFamily="18" charset="0"/>
                <a:cs typeface="Times New Roman" panose="02020603050405020304" pitchFamily="18" charset="0"/>
              </a:rPr>
              <a:t> = I/I</a:t>
            </a:r>
            <a:r>
              <a:rPr lang="ru-RU" sz="2000" baseline="-25000" dirty="0">
                <a:latin typeface="Times New Roman" panose="02020603050405020304" pitchFamily="18" charset="0"/>
                <a:cs typeface="Times New Roman" panose="02020603050405020304" pitchFamily="18" charset="0"/>
              </a:rPr>
              <a:t>б</a:t>
            </a:r>
            <a:r>
              <a:rPr lang="tg-Cyrl-TJ"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(3.</a:t>
            </a:r>
            <a:r>
              <a:rPr lang="tg-Cyrl-TJ" sz="2000" dirty="0">
                <a:latin typeface="Times New Roman" panose="02020603050405020304" pitchFamily="18" charset="0"/>
                <a:cs typeface="Times New Roman" panose="02020603050405020304" pitchFamily="18" charset="0"/>
              </a:rPr>
              <a:t>4</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114300" indent="0" algn="ctr">
              <a:buNone/>
            </a:pPr>
            <a:r>
              <a:rPr lang="en-US" sz="2000" i="1" dirty="0">
                <a:latin typeface="Times New Roman" panose="02020603050405020304" pitchFamily="18" charset="0"/>
                <a:cs typeface="Times New Roman" panose="02020603050405020304" pitchFamily="18" charset="0"/>
              </a:rPr>
              <a:t>S</a:t>
            </a:r>
            <a:r>
              <a:rPr lang="en-US" sz="2000" i="1" baseline="-25000" dirty="0">
                <a:latin typeface="Times New Roman" panose="02020603050405020304" pitchFamily="18" charset="0"/>
                <a:cs typeface="Times New Roman" panose="02020603050405020304" pitchFamily="18" charset="0"/>
              </a:rPr>
              <a:t>*</a:t>
            </a:r>
            <a:r>
              <a:rPr lang="en-US" sz="2000" baseline="-25000" dirty="0">
                <a:latin typeface="Times New Roman" panose="02020603050405020304" pitchFamily="18" charset="0"/>
                <a:cs typeface="Times New Roman" panose="02020603050405020304" pitchFamily="18" charset="0"/>
              </a:rPr>
              <a:t> </a:t>
            </a:r>
            <a:r>
              <a:rPr lang="ru-RU" sz="2000" baseline="-25000" dirty="0">
                <a:latin typeface="Times New Roman" panose="02020603050405020304" pitchFamily="18" charset="0"/>
                <a:cs typeface="Times New Roman" panose="02020603050405020304" pitchFamily="18" charset="0"/>
              </a:rPr>
              <a:t>б</a:t>
            </a:r>
            <a:r>
              <a:rPr lang="en-US" sz="2000" i="1" dirty="0">
                <a:latin typeface="Times New Roman" panose="02020603050405020304" pitchFamily="18" charset="0"/>
                <a:cs typeface="Times New Roman" panose="02020603050405020304" pitchFamily="18" charset="0"/>
              </a:rPr>
              <a:t> = S/S</a:t>
            </a:r>
            <a:r>
              <a:rPr lang="en-US" sz="2000" baseline="-25000" dirty="0">
                <a:latin typeface="Times New Roman" panose="02020603050405020304" pitchFamily="18" charset="0"/>
                <a:cs typeface="Times New Roman" panose="02020603050405020304" pitchFamily="18" charset="0"/>
              </a:rPr>
              <a:t> </a:t>
            </a:r>
            <a:r>
              <a:rPr lang="ru-RU" sz="2000" baseline="-25000" dirty="0">
                <a:latin typeface="Times New Roman" panose="02020603050405020304" pitchFamily="18" charset="0"/>
                <a:cs typeface="Times New Roman" panose="02020603050405020304" pitchFamily="18" charset="0"/>
              </a:rPr>
              <a:t>б</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(3.</a:t>
            </a:r>
            <a:r>
              <a:rPr lang="tg-Cyrl-TJ" sz="2000" dirty="0">
                <a:latin typeface="Times New Roman" panose="02020603050405020304" pitchFamily="18" charset="0"/>
                <a:cs typeface="Times New Roman" panose="02020603050405020304" pitchFamily="18" charset="0"/>
              </a:rPr>
              <a:t>5</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114300" indent="0" algn="ctr">
              <a:buNone/>
            </a:pPr>
            <a:r>
              <a:rPr lang="en-US" sz="2000" dirty="0">
                <a:latin typeface="Times New Roman" panose="02020603050405020304" pitchFamily="18" charset="0"/>
                <a:cs typeface="Times New Roman" panose="02020603050405020304" pitchFamily="18" charset="0"/>
              </a:rPr>
              <a:t>Z </a:t>
            </a:r>
            <a:r>
              <a:rPr lang="en-US" sz="2000" baseline="-25000" dirty="0">
                <a:latin typeface="Times New Roman" panose="02020603050405020304" pitchFamily="18" charset="0"/>
                <a:cs typeface="Times New Roman" panose="02020603050405020304" pitchFamily="18" charset="0"/>
              </a:rPr>
              <a:t>*</a:t>
            </a:r>
            <a:r>
              <a:rPr lang="ru-RU" sz="2000" baseline="-25000" dirty="0">
                <a:latin typeface="Times New Roman" panose="02020603050405020304" pitchFamily="18" charset="0"/>
                <a:cs typeface="Times New Roman" panose="02020603050405020304" pitchFamily="18" charset="0"/>
              </a:rPr>
              <a:t>б</a:t>
            </a:r>
            <a:r>
              <a:rPr lang="en-US" sz="2000" dirty="0">
                <a:latin typeface="Times New Roman" panose="02020603050405020304" pitchFamily="18" charset="0"/>
                <a:cs typeface="Times New Roman" panose="02020603050405020304" pitchFamily="18" charset="0"/>
              </a:rPr>
              <a:t> = Z/Z</a:t>
            </a:r>
            <a:r>
              <a:rPr lang="en-US" sz="2000" baseline="-25000" dirty="0">
                <a:latin typeface="Times New Roman" panose="02020603050405020304" pitchFamily="18" charset="0"/>
                <a:cs typeface="Times New Roman" panose="02020603050405020304" pitchFamily="18" charset="0"/>
              </a:rPr>
              <a:t> </a:t>
            </a:r>
            <a:r>
              <a:rPr lang="ru-RU" sz="2000" baseline="-25000" dirty="0">
                <a:latin typeface="Times New Roman" panose="02020603050405020304" pitchFamily="18" charset="0"/>
                <a:cs typeface="Times New Roman" panose="02020603050405020304" pitchFamily="18" charset="0"/>
              </a:rPr>
              <a:t>б</a:t>
            </a:r>
            <a:r>
              <a:rPr lang="en-US" sz="2000" dirty="0">
                <a:latin typeface="Times New Roman" panose="02020603050405020304" pitchFamily="18" charset="0"/>
                <a:cs typeface="Times New Roman" panose="02020603050405020304" pitchFamily="18" charset="0"/>
              </a:rPr>
              <a:t>.	(3.</a:t>
            </a:r>
            <a:r>
              <a:rPr lang="tg-Cyrl-TJ" sz="2000" dirty="0">
                <a:latin typeface="Times New Roman" panose="02020603050405020304" pitchFamily="18" charset="0"/>
                <a:cs typeface="Times New Roman" panose="02020603050405020304" pitchFamily="18" charset="0"/>
              </a:rPr>
              <a:t>6</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114300" indent="0" algn="just">
              <a:buNone/>
            </a:pPr>
            <a:r>
              <a:rPr lang="ru-RU" sz="2400" dirty="0">
                <a:latin typeface="Times New Roman" panose="02020603050405020304" pitchFamily="18" charset="0"/>
                <a:cs typeface="Times New Roman" panose="02020603050405020304" pitchFamily="18" charset="0"/>
              </a:rPr>
              <a:t>	Дар ин ҷо </a:t>
            </a:r>
            <a:r>
              <a:rPr lang="en-US" sz="2400" dirty="0">
                <a:latin typeface="Times New Roman" panose="02020603050405020304" pitchFamily="18" charset="0"/>
                <a:cs typeface="Times New Roman" panose="02020603050405020304" pitchFamily="18" charset="0"/>
              </a:rPr>
              <a:t>U, I, S, Z — </a:t>
            </a:r>
            <a:r>
              <a:rPr lang="ru-RU" sz="2400" dirty="0">
                <a:latin typeface="Times New Roman" panose="02020603050405020304" pitchFamily="18" charset="0"/>
                <a:cs typeface="Times New Roman" panose="02020603050405020304" pitchFamily="18" charset="0"/>
              </a:rPr>
              <a:t>параметрҳо дар воҳидҳои номӣ</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В</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А</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ВА</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Ом</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индекси онҳо маънои зеринро доранд</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миқдор дар воҳидҳои нисбӣ ифода ёфтааст</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б</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миқдор ба шароити асосӣ оварда шудааст</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A4961C7-D4DE-4BCC-823B-07AA770BCC3D}"/>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327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026DB9E-73D2-4F24-8E0D-1A060EFAED48}"/>
              </a:ext>
            </a:extLst>
          </p:cNvPr>
          <p:cNvSpPr>
            <a:spLocks noGrp="1"/>
          </p:cNvSpPr>
          <p:nvPr>
            <p:ph type="body" idx="1"/>
          </p:nvPr>
        </p:nvSpPr>
        <p:spPr>
          <a:xfrm>
            <a:off x="681036" y="928980"/>
            <a:ext cx="8543925" cy="5391913"/>
          </a:xfrm>
        </p:spPr>
        <p:txBody>
          <a:bodyPr>
            <a:normAutofit/>
          </a:bodyPr>
          <a:lstStyle/>
          <a:p>
            <a:pPr marL="114300" indent="0" algn="just">
              <a:lnSpc>
                <a:spcPct val="100000"/>
              </a:lnSpc>
              <a:buNone/>
            </a:pPr>
            <a:r>
              <a:rPr lang="ru-RU" sz="2400" dirty="0">
                <a:latin typeface="Times New Roman" panose="02020603050405020304" pitchFamily="18" charset="0"/>
                <a:cs typeface="Times New Roman" panose="02020603050405020304" pitchFamily="18" charset="0"/>
              </a:rPr>
              <a:t>	</a:t>
            </a: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10" name="Rectangle 5">
            <a:extLst>
              <a:ext uri="{FF2B5EF4-FFF2-40B4-BE49-F238E27FC236}">
                <a16:creationId xmlns:a16="http://schemas.microsoft.com/office/drawing/2014/main" id="{5EF11DA4-A207-4F0B-9777-683C17D4825E}"/>
              </a:ext>
            </a:extLst>
          </p:cNvPr>
          <p:cNvSpPr>
            <a:spLocks noChangeArrowheads="1"/>
          </p:cNvSpPr>
          <p:nvPr/>
        </p:nvSpPr>
        <p:spPr bwMode="auto">
          <a:xfrm>
            <a:off x="3435659" y="3151573"/>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4" name="Rectangle 9">
            <a:extLst>
              <a:ext uri="{FF2B5EF4-FFF2-40B4-BE49-F238E27FC236}">
                <a16:creationId xmlns:a16="http://schemas.microsoft.com/office/drawing/2014/main" id="{063077AA-02AF-4F33-946B-951658DF04BF}"/>
              </a:ext>
            </a:extLst>
          </p:cNvPr>
          <p:cNvSpPr>
            <a:spLocks noChangeArrowheads="1"/>
          </p:cNvSpPr>
          <p:nvPr/>
        </p:nvSpPr>
        <p:spPr bwMode="auto">
          <a:xfrm>
            <a:off x="6392222" y="3151573"/>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a:extLst>
              <a:ext uri="{FF2B5EF4-FFF2-40B4-BE49-F238E27FC236}">
                <a16:creationId xmlns:a16="http://schemas.microsoft.com/office/drawing/2014/main" id="{357E2F70-6A88-4AFF-A034-9424A1289D19}"/>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9314C438-34CD-4832-B219-A45B3BA75E5D}"/>
              </a:ext>
            </a:extLst>
          </p:cNvPr>
          <p:cNvSpPr/>
          <p:nvPr/>
        </p:nvSpPr>
        <p:spPr>
          <a:xfrm>
            <a:off x="595495" y="1259965"/>
            <a:ext cx="8629466" cy="4730334"/>
          </a:xfrm>
          <a:prstGeom prst="rect">
            <a:avLst/>
          </a:prstGeom>
        </p:spPr>
        <p:txBody>
          <a:bodyPr wrap="square">
            <a:spAutoFit/>
          </a:bodyPr>
          <a:lstStyle/>
          <a:p>
            <a:pPr algn="just">
              <a:lnSpc>
                <a:spcPct val="115000"/>
              </a:lnSpc>
            </a:pPr>
            <a:r>
              <a:rPr lang="ru-RU" sz="2400" b="1" dirty="0">
                <a:latin typeface="Times New Roman" panose="02020603050405020304" pitchFamily="18" charset="0"/>
                <a:ea typeface="Times New Roman" panose="02020603050405020304" pitchFamily="18" charset="0"/>
              </a:rPr>
              <a:t>	Муқовимати нисбӣ</a:t>
            </a:r>
            <a:r>
              <a:rPr lang="ru-RU" sz="2400" dirty="0">
                <a:latin typeface="Times New Roman" panose="02020603050405020304" pitchFamily="18" charset="0"/>
                <a:ea typeface="Times New Roman" panose="02020603050405020304" pitchFamily="18" charset="0"/>
              </a:rPr>
              <a:t> метавонад ба таври дигар муаян карда шавад:</a:t>
            </a:r>
          </a:p>
          <a:p>
            <a:pPr algn="just">
              <a:lnSpc>
                <a:spcPct val="115000"/>
              </a:lnSpc>
            </a:pPr>
            <a:endParaRPr lang="tg-Cyrl-TJ" sz="2400" dirty="0">
              <a:effectLst/>
              <a:latin typeface="Times New Roman" panose="02020603050405020304" pitchFamily="18" charset="0"/>
              <a:ea typeface="Times New Roman" panose="02020603050405020304" pitchFamily="18" charset="0"/>
            </a:endParaRPr>
          </a:p>
          <a:p>
            <a:pPr algn="just">
              <a:lnSpc>
                <a:spcPct val="115000"/>
              </a:lnSpc>
            </a:pPr>
            <a:endParaRPr lang="tg-Cyrl-TJ" sz="2400" dirty="0">
              <a:latin typeface="Times New Roman" panose="02020603050405020304" pitchFamily="18" charset="0"/>
              <a:ea typeface="Times New Roman" panose="02020603050405020304" pitchFamily="18" charset="0"/>
            </a:endParaRPr>
          </a:p>
          <a:p>
            <a:pPr algn="just">
              <a:lnSpc>
                <a:spcPct val="115000"/>
              </a:lnSpc>
            </a:pPr>
            <a:r>
              <a:rPr lang="tg-Cyrl-TJ" sz="2400" dirty="0">
                <a:latin typeface="Times New Roman" panose="02020603050405020304" pitchFamily="18" charset="0"/>
                <a:cs typeface="Times New Roman" panose="02020603050405020304" pitchFamily="18" charset="0"/>
              </a:rPr>
              <a:t>	Дар баъзе</a:t>
            </a:r>
            <a:r>
              <a:rPr lang="ru-RU" sz="2400" dirty="0">
                <a:latin typeface="Times New Roman" panose="02020603050405020304" pitchFamily="18" charset="0"/>
                <a:cs typeface="Times New Roman" panose="02020603050405020304" pitchFamily="18" charset="0"/>
              </a:rPr>
              <a:t> ҳолат  воҳидҳои асосии нисбӣ дар баробари воҳидҳои номиналии нисбӣ, ки дар онҳо воҳидҳои номиналии як унсур (м</a:t>
            </a:r>
            <a:r>
              <a:rPr lang="tg-Cyrl-TJ" sz="2400" dirty="0">
                <a:latin typeface="Times New Roman" panose="02020603050405020304" pitchFamily="18" charset="0"/>
                <a:cs typeface="Times New Roman" panose="02020603050405020304" pitchFamily="18" charset="0"/>
              </a:rPr>
              <a:t>а</a:t>
            </a:r>
            <a:r>
              <a:rPr lang="ru-RU" sz="2400" dirty="0">
                <a:latin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cs typeface="Times New Roman" panose="02020603050405020304" pitchFamily="18" charset="0"/>
              </a:rPr>
              <a:t>а</a:t>
            </a:r>
            <a:r>
              <a:rPr lang="ru-RU" sz="2400" dirty="0">
                <a:latin typeface="Times New Roman" panose="02020603050405020304" pitchFamily="18" charset="0"/>
                <a:cs typeface="Times New Roman" panose="02020603050405020304" pitchFamily="18" charset="0"/>
              </a:rPr>
              <a:t>лан </a:t>
            </a:r>
            <a:r>
              <a:rPr lang="en-US" sz="2400" i="1" dirty="0">
                <a:latin typeface="Times New Roman" panose="02020603050405020304" pitchFamily="18" charset="0"/>
                <a:cs typeface="Times New Roman" panose="02020603050405020304" pitchFamily="18" charset="0"/>
              </a:rPr>
              <a:t>U</a:t>
            </a:r>
            <a:r>
              <a:rPr lang="en-US" sz="2400" i="1" baseline="-25000" dirty="0">
                <a:latin typeface="Times New Roman" panose="02020603050405020304" pitchFamily="18" charset="0"/>
                <a:cs typeface="Times New Roman" panose="02020603050405020304" pitchFamily="18" charset="0"/>
              </a:rPr>
              <a:t>HOM</a:t>
            </a:r>
            <a:r>
              <a:rPr lang="ru-RU" sz="2400" i="1"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HOM</a:t>
            </a:r>
            <a:r>
              <a:rPr lang="ru-RU"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a:t>
            </a:r>
            <a:r>
              <a:rPr lang="en-US" sz="2400" i="1" baseline="-25000" dirty="0">
                <a:latin typeface="Times New Roman" panose="02020603050405020304" pitchFamily="18" charset="0"/>
                <a:cs typeface="Times New Roman" panose="02020603050405020304" pitchFamily="18" charset="0"/>
              </a:rPr>
              <a:t>HOM</a:t>
            </a:r>
            <a:r>
              <a:rPr lang="ru-RU" sz="2400" i="1"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барои асоси қабул карда шудаанд. Параметрҳои генераторҳо, </a:t>
            </a:r>
            <a:r>
              <a:rPr lang="tg-Cyrl-TJ" sz="2400" dirty="0">
                <a:latin typeface="Times New Roman" panose="02020603050405020304" pitchFamily="18" charset="0"/>
                <a:cs typeface="Times New Roman" panose="02020603050405020304" pitchFamily="18" charset="0"/>
              </a:rPr>
              <a:t>муҳаррикҳо</a:t>
            </a:r>
            <a:r>
              <a:rPr lang="ru-RU" sz="2400" dirty="0">
                <a:latin typeface="Times New Roman" panose="02020603050405020304" pitchFamily="18" charset="0"/>
                <a:cs typeface="Times New Roman" panose="02020603050405020304" pitchFamily="18" charset="0"/>
              </a:rPr>
              <a:t>, трансформаторҳо, </a:t>
            </a:r>
            <a:r>
              <a:rPr lang="tg-Cyrl-TJ" sz="2400" dirty="0">
                <a:latin typeface="Times New Roman" panose="02020603050405020304" pitchFamily="18" charset="0"/>
                <a:cs typeface="Times New Roman" panose="02020603050405020304" pitchFamily="18" charset="0"/>
              </a:rPr>
              <a:t>реакторҳо</a:t>
            </a:r>
            <a:r>
              <a:rPr lang="ru-RU" sz="2400" dirty="0">
                <a:latin typeface="Times New Roman" panose="02020603050405020304" pitchFamily="18" charset="0"/>
                <a:cs typeface="Times New Roman" panose="02020603050405020304" pitchFamily="18" charset="0"/>
              </a:rPr>
              <a:t> дар воҳидҳои номиналии нисбӣ ифода мешаванд. Дар ин ҳолат, ҳисоб кардани параметрҳо барои шароити асосӣ ба таври зерин анҷом дода мешавад:</a:t>
            </a:r>
            <a:endParaRPr lang="ru-RU" sz="1800" dirty="0">
              <a:effectLst/>
              <a:latin typeface="Times New Roman" panose="02020603050405020304" pitchFamily="18" charset="0"/>
              <a:ea typeface="Times New Roman" panose="02020603050405020304" pitchFamily="18" charset="0"/>
            </a:endParaRPr>
          </a:p>
        </p:txBody>
      </p:sp>
      <p:sp>
        <p:nvSpPr>
          <p:cNvPr id="13" name="Rectangle 86">
            <a:extLst>
              <a:ext uri="{FF2B5EF4-FFF2-40B4-BE49-F238E27FC236}">
                <a16:creationId xmlns:a16="http://schemas.microsoft.com/office/drawing/2014/main" id="{4DE85C70-35F2-4F1E-B40F-1FDC08405021}"/>
              </a:ext>
            </a:extLst>
          </p:cNvPr>
          <p:cNvSpPr>
            <a:spLocks noChangeArrowheads="1"/>
          </p:cNvSpPr>
          <p:nvPr/>
        </p:nvSpPr>
        <p:spPr bwMode="auto">
          <a:xfrm>
            <a:off x="3054112" y="2502163"/>
            <a:ext cx="137088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a:t>
            </a:r>
            <a:r>
              <a:rPr kumimoji="0" lang="en-US" altLang="ru-RU" sz="1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1400" b="0" i="0"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a:t>
            </a:r>
            <a:r>
              <a:rPr kumimoji="0" lang="ru-RU" altLang="ru-RU" sz="1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en-US"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kumimoji="0" lang="en-US"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a:t>
            </a:r>
            <a:r>
              <a:rPr kumimoji="0" lang="ru-RU" altLang="ru-RU" sz="1400" b="0" i="0"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б</a:t>
            </a:r>
            <a:r>
              <a:rPr kumimoji="0" lang="ru-RU" altLang="ru-RU" sz="1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graphicFrame>
        <p:nvGraphicFramePr>
          <p:cNvPr id="16" name="Объект 15">
            <a:extLst>
              <a:ext uri="{FF2B5EF4-FFF2-40B4-BE49-F238E27FC236}">
                <a16:creationId xmlns:a16="http://schemas.microsoft.com/office/drawing/2014/main" id="{432A8E96-F06B-4F47-82FB-438439542972}"/>
              </a:ext>
            </a:extLst>
          </p:cNvPr>
          <p:cNvGraphicFramePr>
            <a:graphicFrameLocks noChangeAspect="1"/>
          </p:cNvGraphicFramePr>
          <p:nvPr>
            <p:extLst>
              <p:ext uri="{D42A27DB-BD31-4B8C-83A1-F6EECF244321}">
                <p14:modId xmlns:p14="http://schemas.microsoft.com/office/powerpoint/2010/main" val="207020429"/>
              </p:ext>
            </p:extLst>
          </p:nvPr>
        </p:nvGraphicFramePr>
        <p:xfrm>
          <a:off x="4219573" y="2314253"/>
          <a:ext cx="1466850" cy="714375"/>
        </p:xfrm>
        <a:graphic>
          <a:graphicData uri="http://schemas.openxmlformats.org/presentationml/2006/ole">
            <mc:AlternateContent xmlns:mc="http://schemas.openxmlformats.org/markup-compatibility/2006">
              <mc:Choice xmlns:v="urn:schemas-microsoft-com:vml" Requires="v">
                <p:oleObj spid="_x0000_s13410" r:id="rId3" imgW="1473200" imgH="711200" progId="Equation.3">
                  <p:embed/>
                </p:oleObj>
              </mc:Choice>
              <mc:Fallback>
                <p:oleObj r:id="rId3" imgW="1473200" imgH="711200" progId="Equation.3">
                  <p:embed/>
                  <p:pic>
                    <p:nvPicPr>
                      <p:cNvPr id="0" name="Object 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573" y="2314253"/>
                        <a:ext cx="1466850" cy="714375"/>
                      </a:xfrm>
                      <a:prstGeom prst="rect">
                        <a:avLst/>
                      </a:prstGeom>
                      <a:noFill/>
                    </p:spPr>
                  </p:pic>
                </p:oleObj>
              </mc:Fallback>
            </mc:AlternateContent>
          </a:graphicData>
        </a:graphic>
      </p:graphicFrame>
      <p:sp>
        <p:nvSpPr>
          <p:cNvPr id="17" name="Rectangle 87">
            <a:extLst>
              <a:ext uri="{FF2B5EF4-FFF2-40B4-BE49-F238E27FC236}">
                <a16:creationId xmlns:a16="http://schemas.microsoft.com/office/drawing/2014/main" id="{FD248E76-C9ED-43A3-9F45-DF58ACB45699}"/>
              </a:ext>
            </a:extLst>
          </p:cNvPr>
          <p:cNvSpPr>
            <a:spLocks noChangeArrowheads="1"/>
          </p:cNvSpPr>
          <p:nvPr/>
        </p:nvSpPr>
        <p:spPr bwMode="auto">
          <a:xfrm>
            <a:off x="5686423" y="2478250"/>
            <a:ext cx="64807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(3.5)</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0459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E1DEDFA-C38F-4FDB-B2B2-11D946D54519}"/>
              </a:ext>
            </a:extLst>
          </p:cNvPr>
          <p:cNvSpPr>
            <a:spLocks noGrp="1"/>
          </p:cNvSpPr>
          <p:nvPr>
            <p:ph type="body" idx="1"/>
          </p:nvPr>
        </p:nvSpPr>
        <p:spPr>
          <a:xfrm>
            <a:off x="521237" y="1088370"/>
            <a:ext cx="8543925" cy="5333584"/>
          </a:xfrm>
        </p:spPr>
        <p:txBody>
          <a:bodyPr>
            <a:noAutofit/>
          </a:bodyPr>
          <a:lstStyle/>
          <a:p>
            <a:pPr marL="114300" indent="0" algn="just">
              <a:lnSpc>
                <a:spcPct val="110000"/>
              </a:lnSpc>
              <a:buNone/>
            </a:pPr>
            <a:r>
              <a:rPr lang="ru-RU" sz="2400" dirty="0">
                <a:latin typeface="Times New Roman" panose="02020603050405020304" pitchFamily="18" charset="0"/>
                <a:cs typeface="Times New Roman" panose="02020603050405020304" pitchFamily="18" charset="0"/>
              </a:rPr>
              <a:t>	</a:t>
            </a:r>
          </a:p>
        </p:txBody>
      </p:sp>
      <p:sp>
        <p:nvSpPr>
          <p:cNvPr id="5" name="Прямоугольник 4">
            <a:extLst>
              <a:ext uri="{FF2B5EF4-FFF2-40B4-BE49-F238E27FC236}">
                <a16:creationId xmlns:a16="http://schemas.microsoft.com/office/drawing/2014/main" id="{DDC988DA-AEE3-409D-90D7-E4C78B0CA35D}"/>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Объект 1">
            <a:extLst>
              <a:ext uri="{FF2B5EF4-FFF2-40B4-BE49-F238E27FC236}">
                <a16:creationId xmlns:a16="http://schemas.microsoft.com/office/drawing/2014/main" id="{F32EBDA6-40D2-4D29-9E3C-9FEF4E33FD4D}"/>
              </a:ext>
            </a:extLst>
          </p:cNvPr>
          <p:cNvGraphicFramePr>
            <a:graphicFrameLocks noChangeAspect="1"/>
          </p:cNvGraphicFramePr>
          <p:nvPr>
            <p:extLst>
              <p:ext uri="{D42A27DB-BD31-4B8C-83A1-F6EECF244321}">
                <p14:modId xmlns:p14="http://schemas.microsoft.com/office/powerpoint/2010/main" val="2116263393"/>
              </p:ext>
            </p:extLst>
          </p:nvPr>
        </p:nvGraphicFramePr>
        <p:xfrm>
          <a:off x="981243" y="2260127"/>
          <a:ext cx="2408394" cy="1011158"/>
        </p:xfrm>
        <a:graphic>
          <a:graphicData uri="http://schemas.openxmlformats.org/presentationml/2006/ole">
            <mc:AlternateContent xmlns:mc="http://schemas.openxmlformats.org/markup-compatibility/2006">
              <mc:Choice xmlns:v="urn:schemas-microsoft-com:vml" Requires="v">
                <p:oleObj spid="_x0000_s24611" r:id="rId3" imgW="1574800" imgH="647700" progId="Equation.3">
                  <p:embed/>
                </p:oleObj>
              </mc:Choice>
              <mc:Fallback>
                <p:oleObj r:id="rId3" imgW="1574800" imgH="6477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243" y="2260127"/>
                        <a:ext cx="2408394" cy="1011158"/>
                      </a:xfrm>
                      <a:prstGeom prst="rect">
                        <a:avLst/>
                      </a:prstGeom>
                      <a:noFill/>
                    </p:spPr>
                  </p:pic>
                </p:oleObj>
              </mc:Fallback>
            </mc:AlternateContent>
          </a:graphicData>
        </a:graphic>
      </p:graphicFrame>
      <p:graphicFrame>
        <p:nvGraphicFramePr>
          <p:cNvPr id="6" name="Объект 5">
            <a:extLst>
              <a:ext uri="{FF2B5EF4-FFF2-40B4-BE49-F238E27FC236}">
                <a16:creationId xmlns:a16="http://schemas.microsoft.com/office/drawing/2014/main" id="{563F67BD-5B47-4245-850E-2A06078C9EC0}"/>
              </a:ext>
            </a:extLst>
          </p:cNvPr>
          <p:cNvGraphicFramePr>
            <a:graphicFrameLocks noChangeAspect="1"/>
          </p:cNvGraphicFramePr>
          <p:nvPr>
            <p:extLst>
              <p:ext uri="{D42A27DB-BD31-4B8C-83A1-F6EECF244321}">
                <p14:modId xmlns:p14="http://schemas.microsoft.com/office/powerpoint/2010/main" val="2416503341"/>
              </p:ext>
            </p:extLst>
          </p:nvPr>
        </p:nvGraphicFramePr>
        <p:xfrm>
          <a:off x="3510357" y="2357469"/>
          <a:ext cx="2197060" cy="816475"/>
        </p:xfrm>
        <a:graphic>
          <a:graphicData uri="http://schemas.openxmlformats.org/presentationml/2006/ole">
            <mc:AlternateContent xmlns:mc="http://schemas.openxmlformats.org/markup-compatibility/2006">
              <mc:Choice xmlns:v="urn:schemas-microsoft-com:vml" Requires="v">
                <p:oleObj spid="_x0000_s24612" r:id="rId5" imgW="1765300" imgH="660400" progId="Equation.3">
                  <p:embed/>
                </p:oleObj>
              </mc:Choice>
              <mc:Fallback>
                <p:oleObj r:id="rId5" imgW="1765300" imgH="6604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10357" y="2357469"/>
                        <a:ext cx="2197060" cy="816475"/>
                      </a:xfrm>
                      <a:prstGeom prst="rect">
                        <a:avLst/>
                      </a:prstGeom>
                      <a:noFill/>
                    </p:spPr>
                  </p:pic>
                </p:oleObj>
              </mc:Fallback>
            </mc:AlternateContent>
          </a:graphicData>
        </a:graphic>
      </p:graphicFrame>
      <p:graphicFrame>
        <p:nvGraphicFramePr>
          <p:cNvPr id="7" name="Объект 6">
            <a:extLst>
              <a:ext uri="{FF2B5EF4-FFF2-40B4-BE49-F238E27FC236}">
                <a16:creationId xmlns:a16="http://schemas.microsoft.com/office/drawing/2014/main" id="{8F3394DA-B68D-4D23-AB32-DDE03D52A3C7}"/>
              </a:ext>
            </a:extLst>
          </p:cNvPr>
          <p:cNvGraphicFramePr>
            <a:graphicFrameLocks noChangeAspect="1"/>
          </p:cNvGraphicFramePr>
          <p:nvPr>
            <p:extLst>
              <p:ext uri="{D42A27DB-BD31-4B8C-83A1-F6EECF244321}">
                <p14:modId xmlns:p14="http://schemas.microsoft.com/office/powerpoint/2010/main" val="967911093"/>
              </p:ext>
            </p:extLst>
          </p:nvPr>
        </p:nvGraphicFramePr>
        <p:xfrm>
          <a:off x="5677310" y="2321659"/>
          <a:ext cx="1834626" cy="840287"/>
        </p:xfrm>
        <a:graphic>
          <a:graphicData uri="http://schemas.openxmlformats.org/presentationml/2006/ole">
            <mc:AlternateContent xmlns:mc="http://schemas.openxmlformats.org/markup-compatibility/2006">
              <mc:Choice xmlns:v="urn:schemas-microsoft-com:vml" Requires="v">
                <p:oleObj spid="_x0000_s24613" r:id="rId7" imgW="1574800" imgH="711200" progId="Equation.3">
                  <p:embed/>
                </p:oleObj>
              </mc:Choice>
              <mc:Fallback>
                <p:oleObj r:id="rId7" imgW="1574800" imgH="711200"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77310" y="2321659"/>
                        <a:ext cx="1834626" cy="840287"/>
                      </a:xfrm>
                      <a:prstGeom prst="rect">
                        <a:avLst/>
                      </a:prstGeom>
                      <a:noFill/>
                    </p:spPr>
                  </p:pic>
                </p:oleObj>
              </mc:Fallback>
            </mc:AlternateContent>
          </a:graphicData>
        </a:graphic>
      </p:graphicFrame>
      <p:sp>
        <p:nvSpPr>
          <p:cNvPr id="8" name="Rectangle 4">
            <a:extLst>
              <a:ext uri="{FF2B5EF4-FFF2-40B4-BE49-F238E27FC236}">
                <a16:creationId xmlns:a16="http://schemas.microsoft.com/office/drawing/2014/main" id="{AAF98F47-2E49-4F72-AF9D-2211E3E62052}"/>
              </a:ext>
            </a:extLst>
          </p:cNvPr>
          <p:cNvSpPr>
            <a:spLocks noChangeArrowheads="1"/>
          </p:cNvSpPr>
          <p:nvPr/>
        </p:nvSpPr>
        <p:spPr bwMode="auto">
          <a:xfrm>
            <a:off x="2991775" y="2121763"/>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a:extLst>
              <a:ext uri="{FF2B5EF4-FFF2-40B4-BE49-F238E27FC236}">
                <a16:creationId xmlns:a16="http://schemas.microsoft.com/office/drawing/2014/main" id="{02D666E8-13A6-4E3A-8160-850E5F6C6AFD}"/>
              </a:ext>
            </a:extLst>
          </p:cNvPr>
          <p:cNvSpPr>
            <a:spLocks noChangeArrowheads="1"/>
          </p:cNvSpPr>
          <p:nvPr/>
        </p:nvSpPr>
        <p:spPr bwMode="auto">
          <a:xfrm>
            <a:off x="2991775" y="3102838"/>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Rectangle 6">
            <a:extLst>
              <a:ext uri="{FF2B5EF4-FFF2-40B4-BE49-F238E27FC236}">
                <a16:creationId xmlns:a16="http://schemas.microsoft.com/office/drawing/2014/main" id="{0AB95AC6-B51E-4387-8F5E-6245473D3653}"/>
              </a:ext>
            </a:extLst>
          </p:cNvPr>
          <p:cNvSpPr>
            <a:spLocks noChangeArrowheads="1"/>
          </p:cNvSpPr>
          <p:nvPr/>
        </p:nvSpPr>
        <p:spPr bwMode="auto">
          <a:xfrm>
            <a:off x="2991775" y="3626713"/>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7">
            <a:extLst>
              <a:ext uri="{FF2B5EF4-FFF2-40B4-BE49-F238E27FC236}">
                <a16:creationId xmlns:a16="http://schemas.microsoft.com/office/drawing/2014/main" id="{1EF926E8-87EB-4379-85EB-9A0753C50064}"/>
              </a:ext>
            </a:extLst>
          </p:cNvPr>
          <p:cNvSpPr>
            <a:spLocks noChangeArrowheads="1"/>
          </p:cNvSpPr>
          <p:nvPr/>
        </p:nvSpPr>
        <p:spPr bwMode="auto">
          <a:xfrm>
            <a:off x="7717949" y="2362623"/>
            <a:ext cx="639192"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14655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14655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14655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14655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14655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14655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14655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14655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14655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146550" algn="l"/>
              </a:tabLst>
            </a:pPr>
            <a:r>
              <a:rPr kumimoji="0" lang="tg-Cyrl-TJ" altLang="ru-RU"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ru-RU" altLang="ru-RU"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(3.6)</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
        <p:nvSpPr>
          <p:cNvPr id="12" name="Прямоугольник 11">
            <a:extLst>
              <a:ext uri="{FF2B5EF4-FFF2-40B4-BE49-F238E27FC236}">
                <a16:creationId xmlns:a16="http://schemas.microsoft.com/office/drawing/2014/main" id="{B0498D9F-7D79-4866-903B-CCDC56B8EC6A}"/>
              </a:ext>
            </a:extLst>
          </p:cNvPr>
          <p:cNvSpPr/>
          <p:nvPr/>
        </p:nvSpPr>
        <p:spPr>
          <a:xfrm>
            <a:off x="724310" y="3335222"/>
            <a:ext cx="8340852" cy="2096984"/>
          </a:xfrm>
          <a:prstGeom prst="rect">
            <a:avLst/>
          </a:prstGeom>
        </p:spPr>
        <p:txBody>
          <a:bodyPr wrap="square">
            <a:spAutoFit/>
          </a:bodyPr>
          <a:lstStyle/>
          <a:p>
            <a:pPr indent="449580" algn="just">
              <a:lnSpc>
                <a:spcPct val="115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Табдили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параметрҳои схема ба марҳилаи асосии шиддат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cs typeface="Times New Roman" panose="02020603050405020304" pitchFamily="18" charset="0"/>
              </a:rPr>
              <a:t>Агар дар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нақшаи ҳисобишаванда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трансформаторхо мавчуд бошанд, ба як мархалаи асос</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ӣ</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гирифта шудани муковиматхо ва НОК-и схема, ки дар зинахои гуногуни табдилди</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ҳӣ</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вокеъ гардидаанд, зарур меояд.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661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2BB985C-44FF-4A42-9BAE-7170BA334C81}"/>
              </a:ext>
            </a:extLst>
          </p:cNvPr>
          <p:cNvSpPr>
            <a:spLocks noGrp="1"/>
          </p:cNvSpPr>
          <p:nvPr>
            <p:ph type="body" idx="1"/>
          </p:nvPr>
        </p:nvSpPr>
        <p:spPr>
          <a:xfrm>
            <a:off x="681035" y="1141416"/>
            <a:ext cx="8543925" cy="4351338"/>
          </a:xfrm>
        </p:spPr>
        <p:txBody>
          <a:bodyPr>
            <a:normAutofit/>
          </a:bodyPr>
          <a:lstStyle/>
          <a:p>
            <a:pPr marL="114300" indent="0" algn="just">
              <a:buNone/>
            </a:pPr>
            <a:r>
              <a:rPr lang="ru-RU" sz="2400" dirty="0">
                <a:latin typeface="Times New Roman" panose="02020603050405020304" pitchFamily="18" charset="0"/>
                <a:cs typeface="Times New Roman" panose="02020603050405020304" pitchFamily="18" charset="0"/>
              </a:rPr>
              <a:t>	Камкунӣ ба назарияи маъруфи трансформатор асос ёфтааст, ки муносибатҳои зеринро барои параметрҳои додашуда медиҳад:</a:t>
            </a:r>
          </a:p>
          <a:p>
            <a:pPr marL="114300" indent="0" algn="just">
              <a:buNone/>
            </a:pPr>
            <a:endParaRPr lang="tg-Cyrl-TJ" sz="2400" dirty="0">
              <a:latin typeface="Times New Roman" panose="02020603050405020304" pitchFamily="18" charset="0"/>
              <a:cs typeface="Times New Roman" panose="02020603050405020304" pitchFamily="18" charset="0"/>
            </a:endParaRPr>
          </a:p>
          <a:p>
            <a:pPr marL="114300" indent="0" algn="just">
              <a:buNone/>
            </a:pPr>
            <a:endParaRPr lang="tg-Cyrl-TJ" sz="2400" dirty="0">
              <a:latin typeface="Times New Roman" panose="02020603050405020304" pitchFamily="18" charset="0"/>
              <a:cs typeface="Times New Roman" panose="02020603050405020304" pitchFamily="18" charset="0"/>
            </a:endParaRPr>
          </a:p>
          <a:p>
            <a:pPr marL="114300" indent="0" algn="just">
              <a:buNone/>
            </a:pPr>
            <a:endParaRPr lang="ru-RU" sz="2400"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81E97606-D2DA-471C-AC3C-6EA8211EFA2A}"/>
              </a:ext>
            </a:extLst>
          </p:cNvPr>
          <p:cNvSpPr>
            <a:spLocks noChangeArrowheads="1"/>
          </p:cNvSpPr>
          <p:nvPr/>
        </p:nvSpPr>
        <p:spPr bwMode="auto">
          <a:xfrm>
            <a:off x="1669002" y="2654422"/>
            <a:ext cx="1270790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1" name="Прямоугольник 10">
            <a:extLst>
              <a:ext uri="{FF2B5EF4-FFF2-40B4-BE49-F238E27FC236}">
                <a16:creationId xmlns:a16="http://schemas.microsoft.com/office/drawing/2014/main" id="{26C997EF-24EC-4338-9C0C-C2867ED2C9DC}"/>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2" name="Rectangle 33">
            <a:extLst>
              <a:ext uri="{FF2B5EF4-FFF2-40B4-BE49-F238E27FC236}">
                <a16:creationId xmlns:a16="http://schemas.microsoft.com/office/drawing/2014/main" id="{FCE315EF-46A5-486B-ADFC-25B2BB7941B6}"/>
              </a:ext>
            </a:extLst>
          </p:cNvPr>
          <p:cNvSpPr>
            <a:spLocks noChangeArrowheads="1"/>
          </p:cNvSpPr>
          <p:nvPr/>
        </p:nvSpPr>
        <p:spPr bwMode="auto">
          <a:xfrm>
            <a:off x="3168974" y="2497670"/>
            <a:ext cx="447241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301875"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2301875"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2301875"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2301875"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2301875"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2301875"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2301875"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2301875"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2301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301875" algn="l"/>
              </a:tabLst>
            </a:pP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Ē= (k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	</a:t>
            </a:r>
            <a:r>
              <a:rPr kumimoji="0" lang="en-US" altLang="ru-RU"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(3.7)</a:t>
            </a:r>
            <a:endPar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301875" algn="l"/>
              </a:tabLst>
            </a:pPr>
            <a:endParaRPr kumimoji="0" lang="tg-Cyrl-TJ"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301875" algn="l"/>
              </a:tabLst>
            </a:pP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Ū =(k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
            </a:r>
            <a:r>
              <a:rPr kumimoji="0" lang="en-US" altLang="ru-RU" sz="2400" b="0" i="1" u="none" strike="noStrike" cap="none" normalizeH="0" baseline="-3000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t>
            </a:r>
            <a:r>
              <a:rPr kumimoji="0" lang="en-US" altLang="ru-RU" sz="2400" b="0" i="1"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	</a:t>
            </a:r>
            <a:r>
              <a:rPr kumimoji="0" lang="en-US" altLang="ru-RU"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(3.8)</a:t>
            </a:r>
            <a:endParaRPr kumimoji="0" lang="tg-Cyrl-TJ" altLang="ru-RU"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301875" algn="l"/>
              </a:tabLst>
            </a:pPr>
            <a:endParaRPr lang="tg-Cyrl-TJ" altLang="ru-RU" sz="24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301875" algn="l"/>
              </a:tabLst>
            </a:pPr>
            <a:endPar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301875" algn="l"/>
              </a:tabLst>
            </a:pPr>
            <a:endPar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Прямоугольник 14">
            <a:extLst>
              <a:ext uri="{FF2B5EF4-FFF2-40B4-BE49-F238E27FC236}">
                <a16:creationId xmlns:a16="http://schemas.microsoft.com/office/drawing/2014/main" id="{9FDA7BA7-1805-4E2E-95F1-B5F298A5D48A}"/>
              </a:ext>
            </a:extLst>
          </p:cNvPr>
          <p:cNvSpPr/>
          <p:nvPr/>
        </p:nvSpPr>
        <p:spPr>
          <a:xfrm>
            <a:off x="527126" y="3777592"/>
            <a:ext cx="8979013" cy="1938992"/>
          </a:xfrm>
          <a:prstGeom prst="rect">
            <a:avLst/>
          </a:prstGeom>
        </p:spPr>
        <p:txBody>
          <a:bodyPr wrap="square">
            <a:spAutoFit/>
          </a:bodyPr>
          <a:lstStyle/>
          <a:p>
            <a:pPr algn="just"/>
            <a:r>
              <a:rPr lang="ru-RU" sz="2400" dirty="0">
                <a:latin typeface="Times New Roman" panose="02020603050405020304" pitchFamily="18" charset="0"/>
                <a:ea typeface="Times New Roman" panose="02020603050405020304" pitchFamily="18" charset="0"/>
              </a:rPr>
              <a:t>	Дар ин чо коэффисиенти табдилёбии к</a:t>
            </a:r>
            <a:r>
              <a:rPr lang="en-US" sz="2400"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и трансформатор ё автотрансформаторро таносуби шиддати бебории байнифазавии печи он</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ки ба зинаи шиддати асос</a:t>
            </a:r>
            <a:r>
              <a:rPr lang="tg-Cyrl-TJ" sz="2400" dirty="0">
                <a:latin typeface="Times New Roman" panose="02020603050405020304" pitchFamily="18" charset="0"/>
                <a:ea typeface="Times New Roman" panose="02020603050405020304" pitchFamily="18" charset="0"/>
              </a:rPr>
              <a:t>ӣ </a:t>
            </a:r>
            <a:r>
              <a:rPr lang="ru-RU" sz="2400" dirty="0">
                <a:latin typeface="Times New Roman" panose="02020603050405020304" pitchFamily="18" charset="0"/>
                <a:ea typeface="Times New Roman" panose="02020603050405020304" pitchFamily="18" charset="0"/>
              </a:rPr>
              <a:t>нигаронида шудааст</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ба шиддати якхелаи печи он</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ки ба зина наздиктар вокеъ аст</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элементхои он камшави доранд</a:t>
            </a:r>
            <a:r>
              <a:rPr lang="en-US" sz="240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фахмида мешавад</a:t>
            </a:r>
            <a:r>
              <a:rPr lang="en-US"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2048821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3480236B-5CA1-4950-AF56-5917930A74DF}"/>
              </a:ext>
            </a:extLst>
          </p:cNvPr>
          <p:cNvSpPr>
            <a:spLocks noGrp="1"/>
          </p:cNvSpPr>
          <p:nvPr>
            <p:ph type="body" idx="1"/>
          </p:nvPr>
        </p:nvSpPr>
        <p:spPr>
          <a:xfrm>
            <a:off x="913548" y="1352918"/>
            <a:ext cx="8543925" cy="4351338"/>
          </a:xfrm>
        </p:spPr>
        <p:txBody>
          <a:bodyPr>
            <a:noAutofit/>
          </a:bodyPr>
          <a:lstStyle/>
          <a:p>
            <a:pPr marL="114300" indent="0" algn="just">
              <a:lnSpc>
                <a:spcPct val="100000"/>
              </a:lnSpc>
              <a:buNone/>
            </a:pPr>
            <a:r>
              <a:rPr lang="ru-RU" sz="2400" dirty="0">
                <a:latin typeface="Times New Roman" panose="02020603050405020304" pitchFamily="18" charset="0"/>
                <a:cs typeface="Times New Roman" panose="02020603050405020304" pitchFamily="18" charset="0"/>
              </a:rPr>
              <a:t>	Табдил додан ба воҳидҳои номбаршуда. Ҳама муқовиматҳои элементҳои схема дар ин ҳолат бояд бо ом ифода карда шаванд. Барои элементҳое, ки муқовиматашон бо воҳидҳои нисбии номиналӣ дода шудаанд (генераторҳо, трансформаторҳо ва ғ.), ифодаҳои муқовиматҳо чунин хоҳанд буд:</a:t>
            </a:r>
            <a:r>
              <a:rPr lang="tg-Cyrl-TJ" sz="2400" dirty="0">
                <a:latin typeface="Times New Roman" panose="02020603050405020304" pitchFamily="18" charset="0"/>
                <a:cs typeface="Times New Roman" panose="02020603050405020304" pitchFamily="18" charset="0"/>
              </a:rPr>
              <a:t>	</a:t>
            </a:r>
          </a:p>
          <a:p>
            <a:pPr marL="114300" indent="0" algn="just">
              <a:lnSpc>
                <a:spcPct val="100000"/>
              </a:lnSpc>
              <a:buNone/>
            </a:pP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CE14432-8743-4154-B455-AAA4A88E4872}"/>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2" name="Rectangle 2">
            <a:extLst>
              <a:ext uri="{FF2B5EF4-FFF2-40B4-BE49-F238E27FC236}">
                <a16:creationId xmlns:a16="http://schemas.microsoft.com/office/drawing/2014/main" id="{1C59530C-1587-4746-B430-77FADCD2F828}"/>
              </a:ext>
            </a:extLst>
          </p:cNvPr>
          <p:cNvSpPr>
            <a:spLocks noChangeArrowheads="1"/>
          </p:cNvSpPr>
          <p:nvPr/>
        </p:nvSpPr>
        <p:spPr bwMode="auto">
          <a:xfrm>
            <a:off x="2776537" y="3847722"/>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AA092F3B-7A9B-487B-B513-EA6D3190175B}"/>
              </a:ext>
            </a:extLst>
          </p:cNvPr>
          <p:cNvGraphicFramePr>
            <a:graphicFrameLocks noChangeAspect="1"/>
          </p:cNvGraphicFramePr>
          <p:nvPr>
            <p:extLst>
              <p:ext uri="{D42A27DB-BD31-4B8C-83A1-F6EECF244321}">
                <p14:modId xmlns:p14="http://schemas.microsoft.com/office/powerpoint/2010/main" val="4163393033"/>
              </p:ext>
            </p:extLst>
          </p:nvPr>
        </p:nvGraphicFramePr>
        <p:xfrm>
          <a:off x="2595468" y="3847722"/>
          <a:ext cx="4352925" cy="857250"/>
        </p:xfrm>
        <a:graphic>
          <a:graphicData uri="http://schemas.openxmlformats.org/presentationml/2006/ole">
            <mc:AlternateContent xmlns:mc="http://schemas.openxmlformats.org/markup-compatibility/2006">
              <mc:Choice xmlns:v="urn:schemas-microsoft-com:vml" Requires="v">
                <p:oleObj spid="_x0000_s25611" r:id="rId3" imgW="4365282" imgH="834320" progId="Equation.3">
                  <p:embed/>
                </p:oleObj>
              </mc:Choice>
              <mc:Fallback>
                <p:oleObj r:id="rId3" imgW="4365282" imgH="83432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5468" y="3847722"/>
                        <a:ext cx="4352925" cy="857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3">
            <a:extLst>
              <a:ext uri="{FF2B5EF4-FFF2-40B4-BE49-F238E27FC236}">
                <a16:creationId xmlns:a16="http://schemas.microsoft.com/office/drawing/2014/main" id="{4B9BB7B3-70CA-495C-91A8-ADF12EE83BC9}"/>
              </a:ext>
            </a:extLst>
          </p:cNvPr>
          <p:cNvSpPr>
            <a:spLocks noChangeArrowheads="1"/>
          </p:cNvSpPr>
          <p:nvPr/>
        </p:nvSpPr>
        <p:spPr bwMode="auto">
          <a:xfrm>
            <a:off x="6660473" y="4076322"/>
            <a:ext cx="1134560" cy="342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22033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14E3802D-8B50-4DFA-834D-4708D08A7617}"/>
              </a:ext>
            </a:extLst>
          </p:cNvPr>
          <p:cNvSpPr>
            <a:spLocks noGrp="1"/>
          </p:cNvSpPr>
          <p:nvPr>
            <p:ph type="body" idx="1"/>
          </p:nvPr>
        </p:nvSpPr>
        <p:spPr>
          <a:xfrm>
            <a:off x="3468627" y="6015885"/>
            <a:ext cx="8543925" cy="4351338"/>
          </a:xfrm>
        </p:spPr>
        <p:txBody>
          <a:bodyPr/>
          <a:lstStyle/>
          <a:p>
            <a:pPr marL="114300" indent="0">
              <a:buNone/>
            </a:pPr>
            <a:endParaRPr lang="ru-RU" dirty="0">
              <a:latin typeface="Times New Roman" panose="02020603050405020304" pitchFamily="18" charset="0"/>
              <a:cs typeface="Times New Roman" panose="02020603050405020304" pitchFamily="18" charset="0"/>
            </a:endParaRPr>
          </a:p>
          <a:p>
            <a:endParaRPr lang="ru-RU" dirty="0"/>
          </a:p>
        </p:txBody>
      </p:sp>
      <p:sp>
        <p:nvSpPr>
          <p:cNvPr id="5" name="Прямоугольник 4">
            <a:extLst>
              <a:ext uri="{FF2B5EF4-FFF2-40B4-BE49-F238E27FC236}">
                <a16:creationId xmlns:a16="http://schemas.microsoft.com/office/drawing/2014/main" id="{EDD725B9-6EA6-4125-9DF9-4DC728FCE67C}"/>
              </a:ext>
            </a:extLst>
          </p:cNvPr>
          <p:cNvSpPr/>
          <p:nvPr/>
        </p:nvSpPr>
        <p:spPr>
          <a:xfrm>
            <a:off x="681036" y="1230050"/>
            <a:ext cx="8443912" cy="2308324"/>
          </a:xfrm>
          <a:prstGeom prst="rect">
            <a:avLst/>
          </a:prstGeom>
        </p:spPr>
        <p:txBody>
          <a:bodyPr wrap="square">
            <a:spAutoFit/>
          </a:bodyPr>
          <a:lstStyle/>
          <a:p>
            <a:pPr marL="180340" algn="just"/>
            <a:r>
              <a:rPr lang="ru-RU" sz="2400" dirty="0">
                <a:latin typeface="Times New Roman" panose="02020603050405020304" pitchFamily="18" charset="0"/>
                <a:cs typeface="Times New Roman" panose="02020603050405020304" pitchFamily="18" charset="0"/>
              </a:rPr>
              <a:t>	Муқовимати баъзе элементҳои занҷири ЭС, ки дар расми </a:t>
            </a:r>
            <a:r>
              <a:rPr lang="tg-Cyrl-TJ" sz="2400" dirty="0">
                <a:latin typeface="Times New Roman" panose="02020603050405020304" pitchFamily="18" charset="0"/>
                <a:cs typeface="Times New Roman" panose="02020603050405020304" pitchFamily="18" charset="0"/>
              </a:rPr>
              <a:t>зерин</a:t>
            </a:r>
            <a:r>
              <a:rPr lang="ru-RU" sz="2400" dirty="0">
                <a:latin typeface="Times New Roman" panose="02020603050405020304" pitchFamily="18" charset="0"/>
                <a:cs typeface="Times New Roman" panose="02020603050405020304" pitchFamily="18" charset="0"/>
              </a:rPr>
              <a:t> нишон дода шудааст (зинаи 220 кВ ҳамчун асосӣ гирифта шудааст) ба таври зерин муайян карда мешавад: генератори Г</a:t>
            </a:r>
            <a:r>
              <a:rPr lang="tg-Cyrl-TJ"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180340" algn="just"/>
            <a:endParaRPr lang="tg-Cyrl-TJ"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180340" algn="just"/>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83F2620C-718B-41E8-AF3E-9EAA8D66D750}"/>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2" name="Rectangle 2">
            <a:extLst>
              <a:ext uri="{FF2B5EF4-FFF2-40B4-BE49-F238E27FC236}">
                <a16:creationId xmlns:a16="http://schemas.microsoft.com/office/drawing/2014/main" id="{1723E117-CB94-45BF-8661-ADD6F6F8AF04}"/>
              </a:ext>
            </a:extLst>
          </p:cNvPr>
          <p:cNvSpPr>
            <a:spLocks noChangeArrowheads="1"/>
          </p:cNvSpPr>
          <p:nvPr/>
        </p:nvSpPr>
        <p:spPr bwMode="auto">
          <a:xfrm>
            <a:off x="3231471" y="2867487"/>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a:extLst>
              <a:ext uri="{FF2B5EF4-FFF2-40B4-BE49-F238E27FC236}">
                <a16:creationId xmlns:a16="http://schemas.microsoft.com/office/drawing/2014/main" id="{6B228647-6287-423D-9935-8802AE43B8AD}"/>
              </a:ext>
            </a:extLst>
          </p:cNvPr>
          <p:cNvGraphicFramePr>
            <a:graphicFrameLocks noChangeAspect="1"/>
          </p:cNvGraphicFramePr>
          <p:nvPr>
            <p:extLst>
              <p:ext uri="{D42A27DB-BD31-4B8C-83A1-F6EECF244321}">
                <p14:modId xmlns:p14="http://schemas.microsoft.com/office/powerpoint/2010/main" val="678129806"/>
              </p:ext>
            </p:extLst>
          </p:nvPr>
        </p:nvGraphicFramePr>
        <p:xfrm>
          <a:off x="2619283" y="3169986"/>
          <a:ext cx="3547695" cy="831308"/>
        </p:xfrm>
        <a:graphic>
          <a:graphicData uri="http://schemas.openxmlformats.org/presentationml/2006/ole">
            <mc:AlternateContent xmlns:mc="http://schemas.openxmlformats.org/markup-compatibility/2006">
              <mc:Choice xmlns:v="urn:schemas-microsoft-com:vml" Requires="v">
                <p:oleObj spid="_x0000_s26643" r:id="rId3" imgW="3289300" imgH="762000" progId="Equation.3">
                  <p:embed/>
                </p:oleObj>
              </mc:Choice>
              <mc:Fallback>
                <p:oleObj r:id="rId3" imgW="3289300" imgH="762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9283" y="3169986"/>
                        <a:ext cx="3547695" cy="831308"/>
                      </a:xfrm>
                      <a:prstGeom prst="rect">
                        <a:avLst/>
                      </a:prstGeom>
                      <a:noFill/>
                    </p:spPr>
                  </p:pic>
                </p:oleObj>
              </mc:Fallback>
            </mc:AlternateContent>
          </a:graphicData>
        </a:graphic>
      </p:graphicFrame>
      <p:sp>
        <p:nvSpPr>
          <p:cNvPr id="8" name="Rectangle 3">
            <a:extLst>
              <a:ext uri="{FF2B5EF4-FFF2-40B4-BE49-F238E27FC236}">
                <a16:creationId xmlns:a16="http://schemas.microsoft.com/office/drawing/2014/main" id="{ABE74E00-9474-407C-B523-F192BBEAE149}"/>
              </a:ext>
            </a:extLst>
          </p:cNvPr>
          <p:cNvSpPr>
            <a:spLocks noChangeArrowheads="1"/>
          </p:cNvSpPr>
          <p:nvPr/>
        </p:nvSpPr>
        <p:spPr bwMode="auto">
          <a:xfrm>
            <a:off x="6019059" y="3215670"/>
            <a:ext cx="101205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
        <p:nvSpPr>
          <p:cNvPr id="9" name="Прямоугольник 8">
            <a:extLst>
              <a:ext uri="{FF2B5EF4-FFF2-40B4-BE49-F238E27FC236}">
                <a16:creationId xmlns:a16="http://schemas.microsoft.com/office/drawing/2014/main" id="{E7B92945-2DF6-4BB1-8464-DC717A04C17A}"/>
              </a:ext>
            </a:extLst>
          </p:cNvPr>
          <p:cNvSpPr/>
          <p:nvPr/>
        </p:nvSpPr>
        <p:spPr>
          <a:xfrm>
            <a:off x="1239564" y="4465294"/>
            <a:ext cx="1113125" cy="324384"/>
          </a:xfrm>
          <a:prstGeom prst="rect">
            <a:avLst/>
          </a:prstGeom>
        </p:spPr>
        <p:txBody>
          <a:bodyPr wrap="none">
            <a:spAutoFit/>
          </a:bodyPr>
          <a:lstStyle/>
          <a:p>
            <a:pPr marL="414655">
              <a:lnSpc>
                <a:spcPct val="115000"/>
              </a:lnSpc>
              <a:spcBef>
                <a:spcPts val="695"/>
              </a:spcBef>
              <a:spcAft>
                <a:spcPts val="800"/>
              </a:spcAft>
            </a:pPr>
            <a:r>
              <a:rPr lang="tg-Cyrl-TJ" spc="-10" dirty="0">
                <a:latin typeface="Times New Roman" panose="02020603050405020304" pitchFamily="18" charset="0"/>
                <a:ea typeface="Calibri" panose="020F0502020204030204" pitchFamily="34" charset="0"/>
                <a:cs typeface="Times New Roman" panose="02020603050405020304" pitchFamily="18" charset="0"/>
              </a:rPr>
              <a:t>ХИБ </a:t>
            </a:r>
            <a:r>
              <a:rPr lang="en-US" spc="-10" dirty="0">
                <a:latin typeface="Times New Roman" panose="02020603050405020304" pitchFamily="18" charset="0"/>
                <a:ea typeface="Calibri" panose="020F0502020204030204" pitchFamily="34" charset="0"/>
                <a:cs typeface="Times New Roman" panose="02020603050405020304" pitchFamily="18" charset="0"/>
              </a:rPr>
              <a:t>L</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5">
            <a:extLst>
              <a:ext uri="{FF2B5EF4-FFF2-40B4-BE49-F238E27FC236}">
                <a16:creationId xmlns:a16="http://schemas.microsoft.com/office/drawing/2014/main" id="{AF79A671-1887-487E-AF73-E1CD6C718C96}"/>
              </a:ext>
            </a:extLst>
          </p:cNvPr>
          <p:cNvSpPr>
            <a:spLocks noChangeArrowheads="1"/>
          </p:cNvSpPr>
          <p:nvPr/>
        </p:nvSpPr>
        <p:spPr bwMode="auto">
          <a:xfrm>
            <a:off x="2787588" y="419026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a:extLst>
              <a:ext uri="{FF2B5EF4-FFF2-40B4-BE49-F238E27FC236}">
                <a16:creationId xmlns:a16="http://schemas.microsoft.com/office/drawing/2014/main" id="{E1ABF36C-80B5-4FD9-9460-4C3AC06E899B}"/>
              </a:ext>
            </a:extLst>
          </p:cNvPr>
          <p:cNvGraphicFramePr>
            <a:graphicFrameLocks noChangeAspect="1"/>
          </p:cNvGraphicFramePr>
          <p:nvPr>
            <p:extLst>
              <p:ext uri="{D42A27DB-BD31-4B8C-83A1-F6EECF244321}">
                <p14:modId xmlns:p14="http://schemas.microsoft.com/office/powerpoint/2010/main" val="872860503"/>
              </p:ext>
            </p:extLst>
          </p:nvPr>
        </p:nvGraphicFramePr>
        <p:xfrm>
          <a:off x="2787588" y="4647460"/>
          <a:ext cx="2628900" cy="762000"/>
        </p:xfrm>
        <a:graphic>
          <a:graphicData uri="http://schemas.openxmlformats.org/presentationml/2006/ole">
            <mc:AlternateContent xmlns:mc="http://schemas.openxmlformats.org/markup-compatibility/2006">
              <mc:Choice xmlns:v="urn:schemas-microsoft-com:vml" Requires="v">
                <p:oleObj spid="_x0000_s26644" r:id="rId5" imgW="2628900" imgH="762000" progId="Equation.3">
                  <p:embed/>
                </p:oleObj>
              </mc:Choice>
              <mc:Fallback>
                <p:oleObj r:id="rId5" imgW="2628900" imgH="7620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7588" y="4647460"/>
                        <a:ext cx="262890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3">
            <a:extLst>
              <a:ext uri="{FF2B5EF4-FFF2-40B4-BE49-F238E27FC236}">
                <a16:creationId xmlns:a16="http://schemas.microsoft.com/office/drawing/2014/main" id="{F192E6D5-206D-4185-A3CB-6F1C470F80A6}"/>
              </a:ext>
            </a:extLst>
          </p:cNvPr>
          <p:cNvSpPr>
            <a:spLocks noChangeArrowheads="1"/>
          </p:cNvSpPr>
          <p:nvPr/>
        </p:nvSpPr>
        <p:spPr bwMode="auto">
          <a:xfrm>
            <a:off x="5513031" y="4672015"/>
            <a:ext cx="101205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005083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8489614-81B8-4181-84ED-9219C54E32F8}"/>
              </a:ext>
            </a:extLst>
          </p:cNvPr>
          <p:cNvSpPr>
            <a:spLocks noGrp="1"/>
          </p:cNvSpPr>
          <p:nvPr>
            <p:ph type="body" idx="1"/>
          </p:nvPr>
        </p:nvSpPr>
        <p:spPr>
          <a:xfrm>
            <a:off x="645316" y="1253331"/>
            <a:ext cx="8615364" cy="4351338"/>
          </a:xfrm>
        </p:spPr>
        <p:txBody>
          <a:bodyPr>
            <a:noAutofit/>
          </a:bodyPr>
          <a:lstStyle/>
          <a:p>
            <a:pPr marL="114300" indent="0" algn="just">
              <a:buNone/>
            </a:pPr>
            <a:r>
              <a:rPr lang="ru-RU" sz="2400" dirty="0">
                <a:latin typeface="Times New Roman" panose="02020603050405020304" pitchFamily="18" charset="0"/>
                <a:cs typeface="Times New Roman" panose="02020603050405020304" pitchFamily="18" charset="0"/>
              </a:rPr>
              <a:t>Трансформатор Т</a:t>
            </a:r>
          </a:p>
          <a:p>
            <a:pPr marL="114300" indent="0" algn="just">
              <a:buNone/>
            </a:pPr>
            <a:endParaRPr lang="tg-Cyrl-TJ" sz="2000" dirty="0">
              <a:latin typeface="Times New Roman" panose="02020603050405020304" pitchFamily="18" charset="0"/>
              <a:cs typeface="Times New Roman" panose="02020603050405020304" pitchFamily="18" charset="0"/>
            </a:endParaRPr>
          </a:p>
          <a:p>
            <a:pPr marL="114300" indent="0" algn="just">
              <a:buNone/>
            </a:pPr>
            <a:endParaRPr lang="tg-Cyrl-TJ" sz="2000" dirty="0">
              <a:latin typeface="Times New Roman" panose="02020603050405020304" pitchFamily="18" charset="0"/>
              <a:cs typeface="Times New Roman" panose="02020603050405020304" pitchFamily="18" charset="0"/>
            </a:endParaRPr>
          </a:p>
          <a:p>
            <a:pPr marL="114300" indent="0" algn="just">
              <a:buNone/>
            </a:pPr>
            <a:endParaRPr lang="tg-Cyrl-TJ" sz="2000" dirty="0">
              <a:latin typeface="Times New Roman" panose="02020603050405020304" pitchFamily="18" charset="0"/>
              <a:cs typeface="Times New Roman" panose="02020603050405020304" pitchFamily="18" charset="0"/>
            </a:endParaRPr>
          </a:p>
          <a:p>
            <a:pPr marL="114300" indent="0" algn="just">
              <a:buNone/>
            </a:pPr>
            <a:endParaRPr lang="tg-Cyrl-TJ" sz="2000" dirty="0">
              <a:latin typeface="Times New Roman" panose="02020603050405020304" pitchFamily="18" charset="0"/>
              <a:cs typeface="Times New Roman" panose="02020603050405020304" pitchFamily="18" charset="0"/>
            </a:endParaRPr>
          </a:p>
          <a:p>
            <a:pPr marL="114300" indent="0" algn="just">
              <a:buNone/>
            </a:pPr>
            <a:r>
              <a:rPr lang="tg-Cyrl-TJ" sz="2400" dirty="0">
                <a:latin typeface="Times New Roman" panose="02020603050405020304" pitchFamily="18" charset="0"/>
                <a:cs typeface="Times New Roman" panose="02020603050405020304" pitchFamily="18" charset="0"/>
              </a:rPr>
              <a:t>Генератор </a:t>
            </a:r>
            <a:r>
              <a:rPr lang="en-US" sz="2400" dirty="0">
                <a:latin typeface="Times New Roman" panose="02020603050405020304" pitchFamily="18" charset="0"/>
                <a:cs typeface="Times New Roman" panose="02020603050405020304" pitchFamily="18" charset="0"/>
              </a:rPr>
              <a:t>G</a:t>
            </a:r>
            <a:endParaRPr lang="ru-RU" sz="2400" dirty="0">
              <a:latin typeface="Times New Roman" panose="02020603050405020304" pitchFamily="18" charset="0"/>
              <a:cs typeface="Times New Roman" panose="02020603050405020304" pitchFamily="18" charset="0"/>
            </a:endParaRPr>
          </a:p>
          <a:p>
            <a:pPr marL="114300" indent="0" algn="just">
              <a:buNone/>
            </a:pPr>
            <a:endParaRPr lang="ru-RU" sz="20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CCC8823C-7864-41E6-A2DE-3AABEAF73E8F}"/>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
        <p:nvSpPr>
          <p:cNvPr id="2" name="Rectangle 2">
            <a:extLst>
              <a:ext uri="{FF2B5EF4-FFF2-40B4-BE49-F238E27FC236}">
                <a16:creationId xmlns:a16="http://schemas.microsoft.com/office/drawing/2014/main" id="{2544C692-EA41-4BD4-B931-DD8932157502}"/>
              </a:ext>
            </a:extLst>
          </p:cNvPr>
          <p:cNvSpPr>
            <a:spLocks noChangeArrowheads="1"/>
          </p:cNvSpPr>
          <p:nvPr/>
        </p:nvSpPr>
        <p:spPr bwMode="auto">
          <a:xfrm>
            <a:off x="2015231" y="1864311"/>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a:extLst>
              <a:ext uri="{FF2B5EF4-FFF2-40B4-BE49-F238E27FC236}">
                <a16:creationId xmlns:a16="http://schemas.microsoft.com/office/drawing/2014/main" id="{59FFFF85-908C-4D8E-8F69-2E0E51DB6DB4}"/>
              </a:ext>
            </a:extLst>
          </p:cNvPr>
          <p:cNvGraphicFramePr>
            <a:graphicFrameLocks noChangeAspect="1"/>
          </p:cNvGraphicFramePr>
          <p:nvPr>
            <p:extLst>
              <p:ext uri="{D42A27DB-BD31-4B8C-83A1-F6EECF244321}">
                <p14:modId xmlns:p14="http://schemas.microsoft.com/office/powerpoint/2010/main" val="3934862476"/>
              </p:ext>
            </p:extLst>
          </p:nvPr>
        </p:nvGraphicFramePr>
        <p:xfrm>
          <a:off x="2015230" y="2321511"/>
          <a:ext cx="4408647" cy="865572"/>
        </p:xfrm>
        <a:graphic>
          <a:graphicData uri="http://schemas.openxmlformats.org/presentationml/2006/ole">
            <mc:AlternateContent xmlns:mc="http://schemas.openxmlformats.org/markup-compatibility/2006">
              <mc:Choice xmlns:v="urn:schemas-microsoft-com:vml" Requires="v">
                <p:oleObj spid="_x0000_s27665" r:id="rId3" imgW="3937000" imgH="774700" progId="Equation.3">
                  <p:embed/>
                </p:oleObj>
              </mc:Choice>
              <mc:Fallback>
                <p:oleObj r:id="rId3" imgW="3937000" imgH="774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5230" y="2321511"/>
                        <a:ext cx="4408647" cy="865572"/>
                      </a:xfrm>
                      <a:prstGeom prst="rect">
                        <a:avLst/>
                      </a:prstGeom>
                      <a:noFill/>
                    </p:spPr>
                  </p:pic>
                </p:oleObj>
              </mc:Fallback>
            </mc:AlternateContent>
          </a:graphicData>
        </a:graphic>
      </p:graphicFrame>
      <p:sp>
        <p:nvSpPr>
          <p:cNvPr id="9" name="Rectangle 3">
            <a:extLst>
              <a:ext uri="{FF2B5EF4-FFF2-40B4-BE49-F238E27FC236}">
                <a16:creationId xmlns:a16="http://schemas.microsoft.com/office/drawing/2014/main" id="{AD5B2F03-B595-4E72-B66F-0E2FEBF6DA34}"/>
              </a:ext>
            </a:extLst>
          </p:cNvPr>
          <p:cNvSpPr>
            <a:spLocks noChangeArrowheads="1"/>
          </p:cNvSpPr>
          <p:nvPr/>
        </p:nvSpPr>
        <p:spPr bwMode="auto">
          <a:xfrm>
            <a:off x="6324196" y="2378493"/>
            <a:ext cx="101205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13</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
        <p:nvSpPr>
          <p:cNvPr id="10" name="Rectangle 5">
            <a:extLst>
              <a:ext uri="{FF2B5EF4-FFF2-40B4-BE49-F238E27FC236}">
                <a16:creationId xmlns:a16="http://schemas.microsoft.com/office/drawing/2014/main" id="{5A380CFA-0D76-487B-A153-A1C75DB6DD86}"/>
              </a:ext>
            </a:extLst>
          </p:cNvPr>
          <p:cNvSpPr>
            <a:spLocks noChangeArrowheads="1"/>
          </p:cNvSpPr>
          <p:nvPr/>
        </p:nvSpPr>
        <p:spPr bwMode="auto">
          <a:xfrm>
            <a:off x="0" y="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a:extLst>
              <a:ext uri="{FF2B5EF4-FFF2-40B4-BE49-F238E27FC236}">
                <a16:creationId xmlns:a16="http://schemas.microsoft.com/office/drawing/2014/main" id="{37370483-B1C7-42D5-A57A-73557A074D35}"/>
              </a:ext>
            </a:extLst>
          </p:cNvPr>
          <p:cNvGraphicFramePr>
            <a:graphicFrameLocks noChangeAspect="1"/>
          </p:cNvGraphicFramePr>
          <p:nvPr>
            <p:extLst>
              <p:ext uri="{D42A27DB-BD31-4B8C-83A1-F6EECF244321}">
                <p14:modId xmlns:p14="http://schemas.microsoft.com/office/powerpoint/2010/main" val="3085869129"/>
              </p:ext>
            </p:extLst>
          </p:nvPr>
        </p:nvGraphicFramePr>
        <p:xfrm>
          <a:off x="2015230" y="4052976"/>
          <a:ext cx="4548509" cy="785354"/>
        </p:xfrm>
        <a:graphic>
          <a:graphicData uri="http://schemas.openxmlformats.org/presentationml/2006/ole">
            <mc:AlternateContent xmlns:mc="http://schemas.openxmlformats.org/markup-compatibility/2006">
              <mc:Choice xmlns:v="urn:schemas-microsoft-com:vml" Requires="v">
                <p:oleObj spid="_x0000_s27666" r:id="rId5" imgW="4457700" imgH="762000" progId="Equation.3">
                  <p:embed/>
                </p:oleObj>
              </mc:Choice>
              <mc:Fallback>
                <p:oleObj r:id="rId5" imgW="4457700" imgH="7620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15230" y="4052976"/>
                        <a:ext cx="4548509" cy="785354"/>
                      </a:xfrm>
                      <a:prstGeom prst="rect">
                        <a:avLst/>
                      </a:prstGeom>
                      <a:noFill/>
                    </p:spPr>
                  </p:pic>
                </p:oleObj>
              </mc:Fallback>
            </mc:AlternateContent>
          </a:graphicData>
        </a:graphic>
      </p:graphicFrame>
      <p:sp>
        <p:nvSpPr>
          <p:cNvPr id="13" name="Rectangle 3">
            <a:extLst>
              <a:ext uri="{FF2B5EF4-FFF2-40B4-BE49-F238E27FC236}">
                <a16:creationId xmlns:a16="http://schemas.microsoft.com/office/drawing/2014/main" id="{25D4A26D-9693-4644-9CD3-9517C43F9435}"/>
              </a:ext>
            </a:extLst>
          </p:cNvPr>
          <p:cNvSpPr>
            <a:spLocks noChangeArrowheads="1"/>
          </p:cNvSpPr>
          <p:nvPr/>
        </p:nvSpPr>
        <p:spPr bwMode="auto">
          <a:xfrm>
            <a:off x="6558157" y="4013465"/>
            <a:ext cx="101205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tg-Cyrl-TJ" altLang="ru-RU"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kumimoji="0" lang="tg-Cyrl-TJ"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a:t>
            </a:r>
            <a:r>
              <a:rPr kumimoji="0" lang="ru-RU" altLang="ru-RU"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68751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66ED913B-DC60-49C1-A6DB-283C10F95011}"/>
              </a:ext>
            </a:extLst>
          </p:cNvPr>
          <p:cNvSpPr>
            <a:spLocks noGrp="1"/>
          </p:cNvSpPr>
          <p:nvPr>
            <p:ph type="body" idx="1"/>
          </p:nvPr>
        </p:nvSpPr>
        <p:spPr>
          <a:xfrm>
            <a:off x="681036" y="1035050"/>
            <a:ext cx="8543925" cy="5441950"/>
          </a:xfrm>
        </p:spPr>
        <p:txBody>
          <a:bodyPr>
            <a:noAutofit/>
          </a:bodyPr>
          <a:lstStyle/>
          <a:p>
            <a:pPr marL="114300" indent="0" algn="just">
              <a:lnSpc>
                <a:spcPct val="120000"/>
              </a:lnSpc>
              <a:buNone/>
            </a:pPr>
            <a:r>
              <a:rPr lang="ru-RU" sz="2400" dirty="0">
                <a:latin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cs typeface="Times New Roman" panose="02020603050405020304" pitchFamily="18" charset="0"/>
              </a:rPr>
              <a:t>Тахмин карда мешавад, ки шиддатхои номиналии хамаи элементхо, ба гайр аз реакторхое, ки дар як зина чойгиранд, якхела ва ба U/cp баробаранд. Таносуби табдилдиҳии ҳар як трансформатор дар ин ҳолат ба таносуби Ucp.B / Ucp.H (шиддати миёнаи номиналии печҳои олӣ ва поёнӣ) баробар аст. Таносуби табдили каскади трансформаторҳо ҳамчун таносуби шиддатҳои миёнаи номиналии марҳилаҳои шадид муайян карда мешавад, ки коҳишро осон мекунад.</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D34FD49-6DA1-46B1-B303-583C6AF42303}"/>
              </a:ext>
            </a:extLst>
          </p:cNvPr>
          <p:cNvSpPr/>
          <p:nvPr/>
        </p:nvSpPr>
        <p:spPr>
          <a:xfrm>
            <a:off x="1239564" y="64198"/>
            <a:ext cx="7426868" cy="1077218"/>
          </a:xfrm>
          <a:prstGeom prst="rect">
            <a:avLst/>
          </a:prstGeom>
        </p:spPr>
        <p:txBody>
          <a:bodyPr wrap="square">
            <a:spAutoFit/>
          </a:bodyPr>
          <a:lstStyle/>
          <a:p>
            <a:pPr algn="ctr"/>
            <a:r>
              <a:rPr lang="ru-RU" sz="3200" b="1" dirty="0">
                <a:solidFill>
                  <a:schemeClr val="bg1"/>
                </a:solidFill>
                <a:latin typeface="Times New Roman" panose="02020603050405020304" pitchFamily="18" charset="0"/>
                <a:cs typeface="Times New Roman" panose="02020603050405020304" pitchFamily="18" charset="0"/>
              </a:rPr>
              <a:t>Тартиб додани </a:t>
            </a:r>
            <a:r>
              <a:rPr lang="tg-Cyrl-TJ" sz="3200" b="1" dirty="0">
                <a:solidFill>
                  <a:schemeClr val="bg1"/>
                </a:solidFill>
                <a:latin typeface="Times New Roman" panose="02020603050405020304" pitchFamily="18" charset="0"/>
                <a:cs typeface="Times New Roman" panose="02020603050405020304" pitchFamily="18" charset="0"/>
              </a:rPr>
              <a:t>нақшаи бадалӣ</a:t>
            </a:r>
            <a:r>
              <a:rPr lang="ru-RU" sz="3200" b="1" dirty="0">
                <a:solidFill>
                  <a:schemeClr val="bg1"/>
                </a:solidFill>
                <a:latin typeface="Times New Roman" panose="02020603050405020304" pitchFamily="18" charset="0"/>
                <a:cs typeface="Times New Roman" panose="02020603050405020304" pitchFamily="18" charset="0"/>
              </a:rPr>
              <a:t> ва ҳисоб кардани параметрҳои он</a:t>
            </a:r>
            <a:endParaRPr lang="ru-RU" sz="6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597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662BB72-4247-496F-83B6-AA3AFEB5069D}"/>
              </a:ext>
            </a:extLst>
          </p:cNvPr>
          <p:cNvSpPr>
            <a:spLocks noGrp="1"/>
          </p:cNvSpPr>
          <p:nvPr>
            <p:ph type="body" idx="1"/>
          </p:nvPr>
        </p:nvSpPr>
        <p:spPr>
          <a:xfrm>
            <a:off x="934533" y="4483100"/>
            <a:ext cx="8543925" cy="4351338"/>
          </a:xfrm>
        </p:spPr>
        <p:txBody>
          <a:bodyPr/>
          <a:lstStyle/>
          <a:p>
            <a:pPr marL="0" lvl="0" indent="0" algn="just" eaLnBrk="0" fontAlgn="base" hangingPunct="0">
              <a:lnSpc>
                <a:spcPct val="100000"/>
              </a:lnSpc>
              <a:spcBef>
                <a:spcPct val="0"/>
              </a:spcBef>
              <a:spcAft>
                <a:spcPct val="0"/>
              </a:spcAft>
              <a:buClrTx/>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ea typeface="Times New Roman"/>
              <a:cs typeface="Times New Roman" panose="02020603050405020304" pitchFamily="18" charset="0"/>
              <a:sym typeface="Times New Roman"/>
            </a:endParaRPr>
          </a:p>
          <a:p>
            <a:pPr marL="114300" indent="0" algn="just">
              <a:buNone/>
            </a:pPr>
            <a:endParaRPr lang="ru-RU" dirty="0"/>
          </a:p>
        </p:txBody>
      </p:sp>
      <p:sp>
        <p:nvSpPr>
          <p:cNvPr id="4" name="Прямоугольник 3">
            <a:extLst>
              <a:ext uri="{FF2B5EF4-FFF2-40B4-BE49-F238E27FC236}">
                <a16:creationId xmlns:a16="http://schemas.microsoft.com/office/drawing/2014/main" id="{456FD25A-B2AE-4225-80CE-5BE745CC0893}"/>
              </a:ext>
            </a:extLst>
          </p:cNvPr>
          <p:cNvSpPr/>
          <p:nvPr/>
        </p:nvSpPr>
        <p:spPr>
          <a:xfrm>
            <a:off x="3257826" y="184392"/>
            <a:ext cx="3390347" cy="584775"/>
          </a:xfrm>
          <a:prstGeom prst="rect">
            <a:avLst/>
          </a:prstGeom>
        </p:spPr>
        <p:txBody>
          <a:bodyPr wrap="square">
            <a:spAutoFit/>
          </a:bodyPr>
          <a:lstStyle/>
          <a:p>
            <a:r>
              <a:rPr lang="ru-RU" altLang="ru-RU" sz="3200" dirty="0">
                <a:solidFill>
                  <a:schemeClr val="bg1"/>
                </a:solidFill>
                <a:latin typeface="Times New Roman" panose="02020603050405020304" pitchFamily="18" charset="0"/>
                <a:cs typeface="Times New Roman" panose="02020603050405020304" pitchFamily="18" charset="0"/>
              </a:rPr>
              <a:t>Ҷамъбасти мавзуъ</a:t>
            </a:r>
            <a:endParaRPr lang="ru-RU" sz="3200" dirty="0">
              <a:solidFill>
                <a:schemeClr val="bg1"/>
              </a:solidFill>
            </a:endParaRPr>
          </a:p>
        </p:txBody>
      </p:sp>
      <p:sp>
        <p:nvSpPr>
          <p:cNvPr id="2" name="Rectangle 1">
            <a:extLst>
              <a:ext uri="{FF2B5EF4-FFF2-40B4-BE49-F238E27FC236}">
                <a16:creationId xmlns:a16="http://schemas.microsoft.com/office/drawing/2014/main" id="{27C6DEEB-0171-4C41-A3F8-5E20489EB938}"/>
              </a:ext>
            </a:extLst>
          </p:cNvPr>
          <p:cNvSpPr>
            <a:spLocks noChangeArrowheads="1"/>
          </p:cNvSpPr>
          <p:nvPr/>
        </p:nvSpPr>
        <p:spPr bwMode="auto">
          <a:xfrm>
            <a:off x="427542" y="769167"/>
            <a:ext cx="916007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Реҷаҳои ғайримуқаррарӣ ҳолатҳои ғайристандартие мебошанд, ки дар шабакаҳои энергетикӣ бо сабабҳои гуногун, аз ҷумла садамаҳо, сарбориҳои ғайричашмдошт ва вайроншавии таҷҳизот ба вуҷуд меоянд.</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Ин реҷаҳо метавонанд боиси коҳиши устувории низоми энергетикӣ, зиёд шудани талафоти нерӯ ва хатар ба таҷҳизот ва инсонҳо гарданд. Барои пешгирӣ ва бартараф кардани таъсири манфии онҳо, истифодаи системаҳои ҳимоявӣ, автоматика ва идоракунии оқилона муҳим мебошад.</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Тадқиқоти илмӣ ва татбиқи технологияҳои нави рақамӣ, ба монанди зеҳни сунъӣ (ИИ), метавонанд самаранокии ҳалли реҷаҳои ғайримуқаррариро баланд бардошта, устувории низоми энергетикӣ ва кам кардани талафоти он мусоидат намоянд.</a:t>
            </a:r>
          </a:p>
        </p:txBody>
      </p:sp>
    </p:spTree>
    <p:extLst>
      <p:ext uri="{BB962C8B-B14F-4D97-AF65-F5344CB8AC3E}">
        <p14:creationId xmlns:p14="http://schemas.microsoft.com/office/powerpoint/2010/main" val="41139272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109441"/>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484270" y="660760"/>
            <a:ext cx="8617863"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eaLnBrk="0" fontAlgn="base" hangingPunct="0">
              <a:spcBef>
                <a:spcPct val="0"/>
              </a:spcBef>
              <a:spcAft>
                <a:spcPct val="0"/>
              </a:spcAft>
              <a:buClrTx/>
              <a:buFont typeface="+mj-lt"/>
              <a:buAutoNum type="arabicPeriod"/>
            </a:pPr>
            <a:r>
              <a:rPr lang="tg-Cyrl-TJ" sz="16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Андреев, В. А.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и автоматика систем электроснабжения: учебник для вузов</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3-ю издания, перераб. И дополн. М.: Высш. шк., 1991.</a:t>
            </a:r>
          </a:p>
          <a:p>
            <a:pPr marL="457200" lvl="0" indent="-457200" algn="just"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Раҷабов, П., Д. Давлатшоев, У. Хоҷаева, и М. Каримов. </a:t>
            </a:r>
            <a:r>
              <a:rPr lang="ru-RU" altLang="ru-RU" sz="1600" i="1" dirty="0">
                <a:solidFill>
                  <a:schemeClr val="tx1"/>
                </a:solidFill>
                <a:latin typeface="Times New Roman" panose="02020603050405020304" pitchFamily="18" charset="0"/>
                <a:cs typeface="Times New Roman" panose="02020603050405020304" pitchFamily="18" charset="0"/>
              </a:rPr>
              <a:t>Луғати истилоҳи соҳаи энергетика (русӣ-тоҷикӣ)</a:t>
            </a:r>
            <a:r>
              <a:rPr lang="ru-RU" altLang="ru-RU" sz="1600" dirty="0">
                <a:solidFill>
                  <a:schemeClr val="tx1"/>
                </a:solidFill>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457200" lvl="0" indent="-457200" algn="just" eaLnBrk="0" fontAlgn="base" hangingPunct="0">
              <a:spcBef>
                <a:spcPct val="0"/>
              </a:spcBef>
              <a:spcAft>
                <a:spcPct val="0"/>
              </a:spcAft>
              <a:buClrTx/>
              <a:buFont typeface="+mj-lt"/>
              <a:buAutoNum type="arabicPeriod"/>
            </a:pPr>
            <a:r>
              <a:rPr lang="ru-RU" altLang="ru-RU" sz="1600" i="1" dirty="0">
                <a:solidFill>
                  <a:schemeClr val="tx1"/>
                </a:solidFill>
                <a:latin typeface="Times New Roman" panose="02020603050405020304" pitchFamily="18" charset="0"/>
                <a:cs typeface="Times New Roman" panose="02020603050405020304" pitchFamily="18" charset="0"/>
              </a:rPr>
              <a:t>Русско-таджикский словарь</a:t>
            </a:r>
            <a:r>
              <a:rPr lang="ru-RU" altLang="ru-RU" sz="1600" dirty="0">
                <a:solidFill>
                  <a:schemeClr val="tx1"/>
                </a:solidFill>
                <a:latin typeface="Times New Roman" panose="02020603050405020304" pitchFamily="18" charset="0"/>
                <a:cs typeface="Times New Roman" panose="02020603050405020304" pitchFamily="18" charset="0"/>
              </a:rPr>
              <a:t>. Под ред. М. С. Осими. М.: Русский язык, 1985.</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Булычев, А. В., ва А. А. Наволочный.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Чебоксары: нашриёти Чуваш. ун-та, 2010.</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Гельфанд, Я. С.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Вас Безруких А. А. Релейная защита и автоматика систем электроснабжения. — М.: Энергоатомиздат, 2010.</a:t>
            </a:r>
          </a:p>
          <a:p>
            <a:pPr marL="342900" lvl="0" indent="-342900" eaLnBrk="0" fontAlgn="base" hangingPunct="0">
              <a:spcBef>
                <a:spcPct val="0"/>
              </a:spcBef>
              <a:spcAft>
                <a:spcPct val="0"/>
              </a:spcAft>
              <a:buClrTx/>
              <a:buFont typeface="+mj-lt"/>
              <a:buAutoNum type="arabicPeriod"/>
            </a:pPr>
            <a:r>
              <a:rPr lang="ru-RU" altLang="ru-RU" sz="1600" dirty="0" err="1">
                <a:solidFill>
                  <a:schemeClr val="tx1"/>
                </a:solidFill>
                <a:latin typeface="Times New Roman" panose="02020603050405020304" pitchFamily="18" charset="0"/>
                <a:cs typeface="Times New Roman" panose="02020603050405020304" pitchFamily="18" charset="0"/>
              </a:rPr>
              <a:t>иленко</a:t>
            </a:r>
            <a:r>
              <a:rPr lang="ru-RU" altLang="ru-RU" sz="1600" dirty="0">
                <a:solidFill>
                  <a:schemeClr val="tx1"/>
                </a:solidFill>
                <a:latin typeface="Times New Roman" panose="02020603050405020304" pitchFamily="18" charset="0"/>
                <a:cs typeface="Times New Roman" panose="02020603050405020304" pitchFamily="18" charset="0"/>
              </a:rPr>
              <a:t> В. Н. Релейная защита и автоматика: учебник для вузов. — 2-е изд. — М.: Академия, 2016.</a:t>
            </a:r>
          </a:p>
          <a:p>
            <a:pPr marL="342900" lvl="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Зуев В. В. Цифровая релейная защита. — М.: Энергоатомиздат, 2008.</a:t>
            </a:r>
          </a:p>
          <a:p>
            <a:pPr marL="342900" lvl="0" indent="-342900"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Клепиков В. П. Релейная защита и автоматика в электроэнергетике.</a:t>
            </a:r>
          </a:p>
          <a:p>
            <a:pPr lvl="0" eaLnBrk="0" fontAlgn="base" hangingPunct="0">
              <a:spcBef>
                <a:spcPct val="0"/>
              </a:spcBef>
              <a:spcAft>
                <a:spcPct val="0"/>
              </a:spcAft>
              <a:buClrTx/>
            </a:pPr>
            <a:r>
              <a:rPr lang="ru-RU" altLang="ru-RU" sz="1600" dirty="0">
                <a:solidFill>
                  <a:schemeClr val="tx1"/>
                </a:solidFill>
                <a:latin typeface="Times New Roman" panose="02020603050405020304" pitchFamily="18" charset="0"/>
                <a:cs typeface="Times New Roman" panose="02020603050405020304" pitchFamily="18" charset="0"/>
              </a:rPr>
              <a:t> — 3-е изд. — М.: Высшая школа, 2017.</a:t>
            </a:r>
          </a:p>
          <a:p>
            <a:pPr lvl="0" eaLnBrk="0" fontAlgn="base" hangingPunct="0">
              <a:spcBef>
                <a:spcPct val="0"/>
              </a:spcBef>
              <a:spcAft>
                <a:spcPct val="0"/>
              </a:spcAft>
              <a:buClrTx/>
            </a:pPr>
            <a:r>
              <a:rPr lang="ru-RU" altLang="ru-RU" sz="1600" dirty="0">
                <a:solidFill>
                  <a:schemeClr val="tx1"/>
                </a:solidFill>
                <a:latin typeface="Times New Roman" panose="02020603050405020304" pitchFamily="18" charset="0"/>
                <a:cs typeface="Times New Roman" panose="02020603050405020304" pitchFamily="18" charset="0"/>
              </a:rPr>
              <a:t>11.Мищенко А. С. Основы релейной защиты и автоматики.</a:t>
            </a:r>
          </a:p>
          <a:p>
            <a:pPr lvl="0" eaLnBrk="0" fontAlgn="base" hangingPunct="0">
              <a:spcBef>
                <a:spcPct val="0"/>
              </a:spcBef>
              <a:spcAft>
                <a:spcPct val="0"/>
              </a:spcAft>
              <a:buClrTx/>
            </a:pPr>
            <a:r>
              <a:rPr lang="ru-RU" altLang="ru-RU" sz="1600" dirty="0">
                <a:solidFill>
                  <a:schemeClr val="tx1"/>
                </a:solidFill>
                <a:latin typeface="Times New Roman" panose="02020603050405020304" pitchFamily="18" charset="0"/>
                <a:cs typeface="Times New Roman" panose="02020603050405020304" pitchFamily="18" charset="0"/>
              </a:rPr>
              <a:t> — СПб.: Питер, 2020.</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TotalTime>
  <Words>813</Words>
  <Application>Microsoft Office PowerPoint</Application>
  <PresentationFormat>Лист A4 (210x297 мм)</PresentationFormat>
  <Paragraphs>183</Paragraphs>
  <Slides>34</Slides>
  <Notes>8</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34</vt:i4>
      </vt:variant>
    </vt:vector>
  </HeadingPairs>
  <TitlesOfParts>
    <vt:vector size="40" baseType="lpstr">
      <vt:lpstr>Times New Roman</vt:lpstr>
      <vt:lpstr>Calibri</vt:lpstr>
      <vt:lpstr>Century Gothic</vt:lpstr>
      <vt:lpstr>Arial</vt:lpstr>
      <vt:lpstr>Тема Office</vt:lpstr>
      <vt:lpstr>Equation.3</vt:lpstr>
      <vt:lpstr>Презентация PowerPoint</vt:lpstr>
      <vt:lpstr>Презентация PowerPoint</vt:lpstr>
      <vt:lpstr>Презентация PowerPoint</vt:lpstr>
      <vt:lpstr>Реҷаҳои ғайримуқаррарӣ</vt:lpstr>
      <vt:lpstr>Реҷаҳои ғайримуқаррарӣ</vt:lpstr>
      <vt:lpstr>Презентация PowerPoint</vt:lpstr>
      <vt:lpstr>Презентация PowerPoint</vt:lpstr>
      <vt:lpstr>Реҷаҳои ғайримуқаррарӣ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User</cp:lastModifiedBy>
  <cp:revision>55</cp:revision>
  <dcterms:created xsi:type="dcterms:W3CDTF">2017-07-03T07:04:34Z</dcterms:created>
  <dcterms:modified xsi:type="dcterms:W3CDTF">2025-04-04T09:32:28Z</dcterms:modified>
</cp:coreProperties>
</file>