
<file path=[Content_Types].xml><?xml version="1.0" encoding="utf-8"?>
<Types xmlns="http://schemas.openxmlformats.org/package/2006/content-types">
  <Default ContentType="image/jpeg" Extension="jpg"/>
  <Default ContentType="application/vnd.openxmlformats-officedocument.vmlDrawing" Extension="vml"/>
  <Default ContentType="application/x-fontdata" Extension="fntdata"/>
  <Default ContentType="image/gif" Extension="gif"/>
  <Default ContentType="application/vnd.visio" Extension="vsd"/>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visio" PartName="/ppt/embeddings/Microsoft_Office_Visio_Drawing3.vsd"/>
  <Override ContentType="application/vnd.visio" PartName="/ppt/embeddings/Microsoft_Office_Visio_Drawing2.vsd"/>
  <Override ContentType="application/vnd.visio" PartName="/ppt/embeddings/Microsoft_Office_Visio_Drawing1.vsd"/>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Lst>
  <p:sldSz cy="6858000" cx="9906000"/>
  <p:notesSz cx="6742100" cy="9875825"/>
  <p:embeddedFontLst>
    <p:embeddedFont>
      <p:font typeface="Century Gothic"/>
      <p:regular r:id="rId43"/>
      <p:bold r:id="rId44"/>
      <p:italic r:id="rId45"/>
      <p:boldItalic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 uri="GoogleSlidesCustomDataVersion2">
      <go:slidesCustomData xmlns:go="http://customooxmlschemas.google.com/" r:id="rId47" roundtripDataSignature="AMtx7mgCsfUGZ+4fYbOUqogWtIf1XYtTN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3ED02670-1E3C-48F5-A021-9FF002C08F85}">
  <a:tblStyle styleId="{3ED02670-1E3C-48F5-A021-9FF002C08F85}" styleName="Table_0">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font" Target="fonts/CenturyGothic-bold.fntdata"/><Relationship Id="rId21" Type="http://schemas.openxmlformats.org/officeDocument/2006/relationships/slide" Target="slides/slide15.xml"/><Relationship Id="rId43" Type="http://schemas.openxmlformats.org/officeDocument/2006/relationships/font" Target="fonts/CenturyGothic-regular.fntdata"/><Relationship Id="rId24" Type="http://schemas.openxmlformats.org/officeDocument/2006/relationships/slide" Target="slides/slide18.xml"/><Relationship Id="rId46" Type="http://schemas.openxmlformats.org/officeDocument/2006/relationships/font" Target="fonts/CenturyGothic-boldItalic.fntdata"/><Relationship Id="rId23" Type="http://schemas.openxmlformats.org/officeDocument/2006/relationships/slide" Target="slides/slide17.xml"/><Relationship Id="rId45" Type="http://schemas.openxmlformats.org/officeDocument/2006/relationships/font" Target="fonts/CenturyGothic-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47" Type="http://customschemas.google.com/relationships/presentationmetadata" Target="metadata"/><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21000" cy="4953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19525" y="0"/>
            <a:ext cx="2921000" cy="4953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80538"/>
            <a:ext cx="2921000" cy="4953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6" name="Google Shape;86;p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6" name="Google Shape;96;p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6" name="Google Shape;106;p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3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3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3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8" name="Google Shape;118;p3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4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 name="Google Shape;124;p4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4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0" name="Google Shape;130;p4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4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4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4: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3" name="Google Shape;143;p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4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4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4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4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4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4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4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4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5: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9" name="Google Shape;179;p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4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9" name="Google Shape;189;p4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4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p4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4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p4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5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5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5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5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5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1" name="Google Shape;221;p5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5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5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5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5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5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5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5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5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5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5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5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5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5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5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6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6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6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6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6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6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6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6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6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6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6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6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6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6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4: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3" name="Google Shape;323;p2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5: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0" name="Google Shape;330;p2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27"/>
          <p:cNvSpPr txBox="1"/>
          <p:nvPr>
            <p:ph type="ctrTitle"/>
          </p:nvPr>
        </p:nvSpPr>
        <p:spPr>
          <a:xfrm>
            <a:off x="1238250" y="1122363"/>
            <a:ext cx="74295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7"/>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28"/>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28"/>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2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8"/>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2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7" name="Shape 27"/>
        <p:cNvGrpSpPr/>
        <p:nvPr/>
      </p:nvGrpSpPr>
      <p:grpSpPr>
        <a:xfrm>
          <a:off x="0" y="0"/>
          <a:ext cx="0" cy="0"/>
          <a:chOff x="0" y="0"/>
          <a:chExt cx="0" cy="0"/>
        </a:xfrm>
      </p:grpSpPr>
      <p:sp>
        <p:nvSpPr>
          <p:cNvPr id="28" name="Google Shape;28;p29"/>
          <p:cNvSpPr txBox="1"/>
          <p:nvPr>
            <p:ph type="title"/>
          </p:nvPr>
        </p:nvSpPr>
        <p:spPr>
          <a:xfrm>
            <a:off x="675880" y="1709739"/>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9"/>
          <p:cNvSpPr txBox="1"/>
          <p:nvPr>
            <p:ph idx="1" type="body"/>
          </p:nvPr>
        </p:nvSpPr>
        <p:spPr>
          <a:xfrm>
            <a:off x="675880"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2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9"/>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2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3" name="Shape 33"/>
        <p:cNvGrpSpPr/>
        <p:nvPr/>
      </p:nvGrpSpPr>
      <p:grpSpPr>
        <a:xfrm>
          <a:off x="0" y="0"/>
          <a:ext cx="0" cy="0"/>
          <a:chOff x="0" y="0"/>
          <a:chExt cx="0" cy="0"/>
        </a:xfrm>
      </p:grpSpPr>
      <p:sp>
        <p:nvSpPr>
          <p:cNvPr id="34" name="Google Shape;34;p30"/>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0"/>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0"/>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0"/>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0" name="Shape 40"/>
        <p:cNvGrpSpPr/>
        <p:nvPr/>
      </p:nvGrpSpPr>
      <p:grpSpPr>
        <a:xfrm>
          <a:off x="0" y="0"/>
          <a:ext cx="0" cy="0"/>
          <a:chOff x="0" y="0"/>
          <a:chExt cx="0" cy="0"/>
        </a:xfrm>
      </p:grpSpPr>
      <p:sp>
        <p:nvSpPr>
          <p:cNvPr id="41" name="Google Shape;41;p31"/>
          <p:cNvSpPr txBox="1"/>
          <p:nvPr>
            <p:ph type="title"/>
          </p:nvPr>
        </p:nvSpPr>
        <p:spPr>
          <a:xfrm>
            <a:off x="68232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1"/>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1"/>
          <p:cNvSpPr txBox="1"/>
          <p:nvPr>
            <p:ph idx="2" type="body"/>
          </p:nvPr>
        </p:nvSpPr>
        <p:spPr>
          <a:xfrm>
            <a:off x="682329" y="2505076"/>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1"/>
          <p:cNvSpPr txBox="1"/>
          <p:nvPr>
            <p:ph idx="3" type="body"/>
          </p:nvPr>
        </p:nvSpPr>
        <p:spPr>
          <a:xfrm>
            <a:off x="5014914"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1"/>
          <p:cNvSpPr txBox="1"/>
          <p:nvPr>
            <p:ph idx="4" type="body"/>
          </p:nvPr>
        </p:nvSpPr>
        <p:spPr>
          <a:xfrm>
            <a:off x="5014914" y="2505076"/>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1"/>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9" name="Shape 49"/>
        <p:cNvGrpSpPr/>
        <p:nvPr/>
      </p:nvGrpSpPr>
      <p:grpSpPr>
        <a:xfrm>
          <a:off x="0" y="0"/>
          <a:ext cx="0" cy="0"/>
          <a:chOff x="0" y="0"/>
          <a:chExt cx="0" cy="0"/>
        </a:xfrm>
      </p:grpSpPr>
      <p:sp>
        <p:nvSpPr>
          <p:cNvPr id="50" name="Google Shape;50;p32"/>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32"/>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4" name="Shape 54"/>
        <p:cNvGrpSpPr/>
        <p:nvPr/>
      </p:nvGrpSpPr>
      <p:grpSpPr>
        <a:xfrm>
          <a:off x="0" y="0"/>
          <a:ext cx="0" cy="0"/>
          <a:chOff x="0" y="0"/>
          <a:chExt cx="0" cy="0"/>
        </a:xfrm>
      </p:grpSpPr>
      <p:sp>
        <p:nvSpPr>
          <p:cNvPr id="55" name="Google Shape;55;p3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3"/>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8" name="Shape 58"/>
        <p:cNvGrpSpPr/>
        <p:nvPr/>
      </p:nvGrpSpPr>
      <p:grpSpPr>
        <a:xfrm>
          <a:off x="0" y="0"/>
          <a:ext cx="0" cy="0"/>
          <a:chOff x="0" y="0"/>
          <a:chExt cx="0" cy="0"/>
        </a:xfrm>
      </p:grpSpPr>
      <p:sp>
        <p:nvSpPr>
          <p:cNvPr id="59" name="Google Shape;59;p34"/>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4"/>
          <p:cNvSpPr txBox="1"/>
          <p:nvPr>
            <p:ph idx="1" type="body"/>
          </p:nvPr>
        </p:nvSpPr>
        <p:spPr>
          <a:xfrm>
            <a:off x="4211341" y="987426"/>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4"/>
          <p:cNvSpPr txBox="1"/>
          <p:nvPr>
            <p:ph idx="2"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4"/>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3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35"/>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5"/>
          <p:cNvSpPr/>
          <p:nvPr>
            <p:ph idx="2" type="pic"/>
          </p:nvPr>
        </p:nvSpPr>
        <p:spPr>
          <a:xfrm>
            <a:off x="4211341" y="987426"/>
            <a:ext cx="5014913" cy="4873625"/>
          </a:xfrm>
          <a:prstGeom prst="rect">
            <a:avLst/>
          </a:prstGeom>
          <a:noFill/>
          <a:ln>
            <a:noFill/>
          </a:ln>
        </p:spPr>
      </p:sp>
      <p:sp>
        <p:nvSpPr>
          <p:cNvPr id="68" name="Google Shape;68;p35"/>
          <p:cNvSpPr txBox="1"/>
          <p:nvPr>
            <p:ph idx="1"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5"/>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3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36"/>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36"/>
          <p:cNvSpPr txBox="1"/>
          <p:nvPr>
            <p:ph idx="1" type="body"/>
          </p:nvPr>
        </p:nvSpPr>
        <p:spPr>
          <a:xfrm rot="5400000">
            <a:off x="2777333"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37"/>
          <p:cNvSpPr txBox="1"/>
          <p:nvPr>
            <p:ph type="title"/>
          </p:nvPr>
        </p:nvSpPr>
        <p:spPr>
          <a:xfrm rot="5400000">
            <a:off x="5251052"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7"/>
          <p:cNvSpPr txBox="1"/>
          <p:nvPr>
            <p:ph idx="1" type="body"/>
          </p:nvPr>
        </p:nvSpPr>
        <p:spPr>
          <a:xfrm rot="5400000">
            <a:off x="917177"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3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3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4A90D0"/>
            </a:gs>
            <a:gs pos="10000">
              <a:srgbClr val="4A90D0"/>
            </a:gs>
            <a:gs pos="68000">
              <a:srgbClr val="B3D1EC"/>
            </a:gs>
            <a:gs pos="83000">
              <a:srgbClr val="B3D1EC"/>
            </a:gs>
            <a:gs pos="100000">
              <a:srgbClr val="CCE0F2"/>
            </a:gs>
          </a:gsLst>
          <a:lin ang="5400000" scaled="0"/>
        </a:gradFill>
      </p:bgPr>
    </p:bg>
    <p:spTree>
      <p:nvGrpSpPr>
        <p:cNvPr id="9" name="Shape 9"/>
        <p:cNvGrpSpPr/>
        <p:nvPr/>
      </p:nvGrpSpPr>
      <p:grpSpPr>
        <a:xfrm>
          <a:off x="0" y="0"/>
          <a:ext cx="0" cy="0"/>
          <a:chOff x="0" y="0"/>
          <a:chExt cx="0" cy="0"/>
        </a:xfrm>
      </p:grpSpPr>
      <p:sp>
        <p:nvSpPr>
          <p:cNvPr id="10" name="Google Shape;10;p26"/>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26"/>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2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2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gif"/><Relationship Id="rId4" Type="http://schemas.openxmlformats.org/officeDocument/2006/relationships/image" Target="../media/image10.gi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vmlDrawing" Target="../drawings/vmlDrawing1.vml"/><Relationship Id="rId4" Type="http://schemas.openxmlformats.org/officeDocument/2006/relationships/oleObject" Target="../embeddings/Microsoft_Office_Visio_Drawing1.vsd"/><Relationship Id="rId5" Type="http://schemas.openxmlformats.org/officeDocument/2006/relationships/oleObject" Target="../embeddings/Microsoft_Office_Visio_Drawing1.vsd"/><Relationship Id="rId6" Type="http://schemas.openxmlformats.org/officeDocument/2006/relationships/image" Target="../media/image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vmlDrawing" Target="../drawings/vmlDrawing2.vml"/><Relationship Id="rId4" Type="http://schemas.openxmlformats.org/officeDocument/2006/relationships/oleObject" Target="../embeddings/Microsoft_Office_Visio_Drawing2.vsd"/><Relationship Id="rId5" Type="http://schemas.openxmlformats.org/officeDocument/2006/relationships/oleObject" Target="../embeddings/Microsoft_Office_Visio_Drawing2.vsd"/><Relationship Id="rId6" Type="http://schemas.openxmlformats.org/officeDocument/2006/relationships/image" Target="../media/image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vmlDrawing" Target="../drawings/vmlDrawing3.vml"/><Relationship Id="rId4" Type="http://schemas.openxmlformats.org/officeDocument/2006/relationships/oleObject" Target="../embeddings/Microsoft_Office_Visio_Drawing3.vsd"/><Relationship Id="rId5" Type="http://schemas.openxmlformats.org/officeDocument/2006/relationships/oleObject" Target="../embeddings/Microsoft_Office_Visio_Drawing3.vsd"/><Relationship Id="rId6" Type="http://schemas.openxmlformats.org/officeDocument/2006/relationships/image" Target="../media/image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fmla="val 6141" name="adj"/>
            </a:avLst>
          </a:prstGeom>
          <a:solidFill>
            <a:srgbClr val="9CC2E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Arial"/>
              <a:buNone/>
            </a:pPr>
            <a:r>
              <a:t/>
            </a:r>
            <a:endParaRPr b="1" i="0" sz="20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000"/>
              <a:buFont typeface="Arial"/>
              <a:buNone/>
            </a:pPr>
            <a:r>
              <a:t/>
            </a:r>
            <a:endParaRPr b="1" i="0" sz="20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1" i="0" sz="2000" u="none" cap="none" strike="noStrike">
                <a:solidFill>
                  <a:srgbClr val="000000"/>
                </a:solidFill>
                <a:latin typeface="Times New Roman"/>
                <a:ea typeface="Times New Roman"/>
                <a:cs typeface="Times New Roman"/>
                <a:sym typeface="Times New Roman"/>
              </a:rPr>
              <a:t>Week 4: GENERAL INFORMATION ABOUT RELAY PROTECTION, The function of the relay and its internal elements</a:t>
            </a:r>
            <a:endParaRPr b="0" i="0" sz="20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000"/>
              <a:buFont typeface="Arial"/>
              <a:buNone/>
            </a:pPr>
            <a:r>
              <a:rPr b="1" i="0" sz="2000" u="none" cap="none" strike="noStrike">
                <a:solidFill>
                  <a:schemeClr val="dk1"/>
                </a:solidFill>
                <a:latin typeface="Times New Roman"/>
                <a:ea typeface="Times New Roman"/>
                <a:cs typeface="Times New Roman"/>
                <a:sym typeface="Times New Roman"/>
              </a:rPr>
              <a:t>	</a:t>
            </a:r>
            <a:endParaRPr b="1" i="0" sz="20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000"/>
              <a:buFont typeface="Arial"/>
              <a:buNone/>
            </a:pPr>
            <a:r>
              <a:t/>
            </a:r>
            <a:endParaRPr b="1" i="0" sz="2000" u="none" cap="none" strike="noStrike">
              <a:solidFill>
                <a:schemeClr val="dk1"/>
              </a:solidFill>
              <a:latin typeface="Times New Roman"/>
              <a:ea typeface="Times New Roman"/>
              <a:cs typeface="Times New Roman"/>
              <a:sym typeface="Times New Roman"/>
            </a:endParaRPr>
          </a:p>
        </p:txBody>
      </p:sp>
      <p:sp>
        <p:nvSpPr>
          <p:cNvPr id="89" name="Google Shape;89;p1"/>
          <p:cNvSpPr/>
          <p:nvPr/>
        </p:nvSpPr>
        <p:spPr>
          <a:xfrm>
            <a:off x="106681" y="122976"/>
            <a:ext cx="9692640" cy="193895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dk1"/>
                </a:solidFill>
                <a:latin typeface="Times New Roman"/>
                <a:ea typeface="Times New Roman"/>
                <a:cs typeface="Times New Roman"/>
                <a:sym typeface="Times New Roman"/>
              </a:rPr>
              <a:t>«Institute of energy of Tajikistan</a:t>
            </a:r>
            <a:r>
              <a:rPr b="1" i="0" sz="3200" u="none" cap="none" strike="noStrike">
                <a:solidFill>
                  <a:srgbClr val="000000"/>
                </a:solidFill>
                <a:latin typeface="Times New Roman"/>
                <a:ea typeface="Times New Roman"/>
                <a:cs typeface="Times New Roman"/>
                <a:sym typeface="Times New Roman"/>
              </a:rPr>
              <a:t>»</a:t>
            </a:r>
            <a:br>
              <a:rPr b="1" i="0" sz="3200" u="none" cap="none" strike="noStrike">
                <a:solidFill>
                  <a:srgbClr val="000000"/>
                </a:solidFill>
                <a:latin typeface="Times New Roman"/>
                <a:ea typeface="Times New Roman"/>
                <a:cs typeface="Times New Roman"/>
                <a:sym typeface="Times New Roman"/>
              </a:rPr>
            </a:br>
            <a:r>
              <a:rPr b="1" i="1" sz="3200" u="none" cap="none" strike="noStrike">
                <a:solidFill>
                  <a:srgbClr val="000000"/>
                </a:solidFill>
                <a:latin typeface="Times New Roman"/>
                <a:ea typeface="Times New Roman"/>
                <a:cs typeface="Times New Roman"/>
                <a:sym typeface="Times New Roman"/>
              </a:rPr>
              <a:t>Course: </a:t>
            </a:r>
            <a:r>
              <a:rPr b="1" i="0" sz="3200" u="none" cap="none" strike="noStrike">
                <a:solidFill>
                  <a:srgbClr val="000000"/>
                </a:solidFill>
                <a:latin typeface="Times New Roman"/>
                <a:ea typeface="Times New Roman"/>
                <a:cs typeface="Times New Roman"/>
                <a:sym typeface="Times New Roman"/>
              </a:rPr>
              <a:t>Relay protection systems for electrical and electrical devices</a:t>
            </a:r>
            <a:r>
              <a:rPr b="1" i="1" sz="3200" u="none" cap="none" strike="noStrike">
                <a:solidFill>
                  <a:schemeClr val="dk1"/>
                </a:solidFill>
                <a:latin typeface="Times New Roman"/>
                <a:ea typeface="Times New Roman"/>
                <a:cs typeface="Times New Roman"/>
                <a:sym typeface="Times New Roman"/>
              </a:rPr>
              <a:t>.</a:t>
            </a:r>
            <a:endParaRPr b="1" i="1" sz="3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90" name="Google Shape;90;p1"/>
          <p:cNvSpPr/>
          <p:nvPr/>
        </p:nvSpPr>
        <p:spPr>
          <a:xfrm>
            <a:off x="2109648" y="5268498"/>
            <a:ext cx="2329542" cy="12002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sz="2400" u="none" cap="none" strike="noStrike">
                <a:solidFill>
                  <a:srgbClr val="323F4F"/>
                </a:solidFill>
                <a:latin typeface="Times New Roman"/>
                <a:ea typeface="Times New Roman"/>
                <a:cs typeface="Times New Roman"/>
                <a:sym typeface="Times New Roman"/>
              </a:rPr>
              <a:t>Abdulloev Bakhtiyor Tolibjonovich</a:t>
            </a:r>
            <a:endParaRPr b="0" i="0" sz="1400" u="none" cap="none" strike="noStrike">
              <a:solidFill>
                <a:srgbClr val="000000"/>
              </a:solidFill>
              <a:latin typeface="Arial"/>
              <a:ea typeface="Arial"/>
              <a:cs typeface="Arial"/>
              <a:sym typeface="Arial"/>
            </a:endParaRPr>
          </a:p>
        </p:txBody>
      </p:sp>
      <p:sp>
        <p:nvSpPr>
          <p:cNvPr id="91" name="Google Shape;91;p1"/>
          <p:cNvSpPr/>
          <p:nvPr/>
        </p:nvSpPr>
        <p:spPr>
          <a:xfrm>
            <a:off x="4298513" y="5268498"/>
            <a:ext cx="2845105" cy="12002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1800" u="none" cap="none" strike="noStrike">
                <a:solidFill>
                  <a:schemeClr val="dk1"/>
                </a:solidFill>
                <a:latin typeface="Times New Roman"/>
                <a:ea typeface="Times New Roman"/>
                <a:cs typeface="Times New Roman"/>
                <a:sym typeface="Times New Roman"/>
              </a:rPr>
              <a:t>Lecturer of: Relay protection systems for electrical and electrical devices</a:t>
            </a:r>
            <a:endParaRPr b="1" i="0" sz="1800" u="none" cap="none" strike="noStrike">
              <a:solidFill>
                <a:schemeClr val="dk1"/>
              </a:solidFill>
              <a:latin typeface="Times New Roman"/>
              <a:ea typeface="Times New Roman"/>
              <a:cs typeface="Times New Roman"/>
              <a:sym typeface="Times New Roman"/>
            </a:endParaRPr>
          </a:p>
        </p:txBody>
      </p:sp>
      <p:cxnSp>
        <p:nvCxnSpPr>
          <p:cNvPr id="92" name="Google Shape;92;p1"/>
          <p:cNvCxnSpPr/>
          <p:nvPr/>
        </p:nvCxnSpPr>
        <p:spPr>
          <a:xfrm>
            <a:off x="4439190" y="5268498"/>
            <a:ext cx="0" cy="1200329"/>
          </a:xfrm>
          <a:prstGeom prst="straightConnector1">
            <a:avLst/>
          </a:prstGeom>
          <a:noFill/>
          <a:ln cap="flat" cmpd="sng" w="9525">
            <a:solidFill>
              <a:schemeClr val="accent1"/>
            </a:solidFill>
            <a:prstDash val="solid"/>
            <a:miter lim="800000"/>
            <a:headEnd len="sm" w="sm" type="none"/>
            <a:tailEnd len="sm" w="sm" type="none"/>
          </a:ln>
        </p:spPr>
      </p:cxnSp>
      <p:pic>
        <p:nvPicPr>
          <p:cNvPr id="93" name="Google Shape;93;p1"/>
          <p:cNvPicPr preferRelativeResize="0"/>
          <p:nvPr/>
        </p:nvPicPr>
        <p:blipFill rotWithShape="1">
          <a:blip r:embed="rId3">
            <a:alphaModFix/>
          </a:blip>
          <a:srcRect b="25465" l="33445" r="34983" t="30319"/>
          <a:stretch/>
        </p:blipFill>
        <p:spPr>
          <a:xfrm>
            <a:off x="609600" y="1750752"/>
            <a:ext cx="3975651" cy="2714643"/>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sz="2400" u="none" cap="none" strike="noStrike">
                <a:solidFill>
                  <a:srgbClr val="000000"/>
                </a:solidFill>
                <a:latin typeface="Times New Roman"/>
                <a:ea typeface="Times New Roman"/>
                <a:cs typeface="Times New Roman"/>
                <a:sym typeface="Times New Roman"/>
              </a:rPr>
              <a:t>Ҳафтаи чорум: Ишораи графикии реле ва тамосҳои он дар схемаҳои принсипиалии ҳимояи релеӣ, Ҷараёни амалиётӣ ва манбаъҳои он.</a:t>
            </a:r>
            <a:endParaRPr b="1" i="0" sz="24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t/>
            </a:r>
            <a:endParaRPr b="1" i="0" sz="24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chemeClr val="dk1"/>
              </a:solidFill>
              <a:latin typeface="Times New Roman"/>
              <a:ea typeface="Times New Roman"/>
              <a:cs typeface="Times New Roman"/>
              <a:sym typeface="Times New Roman"/>
            </a:endParaRPr>
          </a:p>
        </p:txBody>
      </p:sp>
      <p:sp>
        <p:nvSpPr>
          <p:cNvPr id="99" name="Google Shape;99;p2"/>
          <p:cNvSpPr/>
          <p:nvPr/>
        </p:nvSpPr>
        <p:spPr>
          <a:xfrm>
            <a:off x="2271900" y="5268497"/>
            <a:ext cx="2329542" cy="12002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sz="2400" u="none" cap="none" strike="noStrike">
                <a:solidFill>
                  <a:srgbClr val="323F4F"/>
                </a:solidFill>
                <a:latin typeface="Times New Roman"/>
                <a:ea typeface="Times New Roman"/>
                <a:cs typeface="Times New Roman"/>
                <a:sym typeface="Times New Roman"/>
              </a:rPr>
              <a:t>Абдуллоев Бахтиёр Толибҷонович</a:t>
            </a:r>
            <a:endParaRPr b="1" i="0" sz="2400" u="none" cap="none" strike="noStrike">
              <a:solidFill>
                <a:srgbClr val="323F4F"/>
              </a:solidFill>
              <a:latin typeface="Times New Roman"/>
              <a:ea typeface="Times New Roman"/>
              <a:cs typeface="Times New Roman"/>
              <a:sym typeface="Times New Roman"/>
            </a:endParaRPr>
          </a:p>
        </p:txBody>
      </p:sp>
      <p:sp>
        <p:nvSpPr>
          <p:cNvPr id="100" name="Google Shape;100;p2"/>
          <p:cNvSpPr/>
          <p:nvPr/>
        </p:nvSpPr>
        <p:spPr>
          <a:xfrm>
            <a:off x="4601442" y="5268456"/>
            <a:ext cx="2764221" cy="14772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1800" u="none" cap="none" strike="noStrike">
                <a:solidFill>
                  <a:schemeClr val="dk1"/>
                </a:solidFill>
                <a:latin typeface="Times New Roman"/>
                <a:ea typeface="Times New Roman"/>
                <a:cs typeface="Times New Roman"/>
                <a:sym typeface="Times New Roman"/>
              </a:rPr>
              <a:t>“</a:t>
            </a:r>
            <a:r>
              <a:rPr b="1" i="1" sz="1800" u="none" cap="none" strike="noStrike">
                <a:solidFill>
                  <a:schemeClr val="dk1"/>
                </a:solidFill>
                <a:latin typeface="Times New Roman"/>
                <a:ea typeface="Times New Roman"/>
                <a:cs typeface="Times New Roman"/>
                <a:sym typeface="Times New Roman"/>
              </a:rPr>
              <a:t>Ҳимояи релеӣ ва авттоматикунонии шабакаҳо ва таҷҳизоти электрикӣ”</a:t>
            </a:r>
            <a:endParaRPr b="0" i="0" sz="18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accent1"/>
              </a:solidFill>
              <a:latin typeface="Times New Roman"/>
              <a:ea typeface="Times New Roman"/>
              <a:cs typeface="Times New Roman"/>
              <a:sym typeface="Times New Roman"/>
            </a:endParaRPr>
          </a:p>
        </p:txBody>
      </p:sp>
      <p:cxnSp>
        <p:nvCxnSpPr>
          <p:cNvPr id="101" name="Google Shape;101;p2"/>
          <p:cNvCxnSpPr/>
          <p:nvPr/>
        </p:nvCxnSpPr>
        <p:spPr>
          <a:xfrm>
            <a:off x="4601442" y="5268456"/>
            <a:ext cx="0" cy="1200329"/>
          </a:xfrm>
          <a:prstGeom prst="straightConnector1">
            <a:avLst/>
          </a:prstGeom>
          <a:noFill/>
          <a:ln cap="flat" cmpd="sng" w="9525">
            <a:solidFill>
              <a:schemeClr val="accent1"/>
            </a:solidFill>
            <a:prstDash val="solid"/>
            <a:miter lim="800000"/>
            <a:headEnd len="sm" w="sm" type="none"/>
            <a:tailEnd len="sm" w="sm" type="none"/>
          </a:ln>
        </p:spPr>
      </p:cxnSp>
      <p:sp>
        <p:nvSpPr>
          <p:cNvPr id="102" name="Google Shape;102;p2"/>
          <p:cNvSpPr/>
          <p:nvPr/>
        </p:nvSpPr>
        <p:spPr>
          <a:xfrm>
            <a:off x="106679" y="44297"/>
            <a:ext cx="9709983" cy="17542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0" sz="3600" u="none" cap="none" strike="noStrike">
                <a:solidFill>
                  <a:srgbClr val="000000"/>
                </a:solidFill>
                <a:latin typeface="Times New Roman"/>
                <a:ea typeface="Times New Roman"/>
                <a:cs typeface="Times New Roman"/>
                <a:sym typeface="Times New Roman"/>
              </a:rPr>
              <a:t>Донишкадаи энергетикии Тоҷикистон</a:t>
            </a:r>
            <a:r>
              <a:rPr b="1" i="1" sz="2400" u="none" cap="none" strike="noStrike">
                <a:solidFill>
                  <a:srgbClr val="000000"/>
                </a:solidFill>
                <a:latin typeface="Arial"/>
                <a:ea typeface="Arial"/>
                <a:cs typeface="Arial"/>
                <a:sym typeface="Arial"/>
              </a:rPr>
              <a:t>.</a:t>
            </a:r>
            <a:endParaRPr/>
          </a:p>
          <a:p>
            <a:pPr indent="0" lvl="0" marL="0" marR="0" rtl="0" algn="ctr">
              <a:lnSpc>
                <a:spcPct val="100000"/>
              </a:lnSpc>
              <a:spcBef>
                <a:spcPts val="0"/>
              </a:spcBef>
              <a:spcAft>
                <a:spcPts val="0"/>
              </a:spcAft>
              <a:buClr>
                <a:srgbClr val="000000"/>
              </a:buClr>
              <a:buSzPts val="2400"/>
              <a:buFont typeface="Arial"/>
              <a:buNone/>
            </a:pPr>
            <a:r>
              <a:rPr b="1" i="1" sz="2400" u="none" cap="none" strike="noStrike">
                <a:solidFill>
                  <a:srgbClr val="000000"/>
                </a:solidFill>
                <a:latin typeface="Arial"/>
                <a:ea typeface="Arial"/>
                <a:cs typeface="Arial"/>
                <a:sym typeface="Arial"/>
              </a:rPr>
              <a:t>Номи фан: Ҳимояи релеӣ ва авттоматикунонии шабакаҳо ва таҷҳизоти электрикӣ</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pic>
        <p:nvPicPr>
          <p:cNvPr id="103" name="Google Shape;103;p2"/>
          <p:cNvPicPr preferRelativeResize="0"/>
          <p:nvPr/>
        </p:nvPicPr>
        <p:blipFill rotWithShape="1">
          <a:blip r:embed="rId3">
            <a:alphaModFix/>
          </a:blip>
          <a:srcRect b="25465" l="33445" r="34983" t="30319"/>
          <a:stretch/>
        </p:blipFill>
        <p:spPr>
          <a:xfrm>
            <a:off x="423169" y="1465406"/>
            <a:ext cx="3975651" cy="2714643"/>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p:nvPr/>
        </p:nvSpPr>
        <p:spPr>
          <a:xfrm>
            <a:off x="675181" y="745724"/>
            <a:ext cx="8811491" cy="4810488"/>
          </a:xfrm>
          <a:prstGeom prst="roundRect">
            <a:avLst>
              <a:gd fmla="val 6141" name="adj"/>
            </a:avLst>
          </a:prstGeom>
          <a:solidFill>
            <a:srgbClr val="9CC2E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457200" lvl="0" marL="457200" marR="0" rtl="0" algn="l">
              <a:lnSpc>
                <a:spcPct val="100000"/>
              </a:lnSpc>
              <a:spcBef>
                <a:spcPts val="0"/>
              </a:spcBef>
              <a:spcAft>
                <a:spcPts val="0"/>
              </a:spcAft>
              <a:buClr>
                <a:srgbClr val="000000"/>
              </a:buClr>
              <a:buSzPts val="3200"/>
              <a:buFont typeface="Arial"/>
              <a:buAutoNum type="arabicPeriod"/>
            </a:pPr>
            <a:r>
              <a:rPr b="1" i="0" sz="3200" u="none" cap="none" strike="noStrike">
                <a:solidFill>
                  <a:srgbClr val="000000"/>
                </a:solidFill>
                <a:latin typeface="Times New Roman"/>
                <a:ea typeface="Times New Roman"/>
                <a:cs typeface="Times New Roman"/>
                <a:sym typeface="Times New Roman"/>
              </a:rPr>
              <a:t>Ишораи графикии реле ва тамосҳои он дар схемаҳои принсипиалии ҳимояи релеӣ.</a:t>
            </a:r>
            <a:endParaRPr/>
          </a:p>
          <a:p>
            <a:pPr indent="-457200" lvl="0" marL="457200" marR="0" rtl="0" algn="l">
              <a:lnSpc>
                <a:spcPct val="100000"/>
              </a:lnSpc>
              <a:spcBef>
                <a:spcPts val="0"/>
              </a:spcBef>
              <a:spcAft>
                <a:spcPts val="0"/>
              </a:spcAft>
              <a:buClr>
                <a:srgbClr val="000000"/>
              </a:buClr>
              <a:buSzPts val="3200"/>
              <a:buFont typeface="Arial"/>
              <a:buAutoNum type="arabicPeriod"/>
            </a:pPr>
            <a:r>
              <a:rPr b="1" i="0" sz="3200" u="none" cap="none" strike="noStrike">
                <a:solidFill>
                  <a:srgbClr val="000000"/>
                </a:solidFill>
                <a:latin typeface="Times New Roman"/>
                <a:ea typeface="Times New Roman"/>
                <a:cs typeface="Times New Roman"/>
                <a:sym typeface="Times New Roman"/>
              </a:rPr>
              <a:t>Хусусиятҳои конструктивии релеҳои электромеханикӣ.</a:t>
            </a:r>
            <a:endParaRPr/>
          </a:p>
          <a:p>
            <a:pPr indent="-457200" lvl="0" marL="457200" marR="0" rtl="0" algn="l">
              <a:lnSpc>
                <a:spcPct val="100000"/>
              </a:lnSpc>
              <a:spcBef>
                <a:spcPts val="0"/>
              </a:spcBef>
              <a:spcAft>
                <a:spcPts val="0"/>
              </a:spcAft>
              <a:buClr>
                <a:srgbClr val="000000"/>
              </a:buClr>
              <a:buSzPts val="3200"/>
              <a:buFont typeface="Arial"/>
              <a:buAutoNum type="arabicPeriod"/>
            </a:pPr>
            <a:r>
              <a:rPr b="1" i="0" sz="3200" u="none" cap="none" strike="noStrike">
                <a:solidFill>
                  <a:srgbClr val="000000"/>
                </a:solidFill>
                <a:latin typeface="Times New Roman"/>
                <a:ea typeface="Times New Roman"/>
                <a:cs typeface="Times New Roman"/>
                <a:sym typeface="Times New Roman"/>
              </a:rPr>
              <a:t>Ҷараёни амалиётӣ ва манбаъҳои он.</a:t>
            </a:r>
            <a:endParaRPr b="1" i="0" sz="3200" u="none" cap="none" strike="noStrike">
              <a:solidFill>
                <a:srgbClr val="000000"/>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rgbClr val="000000"/>
              </a:buClr>
              <a:buSzPts val="3200"/>
              <a:buFont typeface="Arial"/>
              <a:buAutoNum type="arabicPeriod"/>
            </a:pPr>
            <a:r>
              <a:rPr b="1" i="0" sz="3200" u="none" cap="none" strike="noStrike">
                <a:solidFill>
                  <a:srgbClr val="000000"/>
                </a:solidFill>
                <a:latin typeface="Times New Roman"/>
                <a:ea typeface="Times New Roman"/>
                <a:cs typeface="Times New Roman"/>
                <a:sym typeface="Times New Roman"/>
              </a:rPr>
              <a:t>1.1.Ҷараёни амалиётии доимӣ.</a:t>
            </a:r>
            <a:endParaRPr/>
          </a:p>
          <a:p>
            <a:pPr indent="-457200" lvl="0" marL="457200" marR="0" rtl="0" algn="l">
              <a:lnSpc>
                <a:spcPct val="100000"/>
              </a:lnSpc>
              <a:spcBef>
                <a:spcPts val="0"/>
              </a:spcBef>
              <a:spcAft>
                <a:spcPts val="0"/>
              </a:spcAft>
              <a:buClr>
                <a:srgbClr val="000000"/>
              </a:buClr>
              <a:buSzPts val="3200"/>
              <a:buFont typeface="Arial"/>
              <a:buAutoNum type="arabicPeriod"/>
            </a:pPr>
            <a:r>
              <a:rPr b="1" i="0" sz="3200" u="none" cap="none" strike="noStrike">
                <a:solidFill>
                  <a:srgbClr val="000000"/>
                </a:solidFill>
                <a:latin typeface="Times New Roman"/>
                <a:ea typeface="Times New Roman"/>
                <a:cs typeface="Times New Roman"/>
                <a:sym typeface="Times New Roman"/>
              </a:rPr>
              <a:t>1.2.Ҷараёни амалиётии тағйирёбанда.</a:t>
            </a:r>
            <a:endParaRPr/>
          </a:p>
          <a:p>
            <a:pPr indent="-457200" lvl="0" marL="457200" marR="0" rtl="0" algn="l">
              <a:lnSpc>
                <a:spcPct val="100000"/>
              </a:lnSpc>
              <a:spcBef>
                <a:spcPts val="0"/>
              </a:spcBef>
              <a:spcAft>
                <a:spcPts val="0"/>
              </a:spcAft>
              <a:buClr>
                <a:srgbClr val="000000"/>
              </a:buClr>
              <a:buSzPts val="3200"/>
              <a:buFont typeface="Arial"/>
              <a:buAutoNum type="arabicPeriod"/>
            </a:pPr>
            <a:r>
              <a:rPr b="1" i="0" sz="3200" u="none" cap="none" strike="noStrike">
                <a:solidFill>
                  <a:schemeClr val="dk1"/>
                </a:solidFill>
                <a:latin typeface="Times New Roman"/>
                <a:ea typeface="Times New Roman"/>
                <a:cs typeface="Times New Roman"/>
                <a:sym typeface="Times New Roman"/>
              </a:rPr>
              <a:t>Ҷамъбасти мавзуъ.</a:t>
            </a:r>
            <a:endParaRPr b="1" i="0" sz="3200" u="none" cap="none" strike="noStrike">
              <a:solidFill>
                <a:srgbClr val="000000"/>
              </a:solidFill>
              <a:latin typeface="Times New Roman"/>
              <a:ea typeface="Times New Roman"/>
              <a:cs typeface="Times New Roman"/>
              <a:sym typeface="Times New Roman"/>
            </a:endParaRPr>
          </a:p>
        </p:txBody>
      </p:sp>
      <p:sp>
        <p:nvSpPr>
          <p:cNvPr id="109" name="Google Shape;109;p3"/>
          <p:cNvSpPr txBox="1"/>
          <p:nvPr/>
        </p:nvSpPr>
        <p:spPr>
          <a:xfrm>
            <a:off x="-12617" y="0"/>
            <a:ext cx="9931233" cy="51236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sz="3200" u="none" cap="none" strike="noStrike">
                <a:solidFill>
                  <a:schemeClr val="dk1"/>
                </a:solidFill>
                <a:latin typeface="Times New Roman"/>
                <a:ea typeface="Times New Roman"/>
                <a:cs typeface="Times New Roman"/>
                <a:sym typeface="Times New Roman"/>
              </a:rPr>
              <a:t>Нақшаи лексия</a:t>
            </a:r>
            <a:endParaRPr b="0"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38"/>
          <p:cNvSpPr txBox="1"/>
          <p:nvPr>
            <p:ph idx="1" type="body"/>
          </p:nvPr>
        </p:nvSpPr>
        <p:spPr>
          <a:xfrm>
            <a:off x="797511" y="1097657"/>
            <a:ext cx="8543925" cy="5760343"/>
          </a:xfrm>
          <a:prstGeom prst="rect">
            <a:avLst/>
          </a:prstGeom>
          <a:noFill/>
          <a:ln>
            <a:noFill/>
          </a:ln>
        </p:spPr>
        <p:txBody>
          <a:bodyPr anchorCtr="0" anchor="t" bIns="45700" lIns="91425" spcFirstLastPara="1" rIns="91425" wrap="square" tIns="45700">
            <a:noAutofit/>
          </a:bodyPr>
          <a:lstStyle/>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	Схемаҳои принсипиалии ҳимояи релеӣ бо нишон додани васоили ченкунанда (ба таври алоҳида), ҷараёни амалиётӣ ва занҷири хабардиҳӣ, иҷро карда мешавад. Ҷузъҳои гуногуни ҳимояи релеӣ (масалан, печа ва тамос), ки дар як элемент ҷойгиранд, дар схемаҳои принсипиалӣ, дар занҷирҳои гуногун, ба таври алоҳида нишон дода мешаванд. Яъне тамоси васлкунандаву хомӯшкунанда ва печаи реле метавонанд дар се схемаи принсипиалӣ ба таври ҷудогона тасвир ёбанд.</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	Ҳолати тамосҳои реле ва дигар дастгоҳҳои коммутатсионӣ дар схемаи принсипиалии ҳимояи релеӣ ба ҳолати ибтидоии он мутобиқат мекунад.</a:t>
            </a:r>
            <a:endParaRPr/>
          </a:p>
        </p:txBody>
      </p:sp>
      <p:sp>
        <p:nvSpPr>
          <p:cNvPr id="115" name="Google Shape;115;p38"/>
          <p:cNvSpPr txBox="1"/>
          <p:nvPr>
            <p:ph type="title"/>
          </p:nvPr>
        </p:nvSpPr>
        <p:spPr>
          <a:xfrm>
            <a:off x="1045023" y="142043"/>
            <a:ext cx="8063466" cy="81357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Ишораи графикии реле ва тамосҳои он дар схемаҳои принсипиалии ҳимояи релеӣ</a:t>
            </a:r>
            <a:endParaRPr sz="2800">
              <a:solidFill>
                <a:schemeClr val="lt1"/>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39"/>
          <p:cNvSpPr txBox="1"/>
          <p:nvPr>
            <p:ph idx="1" type="body"/>
          </p:nvPr>
        </p:nvSpPr>
        <p:spPr>
          <a:xfrm>
            <a:off x="804793" y="955614"/>
            <a:ext cx="8543925" cy="5107835"/>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Тамосҳо аз рӯйи функсияи кориашон дар занҷирҳои электрикӣ ба гурӯҳҳои хомӯшкунанда ва васлкунанда ҷудо карда мешаванд.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Дар техникаи ҳимояи релеӣ чунин тамосҳо мавҷуд мебошанд:</a:t>
            </a:r>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васлкунанда бе таъхири вақт, бо таъхири вақт ҳангоми васлкунӣ, бе таъхири вақт ҳангоми ҷудокунӣ, бо таъхири вақт хангоми васлкунӣ ва ҷудокунӣ;</a:t>
            </a:r>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ҷудокунанда, бо хусусиятҳои вақти дар боло зикршуда (монанд ба васлкунанда);</a:t>
            </a:r>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васлтағйирдиҳанда (аз як занҷир ба занҷири дигар васлсозӣ</a:t>
            </a:r>
            <a:r>
              <a:rPr/>
              <a:t>).</a:t>
            </a:r>
            <a:endParaRPr/>
          </a:p>
          <a:p>
            <a:pPr indent="-228600" lvl="0" marL="4572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121" name="Google Shape;121;p39"/>
          <p:cNvSpPr txBox="1"/>
          <p:nvPr/>
        </p:nvSpPr>
        <p:spPr>
          <a:xfrm>
            <a:off x="1045023" y="142043"/>
            <a:ext cx="8063466" cy="813571"/>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800"/>
              <a:buFont typeface="Calibri"/>
              <a:buNone/>
            </a:pPr>
            <a:r>
              <a:rPr b="1" i="0" sz="2800" u="none" cap="none" strike="noStrike">
                <a:solidFill>
                  <a:schemeClr val="lt1"/>
                </a:solidFill>
                <a:latin typeface="Times New Roman"/>
                <a:ea typeface="Times New Roman"/>
                <a:cs typeface="Times New Roman"/>
                <a:sym typeface="Times New Roman"/>
              </a:rPr>
              <a:t>Ишораи графикии реле ва тамосҳои он дар схемаҳои принсипиалии ҳимояи релеӣ</a:t>
            </a:r>
            <a:endParaRPr b="0" i="0" sz="2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40"/>
          <p:cNvSpPr txBox="1"/>
          <p:nvPr>
            <p:ph idx="1" type="body"/>
          </p:nvPr>
        </p:nvSpPr>
        <p:spPr>
          <a:xfrm>
            <a:off x="681037" y="1275209"/>
            <a:ext cx="8543925" cy="5143346"/>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Ҳимояи релеӣ дар схемаҳо бо схемаи принсипиалӣ, сохторӣ (структуравӣ), функсионалӣ ва васлӣ нишон дода мешавад.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Схемаи принсипиалӣ принсипи кори ҳимояи релеӣ ва маҷмуи элементҳои онро нишон медиҳад. Дар он ҳама релеҳо ва алоқаи электрикии байни онҳо тасвир меёбад. Ҳолати тамосҳои реле мутобиқ ба набудани ҷараён дар печаи реле нишон дода мешаванд. Релеҳои намудҳои гуногун дар схемаҳо мувофиқи стандартҳои байналмиллалӣ, бо ҳарфҳои лотинӣ ишора карда мешаванд ва номгӯи онҳо дар ҷад. 4.1 оварда шудааст.</a:t>
            </a:r>
            <a:endParaRPr sz="2400">
              <a:latin typeface="Times New Roman"/>
              <a:ea typeface="Times New Roman"/>
              <a:cs typeface="Times New Roman"/>
              <a:sym typeface="Times New Roman"/>
            </a:endParaRPr>
          </a:p>
        </p:txBody>
      </p:sp>
      <p:sp>
        <p:nvSpPr>
          <p:cNvPr id="127" name="Google Shape;127;p40"/>
          <p:cNvSpPr txBox="1"/>
          <p:nvPr>
            <p:ph type="title"/>
          </p:nvPr>
        </p:nvSpPr>
        <p:spPr>
          <a:xfrm>
            <a:off x="1045023" y="142043"/>
            <a:ext cx="8063466" cy="81357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Ишораи графикии реле ва тамосҳои он дар схемаҳои принсипиалии ҳимояи релеӣ</a:t>
            </a:r>
            <a:endParaRPr sz="2800">
              <a:solidFill>
                <a:schemeClr val="lt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41"/>
          <p:cNvSpPr txBox="1"/>
          <p:nvPr>
            <p:ph type="title"/>
          </p:nvPr>
        </p:nvSpPr>
        <p:spPr>
          <a:xfrm>
            <a:off x="1045023" y="142043"/>
            <a:ext cx="8063466" cy="81357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Ишораи графикии реле ва тамосҳои он дар схемаҳои принсипиалии ҳимояи релеӣ</a:t>
            </a:r>
            <a:endParaRPr sz="2800">
              <a:solidFill>
                <a:schemeClr val="lt1"/>
              </a:solidFill>
              <a:latin typeface="Times New Roman"/>
              <a:ea typeface="Times New Roman"/>
              <a:cs typeface="Times New Roman"/>
              <a:sym typeface="Times New Roman"/>
            </a:endParaRPr>
          </a:p>
        </p:txBody>
      </p:sp>
      <p:graphicFrame>
        <p:nvGraphicFramePr>
          <p:cNvPr id="133" name="Google Shape;133;p41"/>
          <p:cNvGraphicFramePr/>
          <p:nvPr/>
        </p:nvGraphicFramePr>
        <p:xfrm>
          <a:off x="585287" y="1083115"/>
          <a:ext cx="3000000" cy="3000000"/>
        </p:xfrm>
        <a:graphic>
          <a:graphicData uri="http://schemas.openxmlformats.org/drawingml/2006/table">
            <a:tbl>
              <a:tblPr bandRow="1" firstCol="1" firstRow="1">
                <a:noFill/>
                <a:tableStyleId>{3ED02670-1E3C-48F5-A021-9FF002C08F85}</a:tableStyleId>
              </a:tblPr>
              <a:tblGrid>
                <a:gridCol w="3869900"/>
                <a:gridCol w="1244275"/>
                <a:gridCol w="2749300"/>
                <a:gridCol w="1076975"/>
              </a:tblGrid>
              <a:tr h="308575">
                <a:tc>
                  <a:txBody>
                    <a:bodyPr/>
                    <a:lstStyle/>
                    <a:p>
                      <a:pPr indent="0" lvl="0" marL="0" marR="0" rtl="0" algn="ctr">
                        <a:lnSpc>
                          <a:spcPct val="150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Номгӯ</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50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Ишора</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50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Номгӯ </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50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Ишора</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23322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Генератор </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G</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Диод</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VD</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23322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Печаи ангезиши генератор</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LG</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Резистор</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R</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23322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Трансформатор</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T</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Конденсатор</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C</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259550">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Трансформатори ченкунандаи ҷараён</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TA</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Ғалтаки индуктивӣ</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L</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326500">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Трансформатори ченкунандаи ҷараён </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TAL</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Транзистор </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VT</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29132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Трансформатори ченкунандаи шиддат </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TV</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Варистор </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RU</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48332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Трансформатори ченкунандаи шиддат</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TVL</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Лампаи хабардиҳанда (ишораи умумӣ)</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HL</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2918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Трансформатори мувофиқакунанда</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TL</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Лампаи хабардиҳанда сурх</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HLR</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259550">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Трансреактор</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TAV</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Лампаи хабардиҳанда сабз</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HLG</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23322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Васлак (қуввагӣ)</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Q</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Сониясанҷ</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PT</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23322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Алоҳидакунак </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QR</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Ишораи умумии реле</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К</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23322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Кӯтоҳваслак </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QN</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Релеи ҷараён</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КА</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r h="3925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Электромагнити васлкунандаи васлак</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YAC</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Релеи шиддат</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KV</a:t>
                      </a:r>
                      <a:endParaRPr b="0" sz="1100" u="none" cap="none" strike="noStrike">
                        <a:solidFill>
                          <a:schemeClr val="dk1"/>
                        </a:solidFill>
                        <a:latin typeface="Times New Roman"/>
                        <a:ea typeface="Times New Roman"/>
                        <a:cs typeface="Times New Roman"/>
                        <a:sym typeface="Times New Roman"/>
                      </a:endParaRPr>
                    </a:p>
                  </a:txBody>
                  <a:tcPr marT="0" marB="0" marR="63075" marL="63075"/>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42"/>
          <p:cNvSpPr txBox="1"/>
          <p:nvPr>
            <p:ph type="title"/>
          </p:nvPr>
        </p:nvSpPr>
        <p:spPr>
          <a:xfrm>
            <a:off x="1045023" y="142043"/>
            <a:ext cx="8063466" cy="81357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Ишораи графикии реле ва тамосҳои он дар схемаҳои принсипиалии ҳимояи релеӣ</a:t>
            </a:r>
            <a:endParaRPr sz="2800">
              <a:solidFill>
                <a:schemeClr val="lt1"/>
              </a:solidFill>
              <a:latin typeface="Times New Roman"/>
              <a:ea typeface="Times New Roman"/>
              <a:cs typeface="Times New Roman"/>
              <a:sym typeface="Times New Roman"/>
            </a:endParaRPr>
          </a:p>
        </p:txBody>
      </p:sp>
      <p:graphicFrame>
        <p:nvGraphicFramePr>
          <p:cNvPr id="139" name="Google Shape;139;p42"/>
          <p:cNvGraphicFramePr/>
          <p:nvPr/>
        </p:nvGraphicFramePr>
        <p:xfrm>
          <a:off x="844153" y="955614"/>
          <a:ext cx="3000000" cy="3000000"/>
        </p:xfrm>
        <a:graphic>
          <a:graphicData uri="http://schemas.openxmlformats.org/drawingml/2006/table">
            <a:tbl>
              <a:tblPr bandRow="1" firstCol="1" firstRow="1">
                <a:noFill/>
                <a:tableStyleId>{3ED02670-1E3C-48F5-A021-9FF002C08F85}</a:tableStyleId>
              </a:tblPr>
              <a:tblGrid>
                <a:gridCol w="3664175"/>
                <a:gridCol w="944650"/>
                <a:gridCol w="2754550"/>
                <a:gridCol w="1101825"/>
              </a:tblGrid>
              <a:tr h="2044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Электромагнити хомӯшкунандаи васлак</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YAT</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Релеи тавоноӣ</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KW</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r>
              <a:tr h="2044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Хати интиқоли барқ</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W</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Релеи вақт</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KT</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r>
              <a:tr h="2044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Васлтағйирдиҳак</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SA</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Релеи мобайнӣ</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KL</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r>
              <a:tr h="2044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Васлтағйирдиҳаки реҷа</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SAC</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Релеи нишондиҳанда</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KH</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r>
              <a:tr h="2044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Васлаки худкор</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QF</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Релеи басомад</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KF</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r>
              <a:tr h="2044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Тугмаи идора</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SB</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Таҷҳизоти ПТА</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KBS</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r>
              <a:tr h="2044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Муҳофизак</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F</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Релеи газӣ</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KSG</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r>
              <a:tr h="2044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Блокбандиҳо</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KB</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Релеи назорати шиддат дар тахтасимҳо</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KVA</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r>
              <a:tr h="2044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Коммутатор</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SC</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Релеи назорати шиддат дар хатҳо</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KVW</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r>
              <a:tr h="2044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Полонаи ҷараён</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ZA</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Релеҳои назораткунанда</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KS</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r>
              <a:tr h="2044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Полонаи шиддат</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ZV</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Релеи назорати синхронизм</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KSS</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r>
              <a:tr h="204475">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Полонаи басомад</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ZF</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Релеи назорати занҷири шиддат</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07000"/>
                        </a:lnSpc>
                        <a:spcBef>
                          <a:spcPts val="0"/>
                        </a:spcBef>
                        <a:spcAft>
                          <a:spcPts val="0"/>
                        </a:spcAft>
                        <a:buNone/>
                      </a:pPr>
                      <a:r>
                        <a:rPr b="0" sz="1600" u="none" cap="none" strike="noStrike">
                          <a:solidFill>
                            <a:schemeClr val="dk1"/>
                          </a:solidFill>
                          <a:latin typeface="Times New Roman"/>
                          <a:ea typeface="Times New Roman"/>
                          <a:cs typeface="Times New Roman"/>
                          <a:sym typeface="Times New Roman"/>
                        </a:rPr>
                        <a:t>KSV</a:t>
                      </a:r>
                      <a:endParaRPr b="0" sz="1200" u="none" cap="none" strike="noStrike">
                        <a:solidFill>
                          <a:schemeClr val="dk1"/>
                        </a:solidFill>
                        <a:latin typeface="Times New Roman"/>
                        <a:ea typeface="Times New Roman"/>
                        <a:cs typeface="Times New Roman"/>
                        <a:sym typeface="Times New Roman"/>
                      </a:endParaRPr>
                    </a:p>
                  </a:txBody>
                  <a:tcPr marT="0" marB="0" marR="68575" marL="68575"/>
                </a:tc>
              </a:tr>
            </a:tbl>
          </a:graphicData>
        </a:graphic>
      </p:graphicFrame>
      <p:sp>
        <p:nvSpPr>
          <p:cNvPr id="140" name="Google Shape;140;p42"/>
          <p:cNvSpPr/>
          <p:nvPr/>
        </p:nvSpPr>
        <p:spPr>
          <a:xfrm>
            <a:off x="647699" y="4810215"/>
            <a:ext cx="6658623" cy="1323439"/>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000" u="none" cap="none" strike="noStrike">
                <a:solidFill>
                  <a:srgbClr val="000000"/>
                </a:solidFill>
                <a:latin typeface="Times New Roman"/>
                <a:ea typeface="Times New Roman"/>
                <a:cs typeface="Times New Roman"/>
                <a:sym typeface="Times New Roman"/>
              </a:rPr>
              <a:t>	Ғайр аз ишораҳои ҳуруфии қисмҳои асосии релеҳо инчунин ишораҳои шартии қисмҳои алоҳидаи релео низ дар схемаҳои электрикӣ васеъ истифода мешаванд, ки аз адабиёт дарёфт кардан мумкин аст.</a:t>
            </a:r>
            <a:endParaRPr b="0" i="0" sz="20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4"/>
          <p:cNvSpPr/>
          <p:nvPr/>
        </p:nvSpPr>
        <p:spPr>
          <a:xfrm>
            <a:off x="158698" y="1114969"/>
            <a:ext cx="9143999" cy="36933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1" i="0" sz="1800" u="none" cap="none" strike="noStrike">
                <a:solidFill>
                  <a:schemeClr val="dk1"/>
                </a:solidFill>
                <a:latin typeface="Times New Roman"/>
                <a:ea typeface="Times New Roman"/>
                <a:cs typeface="Times New Roman"/>
                <a:sym typeface="Times New Roman"/>
              </a:rPr>
              <a:t>	</a:t>
            </a:r>
            <a:endParaRPr b="0" i="0" sz="1800" u="none" cap="none" strike="noStrike">
              <a:solidFill>
                <a:schemeClr val="dk1"/>
              </a:solidFill>
              <a:latin typeface="Times New Roman"/>
              <a:ea typeface="Times New Roman"/>
              <a:cs typeface="Times New Roman"/>
              <a:sym typeface="Times New Roman"/>
            </a:endParaRPr>
          </a:p>
        </p:txBody>
      </p:sp>
      <p:sp>
        <p:nvSpPr>
          <p:cNvPr id="146" name="Google Shape;146;p4"/>
          <p:cNvSpPr/>
          <p:nvPr/>
        </p:nvSpPr>
        <p:spPr>
          <a:xfrm>
            <a:off x="1197520" y="501134"/>
            <a:ext cx="184731" cy="430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200"/>
              <a:buFont typeface="Arial"/>
              <a:buNone/>
            </a:pPr>
            <a:r>
              <a:t/>
            </a:r>
            <a:endParaRPr b="1" i="0" sz="2200" u="none" cap="none" strike="noStrike">
              <a:solidFill>
                <a:srgbClr val="002060"/>
              </a:solidFill>
              <a:latin typeface="Calibri"/>
              <a:ea typeface="Calibri"/>
              <a:cs typeface="Calibri"/>
              <a:sym typeface="Calibri"/>
            </a:endParaRPr>
          </a:p>
        </p:txBody>
      </p:sp>
      <p:sp>
        <p:nvSpPr>
          <p:cNvPr id="147" name="Google Shape;147;p4"/>
          <p:cNvSpPr/>
          <p:nvPr/>
        </p:nvSpPr>
        <p:spPr>
          <a:xfrm>
            <a:off x="290499" y="1484301"/>
            <a:ext cx="9325002" cy="415494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Дар схемаи сохторӣ блокҳои таркибдиҳандаи ҳимояи релеӣ ва алоқаи электрикии онҳо бо нишон додани пайдарпайии кориашон тартиб дода мешавад.</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Схемаи функсионалӣ нисбат ба структуравӣ муфассалтар мебошад. Вай нишон медиҳад, ки ҳимояи релеӣ аз кадом василаҳо иборат аст.</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Схемаи васлӣ барои анҷом додани корҳои васлсозии ҷузъҳои ҳимояи релеӣ истифода бурда мешавад. Ғайр аз схемаи васлӣ инчунин схемаҳои якхатта, принсипиалӣ низ истифодаи васеъи худро ёфтаанд.</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148" name="Google Shape;148;p4"/>
          <p:cNvSpPr txBox="1"/>
          <p:nvPr>
            <p:ph type="title"/>
          </p:nvPr>
        </p:nvSpPr>
        <p:spPr>
          <a:xfrm>
            <a:off x="1045023" y="142043"/>
            <a:ext cx="8063466" cy="81357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Ишораи графикии реле ва тамосҳои он дар схемаҳои принсипиалии ҳимояи релеӣ</a:t>
            </a:r>
            <a:endParaRPr sz="2800">
              <a:solidFill>
                <a:schemeClr val="lt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43"/>
          <p:cNvSpPr txBox="1"/>
          <p:nvPr>
            <p:ph type="title"/>
          </p:nvPr>
        </p:nvSpPr>
        <p:spPr>
          <a:xfrm>
            <a:off x="681039" y="365127"/>
            <a:ext cx="8543925" cy="815604"/>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62500"/>
              <a:buNone/>
            </a:pPr>
            <a:r>
              <a:rPr b="1" sz="3200">
                <a:solidFill>
                  <a:schemeClr val="lt1"/>
                </a:solidFill>
                <a:latin typeface="Times New Roman"/>
                <a:ea typeface="Times New Roman"/>
                <a:cs typeface="Times New Roman"/>
                <a:sym typeface="Times New Roman"/>
              </a:rPr>
              <a:t>Хусусиятҳои конструктивии релеҳои электромеханикӣ</a:t>
            </a:r>
            <a:endParaRPr sz="3200">
              <a:solidFill>
                <a:schemeClr val="lt1"/>
              </a:solidFill>
              <a:latin typeface="Times New Roman"/>
              <a:ea typeface="Times New Roman"/>
              <a:cs typeface="Times New Roman"/>
              <a:sym typeface="Times New Roman"/>
            </a:endParaRPr>
          </a:p>
        </p:txBody>
      </p:sp>
      <p:sp>
        <p:nvSpPr>
          <p:cNvPr id="154" name="Google Shape;154;p43"/>
          <p:cNvSpPr txBox="1"/>
          <p:nvPr>
            <p:ph idx="1" type="body"/>
          </p:nvPr>
        </p:nvSpPr>
        <p:spPr>
          <a:xfrm>
            <a:off x="543966" y="1497151"/>
            <a:ext cx="8818068"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Релеҳои ҷараёни РТ-40 ва РП-50.</a:t>
            </a:r>
            <a:endParaRPr b="1"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Реле барои кор дар дастгоххои релеии мухофизати системахои автоматӣ хамчун органе таъин шудааст, ки ба тағйироти ҷараён дар схемаи идорашаванда ҷавоб медихад. </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Системаи магнитии релеи РT-40 аз дилак ва лангари ҳаракаткунанда иборат аст. Дар дилаки электромагнит дар зери рагҳои печдор буришҳо мавҷуданд, ки барои кам кардани ларзиши системаи ҳаракаткунанда дар ҷараёнҳои баланди ғайрисинусоидӣ пешбинӣ шудаанд.</a:t>
            </a:r>
            <a:endParaRPr sz="2400">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44"/>
          <p:cNvSpPr txBox="1"/>
          <p:nvPr>
            <p:ph idx="1" type="body"/>
          </p:nvPr>
        </p:nvSpPr>
        <p:spPr>
          <a:xfrm>
            <a:off x="708732" y="1004756"/>
            <a:ext cx="8543925" cy="4659197"/>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Дар қуллаҳои ҷараёни ғайрисинусоидалӣ қитъаҳои дилак ​​бо буришашон камшуда сер шуда, бузургии ҷараёни магнитиро маҳдуд мекунанд.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Ба меҳвари лангар барабани холӣ бо қисмҳои радиалӣ дар дохили он, ки аз реги кварц пур шудааст, насб карда шудааст. Барабан як демпфери механикӣ мебошад, ки инчунин барои коҳиш додани ларзиши системаи ҳаракат дар ҷараёни баланд, хизмат мекунад.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Дар ядро ​​ду ғалтак мавҷуд аст, ки нуги печҳои онҳо ба терминалҳои реле бароварда мешаванд. Бо аз нав ба тартиб даровардани қиёсҳо дар ин терминалҳо метавон пайвасти пайдарпай ё параллели печҳоро ба даст овард ва мувофиқан арзиши танзимро ду маротиба тағир дод. </a:t>
            </a:r>
            <a:endParaRPr sz="2400">
              <a:latin typeface="Times New Roman"/>
              <a:ea typeface="Times New Roman"/>
              <a:cs typeface="Times New Roman"/>
              <a:sym typeface="Times New Roman"/>
            </a:endParaRPr>
          </a:p>
        </p:txBody>
      </p:sp>
      <p:sp>
        <p:nvSpPr>
          <p:cNvPr id="160" name="Google Shape;160;p44"/>
          <p:cNvSpPr txBox="1"/>
          <p:nvPr>
            <p:ph type="title"/>
          </p:nvPr>
        </p:nvSpPr>
        <p:spPr>
          <a:xfrm>
            <a:off x="681039" y="365127"/>
            <a:ext cx="8543925" cy="815604"/>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62500"/>
              <a:buNone/>
            </a:pPr>
            <a:r>
              <a:rPr b="1" sz="3200">
                <a:solidFill>
                  <a:schemeClr val="lt1"/>
                </a:solidFill>
                <a:latin typeface="Times New Roman"/>
                <a:ea typeface="Times New Roman"/>
                <a:cs typeface="Times New Roman"/>
                <a:sym typeface="Times New Roman"/>
              </a:rPr>
              <a:t>Хусусиятҳои конструктивии релеҳои электромеханикӣ</a:t>
            </a:r>
            <a:endParaRPr sz="3200">
              <a:solidFill>
                <a:schemeClr val="lt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45"/>
          <p:cNvSpPr txBox="1"/>
          <p:nvPr>
            <p:ph idx="1" type="body"/>
          </p:nvPr>
        </p:nvSpPr>
        <p:spPr>
          <a:xfrm>
            <a:off x="755823" y="1300406"/>
            <a:ext cx="4503520" cy="3589754"/>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Вақте ки ҷараён аз печи ба чаҳорчӯбаи 4 гузошташуда ҷараён мегирад, ҷараёни магнитӣ ба вуҷуд меояд, ки майл дар роҳи муқовимати камтарин пӯшида мешавад. Дар ин ҳолат, лангари 2 майл ба қутбҳои аслӣ ҷалб карда мешавад. Ба ин пружинаи спиралӣ 3 муқобилат мекунад.</a:t>
            </a:r>
            <a:endParaRPr sz="2400">
              <a:latin typeface="Times New Roman"/>
              <a:ea typeface="Times New Roman"/>
              <a:cs typeface="Times New Roman"/>
              <a:sym typeface="Times New Roman"/>
            </a:endParaRPr>
          </a:p>
        </p:txBody>
      </p:sp>
      <p:sp>
        <p:nvSpPr>
          <p:cNvPr id="166" name="Google Shape;166;p45"/>
          <p:cNvSpPr txBox="1"/>
          <p:nvPr>
            <p:ph type="title"/>
          </p:nvPr>
        </p:nvSpPr>
        <p:spPr>
          <a:xfrm>
            <a:off x="681039" y="365127"/>
            <a:ext cx="8543925" cy="815604"/>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Хусусиятҳои конструктивии релеҳои электромеханикӣ</a:t>
            </a:r>
            <a:endParaRPr sz="2800">
              <a:solidFill>
                <a:schemeClr val="lt1"/>
              </a:solidFill>
              <a:latin typeface="Times New Roman"/>
              <a:ea typeface="Times New Roman"/>
              <a:cs typeface="Times New Roman"/>
              <a:sym typeface="Times New Roman"/>
            </a:endParaRPr>
          </a:p>
        </p:txBody>
      </p:sp>
      <p:pic>
        <p:nvPicPr>
          <p:cNvPr descr="Picture background" id="167" name="Google Shape;167;p45"/>
          <p:cNvPicPr preferRelativeResize="0"/>
          <p:nvPr/>
        </p:nvPicPr>
        <p:blipFill rotWithShape="1">
          <a:blip r:embed="rId3">
            <a:alphaModFix/>
          </a:blip>
          <a:srcRect b="0" l="0" r="0" t="0"/>
          <a:stretch/>
        </p:blipFill>
        <p:spPr>
          <a:xfrm>
            <a:off x="5458287" y="1376021"/>
            <a:ext cx="3691890" cy="3438525"/>
          </a:xfrm>
          <a:prstGeom prst="rect">
            <a:avLst/>
          </a:prstGeom>
          <a:noFill/>
          <a:ln>
            <a:noFill/>
          </a:ln>
        </p:spPr>
      </p:pic>
      <p:sp>
        <p:nvSpPr>
          <p:cNvPr id="168" name="Google Shape;168;p45"/>
          <p:cNvSpPr/>
          <p:nvPr/>
        </p:nvSpPr>
        <p:spPr>
          <a:xfrm>
            <a:off x="4705750" y="4814546"/>
            <a:ext cx="4878259" cy="399405"/>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0" i="0" sz="2000" u="none" cap="none" strike="noStrike">
                <a:solidFill>
                  <a:srgbClr val="000000"/>
                </a:solidFill>
                <a:latin typeface="Times New Roman"/>
                <a:ea typeface="Times New Roman"/>
                <a:cs typeface="Times New Roman"/>
                <a:sym typeface="Times New Roman"/>
              </a:rPr>
              <a:t>Расми 4.1. Релеи электромеханикии РТ-40.</a:t>
            </a:r>
            <a:endParaRPr b="1" i="0" sz="18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46"/>
          <p:cNvSpPr txBox="1"/>
          <p:nvPr>
            <p:ph idx="1" type="body"/>
          </p:nvPr>
        </p:nvSpPr>
        <p:spPr>
          <a:xfrm>
            <a:off x="5505215" y="887767"/>
            <a:ext cx="3694176"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Вақте ки қувваи ҷараён то қимате зиёд мешавад, ки дар он қувваи электромагнитӣ аз қувваи пружина, вазни лангар ва қувваи соиш зиёд мешавад, лангар ба қутбҳои занҷири магнитӣ ҷалб мешавад ва контакти ҳаракаткунанда 5 як ҷуфти контактҳои собитшударо мебандад:</a:t>
            </a:r>
            <a:endParaRPr sz="2400">
              <a:latin typeface="Times New Roman"/>
              <a:ea typeface="Times New Roman"/>
              <a:cs typeface="Times New Roman"/>
              <a:sym typeface="Times New Roman"/>
            </a:endParaRPr>
          </a:p>
        </p:txBody>
      </p:sp>
      <p:sp>
        <p:nvSpPr>
          <p:cNvPr id="174" name="Google Shape;174;p46"/>
          <p:cNvSpPr txBox="1"/>
          <p:nvPr>
            <p:ph type="title"/>
          </p:nvPr>
        </p:nvSpPr>
        <p:spPr>
          <a:xfrm>
            <a:off x="681039" y="365127"/>
            <a:ext cx="8543925" cy="815604"/>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62500"/>
              <a:buNone/>
            </a:pPr>
            <a:r>
              <a:rPr b="1" sz="3200">
                <a:solidFill>
                  <a:schemeClr val="lt1"/>
                </a:solidFill>
                <a:latin typeface="Times New Roman"/>
                <a:ea typeface="Times New Roman"/>
                <a:cs typeface="Times New Roman"/>
                <a:sym typeface="Times New Roman"/>
              </a:rPr>
              <a:t>Хусусиятҳои конструктивии релеҳои электромеханикӣ</a:t>
            </a:r>
            <a:endParaRPr sz="3200">
              <a:solidFill>
                <a:schemeClr val="lt1"/>
              </a:solidFill>
              <a:latin typeface="Times New Roman"/>
              <a:ea typeface="Times New Roman"/>
              <a:cs typeface="Times New Roman"/>
              <a:sym typeface="Times New Roman"/>
            </a:endParaRPr>
          </a:p>
        </p:txBody>
      </p:sp>
      <p:pic>
        <p:nvPicPr>
          <p:cNvPr descr="Picture background" id="175" name="Google Shape;175;p46"/>
          <p:cNvPicPr preferRelativeResize="0"/>
          <p:nvPr/>
        </p:nvPicPr>
        <p:blipFill rotWithShape="1">
          <a:blip r:embed="rId3">
            <a:alphaModFix/>
          </a:blip>
          <a:srcRect b="5135" l="7570" r="4595" t="13723"/>
          <a:stretch/>
        </p:blipFill>
        <p:spPr>
          <a:xfrm>
            <a:off x="287596" y="1458474"/>
            <a:ext cx="5217619" cy="3209925"/>
          </a:xfrm>
          <a:prstGeom prst="rect">
            <a:avLst/>
          </a:prstGeom>
          <a:noFill/>
          <a:ln>
            <a:noFill/>
          </a:ln>
        </p:spPr>
      </p:pic>
      <p:sp>
        <p:nvSpPr>
          <p:cNvPr id="176" name="Google Shape;176;p46"/>
          <p:cNvSpPr/>
          <p:nvPr/>
        </p:nvSpPr>
        <p:spPr>
          <a:xfrm>
            <a:off x="352644" y="4792253"/>
            <a:ext cx="4842992" cy="40011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sz="2000" u="none" cap="none" strike="noStrike">
                <a:solidFill>
                  <a:srgbClr val="000000"/>
                </a:solidFill>
                <a:latin typeface="Times New Roman"/>
                <a:ea typeface="Times New Roman"/>
                <a:cs typeface="Times New Roman"/>
                <a:sym typeface="Times New Roman"/>
              </a:rPr>
              <a:t>Расми 4.2.Релеи  электромеханикии РП-50</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descr="Картинки по запросу корпоративное управление" id="181" name="Google Shape;181;p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63"/>
              <a:buFont typeface="Arial"/>
              <a:buNone/>
            </a:pPr>
            <a:r>
              <a:t/>
            </a:r>
            <a:endParaRPr b="0" i="0" sz="1463" u="none" cap="none" strike="noStrike">
              <a:solidFill>
                <a:schemeClr val="dk1"/>
              </a:solidFill>
              <a:latin typeface="Century Gothic"/>
              <a:ea typeface="Century Gothic"/>
              <a:cs typeface="Century Gothic"/>
              <a:sym typeface="Century Gothic"/>
            </a:endParaRPr>
          </a:p>
        </p:txBody>
      </p:sp>
      <p:sp>
        <p:nvSpPr>
          <p:cNvPr id="182" name="Google Shape;182;p5"/>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 name="Google Shape;183;p5"/>
          <p:cNvSpPr/>
          <p:nvPr/>
        </p:nvSpPr>
        <p:spPr>
          <a:xfrm>
            <a:off x="638268" y="955878"/>
            <a:ext cx="8629464" cy="5632311"/>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Ҷараёни амалиётӣ барои бо энергияи электрӣ таъмин намудани дастгоҳҳои коммутатсионии занҷири якум, занҷири ҳимояи релеӣ ва автоматика, намудҳои гуногуни идоракунӣ ва хабардиҳӣ истифода бурда мешавад. Талаботҳои асосӣ – манбаи  ҷараёни амалиётӣ бояд ҳамавақт дар ҳолати омодабош қарор дошта, аз реҷаи кории шабакаҳо вобастагӣ надошта бошад.</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Занҷири ҷараёни амалиётӣ – изолятсияи занҷирҳои ҷараёни узвҳои ченкуниро аз шиддати баланд таъмин намуда, имкон медиҳад, ки қимати стандарти ҷараёни дуюмдараҷа сарфи назар аз ҷараёни номиналии ибтидоӣ ба даст оварда шавад.Ҷараёни ибтидоӣ мувофиқи ҷараёни шиддати сарборӣ интихоб карда мешавад, яъне:</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a:t>
            </a:r>
            <a:r>
              <a:rPr b="0" i="0" sz="1800" u="none" cap="none" strike="noStrike">
                <a:solidFill>
                  <a:srgbClr val="000000"/>
                </a:solidFill>
                <a:latin typeface="Times New Roman"/>
                <a:ea typeface="Times New Roman"/>
                <a:cs typeface="Times New Roman"/>
                <a:sym typeface="Times New Roman"/>
              </a:rPr>
              <a:t>(4.1.)                                                            (4.2.)</a:t>
            </a:r>
            <a:endParaRPr/>
          </a:p>
          <a:p>
            <a:pPr indent="0" lvl="0" marL="0" marR="0" rtl="0" algn="just">
              <a:lnSpc>
                <a:spcPct val="100000"/>
              </a:lnSpc>
              <a:spcBef>
                <a:spcPts val="0"/>
              </a:spcBef>
              <a:spcAft>
                <a:spcPts val="0"/>
              </a:spcAft>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184" name="Google Shape;184;p5"/>
          <p:cNvSpPr txBox="1"/>
          <p:nvPr/>
        </p:nvSpPr>
        <p:spPr>
          <a:xfrm>
            <a:off x="1045023" y="142043"/>
            <a:ext cx="8063466" cy="813571"/>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800"/>
              <a:buFont typeface="Calibri"/>
              <a:buNone/>
            </a:pPr>
            <a:r>
              <a:rPr b="1" i="0" sz="2800" u="none" cap="none" strike="noStrike">
                <a:solidFill>
                  <a:schemeClr val="lt1"/>
                </a:solidFill>
                <a:latin typeface="Times New Roman"/>
                <a:ea typeface="Times New Roman"/>
                <a:cs typeface="Times New Roman"/>
                <a:sym typeface="Times New Roman"/>
              </a:rPr>
              <a:t>Ҷараёни амалиётӣ ва манбаъҳои он.</a:t>
            </a:r>
            <a:endParaRPr b="1" i="0" sz="2800" u="none" cap="none" strike="noStrike">
              <a:solidFill>
                <a:schemeClr val="lt1"/>
              </a:solidFill>
              <a:latin typeface="Times New Roman"/>
              <a:ea typeface="Times New Roman"/>
              <a:cs typeface="Times New Roman"/>
              <a:sym typeface="Times New Roman"/>
            </a:endParaRPr>
          </a:p>
        </p:txBody>
      </p:sp>
      <p:pic>
        <p:nvPicPr>
          <p:cNvPr descr="https://studfile.net/html/2706/180/html_JwnzvKsBCc.k8i6/htmlconvd-yFGjSU_html_8a49dde076394b75.gif" id="185" name="Google Shape;185;p5"/>
          <p:cNvPicPr preferRelativeResize="0"/>
          <p:nvPr/>
        </p:nvPicPr>
        <p:blipFill rotWithShape="1">
          <a:blip r:embed="rId3">
            <a:alphaModFix/>
          </a:blip>
          <a:srcRect b="0" l="0" r="0" t="0"/>
          <a:stretch/>
        </p:blipFill>
        <p:spPr>
          <a:xfrm>
            <a:off x="638268" y="5490319"/>
            <a:ext cx="1831112" cy="823606"/>
          </a:xfrm>
          <a:prstGeom prst="rect">
            <a:avLst/>
          </a:prstGeom>
          <a:noFill/>
          <a:ln>
            <a:noFill/>
          </a:ln>
        </p:spPr>
      </p:pic>
      <p:pic>
        <p:nvPicPr>
          <p:cNvPr descr="https://studfile.net/html/2706/180/html_JwnzvKsBCc.k8i6/htmlconvd-yFGjSU_html_4447c53a52bd8d0c.gif" id="186" name="Google Shape;186;p5"/>
          <p:cNvPicPr preferRelativeResize="0"/>
          <p:nvPr/>
        </p:nvPicPr>
        <p:blipFill rotWithShape="1">
          <a:blip r:embed="rId4">
            <a:alphaModFix/>
          </a:blip>
          <a:srcRect b="0" l="0" r="0" t="0"/>
          <a:stretch/>
        </p:blipFill>
        <p:spPr>
          <a:xfrm>
            <a:off x="3367087" y="5902122"/>
            <a:ext cx="3171825" cy="3429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47"/>
          <p:cNvSpPr txBox="1"/>
          <p:nvPr>
            <p:ph idx="1" type="body"/>
          </p:nvPr>
        </p:nvSpPr>
        <p:spPr>
          <a:xfrm>
            <a:off x="804793" y="955614"/>
            <a:ext cx="8543925" cy="4743850"/>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Ду намуди ҷараёни амалиётӣ мавҷуд аст – тағйирёбанда ва доимӣ.</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1.</a:t>
            </a:r>
            <a:r>
              <a:rPr b="1" sz="2400">
                <a:latin typeface="Times New Roman"/>
                <a:ea typeface="Times New Roman"/>
                <a:cs typeface="Times New Roman"/>
                <a:sym typeface="Times New Roman"/>
              </a:rPr>
              <a:t>Ҷараёни амалиётии доимӣ.	</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Манбаи ҷараёни амалиётии доимӣ батареяҳои аккумуляторие, ки ҳамавақт дар реҷа пуркунӣ (зарядка) кор мекунанд, ба ҳисоб мераванд. Шиддати кории батареяҳо 110 – 220 В мебошад.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Ҷараёни дуюмдараҷа аз ҷараёни ибтидоӣ бо коэффисиенти табдилдиҳӣ фарқ мекунад: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Талаботҳои асосӣ – манбаи  ҷараёни амалиётӣ бояд ҳамавақт дар ҳолати омодабош қарор дошта, аз реҷаи кории шабакаҳо ба таври максималӣ вобастагӣ надошта бошад.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192" name="Google Shape;192;p47"/>
          <p:cNvSpPr txBox="1"/>
          <p:nvPr/>
        </p:nvSpPr>
        <p:spPr>
          <a:xfrm>
            <a:off x="1045023" y="142043"/>
            <a:ext cx="8063466" cy="813571"/>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800"/>
              <a:buFont typeface="Calibri"/>
              <a:buNone/>
            </a:pPr>
            <a:r>
              <a:rPr b="1" i="0" sz="2800" u="none" cap="none" strike="noStrike">
                <a:solidFill>
                  <a:schemeClr val="lt1"/>
                </a:solidFill>
                <a:latin typeface="Times New Roman"/>
                <a:ea typeface="Times New Roman"/>
                <a:cs typeface="Times New Roman"/>
                <a:sym typeface="Times New Roman"/>
              </a:rPr>
              <a:t>Ҷараёни амалиётӣ ва манбаъҳои он.</a:t>
            </a:r>
            <a:endParaRPr b="1" i="0" sz="2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48"/>
          <p:cNvSpPr txBox="1"/>
          <p:nvPr>
            <p:ph type="title"/>
          </p:nvPr>
        </p:nvSpPr>
        <p:spPr>
          <a:xfrm>
            <a:off x="2545350" y="208487"/>
            <a:ext cx="4956281" cy="59303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доимӣ.</a:t>
            </a:r>
            <a:endParaRPr sz="2800">
              <a:solidFill>
                <a:schemeClr val="lt1"/>
              </a:solidFill>
            </a:endParaRPr>
          </a:p>
        </p:txBody>
      </p:sp>
      <p:sp>
        <p:nvSpPr>
          <p:cNvPr id="198" name="Google Shape;198;p48"/>
          <p:cNvSpPr txBox="1"/>
          <p:nvPr>
            <p:ph idx="1" type="body"/>
          </p:nvPr>
        </p:nvSpPr>
        <p:spPr>
          <a:xfrm>
            <a:off x="681037" y="813570"/>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Ба сифати таҷҳизоти пуркунандаи барқ табдилдиҳандаҳои пуриқтидори тиристорӣ истифода бурда мешаванд. Барои баланд бардоштани эътимодияти кори батареяҳо занҷири электрикии онҳо ба бахшҳои алоҳида ҷудо карда мешавад.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Нақшаи кории ҷараёни амалиётии доимӣ дар расми 4.1. нишон дода шудааст.</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pic>
        <p:nvPicPr>
          <p:cNvPr id="199" name="Google Shape;199;p48"/>
          <p:cNvPicPr preferRelativeResize="0"/>
          <p:nvPr/>
        </p:nvPicPr>
        <p:blipFill rotWithShape="1">
          <a:blip r:embed="rId3">
            <a:alphaModFix/>
          </a:blip>
          <a:srcRect b="2404" l="1383" r="0" t="1682"/>
          <a:stretch/>
        </p:blipFill>
        <p:spPr>
          <a:xfrm>
            <a:off x="833991" y="3524433"/>
            <a:ext cx="5149559" cy="2663303"/>
          </a:xfrm>
          <a:prstGeom prst="rect">
            <a:avLst/>
          </a:prstGeom>
          <a:noFill/>
          <a:ln>
            <a:noFill/>
          </a:ln>
        </p:spPr>
      </p:pic>
      <p:sp>
        <p:nvSpPr>
          <p:cNvPr id="200" name="Google Shape;200;p48"/>
          <p:cNvSpPr/>
          <p:nvPr/>
        </p:nvSpPr>
        <p:spPr>
          <a:xfrm>
            <a:off x="681037" y="6187736"/>
            <a:ext cx="4716356" cy="46339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0" i="0" sz="1800" u="none" cap="none" strike="noStrike">
                <a:solidFill>
                  <a:srgbClr val="000000"/>
                </a:solidFill>
                <a:latin typeface="Times New Roman"/>
                <a:ea typeface="Times New Roman"/>
                <a:cs typeface="Times New Roman"/>
                <a:sym typeface="Times New Roman"/>
              </a:rPr>
              <a:t>Расми 4.3. Нақшаи ҷараёни амалиётии доимӣ.</a:t>
            </a:r>
            <a:endParaRPr b="0" i="0" sz="1200" u="none" cap="none" strike="noStrike">
              <a:solidFill>
                <a:srgbClr val="000000"/>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49"/>
          <p:cNvSpPr txBox="1"/>
          <p:nvPr>
            <p:ph idx="1" type="body"/>
          </p:nvPr>
        </p:nvSpPr>
        <p:spPr>
          <a:xfrm>
            <a:off x="561189" y="505002"/>
            <a:ext cx="8924602" cy="4351338"/>
          </a:xfrm>
          <a:prstGeom prst="rect">
            <a:avLst/>
          </a:prstGeom>
          <a:noFill/>
          <a:ln>
            <a:noFill/>
          </a:ln>
        </p:spPr>
        <p:txBody>
          <a:bodyPr anchorCtr="0" anchor="t" bIns="45700" lIns="91425" spcFirstLastPara="1" rIns="91425" wrap="square" tIns="45700">
            <a:noAutofit/>
          </a:bodyPr>
          <a:lstStyle/>
          <a:p>
            <a:pPr indent="0" lvl="0" marL="114300" rtl="0" algn="just">
              <a:lnSpc>
                <a:spcPct val="120000"/>
              </a:lnSpc>
              <a:spcBef>
                <a:spcPts val="1000"/>
              </a:spcBef>
              <a:spcAft>
                <a:spcPts val="0"/>
              </a:spcAft>
              <a:buSzPts val="1800"/>
              <a:buNone/>
            </a:pPr>
            <a:r>
              <a:rPr b="1" sz="2400">
                <a:latin typeface="Times New Roman"/>
                <a:ea typeface="Times New Roman"/>
                <a:cs typeface="Times New Roman"/>
                <a:sym typeface="Times New Roman"/>
              </a:rPr>
              <a:t>	Батареяи аккумулятории GВ</a:t>
            </a:r>
            <a:r>
              <a:rPr sz="2400">
                <a:latin typeface="Times New Roman"/>
                <a:ea typeface="Times New Roman"/>
                <a:cs typeface="Times New Roman"/>
                <a:sym typeface="Times New Roman"/>
              </a:rPr>
              <a:t> ба шинаҳои ҷамъкунандаи (сборные шины) ҷараёни доимӣ пайваст мешавад (ниг. расми 4.1.), ки ба онҳо ҳамаи истеъмолкунандагони ҷараёни доимӣ пайвастанд. Батареяҳои аккумуляторӣ одатан дар реҷаи пуркунии заряд кор мекунанд, ки ин имкон медиҳад онҳо ҳамеша дар ҳолати корӣ ва омода барои истифода бошанд. Барои ин мақсад, ба шинаҳои ҷамъкунанда ба таври параллелӣ бо GВ як дастгоҳи пуркунии заряди доимӣ (ПУ)</a:t>
            </a:r>
            <a:r>
              <a:rPr b="1" sz="2400">
                <a:latin typeface="Times New Roman"/>
                <a:ea typeface="Times New Roman"/>
                <a:cs typeface="Times New Roman"/>
                <a:sym typeface="Times New Roman"/>
              </a:rPr>
              <a:t> </a:t>
            </a:r>
            <a:r>
              <a:rPr sz="2400">
                <a:latin typeface="Times New Roman"/>
                <a:ea typeface="Times New Roman"/>
                <a:cs typeface="Times New Roman"/>
                <a:sym typeface="Times New Roman"/>
              </a:rPr>
              <a:t>пайваст карда мешавад.	Дар гузашта чунин дастгоҳҳо ба шакли генератори ҷараёни доимӣ</a:t>
            </a:r>
            <a:r>
              <a:rPr b="1" sz="2400">
                <a:latin typeface="Times New Roman"/>
                <a:ea typeface="Times New Roman"/>
                <a:cs typeface="Times New Roman"/>
                <a:sym typeface="Times New Roman"/>
              </a:rPr>
              <a:t>,</a:t>
            </a:r>
            <a:r>
              <a:rPr sz="2400">
                <a:latin typeface="Times New Roman"/>
                <a:ea typeface="Times New Roman"/>
                <a:cs typeface="Times New Roman"/>
                <a:sym typeface="Times New Roman"/>
              </a:rPr>
              <a:t> ки тавассути муҳаррики барқии ба шабакаи ҷараёни тағйирёбанда пайвастшуда гардонда мешуд, сохта мешуданд. </a:t>
            </a:r>
            <a:endParaRPr sz="2400">
              <a:latin typeface="Times New Roman"/>
              <a:ea typeface="Times New Roman"/>
              <a:cs typeface="Times New Roman"/>
              <a:sym typeface="Times New Roman"/>
            </a:endParaRPr>
          </a:p>
        </p:txBody>
      </p:sp>
      <p:sp>
        <p:nvSpPr>
          <p:cNvPr id="206" name="Google Shape;206;p49"/>
          <p:cNvSpPr txBox="1"/>
          <p:nvPr>
            <p:ph type="title"/>
          </p:nvPr>
        </p:nvSpPr>
        <p:spPr>
          <a:xfrm>
            <a:off x="2545350" y="208487"/>
            <a:ext cx="4956281" cy="59303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доимӣ.</a:t>
            </a:r>
            <a:endParaRPr sz="2800">
              <a:solidFill>
                <a:schemeClr val="lt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50"/>
          <p:cNvSpPr txBox="1"/>
          <p:nvPr>
            <p:ph idx="1" type="body"/>
          </p:nvPr>
        </p:nvSpPr>
        <p:spPr>
          <a:xfrm>
            <a:off x="681037" y="801516"/>
            <a:ext cx="8543925" cy="4897947"/>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Муҳимтарин қисмат схемаҳои муҳофизати релеӣ ва автоматонӣ, схемаҳои идоракунии коммутаторҳои барқ ​​​​ва электромагнитҳои хомӯшкунандаи онҳо (ЭО) мебошанд - онҳо ба тахтасимҳое, ки идоракунӣ ШУ номида мешаванд пайвастанд. Қисми дуюми муҳимтарин ин схемаи электромагнитҳои коммутатсионӣ (ЭВ) мебошад, ки инчунин аз шинаҳои (ЭВ) таъмин карда мешаванд. Бахши сеюми муҳимтарин, ки камтар масъулият дорад, системаи ҳушдор мебошад, ки аз ҷониби шинаҳои ҳалқаи огҳкунӣ таъмин карда мешавад. Истеъмолкунандагони ҷараёни мустақими боқимонда (равшансозии садамавӣ, баъзе муҳаррикҳои электрикии ёрирасон) қисмати чорумро ташкил медиҳанд, ки аз ҷамъбасти шинаҳои алоҳида ё бевосита ба шинаҳо пайвастанд.</a:t>
            </a:r>
            <a:endParaRPr sz="2400">
              <a:latin typeface="Times New Roman"/>
              <a:ea typeface="Times New Roman"/>
              <a:cs typeface="Times New Roman"/>
              <a:sym typeface="Times New Roman"/>
            </a:endParaRPr>
          </a:p>
        </p:txBody>
      </p:sp>
      <p:sp>
        <p:nvSpPr>
          <p:cNvPr id="212" name="Google Shape;212;p50"/>
          <p:cNvSpPr txBox="1"/>
          <p:nvPr>
            <p:ph type="title"/>
          </p:nvPr>
        </p:nvSpPr>
        <p:spPr>
          <a:xfrm>
            <a:off x="2545350" y="208487"/>
            <a:ext cx="4956281" cy="59303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доимӣ.</a:t>
            </a:r>
            <a:endParaRPr sz="2800">
              <a:solidFill>
                <a:schemeClr val="lt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51"/>
          <p:cNvSpPr txBox="1"/>
          <p:nvPr>
            <p:ph idx="1" type="body"/>
          </p:nvPr>
        </p:nvSpPr>
        <p:spPr>
          <a:xfrm>
            <a:off x="751527" y="1035513"/>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Хамаи хатхо ва элементхои ба онхо пайвастшуда бояд аз РК мухофизати боэътимод дошта бошанд. Он аз ҷониби муҳофизаткунакҳои FQ ё зудгудоз (плавкие вставки) иҷро карда мешавад. Дар контури асосии таъминот ва аз аккумулятори ГВ ба шинаҳо, инчунин коммутаторҳои автоматии SF ё муҳофизаткунанда насб карда шудаанд.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Барои ошкор кардани камбудиҳо дар шабакаи доимӣ дастгоҳҳои махсуси назоратӣ пешбинӣ шудаанд. Масалан, корношоямии муҳофизаткунакҳои, бутунии схемаи ЭО ва контактхои ёрирасони коммутатори SQ тавассути релеи KN назорат карда мешавад (расми 4.2.).</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18" name="Google Shape;218;p51"/>
          <p:cNvSpPr txBox="1"/>
          <p:nvPr>
            <p:ph type="title"/>
          </p:nvPr>
        </p:nvSpPr>
        <p:spPr>
          <a:xfrm>
            <a:off x="2545350" y="208487"/>
            <a:ext cx="4956281" cy="59303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доимӣ.</a:t>
            </a:r>
            <a:endParaRPr sz="2800">
              <a:solidFill>
                <a:schemeClr val="lt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52"/>
          <p:cNvSpPr txBox="1"/>
          <p:nvPr>
            <p:ph idx="1" type="body"/>
          </p:nvPr>
        </p:nvSpPr>
        <p:spPr>
          <a:xfrm>
            <a:off x="361073" y="600506"/>
            <a:ext cx="5630984" cy="5312021"/>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Дар шабакаҳои DC, РК ба замин имконпазир аст. Хангоми дар ду нуктаи К1 ва К2 шикастани замин (расми 4.3.) контактхои RZ шунт карда мешаванд ва дар электромагнити барканори YАТ чараён пайдо мешавад, ки дар зери таъсири он калид метавонад бардуруг аз кор барояд. </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Барои пешгирии чунин қатъшавӣ, назорат аз болои пайдоиши "замин" дар ҷараёни мустақим истифода мешавад. Назорати вольтметрҳои V1 ва V2 ва релеи сигналии КЛ, ки дар расми 4.1. нишон дода шудааст, амалӣ карда мешавад.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24" name="Google Shape;224;p52"/>
          <p:cNvSpPr txBox="1"/>
          <p:nvPr>
            <p:ph type="title"/>
          </p:nvPr>
        </p:nvSpPr>
        <p:spPr>
          <a:xfrm>
            <a:off x="2545350" y="208487"/>
            <a:ext cx="4956281" cy="59303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доимӣ.</a:t>
            </a:r>
            <a:endParaRPr sz="2800">
              <a:solidFill>
                <a:schemeClr val="lt1"/>
              </a:solidFill>
            </a:endParaRPr>
          </a:p>
        </p:txBody>
      </p:sp>
      <p:pic>
        <p:nvPicPr>
          <p:cNvPr id="225" name="Google Shape;225;p52"/>
          <p:cNvPicPr preferRelativeResize="0"/>
          <p:nvPr/>
        </p:nvPicPr>
        <p:blipFill rotWithShape="1">
          <a:blip r:embed="rId3">
            <a:alphaModFix/>
          </a:blip>
          <a:srcRect b="69783" l="31266" r="57188" t="17959"/>
          <a:stretch/>
        </p:blipFill>
        <p:spPr>
          <a:xfrm>
            <a:off x="6125962" y="801517"/>
            <a:ext cx="3559946" cy="3360406"/>
          </a:xfrm>
          <a:prstGeom prst="rect">
            <a:avLst/>
          </a:prstGeom>
          <a:noFill/>
          <a:ln>
            <a:noFill/>
          </a:ln>
        </p:spPr>
      </p:pic>
      <p:sp>
        <p:nvSpPr>
          <p:cNvPr id="226" name="Google Shape;226;p52"/>
          <p:cNvSpPr/>
          <p:nvPr/>
        </p:nvSpPr>
        <p:spPr>
          <a:xfrm>
            <a:off x="6125962" y="4170178"/>
            <a:ext cx="4235019"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sz="1600" u="none" cap="none" strike="noStrike">
                <a:solidFill>
                  <a:srgbClr val="000000"/>
                </a:solidFill>
                <a:latin typeface="Times New Roman"/>
                <a:ea typeface="Times New Roman"/>
                <a:cs typeface="Times New Roman"/>
                <a:sym typeface="Times New Roman"/>
              </a:rPr>
              <a:t>Расми 4.2.Санҷиши корношоямии коммутаторҳои барқӣ бо ёрии релеи KL.</a:t>
            </a:r>
            <a:endParaRPr b="0" i="0" sz="1600"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53"/>
          <p:cNvSpPr txBox="1"/>
          <p:nvPr>
            <p:ph idx="1" type="body"/>
          </p:nvPr>
        </p:nvSpPr>
        <p:spPr>
          <a:xfrm>
            <a:off x="752056" y="296515"/>
            <a:ext cx="8835827" cy="5611713"/>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Батареяҳо боэътимодтарин манбаи қувваи дастгоҳҳои муҳофизати реле мебошанд, зеро онҳо омодаанд дар ҳар вақт бо шиддат ва сатҳи зарурӣ, сарфи назар аз ҳолати шабакаи асосии AC кор кунанд. Дар баробари ин, батареяҳои барқгиранда низ камбудиҳои худро доранд. Аз сабаби эътимоднокии баланд онхо дар хамаи неругоҳҳои электрикӣ ва зернеругоҳҳо, ки  шиддаташон 110 кВ ва аз он зиёдтар гузошта мешаванд. 	Онҳо нисбат ба дигар манбаъҳои ҷараёни амалиётӣ хеле гаронтаранд, онҳо агрегатҳои пуркунии барқро талаб мекунанд, биноҳои махсус доранд ва барои нигоҳдории онҳо кормандони соҳибихтисос лозиманд. Мутамарказкунии таъминоти барқ ​​боиси ба вуҷуд омадани шабакаи мураккаб, дароз, гарон ва пуршиддати ноқилҳои доимии доимӣ мегардад.Аз ин лиҳоз, дар зеристгоҳҳо дар шабакаҳои тақсимотии 6, 10, 35 ва баъзан 110 кВ манбаъҳои ҷараёни амалиётии тағйирёбанда истифода бурда мешаванд.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32" name="Google Shape;232;p53"/>
          <p:cNvSpPr txBox="1"/>
          <p:nvPr>
            <p:ph type="title"/>
          </p:nvPr>
        </p:nvSpPr>
        <p:spPr>
          <a:xfrm>
            <a:off x="2545879" y="0"/>
            <a:ext cx="4956281" cy="59303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доимӣ.</a:t>
            </a:r>
            <a:endParaRPr sz="2800">
              <a:solidFill>
                <a:schemeClr val="lt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54"/>
          <p:cNvSpPr txBox="1"/>
          <p:nvPr>
            <p:ph idx="1" type="body"/>
          </p:nvPr>
        </p:nvSpPr>
        <p:spPr>
          <a:xfrm>
            <a:off x="523783" y="681037"/>
            <a:ext cx="9215021" cy="5275880"/>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Барои таъмин намудани схемаҳои амалиётӣ бо ҷараёни тағйирёбанда, ҷараён ё шиддати шабакаи аввалия истифода мешавад. Трансформаторҳои ҷараён (КТ), трансформаторҳои шиддат (КН) ва трансформаторҳои ёрирасон (АТ) ҳамчун манбаи ҷараёни ивазкунандаи амалиётӣ хизмат мекунанд.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Трансформаторҳои ҷорӣ (КТ) манбаи боэътимоди таъминоти барқ ​​барои схемаҳои оперативии муҳофизат аз РК мебошанд. Ҷараёни дуюмдараҷаи КТ дар вақти РК якбора зиёд шуда, шиддати дуюмдараҷа ва қувваи КТ мутаносибан зиёд мешавад, ки ин таъминоти боэътимоди барқи занҷирҳои амалиётиро дар вақти РК таъмин мекунад. Аммо дар сурати вайрон шудан ва шароити ғайримуқаррарӣ, ки бо афзоиши ҷараён дар васлаки муҳофизатшаванда ҳамроҳӣ намекунад, ҷараён ва қувваи КТ барои кори унсурҳои мантиқии муҳофизати реле ва кори коммутаторҳо нокифоя аст.</a:t>
            </a:r>
            <a:endParaRPr sz="2400">
              <a:latin typeface="Times New Roman"/>
              <a:ea typeface="Times New Roman"/>
              <a:cs typeface="Times New Roman"/>
              <a:sym typeface="Times New Roman"/>
            </a:endParaRPr>
          </a:p>
        </p:txBody>
      </p:sp>
      <p:sp>
        <p:nvSpPr>
          <p:cNvPr id="238" name="Google Shape;238;p54"/>
          <p:cNvSpPr txBox="1"/>
          <p:nvPr>
            <p:ph type="title"/>
          </p:nvPr>
        </p:nvSpPr>
        <p:spPr>
          <a:xfrm>
            <a:off x="2119222" y="88007"/>
            <a:ext cx="6181400" cy="5930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тағйирёбанда.</a:t>
            </a:r>
            <a:endParaRPr sz="2800">
              <a:solidFill>
                <a:schemeClr val="lt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55"/>
          <p:cNvSpPr txBox="1"/>
          <p:nvPr>
            <p:ph idx="1" type="body"/>
          </p:nvPr>
        </p:nvSpPr>
        <p:spPr>
          <a:xfrm>
            <a:off x="681037" y="778060"/>
            <a:ext cx="8543925" cy="4351338"/>
          </a:xfrm>
          <a:prstGeom prst="rect">
            <a:avLst/>
          </a:prstGeom>
          <a:noFill/>
          <a:ln>
            <a:noFill/>
          </a:ln>
        </p:spPr>
        <p:txBody>
          <a:bodyPr anchorCtr="0" anchor="t" bIns="45700" lIns="91425" spcFirstLastPara="1" rIns="91425" wrap="square" tIns="45700">
            <a:normAutofit fontScale="85000" lnSpcReduction="20000"/>
          </a:bodyPr>
          <a:lstStyle/>
          <a:p>
            <a:pPr indent="0" lvl="0" marL="114300" rtl="0" algn="just">
              <a:lnSpc>
                <a:spcPct val="90000"/>
              </a:lnSpc>
              <a:spcBef>
                <a:spcPts val="1000"/>
              </a:spcBef>
              <a:spcAft>
                <a:spcPts val="0"/>
              </a:spcAft>
              <a:buSzPct val="75630"/>
              <a:buNone/>
            </a:pPr>
            <a:r>
              <a:rPr>
                <a:latin typeface="Times New Roman"/>
                <a:ea typeface="Times New Roman"/>
                <a:cs typeface="Times New Roman"/>
                <a:sym typeface="Times New Roman"/>
              </a:rPr>
              <a:t>	Бо ҳамин сабабҳо, КТ-ро барои идоракунии фосилавии коммутаторҳо дар ҳолати муқаррарӣ, инчунин дар ҳолати мавҷуд набудани шиддат (ва ҷараён) дар объекти муҳофизатшаванда истифода бурдан мумкин нест.</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ct val="75630"/>
              <a:buNone/>
            </a:pPr>
            <a:r>
              <a:rPr>
                <a:latin typeface="Times New Roman"/>
                <a:ea typeface="Times New Roman"/>
                <a:cs typeface="Times New Roman"/>
                <a:sym typeface="Times New Roman"/>
              </a:rPr>
              <a:t>	Ба сифати манбаи ҷараёни амалиётии тағйирёбанда, трансформатори ҷараён ва шиддате, ки мутаносибан барои ҳимояи таҷҳизот аз шиддат ва ҷараён пешбинӣ шудаанд, инчунин трансформатори эҳтиёҷи худии неругоҳ ва зернеругоҳро истифода бурдан мумкин аст.</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ct val="75630"/>
              <a:buNone/>
            </a:pPr>
            <a:r>
              <a:rPr>
                <a:latin typeface="Times New Roman"/>
                <a:ea typeface="Times New Roman"/>
                <a:cs typeface="Times New Roman"/>
                <a:sym typeface="Times New Roman"/>
              </a:rPr>
              <a:t>	Трансформаторҳои ҷараён дар ҳолате манбаи ҷараёни амалиётии боэътимод ҳисобида мешаванд, ки қувваи ҷараёни занҷири дуюм ба ғайр аз функсияи асосиаш, барои ба кор даровардани ҳаракатдиҳандаи васлак басанда бошад. Ҷараёни расиши якфаза барои ба кор даровардани ғалтаки хомӯшкунандаи васлак басанда нест.</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ct val="75630"/>
              <a:buNone/>
            </a:pPr>
            <a:r>
              <a:t/>
            </a:r>
            <a:endParaRPr>
              <a:latin typeface="Times New Roman"/>
              <a:ea typeface="Times New Roman"/>
              <a:cs typeface="Times New Roman"/>
              <a:sym typeface="Times New Roman"/>
            </a:endParaRPr>
          </a:p>
        </p:txBody>
      </p:sp>
      <p:sp>
        <p:nvSpPr>
          <p:cNvPr id="244" name="Google Shape;244;p55"/>
          <p:cNvSpPr txBox="1"/>
          <p:nvPr>
            <p:ph type="title"/>
          </p:nvPr>
        </p:nvSpPr>
        <p:spPr>
          <a:xfrm>
            <a:off x="2119222" y="88007"/>
            <a:ext cx="6181400" cy="5930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тағйирёбанда.</a:t>
            </a:r>
            <a:endParaRPr sz="2800">
              <a:solidFill>
                <a:schemeClr val="lt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56"/>
          <p:cNvSpPr txBox="1"/>
          <p:nvPr>
            <p:ph idx="1" type="body"/>
          </p:nvPr>
        </p:nvSpPr>
        <p:spPr>
          <a:xfrm>
            <a:off x="503486" y="384522"/>
            <a:ext cx="9217563" cy="6088956"/>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Трансформатори эҳтиёҷи худӣ ва трансфоматори шиддат дар вақти РК барои занҷири ҷараёни амалиётӣ номуносиб мебошанд. Чӣ тавре ки маълум аст, ҳангоми ба вуҷуд омадани РК шиддат ба сифр майл мекунад.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Ҳамин тавр, манбаъҳои нишондода шуда универсалӣ (ба монанди батареяи аккумуляторӣ) набуда, ҳангоми истифода дорои маҳдудиятҳо мебошанд. Чунин камбудиҳоро ба назар гирифта, дар бисёр ҳолатҳо ҷараёни амалиётии омехта истифода бурда мешавад.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Схемаҳои ҷараёни амалиётии тағйирёбанда:</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i="1" sz="2400">
                <a:latin typeface="Times New Roman"/>
                <a:ea typeface="Times New Roman"/>
                <a:cs typeface="Times New Roman"/>
                <a:sym typeface="Times New Roman"/>
              </a:rPr>
              <a:t>	Схемаҳои бо шунт пайваст кардани ғалтаки хомӯшкунандаи васлак. </a:t>
            </a:r>
            <a:r>
              <a:rPr sz="2400">
                <a:latin typeface="Times New Roman"/>
                <a:ea typeface="Times New Roman"/>
                <a:cs typeface="Times New Roman"/>
                <a:sym typeface="Times New Roman"/>
              </a:rPr>
              <a:t>Шакли якхаттаи схемаи омехтаи ҳимояи ҷараёнӣ ба воситаи релеи ҷараён бо таъхири вақт </a:t>
            </a:r>
            <a:r>
              <a:rPr i="1" sz="2400">
                <a:latin typeface="Times New Roman"/>
                <a:ea typeface="Times New Roman"/>
                <a:cs typeface="Times New Roman"/>
                <a:sym typeface="Times New Roman"/>
              </a:rPr>
              <a:t>KAT</a:t>
            </a:r>
            <a:r>
              <a:rPr sz="2400">
                <a:latin typeface="Times New Roman"/>
                <a:ea typeface="Times New Roman"/>
                <a:cs typeface="Times New Roman"/>
                <a:sym typeface="Times New Roman"/>
              </a:rPr>
              <a:t>, аз тамоси васлтағйирдиҳанда (бе ҷудокунии занҷир) иборат буда, дар рас. 4.3.оварда шудааст.</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50" name="Google Shape;250;p56"/>
          <p:cNvSpPr txBox="1"/>
          <p:nvPr>
            <p:ph type="title"/>
          </p:nvPr>
        </p:nvSpPr>
        <p:spPr>
          <a:xfrm>
            <a:off x="2119222" y="88007"/>
            <a:ext cx="6181400" cy="5930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тағйирёбанда.</a:t>
            </a:r>
            <a:endParaRPr sz="2800">
              <a:solidFill>
                <a:schemeClr val="lt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57"/>
          <p:cNvSpPr txBox="1"/>
          <p:nvPr>
            <p:ph idx="1" type="body"/>
          </p:nvPr>
        </p:nvSpPr>
        <p:spPr>
          <a:xfrm>
            <a:off x="601140" y="813570"/>
            <a:ext cx="8543925" cy="4351338"/>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Дар реҷаҳои корӣ, релеи ҷараён </a:t>
            </a:r>
            <a:r>
              <a:rPr i="1" sz="2400">
                <a:latin typeface="Times New Roman"/>
                <a:ea typeface="Times New Roman"/>
                <a:cs typeface="Times New Roman"/>
                <a:sym typeface="Times New Roman"/>
              </a:rPr>
              <a:t>KAT</a:t>
            </a:r>
            <a:r>
              <a:rPr sz="2400">
                <a:latin typeface="Times New Roman"/>
                <a:ea typeface="Times New Roman"/>
                <a:cs typeface="Times New Roman"/>
                <a:sym typeface="Times New Roman"/>
              </a:rPr>
              <a:t>, қисми ҷудокунаки тамоси худро, ки иқтидори баланди хомӯшкунӣ дорад (дорои камераи камоннишон мебошад), ба занҷири ғалтаки хомӯшкунандаи электромагнитии васлак </a:t>
            </a:r>
            <a:r>
              <a:rPr i="1" sz="2400">
                <a:latin typeface="Times New Roman"/>
                <a:ea typeface="Times New Roman"/>
                <a:cs typeface="Times New Roman"/>
                <a:sym typeface="Times New Roman"/>
              </a:rPr>
              <a:t>YAT</a:t>
            </a:r>
            <a:r>
              <a:rPr sz="2400">
                <a:latin typeface="Times New Roman"/>
                <a:ea typeface="Times New Roman"/>
                <a:cs typeface="Times New Roman"/>
                <a:sym typeface="Times New Roman"/>
              </a:rPr>
              <a:t> шунт мекунад. Бори трансформатори ҷараён </a:t>
            </a:r>
            <a:r>
              <a:rPr i="1" sz="2400">
                <a:latin typeface="Times New Roman"/>
                <a:ea typeface="Times New Roman"/>
                <a:cs typeface="Times New Roman"/>
                <a:sym typeface="Times New Roman"/>
              </a:rPr>
              <a:t>TA</a:t>
            </a:r>
            <a:r>
              <a:rPr sz="2400">
                <a:latin typeface="Times New Roman"/>
                <a:ea typeface="Times New Roman"/>
                <a:cs typeface="Times New Roman"/>
                <a:sym typeface="Times New Roman"/>
              </a:rPr>
              <a:t>, вобаста ба иқтидори занҷири печаи релеи ҷараён муайян карда шуда, трасформатори ҷараён бо хатогии ҷоиз кор мекунад (ɛ ≤ 10%). </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Баъд аз фаъол шудани ҳимоя, электромагнити васлак бо печаи реле пайдарпай пайваст шуда, ба воситаи ин занҷир ҷоришавии ҷараёни пурраи трансформатори ҷараён ба амал меояд ва ҳолати хомӯшии васлак нишон дода мешавад. Дар ин ҳолат трансформатори ҷараён пурбор мегардад (ɛ &gt; 10%) ва хатогии ба миён омада барои кори ҳимоя назаррас нест.</a:t>
            </a:r>
            <a:endParaRPr sz="2400">
              <a:latin typeface="Times New Roman"/>
              <a:ea typeface="Times New Roman"/>
              <a:cs typeface="Times New Roman"/>
              <a:sym typeface="Times New Roman"/>
            </a:endParaRPr>
          </a:p>
        </p:txBody>
      </p:sp>
      <p:sp>
        <p:nvSpPr>
          <p:cNvPr id="256" name="Google Shape;256;p57"/>
          <p:cNvSpPr txBox="1"/>
          <p:nvPr>
            <p:ph type="title"/>
          </p:nvPr>
        </p:nvSpPr>
        <p:spPr>
          <a:xfrm>
            <a:off x="2119222" y="88007"/>
            <a:ext cx="6181400" cy="5930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тағйирёбанда.</a:t>
            </a:r>
            <a:endParaRPr sz="2800">
              <a:solidFill>
                <a:schemeClr val="lt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58"/>
          <p:cNvSpPr txBox="1"/>
          <p:nvPr>
            <p:ph type="title"/>
          </p:nvPr>
        </p:nvSpPr>
        <p:spPr>
          <a:xfrm>
            <a:off x="2119222" y="88007"/>
            <a:ext cx="6181400" cy="5930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тағйирёбанда.</a:t>
            </a:r>
            <a:endParaRPr sz="2800">
              <a:solidFill>
                <a:schemeClr val="lt1"/>
              </a:solidFill>
              <a:latin typeface="Times New Roman"/>
              <a:ea typeface="Times New Roman"/>
              <a:cs typeface="Times New Roman"/>
              <a:sym typeface="Times New Roman"/>
            </a:endParaRPr>
          </a:p>
        </p:txBody>
      </p:sp>
      <p:graphicFrame>
        <p:nvGraphicFramePr>
          <p:cNvPr id="262" name="Google Shape;262;p58"/>
          <p:cNvGraphicFramePr/>
          <p:nvPr/>
        </p:nvGraphicFramePr>
        <p:xfrm>
          <a:off x="798989" y="816844"/>
          <a:ext cx="2334827" cy="5289098"/>
        </p:xfrm>
        <a:graphic>
          <a:graphicData uri="http://schemas.openxmlformats.org/presentationml/2006/ole">
            <mc:AlternateContent>
              <mc:Choice Requires="v">
                <p:oleObj r:id="rId4" imgH="5289098" imgW="2334827" progId="Visio.Drawing.11" spid="_x0000_s1">
                  <p:embed/>
                </p:oleObj>
              </mc:Choice>
              <mc:Fallback>
                <p:oleObj r:id="rId5" imgH="5289098" imgW="2334827" progId="Visio.Drawing.11">
                  <p:embed/>
                  <p:pic>
                    <p:nvPicPr>
                      <p:cNvPr id="262" name="Google Shape;262;p58"/>
                      <p:cNvPicPr preferRelativeResize="0"/>
                      <p:nvPr/>
                    </p:nvPicPr>
                    <p:blipFill rotWithShape="1">
                      <a:blip r:embed="rId6">
                        <a:alphaModFix/>
                      </a:blip>
                      <a:srcRect b="0" l="0" r="0" t="0"/>
                      <a:stretch/>
                    </p:blipFill>
                    <p:spPr>
                      <a:xfrm>
                        <a:off x="798989" y="816844"/>
                        <a:ext cx="2334827" cy="5289098"/>
                      </a:xfrm>
                      <a:prstGeom prst="rect">
                        <a:avLst/>
                      </a:prstGeom>
                      <a:noFill/>
                      <a:ln>
                        <a:noFill/>
                      </a:ln>
                    </p:spPr>
                  </p:pic>
                </p:oleObj>
              </mc:Fallback>
            </mc:AlternateContent>
          </a:graphicData>
        </a:graphic>
      </p:graphicFrame>
      <p:sp>
        <p:nvSpPr>
          <p:cNvPr id="263" name="Google Shape;263;p58"/>
          <p:cNvSpPr/>
          <p:nvPr/>
        </p:nvSpPr>
        <p:spPr>
          <a:xfrm>
            <a:off x="3133816" y="816844"/>
            <a:ext cx="6596110" cy="4154984"/>
          </a:xfrm>
          <a:prstGeom prst="rect">
            <a:avLst/>
          </a:prstGeom>
          <a:noFill/>
          <a:ln>
            <a:noFill/>
          </a:ln>
        </p:spPr>
        <p:txBody>
          <a:bodyPr anchorCtr="0" anchor="t" bIns="45700" lIns="91425" spcFirstLastPara="1" rIns="91425" wrap="square" tIns="45700">
            <a:spAutoFit/>
          </a:bodyPr>
          <a:lstStyle/>
          <a:p>
            <a:pPr indent="450215" lvl="0" marL="0" marR="0" rtl="0" algn="just">
              <a:lnSpc>
                <a:spcPct val="100000"/>
              </a:lnSpc>
              <a:spcBef>
                <a:spcPts val="0"/>
              </a:spcBef>
              <a:spcAft>
                <a:spcPts val="0"/>
              </a:spcAft>
              <a:buNone/>
            </a:pPr>
            <a:r>
              <a:rPr b="0" i="0" sz="2400" u="none" cap="none" strike="noStrike">
                <a:solidFill>
                  <a:schemeClr val="dk1"/>
                </a:solidFill>
                <a:latin typeface="Times New Roman"/>
                <a:ea typeface="Times New Roman"/>
                <a:cs typeface="Times New Roman"/>
                <a:sym typeface="Times New Roman"/>
              </a:rPr>
              <a:t>Бартарияти схема бо ғалтаки хомӯшкунандаи шунтшудаи васлак дар он аст, ки пайвасти содда ва аз ҷиҳати иқтисодӣ бомаврид мебошад. Камбудиҳо: вобастагӣ аз реҷаи кории шабака; ҳаҷми калони таҷҳизоти ҷараёни тағйирёбанда; ларзиши тамосҳо. Схемаи дидашударо дар шиддатҳои то 35 кВ истифода бурдан мумкин аст. Релеҳои ҷараён ва мобайнии ҷадид аз тамосҳое иборат мебошанд, ки имконияти хомӯш кардани ҷараёни то 150 А-ро доро мебошанд.</a:t>
            </a:r>
            <a:endParaRPr b="0" i="0" sz="2400" u="none" cap="none" strike="noStrike">
              <a:solidFill>
                <a:schemeClr val="dk1"/>
              </a:solidFill>
              <a:latin typeface="Times New Roman"/>
              <a:ea typeface="Times New Roman"/>
              <a:cs typeface="Times New Roman"/>
              <a:sym typeface="Times New Roman"/>
            </a:endParaRPr>
          </a:p>
        </p:txBody>
      </p:sp>
      <p:sp>
        <p:nvSpPr>
          <p:cNvPr id="264" name="Google Shape;264;p58"/>
          <p:cNvSpPr/>
          <p:nvPr/>
        </p:nvSpPr>
        <p:spPr>
          <a:xfrm>
            <a:off x="473609" y="6105942"/>
            <a:ext cx="6210354"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sz="1800" u="none" cap="none" strike="noStrike">
                <a:solidFill>
                  <a:srgbClr val="000000"/>
                </a:solidFill>
                <a:latin typeface="Times New Roman"/>
                <a:ea typeface="Times New Roman"/>
                <a:cs typeface="Times New Roman"/>
                <a:sym typeface="Times New Roman"/>
              </a:rPr>
              <a:t>Рас. 4.3. Схемаи ғалтаки хомӯшкунандаи шунтшудаи васлак.</a:t>
            </a:r>
            <a:endParaRPr b="0" i="0" sz="18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59"/>
          <p:cNvSpPr txBox="1"/>
          <p:nvPr>
            <p:ph idx="1" type="body"/>
          </p:nvPr>
        </p:nvSpPr>
        <p:spPr>
          <a:xfrm>
            <a:off x="681037" y="1053269"/>
            <a:ext cx="8543925" cy="4351338"/>
          </a:xfrm>
          <a:prstGeom prst="rect">
            <a:avLst/>
          </a:prstGeom>
          <a:noFill/>
          <a:ln>
            <a:noFill/>
          </a:ln>
        </p:spPr>
        <p:txBody>
          <a:bodyPr anchorCtr="0" anchor="t" bIns="45700" lIns="91425" spcFirstLastPara="1" rIns="91425" wrap="square" tIns="45700">
            <a:normAutofit lnSpcReduction="10000"/>
          </a:bodyPr>
          <a:lstStyle/>
          <a:p>
            <a:pPr indent="0" lvl="0" marL="114300" rtl="0" algn="just">
              <a:lnSpc>
                <a:spcPct val="90000"/>
              </a:lnSpc>
              <a:spcBef>
                <a:spcPts val="1000"/>
              </a:spcBef>
              <a:spcAft>
                <a:spcPts val="0"/>
              </a:spcAft>
              <a:buSzPts val="1800"/>
              <a:buNone/>
            </a:pPr>
            <a:r>
              <a:rPr i="1" sz="2400">
                <a:latin typeface="Times New Roman"/>
                <a:ea typeface="Times New Roman"/>
                <a:cs typeface="Times New Roman"/>
                <a:sym typeface="Times New Roman"/>
              </a:rPr>
              <a:t>	Схема бо блоки манбаи ҷараён ва шиддати тағйирёбанда.</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Дар зери мафҳуми блоки манбаъ таҷҳизоти қабулкунандаи электрикие фаҳмида мешавад, ки аз трансформаторҳои шиддат, ҷараён ва талаботи худие, ки барои таъмини занҷири амалиётӣ пешбинӣ шудаанд, неру мегирад.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Блокҳо ба гурӯҳҳои ҷараёнӣ (БМҶ), шиддатӣ (БМШ) ва омехта (аз блоки шиддатӣ ва ҷараёние, ки параллел кор мекунанд) ҷудо карда мешаванд. Дар рас. 2.5 схемаи омехтаи блоки манбаи ҷараёни росткардашудаи доимӣ (выпрямленный ток) нишон дода шудааст.</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70" name="Google Shape;270;p59"/>
          <p:cNvSpPr txBox="1"/>
          <p:nvPr>
            <p:ph type="title"/>
          </p:nvPr>
        </p:nvSpPr>
        <p:spPr>
          <a:xfrm>
            <a:off x="2119222" y="88007"/>
            <a:ext cx="6181400" cy="5930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тағйирёбанда.</a:t>
            </a:r>
            <a:endParaRPr sz="2800">
              <a:solidFill>
                <a:schemeClr val="lt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60"/>
          <p:cNvSpPr txBox="1"/>
          <p:nvPr>
            <p:ph idx="1" type="body"/>
          </p:nvPr>
        </p:nvSpPr>
        <p:spPr>
          <a:xfrm>
            <a:off x="807869" y="822448"/>
            <a:ext cx="4145132"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БМҶ ҳангоми расиши фазавии берун аз трансформатори қуввагии гурӯҳи пайвасти ғалткаҳо Y/∆, ∆/Y, инчунин РК якфазаи берун аз трансформатори гурӯҳи пайвасти Y/ Y – 0 бо ноқили сифрӣ агар фарқияти ҷараён баробар ба сифр ва шиддати хаттӣ наздик ба корӣ бошад, кор карда метавонад.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76" name="Google Shape;276;p60"/>
          <p:cNvSpPr txBox="1"/>
          <p:nvPr>
            <p:ph type="title"/>
          </p:nvPr>
        </p:nvSpPr>
        <p:spPr>
          <a:xfrm>
            <a:off x="2119222" y="88007"/>
            <a:ext cx="6181400" cy="5930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тағйирёбанда.</a:t>
            </a:r>
            <a:endParaRPr sz="2800">
              <a:solidFill>
                <a:schemeClr val="lt1"/>
              </a:solidFill>
              <a:latin typeface="Times New Roman"/>
              <a:ea typeface="Times New Roman"/>
              <a:cs typeface="Times New Roman"/>
              <a:sym typeface="Times New Roman"/>
            </a:endParaRPr>
          </a:p>
        </p:txBody>
      </p:sp>
      <p:sp>
        <p:nvSpPr>
          <p:cNvPr id="277" name="Google Shape;277;p60"/>
          <p:cNvSpPr/>
          <p:nvPr/>
        </p:nvSpPr>
        <p:spPr>
          <a:xfrm>
            <a:off x="4735681" y="914400"/>
            <a:ext cx="9906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aphicFrame>
        <p:nvGraphicFramePr>
          <p:cNvPr id="278" name="Google Shape;278;p60"/>
          <p:cNvGraphicFramePr/>
          <p:nvPr/>
        </p:nvGraphicFramePr>
        <p:xfrm>
          <a:off x="4735681" y="914400"/>
          <a:ext cx="4362450" cy="3409950"/>
        </p:xfrm>
        <a:graphic>
          <a:graphicData uri="http://schemas.openxmlformats.org/presentationml/2006/ole">
            <mc:AlternateContent>
              <mc:Choice Requires="v">
                <p:oleObj r:id="rId4" imgH="3409950" imgW="4362450" progId="Visio.Drawing.11" spid="_x0000_s1">
                  <p:embed/>
                </p:oleObj>
              </mc:Choice>
              <mc:Fallback>
                <p:oleObj r:id="rId5" imgH="3409950" imgW="4362450" progId="Visio.Drawing.11">
                  <p:embed/>
                  <p:pic>
                    <p:nvPicPr>
                      <p:cNvPr id="278" name="Google Shape;278;p60"/>
                      <p:cNvPicPr preferRelativeResize="0"/>
                      <p:nvPr/>
                    </p:nvPicPr>
                    <p:blipFill rotWithShape="1">
                      <a:blip r:embed="rId6">
                        <a:alphaModFix/>
                      </a:blip>
                      <a:srcRect b="0" l="0" r="0" t="0"/>
                      <a:stretch/>
                    </p:blipFill>
                    <p:spPr>
                      <a:xfrm>
                        <a:off x="4735681" y="914400"/>
                        <a:ext cx="4362450" cy="3409950"/>
                      </a:xfrm>
                      <a:prstGeom prst="rect">
                        <a:avLst/>
                      </a:prstGeom>
                      <a:noFill/>
                      <a:ln>
                        <a:noFill/>
                      </a:ln>
                    </p:spPr>
                  </p:pic>
                </p:oleObj>
              </mc:Fallback>
            </mc:AlternateContent>
          </a:graphicData>
        </a:graphic>
      </p:graphicFrame>
      <p:sp>
        <p:nvSpPr>
          <p:cNvPr id="279" name="Google Shape;279;p60"/>
          <p:cNvSpPr/>
          <p:nvPr/>
        </p:nvSpPr>
        <p:spPr>
          <a:xfrm>
            <a:off x="4108512" y="4602380"/>
            <a:ext cx="5797488"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0" i="0" sz="1800" u="none" cap="none" strike="noStrike">
                <a:solidFill>
                  <a:srgbClr val="000000"/>
                </a:solidFill>
                <a:latin typeface="Times New Roman"/>
                <a:ea typeface="Times New Roman"/>
                <a:cs typeface="Times New Roman"/>
                <a:sym typeface="Times New Roman"/>
              </a:rPr>
              <a:t>Рас. 4.4. Схемаи омехтаи блоки манбаи ҷараёни росткардашудаи доимӣ</a:t>
            </a:r>
            <a:endParaRPr b="0" i="0" sz="1400" u="none" cap="none" strike="noStrike">
              <a:solidFill>
                <a:srgbClr val="000000"/>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61"/>
          <p:cNvSpPr txBox="1"/>
          <p:nvPr>
            <p:ph idx="1" type="body"/>
          </p:nvPr>
        </p:nvSpPr>
        <p:spPr>
          <a:xfrm>
            <a:off x="681037" y="849081"/>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a:latin typeface="Times New Roman"/>
                <a:ea typeface="Times New Roman"/>
                <a:cs typeface="Times New Roman"/>
                <a:sym typeface="Times New Roman"/>
              </a:rPr>
              <a:t>	Бартарияти схема бо блоки манбаи ҷараён ва шиддати росткардашудаи доимӣ:</a:t>
            </a:r>
            <a:endParaRPr>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ts val="1800"/>
              <a:buChar char="•"/>
            </a:pPr>
            <a:r>
              <a:rPr>
                <a:latin typeface="Times New Roman"/>
                <a:ea typeface="Times New Roman"/>
                <a:cs typeface="Times New Roman"/>
                <a:sym typeface="Times New Roman"/>
              </a:rPr>
              <a:t>имконияти дар танҳоӣ таъмин намудан бо манбаи амалиётии ҷараён барои як объекти ҳимояшаванда (аммо, ҳангоми зиёд будани объектҳои ҳимояшаванда аз ҷиҳати иқтисодӣ ва истифодаи манбаи гурӯҳӣ мувофиқи мақсад аст);</a:t>
            </a:r>
            <a:endParaRPr>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ts val="1800"/>
              <a:buChar char="•"/>
            </a:pPr>
            <a:r>
              <a:rPr>
                <a:latin typeface="Times New Roman"/>
                <a:ea typeface="Times New Roman"/>
                <a:cs typeface="Times New Roman"/>
                <a:sym typeface="Times New Roman"/>
              </a:rPr>
              <a:t>имконияти истифодаи дастгоҳҳои ҳимоякунанда барои таҷҳизот бо батареяҳои аккумуляторӣ.</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a:latin typeface="Times New Roman"/>
              <a:ea typeface="Times New Roman"/>
              <a:cs typeface="Times New Roman"/>
              <a:sym typeface="Times New Roman"/>
            </a:endParaRPr>
          </a:p>
        </p:txBody>
      </p:sp>
      <p:sp>
        <p:nvSpPr>
          <p:cNvPr id="285" name="Google Shape;285;p61"/>
          <p:cNvSpPr txBox="1"/>
          <p:nvPr>
            <p:ph type="title"/>
          </p:nvPr>
        </p:nvSpPr>
        <p:spPr>
          <a:xfrm>
            <a:off x="2119222" y="88007"/>
            <a:ext cx="6181400" cy="5930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тағйирёбанда.</a:t>
            </a:r>
            <a:endParaRPr sz="2800">
              <a:solidFill>
                <a:schemeClr val="lt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62"/>
          <p:cNvSpPr txBox="1"/>
          <p:nvPr>
            <p:ph idx="1" type="body"/>
          </p:nvPr>
        </p:nvSpPr>
        <p:spPr>
          <a:xfrm>
            <a:off x="681037" y="1000001"/>
            <a:ext cx="8543925" cy="4351338"/>
          </a:xfrm>
          <a:prstGeom prst="rect">
            <a:avLst/>
          </a:prstGeom>
          <a:noFill/>
          <a:ln>
            <a:noFill/>
          </a:ln>
        </p:spPr>
        <p:txBody>
          <a:bodyPr anchorCtr="0" anchor="t" bIns="45700" lIns="91425" spcFirstLastPara="1" rIns="91425" wrap="square" tIns="45700">
            <a:normAutofit fontScale="85000" lnSpcReduction="20000"/>
          </a:bodyPr>
          <a:lstStyle/>
          <a:p>
            <a:pPr indent="0" lvl="0" marL="114300" rtl="0" algn="just">
              <a:lnSpc>
                <a:spcPct val="90000"/>
              </a:lnSpc>
              <a:spcBef>
                <a:spcPts val="1000"/>
              </a:spcBef>
              <a:spcAft>
                <a:spcPts val="0"/>
              </a:spcAft>
              <a:buSzPct val="75630"/>
              <a:buNone/>
            </a:pPr>
            <a:r>
              <a:rPr>
                <a:latin typeface="Times New Roman"/>
                <a:ea typeface="Times New Roman"/>
                <a:cs typeface="Times New Roman"/>
                <a:sym typeface="Times New Roman"/>
              </a:rPr>
              <a:t>	Камбудиҳои схема бо блоки манбаи ҷараён ва шиддати росткардашудаи доимӣ:</a:t>
            </a:r>
            <a:endParaRPr>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ct val="75630"/>
              <a:buChar char="•"/>
            </a:pPr>
            <a:r>
              <a:rPr>
                <a:latin typeface="Times New Roman"/>
                <a:ea typeface="Times New Roman"/>
                <a:cs typeface="Times New Roman"/>
                <a:sym typeface="Times New Roman"/>
              </a:rPr>
              <a:t>иқтидори кам барои таъмини ғалтакҳои васлкунандаи васлакҳо (одатан аз ҳисоби ҷараёни табдилдодашудаи доимии трансформатори эҳтиёҷи худии зернеругоҳ иҷро карда мешавад);</a:t>
            </a:r>
            <a:endParaRPr>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ct val="75630"/>
              <a:buChar char="•"/>
            </a:pPr>
            <a:r>
              <a:rPr>
                <a:latin typeface="Times New Roman"/>
                <a:ea typeface="Times New Roman"/>
                <a:cs typeface="Times New Roman"/>
                <a:sym typeface="Times New Roman"/>
              </a:rPr>
              <a:t>ғайриимкон будани истифода барои ҳимояҳои минималии шиддатӣ, инчунин ҳангоми хомӯш кардани зеристгоҳҳои бе васлак (зеристгоҳҳо, ки схемаи соддаи пайвасткунӣ доранд). Дар чунин зеристгоҳҳо ба сифати дастгоҳи коммутатсиякунанда алоҳидакунак ва кӯтоҳваслак истифода бурда мешаванд.</a:t>
            </a:r>
            <a:endParaRPr>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ct val="75630"/>
              <a:buChar char="•"/>
            </a:pPr>
            <a:r>
              <a:rPr>
                <a:latin typeface="Times New Roman"/>
                <a:ea typeface="Times New Roman"/>
                <a:cs typeface="Times New Roman"/>
                <a:sym typeface="Times New Roman"/>
              </a:rPr>
              <a:t>зарурат ба дилаки алоҳидаи трансформатори ҷараён, ҳангоми талабот ба неруи зиёд.</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ct val="75630"/>
              <a:buNone/>
            </a:pPr>
            <a:r>
              <a:t/>
            </a:r>
            <a:endParaRPr>
              <a:latin typeface="Times New Roman"/>
              <a:ea typeface="Times New Roman"/>
              <a:cs typeface="Times New Roman"/>
              <a:sym typeface="Times New Roman"/>
            </a:endParaRPr>
          </a:p>
        </p:txBody>
      </p:sp>
      <p:sp>
        <p:nvSpPr>
          <p:cNvPr id="291" name="Google Shape;291;p62"/>
          <p:cNvSpPr txBox="1"/>
          <p:nvPr>
            <p:ph type="title"/>
          </p:nvPr>
        </p:nvSpPr>
        <p:spPr>
          <a:xfrm>
            <a:off x="2119222" y="88007"/>
            <a:ext cx="6181400" cy="5930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тағйирёбанда.</a:t>
            </a:r>
            <a:endParaRPr sz="2800">
              <a:solidFill>
                <a:schemeClr val="lt1"/>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63"/>
          <p:cNvSpPr txBox="1"/>
          <p:nvPr>
            <p:ph idx="1" type="body"/>
          </p:nvPr>
        </p:nvSpPr>
        <p:spPr>
          <a:xfrm>
            <a:off x="521240" y="540709"/>
            <a:ext cx="9093276" cy="5776581"/>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Схемаи бо блоки манбаи ҷараёни росткардашуда дар зернеругоҳҳои пасткунандаи шиддати 35 кВ ба таври васеъ истифода бурда мешавад. Инчунин дар зернеругоҳҳои шиддати 110 – 220 кВ бо схемаи соддаи тарафи  шиддати баланд (аз тарафи даромад бе истифодаи васлак) истифодабарии чунин блокҳо назаррас аст. Якчанд камбудии ҷойдоштаи схемаи мазкурро бо истифодаи энергияи конденсатори қаблан заряднокшуда бартараф кардан мумкин аст.</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i="1" sz="2400">
                <a:latin typeface="Times New Roman"/>
                <a:ea typeface="Times New Roman"/>
                <a:cs typeface="Times New Roman"/>
                <a:sym typeface="Times New Roman"/>
              </a:rPr>
              <a:t>	Схемаи дорои конденсатори қаблан заряднокшуда (рас. 4.5). </a:t>
            </a:r>
            <a:r>
              <a:rPr sz="2400">
                <a:latin typeface="Times New Roman"/>
                <a:ea typeface="Times New Roman"/>
                <a:cs typeface="Times New Roman"/>
                <a:sym typeface="Times New Roman"/>
              </a:rPr>
              <a:t>Аз таҷҳизоти пуркунандаи заряд иборат буда, дар схема трансформатор </a:t>
            </a:r>
            <a:r>
              <a:rPr i="1" sz="2400">
                <a:latin typeface="Times New Roman"/>
                <a:ea typeface="Times New Roman"/>
                <a:cs typeface="Times New Roman"/>
                <a:sym typeface="Times New Roman"/>
              </a:rPr>
              <a:t>TL</a:t>
            </a:r>
            <a:r>
              <a:rPr sz="2400">
                <a:latin typeface="Times New Roman"/>
                <a:ea typeface="Times New Roman"/>
                <a:cs typeface="Times New Roman"/>
                <a:sym typeface="Times New Roman"/>
              </a:rPr>
              <a:t>, блоки конденсаторҳо </a:t>
            </a:r>
            <a:r>
              <a:rPr i="1" sz="2400">
                <a:latin typeface="Times New Roman"/>
                <a:ea typeface="Times New Roman"/>
                <a:cs typeface="Times New Roman"/>
                <a:sym typeface="Times New Roman"/>
              </a:rPr>
              <a:t>С</a:t>
            </a:r>
            <a:r>
              <a:rPr sz="2400">
                <a:latin typeface="Times New Roman"/>
                <a:ea typeface="Times New Roman"/>
                <a:cs typeface="Times New Roman"/>
                <a:sym typeface="Times New Roman"/>
              </a:rPr>
              <a:t> ба воситаи диодҳои росткунанда </a:t>
            </a:r>
            <a:r>
              <a:rPr i="1" sz="2400">
                <a:latin typeface="Times New Roman"/>
                <a:ea typeface="Times New Roman"/>
                <a:cs typeface="Times New Roman"/>
                <a:sym typeface="Times New Roman"/>
              </a:rPr>
              <a:t>VD</a:t>
            </a:r>
            <a:r>
              <a:rPr sz="2400">
                <a:latin typeface="Times New Roman"/>
                <a:ea typeface="Times New Roman"/>
                <a:cs typeface="Times New Roman"/>
                <a:sym typeface="Times New Roman"/>
              </a:rPr>
              <a:t>-и заряддиҳанда, шартан нишон дода шудааст.  Барои бартараф сохтани тахлияи (разряди) конденсатор ба воситаи муқовимати баръакси таҷҳизоти тағйирдиҳанда, -</a:t>
            </a:r>
            <a:endParaRPr sz="2400">
              <a:latin typeface="Times New Roman"/>
              <a:ea typeface="Times New Roman"/>
              <a:cs typeface="Times New Roman"/>
              <a:sym typeface="Times New Roman"/>
            </a:endParaRPr>
          </a:p>
        </p:txBody>
      </p:sp>
      <p:sp>
        <p:nvSpPr>
          <p:cNvPr id="297" name="Google Shape;297;p63"/>
          <p:cNvSpPr txBox="1"/>
          <p:nvPr>
            <p:ph type="title"/>
          </p:nvPr>
        </p:nvSpPr>
        <p:spPr>
          <a:xfrm>
            <a:off x="2119222" y="88007"/>
            <a:ext cx="6181400" cy="5930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тағйирёбанда.</a:t>
            </a:r>
            <a:endParaRPr sz="2800">
              <a:solidFill>
                <a:schemeClr val="lt1"/>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64"/>
          <p:cNvSpPr txBox="1"/>
          <p:nvPr>
            <p:ph idx="1" type="body"/>
          </p:nvPr>
        </p:nvSpPr>
        <p:spPr>
          <a:xfrm>
            <a:off x="681037" y="938489"/>
            <a:ext cx="8543925" cy="4351338"/>
          </a:xfrm>
          <a:prstGeom prst="rect">
            <a:avLst/>
          </a:prstGeom>
          <a:noFill/>
          <a:ln>
            <a:noFill/>
          </a:ln>
        </p:spPr>
        <p:txBody>
          <a:bodyPr anchorCtr="0" anchor="t" bIns="45700" lIns="91425" spcFirstLastPara="1" rIns="91425" wrap="square" tIns="45700">
            <a:normAutofit fontScale="85000" lnSpcReduction="20000"/>
          </a:bodyPr>
          <a:lstStyle/>
          <a:p>
            <a:pPr indent="0" lvl="0" marL="114300" rtl="0" algn="just">
              <a:lnSpc>
                <a:spcPct val="90000"/>
              </a:lnSpc>
              <a:spcBef>
                <a:spcPts val="1000"/>
              </a:spcBef>
              <a:spcAft>
                <a:spcPts val="0"/>
              </a:spcAft>
              <a:buSzPct val="75630"/>
              <a:buNone/>
            </a:pPr>
            <a:r>
              <a:rPr>
                <a:latin typeface="Times New Roman"/>
                <a:ea typeface="Times New Roman"/>
                <a:cs typeface="Times New Roman"/>
                <a:sym typeface="Times New Roman"/>
              </a:rPr>
              <a:t>блоки конденсаторҳо ба таври худкор таҷҳизоти пуркунандаи зарядро ба воситаи тамоси релеи минималии шиддат </a:t>
            </a:r>
            <a:r>
              <a:rPr i="1">
                <a:latin typeface="Times New Roman"/>
                <a:ea typeface="Times New Roman"/>
                <a:cs typeface="Times New Roman"/>
                <a:sym typeface="Times New Roman"/>
              </a:rPr>
              <a:t>KV</a:t>
            </a:r>
            <a:r>
              <a:rPr>
                <a:latin typeface="Times New Roman"/>
                <a:ea typeface="Times New Roman"/>
                <a:cs typeface="Times New Roman"/>
                <a:sym typeface="Times New Roman"/>
              </a:rPr>
              <a:t> хомӯш мекунад (ҳангоми хело паст шудани шиддати воридшавандаи таҷҳизоти пуркунандаи заряд).</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ct val="75630"/>
              <a:buNone/>
            </a:pPr>
            <a:r>
              <a:rPr>
                <a:latin typeface="Times New Roman"/>
                <a:ea typeface="Times New Roman"/>
                <a:cs typeface="Times New Roman"/>
                <a:sym typeface="Times New Roman"/>
              </a:rPr>
              <a:t>	Камбудии асосии схемаи дорои конденсатори қаблан заряднокшуда, ин таъсири импулсӣ мебошад ва аз ҳамин сабаб ҳар як ҷузъ бояд ба блоки конденсаторҳои алоҳида пайваст карда шавад.</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ct val="75630"/>
              <a:buNone/>
            </a:pPr>
            <a:r>
              <a:rPr>
                <a:latin typeface="Times New Roman"/>
                <a:ea typeface="Times New Roman"/>
                <a:cs typeface="Times New Roman"/>
                <a:sym typeface="Times New Roman"/>
              </a:rPr>
              <a:t>	Бартариҳои схема ин гузаронидани амалиётҳои фаврӣ дар зернеругоҳи аз манбаъ ҷудо монда (масалан, хомӯшкунии ҷудокунак ҳангоми набудани ҷараён) ва имконияти хомӯш кардани васлакҳои дилхоҳи дорои ҳаракатдиҳанда мебошад. Мавзеъҳои асосии истифодабарӣ: манбаи занҷири хомӯшкунандаи васлакҳо ва ҷудокунакҳо.</a:t>
            </a:r>
            <a:endParaRPr>
              <a:latin typeface="Times New Roman"/>
              <a:ea typeface="Times New Roman"/>
              <a:cs typeface="Times New Roman"/>
              <a:sym typeface="Times New Roman"/>
            </a:endParaRPr>
          </a:p>
        </p:txBody>
      </p:sp>
      <p:sp>
        <p:nvSpPr>
          <p:cNvPr id="303" name="Google Shape;303;p64"/>
          <p:cNvSpPr txBox="1"/>
          <p:nvPr>
            <p:ph type="title"/>
          </p:nvPr>
        </p:nvSpPr>
        <p:spPr>
          <a:xfrm>
            <a:off x="2119222" y="88007"/>
            <a:ext cx="6181400" cy="5930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тағйирёбанда.</a:t>
            </a:r>
            <a:endParaRPr sz="2800">
              <a:solidFill>
                <a:schemeClr val="lt1"/>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65"/>
          <p:cNvSpPr txBox="1"/>
          <p:nvPr>
            <p:ph idx="1" type="body"/>
          </p:nvPr>
        </p:nvSpPr>
        <p:spPr>
          <a:xfrm>
            <a:off x="4321367" y="1379383"/>
            <a:ext cx="4600691"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Схемаи дорои релеи бавосита таъсиркунанда </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Ҳимояи дорои релеи бавосита таъсиркунандаро ба гурӯҳи ҷараёни амалиётии тағйирёбанда шабоҳат додан мумкин аст.</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309" name="Google Shape;309;p65"/>
          <p:cNvSpPr txBox="1"/>
          <p:nvPr>
            <p:ph type="title"/>
          </p:nvPr>
        </p:nvSpPr>
        <p:spPr>
          <a:xfrm>
            <a:off x="2119222" y="88007"/>
            <a:ext cx="6181400" cy="5930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Ҷараёни амалиётии тағйирёбанда.</a:t>
            </a:r>
            <a:endParaRPr sz="2800">
              <a:solidFill>
                <a:schemeClr val="lt1"/>
              </a:solidFill>
              <a:latin typeface="Times New Roman"/>
              <a:ea typeface="Times New Roman"/>
              <a:cs typeface="Times New Roman"/>
              <a:sym typeface="Times New Roman"/>
            </a:endParaRPr>
          </a:p>
        </p:txBody>
      </p:sp>
      <p:sp>
        <p:nvSpPr>
          <p:cNvPr id="310" name="Google Shape;310;p65"/>
          <p:cNvSpPr/>
          <p:nvPr/>
        </p:nvSpPr>
        <p:spPr>
          <a:xfrm>
            <a:off x="1788702" y="1728787"/>
            <a:ext cx="8135053"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graphicFrame>
        <p:nvGraphicFramePr>
          <p:cNvPr id="311" name="Google Shape;311;p65"/>
          <p:cNvGraphicFramePr/>
          <p:nvPr/>
        </p:nvGraphicFramePr>
        <p:xfrm>
          <a:off x="434929" y="1379383"/>
          <a:ext cx="4002427" cy="3749829"/>
        </p:xfrm>
        <a:graphic>
          <a:graphicData uri="http://schemas.openxmlformats.org/presentationml/2006/ole">
            <mc:AlternateContent>
              <mc:Choice Requires="v">
                <p:oleObj r:id="rId4" imgH="3749829" imgW="4002427" progId="Visio.Drawing.11" spid="_x0000_s1">
                  <p:embed/>
                </p:oleObj>
              </mc:Choice>
              <mc:Fallback>
                <p:oleObj r:id="rId5" imgH="3749829" imgW="4002427" progId="Visio.Drawing.11">
                  <p:embed/>
                  <p:pic>
                    <p:nvPicPr>
                      <p:cNvPr id="311" name="Google Shape;311;p65"/>
                      <p:cNvPicPr preferRelativeResize="0"/>
                      <p:nvPr/>
                    </p:nvPicPr>
                    <p:blipFill rotWithShape="1">
                      <a:blip r:embed="rId6">
                        <a:alphaModFix/>
                      </a:blip>
                      <a:srcRect b="0" l="0" r="0" t="0"/>
                      <a:stretch/>
                    </p:blipFill>
                    <p:spPr>
                      <a:xfrm>
                        <a:off x="434929" y="1379383"/>
                        <a:ext cx="4002427" cy="3749829"/>
                      </a:xfrm>
                      <a:prstGeom prst="rect">
                        <a:avLst/>
                      </a:prstGeom>
                      <a:noFill/>
                      <a:ln>
                        <a:noFill/>
                      </a:ln>
                    </p:spPr>
                  </p:pic>
                </p:oleObj>
              </mc:Fallback>
            </mc:AlternateContent>
          </a:graphicData>
        </a:graphic>
      </p:graphicFrame>
      <p:sp>
        <p:nvSpPr>
          <p:cNvPr id="312" name="Google Shape;312;p65"/>
          <p:cNvSpPr/>
          <p:nvPr/>
        </p:nvSpPr>
        <p:spPr>
          <a:xfrm>
            <a:off x="0" y="5278609"/>
            <a:ext cx="4107450" cy="923330"/>
          </a:xfrm>
          <a:prstGeom prst="rect">
            <a:avLst/>
          </a:prstGeom>
          <a:noFill/>
          <a:ln>
            <a:noFill/>
          </a:ln>
        </p:spPr>
        <p:txBody>
          <a:bodyPr anchorCtr="0" anchor="t" bIns="45700" lIns="91425" spcFirstLastPara="1" rIns="91425" wrap="square" tIns="45700">
            <a:spAutoFit/>
          </a:bodyPr>
          <a:lstStyle/>
          <a:p>
            <a:pPr indent="0" lvl="0" marL="457200" marR="0" rtl="0" algn="ctr">
              <a:lnSpc>
                <a:spcPct val="100000"/>
              </a:lnSpc>
              <a:spcBef>
                <a:spcPts val="0"/>
              </a:spcBef>
              <a:spcAft>
                <a:spcPts val="0"/>
              </a:spcAft>
              <a:buNone/>
            </a:pPr>
            <a:r>
              <a:rPr b="0" i="0" sz="1800" u="none" cap="none" strike="noStrike">
                <a:solidFill>
                  <a:srgbClr val="000000"/>
                </a:solidFill>
                <a:latin typeface="Times New Roman"/>
                <a:ea typeface="Times New Roman"/>
                <a:cs typeface="Times New Roman"/>
                <a:sym typeface="Times New Roman"/>
              </a:rPr>
              <a:t>Рас. 4.5. Схемаи дорои конденсатори қаблан заряднокшуда</a:t>
            </a:r>
            <a:endParaRPr b="0" i="0" sz="1200" u="none" cap="none" strike="noStrike">
              <a:solidFill>
                <a:srgbClr val="000000"/>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66"/>
          <p:cNvSpPr txBox="1"/>
          <p:nvPr>
            <p:ph idx="1" type="body"/>
          </p:nvPr>
        </p:nvSpPr>
        <p:spPr>
          <a:xfrm>
            <a:off x="934533" y="4483100"/>
            <a:ext cx="8543925" cy="4351338"/>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1800"/>
              <a:buNone/>
            </a:pPr>
            <a:r>
              <a:rPr sz="2400">
                <a:latin typeface="Times New Roman"/>
                <a:ea typeface="Times New Roman"/>
                <a:cs typeface="Times New Roman"/>
                <a:sym typeface="Times New Roman"/>
              </a:rPr>
              <a:t>	</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a:p>
        </p:txBody>
      </p:sp>
      <p:sp>
        <p:nvSpPr>
          <p:cNvPr id="318" name="Google Shape;318;p66"/>
          <p:cNvSpPr/>
          <p:nvPr/>
        </p:nvSpPr>
        <p:spPr>
          <a:xfrm>
            <a:off x="3257826" y="184392"/>
            <a:ext cx="3390347"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Ҷамъбасти мавзуъ</a:t>
            </a:r>
            <a:endParaRPr b="0" i="0" sz="3200" u="none" cap="none" strike="noStrike">
              <a:solidFill>
                <a:schemeClr val="lt1"/>
              </a:solidFill>
              <a:latin typeface="Arial"/>
              <a:ea typeface="Arial"/>
              <a:cs typeface="Arial"/>
              <a:sym typeface="Arial"/>
            </a:endParaRPr>
          </a:p>
        </p:txBody>
      </p:sp>
      <p:sp>
        <p:nvSpPr>
          <p:cNvPr id="319" name="Google Shape;319;p66"/>
          <p:cNvSpPr/>
          <p:nvPr/>
        </p:nvSpPr>
        <p:spPr>
          <a:xfrm>
            <a:off x="221942" y="1923146"/>
            <a:ext cx="9365678" cy="461665"/>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2400"/>
              <a:buFont typeface="Arial"/>
              <a:buNone/>
            </a:pPr>
            <a:r>
              <a:rPr b="0" i="0" sz="2400" u="none" cap="none" strike="noStrike">
                <a:solidFill>
                  <a:schemeClr val="dk1"/>
                </a:solidFill>
                <a:latin typeface="Times New Roman"/>
                <a:ea typeface="Times New Roman"/>
                <a:cs typeface="Times New Roman"/>
                <a:sym typeface="Times New Roman"/>
              </a:rPr>
              <a:t>	</a:t>
            </a:r>
            <a:endParaRPr/>
          </a:p>
        </p:txBody>
      </p:sp>
      <p:sp>
        <p:nvSpPr>
          <p:cNvPr id="320" name="Google Shape;320;p66"/>
          <p:cNvSpPr/>
          <p:nvPr/>
        </p:nvSpPr>
        <p:spPr>
          <a:xfrm>
            <a:off x="427542" y="973833"/>
            <a:ext cx="9080376" cy="4401205"/>
          </a:xfrm>
          <a:prstGeom prst="rect">
            <a:avLst/>
          </a:prstGeom>
          <a:noFill/>
          <a:ln>
            <a:noFill/>
          </a:ln>
        </p:spPr>
        <p:txBody>
          <a:bodyPr anchorCtr="0" anchor="ctr" bIns="45700" lIns="91425" spcFirstLastPara="1" rIns="91425" wrap="square" tIns="45700">
            <a:spAutoFit/>
          </a:bodyPr>
          <a:lstStyle/>
          <a:p>
            <a:pPr indent="-127000" lvl="0" marL="0" marR="0" rtl="0" algn="just">
              <a:lnSpc>
                <a:spcPct val="100000"/>
              </a:lnSpc>
              <a:spcBef>
                <a:spcPts val="0"/>
              </a:spcBef>
              <a:spcAft>
                <a:spcPts val="0"/>
              </a:spcAft>
              <a:buClr>
                <a:schemeClr val="dk1"/>
              </a:buClr>
              <a:buSzPts val="2000"/>
              <a:buFont typeface="Arial"/>
              <a:buChar char="•"/>
            </a:pPr>
            <a:r>
              <a:rPr b="0" i="0" sz="2000" u="none" cap="none" strike="noStrike">
                <a:solidFill>
                  <a:schemeClr val="dk1"/>
                </a:solidFill>
                <a:latin typeface="Times New Roman"/>
                <a:ea typeface="Times New Roman"/>
                <a:cs typeface="Times New Roman"/>
                <a:sym typeface="Times New Roman"/>
              </a:rPr>
              <a:t> Ишораи графикии реле ва тамосҳои он дар схемаҳои принсипиалии ҳимояи релеӣ. Ин қисмат ба рамзҳо ва нишонаҳои шартие, ки барои нишон додани реле ва тамосҳои он дар нақшаҳои электрӣ истифода мешаванд, дахл дорад. Фаҳмидани ин рамзҳо барои хондани схемаҳо ва таҳлили функсияҳои системаҳои ҳимояи релеӣ муҳим мебошад.</a:t>
            </a:r>
            <a:endParaRPr/>
          </a:p>
          <a:p>
            <a:pPr indent="-127000" lvl="0" marL="0" marR="0" rtl="0" algn="just">
              <a:lnSpc>
                <a:spcPct val="100000"/>
              </a:lnSpc>
              <a:spcBef>
                <a:spcPts val="0"/>
              </a:spcBef>
              <a:spcAft>
                <a:spcPts val="0"/>
              </a:spcAft>
              <a:buClr>
                <a:schemeClr val="dk1"/>
              </a:buClr>
              <a:buSzPts val="2000"/>
              <a:buFont typeface="Arial"/>
              <a:buChar char="•"/>
            </a:pPr>
            <a:r>
              <a:rPr b="0" i="0" sz="2000" u="none" cap="none" strike="noStrike">
                <a:solidFill>
                  <a:schemeClr val="dk1"/>
                </a:solidFill>
                <a:latin typeface="Times New Roman"/>
                <a:ea typeface="Times New Roman"/>
                <a:cs typeface="Times New Roman"/>
                <a:sym typeface="Times New Roman"/>
              </a:rPr>
              <a:t> Хусусиятҳои конструктивии релеҳои электромеханикӣ</a:t>
            </a:r>
            <a:br>
              <a:rPr b="0" i="0" sz="2000" u="none" cap="none" strike="noStrike">
                <a:solidFill>
                  <a:schemeClr val="dk1"/>
                </a:solidFill>
                <a:latin typeface="Times New Roman"/>
                <a:ea typeface="Times New Roman"/>
                <a:cs typeface="Times New Roman"/>
                <a:sym typeface="Times New Roman"/>
              </a:rPr>
            </a:br>
            <a:r>
              <a:rPr b="0" i="0" sz="2000" u="none" cap="none" strike="noStrike">
                <a:solidFill>
                  <a:schemeClr val="dk1"/>
                </a:solidFill>
                <a:latin typeface="Times New Roman"/>
                <a:ea typeface="Times New Roman"/>
                <a:cs typeface="Times New Roman"/>
                <a:sym typeface="Times New Roman"/>
              </a:rPr>
              <a:t>Ин ҷо таркиби дохилӣ ва намуди сохти физикии релеҳо, аз ҷумла (катушка), тамосҳо ва механизмҳои ҳаракатдиҳандаи онҳо дида мешавад. Хусусиятҳои ин тарҳбандӣ ба устуворӣ, суръати ҷавоб ва қобилияти кории реле таъсир мерасонанд.</a:t>
            </a:r>
            <a:endParaRPr/>
          </a:p>
          <a:p>
            <a:pPr indent="-127000" lvl="0" marL="0" marR="0" rtl="0" algn="just">
              <a:lnSpc>
                <a:spcPct val="100000"/>
              </a:lnSpc>
              <a:spcBef>
                <a:spcPts val="0"/>
              </a:spcBef>
              <a:spcAft>
                <a:spcPts val="0"/>
              </a:spcAft>
              <a:buClr>
                <a:schemeClr val="dk1"/>
              </a:buClr>
              <a:buSzPts val="2000"/>
              <a:buFont typeface="Arial"/>
              <a:buChar char="•"/>
            </a:pPr>
            <a:r>
              <a:rPr b="0" i="0" sz="2000" u="none" cap="none" strike="noStrike">
                <a:solidFill>
                  <a:schemeClr val="dk1"/>
                </a:solidFill>
                <a:latin typeface="Times New Roman"/>
                <a:ea typeface="Times New Roman"/>
                <a:cs typeface="Times New Roman"/>
                <a:sym typeface="Times New Roman"/>
              </a:rPr>
              <a:t> Ҷараёни амалиётӣ ва манбаъҳои он</a:t>
            </a:r>
            <a:br>
              <a:rPr b="0" i="0" sz="2000" u="none" cap="none" strike="noStrike">
                <a:solidFill>
                  <a:schemeClr val="dk1"/>
                </a:solidFill>
                <a:latin typeface="Times New Roman"/>
                <a:ea typeface="Times New Roman"/>
                <a:cs typeface="Times New Roman"/>
                <a:sym typeface="Times New Roman"/>
              </a:rPr>
            </a:br>
            <a:r>
              <a:rPr b="0" i="0" sz="2000" u="none" cap="none" strike="noStrike">
                <a:solidFill>
                  <a:schemeClr val="dk1"/>
                </a:solidFill>
                <a:latin typeface="Times New Roman"/>
                <a:ea typeface="Times New Roman"/>
                <a:cs typeface="Times New Roman"/>
                <a:sym typeface="Times New Roman"/>
              </a:rPr>
              <a:t>Ин қисмат раванди фаъол шудани реле — аз гирифтани сигнали вурудӣ то ҳаракати тамосҳо ва иҷрои амали ҳимоявиро тавсиф мекунад. Инчунин, манбаъҳои энергия (электрӣ, магнитӣ ва ғ.) низ муҳокима мешаванд.</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descr="Картинки по запросу корпоративное управление" id="325" name="Google Shape;325;p2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63"/>
              <a:buFont typeface="Arial"/>
              <a:buNone/>
            </a:pPr>
            <a:r>
              <a:t/>
            </a:r>
            <a:endParaRPr b="0" i="0" sz="1463" u="none" cap="none" strike="noStrike">
              <a:solidFill>
                <a:schemeClr val="dk1"/>
              </a:solidFill>
              <a:latin typeface="Century Gothic"/>
              <a:ea typeface="Century Gothic"/>
              <a:cs typeface="Century Gothic"/>
              <a:sym typeface="Century Gothic"/>
            </a:endParaRPr>
          </a:p>
        </p:txBody>
      </p:sp>
      <p:sp>
        <p:nvSpPr>
          <p:cNvPr id="326" name="Google Shape;326;p24"/>
          <p:cNvSpPr txBox="1"/>
          <p:nvPr/>
        </p:nvSpPr>
        <p:spPr>
          <a:xfrm>
            <a:off x="0" y="109441"/>
            <a:ext cx="9906000" cy="648030"/>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500"/>
              <a:buFont typeface="Times New Roman"/>
              <a:buNone/>
            </a:pPr>
            <a:r>
              <a:rPr b="1" i="0" sz="3500" u="none" cap="none" strike="noStrike">
                <a:solidFill>
                  <a:schemeClr val="lt1"/>
                </a:solidFill>
                <a:latin typeface="Times New Roman"/>
                <a:ea typeface="Times New Roman"/>
                <a:cs typeface="Times New Roman"/>
                <a:sym typeface="Times New Roman"/>
              </a:rPr>
              <a:t>Адабиёт</a:t>
            </a:r>
            <a:endParaRPr b="1" i="0" sz="3500" u="none" cap="none" strike="noStrike">
              <a:solidFill>
                <a:schemeClr val="lt1"/>
              </a:solidFill>
              <a:latin typeface="Times New Roman"/>
              <a:ea typeface="Times New Roman"/>
              <a:cs typeface="Times New Roman"/>
              <a:sym typeface="Times New Roman"/>
            </a:endParaRPr>
          </a:p>
        </p:txBody>
      </p:sp>
      <p:sp>
        <p:nvSpPr>
          <p:cNvPr id="327" name="Google Shape;327;p24"/>
          <p:cNvSpPr/>
          <p:nvPr/>
        </p:nvSpPr>
        <p:spPr>
          <a:xfrm>
            <a:off x="484270" y="660760"/>
            <a:ext cx="8617863" cy="6001643"/>
          </a:xfrm>
          <a:prstGeom prst="rect">
            <a:avLst/>
          </a:prstGeom>
          <a:noFill/>
          <a:ln>
            <a:noFill/>
          </a:ln>
        </p:spPr>
        <p:txBody>
          <a:bodyPr anchorCtr="0" anchor="ctr" bIns="45700" lIns="91425" spcFirstLastPara="1" rIns="91425" wrap="square" tIns="45700">
            <a:spAutoFit/>
          </a:bodyPr>
          <a:lstStyle/>
          <a:p>
            <a:pPr indent="-342900" lvl="0" marL="342900" marR="0" rtl="0" algn="just">
              <a:lnSpc>
                <a:spcPct val="100000"/>
              </a:lnSpc>
              <a:spcBef>
                <a:spcPts val="0"/>
              </a:spcBef>
              <a:spcAft>
                <a:spcPts val="0"/>
              </a:spcAft>
              <a:buClr>
                <a:srgbClr val="000000"/>
              </a:buClr>
              <a:buSzPts val="1600"/>
              <a:buFont typeface="Arial"/>
              <a:buAutoNum type="arabicPeriod"/>
            </a:pPr>
            <a:r>
              <a:rPr b="0" i="0" sz="1600" u="none" cap="none" strike="noStrike">
                <a:solidFill>
                  <a:srgbClr val="000000"/>
                </a:solidFill>
                <a:latin typeface="Times New Roman"/>
                <a:ea typeface="Times New Roman"/>
                <a:cs typeface="Times New Roman"/>
                <a:sym typeface="Times New Roman"/>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b="0" i="0" sz="1600" u="none" cap="none" strike="noStrike">
              <a:solidFill>
                <a:schemeClr val="dk1"/>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Андреев, В. А. </a:t>
            </a:r>
            <a:r>
              <a:rPr b="0" i="1" sz="1600" u="none" cap="none" strike="noStrike">
                <a:solidFill>
                  <a:schemeClr val="dk1"/>
                </a:solidFill>
                <a:latin typeface="Times New Roman"/>
                <a:ea typeface="Times New Roman"/>
                <a:cs typeface="Times New Roman"/>
                <a:sym typeface="Times New Roman"/>
              </a:rPr>
              <a:t>Релейная защита и автоматика систем электроснабжения: учебник для вузов</a:t>
            </a:r>
            <a:r>
              <a:rPr b="0" i="0" sz="1600" u="none" cap="none" strike="noStrike">
                <a:solidFill>
                  <a:schemeClr val="dk1"/>
                </a:solidFill>
                <a:latin typeface="Times New Roman"/>
                <a:ea typeface="Times New Roman"/>
                <a:cs typeface="Times New Roman"/>
                <a:sym typeface="Times New Roman"/>
              </a:rPr>
              <a:t>. 3-ю издания, перераб. И дополн. М.: Высш. шк., 1991.</a:t>
            </a:r>
            <a:endParaRPr/>
          </a:p>
          <a:p>
            <a:pPr indent="-457200" lvl="0" marL="457200" marR="0" rtl="0" algn="just">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Раҷабов, П., Д. Давлатшоев, У. Хоҷаева, и М. Каримов. </a:t>
            </a:r>
            <a:r>
              <a:rPr b="0" i="1" sz="1600" u="none" cap="none" strike="noStrike">
                <a:solidFill>
                  <a:schemeClr val="dk1"/>
                </a:solidFill>
                <a:latin typeface="Times New Roman"/>
                <a:ea typeface="Times New Roman"/>
                <a:cs typeface="Times New Roman"/>
                <a:sym typeface="Times New Roman"/>
              </a:rPr>
              <a:t>Луғати истилоҳи соҳаи энергетика (русӣ-тоҷикӣ)</a:t>
            </a:r>
            <a:r>
              <a:rPr b="0" i="0" sz="1600" u="none" cap="none" strike="noStrike">
                <a:solidFill>
                  <a:schemeClr val="dk1"/>
                </a:solidFill>
                <a:latin typeface="Times New Roman"/>
                <a:ea typeface="Times New Roman"/>
                <a:cs typeface="Times New Roman"/>
                <a:sym typeface="Times New Roman"/>
              </a:rPr>
              <a:t>. Душанбе: Комбинати полиграфии Вазорати фарҳанги Ҷумҳурии Тоҷикистон, 2004.</a:t>
            </a:r>
            <a:endParaRPr/>
          </a:p>
          <a:p>
            <a:pPr indent="-457200" lvl="0" marL="457200" marR="0" rtl="0" algn="just">
              <a:lnSpc>
                <a:spcPct val="100000"/>
              </a:lnSpc>
              <a:spcBef>
                <a:spcPts val="0"/>
              </a:spcBef>
              <a:spcAft>
                <a:spcPts val="0"/>
              </a:spcAft>
              <a:buClr>
                <a:schemeClr val="dk1"/>
              </a:buClr>
              <a:buSzPts val="1600"/>
              <a:buFont typeface="Arial"/>
              <a:buAutoNum type="arabicPeriod"/>
            </a:pPr>
            <a:r>
              <a:rPr b="0" i="1" sz="1600" u="none" cap="none" strike="noStrike">
                <a:solidFill>
                  <a:schemeClr val="dk1"/>
                </a:solidFill>
                <a:latin typeface="Times New Roman"/>
                <a:ea typeface="Times New Roman"/>
                <a:cs typeface="Times New Roman"/>
                <a:sym typeface="Times New Roman"/>
              </a:rPr>
              <a:t>Русско-таджикский словарь</a:t>
            </a:r>
            <a:r>
              <a:rPr b="0" i="0" sz="1600" u="none" cap="none" strike="noStrike">
                <a:solidFill>
                  <a:schemeClr val="dk1"/>
                </a:solidFill>
                <a:latin typeface="Times New Roman"/>
                <a:ea typeface="Times New Roman"/>
                <a:cs typeface="Times New Roman"/>
                <a:sym typeface="Times New Roman"/>
              </a:rPr>
              <a:t>. Под ред. М. С. Осими. М.: Русский язык, 1985.</a:t>
            </a:r>
            <a:endParaRPr/>
          </a:p>
          <a:p>
            <a:pPr indent="-342900" lvl="0" marL="342900" marR="0" rtl="0" algn="just">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Булычев, А. В., ва А. А. Наволочный. </a:t>
            </a:r>
            <a:r>
              <a:rPr b="0" i="1" sz="1600" u="none" cap="none" strike="noStrike">
                <a:solidFill>
                  <a:schemeClr val="dk1"/>
                </a:solidFill>
                <a:latin typeface="Times New Roman"/>
                <a:ea typeface="Times New Roman"/>
                <a:cs typeface="Times New Roman"/>
                <a:sym typeface="Times New Roman"/>
              </a:rPr>
              <a:t>Релейная защита распределительных сетей в примерах и задачах с решением: учебное пособи</a:t>
            </a:r>
            <a:r>
              <a:rPr b="0" i="0" sz="1600" u="none" cap="none" strike="noStrike">
                <a:solidFill>
                  <a:schemeClr val="dk1"/>
                </a:solidFill>
                <a:latin typeface="Times New Roman"/>
                <a:ea typeface="Times New Roman"/>
                <a:cs typeface="Times New Roman"/>
                <a:sym typeface="Times New Roman"/>
              </a:rPr>
              <a:t>. Чебоксары: нашриёти Чуваш. ун-та, 2010.</a:t>
            </a:r>
            <a:endParaRPr/>
          </a:p>
          <a:p>
            <a:pPr indent="-342900" lvl="0" marL="342900" marR="0" rtl="0" algn="just">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Гельфанд, Я. С. </a:t>
            </a:r>
            <a:r>
              <a:rPr b="0" i="1" sz="1600" u="none" cap="none" strike="noStrike">
                <a:solidFill>
                  <a:schemeClr val="dk1"/>
                </a:solidFill>
                <a:latin typeface="Times New Roman"/>
                <a:ea typeface="Times New Roman"/>
                <a:cs typeface="Times New Roman"/>
                <a:sym typeface="Times New Roman"/>
              </a:rPr>
              <a:t>Релейная защита распределительных сетей</a:t>
            </a:r>
            <a:r>
              <a:rPr b="0" i="0" sz="1600" u="none" cap="none" strike="noStrike">
                <a:solidFill>
                  <a:schemeClr val="dk1"/>
                </a:solidFill>
                <a:latin typeface="Times New Roman"/>
                <a:ea typeface="Times New Roman"/>
                <a:cs typeface="Times New Roman"/>
                <a:sym typeface="Times New Roman"/>
              </a:rPr>
              <a:t>. 2-ю издания, перераб. ва иловашуд. М.: Энергоатомиздат, 1987.</a:t>
            </a:r>
            <a:endParaRPr/>
          </a:p>
          <a:p>
            <a:pPr indent="-342900" lvl="0" marL="342900" marR="0" rtl="0" algn="l">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Вас Безруких А. А. Релейная защита и автоматика систем электроснабжения. — М.: Энергоатомиздат, 2010.</a:t>
            </a:r>
            <a:endParaRPr/>
          </a:p>
          <a:p>
            <a:pPr indent="-342900" lvl="0" marL="342900" marR="0" rtl="0" algn="l">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иленко В. Н. Релейная защита и автоматика: учебник для вузов. — 2-е изд. — М.: Академия, 2016.</a:t>
            </a:r>
            <a:endParaRPr/>
          </a:p>
          <a:p>
            <a:pPr indent="-342900" lvl="0" marL="342900" marR="0" rtl="0" algn="l">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Зуев В. В. Цифровая релейная защита. — М.: Энергоатомиздат, 2008.</a:t>
            </a:r>
            <a:endParaRPr/>
          </a:p>
          <a:p>
            <a:pPr indent="-342900" lvl="0" marL="342900" marR="0" rtl="0" algn="l">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Клепиков В. П. Релейная защита и автоматика в электроэнергетике.</a:t>
            </a:r>
            <a:endParaRPr/>
          </a:p>
          <a:p>
            <a:pPr indent="0" lvl="0" marL="0" marR="0" rtl="0" algn="l">
              <a:lnSpc>
                <a:spcPct val="100000"/>
              </a:lnSpc>
              <a:spcBef>
                <a:spcPts val="0"/>
              </a:spcBef>
              <a:spcAft>
                <a:spcPts val="0"/>
              </a:spcAft>
              <a:buNone/>
            </a:pPr>
            <a:r>
              <a:rPr b="0" i="0" sz="1600" u="none" cap="none" strike="noStrike">
                <a:solidFill>
                  <a:schemeClr val="dk1"/>
                </a:solidFill>
                <a:latin typeface="Times New Roman"/>
                <a:ea typeface="Times New Roman"/>
                <a:cs typeface="Times New Roman"/>
                <a:sym typeface="Times New Roman"/>
              </a:rPr>
              <a:t> — 3-е изд. — М.: Высшая школа, 2017.</a:t>
            </a:r>
            <a:endParaRPr/>
          </a:p>
          <a:p>
            <a:pPr indent="0" lvl="0" marL="0" marR="0" rtl="0" algn="l">
              <a:lnSpc>
                <a:spcPct val="100000"/>
              </a:lnSpc>
              <a:spcBef>
                <a:spcPts val="0"/>
              </a:spcBef>
              <a:spcAft>
                <a:spcPts val="0"/>
              </a:spcAft>
              <a:buNone/>
            </a:pPr>
            <a:r>
              <a:rPr b="0" i="0" sz="1600" u="none" cap="none" strike="noStrike">
                <a:solidFill>
                  <a:schemeClr val="dk1"/>
                </a:solidFill>
                <a:latin typeface="Times New Roman"/>
                <a:ea typeface="Times New Roman"/>
                <a:cs typeface="Times New Roman"/>
                <a:sym typeface="Times New Roman"/>
              </a:rPr>
              <a:t>11.Мищенко А. С. Основы релейной защиты и автоматики.</a:t>
            </a:r>
            <a:endParaRPr/>
          </a:p>
          <a:p>
            <a:pPr indent="0" lvl="0" marL="0" marR="0" rtl="0" algn="l">
              <a:lnSpc>
                <a:spcPct val="100000"/>
              </a:lnSpc>
              <a:spcBef>
                <a:spcPts val="0"/>
              </a:spcBef>
              <a:spcAft>
                <a:spcPts val="0"/>
              </a:spcAft>
              <a:buNone/>
            </a:pPr>
            <a:r>
              <a:rPr b="0" i="0" sz="1600" u="none" cap="none" strike="noStrike">
                <a:solidFill>
                  <a:schemeClr val="dk1"/>
                </a:solidFill>
                <a:latin typeface="Times New Roman"/>
                <a:ea typeface="Times New Roman"/>
                <a:cs typeface="Times New Roman"/>
                <a:sym typeface="Times New Roman"/>
              </a:rPr>
              <a:t> — СПб.: Питер, 2020.</a:t>
            </a:r>
            <a:endParaRPr/>
          </a:p>
          <a:p>
            <a:pPr indent="-241300" lvl="0" marL="342900" marR="0" rtl="0" algn="just">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Times New Roman"/>
              <a:ea typeface="Times New Roman"/>
              <a:cs typeface="Times New Roman"/>
              <a:sym typeface="Times New Roman"/>
            </a:endParaRPr>
          </a:p>
          <a:p>
            <a:pPr indent="-241300" lvl="0" marL="342900" marR="0" rtl="0" algn="just">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5"/>
          <p:cNvSpPr txBox="1"/>
          <p:nvPr>
            <p:ph idx="1" type="body"/>
          </p:nvPr>
        </p:nvSpPr>
        <p:spPr>
          <a:xfrm>
            <a:off x="838200" y="2029981"/>
            <a:ext cx="8229600" cy="1966906"/>
          </a:xfrm>
          <a:prstGeom prst="rect">
            <a:avLst/>
          </a:prstGeom>
          <a:noFill/>
          <a:ln>
            <a:noFill/>
          </a:ln>
        </p:spPr>
        <p:txBody>
          <a:bodyPr anchorCtr="0" anchor="t" bIns="45700" lIns="91425" spcFirstLastPara="1" rIns="91425" wrap="square" tIns="45700">
            <a:normAutofit/>
          </a:bodyPr>
          <a:lstStyle/>
          <a:p>
            <a:pPr indent="-50800" lvl="0" marL="228600" rtl="0" algn="ctr">
              <a:lnSpc>
                <a:spcPct val="90000"/>
              </a:lnSpc>
              <a:spcBef>
                <a:spcPts val="0"/>
              </a:spcBef>
              <a:spcAft>
                <a:spcPts val="0"/>
              </a:spcAft>
              <a:buClr>
                <a:schemeClr val="dk1"/>
              </a:buClr>
              <a:buSzPts val="2800"/>
              <a:buNone/>
            </a:pPr>
            <a:r>
              <a:t/>
            </a:r>
            <a:endParaRPr sz="3200">
              <a:latin typeface="Times New Roman"/>
              <a:ea typeface="Times New Roman"/>
              <a:cs typeface="Times New Roman"/>
              <a:sym typeface="Times New Roman"/>
            </a:endParaRPr>
          </a:p>
          <a:p>
            <a:pPr indent="-50800" lvl="0" marL="228600" rtl="0" algn="ctr">
              <a:lnSpc>
                <a:spcPct val="90000"/>
              </a:lnSpc>
              <a:spcBef>
                <a:spcPts val="1000"/>
              </a:spcBef>
              <a:spcAft>
                <a:spcPts val="0"/>
              </a:spcAft>
              <a:buClr>
                <a:schemeClr val="dk1"/>
              </a:buClr>
              <a:buSzPts val="2800"/>
              <a:buNone/>
            </a:pPr>
            <a:r>
              <a:t/>
            </a:r>
            <a:endParaRPr sz="3200">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b="1" sz="3200">
                <a:latin typeface="Times New Roman"/>
                <a:ea typeface="Times New Roman"/>
                <a:cs typeface="Times New Roman"/>
                <a:sym typeface="Times New Roman"/>
              </a:rPr>
              <a:t> ТАШАККУР!</a:t>
            </a:r>
            <a:endParaRPr b="1" sz="32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2017-07-03T07:04:34Z</dcterms:created>
  <dc:creator>user_2</dc:creator>
</cp:coreProperties>
</file>