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9"/>
  </p:notesMasterIdLst>
  <p:sldIdLst>
    <p:sldId id="256" r:id="rId2"/>
    <p:sldId id="257" r:id="rId3"/>
    <p:sldId id="258" r:id="rId4"/>
    <p:sldId id="281" r:id="rId5"/>
    <p:sldId id="282" r:id="rId6"/>
    <p:sldId id="283" r:id="rId7"/>
    <p:sldId id="341" r:id="rId8"/>
    <p:sldId id="342" r:id="rId9"/>
    <p:sldId id="259" r:id="rId10"/>
    <p:sldId id="318" r:id="rId11"/>
    <p:sldId id="319" r:id="rId12"/>
    <p:sldId id="320" r:id="rId13"/>
    <p:sldId id="321" r:id="rId14"/>
    <p:sldId id="260" r:id="rId15"/>
    <p:sldId id="322" r:id="rId16"/>
    <p:sldId id="323" r:id="rId17"/>
    <p:sldId id="324" r:id="rId18"/>
    <p:sldId id="325" r:id="rId19"/>
    <p:sldId id="326" r:id="rId20"/>
    <p:sldId id="327" r:id="rId21"/>
    <p:sldId id="343" r:id="rId22"/>
    <p:sldId id="344" r:id="rId23"/>
    <p:sldId id="345" r:id="rId24"/>
    <p:sldId id="346" r:id="rId25"/>
    <p:sldId id="347" r:id="rId26"/>
    <p:sldId id="348" r:id="rId27"/>
    <p:sldId id="349" r:id="rId28"/>
    <p:sldId id="350" r:id="rId29"/>
    <p:sldId id="351" r:id="rId30"/>
    <p:sldId id="352" r:id="rId31"/>
    <p:sldId id="353" r:id="rId32"/>
    <p:sldId id="354" r:id="rId33"/>
    <p:sldId id="356" r:id="rId34"/>
    <p:sldId id="357" r:id="rId35"/>
    <p:sldId id="355" r:id="rId36"/>
    <p:sldId id="279" r:id="rId37"/>
    <p:sldId id="280" r:id="rId38"/>
  </p:sldIdLst>
  <p:sldSz cx="9906000" cy="6858000" type="A4"/>
  <p:notesSz cx="6742113" cy="9875838"/>
  <p:embeddedFontLst>
    <p:embeddedFont>
      <p:font typeface="Calibri" panose="020F0502020204030204" pitchFamily="34" charset="0"/>
      <p:regular r:id="rId40"/>
      <p:bold r:id="rId41"/>
      <p:italic r:id="rId42"/>
      <p:boldItalic r:id="rId43"/>
    </p:embeddedFont>
    <p:embeddedFont>
      <p:font typeface="Century Gothic" panose="020B0502020202020204" pitchFamily="34"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3"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2.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56"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image" Target="../media/image2.emf"/><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000" b="1" dirty="0">
                <a:latin typeface="Times New Roman" panose="02020603050405020304" pitchFamily="18" charset="0"/>
                <a:cs typeface="Times New Roman" panose="02020603050405020304" pitchFamily="18" charset="0"/>
              </a:rPr>
              <a:t>Week </a:t>
            </a:r>
            <a:r>
              <a:rPr lang="tg-Cyrl-TJ" sz="2000" b="1" dirty="0">
                <a:latin typeface="Times New Roman" panose="02020603050405020304" pitchFamily="18" charset="0"/>
                <a:cs typeface="Times New Roman" panose="02020603050405020304" pitchFamily="18" charset="0"/>
              </a:rPr>
              <a:t>5</a:t>
            </a:r>
            <a:r>
              <a:rPr lang="en-US" sz="2000" b="1" dirty="0">
                <a:latin typeface="Times New Roman" panose="02020603050405020304" pitchFamily="18" charset="0"/>
                <a:cs typeface="Times New Roman" panose="02020603050405020304" pitchFamily="18" charset="0"/>
              </a:rPr>
              <a:t>: Basic requirements for relay protection, Graphic designation of the relay and its contacts in the circuits principle of relay protection</a:t>
            </a:r>
            <a:endParaRPr lang="ru-RU" sz="20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a:t>
            </a:r>
            <a:endParaRPr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endParaRPr lang="tg-Cyrl-TJ" sz="2000" b="1" dirty="0">
              <a:latin typeface="Times New Roman" panose="02020603050405020304" pitchFamily="18" charset="0"/>
              <a:cs typeface="Times New Roman" panose="02020603050405020304" pitchFamily="18" charset="0"/>
            </a:endParaRPr>
          </a:p>
          <a:p>
            <a:pPr algn="ctr"/>
            <a:r>
              <a:rPr lang="tg-Cyrl-TJ" sz="2000" b="1" dirty="0">
                <a:latin typeface="Times New Roman" panose="02020603050405020304" pitchFamily="18" charset="0"/>
                <a:cs typeface="Times New Roman" panose="02020603050405020304" pitchFamily="18" charset="0"/>
              </a:rPr>
              <a:t>Ҳафтаи панҷум: </a:t>
            </a:r>
            <a:r>
              <a:rPr lang="ru-RU" sz="2000" b="1" dirty="0">
                <a:latin typeface="Times New Roman" panose="02020603050405020304" pitchFamily="18" charset="0"/>
                <a:cs typeface="Times New Roman" panose="02020603050405020304" pitchFamily="18" charset="0"/>
              </a:rPr>
              <a:t>Талаботи асосӣ барои муҳофизати реле</a:t>
            </a:r>
            <a:r>
              <a:rPr lang="tg-Cyrl-TJ" sz="2000" b="1" dirty="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000" b="1"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ctr"/>
            <a:endParaRPr lang="ru-RU" sz="2000" b="1"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r>
              <a:rPr lang="ru-RU" sz="2400" b="1" dirty="0">
                <a:latin typeface="Times New Roman" panose="02020603050405020304" pitchFamily="18" charset="0"/>
                <a:cs typeface="Times New Roman" panose="02020603050405020304" pitchFamily="18" charset="0"/>
              </a:rPr>
              <a:t>1.Талаботи асосӣ барои муҳофизати реле</a:t>
            </a:r>
            <a:r>
              <a:rPr lang="tg-Cyrl-TJ" sz="2400" b="1" dirty="0">
                <a:latin typeface="Times New Roman" panose="02020603050405020304" pitchFamily="18" charset="0"/>
                <a:cs typeface="Times New Roman" panose="02020603050405020304" pitchFamily="18" charset="0"/>
              </a:rPr>
              <a:t>.</a:t>
            </a:r>
          </a:p>
          <a:p>
            <a:r>
              <a:rPr lang="tg-Cyrl-TJ" sz="2400" b="1" dirty="0">
                <a:latin typeface="Times New Roman" panose="02020603050405020304" pitchFamily="18" charset="0"/>
                <a:cs typeface="Times New Roman" panose="02020603050405020304" pitchFamily="18" charset="0"/>
              </a:rPr>
              <a:t>Зудамалӣ</a:t>
            </a:r>
            <a:endParaRPr lang="ru-RU" sz="2400" dirty="0">
              <a:latin typeface="Times New Roman" panose="02020603050405020304" pitchFamily="18" charset="0"/>
              <a:cs typeface="Times New Roman" panose="02020603050405020304" pitchFamily="18" charset="0"/>
            </a:endParaRPr>
          </a:p>
          <a:p>
            <a:r>
              <a:rPr lang="tg-Cyrl-TJ" sz="2400" b="1" dirty="0">
                <a:latin typeface="Times New Roman" panose="02020603050405020304" pitchFamily="18" charset="0"/>
                <a:cs typeface="Times New Roman" panose="02020603050405020304" pitchFamily="18" charset="0"/>
              </a:rPr>
              <a:t>Интихобият</a:t>
            </a:r>
          </a:p>
          <a:p>
            <a:r>
              <a:rPr lang="tg-Cyrl-TJ" sz="2400" b="1" dirty="0">
                <a:latin typeface="Times New Roman" panose="02020603050405020304" pitchFamily="18" charset="0"/>
                <a:cs typeface="Times New Roman" panose="02020603050405020304" pitchFamily="18" charset="0"/>
              </a:rPr>
              <a:t>Ҳ</a:t>
            </a:r>
            <a:r>
              <a:rPr lang="ru-RU" sz="2400" b="1" dirty="0">
                <a:latin typeface="Times New Roman" panose="02020603050405020304" pitchFamily="18" charset="0"/>
                <a:cs typeface="Times New Roman" panose="02020603050405020304" pitchFamily="18" charset="0"/>
              </a:rPr>
              <a:t>ассосият</a:t>
            </a:r>
            <a:endParaRPr lang="ru-RU" sz="2400"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Эътимодият</a:t>
            </a:r>
          </a:p>
          <a:p>
            <a:r>
              <a:rPr lang="tg-Cyrl-TJ" sz="2400" b="1" dirty="0">
                <a:latin typeface="Times New Roman" panose="02020603050405020304" pitchFamily="18" charset="0"/>
                <a:cs typeface="Times New Roman" panose="02020603050405020304" pitchFamily="18" charset="0"/>
              </a:rPr>
              <a:t>Ҷиҳати иқтисодӣ </a:t>
            </a:r>
          </a:p>
          <a:p>
            <a:r>
              <a:rPr lang="ru-RU" sz="2400" b="1" dirty="0">
                <a:latin typeface="Times New Roman" panose="02020603050405020304" pitchFamily="18" charset="0"/>
                <a:cs typeface="Times New Roman" panose="02020603050405020304" pitchFamily="18" charset="0"/>
              </a:rPr>
              <a:t>2.Нишони графикии реле ва контактҳои он дар схемаҳо принсипи муҳофизати реле</a:t>
            </a:r>
            <a:r>
              <a:rPr lang="tg-Cyrl-TJ"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ru-RU" altLang="ru-RU" sz="2400" b="1" dirty="0">
                <a:solidFill>
                  <a:schemeClr val="tx1"/>
                </a:solidFill>
                <a:latin typeface="Times New Roman" panose="02020603050405020304" pitchFamily="18" charset="0"/>
                <a:cs typeface="Times New Roman" panose="02020603050405020304" pitchFamily="18" charset="0"/>
              </a:rPr>
              <a:t>Ҷамъбасти мавзуъ</a:t>
            </a:r>
            <a:r>
              <a:rPr lang="tg-Cyrl-TJ" altLang="ru-RU" sz="2400" b="1" dirty="0">
                <a:solidFill>
                  <a:schemeClr val="tx1"/>
                </a:solidFill>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55C4FA76-E768-49FE-9751-EF325431F19A}"/>
              </a:ext>
            </a:extLst>
          </p:cNvPr>
          <p:cNvSpPr>
            <a:spLocks noGrp="1"/>
          </p:cNvSpPr>
          <p:nvPr>
            <p:ph type="body" idx="1"/>
          </p:nvPr>
        </p:nvSpPr>
        <p:spPr>
          <a:xfrm>
            <a:off x="797511" y="1097657"/>
            <a:ext cx="8543925" cy="5760343"/>
          </a:xfrm>
        </p:spPr>
        <p:txBody>
          <a:bodyPr>
            <a:noAutofit/>
          </a:bodyPr>
          <a:lstStyle/>
          <a:p>
            <a:pPr marL="114300" indent="0">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9" name="Заголовок 8">
            <a:extLst>
              <a:ext uri="{FF2B5EF4-FFF2-40B4-BE49-F238E27FC236}">
                <a16:creationId xmlns:a16="http://schemas.microsoft.com/office/drawing/2014/main" id="{55E737F5-835C-4FB4-8792-CD9D7F403B6A}"/>
              </a:ext>
            </a:extLst>
          </p:cNvPr>
          <p:cNvSpPr>
            <a:spLocks noGrp="1"/>
          </p:cNvSpPr>
          <p:nvPr>
            <p:ph type="title"/>
          </p:nvPr>
        </p:nvSpPr>
        <p:spPr>
          <a:xfrm>
            <a:off x="1045023" y="142043"/>
            <a:ext cx="8063466" cy="813571"/>
          </a:xfrm>
        </p:spPr>
        <p:txBody>
          <a:bodyPr>
            <a:no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
        <p:nvSpPr>
          <p:cNvPr id="2" name="Прямоугольник 1">
            <a:extLst>
              <a:ext uri="{FF2B5EF4-FFF2-40B4-BE49-F238E27FC236}">
                <a16:creationId xmlns:a16="http://schemas.microsoft.com/office/drawing/2014/main" id="{FBD38568-E7F0-4CAB-AC67-651BF2F42FC4}"/>
              </a:ext>
            </a:extLst>
          </p:cNvPr>
          <p:cNvSpPr/>
          <p:nvPr/>
        </p:nvSpPr>
        <p:spPr>
          <a:xfrm>
            <a:off x="920735" y="1238067"/>
            <a:ext cx="8543924" cy="3521220"/>
          </a:xfrm>
          <a:prstGeom prst="rect">
            <a:avLst/>
          </a:prstGeom>
        </p:spPr>
        <p:txBody>
          <a:bodyPr wrap="square">
            <a:spAutoFit/>
          </a:bodyPr>
          <a:lstStyle/>
          <a:p>
            <a:pPr algn="ctr">
              <a:lnSpc>
                <a:spcPct val="115000"/>
              </a:lnSpc>
              <a:spcBef>
                <a:spcPts val="1200"/>
              </a:spcBef>
            </a:pPr>
            <a:r>
              <a:rPr lang="tg-Cyrl-TJ" sz="2800" b="1" dirty="0">
                <a:latin typeface="Times New Roman" panose="02020603050405020304" pitchFamily="18" charset="0"/>
                <a:ea typeface="Times New Roman" panose="02020603050405020304" pitchFamily="18" charset="0"/>
                <a:cs typeface="Times New Roman" panose="02020603050405020304" pitchFamily="18" charset="0"/>
              </a:rPr>
              <a:t>Талаботҳои асосии ҳимояи релеӣ</a:t>
            </a:r>
            <a:endParaRPr lang="ru-RU" sz="2800" b="1" dirty="0">
              <a:latin typeface="Times New Roman" panose="02020603050405020304" pitchFamily="18" charset="0"/>
              <a:ea typeface="Times New Roman" panose="02020603050405020304" pitchFamily="18" charset="0"/>
              <a:cs typeface="Times New Roman" panose="02020603050405020304" pitchFamily="18" charset="0"/>
            </a:endParaRPr>
          </a:p>
          <a:p>
            <a:pPr indent="270510" algn="just">
              <a:lnSpc>
                <a:spcPct val="115000"/>
              </a:lnSpc>
              <a:spcAft>
                <a:spcPts val="800"/>
              </a:spcAft>
            </a:pPr>
            <a:r>
              <a:rPr lang="tg-Cyrl-TJ" sz="2800" dirty="0">
                <a:latin typeface="Times New Roman" panose="02020603050405020304" pitchFamily="18" charset="0"/>
                <a:ea typeface="Calibri" panose="020F0502020204030204" pitchFamily="34" charset="0"/>
                <a:cs typeface="Times New Roman" panose="02020603050405020304" pitchFamily="18" charset="0"/>
              </a:rPr>
              <a:t>Талаботҳои асосии ҳимояи релеӣ ҲР дар системаҳои энергетикӣ ба он равона шудаанд, ки устуворӣ, бехатарӣ ва кори самараноки шабакаи барқиро таъмин намоянд. Ҳимояи релеӣ барои муайян кардан ва ҷудо кардани қитъаҳои осебдидаи шабака ҳангоми пайдоиши садамаҳо истифода мешавад.</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99918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843E011-76C6-4AAE-83E9-D8BC2EA28586}"/>
              </a:ext>
            </a:extLst>
          </p:cNvPr>
          <p:cNvSpPr>
            <a:spLocks noGrp="1"/>
          </p:cNvSpPr>
          <p:nvPr>
            <p:ph type="body" idx="1"/>
          </p:nvPr>
        </p:nvSpPr>
        <p:spPr>
          <a:xfrm>
            <a:off x="804793" y="955614"/>
            <a:ext cx="8543925" cy="5107835"/>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114300" indent="0" algn="just">
              <a:buNone/>
            </a:pPr>
            <a:endParaRPr lang="ru-RU" sz="2400" dirty="0">
              <a:latin typeface="Times New Roman" panose="02020603050405020304" pitchFamily="18" charset="0"/>
              <a:cs typeface="Times New Roman" panose="02020603050405020304" pitchFamily="18" charset="0"/>
            </a:endParaRPr>
          </a:p>
        </p:txBody>
      </p:sp>
      <p:sp>
        <p:nvSpPr>
          <p:cNvPr id="4" name="Заголовок 8">
            <a:extLst>
              <a:ext uri="{FF2B5EF4-FFF2-40B4-BE49-F238E27FC236}">
                <a16:creationId xmlns:a16="http://schemas.microsoft.com/office/drawing/2014/main" id="{26D11165-80F4-4442-A1A3-BD3848D357EF}"/>
              </a:ext>
            </a:extLst>
          </p:cNvPr>
          <p:cNvSpPr>
            <a:spLocks noGrp="1"/>
          </p:cNvSpPr>
          <p:nvPr>
            <p:ph type="title"/>
          </p:nvPr>
        </p:nvSpPr>
        <p:spPr>
          <a:xfrm>
            <a:off x="1045023" y="142043"/>
            <a:ext cx="8063466" cy="813571"/>
          </a:xfrm>
        </p:spPr>
        <p:txBody>
          <a:bodyPr>
            <a:no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
        <p:nvSpPr>
          <p:cNvPr id="2" name="Прямоугольник 1">
            <a:extLst>
              <a:ext uri="{FF2B5EF4-FFF2-40B4-BE49-F238E27FC236}">
                <a16:creationId xmlns:a16="http://schemas.microsoft.com/office/drawing/2014/main" id="{784A9D80-77AE-408E-AB33-294FC4925ED4}"/>
              </a:ext>
            </a:extLst>
          </p:cNvPr>
          <p:cNvSpPr/>
          <p:nvPr/>
        </p:nvSpPr>
        <p:spPr>
          <a:xfrm>
            <a:off x="1045023" y="884592"/>
            <a:ext cx="8303695" cy="4896725"/>
          </a:xfrm>
          <a:prstGeom prst="rect">
            <a:avLst/>
          </a:prstGeom>
        </p:spPr>
        <p:txBody>
          <a:bodyPr wrap="square">
            <a:spAutoFit/>
          </a:bodyPr>
          <a:lstStyle/>
          <a:p>
            <a:pPr marL="342900" lvl="0" indent="-342900" algn="just">
              <a:lnSpc>
                <a:spcPct val="115000"/>
              </a:lnSpc>
              <a:buFont typeface="+mj-lt"/>
              <a:buAutoNum type="arabicParenR"/>
            </a:pPr>
            <a:r>
              <a:rPr lang="tg-Cyrl-TJ" sz="2800" b="1" dirty="0">
                <a:latin typeface="Times New Roman" panose="02020603050405020304" pitchFamily="18" charset="0"/>
                <a:ea typeface="Calibri" panose="020F0502020204030204" pitchFamily="34" charset="0"/>
                <a:cs typeface="Times New Roman" panose="02020603050405020304" pitchFamily="18" charset="0"/>
              </a:rPr>
              <a:t>Зудамалӣ</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800" dirty="0">
                <a:latin typeface="Times New Roman" panose="02020603050405020304" pitchFamily="18" charset="0"/>
                <a:ea typeface="Calibri" panose="020F0502020204030204" pitchFamily="34" charset="0"/>
                <a:cs typeface="Times New Roman" panose="02020603050405020304" pitchFamily="18" charset="0"/>
              </a:rPr>
              <a:t>Зудамалӣ</a:t>
            </a:r>
            <a:r>
              <a:rPr lang="tg-Cyrl-TJ" sz="28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800" dirty="0">
                <a:latin typeface="Times New Roman" panose="02020603050405020304" pitchFamily="18" charset="0"/>
                <a:ea typeface="Calibri" panose="020F0502020204030204" pitchFamily="34" charset="0"/>
                <a:cs typeface="Times New Roman" panose="02020603050405020304" pitchFamily="18" charset="0"/>
              </a:rPr>
              <a:t>(ё худ</a:t>
            </a:r>
            <a:r>
              <a:rPr lang="tg-Cyrl-TJ" sz="28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800" dirty="0">
                <a:latin typeface="Times New Roman" panose="02020603050405020304" pitchFamily="18" charset="0"/>
                <a:ea typeface="Calibri" panose="020F0502020204030204" pitchFamily="34" charset="0"/>
                <a:cs typeface="Times New Roman" panose="02020603050405020304" pitchFamily="18" charset="0"/>
              </a:rPr>
              <a:t>суръати амал)-и ҳимояи релеӣ яке аз нишондиҳандаҳои асосии самаранокии кори системаҳои ҳимояи шабакаҳои барқӣ ба ҳисоб меравад. Зудамалӣ муайян мекунад, ки пас аз рух додани ҳодисаи ғайримуқаррарӣ (масалан, расиши кӯтоҳ, барзиёдшавии ҷараён, пастшавии шиддат ва ғайра) чӣ қадар вақт лозим аст, то ки системаҳои муҳофизатӣ нуқсонро эътироф кунанд ва амал (яъне, кушодани занҷир, фаъол кардани реле, фармон ба комутаторҳо ва ғайра) анҷом диҳанд.</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7408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26012D37-F7FA-4297-8792-802AE75DE506}"/>
              </a:ext>
            </a:extLst>
          </p:cNvPr>
          <p:cNvSpPr>
            <a:spLocks noGrp="1"/>
          </p:cNvSpPr>
          <p:nvPr>
            <p:ph type="body" idx="1"/>
          </p:nvPr>
        </p:nvSpPr>
        <p:spPr>
          <a:xfrm>
            <a:off x="681037" y="1275209"/>
            <a:ext cx="8543925" cy="5143346"/>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8">
            <a:extLst>
              <a:ext uri="{FF2B5EF4-FFF2-40B4-BE49-F238E27FC236}">
                <a16:creationId xmlns:a16="http://schemas.microsoft.com/office/drawing/2014/main" id="{78290CF1-FFFB-4FF9-9D87-CCF69557BACB}"/>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a:solidFill>
                  <a:schemeClr val="bg1"/>
                </a:solidFill>
                <a:latin typeface="Times New Roman" panose="02020603050405020304" pitchFamily="18" charset="0"/>
                <a:cs typeface="Times New Roman" panose="02020603050405020304" pitchFamily="18" charset="0"/>
              </a:rPr>
              <a:t>.</a:t>
            </a:r>
            <a:endParaRPr lang="tg-Cyrl-TJ" sz="3200" b="1"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05FE08D5-9A21-4EF1-927F-4B1F23670934}"/>
              </a:ext>
            </a:extLst>
          </p:cNvPr>
          <p:cNvSpPr/>
          <p:nvPr/>
        </p:nvSpPr>
        <p:spPr>
          <a:xfrm>
            <a:off x="1045023" y="955614"/>
            <a:ext cx="8347552" cy="3726405"/>
          </a:xfrm>
          <a:prstGeom prst="rect">
            <a:avLst/>
          </a:prstGeom>
        </p:spPr>
        <p:txBody>
          <a:bodyPr wrap="square">
            <a:spAutoFit/>
          </a:bodyPr>
          <a:lstStyle/>
          <a:p>
            <a:pPr algn="just">
              <a:lnSpc>
                <a:spcPct val="115000"/>
              </a:lnSpc>
              <a:spcBef>
                <a:spcPts val="200"/>
              </a:spcBef>
            </a:pPr>
            <a:r>
              <a:rPr lang="tg-Cyrl-TJ" sz="28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1.1. Мафҳуми зудамалӣ дар ҳимояи релеӣ</a:t>
            </a:r>
            <a:endParaRPr lang="ru-RU" sz="28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lnSpc>
                <a:spcPct val="115000"/>
              </a:lnSpc>
              <a:spcAft>
                <a:spcPts val="800"/>
              </a:spcAft>
            </a:pPr>
            <a:r>
              <a:rPr lang="tg-Cyrl-TJ"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Дар системаҳои электроэнергетикӣ, вақти муайян кардани нуқсон ва чораандешӣ бар зидди он бояд то ҳадди имкон кӯтоҳ бошад, то ки:</a:t>
            </a:r>
            <a:endParaRPr lang="ru-RU"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таҷҳизот зарар набинад,</a:t>
            </a:r>
          </a:p>
          <a:p>
            <a:pPr marL="342900" lvl="0" indent="-342900" algn="just">
              <a:lnSpc>
                <a:spcPct val="115000"/>
              </a:lnSpc>
              <a:spcAft>
                <a:spcPts val="800"/>
              </a:spcAft>
              <a:buSzPts val="1000"/>
              <a:buFont typeface="Symbol" panose="05050102010706020507" pitchFamily="18" charset="2"/>
              <a:buChar char=""/>
              <a:tabLst>
                <a:tab pos="457200" algn="l"/>
              </a:tabLst>
            </a:pPr>
            <a:r>
              <a:rPr lang="ru-RU"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паҳншавии нуқсон ба дигар қисматҳои шабака роҳ дода нашавад,</a:t>
            </a:r>
          </a:p>
        </p:txBody>
      </p:sp>
    </p:spTree>
    <p:extLst>
      <p:ext uri="{BB962C8B-B14F-4D97-AF65-F5344CB8AC3E}">
        <p14:creationId xmlns:p14="http://schemas.microsoft.com/office/powerpoint/2010/main" val="1135564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8">
            <a:extLst>
              <a:ext uri="{FF2B5EF4-FFF2-40B4-BE49-F238E27FC236}">
                <a16:creationId xmlns:a16="http://schemas.microsoft.com/office/drawing/2014/main" id="{76BF70A3-7B03-4939-A3DE-424AE0CBFBBF}"/>
              </a:ext>
            </a:extLst>
          </p:cNvPr>
          <p:cNvSpPr>
            <a:spLocks noGrp="1"/>
          </p:cNvSpPr>
          <p:nvPr>
            <p:ph type="title"/>
          </p:nvPr>
        </p:nvSpPr>
        <p:spPr>
          <a:xfrm>
            <a:off x="1045023" y="142043"/>
            <a:ext cx="8063466" cy="813571"/>
          </a:xfrm>
        </p:spPr>
        <p:txBody>
          <a:bodyPr>
            <a:no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D3BF049A-2957-4E96-849F-EB6441EC182C}"/>
              </a:ext>
            </a:extLst>
          </p:cNvPr>
          <p:cNvSpPr/>
          <p:nvPr/>
        </p:nvSpPr>
        <p:spPr>
          <a:xfrm>
            <a:off x="887395" y="1056914"/>
            <a:ext cx="8638343" cy="5156283"/>
          </a:xfrm>
          <a:prstGeom prst="rect">
            <a:avLst/>
          </a:prstGeom>
        </p:spPr>
        <p:txBody>
          <a:bodyPr wrap="square">
            <a:spAutoFit/>
          </a:bodyPr>
          <a:lstStyle/>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системаи энергетикӣ аз равандҳои динамикии ғайристандартӣ (масалан, кандашавии устуворӣ,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пастшавии</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шиддат, боиси нобаробарӣ гардидани борҳо</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 электрикӣ</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ҳифз шавад.</a:t>
            </a:r>
          </a:p>
          <a:p>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Ҳамин тавр, зудамалии баланд – ин қобилияти муҳофизати релеӣ аст, ки дар муддати ниҳоят кӯтоҳ нуқсонро эътироф </a:t>
            </a:r>
            <a:r>
              <a:rPr lang="ru-RU"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ва бартараф намояд.</a:t>
            </a:r>
          </a:p>
          <a:p>
            <a:endParaRPr lang="tg-Cyrl-TJ" sz="2800" b="1" dirty="0">
              <a:latin typeface="Times New Roman" panose="02020603050405020304" pitchFamily="18" charset="0"/>
              <a:cs typeface="Times New Roman" panose="02020603050405020304" pitchFamily="18" charset="0"/>
            </a:endParaRPr>
          </a:p>
          <a:p>
            <a:r>
              <a:rPr lang="tg-Cyrl-TJ" sz="2800" b="1" dirty="0">
                <a:latin typeface="Times New Roman" panose="02020603050405020304" pitchFamily="18" charset="0"/>
                <a:cs typeface="Times New Roman" panose="02020603050405020304" pitchFamily="18" charset="0"/>
              </a:rPr>
              <a:t>3.</a:t>
            </a:r>
            <a:r>
              <a:rPr lang="ru-RU" sz="2800" b="1" dirty="0">
                <a:latin typeface="Times New Roman" panose="02020603050405020304" pitchFamily="18" charset="0"/>
                <a:cs typeface="Times New Roman" panose="02020603050405020304" pitchFamily="18" charset="0"/>
              </a:rPr>
              <a:t>2. Омилҳои таъсиррасон ба зудамалии муҳофизат.</a:t>
            </a:r>
          </a:p>
          <a:p>
            <a:r>
              <a:rPr lang="ru-RU" sz="2800" dirty="0">
                <a:latin typeface="Times New Roman" panose="02020603050405020304" pitchFamily="18" charset="0"/>
                <a:cs typeface="Times New Roman" panose="02020603050405020304" pitchFamily="18" charset="0"/>
              </a:rPr>
              <a:t>Зудамалии муҳофизати релеӣ аз якчанд омилҳои техникӣ ва технологӣ вобаста аст:</a:t>
            </a:r>
          </a:p>
          <a:p>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4233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3F173DC2-A7D8-49D2-9BD5-7AFBD1258FDF}"/>
              </a:ext>
            </a:extLst>
          </p:cNvPr>
          <p:cNvSpPr>
            <a:spLocks noGrp="1"/>
          </p:cNvSpPr>
          <p:nvPr>
            <p:ph type="title"/>
          </p:nvPr>
        </p:nvSpPr>
        <p:spPr>
          <a:xfrm>
            <a:off x="797511" y="1083077"/>
            <a:ext cx="8543925" cy="4240352"/>
          </a:xfrm>
        </p:spPr>
        <p:txBody>
          <a:bodyPr>
            <a:normAutofit fontScale="90000"/>
          </a:bodyPr>
          <a:lstStyle/>
          <a:p>
            <a:r>
              <a:rPr lang="ru-RU" sz="2800" b="1" i="1" dirty="0">
                <a:latin typeface="Times New Roman" panose="02020603050405020304" pitchFamily="18" charset="0"/>
                <a:cs typeface="Times New Roman" panose="02020603050405020304" pitchFamily="18" charset="0"/>
              </a:rPr>
              <a:t>а)Навъи реле</a:t>
            </a:r>
            <a:br>
              <a:rPr lang="ru-RU" sz="2800" b="1" i="1" dirty="0">
                <a:latin typeface="Times New Roman" panose="02020603050405020304" pitchFamily="18" charset="0"/>
                <a:cs typeface="Times New Roman" panose="02020603050405020304" pitchFamily="18" charset="0"/>
              </a:rPr>
            </a:br>
            <a:r>
              <a:rPr lang="ru-RU" sz="2800" b="1" i="1" dirty="0">
                <a:latin typeface="Times New Roman" panose="02020603050405020304" pitchFamily="18" charset="0"/>
                <a:cs typeface="Times New Roman" panose="02020603050405020304" pitchFamily="18" charset="0"/>
              </a:rPr>
              <a:t>	</a:t>
            </a:r>
            <a:r>
              <a:rPr lang="ru-RU" sz="3100" dirty="0">
                <a:latin typeface="Times New Roman" panose="02020603050405020304" pitchFamily="18" charset="0"/>
                <a:cs typeface="Times New Roman" panose="02020603050405020304" pitchFamily="18" charset="0"/>
              </a:rPr>
              <a:t>Релеҳои электромеханикӣ: нисбатан вақтгиранд, </a:t>
            </a:r>
            <a:r>
              <a:rPr lang="tg-Cyrl-TJ" sz="3100" dirty="0">
                <a:latin typeface="Times New Roman" panose="02020603050405020304" pitchFamily="18" charset="0"/>
                <a:cs typeface="Times New Roman" panose="02020603050405020304" pitchFamily="18" charset="0"/>
              </a:rPr>
              <a:t>вақти бакор даромаданашон</a:t>
            </a:r>
            <a:r>
              <a:rPr lang="ru-RU" sz="3100" dirty="0">
                <a:latin typeface="Times New Roman" panose="02020603050405020304" pitchFamily="18" charset="0"/>
                <a:cs typeface="Times New Roman" panose="02020603050405020304" pitchFamily="18" charset="0"/>
              </a:rPr>
              <a:t> аз 0,1 то 1 сония (ё бештар).</a:t>
            </a:r>
            <a:br>
              <a:rPr lang="ru-RU" sz="3100" dirty="0">
                <a:latin typeface="Times New Roman" panose="02020603050405020304" pitchFamily="18" charset="0"/>
                <a:cs typeface="Times New Roman" panose="02020603050405020304" pitchFamily="18" charset="0"/>
              </a:rPr>
            </a:br>
            <a:r>
              <a:rPr lang="ru-RU" sz="3100" dirty="0">
                <a:latin typeface="Times New Roman" panose="02020603050405020304" pitchFamily="18" charset="0"/>
                <a:cs typeface="Times New Roman" panose="02020603050405020304" pitchFamily="18" charset="0"/>
              </a:rPr>
              <a:t>	Релеҳои электронӣ ва микропроцессорӣ</a:t>
            </a:r>
            <a:r>
              <a:rPr lang="ru-RU" sz="3100" b="1" dirty="0">
                <a:latin typeface="Times New Roman" panose="02020603050405020304" pitchFamily="18" charset="0"/>
                <a:cs typeface="Times New Roman" panose="02020603050405020304" pitchFamily="18" charset="0"/>
              </a:rPr>
              <a:t>:</a:t>
            </a:r>
            <a:r>
              <a:rPr lang="ru-RU" sz="3100" dirty="0">
                <a:latin typeface="Times New Roman" panose="02020603050405020304" pitchFamily="18" charset="0"/>
                <a:cs typeface="Times New Roman" panose="02020603050405020304" pitchFamily="18" charset="0"/>
              </a:rPr>
              <a:t> зудамалии хеле баланд доранд (аз 0,01 то 0,1 сония ва ё камтар).</a:t>
            </a:r>
            <a:br>
              <a:rPr lang="ru-RU" sz="3100" dirty="0">
                <a:latin typeface="Times New Roman" panose="02020603050405020304" pitchFamily="18" charset="0"/>
                <a:cs typeface="Times New Roman" panose="02020603050405020304" pitchFamily="18" charset="0"/>
              </a:rPr>
            </a:br>
            <a:r>
              <a:rPr lang="ru-RU" sz="3100" dirty="0">
                <a:latin typeface="Times New Roman" panose="02020603050405020304" pitchFamily="18" charset="0"/>
                <a:cs typeface="Times New Roman" panose="02020603050405020304" pitchFamily="18" charset="0"/>
              </a:rPr>
              <a:t>Релеҳои рақамӣ (цифровые)</a:t>
            </a:r>
            <a:r>
              <a:rPr lang="ru-RU" sz="3100" b="1" dirty="0">
                <a:latin typeface="Times New Roman" panose="02020603050405020304" pitchFamily="18" charset="0"/>
                <a:cs typeface="Times New Roman" panose="02020603050405020304" pitchFamily="18" charset="0"/>
              </a:rPr>
              <a:t>:</a:t>
            </a:r>
            <a:r>
              <a:rPr lang="ru-RU" sz="3100" dirty="0">
                <a:latin typeface="Times New Roman" panose="02020603050405020304" pitchFamily="18" charset="0"/>
                <a:cs typeface="Times New Roman" panose="02020603050405020304" pitchFamily="18" charset="0"/>
              </a:rPr>
              <a:t> имкон медиҳанд, ки бо истифодаи алгоритмҳои интеллектуалӣ маълумот таҳлил ва қарори зудамал қабул шавад.</a:t>
            </a:r>
            <a:br>
              <a:rPr lang="ru-RU" sz="3100" dirty="0">
                <a:latin typeface="Times New Roman" panose="02020603050405020304" pitchFamily="18" charset="0"/>
                <a:cs typeface="Times New Roman" panose="02020603050405020304" pitchFamily="18" charset="0"/>
              </a:rPr>
            </a:br>
            <a:endParaRPr lang="ru-RU" sz="3100" dirty="0">
              <a:latin typeface="Times New Roman" panose="02020603050405020304" pitchFamily="18" charset="0"/>
              <a:cs typeface="Times New Roman" panose="02020603050405020304" pitchFamily="18" charset="0"/>
            </a:endParaRPr>
          </a:p>
        </p:txBody>
      </p:sp>
      <p:sp>
        <p:nvSpPr>
          <p:cNvPr id="7" name="Заголовок 8">
            <a:extLst>
              <a:ext uri="{FF2B5EF4-FFF2-40B4-BE49-F238E27FC236}">
                <a16:creationId xmlns:a16="http://schemas.microsoft.com/office/drawing/2014/main" id="{153CC108-0DEF-4AAF-B322-C640EE4A4B5E}"/>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a:solidFill>
                  <a:schemeClr val="bg1"/>
                </a:solidFill>
                <a:latin typeface="Times New Roman" panose="02020603050405020304" pitchFamily="18" charset="0"/>
                <a:cs typeface="Times New Roman" panose="02020603050405020304" pitchFamily="18" charset="0"/>
              </a:rPr>
              <a:t>.</a:t>
            </a:r>
            <a:endParaRPr lang="tg-Cyrl-TJ"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4244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p:nvPr/>
        </p:nvSpPr>
        <p:spPr>
          <a:xfrm>
            <a:off x="158698" y="1114969"/>
            <a:ext cx="9143999"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uz-Cyrl-UZ" sz="1800" b="1" i="0" u="none" strike="noStrike" cap="none">
                <a:solidFill>
                  <a:schemeClr val="dk1"/>
                </a:solidFill>
                <a:latin typeface="Times New Roman"/>
                <a:ea typeface="Times New Roman"/>
                <a:cs typeface="Times New Roman"/>
                <a:sym typeface="Times New Roman"/>
              </a:rPr>
              <a:t>	</a:t>
            </a:r>
            <a:endParaRPr sz="1800" b="0" i="0" u="none" strike="noStrike" cap="none">
              <a:solidFill>
                <a:schemeClr val="dk1"/>
              </a:solidFill>
              <a:latin typeface="Times New Roman"/>
              <a:ea typeface="Times New Roman"/>
              <a:cs typeface="Times New Roman"/>
              <a:sym typeface="Times New Roman"/>
            </a:endParaRPr>
          </a:p>
        </p:txBody>
      </p:sp>
      <p:sp>
        <p:nvSpPr>
          <p:cNvPr id="115" name="Google Shape;115;p4"/>
          <p:cNvSpPr/>
          <p:nvPr/>
        </p:nvSpPr>
        <p:spPr>
          <a:xfrm>
            <a:off x="1197520" y="501134"/>
            <a:ext cx="184731" cy="430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200" b="1">
              <a:solidFill>
                <a:srgbClr val="002060"/>
              </a:solidFill>
              <a:latin typeface="Calibri"/>
              <a:ea typeface="Calibri"/>
              <a:cs typeface="Calibri"/>
              <a:sym typeface="Calibri"/>
            </a:endParaRPr>
          </a:p>
        </p:txBody>
      </p:sp>
      <p:sp>
        <p:nvSpPr>
          <p:cNvPr id="116" name="Google Shape;116;p4"/>
          <p:cNvSpPr/>
          <p:nvPr/>
        </p:nvSpPr>
        <p:spPr>
          <a:xfrm>
            <a:off x="290499" y="1484301"/>
            <a:ext cx="9325002" cy="461624"/>
          </a:xfrm>
          <a:prstGeom prst="rect">
            <a:avLst/>
          </a:prstGeom>
          <a:noFill/>
          <a:ln>
            <a:noFill/>
          </a:ln>
        </p:spPr>
        <p:txBody>
          <a:bodyPr spcFirstLastPara="1" wrap="square" lIns="91425" tIns="45700" rIns="91425" bIns="45700" anchor="t" anchorCtr="0">
            <a:spAutoFit/>
          </a:bodyPr>
          <a:lstStyle/>
          <a:p>
            <a:pPr algn="just"/>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3" name="Заголовок 2">
            <a:extLst>
              <a:ext uri="{FF2B5EF4-FFF2-40B4-BE49-F238E27FC236}">
                <a16:creationId xmlns:a16="http://schemas.microsoft.com/office/drawing/2014/main" id="{E6746793-95A5-4B91-817E-EFA3F94DDED8}"/>
              </a:ext>
            </a:extLst>
          </p:cNvPr>
          <p:cNvSpPr>
            <a:spLocks noGrp="1"/>
          </p:cNvSpPr>
          <p:nvPr>
            <p:ph type="title"/>
          </p:nvPr>
        </p:nvSpPr>
        <p:spPr>
          <a:xfrm>
            <a:off x="804793" y="0"/>
            <a:ext cx="8543925" cy="6391922"/>
          </a:xfrm>
        </p:spPr>
        <p:txBody>
          <a:bodyPr>
            <a:noAutofit/>
          </a:bodyPr>
          <a:lstStyle/>
          <a:p>
            <a:r>
              <a:rPr lang="ru-RU" sz="2800" b="1" i="1" dirty="0">
                <a:latin typeface="Times New Roman" panose="02020603050405020304" pitchFamily="18" charset="0"/>
                <a:cs typeface="Times New Roman" panose="02020603050405020304" pitchFamily="18" charset="0"/>
              </a:rPr>
              <a:t>б) Навъи нуқсон</a:t>
            </a:r>
            <a:br>
              <a:rPr lang="ru-RU" sz="2800" b="1" i="1"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Расиши кӯтоҳ дар нуқтаҳои наздик ба манбаъ – қувваи расиш баланд буда, муҳофизат фавран фаъол мешавад.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Сарбории зиёд (перегрузка) – муҳофизат бо таъхир кор мекунад, зеро </a:t>
            </a:r>
            <a:r>
              <a:rPr lang="tg-Cyrl-TJ" sz="2800" dirty="0">
                <a:latin typeface="Times New Roman" panose="02020603050405020304" pitchFamily="18" charset="0"/>
                <a:cs typeface="Times New Roman" panose="02020603050405020304" pitchFamily="18" charset="0"/>
              </a:rPr>
              <a:t>ҷараён ва </a:t>
            </a:r>
            <a:r>
              <a:rPr lang="ru-RU" sz="2800" dirty="0">
                <a:latin typeface="Times New Roman" panose="02020603050405020304" pitchFamily="18" charset="0"/>
                <a:cs typeface="Times New Roman" panose="02020603050405020304" pitchFamily="18" charset="0"/>
              </a:rPr>
              <a:t>шиддати хатарнок дертар ба вуҷуд меояд.</a:t>
            </a:r>
            <a:br>
              <a:rPr lang="ru-RU" sz="2800" dirty="0">
                <a:latin typeface="Times New Roman" panose="02020603050405020304" pitchFamily="18" charset="0"/>
                <a:cs typeface="Times New Roman" panose="02020603050405020304" pitchFamily="18" charset="0"/>
              </a:rPr>
            </a:br>
            <a:r>
              <a:rPr lang="ru-RU" sz="2800" b="1" i="1" dirty="0">
                <a:latin typeface="Times New Roman" panose="02020603050405020304" pitchFamily="18" charset="0"/>
                <a:cs typeface="Times New Roman" panose="02020603050405020304" pitchFamily="18" charset="0"/>
              </a:rPr>
              <a:t>в) Масофа то нуқсони воқеӣ</a:t>
            </a:r>
            <a:br>
              <a:rPr lang="ru-RU" sz="2800" b="1" i="1"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Муҳофизати масофавӣ (дистанционная защита) вақти муайян кардани нуқсонро аз рӯйи масофа муайян мекунад – ҳар қадар нуқсон наздик бошад, ҳамон қадар вокуниш зудтар мешавад.</a:t>
            </a:r>
          </a:p>
        </p:txBody>
      </p:sp>
      <p:sp>
        <p:nvSpPr>
          <p:cNvPr id="8" name="Заголовок 8">
            <a:extLst>
              <a:ext uri="{FF2B5EF4-FFF2-40B4-BE49-F238E27FC236}">
                <a16:creationId xmlns:a16="http://schemas.microsoft.com/office/drawing/2014/main" id="{69B18200-0905-4FEF-ACC3-60D7E36313F7}"/>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a:solidFill>
                  <a:schemeClr val="bg1"/>
                </a:solidFill>
                <a:latin typeface="Times New Roman" panose="02020603050405020304" pitchFamily="18" charset="0"/>
                <a:cs typeface="Times New Roman" panose="02020603050405020304" pitchFamily="18" charset="0"/>
              </a:rPr>
              <a:t>.</a:t>
            </a:r>
            <a:endParaRPr lang="tg-Cyrl-TJ" sz="3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BD13AB44-CC6A-4EF2-8FE2-50E6B5A3727C}"/>
              </a:ext>
            </a:extLst>
          </p:cNvPr>
          <p:cNvSpPr>
            <a:spLocks noGrp="1"/>
          </p:cNvSpPr>
          <p:nvPr>
            <p:ph type="body" idx="1"/>
          </p:nvPr>
        </p:nvSpPr>
        <p:spPr>
          <a:xfrm>
            <a:off x="543966" y="680405"/>
            <a:ext cx="8818068" cy="4894772"/>
          </a:xfrm>
        </p:spPr>
        <p:txBody>
          <a:bodyPr>
            <a:noAutofit/>
          </a:bodyPr>
          <a:lstStyle/>
          <a:p>
            <a:pPr marL="114300" indent="0" algn="just">
              <a:buNone/>
            </a:pPr>
            <a:r>
              <a:rPr lang="ru-RU" b="1" dirty="0">
                <a:latin typeface="Times New Roman" panose="02020603050405020304" pitchFamily="18" charset="0"/>
                <a:cs typeface="Times New Roman" panose="02020603050405020304" pitchFamily="18" charset="0"/>
              </a:rPr>
              <a:t>3</a:t>
            </a:r>
            <a:r>
              <a:rPr lang="tg-Cyrl-TJ" b="1" dirty="0">
                <a:latin typeface="Times New Roman" panose="02020603050405020304" pitchFamily="18" charset="0"/>
                <a:cs typeface="Times New Roman" panose="02020603050405020304" pitchFamily="18" charset="0"/>
              </a:rPr>
              <a:t>.3</a:t>
            </a:r>
            <a:r>
              <a:rPr lang="ru-RU" b="1" dirty="0">
                <a:latin typeface="Times New Roman" panose="02020603050405020304" pitchFamily="18" charset="0"/>
                <a:cs typeface="Times New Roman" panose="02020603050405020304" pitchFamily="18" charset="0"/>
              </a:rPr>
              <a:t>. Афзалиятҳои зудамалии баланд</a:t>
            </a:r>
          </a:p>
          <a:p>
            <a:pPr marL="114300" indent="0" algn="just">
              <a:buNone/>
            </a:pPr>
            <a:r>
              <a:rPr lang="ru-RU" dirty="0">
                <a:latin typeface="Times New Roman" panose="02020603050405020304" pitchFamily="18" charset="0"/>
                <a:cs typeface="Times New Roman" panose="02020603050405020304" pitchFamily="18" charset="0"/>
              </a:rPr>
              <a:t>	Ҳимояи релеӣ бо зудамалии баланд имконият медиҳад, ки:</a:t>
            </a:r>
          </a:p>
          <a:p>
            <a:pPr lvl="0" algn="just"/>
            <a:r>
              <a:rPr lang="ru-RU" dirty="0">
                <a:latin typeface="Times New Roman" panose="02020603050405020304" pitchFamily="18" charset="0"/>
                <a:cs typeface="Times New Roman" panose="02020603050405020304" pitchFamily="18" charset="0"/>
              </a:rPr>
              <a:t>Амнияти одамон таъмин шавад – махсусан дар зеристгоҳҳо ва нуқтаҳои саноатӣ, ки одамон метавонанд ба минтақаҳои хатарнок ворид шаванд.</a:t>
            </a:r>
          </a:p>
          <a:p>
            <a:pPr lvl="0" algn="just"/>
            <a:r>
              <a:rPr lang="tg-Cyrl-TJ" dirty="0">
                <a:latin typeface="Times New Roman" panose="02020603050405020304" pitchFamily="18" charset="0"/>
                <a:cs typeface="Times New Roman" panose="02020603050405020304" pitchFamily="18" charset="0"/>
              </a:rPr>
              <a:t>Устувории</a:t>
            </a:r>
            <a:r>
              <a:rPr lang="ru-RU" dirty="0">
                <a:latin typeface="Times New Roman" panose="02020603050405020304" pitchFamily="18" charset="0"/>
                <a:cs typeface="Times New Roman" panose="02020603050405020304" pitchFamily="18" charset="0"/>
              </a:rPr>
              <a:t> шабака нигоҳ дошта шавад – тавассути пешгирии паҳншавии нуқсон ва эҷоди фишори изофа ба трансформаторҳо, генераторҳо ва кабелҳо.</a:t>
            </a:r>
          </a:p>
          <a:p>
            <a:pPr lvl="0" algn="just"/>
            <a:r>
              <a:rPr lang="ru-RU" dirty="0">
                <a:latin typeface="Times New Roman" panose="02020603050405020304" pitchFamily="18" charset="0"/>
                <a:cs typeface="Times New Roman" panose="02020603050405020304" pitchFamily="18" charset="0"/>
              </a:rPr>
              <a:t>Фаъолияти автоматикӣ ва дубора барқарорсозӣ (АВР, АПВ) бомуваффақият амалӣ гардад.</a:t>
            </a:r>
          </a:p>
          <a:p>
            <a:pPr marL="114300" indent="0" algn="just">
              <a:buNone/>
            </a:pPr>
            <a:endParaRPr lang="ru-RU" dirty="0">
              <a:latin typeface="Times New Roman" panose="02020603050405020304" pitchFamily="18" charset="0"/>
              <a:cs typeface="Times New Roman" panose="02020603050405020304" pitchFamily="18" charset="0"/>
            </a:endParaRPr>
          </a:p>
        </p:txBody>
      </p:sp>
      <p:sp>
        <p:nvSpPr>
          <p:cNvPr id="6" name="Заголовок 8">
            <a:extLst>
              <a:ext uri="{FF2B5EF4-FFF2-40B4-BE49-F238E27FC236}">
                <a16:creationId xmlns:a16="http://schemas.microsoft.com/office/drawing/2014/main" id="{7123056A-0692-463E-8228-AEC446CE8C8B}"/>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833385686"/>
      </p:ext>
    </p:extLst>
  </p:cSld>
  <p:clrMapOvr>
    <a:masterClrMapping/>
  </p:clrMapOvr>
  <mc:AlternateContent xmlns:mc="http://schemas.openxmlformats.org/markup-compatibility/2006" xmlns:p14="http://schemas.microsoft.com/office/powerpoint/2010/main">
    <mc:Choice Requires="p14">
      <p:transition spd="slow" p14:dur="2000" advTm="15751"/>
    </mc:Choice>
    <mc:Fallback xmlns="">
      <p:transition spd="slow" advTm="157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2802663E-1301-43BE-9609-DA8A0AF90A28}"/>
              </a:ext>
            </a:extLst>
          </p:cNvPr>
          <p:cNvSpPr>
            <a:spLocks noGrp="1"/>
          </p:cNvSpPr>
          <p:nvPr>
            <p:ph type="body" idx="1"/>
          </p:nvPr>
        </p:nvSpPr>
        <p:spPr>
          <a:xfrm>
            <a:off x="708732" y="1004756"/>
            <a:ext cx="8543925" cy="4659197"/>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5">
            <a:extLst>
              <a:ext uri="{FF2B5EF4-FFF2-40B4-BE49-F238E27FC236}">
                <a16:creationId xmlns:a16="http://schemas.microsoft.com/office/drawing/2014/main" id="{9E3C0472-D592-4412-B07C-222BBFA9B73E}"/>
              </a:ext>
            </a:extLst>
          </p:cNvPr>
          <p:cNvSpPr>
            <a:spLocks noGrp="1"/>
          </p:cNvSpPr>
          <p:nvPr>
            <p:ph type="title"/>
          </p:nvPr>
        </p:nvSpPr>
        <p:spPr>
          <a:xfrm>
            <a:off x="804793" y="1004756"/>
            <a:ext cx="8543925" cy="4558683"/>
          </a:xfrm>
        </p:spPr>
        <p:txBody>
          <a:bodyPr>
            <a:noAutofit/>
          </a:bodyPr>
          <a:lstStyle/>
          <a:p>
            <a:r>
              <a:rPr lang="tg-Cyrl-TJ" sz="2800" b="1" dirty="0">
                <a:latin typeface="Times New Roman" panose="02020603050405020304" pitchFamily="18" charset="0"/>
                <a:cs typeface="Times New Roman" panose="02020603050405020304" pitchFamily="18" charset="0"/>
              </a:rPr>
              <a:t>	3.</a:t>
            </a:r>
            <a:r>
              <a:rPr lang="ru-RU" sz="2800" b="1" dirty="0">
                <a:latin typeface="Times New Roman" panose="02020603050405020304" pitchFamily="18" charset="0"/>
                <a:cs typeface="Times New Roman" panose="02020603050405020304" pitchFamily="18" charset="0"/>
              </a:rPr>
              <a:t>4. Талабот ба зудамалии муҳофизат</a:t>
            </a: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Ҳар як система вобаста ба сатҳи шиддат ва вазифаҳои функсионалӣ талаботи муайяни зудамалӣ дорад: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Шабакаҳои 0,4 – 10 кВ: вақти вокуниш аз 0,1 то 0,5 с.</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Шабакаҳои 35 – 110 кВ: 0,05 – 0,3 с.</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Шабакаҳои 220 кВ ва баландтар: 0,02 – 0,1 с (ё камтар).</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Дар баъзе ҳолатҳои махсус, монанди муҳофизати фаврӣ дар хатҳои баландшиддат, вақти вокуниш метавонад дар ҳудуди миллисонияҳо (мс)</a:t>
            </a:r>
            <a:r>
              <a:rPr lang="ru-RU" sz="2800" b="1"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бошад.</a:t>
            </a:r>
          </a:p>
        </p:txBody>
      </p:sp>
      <p:sp>
        <p:nvSpPr>
          <p:cNvPr id="7" name="Заголовок 8">
            <a:extLst>
              <a:ext uri="{FF2B5EF4-FFF2-40B4-BE49-F238E27FC236}">
                <a16:creationId xmlns:a16="http://schemas.microsoft.com/office/drawing/2014/main" id="{517A5EFE-1F6E-406F-B09E-BCDC3BDCA28F}"/>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47979614"/>
      </p:ext>
    </p:extLst>
  </p:cSld>
  <p:clrMapOvr>
    <a:masterClrMapping/>
  </p:clrMapOvr>
  <mc:AlternateContent xmlns:mc="http://schemas.openxmlformats.org/markup-compatibility/2006" xmlns:p14="http://schemas.microsoft.com/office/powerpoint/2010/main">
    <mc:Choice Requires="p14">
      <p:transition spd="slow" p14:dur="2000" advTm="14347"/>
    </mc:Choice>
    <mc:Fallback xmlns="">
      <p:transition spd="slow" advTm="1434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D62D4A76-04CA-4214-AF0A-A032EC836FE6}"/>
              </a:ext>
            </a:extLst>
          </p:cNvPr>
          <p:cNvSpPr>
            <a:spLocks noGrp="1"/>
          </p:cNvSpPr>
          <p:nvPr>
            <p:ph type="body" idx="1"/>
          </p:nvPr>
        </p:nvSpPr>
        <p:spPr>
          <a:xfrm>
            <a:off x="755822" y="1300405"/>
            <a:ext cx="8984525" cy="4292011"/>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7" name="Заголовок 6">
            <a:extLst>
              <a:ext uri="{FF2B5EF4-FFF2-40B4-BE49-F238E27FC236}">
                <a16:creationId xmlns:a16="http://schemas.microsoft.com/office/drawing/2014/main" id="{E9DF8611-16F4-4CA7-9AE0-AEBC745E6927}"/>
              </a:ext>
            </a:extLst>
          </p:cNvPr>
          <p:cNvSpPr>
            <a:spLocks noGrp="1"/>
          </p:cNvSpPr>
          <p:nvPr>
            <p:ph type="title"/>
          </p:nvPr>
        </p:nvSpPr>
        <p:spPr>
          <a:xfrm>
            <a:off x="804793" y="426753"/>
            <a:ext cx="8543925" cy="5165663"/>
          </a:xfrm>
        </p:spPr>
        <p:txBody>
          <a:bodyPr>
            <a:noAutofit/>
          </a:bodyPr>
          <a:lstStyle/>
          <a:p>
            <a:pPr algn="just"/>
            <a:r>
              <a:rPr lang="tg-Cyrl-TJ" sz="2800" b="1" dirty="0">
                <a:latin typeface="Times New Roman" panose="02020603050405020304" pitchFamily="18" charset="0"/>
                <a:cs typeface="Times New Roman" panose="02020603050405020304" pitchFamily="18" charset="0"/>
              </a:rPr>
              <a:t>	3.</a:t>
            </a:r>
            <a:r>
              <a:rPr lang="ru-RU" sz="2800" b="1" dirty="0">
                <a:latin typeface="Times New Roman" panose="02020603050405020304" pitchFamily="18" charset="0"/>
                <a:cs typeface="Times New Roman" panose="02020603050405020304" pitchFamily="18" charset="0"/>
              </a:rPr>
              <a:t>5. Мисолҳои амалии истифода</a:t>
            </a: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	Мисол</a:t>
            </a:r>
            <a:r>
              <a:rPr lang="tg-Cyrl-TJ" sz="2800" b="1" dirty="0">
                <a:latin typeface="Times New Roman" panose="02020603050405020304" pitchFamily="18" charset="0"/>
                <a:cs typeface="Times New Roman" panose="02020603050405020304" pitchFamily="18" charset="0"/>
              </a:rPr>
              <a:t>и</a:t>
            </a:r>
            <a:r>
              <a:rPr lang="ru-RU" sz="2800" b="1" dirty="0">
                <a:latin typeface="Times New Roman" panose="02020603050405020304" pitchFamily="18" charset="0"/>
                <a:cs typeface="Times New Roman" panose="02020603050405020304" pitchFamily="18" charset="0"/>
              </a:rPr>
              <a:t> 1:</a:t>
            </a:r>
            <a:r>
              <a:rPr lang="ru-RU" sz="2800" dirty="0">
                <a:latin typeface="Times New Roman" panose="02020603050405020304" pitchFamily="18" charset="0"/>
                <a:cs typeface="Times New Roman" panose="02020603050405020304" pitchFamily="18" charset="0"/>
              </a:rPr>
              <a:t> Муҳофизати фаврии расиши кӯтоҳ</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Дар зеристгоҳи 110 кВ агар расиши кӯтоҳ рух диҳад, муҳофизати ҷараёнӣ бо микропроцессор дар тӯли 0,02 с фаъол мешавад ва автоматро кушода, хати нуқсондидаро ҷудо мекунад.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Мисол</a:t>
            </a:r>
            <a:r>
              <a:rPr lang="tg-Cyrl-TJ" sz="2800" b="1" dirty="0">
                <a:latin typeface="Times New Roman" panose="02020603050405020304" pitchFamily="18" charset="0"/>
                <a:cs typeface="Times New Roman" panose="02020603050405020304" pitchFamily="18" charset="0"/>
              </a:rPr>
              <a:t>и</a:t>
            </a:r>
            <a:r>
              <a:rPr lang="ru-RU" sz="2800" b="1" dirty="0">
                <a:latin typeface="Times New Roman" panose="02020603050405020304" pitchFamily="18" charset="0"/>
                <a:cs typeface="Times New Roman" panose="02020603050405020304" pitchFamily="18" charset="0"/>
              </a:rPr>
              <a:t> 2: </a:t>
            </a:r>
            <a:r>
              <a:rPr lang="ru-RU" sz="2800" dirty="0">
                <a:latin typeface="Times New Roman" panose="02020603050405020304" pitchFamily="18" charset="0"/>
                <a:cs typeface="Times New Roman" panose="02020603050405020304" pitchFamily="18" charset="0"/>
              </a:rPr>
              <a:t>Муҳофизати трансформатор</a:t>
            </a:r>
            <a:br>
              <a:rPr lang="ru-RU" sz="2800" b="1"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Дар трансформаторҳои пуриқтидор муҳофизати дифференсиалӣ истифода мешавад, ки ҳангоми фориқкунӣ ё расиши дохилӣ дар тӯли чанд миллисония амали муҳофизатиро анҷом медиҳад.</a:t>
            </a:r>
          </a:p>
        </p:txBody>
      </p:sp>
      <p:sp>
        <p:nvSpPr>
          <p:cNvPr id="8" name="Заголовок 8">
            <a:extLst>
              <a:ext uri="{FF2B5EF4-FFF2-40B4-BE49-F238E27FC236}">
                <a16:creationId xmlns:a16="http://schemas.microsoft.com/office/drawing/2014/main" id="{811A35AF-E910-4157-93E6-742129DAAAB6}"/>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82643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3D233F1B-5996-42D5-B548-63E31D1F588D}"/>
              </a:ext>
            </a:extLst>
          </p:cNvPr>
          <p:cNvSpPr>
            <a:spLocks noGrp="1"/>
          </p:cNvSpPr>
          <p:nvPr>
            <p:ph type="body" idx="1"/>
          </p:nvPr>
        </p:nvSpPr>
        <p:spPr>
          <a:xfrm>
            <a:off x="655466" y="887767"/>
            <a:ext cx="8543925" cy="4254076"/>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7" name="Заголовок 6">
            <a:extLst>
              <a:ext uri="{FF2B5EF4-FFF2-40B4-BE49-F238E27FC236}">
                <a16:creationId xmlns:a16="http://schemas.microsoft.com/office/drawing/2014/main" id="{B8655CB3-F1E2-4C0F-843E-1CE0FD784D29}"/>
              </a:ext>
            </a:extLst>
          </p:cNvPr>
          <p:cNvSpPr>
            <a:spLocks noGrp="1"/>
          </p:cNvSpPr>
          <p:nvPr>
            <p:ph type="title"/>
          </p:nvPr>
        </p:nvSpPr>
        <p:spPr>
          <a:xfrm>
            <a:off x="706609" y="355106"/>
            <a:ext cx="8543925" cy="5828191"/>
          </a:xfrm>
        </p:spPr>
        <p:txBody>
          <a:bodyPr>
            <a:noAutofit/>
          </a:bodyPr>
          <a:lstStyle/>
          <a:p>
            <a:pPr lvl="0" algn="just"/>
            <a:r>
              <a:rPr lang="tg-Cyrl-TJ" sz="2800" b="1" dirty="0">
                <a:latin typeface="Times New Roman" panose="02020603050405020304" pitchFamily="18" charset="0"/>
                <a:cs typeface="Times New Roman" panose="02020603050405020304" pitchFamily="18" charset="0"/>
              </a:rPr>
              <a:t>Интихобият</a:t>
            </a:r>
            <a:r>
              <a:rPr lang="tg-Cyrl-TJ" sz="2800" dirty="0">
                <a:latin typeface="Times New Roman" panose="02020603050405020304" pitchFamily="18" charset="0"/>
                <a:cs typeface="Times New Roman" panose="02020603050405020304" pitchFamily="18" charset="0"/>
              </a:rPr>
              <a:t>(селективност</a:t>
            </a:r>
            <a:r>
              <a:rPr lang="ru-RU" sz="2800" dirty="0">
                <a:latin typeface="Times New Roman" panose="02020603050405020304" pitchFamily="18" charset="0"/>
                <a:cs typeface="Times New Roman" panose="02020603050405020304" pitchFamily="18" charset="0"/>
              </a:rPr>
              <a:t>ь</a:t>
            </a:r>
            <a:r>
              <a:rPr lang="tg-Cyrl-TJ" sz="2800" dirty="0">
                <a:latin typeface="Times New Roman" panose="02020603050405020304" pitchFamily="18" charset="0"/>
                <a:cs typeface="Times New Roman" panose="02020603050405020304" pitchFamily="18" charset="0"/>
              </a:rPr>
              <a:t>)</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a:t>
            </a:r>
            <a:r>
              <a:rPr lang="tg-Cyrl-TJ" sz="2800" dirty="0">
                <a:latin typeface="Times New Roman" panose="02020603050405020304" pitchFamily="18" charset="0"/>
                <a:cs typeface="Times New Roman" panose="02020603050405020304" pitchFamily="18" charset="0"/>
              </a:rPr>
              <a:t>Интихобият</a:t>
            </a:r>
            <a:r>
              <a:rPr lang="ru-RU" sz="2800" dirty="0">
                <a:latin typeface="Times New Roman" panose="02020603050405020304" pitchFamily="18" charset="0"/>
                <a:cs typeface="Times New Roman" panose="02020603050405020304" pitchFamily="18" charset="0"/>
              </a:rPr>
              <a:t> – ин </a:t>
            </a:r>
            <a:r>
              <a:rPr lang="tg-Cyrl-TJ" sz="2800" dirty="0">
                <a:latin typeface="Times New Roman" panose="02020603050405020304" pitchFamily="18" charset="0"/>
                <a:cs typeface="Times New Roman" panose="02020603050405020304" pitchFamily="18" charset="0"/>
              </a:rPr>
              <a:t>қ</a:t>
            </a:r>
            <a:r>
              <a:rPr lang="ru-RU" sz="2800" dirty="0">
                <a:latin typeface="Times New Roman" panose="02020603050405020304" pitchFamily="18" charset="0"/>
                <a:cs typeface="Times New Roman" panose="02020603050405020304" pitchFamily="18" charset="0"/>
              </a:rPr>
              <a:t>обилияти хом</a:t>
            </a:r>
            <a:r>
              <a:rPr lang="tg-Cyrl-TJ" sz="2800" dirty="0">
                <a:latin typeface="Times New Roman" panose="02020603050405020304" pitchFamily="18" charset="0"/>
                <a:cs typeface="Times New Roman" panose="02020603050405020304" pitchFamily="18" charset="0"/>
              </a:rPr>
              <a:t>ӯ</a:t>
            </a:r>
            <a:r>
              <a:rPr lang="ru-RU" sz="2800" dirty="0">
                <a:latin typeface="Times New Roman" panose="02020603050405020304" pitchFamily="18" charset="0"/>
                <a:cs typeface="Times New Roman" panose="02020603050405020304" pitchFamily="18" charset="0"/>
              </a:rPr>
              <a:t>шкунии </a:t>
            </a:r>
            <a:r>
              <a:rPr lang="tg-Cyrl-TJ" sz="2800" dirty="0">
                <a:latin typeface="Times New Roman" panose="02020603050405020304" pitchFamily="18" charset="0"/>
                <a:cs typeface="Times New Roman" panose="02020603050405020304" pitchFamily="18" charset="0"/>
              </a:rPr>
              <a:t>ҳ</a:t>
            </a:r>
            <a:r>
              <a:rPr lang="ru-RU" sz="2800" dirty="0">
                <a:latin typeface="Times New Roman" panose="02020603050405020304" pitchFamily="18" charset="0"/>
                <a:cs typeface="Times New Roman" panose="02020603050405020304" pitchFamily="18" charset="0"/>
              </a:rPr>
              <a:t>имояи реле</a:t>
            </a:r>
            <a:r>
              <a:rPr lang="tg-Cyrl-TJ" sz="2800" dirty="0">
                <a:latin typeface="Times New Roman" panose="02020603050405020304" pitchFamily="18" charset="0"/>
                <a:cs typeface="Times New Roman" panose="02020603050405020304" pitchFamily="18" charset="0"/>
              </a:rPr>
              <a:t>ӣ</a:t>
            </a:r>
            <a:r>
              <a:rPr lang="ru-RU" sz="2800" dirty="0">
                <a:latin typeface="Times New Roman" panose="02020603050405020304" pitchFamily="18" charset="0"/>
                <a:cs typeface="Times New Roman" panose="02020603050405020304" pitchFamily="18" charset="0"/>
              </a:rPr>
              <a:t> тан</a:t>
            </a:r>
            <a:r>
              <a:rPr lang="tg-Cyrl-TJ" sz="2800" dirty="0">
                <a:latin typeface="Times New Roman" panose="02020603050405020304" pitchFamily="18" charset="0"/>
                <a:cs typeface="Times New Roman" panose="02020603050405020304" pitchFamily="18" charset="0"/>
              </a:rPr>
              <a:t>ҳ</a:t>
            </a:r>
            <a:r>
              <a:rPr lang="ru-RU" sz="2800" dirty="0">
                <a:latin typeface="Times New Roman" panose="02020603050405020304" pitchFamily="18" charset="0"/>
                <a:cs typeface="Times New Roman" panose="02020603050405020304" pitchFamily="18" charset="0"/>
              </a:rPr>
              <a:t>о дар </a:t>
            </a:r>
            <a:r>
              <a:rPr lang="tg-Cyrl-TJ" sz="2800" dirty="0">
                <a:latin typeface="Times New Roman" panose="02020603050405020304" pitchFamily="18" charset="0"/>
                <a:cs typeface="Times New Roman" panose="02020603050405020304" pitchFamily="18" charset="0"/>
              </a:rPr>
              <a:t>қ</a:t>
            </a:r>
            <a:r>
              <a:rPr lang="ru-RU" sz="2800" dirty="0">
                <a:latin typeface="Times New Roman" panose="02020603050405020304" pitchFamily="18" charset="0"/>
                <a:cs typeface="Times New Roman" panose="02020603050405020304" pitchFamily="18" charset="0"/>
              </a:rPr>
              <a:t>исми вайроншуда мебошад, яъне қисми </a:t>
            </a:r>
            <a:r>
              <a:rPr lang="tg-Cyrl-TJ" sz="2800" dirty="0">
                <a:latin typeface="Times New Roman" panose="02020603050405020304" pitchFamily="18" charset="0"/>
                <a:cs typeface="Times New Roman" panose="02020603050405020304" pitchFamily="18" charset="0"/>
              </a:rPr>
              <a:t>зарардида интихоб гардида, пурра аз манбаи электрикӣ хомӯш карда мешавад.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a:t>
            </a:r>
            <a:r>
              <a:rPr lang="tg-Cyrl-TJ" sz="2800" dirty="0">
                <a:latin typeface="Times New Roman" panose="02020603050405020304" pitchFamily="18" charset="0"/>
                <a:cs typeface="Times New Roman" panose="02020603050405020304" pitchFamily="18" charset="0"/>
              </a:rPr>
              <a:t>Талаботҳои интихобият: бояд ба кори ҳимояҳои дигар (ҳимояҳои эҳтиётӣ) халал ворид насозад. </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a:t>
            </a:r>
            <a:r>
              <a:rPr lang="tg-Cyrl-TJ" sz="2800" dirty="0">
                <a:latin typeface="Times New Roman" panose="02020603050405020304" pitchFamily="18" charset="0"/>
                <a:cs typeface="Times New Roman" panose="02020603050405020304" pitchFamily="18" charset="0"/>
              </a:rPr>
              <a:t>Ҳимояҳое, ки аз рӯйи принсипи корӣ ҳангоми ба амал омадани РК функсияи ҳимояи эҳтиётиро иҷро мекунанд, ҳимояи мутлақ интихобӣ номида мешаванд.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a:t>
            </a:r>
            <a:r>
              <a:rPr lang="tg-Cyrl-TJ" sz="2800" dirty="0">
                <a:latin typeface="Times New Roman" panose="02020603050405020304" pitchFamily="18" charset="0"/>
                <a:cs typeface="Times New Roman" panose="02020603050405020304" pitchFamily="18" charset="0"/>
              </a:rPr>
              <a:t>Ҳимояи мутлақ интихобӣ танҳо ҳангоми РК дар қисми ҳимояшаванда фаъол мегардад.</a:t>
            </a:r>
            <a:endParaRPr lang="ru-RU" sz="2800" dirty="0">
              <a:latin typeface="Times New Roman" panose="02020603050405020304" pitchFamily="18" charset="0"/>
              <a:cs typeface="Times New Roman" panose="02020603050405020304" pitchFamily="18" charset="0"/>
            </a:endParaRPr>
          </a:p>
        </p:txBody>
      </p:sp>
      <p:sp>
        <p:nvSpPr>
          <p:cNvPr id="8" name="Заголовок 8">
            <a:extLst>
              <a:ext uri="{FF2B5EF4-FFF2-40B4-BE49-F238E27FC236}">
                <a16:creationId xmlns:a16="http://schemas.microsoft.com/office/drawing/2014/main" id="{6ACFD918-4CCD-4F32-80A3-070465F38D58}"/>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25500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5"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126" name="Google Shape;126;p5"/>
          <p:cNvSpPr/>
          <p:nvPr/>
        </p:nvSpPr>
        <p:spPr>
          <a:xfrm>
            <a:off x="1045023" y="1328075"/>
            <a:ext cx="5086727" cy="103114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0000" y="0"/>
                </a:moveTo>
                <a:close/>
                <a:lnTo>
                  <a:pt x="-10000" y="120000"/>
                </a:lnTo>
              </a:path>
              <a:path w="120000" h="120000" fill="none" extrusionOk="0">
                <a:moveTo>
                  <a:pt x="-10000" y="22500"/>
                </a:moveTo>
                <a:lnTo>
                  <a:pt x="-46000" y="135000"/>
                </a:lnTo>
              </a:path>
            </a:pathLst>
          </a:custGeom>
          <a:noFill/>
          <a:ln>
            <a:noFill/>
          </a:ln>
        </p:spPr>
        <p:txBody>
          <a:bodyPr spcFirstLastPara="1" wrap="square" lIns="91425" tIns="45700" rIns="91425" bIns="45700" anchor="ctr" anchorCtr="1">
            <a:noAutofit/>
          </a:bodyPr>
          <a:lstStyle/>
          <a:p>
            <a:pPr marL="0" lvl="0" indent="0" algn="l" rtl="0">
              <a:spcBef>
                <a:spcPts val="0"/>
              </a:spcBef>
              <a:spcAft>
                <a:spcPts val="0"/>
              </a:spcAft>
              <a:buNone/>
            </a:pPr>
            <a:endParaRPr/>
          </a:p>
        </p:txBody>
      </p:sp>
      <p:sp>
        <p:nvSpPr>
          <p:cNvPr id="3" name="Прямоугольник 2">
            <a:extLst>
              <a:ext uri="{FF2B5EF4-FFF2-40B4-BE49-F238E27FC236}">
                <a16:creationId xmlns:a16="http://schemas.microsoft.com/office/drawing/2014/main" id="{08CF01D2-29BE-477E-BB95-E167DBBC2993}"/>
              </a:ext>
            </a:extLst>
          </p:cNvPr>
          <p:cNvSpPr/>
          <p:nvPr/>
        </p:nvSpPr>
        <p:spPr>
          <a:xfrm>
            <a:off x="1045023" y="673181"/>
            <a:ext cx="8249896" cy="5511637"/>
          </a:xfrm>
          <a:prstGeom prst="rect">
            <a:avLst/>
          </a:prstGeom>
        </p:spPr>
        <p:txBody>
          <a:bodyPr wrap="square">
            <a:spAutoFit/>
          </a:bodyPr>
          <a:lstStyle/>
          <a:p>
            <a:pPr lvl="0" algn="just">
              <a:lnSpc>
                <a:spcPct val="115000"/>
              </a:lnSpc>
              <a:buSzPts val="1600"/>
            </a:pPr>
            <a:r>
              <a:rPr lang="tg-Cyrl-TJ" sz="2800" b="1" dirty="0">
                <a:latin typeface="Times New Roman" panose="02020603050405020304" pitchFamily="18" charset="0"/>
                <a:ea typeface="Calibri" panose="020F0502020204030204" pitchFamily="34" charset="0"/>
                <a:cs typeface="Times New Roman" panose="02020603050405020304" pitchFamily="18" charset="0"/>
              </a:rPr>
              <a:t>Ҳ</a:t>
            </a:r>
            <a:r>
              <a:rPr lang="ru-RU" sz="2800" b="1" dirty="0">
                <a:latin typeface="Times New Roman" panose="02020603050405020304" pitchFamily="18" charset="0"/>
                <a:ea typeface="Calibri" panose="020F0502020204030204" pitchFamily="34" charset="0"/>
                <a:cs typeface="Times New Roman" panose="02020603050405020304" pitchFamily="18" charset="0"/>
              </a:rPr>
              <a:t>ассосият</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r>
              <a:rPr lang="tg-Cyrl-TJ" sz="2800" dirty="0">
                <a:latin typeface="Times New Roman" panose="02020603050405020304" pitchFamily="18" charset="0"/>
                <a:ea typeface="Calibri" panose="020F0502020204030204" pitchFamily="34" charset="0"/>
                <a:cs typeface="Times New Roman" panose="02020603050405020304" pitchFamily="18" charset="0"/>
              </a:rPr>
              <a:t>	Ҳ</a:t>
            </a:r>
            <a:r>
              <a:rPr lang="ru-RU" sz="2800" dirty="0">
                <a:latin typeface="Times New Roman" panose="02020603050405020304" pitchFamily="18" charset="0"/>
                <a:ea typeface="Calibri" panose="020F0502020204030204" pitchFamily="34" charset="0"/>
                <a:cs typeface="Times New Roman" panose="02020603050405020304" pitchFamily="18" charset="0"/>
              </a:rPr>
              <a:t>имояи реле</a:t>
            </a:r>
            <a:r>
              <a:rPr lang="tg-Cyrl-TJ" sz="2800" dirty="0">
                <a:latin typeface="Times New Roman" panose="02020603050405020304" pitchFamily="18" charset="0"/>
                <a:ea typeface="Calibri" panose="020F0502020204030204" pitchFamily="34" charset="0"/>
                <a:cs typeface="Times New Roman" panose="02020603050405020304" pitchFamily="18" charset="0"/>
              </a:rPr>
              <a:t>ӣ</a:t>
            </a:r>
            <a:r>
              <a:rPr lang="ru-RU" sz="2800" dirty="0">
                <a:latin typeface="Times New Roman" panose="02020603050405020304" pitchFamily="18" charset="0"/>
                <a:ea typeface="Calibri" panose="020F0502020204030204" pitchFamily="34" charset="0"/>
                <a:cs typeface="Times New Roman" panose="02020603050405020304" pitchFamily="18" charset="0"/>
              </a:rPr>
              <a:t> бояд дорои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ассосият ба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ар гуна вайроншав</a:t>
            </a:r>
            <a:r>
              <a:rPr lang="tg-Cyrl-TJ" sz="2800" dirty="0">
                <a:latin typeface="Times New Roman" panose="02020603050405020304" pitchFamily="18" charset="0"/>
                <a:ea typeface="Calibri" panose="020F0502020204030204" pitchFamily="34" charset="0"/>
                <a:cs typeface="Times New Roman" panose="02020603050405020304" pitchFamily="18" charset="0"/>
              </a:rPr>
              <a:t>ӣ</a:t>
            </a:r>
            <a:r>
              <a:rPr lang="ru-RU" sz="2800" dirty="0">
                <a:latin typeface="Times New Roman" panose="02020603050405020304" pitchFamily="18" charset="0"/>
                <a:ea typeface="Calibri" panose="020F0502020204030204" pitchFamily="34" charset="0"/>
                <a:cs typeface="Times New Roman" panose="02020603050405020304" pitchFamily="18" charset="0"/>
              </a:rPr>
              <a:t> дар ре</a:t>
            </a:r>
            <a:r>
              <a:rPr lang="tg-Cyrl-TJ" sz="2800" dirty="0">
                <a:latin typeface="Times New Roman" panose="02020603050405020304" pitchFamily="18" charset="0"/>
                <a:ea typeface="Calibri" panose="020F0502020204030204" pitchFamily="34" charset="0"/>
                <a:cs typeface="Times New Roman" panose="02020603050405020304" pitchFamily="18" charset="0"/>
              </a:rPr>
              <a:t>ҷ</a:t>
            </a:r>
            <a:r>
              <a:rPr lang="ru-RU" sz="2800" dirty="0">
                <a:latin typeface="Times New Roman" panose="02020603050405020304" pitchFamily="18" charset="0"/>
                <a:ea typeface="Calibri" panose="020F0502020204030204" pitchFamily="34" charset="0"/>
                <a:cs typeface="Times New Roman" panose="02020603050405020304" pitchFamily="18" charset="0"/>
              </a:rPr>
              <a:t>а</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ои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ғ</a:t>
            </a:r>
            <a:r>
              <a:rPr lang="ru-RU" sz="2800" dirty="0">
                <a:latin typeface="Times New Roman" panose="02020603050405020304" pitchFamily="18" charset="0"/>
                <a:ea typeface="Calibri" panose="020F0502020204030204" pitchFamily="34" charset="0"/>
                <a:cs typeface="Times New Roman" panose="02020603050405020304" pitchFamily="18" charset="0"/>
              </a:rPr>
              <a:t>айрим</a:t>
            </a:r>
            <a:r>
              <a:rPr lang="tg-Cyrl-TJ" sz="2800" dirty="0">
                <a:latin typeface="Times New Roman" panose="02020603050405020304" pitchFamily="18" charset="0"/>
                <a:ea typeface="Calibri" panose="020F0502020204030204" pitchFamily="34" charset="0"/>
                <a:cs typeface="Times New Roman" panose="02020603050405020304" pitchFamily="18" charset="0"/>
              </a:rPr>
              <a:t>уқаррарӣ</a:t>
            </a:r>
            <a:r>
              <a:rPr lang="ru-RU" sz="2800" dirty="0">
                <a:latin typeface="Times New Roman" panose="02020603050405020304" pitchFamily="18" charset="0"/>
                <a:ea typeface="Calibri" panose="020F0502020204030204" pitchFamily="34" charset="0"/>
                <a:cs typeface="Times New Roman" panose="02020603050405020304" pitchFamily="18" charset="0"/>
              </a:rPr>
              <a:t> бошад ва дар аввали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пайдошавии садама</a:t>
            </a:r>
            <a:r>
              <a:rPr lang="ru-RU" sz="2800" dirty="0">
                <a:latin typeface="Times New Roman" panose="02020603050405020304" pitchFamily="18" charset="0"/>
                <a:ea typeface="Calibri" panose="020F0502020204030204" pitchFamily="34" charset="0"/>
                <a:cs typeface="Times New Roman" panose="02020603050405020304" pitchFamily="18" charset="0"/>
              </a:rPr>
              <a:t> хом</a:t>
            </a:r>
            <a:r>
              <a:rPr lang="tg-Cyrl-TJ" sz="2800" dirty="0">
                <a:latin typeface="Times New Roman" panose="02020603050405020304" pitchFamily="18" charset="0"/>
                <a:ea typeface="Calibri" panose="020F0502020204030204" pitchFamily="34" charset="0"/>
                <a:cs typeface="Times New Roman" panose="02020603050405020304" pitchFamily="18" charset="0"/>
              </a:rPr>
              <a:t>ӯ</a:t>
            </a:r>
            <a:r>
              <a:rPr lang="ru-RU" sz="2800" dirty="0">
                <a:latin typeface="Times New Roman" panose="02020603050405020304" pitchFamily="18" charset="0"/>
                <a:ea typeface="Calibri" panose="020F0502020204030204" pitchFamily="34" charset="0"/>
                <a:cs typeface="Times New Roman" panose="02020603050405020304" pitchFamily="18" charset="0"/>
              </a:rPr>
              <a:t>шкунии объект</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ои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имояшавандаро хуб и</a:t>
            </a:r>
            <a:r>
              <a:rPr lang="tg-Cyrl-TJ" sz="2800" dirty="0">
                <a:latin typeface="Times New Roman" panose="02020603050405020304" pitchFamily="18" charset="0"/>
                <a:ea typeface="Calibri" panose="020F0502020204030204" pitchFamily="34" charset="0"/>
                <a:cs typeface="Times New Roman" panose="02020603050405020304" pitchFamily="18" charset="0"/>
              </a:rPr>
              <a:t>ҷ</a:t>
            </a:r>
            <a:r>
              <a:rPr lang="ru-RU" sz="2800" dirty="0">
                <a:latin typeface="Times New Roman" panose="02020603050405020304" pitchFamily="18" charset="0"/>
                <a:ea typeface="Calibri" panose="020F0502020204030204" pitchFamily="34" charset="0"/>
                <a:cs typeface="Times New Roman" panose="02020603050405020304" pitchFamily="18" charset="0"/>
              </a:rPr>
              <a:t>ро кунад.</a:t>
            </a:r>
          </a:p>
          <a:p>
            <a:pPr algn="just">
              <a:lnSpc>
                <a:spcPct val="115000"/>
              </a:lnSpc>
            </a:pPr>
            <a:r>
              <a:rPr lang="tg-Cyrl-TJ" sz="2800" dirty="0">
                <a:latin typeface="Times New Roman" panose="02020603050405020304" pitchFamily="18" charset="0"/>
                <a:ea typeface="Calibri" panose="020F0502020204030204" pitchFamily="34" charset="0"/>
                <a:cs typeface="Times New Roman" panose="02020603050405020304" pitchFamily="18" charset="0"/>
              </a:rPr>
              <a:t>	Ба ҳ</a:t>
            </a:r>
            <a:r>
              <a:rPr lang="ru-RU" sz="2800" dirty="0">
                <a:latin typeface="Times New Roman" panose="02020603050405020304" pitchFamily="18" charset="0"/>
                <a:ea typeface="Calibri" panose="020F0502020204030204" pitchFamily="34" charset="0"/>
                <a:cs typeface="Times New Roman" panose="02020603050405020304" pitchFamily="18" charset="0"/>
              </a:rPr>
              <a:t>ассосияти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имоя бо зариби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ас</a:t>
            </a:r>
            <a:r>
              <a:rPr lang="tg-Cyrl-TJ" sz="2800" dirty="0">
                <a:latin typeface="Times New Roman" panose="02020603050405020304" pitchFamily="18" charset="0"/>
                <a:ea typeface="Calibri" panose="020F0502020204030204" pitchFamily="34" charset="0"/>
                <a:cs typeface="Times New Roman" panose="02020603050405020304" pitchFamily="18" charset="0"/>
              </a:rPr>
              <a:t>с</a:t>
            </a:r>
            <a:r>
              <a:rPr lang="ru-RU" sz="2800" dirty="0">
                <a:latin typeface="Times New Roman" panose="02020603050405020304" pitchFamily="18" charset="0"/>
                <a:ea typeface="Calibri" panose="020F0502020204030204" pitchFamily="34" charset="0"/>
                <a:cs typeface="Times New Roman" panose="02020603050405020304" pitchFamily="18" charset="0"/>
              </a:rPr>
              <a:t>оси</a:t>
            </a:r>
            <a:r>
              <a:rPr lang="tg-Cyrl-TJ" sz="2800" dirty="0">
                <a:latin typeface="Times New Roman" panose="02020603050405020304" pitchFamily="18" charset="0"/>
                <a:ea typeface="Calibri" panose="020F0502020204030204" pitchFamily="34" charset="0"/>
                <a:cs typeface="Times New Roman" panose="02020603050405020304" pitchFamily="18" charset="0"/>
              </a:rPr>
              <a:t>я</a:t>
            </a:r>
            <a:r>
              <a:rPr lang="ru-RU" sz="2800" dirty="0">
                <a:latin typeface="Times New Roman" panose="02020603050405020304" pitchFamily="18" charset="0"/>
                <a:ea typeface="Calibri" panose="020F0502020204030204" pitchFamily="34" charset="0"/>
                <a:cs typeface="Times New Roman" panose="02020603050405020304" pitchFamily="18" charset="0"/>
              </a:rPr>
              <a:t>т ба</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о дода мешавад. Нисбати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қ</a:t>
            </a:r>
            <a:r>
              <a:rPr lang="ru-RU" sz="2800" dirty="0">
                <a:latin typeface="Times New Roman" panose="02020603050405020304" pitchFamily="18" charset="0"/>
                <a:ea typeface="Calibri" panose="020F0502020204030204" pitchFamily="34" charset="0"/>
                <a:cs typeface="Times New Roman" panose="02020603050405020304" pitchFamily="18" charset="0"/>
              </a:rPr>
              <a:t>имати минималии РК уст</a:t>
            </a:r>
            <a:r>
              <a:rPr lang="tg-Cyrl-TJ" sz="2800" dirty="0">
                <a:latin typeface="Times New Roman" panose="02020603050405020304" pitchFamily="18" charset="0"/>
                <a:ea typeface="Calibri" panose="020F0502020204030204" pitchFamily="34" charset="0"/>
                <a:cs typeface="Times New Roman" panose="02020603050405020304" pitchFamily="18" charset="0"/>
              </a:rPr>
              <a:t>у</a:t>
            </a:r>
            <a:r>
              <a:rPr lang="ru-RU" sz="2800" dirty="0">
                <a:latin typeface="Times New Roman" panose="02020603050405020304" pitchFamily="18" charset="0"/>
                <a:ea typeface="Calibri" panose="020F0502020204030204" pitchFamily="34" charset="0"/>
                <a:cs typeface="Times New Roman" panose="02020603050405020304" pitchFamily="18" charset="0"/>
              </a:rPr>
              <a:t>вори металл</a:t>
            </a:r>
            <a:r>
              <a:rPr lang="tg-Cyrl-TJ" sz="2800" dirty="0">
                <a:latin typeface="Times New Roman" panose="02020603050405020304" pitchFamily="18" charset="0"/>
                <a:ea typeface="Calibri" panose="020F0502020204030204" pitchFamily="34" charset="0"/>
                <a:cs typeface="Times New Roman" panose="02020603050405020304" pitchFamily="18" charset="0"/>
              </a:rPr>
              <a:t>ӣ,</a:t>
            </a:r>
            <a:r>
              <a:rPr lang="ru-RU" sz="2800" dirty="0">
                <a:latin typeface="Times New Roman" panose="02020603050405020304" pitchFamily="18" charset="0"/>
                <a:ea typeface="Calibri" panose="020F0502020204030204" pitchFamily="34" charset="0"/>
                <a:cs typeface="Times New Roman" panose="02020603050405020304" pitchFamily="18" charset="0"/>
              </a:rPr>
              <a:t> дар </a:t>
            </a:r>
            <a:r>
              <a:rPr lang="tg-Cyrl-TJ" sz="2800" dirty="0">
                <a:latin typeface="Times New Roman" panose="02020603050405020304" pitchFamily="18" charset="0"/>
                <a:ea typeface="Calibri" panose="020F0502020204030204" pitchFamily="34" charset="0"/>
                <a:cs typeface="Times New Roman" panose="02020603050405020304" pitchFamily="18" charset="0"/>
              </a:rPr>
              <a:t>ҷ</a:t>
            </a:r>
            <a:r>
              <a:rPr lang="ru-RU" sz="2800" dirty="0">
                <a:latin typeface="Times New Roman" panose="02020603050405020304" pitchFamily="18" charset="0"/>
                <a:ea typeface="Calibri" panose="020F0502020204030204" pitchFamily="34" charset="0"/>
                <a:cs typeface="Times New Roman" panose="02020603050405020304" pitchFamily="18" charset="0"/>
              </a:rPr>
              <a:t>о</a:t>
            </a:r>
            <a:r>
              <a:rPr lang="tg-Cyrl-TJ" sz="2800" dirty="0">
                <a:latin typeface="Times New Roman" panose="02020603050405020304" pitchFamily="18" charset="0"/>
                <a:ea typeface="Calibri" panose="020F0502020204030204" pitchFamily="34" charset="0"/>
                <a:cs typeface="Times New Roman" panose="02020603050405020304" pitchFamily="18" charset="0"/>
              </a:rPr>
              <a:t>й</a:t>
            </a:r>
            <a:r>
              <a:rPr lang="ru-RU" sz="2800" dirty="0">
                <a:latin typeface="Times New Roman" panose="02020603050405020304" pitchFamily="18" charset="0"/>
                <a:ea typeface="Calibri" panose="020F0502020204030204" pitchFamily="34" charset="0"/>
                <a:cs typeface="Times New Roman" panose="02020603050405020304" pitchFamily="18" charset="0"/>
              </a:rPr>
              <a:t>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имояшаванда</a:t>
            </a:r>
            <a:r>
              <a:rPr lang="tg-Cyrl-TJ" sz="2800" dirty="0">
                <a:latin typeface="Times New Roman" panose="02020603050405020304" pitchFamily="18" charset="0"/>
                <a:ea typeface="Calibri" panose="020F0502020204030204" pitchFamily="34" charset="0"/>
                <a:cs typeface="Times New Roman" panose="02020603050405020304" pitchFamily="18" charset="0"/>
              </a:rPr>
              <a:t>,</a:t>
            </a:r>
            <a:r>
              <a:rPr lang="ru-RU" sz="2800" dirty="0">
                <a:latin typeface="Times New Roman" panose="02020603050405020304" pitchFamily="18" charset="0"/>
                <a:ea typeface="Calibri" panose="020F0502020204030204" pitchFamily="34" charset="0"/>
                <a:cs typeface="Times New Roman" panose="02020603050405020304" pitchFamily="18" charset="0"/>
              </a:rPr>
              <a:t> бар </a:t>
            </a:r>
            <a:r>
              <a:rPr lang="tg-Cyrl-TJ" sz="2800" dirty="0">
                <a:latin typeface="Times New Roman" panose="02020603050405020304" pitchFamily="18" charset="0"/>
                <a:ea typeface="Calibri" panose="020F0502020204030204" pitchFamily="34" charset="0"/>
                <a:cs typeface="Times New Roman" panose="02020603050405020304" pitchFamily="18" charset="0"/>
              </a:rPr>
              <a:t>қ</a:t>
            </a:r>
            <a:r>
              <a:rPr lang="ru-RU" sz="2800" dirty="0">
                <a:latin typeface="Times New Roman" panose="02020603050405020304" pitchFamily="18" charset="0"/>
                <a:ea typeface="Calibri" panose="020F0502020204030204" pitchFamily="34" charset="0"/>
                <a:cs typeface="Times New Roman" panose="02020603050405020304" pitchFamily="18" charset="0"/>
              </a:rPr>
              <a:t>имати фаъолшавандаи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имояро</a:t>
            </a:r>
            <a:r>
              <a:rPr lang="tg-Cyrl-TJ" sz="2800" dirty="0">
                <a:latin typeface="Times New Roman" panose="02020603050405020304" pitchFamily="18" charset="0"/>
                <a:ea typeface="Calibri" panose="020F0502020204030204" pitchFamily="34" charset="0"/>
                <a:cs typeface="Times New Roman" panose="02020603050405020304" pitchFamily="18" charset="0"/>
              </a:rPr>
              <a:t> зариби ҳ</a:t>
            </a:r>
            <a:r>
              <a:rPr lang="ru-RU" sz="2800" dirty="0">
                <a:latin typeface="Times New Roman" panose="02020603050405020304" pitchFamily="18" charset="0"/>
                <a:ea typeface="Calibri" panose="020F0502020204030204" pitchFamily="34" charset="0"/>
                <a:cs typeface="Times New Roman" panose="02020603050405020304" pitchFamily="18" charset="0"/>
              </a:rPr>
              <a:t>ассосият меноманд.</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Заголовок 8">
            <a:extLst>
              <a:ext uri="{FF2B5EF4-FFF2-40B4-BE49-F238E27FC236}">
                <a16:creationId xmlns:a16="http://schemas.microsoft.com/office/drawing/2014/main" id="{E1F6C663-7E3C-438F-BBB4-A34FD083A4D9}"/>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D325397D-C4F0-443B-B176-5A72C1DB56BE}"/>
              </a:ext>
            </a:extLst>
          </p:cNvPr>
          <p:cNvSpPr>
            <a:spLocks noGrp="1"/>
          </p:cNvSpPr>
          <p:nvPr>
            <p:ph type="body" idx="1"/>
          </p:nvPr>
        </p:nvSpPr>
        <p:spPr>
          <a:xfrm>
            <a:off x="804793" y="955614"/>
            <a:ext cx="8543925" cy="4743850"/>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D26CBEBB-1D77-45D4-9AB0-462BEF1EC1BC}"/>
              </a:ext>
            </a:extLst>
          </p:cNvPr>
          <p:cNvSpPr/>
          <p:nvPr/>
        </p:nvSpPr>
        <p:spPr>
          <a:xfrm>
            <a:off x="804793" y="721056"/>
            <a:ext cx="8791437" cy="5212966"/>
          </a:xfrm>
          <a:prstGeom prst="rect">
            <a:avLst/>
          </a:prstGeom>
        </p:spPr>
        <p:txBody>
          <a:bodyPr wrap="square">
            <a:spAutoFit/>
          </a:bodyPr>
          <a:lstStyle/>
          <a:p>
            <a:pPr lvl="0" algn="just">
              <a:lnSpc>
                <a:spcPct val="115000"/>
              </a:lnSpc>
              <a:buSzPts val="1600"/>
            </a:pPr>
            <a:r>
              <a:rPr lang="ru-RU" sz="2800" b="1" dirty="0">
                <a:latin typeface="Times New Roman" panose="02020603050405020304" pitchFamily="18" charset="0"/>
                <a:ea typeface="Calibri" panose="020F0502020204030204" pitchFamily="34" charset="0"/>
                <a:cs typeface="Times New Roman" panose="02020603050405020304" pitchFamily="18" charset="0"/>
              </a:rPr>
              <a:t>	Эътимодият</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имоя тан</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о дар ре</a:t>
            </a:r>
            <a:r>
              <a:rPr lang="tg-Cyrl-TJ" sz="2800" dirty="0">
                <a:latin typeface="Times New Roman" panose="02020603050405020304" pitchFamily="18" charset="0"/>
                <a:ea typeface="Calibri" panose="020F0502020204030204" pitchFamily="34" charset="0"/>
                <a:cs typeface="Times New Roman" panose="02020603050405020304" pitchFamily="18" charset="0"/>
              </a:rPr>
              <a:t>ҷ</a:t>
            </a:r>
            <a:r>
              <a:rPr lang="ru-RU" sz="2800" dirty="0">
                <a:latin typeface="Times New Roman" panose="02020603050405020304" pitchFamily="18" charset="0"/>
                <a:ea typeface="Calibri" panose="020F0502020204030204" pitchFamily="34" charset="0"/>
                <a:cs typeface="Times New Roman" panose="02020603050405020304" pitchFamily="18" charset="0"/>
              </a:rPr>
              <a:t>ае бояд кор кунад, ки ба он пешбин</a:t>
            </a:r>
            <a:r>
              <a:rPr lang="tg-Cyrl-TJ" sz="2800" dirty="0">
                <a:latin typeface="Times New Roman" panose="02020603050405020304" pitchFamily="18" charset="0"/>
                <a:ea typeface="Calibri" panose="020F0502020204030204" pitchFamily="34" charset="0"/>
                <a:cs typeface="Times New Roman" panose="02020603050405020304" pitchFamily="18" charset="0"/>
              </a:rPr>
              <a:t>ӣ</a:t>
            </a:r>
            <a:r>
              <a:rPr lang="ru-RU" sz="2800" dirty="0">
                <a:latin typeface="Times New Roman" panose="02020603050405020304" pitchFamily="18" charset="0"/>
                <a:ea typeface="Calibri" panose="020F0502020204030204" pitchFamily="34" charset="0"/>
                <a:cs typeface="Times New Roman" panose="02020603050405020304" pitchFamily="18" charset="0"/>
              </a:rPr>
              <a:t> шудааст ва дар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олат</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ое, ки дигар </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имоя</a:t>
            </a:r>
            <a:r>
              <a:rPr lang="tg-Cyrl-TJ" sz="2800" dirty="0">
                <a:latin typeface="Times New Roman" panose="02020603050405020304" pitchFamily="18" charset="0"/>
                <a:ea typeface="Calibri" panose="020F0502020204030204" pitchFamily="34" charset="0"/>
                <a:cs typeface="Times New Roman" panose="02020603050405020304" pitchFamily="18" charset="0"/>
              </a:rPr>
              <a:t>ҳ</a:t>
            </a:r>
            <a:r>
              <a:rPr lang="ru-RU" sz="2800" dirty="0">
                <a:latin typeface="Times New Roman" panose="02020603050405020304" pitchFamily="18" charset="0"/>
                <a:ea typeface="Calibri" panose="020F0502020204030204" pitchFamily="34" charset="0"/>
                <a:cs typeface="Times New Roman" panose="02020603050405020304" pitchFamily="18" charset="0"/>
              </a:rPr>
              <a:t>о бояд фаъол гардан</a:t>
            </a:r>
            <a:r>
              <a:rPr lang="tg-Cyrl-TJ" sz="2800" dirty="0">
                <a:latin typeface="Times New Roman" panose="02020603050405020304" pitchFamily="18" charset="0"/>
                <a:ea typeface="Calibri" panose="020F0502020204030204" pitchFamily="34" charset="0"/>
                <a:cs typeface="Times New Roman" panose="02020603050405020304" pitchFamily="18" charset="0"/>
              </a:rPr>
              <a:t>д</a:t>
            </a:r>
            <a:r>
              <a:rPr lang="ru-RU" sz="2800" dirty="0">
                <a:latin typeface="Times New Roman" panose="02020603050405020304" pitchFamily="18" charset="0"/>
                <a:ea typeface="Calibri" panose="020F0502020204030204" pitchFamily="34" charset="0"/>
                <a:cs typeface="Times New Roman" panose="02020603050405020304" pitchFamily="18" charset="0"/>
              </a:rPr>
              <a:t>, бояд кор накунад ва эътимодиятро пурра таъмин созад.</a:t>
            </a:r>
          </a:p>
          <a:p>
            <a:pPr algn="just">
              <a:lnSpc>
                <a:spcPct val="115000"/>
              </a:lnSpc>
              <a:spcAft>
                <a:spcPts val="800"/>
              </a:spcAft>
            </a:pPr>
            <a:r>
              <a:rPr lang="ru-RU" sz="2800" dirty="0">
                <a:latin typeface="Times New Roman" panose="02020603050405020304" pitchFamily="18" charset="0"/>
                <a:ea typeface="Times New Roman" panose="02020603050405020304" pitchFamily="18" charset="0"/>
                <a:cs typeface="Times New Roman" panose="02020603050405020304" pitchFamily="18" charset="0"/>
              </a:rPr>
              <a:t>Эътимодият маънои он дорад, ки ҳимояи релеӣ бояд:</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800" b="1" dirty="0">
                <a:latin typeface="Times New Roman" panose="02020603050405020304" pitchFamily="18" charset="0"/>
                <a:ea typeface="Times New Roman" panose="02020603050405020304" pitchFamily="18" charset="0"/>
                <a:cs typeface="Times New Roman" panose="02020603050405020304" pitchFamily="18" charset="0"/>
              </a:rPr>
              <a:t>Бе таъхир</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ва </a:t>
            </a:r>
            <a:r>
              <a:rPr lang="ru-RU" sz="2800" b="1" dirty="0">
                <a:latin typeface="Times New Roman" panose="02020603050405020304" pitchFamily="18" charset="0"/>
                <a:ea typeface="Times New Roman" panose="02020603050405020304" pitchFamily="18" charset="0"/>
                <a:cs typeface="Times New Roman" panose="02020603050405020304" pitchFamily="18" charset="0"/>
              </a:rPr>
              <a:t>бо дақиқӣ</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вайроншавиҳоро муайян кунад ва элементҳои зарардидаро ҷудо кунад;</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800" dirty="0">
                <a:latin typeface="Times New Roman" panose="02020603050405020304" pitchFamily="18" charset="0"/>
                <a:ea typeface="Times New Roman" panose="02020603050405020304" pitchFamily="18" charset="0"/>
                <a:cs typeface="Times New Roman" panose="02020603050405020304" pitchFamily="18" charset="0"/>
              </a:rPr>
              <a:t>Хатогиҳои </a:t>
            </a:r>
            <a:r>
              <a:rPr lang="tg-Cyrl-TJ" sz="2800" dirty="0">
                <a:latin typeface="Times New Roman" panose="02020603050405020304" pitchFamily="18" charset="0"/>
                <a:ea typeface="Times New Roman" panose="02020603050405020304" pitchFamily="18" charset="0"/>
                <a:cs typeface="Times New Roman" panose="02020603050405020304" pitchFamily="18" charset="0"/>
              </a:rPr>
              <a:t>аз ҳисоби РК</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ва ҳолатҳои </a:t>
            </a:r>
            <a:r>
              <a:rPr lang="tg-Cyrl-TJ" sz="2800" dirty="0">
                <a:latin typeface="Times New Roman" panose="02020603050405020304" pitchFamily="18" charset="0"/>
                <a:ea typeface="Times New Roman" panose="02020603050405020304" pitchFamily="18" charset="0"/>
                <a:cs typeface="Times New Roman" panose="02020603050405020304" pitchFamily="18" charset="0"/>
              </a:rPr>
              <a:t>пур</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бориҳоро дар муҳлати кӯтоҳ </a:t>
            </a:r>
            <a:r>
              <a:rPr lang="tg-Cyrl-TJ" sz="2800" dirty="0">
                <a:latin typeface="Times New Roman" panose="02020603050405020304" pitchFamily="18" charset="0"/>
                <a:ea typeface="Times New Roman" panose="02020603050405020304" pitchFamily="18" charset="0"/>
                <a:cs typeface="Times New Roman" panose="02020603050405020304" pitchFamily="18" charset="0"/>
              </a:rPr>
              <a:t>ҳис</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карда, чора андешад;</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18F1DE01-5C6A-495A-9214-49231E62A039}"/>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269292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41BC1DF-973A-4C96-AC16-178A84B61589}"/>
              </a:ext>
            </a:extLst>
          </p:cNvPr>
          <p:cNvSpPr>
            <a:spLocks noGrp="1"/>
          </p:cNvSpPr>
          <p:nvPr>
            <p:ph type="body" idx="1"/>
          </p:nvPr>
        </p:nvSpPr>
        <p:spPr>
          <a:xfrm>
            <a:off x="681037" y="813570"/>
            <a:ext cx="8543925" cy="4351338"/>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7" name="Заголовок 6">
            <a:extLst>
              <a:ext uri="{FF2B5EF4-FFF2-40B4-BE49-F238E27FC236}">
                <a16:creationId xmlns:a16="http://schemas.microsoft.com/office/drawing/2014/main" id="{5E966418-2C14-4668-9249-8216FB98D75F}"/>
              </a:ext>
            </a:extLst>
          </p:cNvPr>
          <p:cNvSpPr>
            <a:spLocks noGrp="1"/>
          </p:cNvSpPr>
          <p:nvPr>
            <p:ph type="title"/>
          </p:nvPr>
        </p:nvSpPr>
        <p:spPr>
          <a:xfrm>
            <a:off x="681037" y="813570"/>
            <a:ext cx="8667681" cy="4819312"/>
          </a:xfrm>
        </p:spPr>
        <p:txBody>
          <a:bodyPr>
            <a:noAutofit/>
          </a:bodyPr>
          <a:lstStyle/>
          <a:p>
            <a:pPr lvl="0"/>
            <a:r>
              <a:rPr lang="ru-RU" sz="2800" dirty="0">
                <a:latin typeface="Times New Roman" panose="02020603050405020304" pitchFamily="18" charset="0"/>
                <a:cs typeface="Times New Roman" panose="02020603050405020304" pitchFamily="18" charset="0"/>
              </a:rPr>
              <a:t>	</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Соддагии танзим ва истифода</a:t>
            </a:r>
            <a:r>
              <a:rPr lang="ru-RU" sz="2800" dirty="0">
                <a:latin typeface="Times New Roman" panose="02020603050405020304" pitchFamily="18" charset="0"/>
                <a:cs typeface="Times New Roman" panose="02020603050405020304" pitchFamily="18" charset="0"/>
              </a:rPr>
              <a:t> (Простота настройки и эксплуатации)</a:t>
            </a:r>
            <a:r>
              <a:rPr lang="tg-Cyrl-TJ" sz="2800" dirty="0">
                <a:latin typeface="Times New Roman" panose="02020603050405020304" pitchFamily="18" charset="0"/>
                <a:cs typeface="Times New Roman" panose="02020603050405020304" pitchFamily="18" charset="0"/>
              </a:rPr>
              <a:t>.</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Насбкунӣ ва танзимот бояд оддӣ ва фаҳмо бошад, то кормандони техникӣ тавонанд онро бе мушкилот истифода баранд;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Дар системаҳои мураккаб, бояд интерфейсҳои фаҳмо ва дастрас барои барномаҳо ва таҷҳизот мавҷуд бошанд;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Барои мутахассисон осонии санҷиш, </a:t>
            </a:r>
            <a:r>
              <a:rPr lang="tg-Cyrl-TJ" sz="2800" dirty="0">
                <a:latin typeface="Times New Roman" panose="02020603050405020304" pitchFamily="18" charset="0"/>
                <a:cs typeface="Times New Roman" panose="02020603050405020304" pitchFamily="18" charset="0"/>
              </a:rPr>
              <a:t>ҷурсозӣ (</a:t>
            </a:r>
            <a:r>
              <a:rPr lang="ru-RU" sz="2800" dirty="0">
                <a:latin typeface="Times New Roman" panose="02020603050405020304" pitchFamily="18" charset="0"/>
                <a:cs typeface="Times New Roman" panose="02020603050405020304" pitchFamily="18" charset="0"/>
              </a:rPr>
              <a:t>калибровка</a:t>
            </a:r>
            <a:r>
              <a:rPr lang="tg-Cyrl-TJ"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ва таъмир муҳим аст;</a:t>
            </a:r>
            <a:br>
              <a:rPr lang="ru-RU" sz="2800" dirty="0">
                <a:latin typeface="Times New Roman" panose="02020603050405020304" pitchFamily="18" charset="0"/>
                <a:cs typeface="Times New Roman" panose="02020603050405020304" pitchFamily="18" charset="0"/>
              </a:rPr>
            </a:br>
            <a:r>
              <a:rPr lang="tg-Cyrl-TJ" sz="2800" dirty="0">
                <a:latin typeface="Times New Roman" panose="02020603050405020304" pitchFamily="18" charset="0"/>
                <a:cs typeface="Times New Roman" panose="02020603050405020304" pitchFamily="18" charset="0"/>
              </a:rPr>
              <a:t>Ҳуҷҷатгузорӣ</a:t>
            </a:r>
            <a:r>
              <a:rPr lang="ru-RU" sz="2800" dirty="0">
                <a:latin typeface="Times New Roman" panose="02020603050405020304" pitchFamily="18" charset="0"/>
                <a:cs typeface="Times New Roman" panose="02020603050405020304" pitchFamily="18" charset="0"/>
              </a:rPr>
              <a:t> ва супоришномаҳо бояд аниқ, равшан ва дастрас бошанд.</a:t>
            </a:r>
            <a:br>
              <a:rPr lang="ru-RU"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8" name="Заголовок 8">
            <a:extLst>
              <a:ext uri="{FF2B5EF4-FFF2-40B4-BE49-F238E27FC236}">
                <a16:creationId xmlns:a16="http://schemas.microsoft.com/office/drawing/2014/main" id="{EBC33C00-E62F-41EB-A105-CEAD69D0A4FF}"/>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66228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BBEA9CC-5B67-453A-BDFA-D62E1CA2D013}"/>
              </a:ext>
            </a:extLst>
          </p:cNvPr>
          <p:cNvSpPr>
            <a:spLocks noGrp="1"/>
          </p:cNvSpPr>
          <p:nvPr>
            <p:ph type="body" idx="1"/>
          </p:nvPr>
        </p:nvSpPr>
        <p:spPr>
          <a:xfrm>
            <a:off x="490699" y="801517"/>
            <a:ext cx="8924602" cy="4351338"/>
          </a:xfrm>
        </p:spPr>
        <p:txBody>
          <a:bodyPr>
            <a:noAutofit/>
          </a:bodyPr>
          <a:lstStyle/>
          <a:p>
            <a:pPr marL="114300" indent="0" algn="just">
              <a:lnSpc>
                <a:spcPct val="120000"/>
              </a:lnSpc>
              <a:buNone/>
            </a:pPr>
            <a:r>
              <a:rPr lang="tg-Cyrl-TJ"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4" name="Заголовок 3">
            <a:extLst>
              <a:ext uri="{FF2B5EF4-FFF2-40B4-BE49-F238E27FC236}">
                <a16:creationId xmlns:a16="http://schemas.microsoft.com/office/drawing/2014/main" id="{85719116-C427-45DA-8749-D4CA5E509350}"/>
              </a:ext>
            </a:extLst>
          </p:cNvPr>
          <p:cNvSpPr>
            <a:spLocks noGrp="1"/>
          </p:cNvSpPr>
          <p:nvPr>
            <p:ph type="title"/>
          </p:nvPr>
        </p:nvSpPr>
        <p:spPr>
          <a:xfrm>
            <a:off x="871376" y="955614"/>
            <a:ext cx="8543925" cy="4930913"/>
          </a:xfrm>
        </p:spPr>
        <p:txBody>
          <a:bodyPr>
            <a:noAutofit/>
          </a:bodyPr>
          <a:lstStyle/>
          <a:p>
            <a:pPr lvl="0"/>
            <a:r>
              <a:rPr lang="tg-Cyrl-TJ" sz="2800" b="1" dirty="0">
                <a:latin typeface="Times New Roman" panose="02020603050405020304" pitchFamily="18" charset="0"/>
                <a:cs typeface="Times New Roman" panose="02020603050405020304" pitchFamily="18" charset="0"/>
              </a:rPr>
              <a:t>Ҷиҳати иқтисодӣ  </a:t>
            </a:r>
            <a:r>
              <a:rPr lang="ru-RU" sz="2800" dirty="0">
                <a:latin typeface="Times New Roman" panose="02020603050405020304" pitchFamily="18" charset="0"/>
                <a:cs typeface="Times New Roman" panose="02020603050405020304" pitchFamily="18" charset="0"/>
              </a:rPr>
              <a:t>(Экономичность)</a:t>
            </a:r>
            <a:r>
              <a:rPr lang="tg-Cyrl-TJ" sz="2800" dirty="0">
                <a:latin typeface="Times New Roman" panose="02020603050405020304" pitchFamily="18" charset="0"/>
                <a:cs typeface="Times New Roman" panose="02020603050405020304" pitchFamily="18" charset="0"/>
              </a:rPr>
              <a:t>.</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Иқтисодӣ будани ҳимояи релеӣ маънои онро дорад, ки:</a:t>
            </a:r>
            <a:br>
              <a:rPr lang="ru-RU" sz="2800" dirty="0">
                <a:latin typeface="Times New Roman" panose="02020603050405020304" pitchFamily="18" charset="0"/>
                <a:cs typeface="Times New Roman" panose="02020603050405020304" pitchFamily="18" charset="0"/>
              </a:rPr>
            </a:br>
            <a:r>
              <a:rPr lang="tg-Cyrl-TJ" sz="2800" dirty="0">
                <a:latin typeface="Times New Roman" panose="02020603050405020304" pitchFamily="18" charset="0"/>
                <a:cs typeface="Times New Roman" panose="02020603050405020304" pitchFamily="18" charset="0"/>
              </a:rPr>
              <a:t>Нархи ҳ</a:t>
            </a:r>
            <a:r>
              <a:rPr lang="ru-RU" sz="2800" dirty="0">
                <a:latin typeface="Times New Roman" panose="02020603050405020304" pitchFamily="18" charset="0"/>
                <a:cs typeface="Times New Roman" panose="02020603050405020304" pitchFamily="18" charset="0"/>
              </a:rPr>
              <a:t>арҷи паст барои харид, насб ва хизматрасонӣ дошта бошад;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Истифодаи системаҳои муосири микропротсессорӣ метавонад нархи умумиро кам кунад (бо зиёд кардани чандин функсия дар як таҷҳизот);</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Ҳимоя бояд ба кам кардани талафот, афзоиши вақти кории таҷҳизот ва коҳиши эҳтимоли садамаҳо мусоидат кунад;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Инчунин, бояд дарозумр ва боэътимод бошад, то таъмир ё иваз баъди муддати кӯтоҳ лозим нашавад.</a:t>
            </a:r>
          </a:p>
        </p:txBody>
      </p:sp>
      <p:sp>
        <p:nvSpPr>
          <p:cNvPr id="6" name="Заголовок 8">
            <a:extLst>
              <a:ext uri="{FF2B5EF4-FFF2-40B4-BE49-F238E27FC236}">
                <a16:creationId xmlns:a16="http://schemas.microsoft.com/office/drawing/2014/main" id="{F6228556-1C15-43A7-954A-51A124523B0C}"/>
              </a:ext>
            </a:extLst>
          </p:cNvPr>
          <p:cNvSpPr txBox="1">
            <a:spLocks/>
          </p:cNvSpPr>
          <p:nvPr/>
        </p:nvSpPr>
        <p:spPr>
          <a:xfrm>
            <a:off x="1045023" y="142043"/>
            <a:ext cx="8063466" cy="81357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3200" b="1" dirty="0">
                <a:solidFill>
                  <a:schemeClr val="bg1"/>
                </a:solidFill>
                <a:latin typeface="Times New Roman" panose="02020603050405020304" pitchFamily="18" charset="0"/>
                <a:cs typeface="Times New Roman" panose="02020603050405020304" pitchFamily="18" charset="0"/>
              </a:rPr>
              <a:t>Талаботи асосӣ барои муҳофизати реле</a:t>
            </a:r>
            <a:r>
              <a:rPr lang="tg-Cyrl-TJ" sz="3200" b="1"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313177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A57ADA9-673A-407E-A256-7E7929690E7D}"/>
              </a:ext>
            </a:extLst>
          </p:cNvPr>
          <p:cNvSpPr>
            <a:spLocks noGrp="1"/>
          </p:cNvSpPr>
          <p:nvPr>
            <p:ph type="body" idx="1"/>
          </p:nvPr>
        </p:nvSpPr>
        <p:spPr>
          <a:xfrm>
            <a:off x="681037" y="801516"/>
            <a:ext cx="8543925" cy="4897947"/>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5" name="Заголовок 4">
            <a:extLst>
              <a:ext uri="{FF2B5EF4-FFF2-40B4-BE49-F238E27FC236}">
                <a16:creationId xmlns:a16="http://schemas.microsoft.com/office/drawing/2014/main" id="{5C45138F-CC00-4692-9B93-7CC474FEAE37}"/>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
        <p:nvSpPr>
          <p:cNvPr id="6" name="Текст 2">
            <a:extLst>
              <a:ext uri="{FF2B5EF4-FFF2-40B4-BE49-F238E27FC236}">
                <a16:creationId xmlns:a16="http://schemas.microsoft.com/office/drawing/2014/main" id="{C04295DC-7E50-46CF-8302-F32A24F685DE}"/>
              </a:ext>
            </a:extLst>
          </p:cNvPr>
          <p:cNvSpPr txBox="1">
            <a:spLocks/>
          </p:cNvSpPr>
          <p:nvPr/>
        </p:nvSpPr>
        <p:spPr>
          <a:xfrm>
            <a:off x="858592" y="1358283"/>
            <a:ext cx="8543925" cy="435133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ru-RU" b="1" dirty="0">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114300" indent="0" algn="just">
              <a:lnSpc>
                <a:spcPct val="100000"/>
              </a:lnSpc>
              <a:buFont typeface="Arial"/>
              <a:buNone/>
            </a:pPr>
            <a:r>
              <a:rPr lang="ru-RU" dirty="0">
                <a:latin typeface="Times New Roman" panose="02020603050405020304" pitchFamily="18" charset="0"/>
                <a:cs typeface="Times New Roman" panose="02020603050405020304" pitchFamily="18" charset="0"/>
              </a:rPr>
              <a:t>	Ишораҳои шартии графикӣ (ИШГ) дар схемаҳои электрӣ барои тасвири василаи релеӣ ва пайвастшавии он бо дигар унсурҳо истифода мешаванд. Ин ишораҳо воситаи муҳими стандарткунонии ҳуҷҷатгузории техникии соҳаи барқ мебошанд ва фаҳмидани кори системаҳои автоматика ва муҳофизатро осон мекунанд.</a:t>
            </a:r>
          </a:p>
          <a:p>
            <a:pPr marL="114300" indent="0" algn="just">
              <a:buFont typeface="Arial"/>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002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025EB9CF-7DD0-47F7-9D6C-F3DB52CF6D7C}"/>
              </a:ext>
            </a:extLst>
          </p:cNvPr>
          <p:cNvSpPr>
            <a:spLocks noGrp="1"/>
          </p:cNvSpPr>
          <p:nvPr>
            <p:ph type="body" idx="1"/>
          </p:nvPr>
        </p:nvSpPr>
        <p:spPr>
          <a:xfrm>
            <a:off x="751527" y="1035513"/>
            <a:ext cx="8543925" cy="4351338"/>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5" name="Заголовок 4">
            <a:extLst>
              <a:ext uri="{FF2B5EF4-FFF2-40B4-BE49-F238E27FC236}">
                <a16:creationId xmlns:a16="http://schemas.microsoft.com/office/drawing/2014/main" id="{EA3DCA71-029B-46F9-B4D0-9D5E767EDB42}"/>
              </a:ext>
            </a:extLst>
          </p:cNvPr>
          <p:cNvSpPr>
            <a:spLocks noGrp="1"/>
          </p:cNvSpPr>
          <p:nvPr>
            <p:ph type="title"/>
          </p:nvPr>
        </p:nvSpPr>
        <p:spPr>
          <a:xfrm>
            <a:off x="751527" y="1144268"/>
            <a:ext cx="8889623" cy="4456599"/>
          </a:xfrm>
        </p:spPr>
        <p:txBody>
          <a:bodyPr>
            <a:noAutofit/>
          </a:bodyPr>
          <a:lstStyle/>
          <a:p>
            <a:r>
              <a:rPr lang="ru-RU" sz="2800" dirty="0">
                <a:latin typeface="Times New Roman" panose="02020603050405020304" pitchFamily="18" charset="0"/>
                <a:cs typeface="Times New Roman" panose="02020603050405020304" pitchFamily="18" charset="0"/>
              </a:rPr>
              <a:t>	Вазифаи ишораҳои шартӣ</a:t>
            </a:r>
            <a:r>
              <a:rPr lang="tg-Cyrl-TJ" sz="2800" dirty="0">
                <a:latin typeface="Times New Roman" panose="02020603050405020304" pitchFamily="18" charset="0"/>
                <a:cs typeface="Times New Roman" panose="02020603050405020304" pitchFamily="18" charset="0"/>
              </a:rPr>
              <a:t>, и</a:t>
            </a:r>
            <a:r>
              <a:rPr lang="ru-RU" sz="2800" b="1" dirty="0">
                <a:latin typeface="Times New Roman" panose="02020603050405020304" pitchFamily="18" charset="0"/>
                <a:cs typeface="Times New Roman" panose="02020603050405020304" pitchFamily="18" charset="0"/>
              </a:rPr>
              <a:t>шораҳои шартии графикӣ барои:</a:t>
            </a: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Содда ва фаҳмо тасвир кардани унсурҳои релеӣ дар схема;</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-Ҷилавгирӣ аз иштибоҳ ҳангоми хониш ё тарҳрезии схема;</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-Таъмини ягонагӣ дар ҳуҷҷатгузорӣ ва стандартикунонии тарҳҳои электрикӣ</a:t>
            </a:r>
            <a:r>
              <a:rPr lang="tg-Cyrl-TJ" sz="2800" dirty="0">
                <a:latin typeface="Times New Roman" panose="02020603050405020304" pitchFamily="18" charset="0"/>
                <a:cs typeface="Times New Roman" panose="02020603050405020304" pitchFamily="18" charset="0"/>
              </a:rPr>
              <a:t> ва ғайра пешбинӣ шудаанд.</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Ҳамаи ин нишонаҳо тибқи стандартҳо (ГОСТ 2.755–87 ва дигар) муайян карда шудаанд. </a:t>
            </a:r>
          </a:p>
        </p:txBody>
      </p:sp>
      <p:sp>
        <p:nvSpPr>
          <p:cNvPr id="6" name="Заголовок 4">
            <a:extLst>
              <a:ext uri="{FF2B5EF4-FFF2-40B4-BE49-F238E27FC236}">
                <a16:creationId xmlns:a16="http://schemas.microsoft.com/office/drawing/2014/main" id="{C0EDEA2B-ED82-410B-BAFD-91148026DE2D}"/>
              </a:ext>
            </a:extLst>
          </p:cNvPr>
          <p:cNvSpPr txBox="1">
            <a:spLocks/>
          </p:cNvSpPr>
          <p:nvPr/>
        </p:nvSpPr>
        <p:spPr>
          <a:xfrm>
            <a:off x="681039" y="365126"/>
            <a:ext cx="8543925" cy="993157"/>
          </a:xfrm>
          <a:prstGeom prst="rect">
            <a:avLst/>
          </a:prstGeom>
          <a:noFill/>
          <a:ln>
            <a:noFill/>
          </a:ln>
        </p:spPr>
        <p:txBody>
          <a:bodyPr spcFirstLastPara="1" wrap="square" lIns="91425" tIns="45700" rIns="91425" bIns="45700" anchor="ctr" anchorCtr="0">
            <a:normAutofit fontScale="900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2800" b="1">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a:solidFill>
                  <a:schemeClr val="bg1"/>
                </a:solidFill>
                <a:latin typeface="Times New Roman" panose="02020603050405020304" pitchFamily="18" charset="0"/>
                <a:cs typeface="Times New Roman" panose="02020603050405020304" pitchFamily="18" charset="0"/>
              </a:rPr>
              <a:t>.</a:t>
            </a:r>
            <a:br>
              <a:rPr lang="ru-RU" sz="280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2547865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135F6D3-AE24-4D56-BCDD-535A109A83B0}"/>
              </a:ext>
            </a:extLst>
          </p:cNvPr>
          <p:cNvSpPr>
            <a:spLocks noGrp="1"/>
          </p:cNvSpPr>
          <p:nvPr>
            <p:ph type="body" idx="1"/>
          </p:nvPr>
        </p:nvSpPr>
        <p:spPr>
          <a:xfrm>
            <a:off x="476850" y="1076725"/>
            <a:ext cx="9167240" cy="4965407"/>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7" name="Заголовок 6">
            <a:extLst>
              <a:ext uri="{FF2B5EF4-FFF2-40B4-BE49-F238E27FC236}">
                <a16:creationId xmlns:a16="http://schemas.microsoft.com/office/drawing/2014/main" id="{3AF46E9F-EB1B-4094-AA0B-EADBDC303E88}"/>
              </a:ext>
            </a:extLst>
          </p:cNvPr>
          <p:cNvSpPr>
            <a:spLocks noGrp="1"/>
          </p:cNvSpPr>
          <p:nvPr>
            <p:ph type="title"/>
          </p:nvPr>
        </p:nvSpPr>
        <p:spPr>
          <a:xfrm>
            <a:off x="885225" y="1374649"/>
            <a:ext cx="8543925" cy="4108702"/>
          </a:xfrm>
        </p:spPr>
        <p:txBody>
          <a:bodyPr>
            <a:noAutofit/>
          </a:bodyPr>
          <a:lstStyle/>
          <a:p>
            <a:r>
              <a:rPr lang="ru-RU" sz="2800" dirty="0">
                <a:latin typeface="Times New Roman" panose="02020603050405020304" pitchFamily="18" charset="0"/>
                <a:cs typeface="Times New Roman" panose="02020603050405020304" pitchFamily="18" charset="0"/>
              </a:rPr>
              <a:t>Ишораҳои асосии релеҳо дар схема</a:t>
            </a:r>
            <a:br>
              <a:rPr lang="ru-RU" sz="2800" dirty="0">
                <a:latin typeface="Times New Roman" panose="02020603050405020304" pitchFamily="18" charset="0"/>
                <a:cs typeface="Times New Roman" panose="02020603050405020304" pitchFamily="18" charset="0"/>
              </a:rPr>
            </a:br>
            <a:r>
              <a:rPr lang="ru-RU" sz="2800" i="1" dirty="0">
                <a:latin typeface="Times New Roman" panose="02020603050405020304" pitchFamily="18" charset="0"/>
                <a:cs typeface="Times New Roman" panose="02020603050405020304" pitchFamily="18" charset="0"/>
              </a:rPr>
              <a:t>а) </a:t>
            </a:r>
            <a:r>
              <a:rPr lang="tg-Cyrl-TJ" sz="2800" i="1" dirty="0">
                <a:latin typeface="Times New Roman" panose="02020603050405020304" pitchFamily="18" charset="0"/>
                <a:cs typeface="Times New Roman" panose="02020603050405020304" pitchFamily="18" charset="0"/>
              </a:rPr>
              <a:t>Ғалтак</a:t>
            </a:r>
            <a:r>
              <a:rPr lang="ru-RU" sz="2800" i="1" dirty="0">
                <a:latin typeface="Times New Roman" panose="02020603050405020304" pitchFamily="18" charset="0"/>
                <a:cs typeface="Times New Roman" panose="02020603050405020304" pitchFamily="18" charset="0"/>
              </a:rPr>
              <a:t>и реле:</a:t>
            </a:r>
            <a:br>
              <a:rPr lang="ru-RU" sz="2800" b="1" i="1" dirty="0">
                <a:latin typeface="Times New Roman" panose="02020603050405020304" pitchFamily="18" charset="0"/>
                <a:cs typeface="Times New Roman" panose="02020603050405020304" pitchFamily="18" charset="0"/>
              </a:rPr>
            </a:br>
            <a:r>
              <a:rPr lang="ru-RU" sz="2800" b="1" i="1" dirty="0">
                <a:latin typeface="Times New Roman" panose="02020603050405020304" pitchFamily="18" charset="0"/>
                <a:cs typeface="Times New Roman" panose="02020603050405020304" pitchFamily="18" charset="0"/>
              </a:rPr>
              <a:t>	</a:t>
            </a:r>
            <a:r>
              <a:rPr lang="tg-Cyrl-TJ" sz="2800" dirty="0">
                <a:latin typeface="Times New Roman" panose="02020603050405020304" pitchFamily="18" charset="0"/>
                <a:cs typeface="Times New Roman" panose="02020603050405020304" pitchFamily="18" charset="0"/>
              </a:rPr>
              <a:t>Ғалтаки</a:t>
            </a:r>
            <a:r>
              <a:rPr lang="ru-RU" sz="2800" dirty="0">
                <a:latin typeface="Times New Roman" panose="02020603050405020304" pitchFamily="18" charset="0"/>
                <a:cs typeface="Times New Roman" panose="02020603050405020304" pitchFamily="18" charset="0"/>
              </a:rPr>
              <a:t> реле бо росткунҷа тасвир мешавад. Дар дохили он одатан </a:t>
            </a:r>
            <a:r>
              <a:rPr lang="tg-Cyrl-TJ" sz="2800" dirty="0">
                <a:latin typeface="Times New Roman" panose="02020603050405020304" pitchFamily="18" charset="0"/>
                <a:cs typeface="Times New Roman" panose="02020603050405020304" pitchFamily="18" charset="0"/>
              </a:rPr>
              <a:t>элементҳои зерин </a:t>
            </a:r>
            <a:r>
              <a:rPr lang="ru-RU" sz="2800" dirty="0">
                <a:latin typeface="Times New Roman" panose="02020603050405020304" pitchFamily="18" charset="0"/>
                <a:cs typeface="Times New Roman" panose="02020603050405020304" pitchFamily="18" charset="0"/>
              </a:rPr>
              <a:t>нишон дода мешавад: </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Номи шартӣ (масалан, К1, РЭ1);</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Навъи реле (электромагнитӣ, термикӣ, вақти таъхир ва ғ.);</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Шиддати идоракунии он (намудаш — 220В AC ё 24В DC ва ғ.).</a:t>
            </a:r>
            <a:br>
              <a:rPr lang="ru-RU"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8" name="Заголовок 4">
            <a:extLst>
              <a:ext uri="{FF2B5EF4-FFF2-40B4-BE49-F238E27FC236}">
                <a16:creationId xmlns:a16="http://schemas.microsoft.com/office/drawing/2014/main" id="{36C50B98-2272-4BCE-AC05-9C5F4B062BD3}"/>
              </a:ext>
            </a:extLst>
          </p:cNvPr>
          <p:cNvSpPr txBox="1">
            <a:spLocks/>
          </p:cNvSpPr>
          <p:nvPr/>
        </p:nvSpPr>
        <p:spPr>
          <a:xfrm>
            <a:off x="681039" y="365126"/>
            <a:ext cx="8543925" cy="993157"/>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2879533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7895C5C4-4A8D-4C2D-9D6D-F2BF6ABF38F6}"/>
              </a:ext>
            </a:extLst>
          </p:cNvPr>
          <p:cNvSpPr>
            <a:spLocks noGrp="1"/>
          </p:cNvSpPr>
          <p:nvPr>
            <p:ph type="body" idx="1"/>
          </p:nvPr>
        </p:nvSpPr>
        <p:spPr>
          <a:xfrm>
            <a:off x="681037" y="946042"/>
            <a:ext cx="8995623" cy="5463636"/>
          </a:xfrm>
        </p:spPr>
        <p:txBody>
          <a:bodyPr>
            <a:noAutofit/>
          </a:bodyPr>
          <a:lstStyle/>
          <a:p>
            <a:pPr marL="114300" indent="0">
              <a:buNone/>
            </a:pPr>
            <a:r>
              <a:rPr lang="ru-RU" i="1" dirty="0">
                <a:latin typeface="Times New Roman" panose="02020603050405020304" pitchFamily="18" charset="0"/>
                <a:cs typeface="Times New Roman" panose="02020603050405020304" pitchFamily="18" charset="0"/>
              </a:rPr>
              <a:t>Тамосҳои реле:</a:t>
            </a:r>
            <a:endParaRPr lang="ru-RU" b="1" i="1"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Тамосҳо (контакты) дар схемаҳо ҷудогона нишон дода мешаванд ва бо ҳамон номи реле ишора мегарданд.</a:t>
            </a:r>
          </a:p>
          <a:p>
            <a:pPr lvl="0"/>
            <a:r>
              <a:rPr lang="ru-RU" dirty="0">
                <a:latin typeface="Times New Roman" panose="02020603050405020304" pitchFamily="18" charset="0"/>
                <a:cs typeface="Times New Roman" panose="02020603050405020304" pitchFamily="18" charset="0"/>
              </a:rPr>
              <a:t>Тамоси кушода (н</a:t>
            </a:r>
            <a:r>
              <a:rPr lang="tg-Cyrl-TJ" dirty="0">
                <a:latin typeface="Times New Roman" panose="02020603050405020304" pitchFamily="18" charset="0"/>
                <a:cs typeface="Times New Roman" panose="02020603050405020304" pitchFamily="18" charset="0"/>
              </a:rPr>
              <a:t>ормал</a:t>
            </a:r>
            <a:r>
              <a:rPr lang="ru-RU" dirty="0">
                <a:latin typeface="Times New Roman" panose="02020603050405020304" pitchFamily="18" charset="0"/>
                <a:cs typeface="Times New Roman" panose="02020603050405020304" pitchFamily="18" charset="0"/>
              </a:rPr>
              <a:t>ьно разомкнутый) — ҳангоми беҳаракат будани реле кушода мемонад. Дар ҳолати фаъол гашта, баста мешавад. Ишора: ду хати параллел бо фосила.</a:t>
            </a:r>
          </a:p>
          <a:p>
            <a:pPr lvl="0"/>
            <a:r>
              <a:rPr lang="ru-RU" dirty="0">
                <a:latin typeface="Times New Roman" panose="02020603050405020304" pitchFamily="18" charset="0"/>
                <a:cs typeface="Times New Roman" panose="02020603050405020304" pitchFamily="18" charset="0"/>
              </a:rPr>
              <a:t>Тамоси одатан баста (нормально замкнутый) — ҳангоми беҳаракат будани реле баста аст, ва дар ҳолати фаъол — кушода мешавад. Ишора: ду хати параллел бо нуқта (пайванд).</a:t>
            </a:r>
          </a:p>
          <a:p>
            <a:pPr marL="114300" indent="0">
              <a:buNone/>
            </a:pPr>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C007AC90-24B0-4028-8B13-E72AD9E45498}"/>
              </a:ext>
            </a:extLst>
          </p:cNvPr>
          <p:cNvSpPr>
            <a:spLocks noGrp="1"/>
          </p:cNvSpPr>
          <p:nvPr>
            <p:ph type="title"/>
          </p:nvPr>
        </p:nvSpPr>
        <p:spPr>
          <a:xfrm>
            <a:off x="681038" y="365125"/>
            <a:ext cx="8543925" cy="824483"/>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3710429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E98EF98F-0162-4A84-A72A-25D7600DCD50}"/>
              </a:ext>
            </a:extLst>
          </p:cNvPr>
          <p:cNvSpPr>
            <a:spLocks noGrp="1"/>
          </p:cNvSpPr>
          <p:nvPr>
            <p:ph type="body" idx="1"/>
          </p:nvPr>
        </p:nvSpPr>
        <p:spPr>
          <a:xfrm>
            <a:off x="550416" y="1057012"/>
            <a:ext cx="9072979" cy="4917659"/>
          </a:xfrm>
        </p:spPr>
        <p:txBody>
          <a:bodyPr>
            <a:noAutofit/>
          </a:bodyPr>
          <a:lstStyle/>
          <a:p>
            <a:pPr lvl="0" algn="just"/>
            <a:r>
              <a:rPr lang="ru-RU" dirty="0">
                <a:latin typeface="Times New Roman" panose="02020603050405020304" pitchFamily="18" charset="0"/>
                <a:cs typeface="Times New Roman" panose="02020603050405020304" pitchFamily="18" charset="0"/>
              </a:rPr>
              <a:t>Тамоси ивазшаванда (переключающий) — як вуруд, ду баромад: як тамоси баста ва як тамоси кушода. Дар марказ нуқтаи ивазшавӣ ишора мешавад.</a:t>
            </a:r>
          </a:p>
          <a:p>
            <a:pPr marL="114300" indent="0" algn="just">
              <a:buNone/>
            </a:pPr>
            <a:r>
              <a:rPr lang="ru-RU" b="1" dirty="0">
                <a:latin typeface="Times New Roman" panose="02020603050405020304" pitchFamily="18" charset="0"/>
                <a:cs typeface="Times New Roman" panose="02020603050405020304" pitchFamily="18" charset="0"/>
              </a:rPr>
              <a:t>Нишонагузории реле ва тамосҳои он</a:t>
            </a:r>
          </a:p>
          <a:p>
            <a:pPr algn="just"/>
            <a:r>
              <a:rPr lang="ru-RU" dirty="0">
                <a:latin typeface="Times New Roman" panose="02020603050405020304" pitchFamily="18" charset="0"/>
                <a:cs typeface="Times New Roman" panose="02020603050405020304" pitchFamily="18" charset="0"/>
              </a:rPr>
              <a:t>Ҳар як реле дар схема бо рамзи шартии худ ишора мешавад (масалан, К1, К2). Агар реле якчанд тамос дошта бошад, онҳо бо рақамҳои иловагӣ нишон дода мешаванд:</a:t>
            </a:r>
          </a:p>
          <a:p>
            <a:pPr algn="just"/>
            <a:r>
              <a:rPr lang="ru-RU" dirty="0">
                <a:latin typeface="Times New Roman" panose="02020603050405020304" pitchFamily="18" charset="0"/>
                <a:cs typeface="Times New Roman" panose="02020603050405020304" pitchFamily="18" charset="0"/>
              </a:rPr>
              <a:t>К1.1, К1.2, К1.3 ва ғ. Ин ба мутахассис имкон медиҳад, ки дар схема ба осонӣ муайян намояд, ки кадом тамос ба кадом реле мансуб аст.</a:t>
            </a:r>
          </a:p>
          <a:p>
            <a:pPr algn="just"/>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F5E50E65-58CF-4D95-902F-7FB98309D42B}"/>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12669428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789BFE87-AB6B-4CA4-B974-80EFE2A1252A}"/>
              </a:ext>
            </a:extLst>
          </p:cNvPr>
          <p:cNvSpPr>
            <a:spLocks noGrp="1"/>
          </p:cNvSpPr>
          <p:nvPr>
            <p:ph type="body" idx="1"/>
          </p:nvPr>
        </p:nvSpPr>
        <p:spPr>
          <a:xfrm>
            <a:off x="681036" y="1358283"/>
            <a:ext cx="8543925" cy="4351338"/>
          </a:xfrm>
        </p:spPr>
        <p:txBody>
          <a:bodyPr>
            <a:normAutofit/>
          </a:bodyPr>
          <a:lstStyle/>
          <a:p>
            <a:pPr marL="114300" indent="0" algn="just">
              <a:buNone/>
            </a:pPr>
            <a:r>
              <a:rPr lang="ru-RU" b="1" dirty="0">
                <a:latin typeface="Times New Roman" panose="02020603050405020304" pitchFamily="18" charset="0"/>
                <a:cs typeface="Times New Roman" panose="02020603050405020304" pitchFamily="18" charset="0"/>
              </a:rPr>
              <a:t>Релеҳои махсус</a:t>
            </a:r>
          </a:p>
          <a:p>
            <a:pPr lvl="0" algn="just"/>
            <a:r>
              <a:rPr lang="ru-RU" dirty="0">
                <a:latin typeface="Times New Roman" panose="02020603050405020304" pitchFamily="18" charset="0"/>
                <a:cs typeface="Times New Roman" panose="02020603050405020304" pitchFamily="18" charset="0"/>
              </a:rPr>
              <a:t>Реле бо таъхири вақт (таймер) — бо ҳарфи “Т” ишора мешавад (масалан, КТ1) ва метавонад дорои функсияҳои таъхири ба кор даромадан ё хомӯш шудан бошад.</a:t>
            </a:r>
          </a:p>
          <a:p>
            <a:pPr lvl="0" algn="just"/>
            <a:r>
              <a:rPr lang="ru-RU" dirty="0">
                <a:latin typeface="Times New Roman" panose="02020603050405020304" pitchFamily="18" charset="0"/>
                <a:cs typeface="Times New Roman" panose="02020603050405020304" pitchFamily="18" charset="0"/>
              </a:rPr>
              <a:t>Релеҳои ҷараён, шиддат ва фосилавӣ – одатан бо рамзҳои махсус ишора мешаванд (ПР, РТ, РН ва ғ.).</a:t>
            </a:r>
          </a:p>
          <a:p>
            <a:pPr algn="just"/>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92A6D748-E4E0-40F7-8B11-BC2491D7FADE}"/>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29030704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99C343B-DD32-4386-8D95-91D2EB46F792}"/>
              </a:ext>
            </a:extLst>
          </p:cNvPr>
          <p:cNvSpPr>
            <a:spLocks noGrp="1"/>
          </p:cNvSpPr>
          <p:nvPr>
            <p:ph type="body" idx="1"/>
          </p:nvPr>
        </p:nvSpPr>
        <p:spPr>
          <a:xfrm>
            <a:off x="532660" y="861704"/>
            <a:ext cx="9117367" cy="4351338"/>
          </a:xfrm>
        </p:spPr>
        <p:txBody>
          <a:bodyPr>
            <a:noAutofit/>
          </a:bodyPr>
          <a:lstStyle/>
          <a:p>
            <a:pPr marL="114300" indent="0" algn="ctr">
              <a:buNone/>
            </a:pPr>
            <a:r>
              <a:rPr lang="ru-RU" b="1" dirty="0">
                <a:latin typeface="Times New Roman" panose="02020603050405020304" pitchFamily="18" charset="0"/>
                <a:cs typeface="Times New Roman" panose="02020603050405020304" pitchFamily="18" charset="0"/>
              </a:rPr>
              <a:t>Афзалиятҳои истифодаи ишораҳои графикии ҳимояи релеӣ</a:t>
            </a:r>
            <a:r>
              <a:rPr lang="tg-Cyrl-TJ" b="1"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pPr marL="114300" indent="0" algn="just">
              <a:buNone/>
            </a:pPr>
            <a:r>
              <a:rPr lang="tg-Cyrl-TJ" dirty="0">
                <a:latin typeface="Times New Roman" panose="02020603050405020304" pitchFamily="18" charset="0"/>
                <a:cs typeface="Times New Roman" panose="02020603050405020304" pitchFamily="18" charset="0"/>
              </a:rPr>
              <a:t>	Ҳимояи релеӣ яке аз ҷузъҳои асосии системаи электроэнергетикӣ мебошад, ки барои муайян ва ҷудо кардани нуқсонҳо дар шабакаҳои барқӣ истифода мешавад. Барои таҳлили схемаҳои ҳимоя, сохтани нақшаҳои техникӣ, ташхиси ҳолатҳои корӣ ва ғайра, аз ишораҳои</a:t>
            </a:r>
            <a:r>
              <a:rPr lang="tg-Cyrl-TJ" b="1" dirty="0">
                <a:latin typeface="Times New Roman" panose="02020603050405020304" pitchFamily="18" charset="0"/>
                <a:cs typeface="Times New Roman" panose="02020603050405020304" pitchFamily="18" charset="0"/>
              </a:rPr>
              <a:t> </a:t>
            </a:r>
            <a:r>
              <a:rPr lang="tg-Cyrl-TJ" dirty="0">
                <a:latin typeface="Times New Roman" panose="02020603050405020304" pitchFamily="18" charset="0"/>
                <a:cs typeface="Times New Roman" panose="02020603050405020304" pitchFamily="18" charset="0"/>
              </a:rPr>
              <a:t>графикӣ (яъне, рамзҳо ва аломатҳои стандартии визуалӣ) васеъ истифода бурда мешавад. Ин ишораҳо дар нақшаҳои электротехникӣ ва ҳуҷҷатҳои лоиҳавӣ ҷой дода шуда, барои фаҳмиши дақиқу фаврии схемаву функсияҳои ҳимоя хизмат мекунанд.</a:t>
            </a:r>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415F4690-6FC6-40A6-8BAF-C010C39E4A83}"/>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1668153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4F2C6F63-9F87-40EE-BC30-0E5290DFA73C}"/>
              </a:ext>
            </a:extLst>
          </p:cNvPr>
          <p:cNvSpPr>
            <a:spLocks noGrp="1"/>
          </p:cNvSpPr>
          <p:nvPr>
            <p:ph type="body" idx="1"/>
          </p:nvPr>
        </p:nvSpPr>
        <p:spPr>
          <a:xfrm>
            <a:off x="858590" y="1536406"/>
            <a:ext cx="8543925" cy="4351338"/>
          </a:xfrm>
        </p:spPr>
        <p:txBody>
          <a:bodyPr/>
          <a:lstStyle/>
          <a:p>
            <a:pPr algn="just"/>
            <a:r>
              <a:rPr lang="tg-Cyrl-TJ" i="1" dirty="0">
                <a:latin typeface="Times New Roman" panose="02020603050405020304" pitchFamily="18" charset="0"/>
                <a:cs typeface="Times New Roman" panose="02020603050405020304" pitchFamily="18" charset="0"/>
              </a:rPr>
              <a:t>Соддагардонии хондан ва таҳлили схемаҳо</a:t>
            </a:r>
            <a:endParaRPr lang="ru-RU" b="1" i="1" dirty="0">
              <a:latin typeface="Times New Roman" panose="02020603050405020304" pitchFamily="18" charset="0"/>
              <a:cs typeface="Times New Roman" panose="02020603050405020304" pitchFamily="18" charset="0"/>
            </a:endParaRPr>
          </a:p>
          <a:p>
            <a:pPr marL="114300" indent="0" algn="just">
              <a:buNone/>
            </a:pPr>
            <a:r>
              <a:rPr lang="tg-Cyrl-TJ" dirty="0">
                <a:latin typeface="Times New Roman" panose="02020603050405020304" pitchFamily="18" charset="0"/>
                <a:cs typeface="Times New Roman" panose="02020603050405020304" pitchFamily="18" charset="0"/>
              </a:rPr>
              <a:t>	Ишораҳои графикӣ барои пешниҳоди нақшавии релеҳо, табдилдиҳандаҳо, хатҳои барқ, трансформаторҳо ва дигар унсурҳо истифода мешаванд. Ба ҷои навиштани номи пурраи ҳар як унсур, рамзи кӯтоҳу маълум истифода мешавад, ки хондан ва таҳлили схемаро хеле осонтар мекунад.</a:t>
            </a:r>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358A8314-61C5-4A8C-9024-2C2058D3BC06}"/>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767223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3A8DD65-B75B-4C4E-A90B-443549D384FC}"/>
              </a:ext>
            </a:extLst>
          </p:cNvPr>
          <p:cNvSpPr>
            <a:spLocks noGrp="1"/>
          </p:cNvSpPr>
          <p:nvPr>
            <p:ph type="body" idx="1"/>
          </p:nvPr>
        </p:nvSpPr>
        <p:spPr>
          <a:xfrm>
            <a:off x="681037" y="1736849"/>
            <a:ext cx="8543925" cy="4351338"/>
          </a:xfrm>
        </p:spPr>
        <p:txBody>
          <a:bodyPr/>
          <a:lstStyle/>
          <a:p>
            <a:pPr algn="just"/>
            <a:r>
              <a:rPr lang="tg-Cyrl-TJ" dirty="0">
                <a:latin typeface="Times New Roman" panose="02020603050405020304" pitchFamily="18" charset="0"/>
                <a:cs typeface="Times New Roman" panose="02020603050405020304" pitchFamily="18" charset="0"/>
              </a:rPr>
              <a:t>Ишораҳои графикии ҳимояи релеӣ ба стандартҳои байналмилалӣ ва миллӣ мутобиқ карда мешаванд (масалан, IEC ё ГОСТ). Ин имкон медиҳад, ки муҳандисон ва техникони соҳа дар ҳар минтақа бо осонӣ нақшаҳоро фаҳманд ва байни ҳам кор кунанд, ҳатто агар забонҳои кории онҳо гуногун бошанд.</a:t>
            </a:r>
            <a:endParaRPr lang="ru-RU" dirty="0">
              <a:latin typeface="Times New Roman" panose="02020603050405020304" pitchFamily="18" charset="0"/>
              <a:cs typeface="Times New Roman" panose="02020603050405020304" pitchFamily="18" charset="0"/>
            </a:endParaRPr>
          </a:p>
          <a:p>
            <a:pPr marL="114300" indent="0" algn="just">
              <a:buNone/>
            </a:pPr>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8172274D-59C7-43C0-89A9-3A4C65900895}"/>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14961284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839406AE-78FD-4AB7-BA0A-1224CBA77602}"/>
              </a:ext>
            </a:extLst>
          </p:cNvPr>
          <p:cNvSpPr>
            <a:spLocks noGrp="1"/>
          </p:cNvSpPr>
          <p:nvPr>
            <p:ph type="body" idx="1"/>
          </p:nvPr>
        </p:nvSpPr>
        <p:spPr>
          <a:xfrm>
            <a:off x="787571" y="1358283"/>
            <a:ext cx="8543925" cy="4351338"/>
          </a:xfrm>
        </p:spPr>
        <p:txBody>
          <a:bodyPr/>
          <a:lstStyle/>
          <a:p>
            <a:pPr algn="just"/>
            <a:r>
              <a:rPr lang="tg-Cyrl-TJ" i="1" dirty="0">
                <a:latin typeface="Times New Roman" panose="02020603050405020304" pitchFamily="18" charset="0"/>
                <a:cs typeface="Times New Roman" panose="02020603050405020304" pitchFamily="18" charset="0"/>
              </a:rPr>
              <a:t>Суръати баланди тарҳрезӣ ва баррасӣ</a:t>
            </a:r>
            <a:endParaRPr lang="ru-RU" b="1" i="1" dirty="0">
              <a:latin typeface="Times New Roman" panose="02020603050405020304" pitchFamily="18" charset="0"/>
              <a:cs typeface="Times New Roman" panose="02020603050405020304" pitchFamily="18" charset="0"/>
            </a:endParaRPr>
          </a:p>
          <a:p>
            <a:pPr marL="114300" indent="0" algn="just">
              <a:buNone/>
            </a:pPr>
            <a:r>
              <a:rPr lang="tg-Cyrl-TJ" dirty="0">
                <a:latin typeface="Times New Roman" panose="02020603050405020304" pitchFamily="18" charset="0"/>
                <a:cs typeface="Times New Roman" panose="02020603050405020304" pitchFamily="18" charset="0"/>
              </a:rPr>
              <a:t>	Дар раванди тарҳрезӣ ё тағйироти лоиҳаҳо, истифодаи ишораҳои графикӣ имконият медиҳад, ки муҳандисон бо суръати тез нақшаҳои электронӣ ва электрикӣ ҳимояро таҳия ё таҳлил намоянд. </a:t>
            </a:r>
          </a:p>
          <a:p>
            <a:pPr marL="114300" indent="0" algn="just">
              <a:buNone/>
            </a:pPr>
            <a:r>
              <a:rPr lang="tg-Cyrl-TJ"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Иваз кардани як рамз ба ҷои як блоки матн вақти зиёдеро сарфа мекунад.</a:t>
            </a:r>
          </a:p>
          <a:p>
            <a:pPr algn="just"/>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D667200C-22E2-4CA0-AE0E-335BCD571912}"/>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16532003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6FBF852F-46E3-4D73-8CD6-FF69B92CA99D}"/>
              </a:ext>
            </a:extLst>
          </p:cNvPr>
          <p:cNvSpPr>
            <a:spLocks noGrp="1"/>
          </p:cNvSpPr>
          <p:nvPr>
            <p:ph type="body" idx="1"/>
          </p:nvPr>
        </p:nvSpPr>
        <p:spPr>
          <a:xfrm>
            <a:off x="690979" y="1253331"/>
            <a:ext cx="8543925" cy="4351338"/>
          </a:xfrm>
        </p:spPr>
        <p:txBody>
          <a:bodyPr/>
          <a:lstStyle/>
          <a:p>
            <a:pPr algn="just"/>
            <a:r>
              <a:rPr lang="ru-RU" i="1" dirty="0">
                <a:latin typeface="Times New Roman" panose="02020603050405020304" pitchFamily="18" charset="0"/>
                <a:cs typeface="Times New Roman" panose="02020603050405020304" pitchFamily="18" charset="0"/>
              </a:rPr>
              <a:t>Дастрасӣ ба иттилооти функсионалӣ</a:t>
            </a:r>
            <a:endParaRPr lang="ru-RU" b="1" i="1" dirty="0">
              <a:latin typeface="Times New Roman" panose="02020603050405020304" pitchFamily="18" charset="0"/>
              <a:cs typeface="Times New Roman" panose="02020603050405020304" pitchFamily="18" charset="0"/>
            </a:endParaRPr>
          </a:p>
          <a:p>
            <a:pPr marL="114300" indent="0" algn="just">
              <a:buNone/>
            </a:pPr>
            <a:r>
              <a:rPr lang="ru-RU" dirty="0">
                <a:latin typeface="Times New Roman" panose="02020603050405020304" pitchFamily="18" charset="0"/>
                <a:cs typeface="Times New Roman" panose="02020603050405020304" pitchFamily="18" charset="0"/>
              </a:rPr>
              <a:t>Ҳар як ишораи графикӣ на танҳо номи таҷҳизот, балки функсияи онро нишон медиҳад. Масалан, ишораи реле бо вақти таъхир (реле времени), </a:t>
            </a:r>
            <a:r>
              <a:rPr lang="tg-Cyrl-TJ" dirty="0">
                <a:latin typeface="Times New Roman" panose="02020603050405020304" pitchFamily="18" charset="0"/>
                <a:cs typeface="Times New Roman" panose="02020603050405020304" pitchFamily="18" charset="0"/>
              </a:rPr>
              <a:t>релеи ҳимояи ҷараёнӣ</a:t>
            </a:r>
            <a:r>
              <a:rPr lang="ru-RU" dirty="0">
                <a:latin typeface="Times New Roman" panose="02020603050405020304" pitchFamily="18" charset="0"/>
                <a:cs typeface="Times New Roman" panose="02020603050405020304" pitchFamily="18" charset="0"/>
              </a:rPr>
              <a:t> (</a:t>
            </a:r>
            <a:r>
              <a:rPr lang="tg-Cyrl-TJ" dirty="0">
                <a:latin typeface="Times New Roman" panose="02020603050405020304" pitchFamily="18" charset="0"/>
                <a:cs typeface="Times New Roman" panose="02020603050405020304" pitchFamily="18" charset="0"/>
              </a:rPr>
              <a:t>реле </a:t>
            </a:r>
            <a:r>
              <a:rPr lang="ru-RU" dirty="0">
                <a:latin typeface="Times New Roman" panose="02020603050405020304" pitchFamily="18" charset="0"/>
                <a:cs typeface="Times New Roman" panose="02020603050405020304" pitchFamily="18" charset="0"/>
              </a:rPr>
              <a:t>токов</a:t>
            </a:r>
            <a:r>
              <a:rPr lang="tg-Cyrl-TJ" dirty="0">
                <a:latin typeface="Times New Roman" panose="02020603050405020304" pitchFamily="18" charset="0"/>
                <a:cs typeface="Times New Roman" panose="02020603050405020304" pitchFamily="18" charset="0"/>
              </a:rPr>
              <a:t>ой</a:t>
            </a:r>
            <a:r>
              <a:rPr lang="ru-RU" dirty="0">
                <a:latin typeface="Times New Roman" panose="02020603050405020304" pitchFamily="18" charset="0"/>
                <a:cs typeface="Times New Roman" panose="02020603050405020304" pitchFamily="18" charset="0"/>
              </a:rPr>
              <a:t> защиты), ё </a:t>
            </a:r>
            <a:r>
              <a:rPr lang="tg-Cyrl-TJ" dirty="0">
                <a:latin typeface="Times New Roman" panose="02020603050405020304" pitchFamily="18" charset="0"/>
                <a:cs typeface="Times New Roman" panose="02020603050405020304" pitchFamily="18" charset="0"/>
              </a:rPr>
              <a:t>ҳимоя </a:t>
            </a:r>
            <a:r>
              <a:rPr lang="ru-RU" dirty="0">
                <a:latin typeface="Times New Roman" panose="02020603050405020304" pitchFamily="18" charset="0"/>
                <a:cs typeface="Times New Roman" panose="02020603050405020304" pitchFamily="18" charset="0"/>
              </a:rPr>
              <a:t>аз</a:t>
            </a:r>
            <a:r>
              <a:rPr lang="tg-Cyrl-TJ" dirty="0">
                <a:latin typeface="Times New Roman" panose="02020603050405020304" pitchFamily="18" charset="0"/>
                <a:cs typeface="Times New Roman" panose="02020603050405020304" pitchFamily="18" charset="0"/>
              </a:rPr>
              <a:t> расиш ба </a:t>
            </a:r>
            <a:r>
              <a:rPr lang="ru-RU" dirty="0">
                <a:latin typeface="Times New Roman" panose="02020603050405020304" pitchFamily="18" charset="0"/>
                <a:cs typeface="Times New Roman" panose="02020603050405020304" pitchFamily="18" charset="0"/>
              </a:rPr>
              <a:t>замин (земляная защита) ба воситаи нишонаҳои стандартӣ намоён мегарданд. Ин ба муҳандисон имкон медиҳад, ки бе хондани матн функсияҳои асосиро </a:t>
            </a:r>
            <a:r>
              <a:rPr lang="tg-Cyrl-TJ" dirty="0">
                <a:latin typeface="Times New Roman" panose="02020603050405020304" pitchFamily="18" charset="0"/>
                <a:cs typeface="Times New Roman" panose="02020603050405020304" pitchFamily="18" charset="0"/>
              </a:rPr>
              <a:t>тез</a:t>
            </a:r>
            <a:r>
              <a:rPr lang="ru-RU" dirty="0">
                <a:latin typeface="Times New Roman" panose="02020603050405020304" pitchFamily="18" charset="0"/>
                <a:cs typeface="Times New Roman" panose="02020603050405020304" pitchFamily="18" charset="0"/>
              </a:rPr>
              <a:t> муайян кунанд.</a:t>
            </a:r>
          </a:p>
          <a:p>
            <a:pPr algn="just"/>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BC5FD09F-DAD9-4A3C-A6E0-797934336AA4}"/>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16178887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31E0C801-ED09-4639-B746-7D8880CC635B}"/>
              </a:ext>
            </a:extLst>
          </p:cNvPr>
          <p:cNvSpPr>
            <a:spLocks noGrp="1"/>
          </p:cNvSpPr>
          <p:nvPr>
            <p:ph type="body" idx="1"/>
          </p:nvPr>
        </p:nvSpPr>
        <p:spPr>
          <a:xfrm>
            <a:off x="681036" y="1047564"/>
            <a:ext cx="8543925" cy="5033640"/>
          </a:xfrm>
        </p:spPr>
        <p:txBody>
          <a:bodyPr>
            <a:noAutofit/>
          </a:bodyPr>
          <a:lstStyle/>
          <a:p>
            <a:pPr algn="just"/>
            <a:r>
              <a:rPr lang="ru-RU" b="1" i="1" dirty="0">
                <a:latin typeface="Times New Roman" panose="02020603050405020304" pitchFamily="18" charset="0"/>
                <a:cs typeface="Times New Roman" panose="02020603050405020304" pitchFamily="18" charset="0"/>
              </a:rPr>
              <a:t> </a:t>
            </a:r>
            <a:r>
              <a:rPr lang="ru-RU" i="1" dirty="0">
                <a:latin typeface="Times New Roman" panose="02020603050405020304" pitchFamily="18" charset="0"/>
                <a:cs typeface="Times New Roman" panose="02020603050405020304" pitchFamily="18" charset="0"/>
              </a:rPr>
              <a:t>Кӯмак ба таълим ва омӯзиш</a:t>
            </a:r>
            <a:endParaRPr lang="ru-RU" b="1" i="1" dirty="0">
              <a:latin typeface="Times New Roman" panose="02020603050405020304" pitchFamily="18" charset="0"/>
              <a:cs typeface="Times New Roman" panose="02020603050405020304" pitchFamily="18" charset="0"/>
            </a:endParaRPr>
          </a:p>
          <a:p>
            <a:pPr marL="114300" indent="0" algn="just">
              <a:buNone/>
            </a:pPr>
            <a:r>
              <a:rPr lang="ru-RU" dirty="0">
                <a:latin typeface="Times New Roman" panose="02020603050405020304" pitchFamily="18" charset="0"/>
                <a:cs typeface="Times New Roman" panose="02020603050405020304" pitchFamily="18" charset="0"/>
              </a:rPr>
              <a:t>Барои донишҷӯён ва муҳандисони навомӯз, ишораҳои графикӣ воситаи хуби фаҳмидани принсипи кори системаҳои ҳимояи релеӣ мебошад.</a:t>
            </a:r>
          </a:p>
          <a:p>
            <a:pPr marL="114300" indent="0" algn="just">
              <a:buNone/>
            </a:pPr>
            <a:r>
              <a:rPr lang="ru-RU" dirty="0">
                <a:latin typeface="Times New Roman" panose="02020603050405020304" pitchFamily="18" charset="0"/>
                <a:cs typeface="Times New Roman" panose="02020603050405020304" pitchFamily="18" charset="0"/>
              </a:rPr>
              <a:t> </a:t>
            </a:r>
            <a:r>
              <a:rPr lang="ru-RU" i="1" dirty="0">
                <a:latin typeface="Times New Roman" panose="02020603050405020304" pitchFamily="18" charset="0"/>
                <a:cs typeface="Times New Roman" panose="02020603050405020304" pitchFamily="18" charset="0"/>
              </a:rPr>
              <a:t>Баланд бардоштани самаранокии ташхис ва нигоҳдорӣ. </a:t>
            </a:r>
            <a:r>
              <a:rPr lang="ru-RU" dirty="0">
                <a:latin typeface="Times New Roman" panose="02020603050405020304" pitchFamily="18" charset="0"/>
                <a:cs typeface="Times New Roman" panose="02020603050405020304" pitchFamily="18" charset="0"/>
              </a:rPr>
              <a:t>Дар вақти нигоҳдорӣ ё бартарафсозии хатогиҳо дар шабакаҳои барқӣ, кормандон метавонанд ба воситаи нақшаҳои графикӣ зудтар унсурҳои заруриро пайдо кунанд ва мавқеи нуқсонро муайян намоянд. Ин суръати барқарорсозии системаро зиёд мекунад ва талафоти вақт ва энергияро коҳиш медиҳад.</a:t>
            </a:r>
          </a:p>
        </p:txBody>
      </p:sp>
      <p:sp>
        <p:nvSpPr>
          <p:cNvPr id="4" name="Заголовок 4">
            <a:extLst>
              <a:ext uri="{FF2B5EF4-FFF2-40B4-BE49-F238E27FC236}">
                <a16:creationId xmlns:a16="http://schemas.microsoft.com/office/drawing/2014/main" id="{03809FCE-3406-4946-B114-1C03E1A8646A}"/>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2509602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48366A5-8EDE-4334-8574-9D686E5041F1}"/>
              </a:ext>
            </a:extLst>
          </p:cNvPr>
          <p:cNvSpPr>
            <a:spLocks noGrp="1"/>
          </p:cNvSpPr>
          <p:nvPr>
            <p:ph type="body" idx="1"/>
          </p:nvPr>
        </p:nvSpPr>
        <p:spPr>
          <a:xfrm>
            <a:off x="858592" y="1358283"/>
            <a:ext cx="8543925" cy="4351338"/>
          </a:xfrm>
        </p:spPr>
        <p:txBody>
          <a:bodyPr/>
          <a:lstStyle/>
          <a:p>
            <a:pPr algn="just"/>
            <a:r>
              <a:rPr lang="ru-RU" i="1" dirty="0">
                <a:latin typeface="Times New Roman" panose="02020603050405020304" pitchFamily="18" charset="0"/>
                <a:cs typeface="Times New Roman" panose="02020603050405020304" pitchFamily="18" charset="0"/>
              </a:rPr>
              <a:t>Ҳамгироӣ бо системаҳои рақамӣ ва CAD</a:t>
            </a:r>
            <a:endParaRPr lang="ru-RU" b="1" i="1" dirty="0">
              <a:latin typeface="Times New Roman" panose="02020603050405020304" pitchFamily="18" charset="0"/>
              <a:cs typeface="Times New Roman" panose="02020603050405020304" pitchFamily="18" charset="0"/>
            </a:endParaRPr>
          </a:p>
          <a:p>
            <a:pPr marL="114300" indent="0" algn="just">
              <a:lnSpc>
                <a:spcPct val="100000"/>
              </a:lnSpc>
              <a:buNone/>
            </a:pPr>
            <a:r>
              <a:rPr lang="ru-RU" dirty="0">
                <a:latin typeface="Times New Roman" panose="02020603050405020304" pitchFamily="18" charset="0"/>
                <a:cs typeface="Times New Roman" panose="02020603050405020304" pitchFamily="18" charset="0"/>
              </a:rPr>
              <a:t>	Дар замони муосир, системаҳои лоиҳакашӣ чун AutoCAD, EPLAN ё Matlab Simulink имконият медиҳанд, ки ишораҳои графикии стандартӣ ба таври автоматикӣ дар нақшаҳо истифода шаванд. Ин ҳам</a:t>
            </a:r>
            <a:r>
              <a:rPr lang="tg-Cyrl-TJ" dirty="0">
                <a:latin typeface="Times New Roman" panose="02020603050405020304" pitchFamily="18" charset="0"/>
                <a:cs typeface="Times New Roman" panose="02020603050405020304" pitchFamily="18" charset="0"/>
              </a:rPr>
              <a:t>оҳангӣ</a:t>
            </a:r>
            <a:r>
              <a:rPr lang="ru-RU" dirty="0">
                <a:latin typeface="Times New Roman" panose="02020603050405020304" pitchFamily="18" charset="0"/>
                <a:cs typeface="Times New Roman" panose="02020603050405020304" pitchFamily="18" charset="0"/>
              </a:rPr>
              <a:t> бо технологияҳои рақамӣ кори муҳандисонро боз ҳам осонтар менамояд.</a:t>
            </a:r>
          </a:p>
          <a:p>
            <a:pPr algn="just"/>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F6A0B4DF-5221-4C55-9AFC-502627FC2BD6}"/>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3932497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961C7D60-0BEF-4B69-BB6C-8F8AD3647BF0}"/>
              </a:ext>
            </a:extLst>
          </p:cNvPr>
          <p:cNvSpPr>
            <a:spLocks noGrp="1"/>
          </p:cNvSpPr>
          <p:nvPr>
            <p:ph type="body" idx="1"/>
          </p:nvPr>
        </p:nvSpPr>
        <p:spPr>
          <a:xfrm>
            <a:off x="610018" y="861704"/>
            <a:ext cx="9066642" cy="4351338"/>
          </a:xfrm>
        </p:spPr>
        <p:txBody>
          <a:bodyPr>
            <a:noAutofit/>
          </a:bodyPr>
          <a:lstStyle/>
          <a:p>
            <a:pPr marL="114300" indent="0" algn="just">
              <a:buNone/>
            </a:pPr>
            <a:r>
              <a:rPr lang="tg-Cyrl-TJ" dirty="0">
                <a:latin typeface="Times New Roman" panose="02020603050405020304" pitchFamily="18" charset="0"/>
                <a:cs typeface="Times New Roman" panose="02020603050405020304" pitchFamily="18" charset="0"/>
              </a:rPr>
              <a:t>	Дар замимаи лексия ҷ</a:t>
            </a:r>
            <a:r>
              <a:rPr lang="ru-RU" dirty="0">
                <a:latin typeface="Times New Roman" panose="02020603050405020304" pitchFamily="18" charset="0"/>
                <a:cs typeface="Times New Roman" panose="02020603050405020304" pitchFamily="18" charset="0"/>
              </a:rPr>
              <a:t>адвали 5.1. Нишони графикии реле ва контактҳои он дар схемаҳо – принсипи муҳофизати реле</a:t>
            </a:r>
            <a:r>
              <a:rPr lang="tg-Cyrl-TJ" dirty="0">
                <a:latin typeface="Times New Roman" panose="02020603050405020304" pitchFamily="18" charset="0"/>
                <a:cs typeface="Times New Roman" panose="02020603050405020304" pitchFamily="18" charset="0"/>
              </a:rPr>
              <a:t> оварда шудаанд, ки барои истифодабарӣ ҳангоми иҷрои корҳои озмоишӣ, курсӣ ва лоиҳаҳои дипломӣ васеъ истифода бурда мешаванд.</a:t>
            </a:r>
            <a:endParaRPr lang="ru-RU" dirty="0">
              <a:latin typeface="Times New Roman" panose="02020603050405020304" pitchFamily="18" charset="0"/>
              <a:cs typeface="Times New Roman" panose="02020603050405020304" pitchFamily="18" charset="0"/>
            </a:endParaRPr>
          </a:p>
          <a:p>
            <a:pPr marL="114300" indent="0" algn="just">
              <a:buNone/>
            </a:pPr>
            <a:r>
              <a:rPr lang="tg-Cyrl-TJ" dirty="0">
                <a:latin typeface="Times New Roman" panose="02020603050405020304" pitchFamily="18" charset="0"/>
                <a:cs typeface="Times New Roman" panose="02020603050405020304" pitchFamily="18" charset="0"/>
              </a:rPr>
              <a:t>	Ҳимояи релеӣ яке аз унсурҳои калидии таъмини амнияти шабакаҳои барқӣ мебошад. Ин система ба воситаи маҷмӯи таҷҳизоти электромеханикӣ ва электронӣ ҳодисаҳои ғайримуқаррариро (мисли расиши кутоҳ, серборӣ, пастшавии шиддат ва ғайра)-</a:t>
            </a:r>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A00D89C1-6E68-4924-9125-CB9593A97FAE}"/>
              </a:ext>
            </a:extLst>
          </p:cNvPr>
          <p:cNvSpPr txBox="1">
            <a:spLocks/>
          </p:cNvSpPr>
          <p:nvPr/>
        </p:nvSpPr>
        <p:spPr>
          <a:xfrm>
            <a:off x="681039" y="365126"/>
            <a:ext cx="8543925" cy="993157"/>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2530271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61F70EBB-04C1-474A-9CE8-3F12626574A0}"/>
              </a:ext>
            </a:extLst>
          </p:cNvPr>
          <p:cNvSpPr>
            <a:spLocks noGrp="1"/>
          </p:cNvSpPr>
          <p:nvPr>
            <p:ph type="body" idx="1"/>
          </p:nvPr>
        </p:nvSpPr>
        <p:spPr>
          <a:xfrm>
            <a:off x="681039" y="1253331"/>
            <a:ext cx="8543925" cy="4351338"/>
          </a:xfrm>
        </p:spPr>
        <p:txBody>
          <a:bodyPr/>
          <a:lstStyle/>
          <a:p>
            <a:pPr marL="114300" indent="0" algn="just">
              <a:buNone/>
            </a:pPr>
            <a:r>
              <a:rPr lang="tg-Cyrl-TJ" dirty="0">
                <a:latin typeface="Times New Roman" panose="02020603050405020304" pitchFamily="18" charset="0"/>
                <a:cs typeface="Times New Roman" panose="02020603050405020304" pitchFamily="18" charset="0"/>
              </a:rPr>
              <a:t>-дар шабака муайян карда, дастгоҳи зарардида ё хатарнокро ба таври автоматикӣ аз шабака ҷудо менамояд. </a:t>
            </a:r>
          </a:p>
          <a:p>
            <a:pPr marL="114300" indent="0" algn="just">
              <a:buNone/>
            </a:pPr>
            <a:r>
              <a:rPr lang="tg-Cyrl-TJ" dirty="0">
                <a:latin typeface="Times New Roman" panose="02020603050405020304" pitchFamily="18" charset="0"/>
                <a:cs typeface="Times New Roman" panose="02020603050405020304" pitchFamily="18" charset="0"/>
              </a:rPr>
              <a:t>	Барои тарҳрезӣ, хондан ва таҳлили схемаҳои муҳофизатӣ, аз ишораҳои графикӣ истифода бурда мешавад, ки дар Ҷадвали 5.1 нишон дода мешаванд. Ин ишораҳо ба воситаи стандартҳои байналмилалӣ (мисли IEC</a:t>
            </a:r>
            <a:r>
              <a:rPr lang="tg-Cyrl-TJ" b="1" dirty="0">
                <a:latin typeface="Times New Roman" panose="02020603050405020304" pitchFamily="18" charset="0"/>
                <a:cs typeface="Times New Roman" panose="02020603050405020304" pitchFamily="18" charset="0"/>
              </a:rPr>
              <a:t> </a:t>
            </a:r>
            <a:r>
              <a:rPr lang="tg-Cyrl-TJ" dirty="0">
                <a:latin typeface="Times New Roman" panose="02020603050405020304" pitchFamily="18" charset="0"/>
                <a:cs typeface="Times New Roman" panose="02020603050405020304" pitchFamily="18" charset="0"/>
              </a:rPr>
              <a:t>60617 ва ГОСТ 2.755–87) ва стандартҳои дигар муайян шудаанд.</a:t>
            </a:r>
            <a:endParaRPr lang="ru-RU" dirty="0">
              <a:latin typeface="Times New Roman" panose="02020603050405020304" pitchFamily="18" charset="0"/>
              <a:cs typeface="Times New Roman" panose="02020603050405020304" pitchFamily="18" charset="0"/>
            </a:endParaRPr>
          </a:p>
        </p:txBody>
      </p:sp>
      <p:sp>
        <p:nvSpPr>
          <p:cNvPr id="4" name="Заголовок 4">
            <a:extLst>
              <a:ext uri="{FF2B5EF4-FFF2-40B4-BE49-F238E27FC236}">
                <a16:creationId xmlns:a16="http://schemas.microsoft.com/office/drawing/2014/main" id="{ADECCFEC-1F05-45F1-983E-22C3F3854E63}"/>
              </a:ext>
            </a:extLst>
          </p:cNvPr>
          <p:cNvSpPr>
            <a:spLocks noGrp="1"/>
          </p:cNvSpPr>
          <p:nvPr>
            <p:ph type="title"/>
          </p:nvPr>
        </p:nvSpPr>
        <p:spPr>
          <a:xfrm>
            <a:off x="681039" y="365126"/>
            <a:ext cx="8543925" cy="993157"/>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solidFill>
                  <a:schemeClr val="bg1"/>
                </a:solidFill>
                <a:latin typeface="Times New Roman" panose="02020603050405020304" pitchFamily="18" charset="0"/>
                <a:cs typeface="Times New Roman" panose="02020603050405020304" pitchFamily="18" charset="0"/>
              </a:rPr>
              <a:t>.</a:t>
            </a:r>
            <a:br>
              <a:rPr lang="ru-RU" sz="2800" dirty="0">
                <a:solidFill>
                  <a:schemeClr val="bg1"/>
                </a:solidFill>
                <a:latin typeface="Times New Roman" panose="02020603050405020304" pitchFamily="18" charset="0"/>
                <a:cs typeface="Times New Roman" panose="02020603050405020304" pitchFamily="18" charset="0"/>
              </a:rPr>
            </a:br>
            <a:endParaRPr lang="ru-RU" sz="2800" dirty="0">
              <a:solidFill>
                <a:schemeClr val="bg1"/>
              </a:solidFill>
            </a:endParaRPr>
          </a:p>
        </p:txBody>
      </p:sp>
    </p:spTree>
    <p:extLst>
      <p:ext uri="{BB962C8B-B14F-4D97-AF65-F5344CB8AC3E}">
        <p14:creationId xmlns:p14="http://schemas.microsoft.com/office/powerpoint/2010/main" val="33847917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6F565F37-F753-4905-8C79-3FE1E1B848EC}"/>
              </a:ext>
            </a:extLst>
          </p:cNvPr>
          <p:cNvSpPr>
            <a:spLocks noGrp="1"/>
          </p:cNvSpPr>
          <p:nvPr>
            <p:ph type="body" idx="1"/>
          </p:nvPr>
        </p:nvSpPr>
        <p:spPr>
          <a:xfrm>
            <a:off x="681039" y="399495"/>
            <a:ext cx="8543925" cy="5777468"/>
          </a:xfrm>
        </p:spPr>
        <p:txBody>
          <a:bodyPr/>
          <a:lstStyle/>
          <a:p>
            <a:pPr marL="114300" indent="0" algn="ctr">
              <a:buNone/>
            </a:pPr>
            <a:r>
              <a:rPr lang="tg-Cyrl-TJ" sz="2400" b="1" dirty="0">
                <a:latin typeface="Times New Roman" panose="02020603050405020304" pitchFamily="18" charset="0"/>
                <a:cs typeface="Times New Roman" panose="02020603050405020304" pitchFamily="18" charset="0"/>
              </a:rPr>
              <a:t>Ҷадвали 5.1.</a:t>
            </a:r>
            <a:r>
              <a:rPr lang="ru-RU" sz="2400" b="1" dirty="0">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114300" indent="0">
              <a:buNone/>
            </a:pPr>
            <a:endParaRPr lang="ru-RU" dirty="0"/>
          </a:p>
        </p:txBody>
      </p:sp>
      <p:pic>
        <p:nvPicPr>
          <p:cNvPr id="103" name="Рисунок 102">
            <a:extLst>
              <a:ext uri="{FF2B5EF4-FFF2-40B4-BE49-F238E27FC236}">
                <a16:creationId xmlns:a16="http://schemas.microsoft.com/office/drawing/2014/main" id="{BA0C173D-6ECE-4C18-838C-131A0359E7FE}"/>
              </a:ext>
            </a:extLst>
          </p:cNvPr>
          <p:cNvPicPr>
            <a:picLocks noChangeAspect="1"/>
          </p:cNvPicPr>
          <p:nvPr/>
        </p:nvPicPr>
        <p:blipFill rotWithShape="1">
          <a:blip r:embed="rId3"/>
          <a:srcRect l="56101" t="23034" r="10739" b="8138"/>
          <a:stretch/>
        </p:blipFill>
        <p:spPr>
          <a:xfrm>
            <a:off x="985421" y="1295587"/>
            <a:ext cx="4074851" cy="4321208"/>
          </a:xfrm>
          <a:prstGeom prst="rect">
            <a:avLst/>
          </a:prstGeom>
        </p:spPr>
      </p:pic>
      <p:pic>
        <p:nvPicPr>
          <p:cNvPr id="104" name="Рисунок 103">
            <a:extLst>
              <a:ext uri="{FF2B5EF4-FFF2-40B4-BE49-F238E27FC236}">
                <a16:creationId xmlns:a16="http://schemas.microsoft.com/office/drawing/2014/main" id="{AA0877A4-A9E1-45DC-8E08-E77DDCDFE823}"/>
              </a:ext>
            </a:extLst>
          </p:cNvPr>
          <p:cNvPicPr>
            <a:picLocks noChangeAspect="1"/>
          </p:cNvPicPr>
          <p:nvPr/>
        </p:nvPicPr>
        <p:blipFill rotWithShape="1">
          <a:blip r:embed="rId4"/>
          <a:srcRect l="13891" t="20008" r="53040" b="15586"/>
          <a:stretch/>
        </p:blipFill>
        <p:spPr>
          <a:xfrm>
            <a:off x="5255580" y="1280603"/>
            <a:ext cx="3944403" cy="4321207"/>
          </a:xfrm>
          <a:prstGeom prst="rect">
            <a:avLst/>
          </a:prstGeom>
        </p:spPr>
      </p:pic>
    </p:spTree>
    <p:extLst>
      <p:ext uri="{BB962C8B-B14F-4D97-AF65-F5344CB8AC3E}">
        <p14:creationId xmlns:p14="http://schemas.microsoft.com/office/powerpoint/2010/main" val="11795667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7EBE04A9-890F-4EF3-A553-BC0397BDA04C}"/>
              </a:ext>
            </a:extLst>
          </p:cNvPr>
          <p:cNvPicPr>
            <a:picLocks noChangeAspect="1"/>
          </p:cNvPicPr>
          <p:nvPr/>
        </p:nvPicPr>
        <p:blipFill rotWithShape="1">
          <a:blip r:embed="rId2"/>
          <a:srcRect l="55026" t="17618" r="18178" b="12564"/>
          <a:stretch/>
        </p:blipFill>
        <p:spPr>
          <a:xfrm>
            <a:off x="1233995" y="1316358"/>
            <a:ext cx="3453415" cy="4707648"/>
          </a:xfrm>
          <a:prstGeom prst="rect">
            <a:avLst/>
          </a:prstGeom>
        </p:spPr>
      </p:pic>
      <p:sp>
        <p:nvSpPr>
          <p:cNvPr id="5" name="Прямоугольник 4">
            <a:extLst>
              <a:ext uri="{FF2B5EF4-FFF2-40B4-BE49-F238E27FC236}">
                <a16:creationId xmlns:a16="http://schemas.microsoft.com/office/drawing/2014/main" id="{2090A4DC-E26D-43BB-8C3A-F9B37B7D166F}"/>
              </a:ext>
            </a:extLst>
          </p:cNvPr>
          <p:cNvSpPr/>
          <p:nvPr/>
        </p:nvSpPr>
        <p:spPr>
          <a:xfrm>
            <a:off x="577049" y="250875"/>
            <a:ext cx="8904301" cy="954107"/>
          </a:xfrm>
          <a:prstGeom prst="rect">
            <a:avLst/>
          </a:prstGeom>
        </p:spPr>
        <p:txBody>
          <a:bodyPr wrap="square">
            <a:spAutoFit/>
          </a:bodyPr>
          <a:lstStyle/>
          <a:p>
            <a:pPr marL="114300" indent="0" algn="ctr">
              <a:buNone/>
            </a:pPr>
            <a:r>
              <a:rPr lang="tg-Cyrl-TJ" sz="2800" b="1" dirty="0">
                <a:latin typeface="Times New Roman" panose="02020603050405020304" pitchFamily="18" charset="0"/>
                <a:cs typeface="Times New Roman" panose="02020603050405020304" pitchFamily="18" charset="0"/>
              </a:rPr>
              <a:t>Ҷадвали 5.1.</a:t>
            </a:r>
            <a:r>
              <a:rPr lang="ru-RU" sz="2800" b="1" dirty="0">
                <a:latin typeface="Times New Roman" panose="02020603050405020304" pitchFamily="18" charset="0"/>
                <a:cs typeface="Times New Roman" panose="02020603050405020304" pitchFamily="18" charset="0"/>
              </a:rPr>
              <a:t>Нишони графикии реле ва контактҳои он дар схемаҳо принсипи муҳофизати реле</a:t>
            </a:r>
            <a:r>
              <a:rPr lang="tg-Cyrl-TJ"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7054C45B-D883-4EA7-8AC4-DCBFA0E342B0}"/>
              </a:ext>
            </a:extLst>
          </p:cNvPr>
          <p:cNvPicPr>
            <a:picLocks noChangeAspect="1"/>
          </p:cNvPicPr>
          <p:nvPr/>
        </p:nvPicPr>
        <p:blipFill rotWithShape="1">
          <a:blip r:embed="rId3"/>
          <a:srcRect l="55205" t="20645" r="18447" b="29169"/>
          <a:stretch/>
        </p:blipFill>
        <p:spPr>
          <a:xfrm>
            <a:off x="4953001" y="1316358"/>
            <a:ext cx="3932068" cy="3960730"/>
          </a:xfrm>
          <a:prstGeom prst="rect">
            <a:avLst/>
          </a:prstGeom>
        </p:spPr>
      </p:pic>
      <p:sp>
        <p:nvSpPr>
          <p:cNvPr id="7" name="Прямоугольник 6">
            <a:extLst>
              <a:ext uri="{FF2B5EF4-FFF2-40B4-BE49-F238E27FC236}">
                <a16:creationId xmlns:a16="http://schemas.microsoft.com/office/drawing/2014/main" id="{F302CB75-6994-49A9-933B-41D3BC862083}"/>
              </a:ext>
            </a:extLst>
          </p:cNvPr>
          <p:cNvSpPr/>
          <p:nvPr/>
        </p:nvSpPr>
        <p:spPr>
          <a:xfrm>
            <a:off x="372492" y="6024006"/>
            <a:ext cx="7306691" cy="707886"/>
          </a:xfrm>
          <a:prstGeom prst="rect">
            <a:avLst/>
          </a:prstGeom>
        </p:spPr>
        <p:txBody>
          <a:bodyPr wrap="square">
            <a:spAutoFit/>
          </a:bodyPr>
          <a:lstStyle/>
          <a:p>
            <a:r>
              <a:rPr lang="tg-Cyrl-TJ" sz="2000" dirty="0">
                <a:latin typeface="Times New Roman" panose="02020603050405020304" pitchFamily="18" charset="0"/>
                <a:ea typeface="Times New Roman" panose="02020603050405020304" pitchFamily="18" charset="0"/>
              </a:rPr>
              <a:t>Абдуллоев, Р.Т. Ҳимояи релеии таҷҳизоти электроэнергетикӣ: воситаи таълим/Душанбе: Промэкспо, 2018, саҳ. 289-297.</a:t>
            </a:r>
            <a:endParaRPr lang="ru-RU" sz="2000" dirty="0"/>
          </a:p>
        </p:txBody>
      </p:sp>
    </p:spTree>
    <p:extLst>
      <p:ext uri="{BB962C8B-B14F-4D97-AF65-F5344CB8AC3E}">
        <p14:creationId xmlns:p14="http://schemas.microsoft.com/office/powerpoint/2010/main" val="26611323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id="{592A4F24-6A25-473B-AAF0-8634125F5D74}"/>
              </a:ext>
            </a:extLst>
          </p:cNvPr>
          <p:cNvSpPr>
            <a:spLocks noGrp="1"/>
          </p:cNvSpPr>
          <p:nvPr>
            <p:ph type="body" idx="1"/>
          </p:nvPr>
        </p:nvSpPr>
        <p:spPr>
          <a:xfrm>
            <a:off x="681039" y="1026634"/>
            <a:ext cx="8543925" cy="4351338"/>
          </a:xfrm>
        </p:spPr>
        <p:txBody>
          <a:bodyPr>
            <a:normAutofit/>
          </a:bodyPr>
          <a:lstStyle/>
          <a:p>
            <a:pPr marL="114300" indent="0" algn="just">
              <a:buNone/>
            </a:pPr>
            <a:r>
              <a:rPr lang="tg-Cyrl-TJ" dirty="0">
                <a:latin typeface="Times New Roman" panose="02020603050405020304" pitchFamily="18" charset="0"/>
                <a:cs typeface="Times New Roman" panose="02020603050405020304" pitchFamily="18" charset="0"/>
              </a:rPr>
              <a:t>	Истифодаи ишораҳои графикии ҳимояи релеӣ як унсури муҳим дар соҳаи электроэнергетика мебошад. Он на танҳо фаҳмиши равандҳои муҳофизатиро осон мекунад, балки ба беҳтар шудани ҳамкорӣ, таҳлил, таълим ва ташхиси системаҳо мусоидат менамояд. </a:t>
            </a:r>
          </a:p>
          <a:p>
            <a:pPr marL="114300" indent="0" algn="just">
              <a:buNone/>
            </a:pPr>
            <a:r>
              <a:rPr lang="tg-Cyrl-TJ" dirty="0">
                <a:latin typeface="Times New Roman" panose="02020603050405020304" pitchFamily="18" charset="0"/>
                <a:cs typeface="Times New Roman" panose="02020603050405020304" pitchFamily="18" charset="0"/>
              </a:rPr>
              <a:t>	Бо истифода аз ишораҳои стандартӣ метавон системаҳоро бо дақиқӣ, суръат ва самаранокӣ назорат ва ташхис кард, ки барои таъмини кори устувори шабакаҳои барқӣ аҳамияти бузург дорад.</a:t>
            </a:r>
            <a:endParaRPr lang="ru-RU"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C4B83927-721D-41B5-999F-3563BFC021BB}"/>
              </a:ext>
            </a:extLst>
          </p:cNvPr>
          <p:cNvSpPr/>
          <p:nvPr/>
        </p:nvSpPr>
        <p:spPr>
          <a:xfrm>
            <a:off x="3257826" y="184392"/>
            <a:ext cx="3390347" cy="523220"/>
          </a:xfrm>
          <a:prstGeom prst="rect">
            <a:avLst/>
          </a:prstGeom>
        </p:spPr>
        <p:txBody>
          <a:bodyPr wrap="square">
            <a:spAutoFit/>
          </a:bodyPr>
          <a:lstStyle/>
          <a:p>
            <a:r>
              <a:rPr lang="ru-RU" altLang="ru-RU" sz="2800" dirty="0">
                <a:solidFill>
                  <a:schemeClr val="bg1"/>
                </a:solidFill>
                <a:latin typeface="Times New Roman" panose="02020603050405020304" pitchFamily="18" charset="0"/>
                <a:cs typeface="Times New Roman" panose="02020603050405020304" pitchFamily="18" charset="0"/>
              </a:rPr>
              <a:t>Ҷамъбасти мавзуъ</a:t>
            </a:r>
            <a:endParaRPr lang="ru-RU" sz="2800" dirty="0">
              <a:solidFill>
                <a:schemeClr val="bg1"/>
              </a:solidFill>
            </a:endParaRPr>
          </a:p>
        </p:txBody>
      </p:sp>
    </p:spTree>
    <p:extLst>
      <p:ext uri="{BB962C8B-B14F-4D97-AF65-F5344CB8AC3E}">
        <p14:creationId xmlns:p14="http://schemas.microsoft.com/office/powerpoint/2010/main" val="14202217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109441"/>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484270" y="1153202"/>
            <a:ext cx="8617863"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gn="just" eaLnBrk="0" fontAlgn="base" hangingPunct="0">
              <a:spcBef>
                <a:spcPct val="0"/>
              </a:spcBef>
              <a:spcAft>
                <a:spcPct val="0"/>
              </a:spcAft>
              <a:buClrTx/>
              <a:buFont typeface="+mj-lt"/>
              <a:buAutoNum type="arabicPeriod"/>
            </a:pPr>
            <a:r>
              <a:rPr lang="tg-Cyrl-TJ" sz="16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Андреев, В. А.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и автоматика систем электроснабжения: учебник для вузов</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3-ю издания, перераб. И дополн. М.: Высш. шк., 1991.</a:t>
            </a:r>
          </a:p>
          <a:p>
            <a:pPr marL="457200" lvl="0" indent="-457200" algn="just"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Раҷабов, П., Д. Давлатшоев, У. Хоҷаева, и М. Каримов. </a:t>
            </a:r>
            <a:r>
              <a:rPr lang="ru-RU" altLang="ru-RU" sz="1600" i="1" dirty="0">
                <a:solidFill>
                  <a:schemeClr val="tx1"/>
                </a:solidFill>
                <a:latin typeface="Times New Roman" panose="02020603050405020304" pitchFamily="18" charset="0"/>
                <a:cs typeface="Times New Roman" panose="02020603050405020304" pitchFamily="18" charset="0"/>
              </a:rPr>
              <a:t>Луғати истилоҳи соҳаи энергетика (русӣ-тоҷикӣ)</a:t>
            </a:r>
            <a:r>
              <a:rPr lang="ru-RU" altLang="ru-RU" sz="1600" dirty="0">
                <a:solidFill>
                  <a:schemeClr val="tx1"/>
                </a:solidFill>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457200" lvl="0" indent="-457200" algn="just" eaLnBrk="0" fontAlgn="base" hangingPunct="0">
              <a:spcBef>
                <a:spcPct val="0"/>
              </a:spcBef>
              <a:spcAft>
                <a:spcPct val="0"/>
              </a:spcAft>
              <a:buClrTx/>
              <a:buFont typeface="+mj-lt"/>
              <a:buAutoNum type="arabicPeriod"/>
            </a:pPr>
            <a:r>
              <a:rPr lang="ru-RU" altLang="ru-RU" sz="1600" i="1" dirty="0">
                <a:solidFill>
                  <a:schemeClr val="tx1"/>
                </a:solidFill>
                <a:latin typeface="Times New Roman" panose="02020603050405020304" pitchFamily="18" charset="0"/>
                <a:cs typeface="Times New Roman" panose="02020603050405020304" pitchFamily="18" charset="0"/>
              </a:rPr>
              <a:t>Русско-таджикский словарь</a:t>
            </a:r>
            <a:r>
              <a:rPr lang="ru-RU" altLang="ru-RU" sz="1600" dirty="0">
                <a:solidFill>
                  <a:schemeClr val="tx1"/>
                </a:solidFill>
                <a:latin typeface="Times New Roman" panose="02020603050405020304" pitchFamily="18" charset="0"/>
                <a:cs typeface="Times New Roman" panose="02020603050405020304" pitchFamily="18" charset="0"/>
              </a:rPr>
              <a:t>. Под ред. М. С. Осими. М.: Русский язык, 1985.</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Булычев, А. В., ва А. А. Наволочный.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 в примерах и задачах с решением: учебное пособи</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Чебоксары: нашриёти Чуваш. ун-та, 2010.</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Гельфанд, Я. С.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2-ю издания, перераб. ва иловашуд. М.: Энергоатомиздат, 1987.</a:t>
            </a:r>
          </a:p>
          <a:p>
            <a:pPr marL="342900" lvl="0" indent="-342900"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Пиленко В. Н. Релейная защита и автоматика: учебник для вузов. — 2-е изд. — М.: Академия, 2016.</a:t>
            </a:r>
          </a:p>
          <a:p>
            <a:pPr marL="342900" lvl="0" indent="-342900"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Зуев В. В. Цифровая релейная защита. — М.: Энергоатомиздат, 2008.</a:t>
            </a:r>
          </a:p>
          <a:p>
            <a:pPr marL="342900" lvl="0" indent="-342900"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Клепиков В. П. Релейная защита и автоматика в электроэнергетике.</a:t>
            </a:r>
          </a:p>
          <a:p>
            <a:pPr lvl="0" eaLnBrk="0" fontAlgn="base" hangingPunct="0">
              <a:spcBef>
                <a:spcPct val="0"/>
              </a:spcBef>
              <a:spcAft>
                <a:spcPct val="0"/>
              </a:spcAft>
              <a:buClrTx/>
            </a:pPr>
            <a:r>
              <a:rPr lang="ru-RU" altLang="ru-RU" sz="1600" dirty="0">
                <a:solidFill>
                  <a:schemeClr val="tx1"/>
                </a:solidFill>
                <a:latin typeface="Times New Roman" panose="02020603050405020304" pitchFamily="18" charset="0"/>
                <a:cs typeface="Times New Roman" panose="02020603050405020304" pitchFamily="18" charset="0"/>
              </a:rPr>
              <a:t> — 3-е изд. — М.: Высшая школа, 2017.</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1043</TotalTime>
  <Words>1432</Words>
  <Application>Microsoft Office PowerPoint</Application>
  <PresentationFormat>Лист A4 (210x297 мм)</PresentationFormat>
  <Paragraphs>152</Paragraphs>
  <Slides>37</Slides>
  <Notes>7</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37</vt:i4>
      </vt:variant>
    </vt:vector>
  </HeadingPairs>
  <TitlesOfParts>
    <vt:vector size="44" baseType="lpstr">
      <vt:lpstr>Arial</vt:lpstr>
      <vt:lpstr>Times New Roman</vt:lpstr>
      <vt:lpstr>Calibri</vt:lpstr>
      <vt:lpstr>Symbol</vt:lpstr>
      <vt:lpstr>Century Gothic</vt:lpstr>
      <vt:lpstr>Тема Office</vt:lpstr>
      <vt:lpstr>Visio.Drawing.11</vt:lpstr>
      <vt:lpstr>Презентация PowerPoint</vt:lpstr>
      <vt:lpstr>Презентация PowerPoint</vt:lpstr>
      <vt:lpstr>Презентация PowerPoint</vt:lpstr>
      <vt:lpstr>Талаботи асосӣ барои муҳофизати реле.</vt:lpstr>
      <vt:lpstr>Талаботи асосӣ барои муҳофизати реле.</vt:lpstr>
      <vt:lpstr>Презентация PowerPoint</vt:lpstr>
      <vt:lpstr>Талаботи асосӣ барои муҳофизати реле.</vt:lpstr>
      <vt:lpstr>а)Навъи реле  Релеҳои электромеханикӣ: нисбатан вақтгиранд, вақти бакор даромаданашон аз 0,1 то 1 сония (ё бештар).  Релеҳои электронӣ ва микропроцессорӣ: зудамалии хеле баланд доранд (аз 0,01 то 0,1 сония ва ё камтар). Релеҳои рақамӣ (цифровые): имкон медиҳанд, ки бо истифодаи алгоритмҳои интеллектуалӣ маълумот таҳлил ва қарори зудамал қабул шавад. </vt:lpstr>
      <vt:lpstr>б) Навъи нуқсон Расиши кӯтоҳ дар нуқтаҳои наздик ба манбаъ – қувваи расиш баланд буда, муҳофизат фавран фаъол мешавад. Сарбории зиёд (перегрузка) – муҳофизат бо таъхир кор мекунад, зеро ҷараён ва шиддати хатарнок дертар ба вуҷуд меояд. в) Масофа то нуқсони воқеӣ Муҳофизати масофавӣ (дистанционная защита) вақти муайян кардани нуқсонро аз рӯйи масофа муайян мекунад – ҳар қадар нуқсон наздик бошад, ҳамон қадар вокуниш зудтар мешавад.</vt:lpstr>
      <vt:lpstr>Презентация PowerPoint</vt:lpstr>
      <vt:lpstr> 3.4. Талабот ба зудамалии муҳофизат  Ҳар як система вобаста ба сатҳи шиддат ва вазифаҳои функсионалӣ талаботи муайяни зудамалӣ дорад: Шабакаҳои 0,4 – 10 кВ: вақти вокуниш аз 0,1 то 0,5 с. Шабакаҳои 35 – 110 кВ: 0,05 – 0,3 с. Шабакаҳои 220 кВ ва баландтар: 0,02 – 0,1 с (ё камтар).  Дар баъзе ҳолатҳои махсус, монанди муҳофизати фаврӣ дар хатҳои баландшиддат, вақти вокуниш метавонад дар ҳудуди миллисонияҳо (мс) бошад.</vt:lpstr>
      <vt:lpstr> 3.5. Мисолҳои амалии истифода  Мисоли 1: Муҳофизати фаврии расиши кӯтоҳ Дар зеристгоҳи 110 кВ агар расиши кӯтоҳ рух диҳад, муҳофизати ҷараёнӣ бо микропроцессор дар тӯли 0,02 с фаъол мешавад ва автоматро кушода, хати нуқсондидаро ҷудо мекунад.  Мисоли 2: Муҳофизати трансформатор Дар трансформаторҳои пуриқтидор муҳофизати дифференсиалӣ истифода мешавад, ки ҳангоми фориқкунӣ ё расиши дохилӣ дар тӯли чанд миллисония амали муҳофизатиро анҷом медиҳад.</vt:lpstr>
      <vt:lpstr>Интихобият(селективность)  Интихобият – ин қобилияти хомӯшкунии ҳимояи релеӣ танҳо дар қисми вайроншуда мебошад, яъне қисми зарардида интихоб гардида, пурра аз манбаи электрикӣ хомӯш карда мешавад.  Талаботҳои интихобият: бояд ба кори ҳимояҳои дигар (ҳимояҳои эҳтиётӣ) халал ворид насозад.   Ҳимояҳое, ки аз рӯйи принсипи корӣ ҳангоми ба амал омадани РК функсияи ҳимояи эҳтиётиро иҷро мекунанд, ҳимояи мутлақ интихобӣ номида мешаванд.  Ҳимояи мутлақ интихобӣ танҳо ҳангоми РК дар қисми ҳимояшаванда фаъол мегардад.</vt:lpstr>
      <vt:lpstr>Презентация PowerPoint</vt:lpstr>
      <vt:lpstr>Презентация PowerPoint</vt:lpstr>
      <vt:lpstr>   Соддагии танзим ва истифода (Простота настройки и эксплуатации). Насбкунӣ ва танзимот бояд оддӣ ва фаҳмо бошад, то кормандони техникӣ тавонанд онро бе мушкилот истифода баранд; Дар системаҳои мураккаб, бояд интерфейсҳои фаҳмо ва дастрас барои барномаҳо ва таҷҳизот мавҷуд бошанд; Барои мутахассисон осонии санҷиш, ҷурсозӣ (калибровка) ва таъмир муҳим аст; Ҳуҷҷатгузорӣ ва супоришномаҳо бояд аниқ, равшан ва дастрас бошанд. </vt:lpstr>
      <vt:lpstr>Ҷиҳати иқтисодӣ  (Экономичность). Иқтисодӣ будани ҳимояи релеӣ маънои онро дорад, ки: Нархи ҳарҷи паст барои харид, насб ва хизматрасонӣ дошта бошад; Истифодаи системаҳои муосири микропротсессорӣ метавонад нархи умумиро кам кунад (бо зиёд кардани чандин функсия дар як таҷҳизот); Ҳимоя бояд ба кам кардани талафот, афзоиши вақти кории таҷҳизот ва коҳиши эҳтимоли садамаҳо мусоидат кунад; Инчунин, бояд дарозумр ва боэътимод бошад, то таъмир ё иваз баъди муддати кӯтоҳ лозим нашавад.</vt:lpstr>
      <vt:lpstr>Нишони графикии реле ва контактҳои он дар схемаҳо принсипи муҳофизати реле. </vt:lpstr>
      <vt:lpstr> Вазифаи ишораҳои шартӣ, ишораҳои шартии графикӣ барои: -Содда ва фаҳмо тасвир кардани унсурҳои релеӣ дар схема; -Ҷилавгирӣ аз иштибоҳ ҳангоми хониш ё тарҳрезии схема; -Таъмини ягонагӣ дар ҳуҷҷатгузорӣ ва стандартикунонии тарҳҳои электрикӣ ва ғайра пешбинӣ шудаанд.  Ҳамаи ин нишонаҳо тибқи стандартҳо (ГОСТ 2.755–87 ва дигар) муайян карда шудаанд. </vt:lpstr>
      <vt:lpstr>Ишораҳои асосии релеҳо дар схема а) Ғалтаки реле:  Ғалтаки реле бо росткунҷа тасвир мешавад. Дар дохили он одатан элементҳои зерин нишон дода мешавад:   Номи шартӣ (масалан, К1, РЭ1);  Навъи реле (электромагнитӣ, термикӣ, вақти таъхир ва ғ.);  Шиддати идоракунии он (намудаш — 220В AC ё 24В DC ва ғ.).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Нишони графикии реле ва контактҳои он дар схемаҳо принсипи муҳофизати реле. </vt:lpstr>
      <vt:lpstr>Презентация PowerPoint</vt:lpstr>
      <vt:lpstr>Нишони графикии реле ва контактҳои он дар схемаҳо принсипи муҳофизати реле. </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User</cp:lastModifiedBy>
  <cp:revision>98</cp:revision>
  <dcterms:created xsi:type="dcterms:W3CDTF">2017-07-03T07:04:34Z</dcterms:created>
  <dcterms:modified xsi:type="dcterms:W3CDTF">2025-04-16T12:32:06Z</dcterms:modified>
</cp:coreProperties>
</file>