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85729"/>
            <a:ext cx="7772400" cy="2286015"/>
          </a:xfrm>
        </p:spPr>
        <p:txBody>
          <a:bodyPr>
            <a:normAutofit/>
          </a:bodyPr>
          <a:lstStyle/>
          <a:p>
            <a:r>
              <a:rPr lang="en-US" sz="3200" b="1" dirty="0" err="1" smtClean="0"/>
              <a:t>Mavzu</a:t>
            </a:r>
            <a:r>
              <a:rPr lang="en-US" sz="3200" b="1" dirty="0" smtClean="0"/>
              <a:t>: </a:t>
            </a:r>
            <a:r>
              <a:rPr lang="en-US" sz="3200" b="1" dirty="0" err="1" smtClean="0"/>
              <a:t>Rentgen</a:t>
            </a:r>
            <a:r>
              <a:rPr lang="en-US" sz="3200" b="1" dirty="0" smtClean="0"/>
              <a:t> </a:t>
            </a:r>
            <a:r>
              <a:rPr lang="en-US" sz="3200" b="1" dirty="0" err="1" smtClean="0"/>
              <a:t>va</a:t>
            </a:r>
            <a:r>
              <a:rPr lang="en-US" sz="3200" b="1" dirty="0" smtClean="0"/>
              <a:t> gamma </a:t>
            </a:r>
            <a:r>
              <a:rPr lang="en-US" sz="3200" b="1" dirty="0" err="1" smtClean="0"/>
              <a:t>nurlari</a:t>
            </a:r>
            <a:r>
              <a:rPr lang="en-US" sz="3200" b="1" dirty="0" smtClean="0"/>
              <a:t> </a:t>
            </a:r>
            <a:r>
              <a:rPr lang="en-US" sz="3200" b="1" dirty="0" err="1" smtClean="0"/>
              <a:t>nazorati</a:t>
            </a:r>
            <a:r>
              <a:rPr lang="en-US" sz="3200" b="1" dirty="0" smtClean="0"/>
              <a:t> </a:t>
            </a:r>
            <a:r>
              <a:rPr lang="en-US" sz="3200" b="1" dirty="0" err="1" smtClean="0"/>
              <a:t>jihozlari</a:t>
            </a:r>
            <a:r>
              <a:rPr lang="en-US" sz="3200" b="1" dirty="0" smtClean="0"/>
              <a:t>.</a:t>
            </a:r>
            <a:r>
              <a:rPr lang="ru-RU" sz="3200" dirty="0" smtClean="0"/>
              <a:t/>
            </a:r>
            <a:br>
              <a:rPr lang="ru-RU" sz="3200" dirty="0" smtClean="0"/>
            </a:br>
            <a:endParaRPr lang="ru-RU" sz="3200" dirty="0"/>
          </a:p>
        </p:txBody>
      </p:sp>
      <p:sp>
        <p:nvSpPr>
          <p:cNvPr id="3" name="Подзаголовок 2"/>
          <p:cNvSpPr>
            <a:spLocks noGrp="1"/>
          </p:cNvSpPr>
          <p:nvPr>
            <p:ph type="subTitle" idx="1"/>
          </p:nvPr>
        </p:nvSpPr>
        <p:spPr>
          <a:xfrm>
            <a:off x="571472" y="2214554"/>
            <a:ext cx="8358246" cy="3424246"/>
          </a:xfrm>
        </p:spPr>
        <p:txBody>
          <a:bodyPr>
            <a:normAutofit/>
          </a:bodyPr>
          <a:lstStyle/>
          <a:p>
            <a:r>
              <a:rPr lang="en-US" b="1" dirty="0" err="1" smtClean="0"/>
              <a:t>Reja</a:t>
            </a:r>
            <a:r>
              <a:rPr lang="en-US" b="1" dirty="0" smtClean="0"/>
              <a:t>:</a:t>
            </a:r>
            <a:endParaRPr lang="ru-RU" dirty="0" smtClean="0"/>
          </a:p>
          <a:p>
            <a:r>
              <a:rPr lang="en-US" b="1" dirty="0" smtClean="0"/>
              <a:t>3.1</a:t>
            </a:r>
            <a:r>
              <a:rPr lang="uz-Cyrl-UZ" b="1" dirty="0" smtClean="0"/>
              <a:t>Apparatura va materiallar</a:t>
            </a:r>
            <a:endParaRPr lang="ru-RU" dirty="0" smtClean="0"/>
          </a:p>
          <a:p>
            <a:r>
              <a:rPr lang="uz-Cyrl-UZ" b="1" dirty="0" smtClean="0"/>
              <a:t>3.2 Nazorat qilish texnologiyasi</a:t>
            </a:r>
            <a:endParaRPr lang="ru-RU" b="1" dirty="0" smtClean="0"/>
          </a:p>
          <a:p>
            <a:r>
              <a:rPr lang="en-US" b="1" dirty="0" smtClean="0"/>
              <a:t> </a:t>
            </a:r>
            <a:endParaRPr lang="ru-RU" dirty="0" smtClean="0"/>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483245"/>
          </a:xfrm>
        </p:spPr>
        <p:txBody>
          <a:bodyPr>
            <a:normAutofit fontScale="70000" lnSpcReduction="20000"/>
          </a:bodyPr>
          <a:lstStyle/>
          <a:p>
            <a:pPr algn="ctr"/>
            <a:r>
              <a:rPr lang="en-US" b="1" dirty="0" smtClean="0"/>
              <a:t>3.1</a:t>
            </a:r>
            <a:r>
              <a:rPr lang="uz-Cyrl-UZ" b="1" dirty="0" smtClean="0"/>
              <a:t>Apparatura va materiallar</a:t>
            </a:r>
            <a:endParaRPr lang="ru-RU" dirty="0" smtClean="0"/>
          </a:p>
          <a:p>
            <a:pPr algn="just"/>
            <a:r>
              <a:rPr lang="uz-Cyrl-UZ" dirty="0" smtClean="0">
                <a:latin typeface="Times New Roman" pitchFamily="18" charset="0"/>
                <a:cs typeface="Times New Roman" pitchFamily="18" charset="0"/>
              </a:rPr>
              <a:t>Rentgen va gamma nurlanishlarni olish hamda foydalanish uchun turli hil radiatsion texnik: rentgen apparatlari, gamma-apparatlar, chiziqli tezlatgichlar va betatronlar qo‘llaniladi.</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Rentgen apparatlari. </a:t>
            </a:r>
            <a:r>
              <a:rPr lang="uz-Cyrl-UZ" dirty="0" smtClean="0">
                <a:latin typeface="Times New Roman" pitchFamily="18" charset="0"/>
                <a:cs typeface="Times New Roman" pitchFamily="18" charset="0"/>
              </a:rPr>
              <a:t>Umumiy ko‘rinishda rentgen apparati himoya g‘ilofidagi rentgen trubkasidan, yuqori voltli generatordan va boshqarish pultidan iborat. YUqori voltli generator yuqori voltli transformator, trubkaning cho‘g‘lanma transformatori va to‘g‘irlagichdan iborat. Boshqarish pultiga odatda avtotransformator, kuchlanish va tok regulyatori, o‘lchov asboblari signal sistemasi va boshqarish sitemasi kiradi.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Radiatsion defektoskopiya amaliyotida doimiy yuklanishli apparatlar va impulsli apparatlar qo‘laniladi (2.2-jadval). Doimiy (o‘zgarmas) yuklanishli apparatlar o‘z navbatida monobloklarga va kabel turidagi apparatlarga bo‘linadi.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Rentgen trubkasi va yuqorivoltli transformatori bo‘lgan apparatlar-monobloklar moy quyilgan yoki gaz to‘ldirilgan yagona blok-transformatorlarga montaj qilingan. Bunday apparatlarga asosiy talablar minimal gabarit o‘lchamlar va massa.</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571480"/>
            <a:ext cx="8229600" cy="5554683"/>
          </a:xfrm>
        </p:spPr>
        <p:txBody>
          <a:bodyPr>
            <a:noAutofit/>
          </a:bodyPr>
          <a:lstStyle/>
          <a:p>
            <a:pPr algn="just"/>
            <a:r>
              <a:rPr lang="uz-Cyrl-UZ" sz="2000" u="sng" dirty="0" smtClean="0">
                <a:latin typeface="Times New Roman" pitchFamily="18" charset="0"/>
                <a:cs typeface="Times New Roman" pitchFamily="18" charset="0"/>
              </a:rPr>
              <a:t>Kabel turidagi apparatlar</a:t>
            </a:r>
            <a:r>
              <a:rPr lang="uz-Cyrl-UZ" sz="2000" dirty="0" smtClean="0">
                <a:latin typeface="Times New Roman" pitchFamily="18" charset="0"/>
                <a:cs typeface="Times New Roman" pitchFamily="18" charset="0"/>
              </a:rPr>
              <a:t>mustaqil gennerator qurilmasidan, rentgen trubkasi va boshqarish pultidan iborat. Kabel turidagi apparatlarda odatda, ikkita to‘g‘irlagichli ikkilangan kuchlanishli sxemalar qo‘llaniladi (</a:t>
            </a:r>
            <a:r>
              <a:rPr lang="en-US" sz="2000" dirty="0" smtClean="0">
                <a:latin typeface="Times New Roman" pitchFamily="18" charset="0"/>
                <a:cs typeface="Times New Roman" pitchFamily="18" charset="0"/>
              </a:rPr>
              <a:t>3</a:t>
            </a:r>
            <a:r>
              <a:rPr lang="uz-Cyrl-UZ" sz="2000" dirty="0" smtClean="0">
                <a:latin typeface="Times New Roman" pitchFamily="18" charset="0"/>
                <a:cs typeface="Times New Roman" pitchFamily="18" charset="0"/>
              </a:rPr>
              <a:t>.1-rasm). Kuchlanishning manfiy yarimdavri vaqtida </a:t>
            </a:r>
            <a:r>
              <a:rPr lang="uz-Cyrl-UZ" sz="2000" i="1" dirty="0" smtClean="0">
                <a:latin typeface="Times New Roman" pitchFamily="18" charset="0"/>
                <a:cs typeface="Times New Roman" pitchFamily="18" charset="0"/>
              </a:rPr>
              <a:t>S</a:t>
            </a:r>
            <a:r>
              <a:rPr lang="uz-Cyrl-UZ" sz="2000" baseline="-25000" dirty="0" smtClean="0">
                <a:latin typeface="Times New Roman" pitchFamily="18" charset="0"/>
                <a:cs typeface="Times New Roman" pitchFamily="18" charset="0"/>
              </a:rPr>
              <a:t>1</a:t>
            </a:r>
            <a:r>
              <a:rPr lang="uz-Cyrl-UZ" sz="2000" dirty="0" smtClean="0">
                <a:latin typeface="Times New Roman" pitchFamily="18" charset="0"/>
                <a:cs typeface="Times New Roman" pitchFamily="18" charset="0"/>
              </a:rPr>
              <a:t> va </a:t>
            </a:r>
            <a:r>
              <a:rPr lang="uz-Cyrl-UZ" sz="2000" i="1" dirty="0" smtClean="0">
                <a:latin typeface="Times New Roman" pitchFamily="18" charset="0"/>
                <a:cs typeface="Times New Roman" pitchFamily="18" charset="0"/>
              </a:rPr>
              <a:t>S</a:t>
            </a:r>
            <a:r>
              <a:rPr lang="uz-Cyrl-UZ" sz="2000" baseline="-25000" dirty="0" smtClean="0">
                <a:latin typeface="Times New Roman" pitchFamily="18" charset="0"/>
                <a:cs typeface="Times New Roman" pitchFamily="18" charset="0"/>
              </a:rPr>
              <a:t>2</a:t>
            </a:r>
            <a:r>
              <a:rPr lang="uz-Cyrl-UZ" sz="2000" dirty="0" smtClean="0">
                <a:latin typeface="Times New Roman" pitchFamily="18" charset="0"/>
                <a:cs typeface="Times New Roman" pitchFamily="18" charset="0"/>
              </a:rPr>
              <a:t> kondensatorlar </a:t>
            </a:r>
            <a:r>
              <a:rPr lang="uz-Cyrl-UZ" sz="2000" i="1" dirty="0" smtClean="0">
                <a:latin typeface="Times New Roman" pitchFamily="18" charset="0"/>
                <a:cs typeface="Times New Roman" pitchFamily="18" charset="0"/>
              </a:rPr>
              <a:t>V</a:t>
            </a:r>
            <a:r>
              <a:rPr lang="uz-Cyrl-UZ" sz="2000" baseline="-25000" dirty="0" smtClean="0">
                <a:latin typeface="Times New Roman" pitchFamily="18" charset="0"/>
                <a:cs typeface="Times New Roman" pitchFamily="18" charset="0"/>
              </a:rPr>
              <a:t>1</a:t>
            </a:r>
            <a:r>
              <a:rPr lang="uz-Cyrl-UZ" sz="2000" dirty="0" smtClean="0">
                <a:latin typeface="Times New Roman" pitchFamily="18" charset="0"/>
                <a:cs typeface="Times New Roman" pitchFamily="18" charset="0"/>
              </a:rPr>
              <a:t> va </a:t>
            </a:r>
            <a:r>
              <a:rPr lang="uz-Cyrl-UZ" sz="2000" i="1" dirty="0" smtClean="0">
                <a:latin typeface="Times New Roman" pitchFamily="18" charset="0"/>
                <a:cs typeface="Times New Roman" pitchFamily="18" charset="0"/>
              </a:rPr>
              <a:t>V</a:t>
            </a:r>
            <a:r>
              <a:rPr lang="uz-Cyrl-UZ" sz="2000" baseline="-25000" dirty="0" smtClean="0">
                <a:latin typeface="Times New Roman" pitchFamily="18" charset="0"/>
                <a:cs typeface="Times New Roman" pitchFamily="18" charset="0"/>
              </a:rPr>
              <a:t>2</a:t>
            </a:r>
            <a:r>
              <a:rPr lang="uz-Cyrl-UZ" sz="2000" dirty="0" smtClean="0">
                <a:latin typeface="Times New Roman" pitchFamily="18" charset="0"/>
                <a:cs typeface="Times New Roman" pitchFamily="18" charset="0"/>
              </a:rPr>
              <a:t> to‘g‘rilagichlar orqali amplituda qiymatigacha zaryadlanadi. Musbat yarimdavr kelishi bilan ular transformatorning ikkilamchi chulg‘ami bilan  ketma ket ulangan bo‘ladi va trubka anodidagi kuchlanish ikki marta ortadi. Rentgen nurlanishning chiqishi yarimdavr mobaynida yuz beradi. Bunday turdagi apparatlar odatda ko‘chuvchi qilib chiqariladi va sex hamda laboratoriya sharoitlarda ishlash uchun foydalaniladi (maslan, RUP-150-10, RUP-150/300-10, RAP-150-7, RAP-150/300-10). Bu sinfdagi apparatlarda RUP-100-10 rentgen trubkasining engil (6 kg) himoya g‘ilofi bilan ta’minlangan. Nurlanish blokining massasi kichikligi va yuqori voltli generatorni va boshqarish pultini rentgen trubkasidan uzoqroq (10m gacha) masofaga o‘rnatish mumkinligi RUP-100-10 apparatidan borish qiyin bo‘lgan joylarni nazorat qilish uchun foydlanishga imkon beradi.</a:t>
            </a:r>
            <a:endParaRPr lang="ru-RU" sz="2000" dirty="0" smtClean="0">
              <a:latin typeface="Times New Roman" pitchFamily="18" charset="0"/>
              <a:cs typeface="Times New Roman" pitchFamily="18" charset="0"/>
            </a:endParaRPr>
          </a:p>
          <a:p>
            <a:pPr algn="just"/>
            <a:endParaRPr lang="ru-RU"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54683"/>
          </a:xfrm>
        </p:spPr>
        <p:txBody>
          <a:bodyPr/>
          <a:lstStyle/>
          <a:p>
            <a:pPr algn="just"/>
            <a:r>
              <a:rPr lang="uz-Cyrl-UZ" u="sng" dirty="0" smtClean="0"/>
              <a:t>Impulsli rentgen </a:t>
            </a:r>
            <a:r>
              <a:rPr lang="uz-Cyrl-UZ" u="sng" dirty="0" smtClean="0"/>
              <a:t>apparatlar</a:t>
            </a:r>
            <a:r>
              <a:rPr lang="en-US" u="sng" dirty="0" smtClean="0"/>
              <a:t> </a:t>
            </a:r>
            <a:r>
              <a:rPr lang="uz-Cyrl-UZ" dirty="0" smtClean="0"/>
              <a:t>konstruktiv </a:t>
            </a:r>
            <a:r>
              <a:rPr lang="uz-Cyrl-UZ" dirty="0" smtClean="0"/>
              <a:t>jihatdan ikki blokdan tuzilgan: boshqarish va rentgen bloklari (</a:t>
            </a:r>
            <a:r>
              <a:rPr lang="en-US" dirty="0" smtClean="0"/>
              <a:t>2</a:t>
            </a:r>
            <a:r>
              <a:rPr lang="uz-Cyrl-UZ" dirty="0" smtClean="0"/>
              <a:t>.1</a:t>
            </a:r>
            <a:r>
              <a:rPr lang="en-US" dirty="0" smtClean="0"/>
              <a:t>4</a:t>
            </a:r>
            <a:r>
              <a:rPr lang="uz-Cyrl-UZ" dirty="0" smtClean="0"/>
              <a:t>-rasm). Kondensator </a:t>
            </a:r>
            <a:r>
              <a:rPr lang="uz-Cyrl-UZ" i="1" dirty="0" smtClean="0"/>
              <a:t>S</a:t>
            </a:r>
            <a:r>
              <a:rPr lang="uz-Cyrl-UZ" dirty="0" smtClean="0"/>
              <a:t> transformator </a:t>
            </a:r>
            <a:r>
              <a:rPr lang="uz-Cyrl-UZ" i="1" dirty="0" smtClean="0"/>
              <a:t>Tr</a:t>
            </a:r>
            <a:r>
              <a:rPr lang="uz-Cyrl-UZ" baseline="-25000" dirty="0" smtClean="0"/>
              <a:t>1 </a:t>
            </a:r>
            <a:r>
              <a:rPr lang="uz-Cyrl-UZ" dirty="0" smtClean="0"/>
              <a:t>dan to‘g‘irlagich </a:t>
            </a:r>
            <a:r>
              <a:rPr lang="uz-Cyrl-UZ" i="1" dirty="0" smtClean="0"/>
              <a:t>V</a:t>
            </a:r>
            <a:r>
              <a:rPr lang="uz-Cyrl-UZ" dirty="0" smtClean="0"/>
              <a:t> orqali zaryadlanadi. Elektron kalit </a:t>
            </a:r>
            <a:r>
              <a:rPr lang="uz-Cyrl-UZ" i="1" dirty="0" smtClean="0"/>
              <a:t>EK</a:t>
            </a:r>
            <a:r>
              <a:rPr lang="uz-Cyrl-UZ" dirty="0" smtClean="0"/>
              <a:t> yordamida trubka zanjirida ko‘taruvchi transformator </a:t>
            </a:r>
            <a:r>
              <a:rPr lang="uz-Cyrl-UZ" i="1" dirty="0" smtClean="0"/>
              <a:t>Tr</a:t>
            </a:r>
            <a:r>
              <a:rPr lang="uz-Cyrl-UZ" baseline="-25000" dirty="0" smtClean="0"/>
              <a:t>2</a:t>
            </a:r>
            <a:r>
              <a:rPr lang="uz-Cyrl-UZ" dirty="0" smtClean="0"/>
              <a:t> ga kondenstor zaryadsizlanadi. </a:t>
            </a:r>
            <a:endParaRPr lang="ru-RU" dirty="0" smtClean="0"/>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428604"/>
            <a:ext cx="8229600" cy="6143668"/>
          </a:xfrm>
        </p:spPr>
        <p:txBody>
          <a:bodyPr>
            <a:normAutofit fontScale="62500" lnSpcReduction="20000"/>
          </a:bodyPr>
          <a:lstStyle/>
          <a:p>
            <a:pPr algn="just"/>
            <a:r>
              <a:rPr lang="uz-Cyrl-UZ" b="1" dirty="0" smtClean="0"/>
              <a:t>Gamma-apparatlar. </a:t>
            </a:r>
            <a:r>
              <a:rPr lang="uz-Cyrl-UZ" dirty="0" smtClean="0"/>
              <a:t>Eng oddiy ko‘rinishdagi radioizotopli defekoskop radioaktiv izotopli radioatsion kallakdan iborat bo‘lib, unga manba uzatkichi ampulaprovod va boshqarish pulti kiradi. Ishlab chiqarilayotgan defektoskoplarning barcha turlarini (3.2-jadval) shartli ravishda umumsanoat vazifalarni bajaruvchi (universal shlangli defektoskopiyalar) va frontal hamda panoramali yoritish (qulflanadigan turdagi) uchun maxsus vazifalarni bajaruvchi qurilmlarga ajratish mumkin.</a:t>
            </a:r>
            <a:endParaRPr lang="ru-RU" dirty="0" smtClean="0"/>
          </a:p>
          <a:p>
            <a:pPr algn="just"/>
            <a:r>
              <a:rPr lang="uz-Cyrl-UZ" dirty="0" smtClean="0"/>
              <a:t>Universal shlangli defektoskopiyalarda nurlanish manbai nazorat qilish zonasiga radiatsion kallakdan egiluvchan ampula provod bo‘yicha, panoramali nurlanish dastasini shakllantirib, yoki unda qolib yo‘naltirilgan nurlanish dastasi almashinuvchi kollimatsiyalovchi kallaklar yordamida uzatilishi mumkin. Bu turdagi defektoskoplarning rentgen apparatlari va boshqa turdagi gamma-defektoskoplarga nisbatan afzalliklari (universalligi va kichik gabaritli manbani 5 – 12 m masofaga uzatish mumkinligi) ularni nostatsionar sharoitlarda radiografik nazorat qilishda, ayniqsa borish qiyin bo‘lgan joylari mavjud buyumlarni  nazorat qilishda ustun qiladi. Bu turdagi qurilmalarda manbani radiatsion kallak </a:t>
            </a:r>
            <a:r>
              <a:rPr lang="uz-Cyrl-UZ" i="1" dirty="0" smtClean="0"/>
              <a:t>5</a:t>
            </a:r>
            <a:r>
              <a:rPr lang="uz-Cyrl-UZ" dirty="0" smtClean="0"/>
              <a:t> dan kollimatsiolovchi kallak </a:t>
            </a:r>
            <a:r>
              <a:rPr lang="uz-Cyrl-UZ" i="1" dirty="0" smtClean="0"/>
              <a:t>7</a:t>
            </a:r>
            <a:r>
              <a:rPr lang="uz-Cyrl-UZ" dirty="0" smtClean="0"/>
              <a:t> ga uzatish (3.3-rasm) tishli uzatkich g‘ildirak </a:t>
            </a:r>
            <a:r>
              <a:rPr lang="uz-Cyrl-UZ" i="1" dirty="0" smtClean="0"/>
              <a:t>1</a:t>
            </a:r>
            <a:r>
              <a:rPr lang="uz-Cyrl-UZ" dirty="0" smtClean="0"/>
              <a:t> bilan tishlangan egiluvchan tishli tros </a:t>
            </a:r>
            <a:r>
              <a:rPr lang="uz-Cyrl-UZ" i="1" dirty="0" smtClean="0"/>
              <a:t>2</a:t>
            </a:r>
            <a:r>
              <a:rPr lang="uz-Cyrl-UZ" dirty="0" smtClean="0"/>
              <a:t> yordamida egiluvchan yoki qattiq ampula provod </a:t>
            </a:r>
            <a:r>
              <a:rPr lang="uz-Cyrl-UZ" i="1" dirty="0" smtClean="0"/>
              <a:t>6</a:t>
            </a:r>
            <a:r>
              <a:rPr lang="uz-Cyrl-UZ" dirty="0" smtClean="0"/>
              <a:t> bo‘yicha amalga oshiriladi. Bu sinfdan “Gammarid” seriyasidagi RID-41 defektoskoplari va boshqalar keng qo‘llaniladi.</a:t>
            </a:r>
            <a:endParaRPr lang="ru-RU" dirty="0" smtClean="0"/>
          </a:p>
          <a:p>
            <a:pPr algn="just"/>
            <a:r>
              <a:rPr lang="en-US" i="1" dirty="0" smtClean="0"/>
              <a:t> </a:t>
            </a:r>
            <a:endParaRPr lang="ru-RU" dirty="0" smtClean="0"/>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srcRect/>
          <a:stretch>
            <a:fillRect/>
          </a:stretch>
        </p:blipFill>
        <p:spPr bwMode="auto">
          <a:xfrm>
            <a:off x="0" y="357166"/>
            <a:ext cx="9144000" cy="6500834"/>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85000" lnSpcReduction="20000"/>
          </a:bodyPr>
          <a:lstStyle/>
          <a:p>
            <a:pPr algn="just"/>
            <a:r>
              <a:rPr lang="ru-RU" u="sng" dirty="0" err="1" smtClean="0"/>
              <a:t>Frontal</a:t>
            </a:r>
            <a:r>
              <a:rPr lang="ru-RU" u="sng" dirty="0" smtClean="0"/>
              <a:t> </a:t>
            </a:r>
            <a:r>
              <a:rPr lang="ru-RU" u="sng" dirty="0" err="1" smtClean="0"/>
              <a:t>yoritish</a:t>
            </a:r>
            <a:r>
              <a:rPr lang="ru-RU" u="sng" dirty="0" smtClean="0"/>
              <a:t> </a:t>
            </a:r>
            <a:r>
              <a:rPr lang="ru-RU" u="sng" dirty="0" err="1" smtClean="0"/>
              <a:t>uchun</a:t>
            </a:r>
            <a:r>
              <a:rPr lang="ru-RU" u="sng" dirty="0" smtClean="0"/>
              <a:t> </a:t>
            </a:r>
            <a:r>
              <a:rPr lang="ru-RU" u="sng" dirty="0" err="1" smtClean="0"/>
              <a:t>gamma</a:t>
            </a:r>
            <a:r>
              <a:rPr lang="ru-RU" u="sng" dirty="0" smtClean="0"/>
              <a:t> </a:t>
            </a:r>
            <a:r>
              <a:rPr lang="ru-RU" u="sng" dirty="0" err="1" smtClean="0"/>
              <a:t>defektoskoplar</a:t>
            </a:r>
            <a:r>
              <a:rPr lang="ru-RU" dirty="0" smtClean="0"/>
              <a:t> </a:t>
            </a:r>
            <a:r>
              <a:rPr lang="ru-RU" dirty="0" err="1" smtClean="0"/>
              <a:t>radi</a:t>
            </a:r>
            <a:r>
              <a:rPr lang="uz-Cyrl-UZ" dirty="0" smtClean="0"/>
              <a:t>ats</a:t>
            </a:r>
            <a:r>
              <a:rPr lang="ru-RU" dirty="0" err="1" smtClean="0"/>
              <a:t>ion</a:t>
            </a:r>
            <a:r>
              <a:rPr lang="ru-RU" dirty="0" smtClean="0"/>
              <a:t>-</a:t>
            </a:r>
            <a:r>
              <a:rPr lang="uz-Cyrl-UZ" dirty="0" smtClean="0"/>
              <a:t>h</a:t>
            </a:r>
            <a:r>
              <a:rPr lang="ru-RU" dirty="0" err="1" smtClean="0"/>
              <a:t>imoya</a:t>
            </a:r>
            <a:r>
              <a:rPr lang="ru-RU" dirty="0" smtClean="0"/>
              <a:t> </a:t>
            </a:r>
            <a:r>
              <a:rPr lang="ru-RU" dirty="0" err="1" smtClean="0"/>
              <a:t>zonalar</a:t>
            </a:r>
            <a:r>
              <a:rPr lang="uz-Cyrl-UZ" dirty="0" smtClean="0"/>
              <a:t>io‘</a:t>
            </a:r>
            <a:r>
              <a:rPr lang="ru-RU" dirty="0" err="1" smtClean="0"/>
              <a:t>lchamlarining</a:t>
            </a:r>
            <a:r>
              <a:rPr lang="ru-RU" dirty="0" smtClean="0"/>
              <a:t> </a:t>
            </a:r>
            <a:r>
              <a:rPr lang="ru-RU" dirty="0" err="1" smtClean="0"/>
              <a:t>cheklanganligi</a:t>
            </a:r>
            <a:r>
              <a:rPr lang="ru-RU" dirty="0" smtClean="0"/>
              <a:t> </a:t>
            </a:r>
            <a:r>
              <a:rPr lang="ru-RU" dirty="0" err="1" smtClean="0"/>
              <a:t>tufayli</a:t>
            </a:r>
            <a:r>
              <a:rPr lang="ru-RU" dirty="0" smtClean="0"/>
              <a:t> </a:t>
            </a:r>
            <a:r>
              <a:rPr lang="ru-RU" dirty="0" err="1" smtClean="0"/>
              <a:t>universal</a:t>
            </a:r>
            <a:r>
              <a:rPr lang="ru-RU" dirty="0" smtClean="0"/>
              <a:t> </a:t>
            </a:r>
            <a:r>
              <a:rPr lang="ru-RU" dirty="0" err="1" smtClean="0"/>
              <a:t>shlangli</a:t>
            </a:r>
            <a:r>
              <a:rPr lang="ru-RU" dirty="0" smtClean="0"/>
              <a:t> </a:t>
            </a:r>
            <a:r>
              <a:rPr lang="ru-RU" dirty="0" err="1" smtClean="0"/>
              <a:t>defektoskoplarni</a:t>
            </a:r>
            <a:r>
              <a:rPr lang="ru-RU" dirty="0" smtClean="0"/>
              <a:t> </a:t>
            </a:r>
            <a:r>
              <a:rPr lang="uz-Cyrl-UZ" dirty="0" smtClean="0"/>
              <a:t>qo‘</a:t>
            </a:r>
            <a:r>
              <a:rPr lang="ru-RU" dirty="0" err="1" smtClean="0"/>
              <a:t>llanish</a:t>
            </a:r>
            <a:r>
              <a:rPr lang="ru-RU" dirty="0" smtClean="0"/>
              <a:t> </a:t>
            </a:r>
            <a:r>
              <a:rPr lang="ru-RU" dirty="0" err="1" smtClean="0"/>
              <a:t>mumkin</a:t>
            </a:r>
            <a:r>
              <a:rPr lang="ru-RU" dirty="0" smtClean="0"/>
              <a:t> </a:t>
            </a:r>
            <a:r>
              <a:rPr lang="ru-RU" dirty="0" err="1" smtClean="0"/>
              <a:t>b</a:t>
            </a:r>
            <a:r>
              <a:rPr lang="uz-Cyrl-UZ" dirty="0" smtClean="0"/>
              <a:t>o‘</a:t>
            </a:r>
            <a:r>
              <a:rPr lang="ru-RU" dirty="0" err="1" smtClean="0"/>
              <a:t>lmaganda</a:t>
            </a:r>
            <a:r>
              <a:rPr lang="ru-RU" dirty="0" smtClean="0"/>
              <a:t> </a:t>
            </a:r>
            <a:r>
              <a:rPr lang="ru-RU" dirty="0" err="1" smtClean="0"/>
              <a:t>dala</a:t>
            </a:r>
            <a:r>
              <a:rPr lang="ru-RU" dirty="0" smtClean="0"/>
              <a:t>, </a:t>
            </a:r>
            <a:r>
              <a:rPr lang="ru-RU" dirty="0" err="1" smtClean="0"/>
              <a:t>montaj</a:t>
            </a:r>
            <a:r>
              <a:rPr lang="ru-RU" dirty="0" smtClean="0"/>
              <a:t> </a:t>
            </a:r>
            <a:r>
              <a:rPr lang="uz-Cyrl-UZ" dirty="0" smtClean="0"/>
              <a:t>q</a:t>
            </a:r>
            <a:r>
              <a:rPr lang="ru-RU" dirty="0" err="1" smtClean="0"/>
              <a:t>ilish</a:t>
            </a:r>
            <a:r>
              <a:rPr lang="ru-RU" dirty="0" smtClean="0"/>
              <a:t> </a:t>
            </a:r>
            <a:r>
              <a:rPr lang="ru-RU" dirty="0" err="1" smtClean="0"/>
              <a:t>sharoitlarida</a:t>
            </a:r>
            <a:r>
              <a:rPr lang="uz-Cyrl-UZ" dirty="0" smtClean="0"/>
              <a:t>,s</a:t>
            </a:r>
            <a:r>
              <a:rPr lang="ru-RU" dirty="0" err="1" smtClean="0"/>
              <a:t>tapellarda</a:t>
            </a:r>
            <a:r>
              <a:rPr lang="ru-RU" dirty="0" smtClean="0"/>
              <a:t>, </a:t>
            </a:r>
            <a:r>
              <a:rPr lang="ru-RU" dirty="0" err="1" smtClean="0"/>
              <a:t>dokda</a:t>
            </a:r>
            <a:r>
              <a:rPr lang="ru-RU" dirty="0" smtClean="0"/>
              <a:t> </a:t>
            </a:r>
            <a:r>
              <a:rPr lang="ru-RU" dirty="0" err="1" smtClean="0"/>
              <a:t>yoki</a:t>
            </a:r>
            <a:r>
              <a:rPr lang="ru-RU" dirty="0" smtClean="0"/>
              <a:t> </a:t>
            </a:r>
            <a:r>
              <a:rPr lang="ru-RU" dirty="0" err="1" smtClean="0"/>
              <a:t>sexda</a:t>
            </a:r>
            <a:r>
              <a:rPr lang="ru-RU" dirty="0" smtClean="0"/>
              <a:t> </a:t>
            </a:r>
            <a:r>
              <a:rPr lang="ru-RU" dirty="0" err="1" smtClean="0"/>
              <a:t>ishlash</a:t>
            </a:r>
            <a:r>
              <a:rPr lang="ru-RU" dirty="0" smtClean="0"/>
              <a:t> </a:t>
            </a:r>
            <a:r>
              <a:rPr lang="ru-RU" dirty="0" err="1" smtClean="0"/>
              <a:t>uchun</a:t>
            </a:r>
            <a:r>
              <a:rPr lang="ru-RU" dirty="0" smtClean="0"/>
              <a:t> </a:t>
            </a:r>
            <a:r>
              <a:rPr lang="ru-RU" dirty="0" err="1" smtClean="0"/>
              <a:t>m</a:t>
            </a:r>
            <a:r>
              <a:rPr lang="uz-Cyrl-UZ" dirty="0" smtClean="0"/>
              <a:t>o‘</a:t>
            </a:r>
            <a:r>
              <a:rPr lang="ru-RU" dirty="0" err="1" smtClean="0"/>
              <a:t>ljallangan</a:t>
            </a:r>
            <a:r>
              <a:rPr lang="ru-RU" dirty="0" smtClean="0"/>
              <a:t>.</a:t>
            </a:r>
            <a:r>
              <a:rPr lang="uz-Cyrl-UZ" dirty="0" smtClean="0"/>
              <a:t> Frontal (yo‘naltirilgan) nurlanishli defektoskoplar neftgaz quvurlarni o‘tkazishda (“Gazoprom”), kema qurish sanoatida (“Stapel-5M” va “Stapel-20”) va katta qalinlikdagi buyumlarni nazorat qilishda juda kam mashinasozlikda (RPD-32) payvand birikmalrini nazorat qilish uchun keng qo‘llaniladi.</a:t>
            </a:r>
            <a:endParaRPr lang="ru-RU" dirty="0" smtClean="0"/>
          </a:p>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srcRect/>
          <a:stretch>
            <a:fillRect/>
          </a:stretch>
        </p:blipFill>
        <p:spPr bwMode="auto">
          <a:xfrm>
            <a:off x="0" y="0"/>
            <a:ext cx="8929718" cy="68580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428604"/>
            <a:ext cx="8229600" cy="5929354"/>
          </a:xfrm>
        </p:spPr>
        <p:txBody>
          <a:bodyPr>
            <a:normAutofit fontScale="77500" lnSpcReduction="20000"/>
          </a:bodyPr>
          <a:lstStyle/>
          <a:p>
            <a:pPr algn="just"/>
            <a:r>
              <a:rPr lang="uz-Cyrl-UZ" u="sng" dirty="0" smtClean="0"/>
              <a:t>Panoramali yoritish uchun gamma-qurilmalar</a:t>
            </a:r>
            <a:r>
              <a:rPr lang="uz-Cyrl-UZ" dirty="0" smtClean="0"/>
              <a:t> magistral gazoneftquvurlari, shar yoki silindr shakldagi yuqori bosim idishlari, shuningdek g‘ovak aylanish jismlari ko‘rinishdaga boshqa buyumlar sifatini nazorat qilishda keng qo‘llaniladi.</a:t>
            </a:r>
            <a:endParaRPr lang="ru-RU" dirty="0" smtClean="0"/>
          </a:p>
          <a:p>
            <a:pPr algn="just"/>
            <a:r>
              <a:rPr lang="uz-Cyrl-UZ" dirty="0" smtClean="0"/>
              <a:t>Shlangli turdagi defektoskoplardan farqli ravishda “Magistral-1” defektoskopida nurlanish manbaini uzatish uchun (manba tutqichini radioatsion kallakdan ko‘chirish uchun) dastaki xam, elektromexanik uzatkich </a:t>
            </a:r>
            <a:r>
              <a:rPr lang="uz-Cyrl-UZ" i="1" dirty="0" smtClean="0"/>
              <a:t>1</a:t>
            </a:r>
            <a:r>
              <a:rPr lang="uz-Cyrl-UZ" dirty="0" smtClean="0"/>
              <a:t> dan ham foydalanish mumkin (3.19-rasm). Elektromexanik uzatkich kalakning truprovod (quvur) ichida 1,5 km gacha masofaga ko‘chishini ta’minlaydi.</a:t>
            </a:r>
            <a:endParaRPr lang="ru-RU" dirty="0" smtClean="0"/>
          </a:p>
          <a:p>
            <a:pPr algn="just"/>
            <a:r>
              <a:rPr lang="en-US" dirty="0" err="1" smtClean="0"/>
              <a:t>Xorijda</a:t>
            </a:r>
            <a:r>
              <a:rPr lang="en-US" dirty="0" smtClean="0"/>
              <a:t> “</a:t>
            </a:r>
            <a:r>
              <a:rPr lang="en-US" dirty="0" err="1" smtClean="0"/>
              <a:t>Zayfert</a:t>
            </a:r>
            <a:r>
              <a:rPr lang="en-US" dirty="0" smtClean="0"/>
              <a:t>” </a:t>
            </a:r>
            <a:r>
              <a:rPr lang="en-US" dirty="0" err="1" smtClean="0"/>
              <a:t>firmasining</a:t>
            </a:r>
            <a:r>
              <a:rPr lang="en-US" dirty="0" smtClean="0"/>
              <a:t> (G</a:t>
            </a:r>
            <a:r>
              <a:rPr lang="uz-Cyrl-UZ" dirty="0" smtClean="0"/>
              <a:t>FR</a:t>
            </a:r>
            <a:r>
              <a:rPr lang="en-US" dirty="0" smtClean="0"/>
              <a:t>) “</a:t>
            </a:r>
            <a:r>
              <a:rPr lang="en-US" dirty="0" err="1" smtClean="0"/>
              <a:t>Gammamet</a:t>
            </a:r>
            <a:r>
              <a:rPr lang="en-US" dirty="0" smtClean="0"/>
              <a:t>”, TK-30, G</a:t>
            </a:r>
            <a:r>
              <a:rPr lang="uz-Cyrl-UZ" dirty="0" smtClean="0"/>
              <a:t>a</a:t>
            </a:r>
            <a:r>
              <a:rPr lang="en-US" dirty="0" err="1" smtClean="0"/>
              <a:t>mmavolt</a:t>
            </a:r>
            <a:r>
              <a:rPr lang="en-US" dirty="0" smtClean="0"/>
              <a:t> SO-100, AGS </a:t>
            </a:r>
            <a:r>
              <a:rPr lang="en-US" dirty="0" err="1" smtClean="0"/>
              <a:t>firmasining</a:t>
            </a:r>
            <a:r>
              <a:rPr lang="en-US" dirty="0" smtClean="0"/>
              <a:t> (</a:t>
            </a:r>
            <a:r>
              <a:rPr lang="en-US" dirty="0" err="1" smtClean="0"/>
              <a:t>Fransiya</a:t>
            </a:r>
            <a:r>
              <a:rPr lang="en-US" dirty="0" smtClean="0"/>
              <a:t>) GAM-120, “</a:t>
            </a:r>
            <a:r>
              <a:rPr lang="en-US" dirty="0" err="1" smtClean="0"/>
              <a:t>Proda</a:t>
            </a:r>
            <a:r>
              <a:rPr lang="uz-Cyrl-UZ" dirty="0" smtClean="0"/>
              <a:t>kt</a:t>
            </a:r>
            <a:r>
              <a:rPr lang="en-US" dirty="0" smtClean="0"/>
              <a:t>s” </a:t>
            </a:r>
            <a:r>
              <a:rPr lang="en-US" dirty="0" err="1" smtClean="0"/>
              <a:t>firmasining</a:t>
            </a:r>
            <a:r>
              <a:rPr lang="en-US" dirty="0" smtClean="0"/>
              <a:t> (</a:t>
            </a:r>
            <a:r>
              <a:rPr lang="en-US" dirty="0" err="1" smtClean="0"/>
              <a:t>Angliya</a:t>
            </a:r>
            <a:r>
              <a:rPr lang="en-US" dirty="0" smtClean="0"/>
              <a:t>) Mark III </a:t>
            </a:r>
            <a:r>
              <a:rPr lang="en-US" dirty="0" err="1" smtClean="0"/>
              <a:t>va</a:t>
            </a:r>
            <a:r>
              <a:rPr lang="en-US" dirty="0" smtClean="0"/>
              <a:t> bosh</a:t>
            </a:r>
            <a:r>
              <a:rPr lang="uz-Cyrl-UZ" dirty="0" smtClean="0"/>
              <a:t>q</a:t>
            </a:r>
            <a:r>
              <a:rPr lang="en-US" dirty="0" smtClean="0"/>
              <a:t>a gamma-</a:t>
            </a:r>
            <a:r>
              <a:rPr lang="en-US" dirty="0" err="1" smtClean="0"/>
              <a:t>apparatlari</a:t>
            </a:r>
            <a:r>
              <a:rPr lang="en-US" dirty="0" smtClean="0"/>
              <a:t> </a:t>
            </a:r>
            <a:r>
              <a:rPr lang="en-US" dirty="0" err="1" smtClean="0"/>
              <a:t>keng</a:t>
            </a:r>
            <a:r>
              <a:rPr lang="en-US" dirty="0" smtClean="0"/>
              <a:t> </a:t>
            </a:r>
            <a:r>
              <a:rPr lang="uz-Cyrl-UZ" dirty="0" smtClean="0"/>
              <a:t>qo‘</a:t>
            </a:r>
            <a:r>
              <a:rPr lang="en-US" dirty="0" err="1" smtClean="0"/>
              <a:t>llaniladi</a:t>
            </a:r>
            <a:r>
              <a:rPr lang="en-US" dirty="0" smtClean="0"/>
              <a:t>.</a:t>
            </a:r>
            <a:r>
              <a:rPr lang="uz-Cyrl-UZ" dirty="0" smtClean="0"/>
              <a:t> Bu apparatlarda nurlanish manbai sifatida Iridiy-192 izotopdan foydlaniladi. Mazkur apparatlarning o‘ziga xos xususiyatlari massaning uncha katta emasligi ixchamligidir.</a:t>
            </a:r>
            <a:endParaRPr lang="ru-RU" dirty="0" smtClean="0"/>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6429396"/>
          </a:xfrm>
        </p:spPr>
        <p:txBody>
          <a:bodyPr>
            <a:normAutofit fontScale="70000" lnSpcReduction="20000"/>
          </a:bodyPr>
          <a:lstStyle/>
          <a:p>
            <a:pPr algn="just"/>
            <a:r>
              <a:rPr lang="uz-Cyrl-UZ" b="1" dirty="0" smtClean="0"/>
              <a:t>Yuqorienergetik fotonli nurlanish manbalari. </a:t>
            </a:r>
            <a:r>
              <a:rPr lang="uz-Cyrl-UZ" dirty="0" smtClean="0"/>
              <a:t>Radioatsion defektoskopiyada quyidagi elektronlar tezlatkichlari qo‘llaniladi: chiziqli tezlatkichlar, mikrotronlar va betatronlar. Yuqori nurlanish energiyasi tufayli bu manbalardan qalinligi 70 mm va undan </a:t>
            </a:r>
            <a:r>
              <a:rPr lang="uz-Cyrl-UZ" dirty="0" smtClean="0"/>
              <a:t>ortiq bo‘lgan </a:t>
            </a:r>
            <a:r>
              <a:rPr lang="uz-Cyrl-UZ" dirty="0" smtClean="0"/>
              <a:t>buyumlarni nazorat qilishda foydalanish maqsadga muvofiqdir.</a:t>
            </a:r>
            <a:endParaRPr lang="ru-RU" dirty="0" smtClean="0"/>
          </a:p>
          <a:p>
            <a:pPr algn="just"/>
            <a:r>
              <a:rPr lang="uz-Cyrl-UZ" u="sng" dirty="0" smtClean="0"/>
              <a:t>Chiziqli tezlatkich</a:t>
            </a:r>
            <a:r>
              <a:rPr lang="uz-Cyrl-UZ" dirty="0" smtClean="0"/>
              <a:t> (3.20-rasm) silindr sirtida joylashtrilgan fokuslovchi elektronmagnit </a:t>
            </a:r>
            <a:r>
              <a:rPr lang="uz-Cyrl-UZ" i="1" dirty="0" smtClean="0"/>
              <a:t>2</a:t>
            </a:r>
            <a:r>
              <a:rPr lang="uz-Cyrl-UZ" dirty="0" smtClean="0"/>
              <a:t> bo‘lgan vakuumli silindrik tezlatkich kamera </a:t>
            </a:r>
            <a:r>
              <a:rPr lang="uz-Cyrl-UZ" i="1" dirty="0" smtClean="0"/>
              <a:t>1</a:t>
            </a:r>
            <a:r>
              <a:rPr lang="uz-Cyrl-UZ" dirty="0" smtClean="0"/>
              <a:t> ko‘rinishda ishlangan. Yuqori chastotali generator </a:t>
            </a:r>
            <a:r>
              <a:rPr lang="uz-Cyrl-UZ" i="1" dirty="0" smtClean="0"/>
              <a:t>3</a:t>
            </a:r>
            <a:r>
              <a:rPr lang="uz-Cyrl-UZ" dirty="0" smtClean="0"/>
              <a:t> volnovod </a:t>
            </a:r>
            <a:r>
              <a:rPr lang="uz-Cyrl-UZ" i="1" dirty="0" smtClean="0"/>
              <a:t>5</a:t>
            </a:r>
            <a:r>
              <a:rPr lang="uz-Cyrl-UZ" dirty="0" smtClean="0"/>
              <a:t> da yuguruvchi elektromagnit to‘lqining hosil bo‘lishni ta’minlaydi, bu to‘lqining elektr maydoni silindr o‘qi bo‘ylab yo‘nalgan. Pushka </a:t>
            </a:r>
            <a:r>
              <a:rPr lang="uz-Cyrl-UZ" i="1" dirty="0" smtClean="0"/>
              <a:t>7</a:t>
            </a:r>
            <a:r>
              <a:rPr lang="uz-Cyrl-UZ" dirty="0" smtClean="0"/>
              <a:t> bilan generatsiyalanuvchi elektronlar 30 – 100 keV energiya bilan impuls tarzda yuguruvchi to‘lqin elektr maydoni bilan tezlashtiriladi. Keyin tezlashtirilgan elektronlar nishon </a:t>
            </a:r>
            <a:r>
              <a:rPr lang="uz-Cyrl-UZ" i="1" dirty="0" smtClean="0"/>
              <a:t>4</a:t>
            </a:r>
            <a:r>
              <a:rPr lang="uz-Cyrl-UZ" dirty="0" smtClean="0"/>
              <a:t> ga kelib tegadi, unda (5 </a:t>
            </a:r>
            <a:r>
              <a:rPr lang="uz-Cyrl-UZ" dirty="0" smtClean="0">
                <a:sym typeface="Symbol"/>
              </a:rPr>
              <a:t></a:t>
            </a:r>
            <a:r>
              <a:rPr lang="uz-Cyrl-UZ" dirty="0" smtClean="0"/>
              <a:t> 75000)∙10</a:t>
            </a:r>
            <a:r>
              <a:rPr lang="uz-Cyrl-UZ" baseline="30000" dirty="0" smtClean="0"/>
              <a:t>-5 </a:t>
            </a:r>
            <a:r>
              <a:rPr lang="uz-Cyrl-UZ" dirty="0" smtClean="0"/>
              <a:t>Kl/kg ekspozitsion dozali tormoz nurlanishi vujudga keladi. CHiziqli tezlatkichlarning afzalligi tormoz nurlanishning intensivligi katta bo‘lishidan iborat. Masalan, 10 – 25 MeV energiyali chiziqli tezlatkichlar ekspozitsion dozasini quvvati nishondan 1 m masofada 2000 – 25000 R/min ni tashkil etgan tormoz nurlanishni vujudga keltiradi. SHu tufayli ular 400 – 500 mm qalinlikdagi payvand choklarini nazorat qilishda muvaffaqiyatli qo‘llaniladi.</a:t>
            </a:r>
            <a:endParaRPr lang="ru-RU" dirty="0" smtClean="0"/>
          </a:p>
          <a:p>
            <a:pPr algn="just"/>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txBody>
          <a:bodyPr>
            <a:normAutofit fontScale="92500" lnSpcReduction="20000"/>
          </a:bodyPr>
          <a:lstStyle/>
          <a:p>
            <a:pPr algn="just"/>
            <a:r>
              <a:rPr lang="en-US" b="1" dirty="0" err="1" smtClean="0">
                <a:latin typeface="Times New Roman" pitchFamily="18" charset="0"/>
                <a:cs typeface="Times New Roman" pitchFamily="18" charset="0"/>
              </a:rPr>
              <a:t>Radiografik</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plyonkalar.</a:t>
            </a:r>
            <a:r>
              <a:rPr lang="en-US" dirty="0" err="1" smtClean="0">
                <a:latin typeface="Times New Roman" pitchFamily="18" charset="0"/>
                <a:cs typeface="Times New Roman" pitchFamily="18" charset="0"/>
              </a:rPr>
              <a:t>Ular</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ionlovchi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nurlanishni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ayd</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US" dirty="0" err="1" smtClean="0">
                <a:latin typeface="Times New Roman" pitchFamily="18" charset="0"/>
                <a:cs typeface="Times New Roman" pitchFamily="18" charset="0"/>
              </a:rPr>
              <a:t>ilishning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vositasi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isoblanadi</a:t>
            </a:r>
            <a:r>
              <a:rPr lang="en-US"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Ishlab chiqarilayotgan rentgen plyonkalari hossalari va vazifasiga ko‘ra ikki guruhga bo‘linadi (3.3-jadval): </a:t>
            </a:r>
            <a:r>
              <a:rPr lang="uz-Cyrl-UZ" u="sng" dirty="0" smtClean="0">
                <a:latin typeface="Times New Roman" pitchFamily="18" charset="0"/>
                <a:cs typeface="Times New Roman" pitchFamily="18" charset="0"/>
              </a:rPr>
              <a:t>ekransizlar</a:t>
            </a:r>
            <a:r>
              <a:rPr lang="uz-Cyrl-UZ" dirty="0" smtClean="0">
                <a:latin typeface="Times New Roman" pitchFamily="18" charset="0"/>
                <a:cs typeface="Times New Roman" pitchFamily="18" charset="0"/>
              </a:rPr>
              <a:t> fluoressent ekranlarsiz yoki metall kuchaytiruvchi ekranlar bilan foydalanish uchun va </a:t>
            </a:r>
            <a:r>
              <a:rPr lang="uz-Cyrl-UZ" u="sng" dirty="0" smtClean="0">
                <a:latin typeface="Times New Roman" pitchFamily="18" charset="0"/>
                <a:cs typeface="Times New Roman" pitchFamily="18" charset="0"/>
              </a:rPr>
              <a:t>ekranli</a:t>
            </a:r>
            <a:r>
              <a:rPr lang="uz-Cyrl-UZ" dirty="0" smtClean="0">
                <a:latin typeface="Times New Roman" pitchFamily="18" charset="0"/>
                <a:cs typeface="Times New Roman" pitchFamily="18" charset="0"/>
              </a:rPr>
              <a:t> plyonkalar fluoressent kuchaytiruvchi ekranlarni qo‘llanib foydalaniladigan plyonkalar. Birinchi guruhga RT-5, RT-4, RT-3, RT-1 plyonkalari kiradi; ikkinchi guruhga RT-2, RM-1, RM-2 va RM-3 plyonkalar kiradi. Plyonkaning asosiy xarakteristikalari spektral sezgirlik, kontrastlik va ajrata olish qobiliyati hisoblanadi.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a:srcRect/>
          <a:stretch>
            <a:fillRect/>
          </a:stretch>
        </p:blipFill>
        <p:spPr bwMode="auto">
          <a:xfrm>
            <a:off x="0" y="0"/>
            <a:ext cx="9143999" cy="6858000"/>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6072230"/>
          </a:xfrm>
        </p:spPr>
        <p:txBody>
          <a:bodyPr>
            <a:normAutofit fontScale="77500" lnSpcReduction="20000"/>
          </a:bodyPr>
          <a:lstStyle/>
          <a:p>
            <a:pPr algn="just"/>
            <a:r>
              <a:rPr lang="uz-Cyrl-UZ" dirty="0" smtClean="0">
                <a:latin typeface="Times New Roman" pitchFamily="18" charset="0"/>
                <a:cs typeface="Times New Roman" pitchFamily="18" charset="0"/>
              </a:rPr>
              <a:t>Payvand birikmalarni sinash uchun radiografik nazorat qilish uslublari juda keng qo‘llaniladi, bunda ionlovchi nurlanish-detektori sifatida radiografik  plyonkalardan foydalaniladi.</a:t>
            </a:r>
            <a:endParaRPr lang="ru-RU" b="1"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Foydalanilayotgan nurlanish turiga bog‘liq holda rentgenogamma, va betatronli radiografiya farq qilinadi. Sanab o‘tilgan uslublarning har biri  o‘zining  foydalanish sohasiga ega. Xususan, rentgenografiya, eng sezgir uslub sifatida ko‘pincha sex sharoitida va kamdan kam hollarda dala sharoitida, payvand birikmalar sifatini nazorat qilishga sezgirlik bo‘yicha  eng yuqori talablar qo‘yilganda, qo‘llaniladi. Gammagrafiya borish qiyin bo‘lgan joylarda joylashgan, dala va montaj qilish sharoitidagi payvand birikmalarini  nazorat qilishda ustunlikka ega. Betatronli radiografiyadan ko‘pincha sex sharoitida katta qalinlikdagi payvand birikmalarning defektoskopiyasida (nuqsonlarini aniqlashda) foydalaniladi.</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srcRect/>
          <a:stretch>
            <a:fillRect/>
          </a:stretch>
        </p:blipFill>
        <p:spPr bwMode="auto">
          <a:xfrm>
            <a:off x="0" y="214290"/>
            <a:ext cx="9143999" cy="5911873"/>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TotalTime>
  <Words>1135</Words>
  <PresentationFormat>Экран (4:3)</PresentationFormat>
  <Paragraphs>24</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Тема Office</vt:lpstr>
      <vt:lpstr>Mavzu: Rentgen va gamma nurlari nazorati jihozlari.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 Rentgen va gamma nurlari nazorati jihozlari. </dc:title>
  <dc:creator>Piloteh</dc:creator>
  <cp:lastModifiedBy>Piloteh</cp:lastModifiedBy>
  <cp:revision>14</cp:revision>
  <dcterms:created xsi:type="dcterms:W3CDTF">2019-10-03T07:41:02Z</dcterms:created>
  <dcterms:modified xsi:type="dcterms:W3CDTF">2019-10-03T09:18:18Z</dcterms:modified>
</cp:coreProperties>
</file>