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81" r:id="rId5"/>
    <p:sldId id="282" r:id="rId6"/>
    <p:sldId id="283" r:id="rId7"/>
    <p:sldId id="341" r:id="rId8"/>
    <p:sldId id="342" r:id="rId9"/>
    <p:sldId id="259" r:id="rId10"/>
    <p:sldId id="318" r:id="rId11"/>
    <p:sldId id="319" r:id="rId12"/>
    <p:sldId id="320" r:id="rId13"/>
    <p:sldId id="321" r:id="rId14"/>
    <p:sldId id="260" r:id="rId15"/>
    <p:sldId id="322" r:id="rId16"/>
    <p:sldId id="323" r:id="rId17"/>
    <p:sldId id="324" r:id="rId18"/>
    <p:sldId id="325" r:id="rId19"/>
    <p:sldId id="326" r:id="rId20"/>
    <p:sldId id="327" r:id="rId21"/>
    <p:sldId id="343" r:id="rId22"/>
    <p:sldId id="344" r:id="rId23"/>
    <p:sldId id="345" r:id="rId24"/>
    <p:sldId id="346" r:id="rId25"/>
    <p:sldId id="347" r:id="rId26"/>
    <p:sldId id="348" r:id="rId27"/>
    <p:sldId id="349" r:id="rId28"/>
    <p:sldId id="350" r:id="rId29"/>
    <p:sldId id="351" r:id="rId30"/>
    <p:sldId id="352" r:id="rId31"/>
    <p:sldId id="353" r:id="rId32"/>
    <p:sldId id="355" r:id="rId33"/>
    <p:sldId id="279" r:id="rId34"/>
    <p:sldId id="280" r:id="rId35"/>
  </p:sldIdLst>
  <p:sldSz cx="9906000" cy="6858000" type="A4"/>
  <p:notesSz cx="6742113" cy="9875838"/>
  <p:embeddedFontLst>
    <p:embeddedFont>
      <p:font typeface="Calibri" panose="020F0502020204030204" pitchFamily="34" charset="0"/>
      <p:regular r:id="rId37"/>
      <p:bold r:id="rId38"/>
      <p:italic r:id="rId39"/>
      <p:boldItalic r:id="rId40"/>
    </p:embeddedFont>
    <p:embeddedFont>
      <p:font typeface="Cambria Math" panose="02040503050406030204" pitchFamily="18" charset="0"/>
      <p:regular r:id="rId41"/>
    </p:embeddedFont>
    <p:embeddedFont>
      <p:font typeface="Century Gothic" panose="020B0502020202020204" pitchFamily="3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56"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hyperlink" Target="https://kirillovka.erinok.com/catalog/p54750-tpl-12-v1-transformator-toka"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hyperlink" Target="https://all-pribors.ru/opisanie/78135-20-gif"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megaobuchalka.ru/14/10658.html"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megaobuchalka.ru/14/10658.html"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megaobuchalka.ru/14/10658.html"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kirillovka.erinok.com/catalog/p54750-tpl-12-v1-transformator-toka"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megaobuchalka.ru/14/10658.html" TargetMode="External"/><Relationship Id="rId4" Type="http://schemas.openxmlformats.org/officeDocument/2006/relationships/hyperlink" Target="https://all-pribors.ru/opisanie/78135-20-gif"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6</a:t>
            </a:r>
            <a:r>
              <a:rPr lang="en-US" sz="2400" b="1" dirty="0">
                <a:latin typeface="Times New Roman" panose="02020603050405020304" pitchFamily="18" charset="0"/>
                <a:cs typeface="Times New Roman" panose="02020603050405020304" pitchFamily="18" charset="0"/>
              </a:rPr>
              <a:t>: Primary measuring transducers for relay protection and the circuit of their connection to the load.</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endParaRPr lang="tg-Cyrl-TJ" sz="2400" b="1" dirty="0">
              <a:latin typeface="Times New Roman" panose="02020603050405020304" pitchFamily="18" charset="0"/>
              <a:cs typeface="Times New Roman" panose="02020603050405020304" pitchFamily="18" charset="0"/>
            </a:endParaRPr>
          </a:p>
          <a:p>
            <a:pPr algn="ctr"/>
            <a:r>
              <a:rPr lang="tg-Cyrl-TJ" sz="2400" b="1" dirty="0">
                <a:latin typeface="Times New Roman" panose="02020603050405020304" pitchFamily="18" charset="0"/>
                <a:cs typeface="Times New Roman" panose="02020603050405020304" pitchFamily="18" charset="0"/>
              </a:rPr>
              <a:t>Ҳафтаи шашум: Табдилдиҳандаҳои ченкунандаи аввалӣ барои ҳимояи релеӣ   ва схемаи пайвасти онҳо бо бор</a:t>
            </a:r>
            <a:endParaRPr lang="ru-RU" sz="2400" b="1" dirty="0">
              <a:latin typeface="Times New Roman" panose="02020603050405020304" pitchFamily="18" charset="0"/>
              <a:cs typeface="Times New Roman" panose="02020603050405020304" pitchFamily="18" charset="0"/>
            </a:endParaRPr>
          </a:p>
          <a:p>
            <a:pPr algn="ctr"/>
            <a:endParaRPr lang="ru-RU" sz="2400" b="1"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342900" indent="-342900">
              <a:buAutoNum type="arabicPeriod"/>
            </a:pPr>
            <a:r>
              <a:rPr lang="tg-Cyrl-TJ" sz="2400" b="1" dirty="0">
                <a:latin typeface="Times New Roman" panose="02020603050405020304" pitchFamily="18" charset="0"/>
                <a:cs typeface="Times New Roman" panose="02020603050405020304" pitchFamily="18" charset="0"/>
              </a:rPr>
              <a:t>Табдилдиҳандаҳои ченкунандаи аввалӣ барои ҳимояи релеӣ   ва схемаи пайвасти онҳо бо бор.</a:t>
            </a:r>
          </a:p>
          <a:p>
            <a:pPr marL="342900" indent="-342900">
              <a:buFont typeface="Arial"/>
              <a:buAutoNum type="arabicPeriod"/>
            </a:pPr>
            <a:r>
              <a:rPr lang="tg-Cyrl-TJ" sz="2400" b="1" dirty="0">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400" b="1" dirty="0">
              <a:latin typeface="Times New Roman" panose="02020603050405020304" pitchFamily="18" charset="0"/>
              <a:cs typeface="Times New Roman" panose="02020603050405020304" pitchFamily="18" charset="0"/>
            </a:endParaRPr>
          </a:p>
          <a:p>
            <a:pPr marL="342900" indent="-342900">
              <a:buFont typeface="Arial"/>
              <a:buAutoNum type="arabicPeriod"/>
            </a:pPr>
            <a:r>
              <a:rPr lang="tg-Cyrl-TJ" sz="2400" b="1" dirty="0">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latin typeface="Times New Roman" panose="02020603050405020304" pitchFamily="18" charset="0"/>
              <a:cs typeface="Times New Roman" panose="02020603050405020304" pitchFamily="18" charset="0"/>
            </a:endParaRPr>
          </a:p>
          <a:p>
            <a:pPr marL="342900" indent="-342900">
              <a:buAutoNum type="arabicPeriod"/>
            </a:pPr>
            <a:endParaRPr lang="ru-RU" sz="2400" b="1" dirty="0">
              <a:latin typeface="Times New Roman" panose="02020603050405020304" pitchFamily="18" charset="0"/>
              <a:cs typeface="Times New Roman" panose="02020603050405020304" pitchFamily="18" charset="0"/>
            </a:endParaRPr>
          </a:p>
          <a:p>
            <a:r>
              <a:rPr lang="ru-RU" altLang="ru-RU" sz="2400" b="1" dirty="0">
                <a:solidFill>
                  <a:schemeClr val="tx1"/>
                </a:solidFill>
                <a:latin typeface="Times New Roman" panose="02020603050405020304" pitchFamily="18" charset="0"/>
                <a:cs typeface="Times New Roman" panose="02020603050405020304" pitchFamily="18" charset="0"/>
              </a:rPr>
              <a:t>Ҷамъбасти мавзуъ</a:t>
            </a:r>
            <a:r>
              <a:rPr lang="tg-Cyrl-TJ" altLang="ru-RU" sz="2400" b="1" dirty="0">
                <a:solidFill>
                  <a:schemeClr val="tx1"/>
                </a:solidFill>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55C4FA76-E768-49FE-9751-EF325431F19A}"/>
              </a:ext>
            </a:extLst>
          </p:cNvPr>
          <p:cNvSpPr>
            <a:spLocks noGrp="1"/>
          </p:cNvSpPr>
          <p:nvPr>
            <p:ph type="body" idx="1"/>
          </p:nvPr>
        </p:nvSpPr>
        <p:spPr>
          <a:xfrm>
            <a:off x="797511" y="1097657"/>
            <a:ext cx="8791436" cy="4992425"/>
          </a:xfrm>
        </p:spPr>
        <p:txBody>
          <a:bodyPr>
            <a:noAutofit/>
          </a:bodyPr>
          <a:lstStyle/>
          <a:p>
            <a:pPr marL="114300" indent="0">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9" name="Заголовок 8">
            <a:extLst>
              <a:ext uri="{FF2B5EF4-FFF2-40B4-BE49-F238E27FC236}">
                <a16:creationId xmlns:a16="http://schemas.microsoft.com/office/drawing/2014/main" id="{55E737F5-835C-4FB4-8792-CD9D7F403B6A}"/>
              </a:ext>
            </a:extLst>
          </p:cNvPr>
          <p:cNvSpPr>
            <a:spLocks noGrp="1"/>
          </p:cNvSpPr>
          <p:nvPr>
            <p:ph type="title"/>
          </p:nvPr>
        </p:nvSpPr>
        <p:spPr>
          <a:xfrm>
            <a:off x="1045023" y="142043"/>
            <a:ext cx="8063466" cy="1260629"/>
          </a:xfrm>
        </p:spPr>
        <p:txBody>
          <a:bodyPr>
            <a:no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Табдилдиҳандаҳои ченкунандаи аввалӣ барои ҳимояи релеӣ   ва схемаи пайвасти онҳо бо бор.</a:t>
            </a:r>
          </a:p>
        </p:txBody>
      </p:sp>
      <p:sp>
        <p:nvSpPr>
          <p:cNvPr id="2" name="Прямоугольник 1">
            <a:extLst>
              <a:ext uri="{FF2B5EF4-FFF2-40B4-BE49-F238E27FC236}">
                <a16:creationId xmlns:a16="http://schemas.microsoft.com/office/drawing/2014/main" id="{FBD38568-E7F0-4CAB-AC67-651BF2F42FC4}"/>
              </a:ext>
            </a:extLst>
          </p:cNvPr>
          <p:cNvSpPr/>
          <p:nvPr/>
        </p:nvSpPr>
        <p:spPr>
          <a:xfrm>
            <a:off x="1045023" y="1536174"/>
            <a:ext cx="8543924" cy="3785652"/>
          </a:xfrm>
          <a:prstGeom prst="rect">
            <a:avLst/>
          </a:prstGeom>
        </p:spPr>
        <p:txBody>
          <a:bodyPr wrap="square">
            <a:spAutoFit/>
          </a:bodyPr>
          <a:lstStyle/>
          <a:p>
            <a:pPr algn="ctr"/>
            <a:r>
              <a:rPr lang="tg-Cyrl-TJ" sz="2400" b="1" dirty="0">
                <a:latin typeface="Times New Roman" panose="02020603050405020304" pitchFamily="18" charset="0"/>
                <a:cs typeface="Times New Roman" panose="02020603050405020304" pitchFamily="18" charset="0"/>
              </a:rPr>
              <a:t>Табдилдиҳандаҳои ченкунандаи аввалӣ барои ҳимояи релеӣ   ва схемаи пайвасти онҳо бо бор</a:t>
            </a:r>
            <a:endParaRPr lang="ru-RU" sz="2400" b="1" dirty="0">
              <a:latin typeface="Times New Roman" panose="02020603050405020304" pitchFamily="18" charset="0"/>
              <a:cs typeface="Times New Roman" panose="02020603050405020304" pitchFamily="18" charset="0"/>
            </a:endParaRPr>
          </a:p>
          <a:p>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r>
              <a:rPr lang="tg-Cyrl-TJ" sz="2400" dirty="0">
                <a:latin typeface="Times New Roman" panose="02020603050405020304" pitchFamily="18" charset="0"/>
                <a:cs typeface="Times New Roman" panose="02020603050405020304" pitchFamily="18" charset="0"/>
              </a:rPr>
              <a:t>	Паҳншудатарин табдилдиҳандаҳои ченкунанда трансформаторҳои электромагнитии ҷараён ва шиддат ба ҳисоб мераванд. Ба ғайр аз ин, истифодаи трансреакторҳои табдилдиҳандаи таносуби ҷараёни якум ба ҚЭҲ-и якум назаррас аст. Дар фарқият аз трансформатори ҷараён, трансреакторҳо аз дилаки бе роғ (зазор) иборат мебошанд. Реҷаи кории онҳо ба реҷаи гашти холӣ наздик аст.</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843E011-76C6-4AAE-83E9-D8BC2EA28586}"/>
              </a:ext>
            </a:extLst>
          </p:cNvPr>
          <p:cNvSpPr>
            <a:spLocks noGrp="1"/>
          </p:cNvSpPr>
          <p:nvPr>
            <p:ph type="body" idx="1"/>
          </p:nvPr>
        </p:nvSpPr>
        <p:spPr>
          <a:xfrm>
            <a:off x="804793" y="955614"/>
            <a:ext cx="8543925" cy="5107835"/>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114300" indent="0" algn="just">
              <a:buNone/>
            </a:pPr>
            <a:endParaRPr lang="ru-RU" sz="2400" dirty="0">
              <a:latin typeface="Times New Roman" panose="02020603050405020304" pitchFamily="18" charset="0"/>
              <a:cs typeface="Times New Roman" panose="02020603050405020304" pitchFamily="18" charset="0"/>
            </a:endParaRPr>
          </a:p>
        </p:txBody>
      </p:sp>
      <p:sp>
        <p:nvSpPr>
          <p:cNvPr id="7" name="Заголовок 8">
            <a:extLst>
              <a:ext uri="{FF2B5EF4-FFF2-40B4-BE49-F238E27FC236}">
                <a16:creationId xmlns:a16="http://schemas.microsoft.com/office/drawing/2014/main" id="{B25BC7C6-9EEC-42B2-B7E9-A674DB72AF31}"/>
              </a:ext>
            </a:extLst>
          </p:cNvPr>
          <p:cNvSpPr txBox="1">
            <a:spLocks/>
          </p:cNvSpPr>
          <p:nvPr/>
        </p:nvSpPr>
        <p:spPr>
          <a:xfrm>
            <a:off x="1045023" y="142043"/>
            <a:ext cx="8063466"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Табдилдиҳандаҳои ченкунандаи аввалӣ барои ҳимояи релеӣ   ва схемаи пайвасти онҳо бо бор.</a:t>
            </a:r>
          </a:p>
        </p:txBody>
      </p:sp>
      <mc:AlternateContent xmlns:mc="http://schemas.openxmlformats.org/markup-compatibility/2006" xmlns:a14="http://schemas.microsoft.com/office/drawing/2010/main">
        <mc:Choice Requires="a14">
          <p:sp>
            <p:nvSpPr>
              <p:cNvPr id="8" name="Прямоугольник 7">
                <a:extLst>
                  <a:ext uri="{FF2B5EF4-FFF2-40B4-BE49-F238E27FC236}">
                    <a16:creationId xmlns:a16="http://schemas.microsoft.com/office/drawing/2014/main" id="{7C34E9FE-9B0B-4C75-BE9F-FC58AA7F2CE8}"/>
                  </a:ext>
                </a:extLst>
              </p:cNvPr>
              <p:cNvSpPr/>
              <p:nvPr/>
            </p:nvSpPr>
            <p:spPr>
              <a:xfrm>
                <a:off x="1035081" y="1764015"/>
                <a:ext cx="8543925" cy="3451138"/>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Табдилдиҳандаҳои ченкунанда ду функсияи асосиро иҷро мекунанд: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tg-Cyrl-TJ" sz="2400" dirty="0">
                    <a:latin typeface="Times New Roman" panose="02020603050405020304" pitchFamily="18" charset="0"/>
                    <a:ea typeface="Calibri" panose="020F0502020204030204" pitchFamily="34" charset="0"/>
                    <a:cs typeface="Times New Roman" panose="02020603050405020304" pitchFamily="18" charset="0"/>
                  </a:rPr>
                  <a:t>ҷудо кардани занҷири дуюм аз занҷири якуми шиддати баланд;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занҷири дуюм таъмин кардани қимати стандартии ҷараён (1 ё 5 А) ва шиддат (100 ё 100/</a:t>
                </a:r>
                <a14:m>
                  <m:oMath xmlns:m="http://schemas.openxmlformats.org/officeDocument/2006/math">
                    <m:rad>
                      <m:radPr>
                        <m:degHide m:val="on"/>
                        <m:ctrlPr>
                          <a:rPr lang="ru-RU" sz="2400" i="1">
                            <a:latin typeface="Cambria Math" panose="02040503050406030204" pitchFamily="18" charset="0"/>
                            <a:cs typeface="Times New Roman" panose="02020603050405020304" pitchFamily="18" charset="0"/>
                          </a:rPr>
                        </m:ctrlPr>
                      </m:radPr>
                      <m:deg/>
                      <m:e>
                        <m:r>
                          <a:rPr lang="tg-Cyrl-TJ" sz="2400" i="1">
                            <a:latin typeface="Cambria Math" panose="02040503050406030204" pitchFamily="18" charset="0"/>
                            <a:ea typeface="Calibri" panose="020F0502020204030204" pitchFamily="34" charset="0"/>
                            <a:cs typeface="Times New Roman" panose="02020603050405020304" pitchFamily="18" charset="0"/>
                          </a:rPr>
                          <m:t>3</m:t>
                        </m:r>
                      </m:e>
                    </m:rad>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В) ҳангоми гуногун будани ҷараён ва шиддати занҷири якум.</a:t>
                </a:r>
                <a:endParaRPr lang="ru-RU" sz="2400" dirty="0">
                  <a:latin typeface="Times New Roman" panose="02020603050405020304" pitchFamily="18" charset="0"/>
                  <a:cs typeface="Times New Roman" panose="02020603050405020304" pitchFamily="18" charset="0"/>
                </a:endParaRPr>
              </a:p>
            </p:txBody>
          </p:sp>
        </mc:Choice>
        <mc:Fallback xmlns="">
          <p:sp>
            <p:nvSpPr>
              <p:cNvPr id="8" name="Прямоугольник 7">
                <a:extLst>
                  <a:ext uri="{FF2B5EF4-FFF2-40B4-BE49-F238E27FC236}">
                    <a16:creationId xmlns:a16="http://schemas.microsoft.com/office/drawing/2014/main" id="{7C34E9FE-9B0B-4C75-BE9F-FC58AA7F2CE8}"/>
                  </a:ext>
                </a:extLst>
              </p:cNvPr>
              <p:cNvSpPr>
                <a:spLocks noRot="1" noChangeAspect="1" noMove="1" noResize="1" noEditPoints="1" noAdjustHandles="1" noChangeArrowheads="1" noChangeShapeType="1" noTextEdit="1"/>
              </p:cNvSpPr>
              <p:nvPr/>
            </p:nvSpPr>
            <p:spPr>
              <a:xfrm>
                <a:off x="1035081" y="1764015"/>
                <a:ext cx="8543925" cy="3451138"/>
              </a:xfrm>
              <a:prstGeom prst="rect">
                <a:avLst/>
              </a:prstGeom>
              <a:blipFill>
                <a:blip r:embed="rId2"/>
                <a:stretch>
                  <a:fillRect l="-999" r="-1071" b="-2998"/>
                </a:stretch>
              </a:blipFill>
            </p:spPr>
            <p:txBody>
              <a:bodyPr/>
              <a:lstStyle/>
              <a:p>
                <a:r>
                  <a:rPr lang="ru-RU">
                    <a:noFill/>
                  </a:rPr>
                  <a:t> </a:t>
                </a:r>
              </a:p>
            </p:txBody>
          </p:sp>
        </mc:Fallback>
      </mc:AlternateContent>
    </p:spTree>
    <p:extLst>
      <p:ext uri="{BB962C8B-B14F-4D97-AF65-F5344CB8AC3E}">
        <p14:creationId xmlns:p14="http://schemas.microsoft.com/office/powerpoint/2010/main" val="1057408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6012D37-F7FA-4297-8792-802AE75DE506}"/>
              </a:ext>
            </a:extLst>
          </p:cNvPr>
          <p:cNvSpPr>
            <a:spLocks noGrp="1"/>
          </p:cNvSpPr>
          <p:nvPr>
            <p:ph type="body" idx="1"/>
          </p:nvPr>
        </p:nvSpPr>
        <p:spPr>
          <a:xfrm>
            <a:off x="681037" y="1275209"/>
            <a:ext cx="8543925" cy="5143346"/>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99E1E633-6F24-4040-B9D3-A65BB310C666}"/>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9C5F52C1-2C97-4B1C-AB9C-43B8B6EF6524}"/>
              </a:ext>
            </a:extLst>
          </p:cNvPr>
          <p:cNvSpPr/>
          <p:nvPr/>
        </p:nvSpPr>
        <p:spPr>
          <a:xfrm>
            <a:off x="4714168" y="1701625"/>
            <a:ext cx="4405868" cy="3349956"/>
          </a:xfrm>
          <a:prstGeom prst="rect">
            <a:avLst/>
          </a:prstGeom>
        </p:spPr>
        <p:txBody>
          <a:bodyPr wrap="square">
            <a:spAutoFit/>
          </a:bodyPr>
          <a:lstStyle/>
          <a:p>
            <a:pPr marL="90170" indent="18034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Трансформаторҳои ҷараён барои таъминоти таҷҳизоти ченкунанда, ҳисобкунанда ва ҳимояи релеӣ истифода бурда мешаванд.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F343CDE0-B921-4B54-B1AA-77291F45652E}"/>
              </a:ext>
            </a:extLst>
          </p:cNvPr>
          <p:cNvSpPr/>
          <p:nvPr/>
        </p:nvSpPr>
        <p:spPr>
          <a:xfrm>
            <a:off x="785964" y="1134643"/>
            <a:ext cx="8616682" cy="1133965"/>
          </a:xfrm>
          <a:prstGeom prst="rect">
            <a:avLst/>
          </a:prstGeom>
        </p:spPr>
        <p:txBody>
          <a:bodyPr wrap="square">
            <a:spAutoFit/>
          </a:bodyPr>
          <a:lstStyle/>
          <a:p>
            <a:pPr algn="ctr">
              <a:lnSpc>
                <a:spcPct val="150000"/>
              </a:lnSpc>
              <a:spcBef>
                <a:spcPts val="1200"/>
              </a:spcBef>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4E47E021-5102-41AD-AF55-B0F38E5EC2E1}"/>
              </a:ext>
            </a:extLst>
          </p:cNvPr>
          <p:cNvPicPr/>
          <p:nvPr/>
        </p:nvPicPr>
        <p:blipFill rotWithShape="1">
          <a:blip r:embed="rId2">
            <a:extLst>
              <a:ext uri="{28A0092B-C50C-407E-A947-70E740481C1C}">
                <a14:useLocalDpi xmlns:a14="http://schemas.microsoft.com/office/drawing/2010/main" val="0"/>
              </a:ext>
            </a:extLst>
          </a:blip>
          <a:srcRect l="15429" t="39467" r="71138" b="36583"/>
          <a:stretch/>
        </p:blipFill>
        <p:spPr bwMode="auto">
          <a:xfrm>
            <a:off x="503353" y="2397649"/>
            <a:ext cx="3562620" cy="2821472"/>
          </a:xfrm>
          <a:prstGeom prst="rect">
            <a:avLst/>
          </a:prstGeom>
          <a:ln>
            <a:noFill/>
          </a:ln>
          <a:extLst>
            <a:ext uri="{53640926-AAD7-44D8-BBD7-CCE9431645EC}">
              <a14:shadowObscured xmlns:a14="http://schemas.microsoft.com/office/drawing/2010/main"/>
            </a:ext>
          </a:extLst>
        </p:spPr>
      </p:pic>
      <p:sp>
        <p:nvSpPr>
          <p:cNvPr id="9" name="Прямоугольник 8">
            <a:extLst>
              <a:ext uri="{FF2B5EF4-FFF2-40B4-BE49-F238E27FC236}">
                <a16:creationId xmlns:a16="http://schemas.microsoft.com/office/drawing/2014/main" id="{E680CCB8-E8F6-4323-B7A6-F7CD18081D3C}"/>
              </a:ext>
            </a:extLst>
          </p:cNvPr>
          <p:cNvSpPr/>
          <p:nvPr/>
        </p:nvSpPr>
        <p:spPr>
          <a:xfrm>
            <a:off x="299167" y="5354300"/>
            <a:ext cx="6483374" cy="961482"/>
          </a:xfrm>
          <a:prstGeom prst="rect">
            <a:avLst/>
          </a:prstGeom>
        </p:spPr>
        <p:txBody>
          <a:bodyPr wrap="square">
            <a:spAutoFit/>
          </a:bodyPr>
          <a:lstStyle/>
          <a:p>
            <a:pPr>
              <a:lnSpc>
                <a:spcPct val="107000"/>
              </a:lnSpc>
            </a:pPr>
            <a:r>
              <a:rPr lang="tg-Cyrl-TJ" sz="1800" i="1" dirty="0">
                <a:latin typeface="Times New Roman" panose="02020603050405020304" pitchFamily="18" charset="0"/>
                <a:ea typeface="Calibri" panose="020F0502020204030204" pitchFamily="34" charset="0"/>
                <a:cs typeface="Times New Roman" panose="02020603050405020304" pitchFamily="18" charset="0"/>
              </a:rPr>
              <a:t>Расми 6.1. Схемаи принсипиалии трансформатори ҷараён.</a:t>
            </a:r>
          </a:p>
          <a:p>
            <a:pPr>
              <a:lnSpc>
                <a:spcPct val="107000"/>
              </a:lnSpc>
            </a:pPr>
            <a:r>
              <a:rPr lang="tg-Cyrl-TJ" sz="1800" i="1"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a:t>
            </a:r>
          </a:p>
          <a:p>
            <a:pPr>
              <a:lnSpc>
                <a:spcPct val="107000"/>
              </a:lnSpc>
            </a:pPr>
            <a:r>
              <a:rPr lang="tg-Cyrl-TJ" sz="1800" i="1" dirty="0">
                <a:latin typeface="Times New Roman" panose="02020603050405020304" pitchFamily="18" charset="0"/>
                <a:ea typeface="Times New Roman" panose="02020603050405020304" pitchFamily="18" charset="0"/>
                <a:cs typeface="Times New Roman" panose="02020603050405020304" pitchFamily="18" charset="0"/>
              </a:rPr>
              <a:t>воситаи таълим/Душанбе: Промэкспо, 2018, саҳ.32</a:t>
            </a:r>
            <a:endParaRPr lang="ru-RU" sz="18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556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36C1D200-6DAC-4417-A00D-E5B1086C4996}"/>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EAA2A24-0027-47D5-AC5E-D3B896BA3F15}"/>
              </a:ext>
            </a:extLst>
          </p:cNvPr>
          <p:cNvSpPr/>
          <p:nvPr/>
        </p:nvSpPr>
        <p:spPr>
          <a:xfrm>
            <a:off x="944546" y="1126036"/>
            <a:ext cx="8323741"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Трансформатори ҷараён гуфта дастгоҳи электромагнитии аз магнитноқил ва ду печа (якум ва дуюм) иборат бударо меноманд (рас. 6.1). Печаи якум аз якчанд печак (дар бисёр ҳолатҳо аз як печак) иборат мебошад ва ҷараёни номиналиаш аз 15 то ба 24 000 А баробар шуда метавонад. Печаи дуюм аз печакҳои зиёд иборат буда, ду варианти қимати стандартии ҷараён дошта метавонад: ҷараёни номиналии 5 ё 1 А.</a:t>
            </a:r>
            <a:endParaRPr lang="ru-RU" sz="2400" dirty="0"/>
          </a:p>
        </p:txBody>
      </p:sp>
    </p:spTree>
    <p:extLst>
      <p:ext uri="{BB962C8B-B14F-4D97-AF65-F5344CB8AC3E}">
        <p14:creationId xmlns:p14="http://schemas.microsoft.com/office/powerpoint/2010/main" val="3034233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1FBCFDA6-BEA3-4C37-B594-10E94C0DD725}"/>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1F01539-5899-4DA5-B458-A606B832BE70}"/>
              </a:ext>
            </a:extLst>
          </p:cNvPr>
          <p:cNvSpPr/>
          <p:nvPr/>
        </p:nvSpPr>
        <p:spPr>
          <a:xfrm>
            <a:off x="1053899" y="1171652"/>
            <a:ext cx="8427451"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Барои иҷро кардани функсияи дуюми трансформаторҳои ҷараён, печаи дуюм бояд ба заминваслак пайваст карда шавад. Дар схема (рас. 6.1.) нишон дода шудааст, ки муқовимати бор (</a:t>
            </a:r>
            <a:r>
              <a:rPr lang="tg-Cyrl-TJ" sz="2400" i="1" dirty="0">
                <a:latin typeface="Times New Roman" panose="02020603050405020304" pitchFamily="18" charset="0"/>
                <a:ea typeface="Calibri" panose="020F0502020204030204" pitchFamily="34" charset="0"/>
              </a:rPr>
              <a:t>Z</a:t>
            </a:r>
            <a:r>
              <a:rPr lang="tg-Cyrl-TJ" sz="2400" baseline="-25000" dirty="0">
                <a:latin typeface="Times New Roman" panose="02020603050405020304" pitchFamily="18" charset="0"/>
                <a:ea typeface="Calibri" panose="020F0502020204030204" pitchFamily="34" charset="0"/>
              </a:rPr>
              <a:t>б</a:t>
            </a:r>
            <a:r>
              <a:rPr lang="tg-Cyrl-TJ" sz="2400" dirty="0">
                <a:latin typeface="Times New Roman" panose="02020603050405020304" pitchFamily="18" charset="0"/>
                <a:ea typeface="Calibri" panose="020F0502020204030204" pitchFamily="34" charset="0"/>
              </a:rPr>
              <a:t>) ба печаи дуюм пайваст шудааст. Бори печаи дуюми трансформатори ҷараён мумкин аст, ки печаи ҷараёнии таҷҳизоти  ченкунанда  (амперметр,  ваттметр,  фазометр, варметр,   ва   ба   инҳо   монанд)   ё   ҳимояи    релеӣ   бошад.</a:t>
            </a:r>
            <a:endParaRPr lang="ru-RU" sz="2400" dirty="0"/>
          </a:p>
        </p:txBody>
      </p:sp>
    </p:spTree>
    <p:extLst>
      <p:ext uri="{BB962C8B-B14F-4D97-AF65-F5344CB8AC3E}">
        <p14:creationId xmlns:p14="http://schemas.microsoft.com/office/powerpoint/2010/main" val="1884244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p:nvPr/>
        </p:nvSpPr>
        <p:spPr>
          <a:xfrm>
            <a:off x="158698" y="1114969"/>
            <a:ext cx="9143999"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uz-Cyrl-UZ" sz="1800" b="1" i="0" u="none" strike="noStrike" cap="none">
                <a:solidFill>
                  <a:schemeClr val="dk1"/>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115" name="Google Shape;115;p4"/>
          <p:cNvSpPr/>
          <p:nvPr/>
        </p:nvSpPr>
        <p:spPr>
          <a:xfrm>
            <a:off x="1197520" y="501134"/>
            <a:ext cx="184731"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200" b="1">
              <a:solidFill>
                <a:srgbClr val="002060"/>
              </a:solidFill>
              <a:latin typeface="Calibri"/>
              <a:ea typeface="Calibri"/>
              <a:cs typeface="Calibri"/>
              <a:sym typeface="Calibri"/>
            </a:endParaRPr>
          </a:p>
        </p:txBody>
      </p:sp>
      <p:sp>
        <p:nvSpPr>
          <p:cNvPr id="10" name="Заголовок 8">
            <a:extLst>
              <a:ext uri="{FF2B5EF4-FFF2-40B4-BE49-F238E27FC236}">
                <a16:creationId xmlns:a16="http://schemas.microsoft.com/office/drawing/2014/main" id="{A6CBE502-68E2-4124-B421-A4EE448A0065}"/>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C8DF5BCA-FEF8-4262-911A-680E430FE9FB}"/>
              </a:ext>
            </a:extLst>
          </p:cNvPr>
          <p:cNvPicPr/>
          <p:nvPr/>
        </p:nvPicPr>
        <p:blipFill rotWithShape="1">
          <a:blip r:embed="rId3"/>
          <a:srcRect l="58840" t="72406" r="32849" b="17337"/>
          <a:stretch/>
        </p:blipFill>
        <p:spPr bwMode="auto">
          <a:xfrm>
            <a:off x="478654" y="1484301"/>
            <a:ext cx="4474346" cy="3016678"/>
          </a:xfrm>
          <a:prstGeom prst="rect">
            <a:avLst/>
          </a:prstGeom>
          <a:ln>
            <a:noFill/>
          </a:ln>
          <a:extLst>
            <a:ext uri="{53640926-AAD7-44D8-BBD7-CCE9431645EC}">
              <a14:shadowObscured xmlns:a14="http://schemas.microsoft.com/office/drawing/2010/main"/>
            </a:ext>
          </a:extLst>
        </p:spPr>
      </p:pic>
      <p:sp>
        <p:nvSpPr>
          <p:cNvPr id="5" name="Прямоугольник 4">
            <a:extLst>
              <a:ext uri="{FF2B5EF4-FFF2-40B4-BE49-F238E27FC236}">
                <a16:creationId xmlns:a16="http://schemas.microsoft.com/office/drawing/2014/main" id="{421E3B7B-C12A-4F31-899D-768C6C14DF38}"/>
              </a:ext>
            </a:extLst>
          </p:cNvPr>
          <p:cNvSpPr/>
          <p:nvPr/>
        </p:nvSpPr>
        <p:spPr>
          <a:xfrm>
            <a:off x="-249684" y="4724651"/>
            <a:ext cx="6606096" cy="1477328"/>
          </a:xfrm>
          <a:prstGeom prst="rect">
            <a:avLst/>
          </a:prstGeom>
        </p:spPr>
        <p:txBody>
          <a:bodyPr wrap="square">
            <a:spAutoFit/>
          </a:bodyPr>
          <a:lstStyle/>
          <a:p>
            <a:pPr marL="457200" indent="449580" algn="just"/>
            <a:r>
              <a:rPr lang="tg-Cyrl-TJ" sz="1800" i="1" dirty="0">
                <a:latin typeface="Times New Roman" panose="02020603050405020304" pitchFamily="18" charset="0"/>
                <a:ea typeface="Calibri" panose="020F0502020204030204" pitchFamily="34" charset="0"/>
                <a:cs typeface="Times New Roman" panose="02020603050405020304" pitchFamily="18" charset="0"/>
              </a:rPr>
              <a:t>Рас. 6.2. Ишораҳои графикии трансформатори ҷараён.Схемаи принсипиалии трансформатори ҷараён. </a:t>
            </a:r>
            <a:r>
              <a:rPr lang="tg-Cyrl-TJ" sz="1800" i="1"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саҳ.33</a:t>
            </a:r>
            <a:endParaRPr lang="ru-RU" sz="18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B727D0CF-6015-4F34-90E6-26DE4FD51E21}"/>
              </a:ext>
            </a:extLst>
          </p:cNvPr>
          <p:cNvSpPr/>
          <p:nvPr/>
        </p:nvSpPr>
        <p:spPr>
          <a:xfrm>
            <a:off x="4953000" y="1484301"/>
            <a:ext cx="4953000" cy="3149580"/>
          </a:xfrm>
          <a:prstGeom prst="rect">
            <a:avLst/>
          </a:prstGeom>
        </p:spPr>
        <p:txBody>
          <a:bodyPr>
            <a:spAutoFit/>
          </a:bodyPr>
          <a:lstStyle/>
          <a:p>
            <a:pPr marL="457200" indent="449580" algn="just">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Аммо  дар  ҳама  ҳолатҳо муқовимати бор аз муқовимати номиналии печаи дуюм бояд кам бошад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Z</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Z</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адабиётҳо ишораи графикии трансформаторҳо бо ду  вариант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tg-Cyrl-TJ" sz="2400" dirty="0">
                <a:latin typeface="Times New Roman" panose="02020603050405020304" pitchFamily="18" charset="0"/>
                <a:ea typeface="Calibri" panose="020F0502020204030204" pitchFamily="34" charset="0"/>
                <a:cs typeface="Times New Roman" panose="02020603050405020304" pitchFamily="18" charset="0"/>
              </a:rPr>
              <a:t>      нишон    дода     мешавад,     ки         </a:t>
            </a:r>
          </a:p>
          <a:p>
            <a:r>
              <a:rPr lang="tg-Cyrl-TJ" sz="2400" dirty="0">
                <a:latin typeface="Times New Roman" panose="02020603050405020304" pitchFamily="18" charset="0"/>
                <a:ea typeface="Calibri" panose="020F0502020204030204" pitchFamily="34" charset="0"/>
                <a:cs typeface="Times New Roman" panose="02020603050405020304" pitchFamily="18" charset="0"/>
              </a:rPr>
              <a:t>      ҳаммаъно </a:t>
            </a:r>
            <a:r>
              <a:rPr lang="tg-Cyrl-TJ" sz="2400" dirty="0">
                <a:latin typeface="Times New Roman" panose="02020603050405020304" pitchFamily="18" charset="0"/>
                <a:cs typeface="Times New Roman" panose="02020603050405020304" pitchFamily="18" charset="0"/>
              </a:rPr>
              <a:t>мебошанд (рас. 6.2). </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30DCF45A-4FBB-494B-B458-9113E541100D}"/>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1F07E76D-3E68-4055-960E-CBBC443E44A0}"/>
              </a:ext>
            </a:extLst>
          </p:cNvPr>
          <p:cNvSpPr/>
          <p:nvPr/>
        </p:nvSpPr>
        <p:spPr>
          <a:xfrm>
            <a:off x="663284" y="1083075"/>
            <a:ext cx="8427450" cy="4457952"/>
          </a:xfrm>
          <a:prstGeom prst="rect">
            <a:avLst/>
          </a:prstGeom>
        </p:spPr>
        <p:txBody>
          <a:bodyPr wrap="square">
            <a:spAutoFit/>
          </a:bodyPr>
          <a:lstStyle/>
          <a:p>
            <a:pPr marL="457200" indent="44958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Ҳангоми лоиҳакашӣ ва тартиб додани схемаи принсипиалии занҷирҳои ҷараёнӣ ҳардуи онҳоро истифода бурдан мумкин 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90170" indent="269875"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Ба ғайр аз бузургии иҷозатдодашудаи муқовимати бор, заводи истеҳсолкунанда ҳамчунин маълумотҳои дигарро дар бораи трансформатори ҷараён пешниҳод менамояд. Шиддати номиналӣ аз он шаҳодат медиҳад, ки ба кадом синфи шиддат оиқи печаи якум мутобиқат мекунад.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3385686"/>
      </p:ext>
    </p:extLst>
  </p:cSld>
  <p:clrMapOvr>
    <a:masterClrMapping/>
  </p:clrMapOvr>
  <mc:AlternateContent xmlns:mc="http://schemas.openxmlformats.org/markup-compatibility/2006" xmlns:p14="http://schemas.microsoft.com/office/powerpoint/2010/main">
    <mc:Choice Requires="p14">
      <p:transition spd="slow" p14:dur="2000" advTm="15751"/>
    </mc:Choice>
    <mc:Fallback xmlns="">
      <p:transition spd="slow" advTm="157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802663E-1301-43BE-9609-DA8A0AF90A28}"/>
              </a:ext>
            </a:extLst>
          </p:cNvPr>
          <p:cNvSpPr>
            <a:spLocks noGrp="1"/>
          </p:cNvSpPr>
          <p:nvPr>
            <p:ph type="body" idx="1"/>
          </p:nvPr>
        </p:nvSpPr>
        <p:spPr>
          <a:xfrm>
            <a:off x="708732" y="1004756"/>
            <a:ext cx="8543925" cy="4659197"/>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9" name="Заголовок 8">
            <a:extLst>
              <a:ext uri="{FF2B5EF4-FFF2-40B4-BE49-F238E27FC236}">
                <a16:creationId xmlns:a16="http://schemas.microsoft.com/office/drawing/2014/main" id="{A37AEF16-4D6D-4ECB-A604-DBD1F466B197}"/>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47F4DEDC-7039-48E0-94EC-3FB0AAC5A052}"/>
                  </a:ext>
                </a:extLst>
              </p:cNvPr>
              <p:cNvSpPr/>
              <p:nvPr/>
            </p:nvSpPr>
            <p:spPr>
              <a:xfrm>
                <a:off x="1182486" y="1521106"/>
                <a:ext cx="8070171" cy="3261790"/>
              </a:xfrm>
              <a:prstGeom prst="rect">
                <a:avLst/>
              </a:prstGeom>
            </p:spPr>
            <p:txBody>
              <a:bodyPr wrap="square">
                <a:spAutoFit/>
              </a:bodyPr>
              <a:lstStyle/>
              <a:p>
                <a:pPr marL="90170" indent="269875"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Инчунин зариби трансформатсия чунин ифода меёбад: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90170" indent="269875" algn="ctr">
                  <a:lnSpc>
                    <a:spcPct val="150000"/>
                  </a:lnSpc>
                </a:pP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К</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ТҶ</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f>
                      <m:f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ru-RU" sz="2400" b="1" i="1">
                                <a:effectLst/>
                                <a:latin typeface="Cambria Math" panose="02040503050406030204" pitchFamily="18" charset="0"/>
                                <a:ea typeface="Calibri" panose="020F0502020204030204" pitchFamily="34" charset="0"/>
                                <a:cs typeface="Times New Roman" panose="02020603050405020304" pitchFamily="18" charset="0"/>
                              </a:rPr>
                              <m:t>𝑾</m:t>
                            </m:r>
                          </m:e>
                          <m:sub>
                            <m:r>
                              <a:rPr lang="ru-RU" sz="2400" b="1" i="1">
                                <a:effectLst/>
                                <a:latin typeface="Cambria Math" panose="02040503050406030204" pitchFamily="18" charset="0"/>
                                <a:ea typeface="Calibri" panose="020F0502020204030204" pitchFamily="34" charset="0"/>
                                <a:cs typeface="Times New Roman" panose="02020603050405020304" pitchFamily="18" charset="0"/>
                              </a:rPr>
                              <m:t>𝟐</m:t>
                            </m:r>
                          </m:sub>
                        </m:sSub>
                      </m:num>
                      <m:den>
                        <m:sSub>
                          <m:sSub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ru-RU" sz="2400" b="1" i="1">
                                <a:effectLst/>
                                <a:latin typeface="Cambria Math" panose="02040503050406030204" pitchFamily="18" charset="0"/>
                                <a:ea typeface="Calibri" panose="020F0502020204030204" pitchFamily="34" charset="0"/>
                                <a:cs typeface="Times New Roman" panose="02020603050405020304" pitchFamily="18" charset="0"/>
                              </a:rPr>
                              <m:t>𝑾</m:t>
                            </m:r>
                          </m:e>
                          <m:sub>
                            <m:r>
                              <a:rPr lang="ru-RU" sz="2400" b="1" i="1">
                                <a:effectLst/>
                                <a:latin typeface="Cambria Math" panose="02040503050406030204" pitchFamily="18" charset="0"/>
                                <a:ea typeface="Calibri" panose="020F0502020204030204" pitchFamily="34" charset="0"/>
                                <a:cs typeface="Times New Roman" panose="02020603050405020304" pitchFamily="18" charset="0"/>
                              </a:rPr>
                              <m:t>𝟏</m:t>
                            </m:r>
                          </m:sub>
                        </m:sSub>
                      </m:den>
                    </m:f>
                    <m:r>
                      <a:rPr lang="ru-RU" sz="2400" b="1" i="1">
                        <a:effectLst/>
                        <a:latin typeface="Cambria Math" panose="02040503050406030204" pitchFamily="18" charset="0"/>
                        <a:ea typeface="Calibri" panose="020F0502020204030204" pitchFamily="34" charset="0"/>
                        <a:cs typeface="Times New Roman" panose="02020603050405020304" pitchFamily="18" charset="0"/>
                      </a:rPr>
                      <m:t> </m:t>
                    </m:r>
                  </m:oMath>
                </a14:m>
                <a:r>
                  <a:rPr lang="ru-RU"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fPr>
                      <m:num>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𝟏</m:t>
                            </m:r>
                          </m:sub>
                          <m:sup>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ˊ</m:t>
                            </m:r>
                          </m:sup>
                        </m:sSubSup>
                      </m:num>
                      <m:den>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𝟐</m:t>
                            </m:r>
                          </m:sub>
                          <m:sup>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ˊ</m:t>
                            </m:r>
                          </m:sup>
                        </m:sSubSup>
                      </m:den>
                    </m:f>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(6.1.)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90170" indent="269875"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ин ҷо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dirty="0">
                    <a:latin typeface="Times New Roman" panose="02020603050405020304" pitchFamily="18" charset="0"/>
                    <a:ea typeface="Calibri" panose="020F0502020204030204" pitchFamily="34" charset="0"/>
                    <a:cs typeface="Times New Roman" panose="02020603050405020304" pitchFamily="18" charset="0"/>
                  </a:rPr>
                  <a:t>ʹ</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 </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ҷараёни дуюми идеалӣ мебошад. Чунин ҷараён дар ҳолати набудани хатогии трансформатори ҷараён буда метавонад.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47F4DEDC-7039-48E0-94EC-3FB0AAC5A052}"/>
                  </a:ext>
                </a:extLst>
              </p:cNvPr>
              <p:cNvSpPr>
                <a:spLocks noRot="1" noChangeAspect="1" noMove="1" noResize="1" noEditPoints="1" noAdjustHandles="1" noChangeArrowheads="1" noChangeShapeType="1" noTextEdit="1"/>
              </p:cNvSpPr>
              <p:nvPr/>
            </p:nvSpPr>
            <p:spPr>
              <a:xfrm>
                <a:off x="1182486" y="1521106"/>
                <a:ext cx="8070171" cy="3261790"/>
              </a:xfrm>
              <a:prstGeom prst="rect">
                <a:avLst/>
              </a:prstGeom>
              <a:blipFill>
                <a:blip r:embed="rId2"/>
                <a:stretch>
                  <a:fillRect l="-76" r="-1133" b="-3364"/>
                </a:stretch>
              </a:blipFill>
            </p:spPr>
            <p:txBody>
              <a:bodyPr/>
              <a:lstStyle/>
              <a:p>
                <a:r>
                  <a:rPr lang="ru-RU">
                    <a:noFill/>
                  </a:rPr>
                  <a:t> </a:t>
                </a:r>
              </a:p>
            </p:txBody>
          </p:sp>
        </mc:Fallback>
      </mc:AlternateContent>
    </p:spTree>
    <p:extLst>
      <p:ext uri="{BB962C8B-B14F-4D97-AF65-F5344CB8AC3E}">
        <p14:creationId xmlns:p14="http://schemas.microsoft.com/office/powerpoint/2010/main" val="1047979614"/>
      </p:ext>
    </p:extLst>
  </p:cSld>
  <p:clrMapOvr>
    <a:masterClrMapping/>
  </p:clrMapOvr>
  <mc:AlternateContent xmlns:mc="http://schemas.openxmlformats.org/markup-compatibility/2006" xmlns:p14="http://schemas.microsoft.com/office/powerpoint/2010/main">
    <mc:Choice Requires="p14">
      <p:transition spd="slow" p14:dur="2000" advTm="14347"/>
    </mc:Choice>
    <mc:Fallback xmlns="">
      <p:transition spd="slow" advTm="1434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8">
            <a:extLst>
              <a:ext uri="{FF2B5EF4-FFF2-40B4-BE49-F238E27FC236}">
                <a16:creationId xmlns:a16="http://schemas.microsoft.com/office/drawing/2014/main" id="{2B238549-A766-4D5B-B716-5D74C5A034E8}"/>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7F638780-AE1C-41EE-84A2-DC51E907E86D}"/>
              </a:ext>
            </a:extLst>
          </p:cNvPr>
          <p:cNvPicPr/>
          <p:nvPr/>
        </p:nvPicPr>
        <p:blipFill rotWithShape="1">
          <a:blip r:embed="rId2">
            <a:extLst>
              <a:ext uri="{28A0092B-C50C-407E-A947-70E740481C1C}">
                <a14:useLocalDpi xmlns:a14="http://schemas.microsoft.com/office/drawing/2010/main" val="0"/>
              </a:ext>
            </a:extLst>
          </a:blip>
          <a:srcRect l="14591" t="64424" r="73223" b="22463"/>
          <a:stretch/>
        </p:blipFill>
        <p:spPr bwMode="auto">
          <a:xfrm>
            <a:off x="424650" y="1189993"/>
            <a:ext cx="3251771" cy="3978974"/>
          </a:xfrm>
          <a:prstGeom prst="rect">
            <a:avLst/>
          </a:prstGeom>
          <a:ln>
            <a:noFill/>
          </a:ln>
          <a:extLst>
            <a:ext uri="{53640926-AAD7-44D8-BBD7-CCE9431645EC}">
              <a14:shadowObscured xmlns:a14="http://schemas.microsoft.com/office/drawing/2010/main"/>
            </a:ext>
          </a:extLst>
        </p:spPr>
      </p:pic>
      <p:sp>
        <p:nvSpPr>
          <p:cNvPr id="12" name="Прямоугольник 11">
            <a:extLst>
              <a:ext uri="{FF2B5EF4-FFF2-40B4-BE49-F238E27FC236}">
                <a16:creationId xmlns:a16="http://schemas.microsoft.com/office/drawing/2014/main" id="{6341A5F9-AA9F-463B-8CAB-DE0576223285}"/>
              </a:ext>
            </a:extLst>
          </p:cNvPr>
          <p:cNvSpPr/>
          <p:nvPr/>
        </p:nvSpPr>
        <p:spPr>
          <a:xfrm>
            <a:off x="1" y="5239603"/>
            <a:ext cx="6241002" cy="1324145"/>
          </a:xfrm>
          <a:prstGeom prst="rect">
            <a:avLst/>
          </a:prstGeom>
        </p:spPr>
        <p:txBody>
          <a:bodyPr wrap="square">
            <a:spAutoFit/>
          </a:bodyPr>
          <a:lstStyle/>
          <a:p>
            <a:pPr indent="291465">
              <a:lnSpc>
                <a:spcPct val="107000"/>
              </a:lnSpc>
              <a:tabLst>
                <a:tab pos="1943100" algn="l"/>
              </a:tabLst>
            </a:pPr>
            <a:r>
              <a:rPr lang="tg-Cyrl-TJ" sz="1800" i="1" dirty="0">
                <a:latin typeface="Times New Roman" panose="02020603050405020304" pitchFamily="18" charset="0"/>
                <a:ea typeface="Calibri" panose="020F0502020204030204" pitchFamily="34" charset="0"/>
                <a:cs typeface="Times New Roman" panose="02020603050405020304" pitchFamily="18" charset="0"/>
              </a:rPr>
              <a:t>Рас. 6.3. Схемаи бадалии трансформатори ҷараён.</a:t>
            </a:r>
            <a:endParaRPr lang="ru-RU" sz="1800" i="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tg-Cyrl-TJ" sz="1800" i="1"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саҳ.33</a:t>
            </a:r>
            <a:endParaRPr lang="ru-RU" sz="18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9ED417EF-4782-4510-ACBD-7D619271B110}"/>
              </a:ext>
            </a:extLst>
          </p:cNvPr>
          <p:cNvSpPr/>
          <p:nvPr/>
        </p:nvSpPr>
        <p:spPr>
          <a:xfrm>
            <a:off x="3986073" y="1084619"/>
            <a:ext cx="5495277" cy="4154984"/>
          </a:xfrm>
          <a:prstGeom prst="rect">
            <a:avLst/>
          </a:prstGeom>
        </p:spPr>
        <p:txBody>
          <a:bodyPr wrap="square">
            <a:spAutoFit/>
          </a:bodyPr>
          <a:lstStyle/>
          <a:p>
            <a:pPr algn="just"/>
            <a:r>
              <a:rPr lang="ru-RU" sz="2400" b="1" dirty="0">
                <a:latin typeface="Times New Roman" panose="02020603050405020304" pitchFamily="18" charset="0"/>
                <a:cs typeface="Times New Roman" panose="02020603050405020304" pitchFamily="18" charset="0"/>
              </a:rPr>
              <a:t>    Нақшаи бадалии трансформатори ҷараён</a:t>
            </a:r>
            <a:r>
              <a:rPr lang="ru-RU" sz="2400" dirty="0">
                <a:latin typeface="Times New Roman" panose="02020603050405020304" pitchFamily="18" charset="0"/>
                <a:cs typeface="Times New Roman" panose="02020603050405020304" pitchFamily="18" charset="0"/>
              </a:rPr>
              <a:t> — ин тартиби пайвасткунии трансформатори ҷараён мебошад, ки барои чен кардани ҷараён ё ҳимояи релеи дар занҷирҳои электрикӣ истифода мешавад. Ин нақша имконият медиҳад, ки дар ҳолатҳои сохтани схемаҳо (масалан, лоиҳакашии системаҳои ҲР) системаи ченкунӣ ё ҳимоя бе хато ва осон лоиҳакашӣ карда шавад.</a:t>
            </a:r>
          </a:p>
        </p:txBody>
      </p:sp>
    </p:spTree>
    <p:extLst>
      <p:ext uri="{BB962C8B-B14F-4D97-AF65-F5344CB8AC3E}">
        <p14:creationId xmlns:p14="http://schemas.microsoft.com/office/powerpoint/2010/main" val="2382643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3D233F1B-5996-42D5-B548-63E31D1F588D}"/>
              </a:ext>
            </a:extLst>
          </p:cNvPr>
          <p:cNvSpPr>
            <a:spLocks noGrp="1"/>
          </p:cNvSpPr>
          <p:nvPr>
            <p:ph type="body" idx="1"/>
          </p:nvPr>
        </p:nvSpPr>
        <p:spPr>
          <a:xfrm>
            <a:off x="655466" y="887767"/>
            <a:ext cx="8543925" cy="4254076"/>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10" name="Заголовок 8">
            <a:extLst>
              <a:ext uri="{FF2B5EF4-FFF2-40B4-BE49-F238E27FC236}">
                <a16:creationId xmlns:a16="http://schemas.microsoft.com/office/drawing/2014/main" id="{6AA99909-66D2-48C7-B6A3-EC3206D8CB45}"/>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65696B35-F9F6-4632-834F-46EC773D6352}"/>
              </a:ext>
            </a:extLst>
          </p:cNvPr>
          <p:cNvPicPr/>
          <p:nvPr/>
        </p:nvPicPr>
        <p:blipFill rotWithShape="1">
          <a:blip r:embed="rId2">
            <a:extLst>
              <a:ext uri="{28A0092B-C50C-407E-A947-70E740481C1C}">
                <a14:useLocalDpi xmlns:a14="http://schemas.microsoft.com/office/drawing/2010/main" val="0"/>
              </a:ext>
            </a:extLst>
          </a:blip>
          <a:srcRect l="57016" t="38569" r="31722" b="47289"/>
          <a:stretch/>
        </p:blipFill>
        <p:spPr bwMode="auto">
          <a:xfrm>
            <a:off x="5427248" y="1260629"/>
            <a:ext cx="4054101" cy="2719546"/>
          </a:xfrm>
          <a:prstGeom prst="rect">
            <a:avLst/>
          </a:prstGeom>
          <a:ln>
            <a:noFill/>
          </a:ln>
          <a:extLst>
            <a:ext uri="{53640926-AAD7-44D8-BBD7-CCE9431645EC}">
              <a14:shadowObscured xmlns:a14="http://schemas.microsoft.com/office/drawing/2010/main"/>
            </a:ext>
          </a:extLst>
        </p:spPr>
      </p:pic>
      <p:sp>
        <p:nvSpPr>
          <p:cNvPr id="5" name="Прямоугольник 4">
            <a:extLst>
              <a:ext uri="{FF2B5EF4-FFF2-40B4-BE49-F238E27FC236}">
                <a16:creationId xmlns:a16="http://schemas.microsoft.com/office/drawing/2014/main" id="{739FB66B-45CF-43F3-9B9E-DDEBE9C21F4B}"/>
              </a:ext>
            </a:extLst>
          </p:cNvPr>
          <p:cNvSpPr/>
          <p:nvPr/>
        </p:nvSpPr>
        <p:spPr>
          <a:xfrm>
            <a:off x="176657" y="1260629"/>
            <a:ext cx="4953000" cy="4465133"/>
          </a:xfrm>
          <a:prstGeom prst="rect">
            <a:avLst/>
          </a:prstGeom>
        </p:spPr>
        <p:txBody>
          <a:bodyPr>
            <a:spAutoFit/>
          </a:bodyPr>
          <a:lstStyle/>
          <a:p>
            <a:pPr marL="457200" indent="44958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Се намуди хатогии трансформатори ҷараёниро фарқ кардан мумкин аст: хатогии ҷараёнӣ, кунҷӣ ва пурра.     Моҳияти хатогиҳо дар схемаи бадалӣ (рас. 6.3.) ва диаграммаи вектории трансформатори ҷараён фаҳмонида мешавад.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87939F6A-A06F-44DC-8212-381EEFDD1FFE}"/>
              </a:ext>
            </a:extLst>
          </p:cNvPr>
          <p:cNvSpPr/>
          <p:nvPr/>
        </p:nvSpPr>
        <p:spPr>
          <a:xfrm>
            <a:off x="5129657" y="4003433"/>
            <a:ext cx="4953000" cy="1257845"/>
          </a:xfrm>
          <a:prstGeom prst="rect">
            <a:avLst/>
          </a:prstGeom>
        </p:spPr>
        <p:txBody>
          <a:bodyPr wrap="square">
            <a:spAutoFit/>
          </a:bodyPr>
          <a:lstStyle/>
          <a:p>
            <a:pPr indent="291465">
              <a:lnSpc>
                <a:spcPct val="107000"/>
              </a:lnSpc>
              <a:tabLst>
                <a:tab pos="1943100" algn="l"/>
              </a:tabLst>
            </a:pPr>
            <a:r>
              <a:rPr lang="tg-Cyrl-TJ" sz="1800" i="1" dirty="0">
                <a:latin typeface="Times New Roman" panose="02020603050405020304" pitchFamily="18" charset="0"/>
                <a:ea typeface="Calibri" panose="020F0502020204030204" pitchFamily="34" charset="0"/>
                <a:cs typeface="Times New Roman" panose="02020603050405020304" pitchFamily="18" charset="0"/>
              </a:rPr>
              <a:t>Рас. 6.3. Схемаи бадалии трансформатори ҷараён. </a:t>
            </a:r>
            <a:r>
              <a:rPr lang="tg-Cyrl-TJ" sz="1800" i="1"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саҳ.33</a:t>
            </a:r>
            <a:endParaRPr lang="ru-RU" sz="18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5500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7" name="Заголовок 8">
            <a:extLst>
              <a:ext uri="{FF2B5EF4-FFF2-40B4-BE49-F238E27FC236}">
                <a16:creationId xmlns:a16="http://schemas.microsoft.com/office/drawing/2014/main" id="{346CE5F3-01B5-4B9C-99EA-F6D2491635B0}"/>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Прямоугольник 1">
                <a:extLst>
                  <a:ext uri="{FF2B5EF4-FFF2-40B4-BE49-F238E27FC236}">
                    <a16:creationId xmlns:a16="http://schemas.microsoft.com/office/drawing/2014/main" id="{89AA2C49-8A80-4620-9ED6-37E6B98260F9}"/>
                  </a:ext>
                </a:extLst>
              </p:cNvPr>
              <p:cNvSpPr/>
              <p:nvPr/>
            </p:nvSpPr>
            <p:spPr>
              <a:xfrm>
                <a:off x="763110" y="1483576"/>
                <a:ext cx="8611708" cy="3512821"/>
              </a:xfrm>
              <a:prstGeom prst="rect">
                <a:avLst/>
              </a:prstGeom>
            </p:spPr>
            <p:txBody>
              <a:bodyPr wrap="square">
                <a:spAutoFit/>
              </a:bodyPr>
              <a:lstStyle/>
              <a:p>
                <a:pPr marL="457200" indent="44958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Манбаи асосии хатогӣ – ин ҷараёни магнитноккуние, ки  аз ҳисоби  фарқияти сели магнитии ҷараёни якум ва дуюм ба амал оварда шудааст. Аз рас. 6.4. чунин бармеояд: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algn="ctr">
                  <a:lnSpc>
                    <a:spcPct val="150000"/>
                  </a:lnSpc>
                </a:pPr>
                <a:r>
                  <a:rPr lang="en-US" sz="2400" b="1" i="1" dirty="0">
                    <a:effectLst/>
                    <a:latin typeface="Times New Roman" panose="02020603050405020304" pitchFamily="18" charset="0"/>
                    <a:ea typeface="Calibri" panose="020F0502020204030204" pitchFamily="34" charset="0"/>
                    <a:cs typeface="Times New Roman" panose="02020603050405020304" pitchFamily="18" charset="0"/>
                  </a:rPr>
                  <a:t>I</a:t>
                </a:r>
                <a:r>
                  <a:rPr lang="tg-Cyrl-TJ" sz="2400" b="1" i="1" baseline="30000" dirty="0">
                    <a:effectLst/>
                    <a:latin typeface="Times New Roman" panose="02020603050405020304" pitchFamily="18" charset="0"/>
                    <a:ea typeface="Calibri" panose="020F0502020204030204" pitchFamily="34" charset="0"/>
                    <a:cs typeface="Times New Roman" panose="02020603050405020304" pitchFamily="18" charset="0"/>
                  </a:rPr>
                  <a:t>ʹ</a:t>
                </a:r>
                <a:r>
                  <a:rPr lang="ru-RU" sz="2400" b="1"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f>
                      <m:f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𝑰</m:t>
                            </m:r>
                          </m:e>
                          <m:sub>
                            <m:r>
                              <a:rPr lang="ru-RU" sz="2400" b="1" i="1">
                                <a:effectLst/>
                                <a:latin typeface="Cambria Math" panose="02040503050406030204" pitchFamily="18" charset="0"/>
                                <a:ea typeface="Calibri" panose="020F0502020204030204" pitchFamily="34" charset="0"/>
                                <a:cs typeface="Times New Roman" panose="02020603050405020304" pitchFamily="18" charset="0"/>
                              </a:rPr>
                              <m:t>𝟏</m:t>
                            </m:r>
                          </m:sub>
                        </m:sSub>
                      </m:num>
                      <m:den>
                        <m:sSub>
                          <m:sSub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𝑲</m:t>
                            </m:r>
                          </m:e>
                          <m:sub>
                            <m:r>
                              <a:rPr lang="tg-Cyrl-TJ" sz="2400" b="1" i="1">
                                <a:effectLst/>
                                <a:latin typeface="Cambria Math" panose="02040503050406030204" pitchFamily="18" charset="0"/>
                                <a:ea typeface="Calibri" panose="020F0502020204030204" pitchFamily="34" charset="0"/>
                                <a:cs typeface="Times New Roman" panose="02020603050405020304" pitchFamily="18" charset="0"/>
                              </a:rPr>
                              <m:t>ТҶ</m:t>
                            </m:r>
                          </m:sub>
                        </m:sSub>
                      </m:den>
                    </m:f>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ƒ</a:t>
                </a:r>
                <a:r>
                  <a:rPr lang="en-US" sz="2400" b="1" i="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i</a:t>
                </a:r>
                <a:r>
                  <a:rPr lang="ru-RU" sz="2400" b="1"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fPr>
                      <m:num>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𝟐</m:t>
                            </m:r>
                          </m:sub>
                          <m:sup>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ˊ</m:t>
                            </m:r>
                          </m:sup>
                        </m:sSubSup>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𝟐</m:t>
                            </m:r>
                          </m:sub>
                        </m:sSub>
                      </m:num>
                      <m:den>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𝟐</m:t>
                            </m:r>
                          </m:sub>
                          <m:sup>
                            <m: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t>ˊ</m:t>
                            </m:r>
                          </m:sup>
                        </m:sSubSup>
                      </m:den>
                    </m:f>
                  </m:oMath>
                </a14:m>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a:effectLst/>
                    <a:latin typeface="Times New Roman" panose="02020603050405020304" pitchFamily="18" charset="0"/>
                    <a:ea typeface="Times New Roman" panose="02020603050405020304" pitchFamily="18" charset="0"/>
                    <a:cs typeface="Times New Roman" panose="02020603050405020304" pitchFamily="18" charset="0"/>
                  </a:rPr>
                  <a:t> 100%</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(6.2.)</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tg-Cyrl-TJ" sz="2400" dirty="0">
                    <a:latin typeface="Times New Roman" panose="02020603050405020304" pitchFamily="18" charset="0"/>
                    <a:ea typeface="Calibri" panose="020F0502020204030204" pitchFamily="34" charset="0"/>
                    <a:cs typeface="Times New Roman" panose="02020603050405020304" pitchFamily="18" charset="0"/>
                  </a:rPr>
                  <a:t>яъне хатогии ҷараёнӣ муайян карда шудааст. Хатогии кунҷиро – ин кунҷи байни вектори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30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dirty="0">
                    <a:latin typeface="Times New Roman" panose="02020603050405020304" pitchFamily="18" charset="0"/>
                    <a:ea typeface="Calibri" panose="020F0502020204030204" pitchFamily="34" charset="0"/>
                    <a:cs typeface="Times New Roman" panose="02020603050405020304" pitchFamily="18" charset="0"/>
                  </a:rPr>
                  <a:t>ʹ</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ташкил медиҳад.</a:t>
                </a:r>
                <a:endParaRPr lang="ru-RU" sz="2400" dirty="0">
                  <a:latin typeface="Times New Roman" panose="02020603050405020304" pitchFamily="18" charset="0"/>
                  <a:cs typeface="Times New Roman" panose="02020603050405020304" pitchFamily="18" charset="0"/>
                </a:endParaRPr>
              </a:p>
            </p:txBody>
          </p:sp>
        </mc:Choice>
        <mc:Fallback xmlns="">
          <p:sp>
            <p:nvSpPr>
              <p:cNvPr id="2" name="Прямоугольник 1">
                <a:extLst>
                  <a:ext uri="{FF2B5EF4-FFF2-40B4-BE49-F238E27FC236}">
                    <a16:creationId xmlns:a16="http://schemas.microsoft.com/office/drawing/2014/main" id="{89AA2C49-8A80-4620-9ED6-37E6B98260F9}"/>
                  </a:ext>
                </a:extLst>
              </p:cNvPr>
              <p:cNvSpPr>
                <a:spLocks noRot="1" noChangeAspect="1" noMove="1" noResize="1" noEditPoints="1" noAdjustHandles="1" noChangeArrowheads="1" noChangeShapeType="1" noTextEdit="1"/>
              </p:cNvSpPr>
              <p:nvPr/>
            </p:nvSpPr>
            <p:spPr>
              <a:xfrm>
                <a:off x="763110" y="1483576"/>
                <a:ext cx="8611708" cy="3512821"/>
              </a:xfrm>
              <a:prstGeom prst="rect">
                <a:avLst/>
              </a:prstGeom>
              <a:blipFill>
                <a:blip r:embed="rId3"/>
                <a:stretch>
                  <a:fillRect l="-1062" r="-1132" b="-2946"/>
                </a:stretch>
              </a:blipFill>
            </p:spPr>
            <p:txBody>
              <a:bodyPr/>
              <a:lstStyle/>
              <a:p>
                <a:r>
                  <a:rPr lang="ru-RU">
                    <a:noFill/>
                  </a:rPr>
                  <a:t> </a:t>
                </a:r>
              </a:p>
            </p:txBody>
          </p:sp>
        </mc:Fallback>
      </mc:AlternateContent>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D325397D-C4F0-443B-B176-5A72C1DB56BE}"/>
              </a:ext>
            </a:extLst>
          </p:cNvPr>
          <p:cNvSpPr>
            <a:spLocks noGrp="1"/>
          </p:cNvSpPr>
          <p:nvPr>
            <p:ph type="body" idx="1"/>
          </p:nvPr>
        </p:nvSpPr>
        <p:spPr>
          <a:xfrm>
            <a:off x="804793" y="955614"/>
            <a:ext cx="8543925" cy="4743850"/>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8">
            <a:extLst>
              <a:ext uri="{FF2B5EF4-FFF2-40B4-BE49-F238E27FC236}">
                <a16:creationId xmlns:a16="http://schemas.microsoft.com/office/drawing/2014/main" id="{DC2BD609-5504-4E93-ABB0-477A9D40894B}"/>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6864C87F-1250-40C5-BC32-EB078256453E}"/>
              </a:ext>
            </a:extLst>
          </p:cNvPr>
          <p:cNvSpPr/>
          <p:nvPr/>
        </p:nvSpPr>
        <p:spPr>
          <a:xfrm>
            <a:off x="692458" y="1062146"/>
            <a:ext cx="8939814"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Ин ду намуди хатогӣ, ҳангоми чен кардани тавоноӣ нақши асосиро мебозанд. Брои ченкунӣ, заводҳои истеҳсолкунанда якчанд намуди трансформаторҳои ҷараёнро пешниҳод менамоянд. Печаҳои дуюм ва ноқилҳои магнитии ин трансформаторҳо синфи дақиқияти (хатогии) хоси худро доранд, ки ба синфҳои зерин ҷудо карда мешаванд: </a:t>
            </a:r>
            <a:r>
              <a:rPr lang="ru-RU" sz="2400" dirty="0">
                <a:latin typeface="Times New Roman" panose="02020603050405020304" pitchFamily="18" charset="0"/>
                <a:cs typeface="Times New Roman" panose="02020603050405020304" pitchFamily="18" charset="0"/>
              </a:rPr>
              <a:t>Хатогиҳои трансформатори ҷараён метавонанд ба натиҷаҳои нодурусти ченкунӣ ва кори хатоии муҳофизат оварда расонанд. Барои коҳиш додани ин хатогиҳо, зарур аст: </a:t>
            </a:r>
            <a:r>
              <a:rPr lang="tg-Cyrl-TJ" sz="2400" dirty="0">
                <a:latin typeface="Times New Roman" panose="02020603050405020304" pitchFamily="18" charset="0"/>
                <a:ea typeface="Calibri" panose="020F0502020204030204" pitchFamily="34" charset="0"/>
                <a:cs typeface="Times New Roman" panose="02020603050405020304" pitchFamily="18" charset="0"/>
              </a:rPr>
              <a:t>0,2; 0,5; 1,0; 3,0; 5,0; 10 %.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9292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41BC1DF-973A-4C96-AC16-178A84B61589}"/>
              </a:ext>
            </a:extLst>
          </p:cNvPr>
          <p:cNvSpPr>
            <a:spLocks noGrp="1"/>
          </p:cNvSpPr>
          <p:nvPr>
            <p:ph type="body" idx="1"/>
          </p:nvPr>
        </p:nvSpPr>
        <p:spPr>
          <a:xfrm>
            <a:off x="681037" y="813570"/>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10" name="Заголовок 8">
            <a:extLst>
              <a:ext uri="{FF2B5EF4-FFF2-40B4-BE49-F238E27FC236}">
                <a16:creationId xmlns:a16="http://schemas.microsoft.com/office/drawing/2014/main" id="{6A770958-B179-489B-AD58-22BFFA20E931}"/>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073C5405-8D22-4B80-B52C-8585A0989248}"/>
                  </a:ext>
                </a:extLst>
              </p:cNvPr>
              <p:cNvSpPr/>
              <p:nvPr/>
            </p:nvSpPr>
            <p:spPr>
              <a:xfrm>
                <a:off x="1043658" y="1152722"/>
                <a:ext cx="8309498" cy="3165225"/>
              </a:xfrm>
              <a:prstGeom prst="rect">
                <a:avLst/>
              </a:prstGeom>
            </p:spPr>
            <p:txBody>
              <a:bodyPr wrap="square">
                <a:spAutoFit/>
              </a:bodyPr>
              <a:lstStyle/>
              <a:p>
                <a:pPr indent="44958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Барои ҳимояи релеӣ, печа ва ноқили магнитии алоҳидаи бо ҳарфи “Р” ишорашаванда истифода бурда мешавад, ки барои инҳо хатогии пурраи трансформатори ҷараён аҳамиятнок аст ва қимати он чунин муайян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pPr>
                <a14:m>
                  <m:oMath xmlns:m="http://schemas.openxmlformats.org/officeDocument/2006/math">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𝜺</m:t>
                    </m:r>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𝝁</m:t>
                            </m:r>
                          </m:sub>
                        </m:sSub>
                      </m:num>
                      <m:den>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𝟏</m:t>
                            </m:r>
                          </m:sub>
                          <m: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ˊ</m:t>
                            </m:r>
                          </m:sup>
                        </m:sSubSup>
                      </m:den>
                    </m:f>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 100%.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(6.3.)</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073C5405-8D22-4B80-B52C-8585A0989248}"/>
                  </a:ext>
                </a:extLst>
              </p:cNvPr>
              <p:cNvSpPr>
                <a:spLocks noRot="1" noChangeAspect="1" noMove="1" noResize="1" noEditPoints="1" noAdjustHandles="1" noChangeArrowheads="1" noChangeShapeType="1" noTextEdit="1"/>
              </p:cNvSpPr>
              <p:nvPr/>
            </p:nvSpPr>
            <p:spPr>
              <a:xfrm>
                <a:off x="1043658" y="1152722"/>
                <a:ext cx="8309498" cy="3165225"/>
              </a:xfrm>
              <a:prstGeom prst="rect">
                <a:avLst/>
              </a:prstGeom>
              <a:blipFill>
                <a:blip r:embed="rId2"/>
                <a:stretch>
                  <a:fillRect l="-1101" r="-1174"/>
                </a:stretch>
              </a:blipFill>
            </p:spPr>
            <p:txBody>
              <a:bodyPr/>
              <a:lstStyle/>
              <a:p>
                <a:r>
                  <a:rPr lang="ru-RU">
                    <a:noFill/>
                  </a:rPr>
                  <a:t> </a:t>
                </a:r>
              </a:p>
            </p:txBody>
          </p:sp>
        </mc:Fallback>
      </mc:AlternateContent>
      <p:sp>
        <p:nvSpPr>
          <p:cNvPr id="6" name="Прямоугольник 5">
            <a:extLst>
              <a:ext uri="{FF2B5EF4-FFF2-40B4-BE49-F238E27FC236}">
                <a16:creationId xmlns:a16="http://schemas.microsoft.com/office/drawing/2014/main" id="{5A402C4D-E275-4EA4-9803-89916F64A693}"/>
              </a:ext>
            </a:extLst>
          </p:cNvPr>
          <p:cNvSpPr/>
          <p:nvPr/>
        </p:nvSpPr>
        <p:spPr>
          <a:xfrm>
            <a:off x="990541" y="4317947"/>
            <a:ext cx="8554165" cy="1569660"/>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rPr>
              <a:t>	Барои ин гуна печаҳо, заводи истеҳсолкунанда дар бораи каратнокии ҷоизии РК-е, ки ба воситаи печаи якум мегузарад ва хатогии пурраи трансформатор аз 10 % зиёд намешавад,</a:t>
            </a:r>
            <a:endParaRPr lang="ru-RU" sz="2400" dirty="0"/>
          </a:p>
        </p:txBody>
      </p:sp>
    </p:spTree>
    <p:extLst>
      <p:ext uri="{BB962C8B-B14F-4D97-AF65-F5344CB8AC3E}">
        <p14:creationId xmlns:p14="http://schemas.microsoft.com/office/powerpoint/2010/main" val="2666228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BBEA9CC-5B67-453A-BDFA-D62E1CA2D013}"/>
              </a:ext>
            </a:extLst>
          </p:cNvPr>
          <p:cNvSpPr>
            <a:spLocks noGrp="1"/>
          </p:cNvSpPr>
          <p:nvPr>
            <p:ph type="body" idx="1"/>
          </p:nvPr>
        </p:nvSpPr>
        <p:spPr>
          <a:xfrm>
            <a:off x="490699" y="801517"/>
            <a:ext cx="8924602" cy="4351338"/>
          </a:xfrm>
        </p:spPr>
        <p:txBody>
          <a:bodyPr>
            <a:noAutofit/>
          </a:bodyPr>
          <a:lstStyle/>
          <a:p>
            <a:pPr marL="114300" indent="0" algn="just">
              <a:lnSpc>
                <a:spcPct val="120000"/>
              </a:lnSpc>
              <a:buNone/>
            </a:pPr>
            <a:r>
              <a:rPr lang="tg-Cyrl-TJ"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8" name="Заголовок 8">
            <a:extLst>
              <a:ext uri="{FF2B5EF4-FFF2-40B4-BE49-F238E27FC236}">
                <a16:creationId xmlns:a16="http://schemas.microsoft.com/office/drawing/2014/main" id="{F9A3929B-FB42-48C4-A186-A2E9FE68D2F4}"/>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D09424B9-1B2E-4E97-B499-977DCDE47AC0}"/>
              </a:ext>
            </a:extLst>
          </p:cNvPr>
          <p:cNvSpPr/>
          <p:nvPr/>
        </p:nvSpPr>
        <p:spPr>
          <a:xfrm>
            <a:off x="878830" y="1123816"/>
            <a:ext cx="8569495" cy="391113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-маълумоти иловагӣ пешниҳод менамояд (ба шарте, ки бор дар печаи дуюм аз меъёр зиёд нашавад). Дар асоси ингуна маълумотҳо, ҳисоби параметрҳои кории қариб ҳама гуна таҷҳизоти ҳимояи релеӣ иҷро карда мешавад. Албатта муайян кардани хатогии пурраи трансформатори ҷараён мумкин аст, вале ин кори мушкил буда, дар баъзе ҳолатҳо иҷро карда мешавад.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1E1A399C-D0F6-451A-84B9-5D8C155F7ADB}"/>
              </a:ext>
            </a:extLst>
          </p:cNvPr>
          <p:cNvSpPr/>
          <p:nvPr/>
        </p:nvSpPr>
        <p:spPr>
          <a:xfrm>
            <a:off x="845805" y="4901855"/>
            <a:ext cx="8602520" cy="1200329"/>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rPr>
              <a:t>	Қайд кардан зарур аст, ки сербориро аз меъёри муайянкардаи завод дар печаи дуюми трансформатори ҷараён зиёд кардан мумкин нест.</a:t>
            </a:r>
            <a:endParaRPr lang="ru-RU" sz="2400" dirty="0"/>
          </a:p>
        </p:txBody>
      </p:sp>
    </p:spTree>
    <p:extLst>
      <p:ext uri="{BB962C8B-B14F-4D97-AF65-F5344CB8AC3E}">
        <p14:creationId xmlns:p14="http://schemas.microsoft.com/office/powerpoint/2010/main" val="4031317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A57ADA9-673A-407E-A256-7E7929690E7D}"/>
              </a:ext>
            </a:extLst>
          </p:cNvPr>
          <p:cNvSpPr>
            <a:spLocks noGrp="1"/>
          </p:cNvSpPr>
          <p:nvPr>
            <p:ph type="body" idx="1"/>
          </p:nvPr>
        </p:nvSpPr>
        <p:spPr>
          <a:xfrm>
            <a:off x="681037" y="801516"/>
            <a:ext cx="8543925" cy="4897947"/>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8" name="Заголовок 8">
            <a:extLst>
              <a:ext uri="{FF2B5EF4-FFF2-40B4-BE49-F238E27FC236}">
                <a16:creationId xmlns:a16="http://schemas.microsoft.com/office/drawing/2014/main" id="{CCC267F3-B7B3-4741-B13A-16645A3803EC}"/>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7FF4A557-58A0-46C5-9297-C4D52138F9E9}"/>
              </a:ext>
            </a:extLst>
          </p:cNvPr>
          <p:cNvSpPr/>
          <p:nvPr/>
        </p:nvSpPr>
        <p:spPr>
          <a:xfrm>
            <a:off x="937425" y="1298512"/>
            <a:ext cx="8543925" cy="3903954"/>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Меъёри бори печаи дуюмро бо ду роҳ нишон медиҳанд.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tg-Cyrl-TJ" sz="2400" dirty="0">
                <a:latin typeface="Times New Roman" panose="02020603050405020304" pitchFamily="18" charset="0"/>
                <a:ea typeface="Calibri" panose="020F0502020204030204" pitchFamily="34" charset="0"/>
                <a:cs typeface="Times New Roman" panose="02020603050405020304" pitchFamily="18" charset="0"/>
              </a:rPr>
              <a:t>Варианти якум – дода шудани муқовимати меъёрии бор ва шарти зерин Z</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dirty="0">
                <a:latin typeface="Times New Roman" panose="02020603050405020304" pitchFamily="18" charset="0"/>
                <a:ea typeface="Calibri" panose="020F0502020204030204" pitchFamily="34" charset="0"/>
                <a:cs typeface="Times New Roman" panose="02020603050405020304" pitchFamily="18" charset="0"/>
              </a:rPr>
              <a:t> ≤ Z</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меъ</a:t>
            </a: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tg-Cyrl-TJ" sz="2400" dirty="0">
                <a:latin typeface="Times New Roman" panose="02020603050405020304" pitchFamily="18" charset="0"/>
                <a:ea typeface="Calibri" panose="020F0502020204030204" pitchFamily="34" charset="0"/>
                <a:cs typeface="Times New Roman" panose="02020603050405020304" pitchFamily="18" charset="0"/>
              </a:rPr>
              <a:t>Варианти дуюм – дода шудани меъёри тавоноии печаи дуюм S</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dirty="0">
                <a:latin typeface="Times New Roman" panose="02020603050405020304" pitchFamily="18" charset="0"/>
                <a:ea typeface="Calibri" panose="020F0502020204030204" pitchFamily="34" charset="0"/>
                <a:cs typeface="Times New Roman" panose="02020603050405020304" pitchFamily="18" charset="0"/>
              </a:rPr>
              <a:t> ≤ S</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меъ</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Байни тавоноӣ ва муқовимат алоқамандии зерин мавҷуд 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50000"/>
              </a:lnSpc>
            </a:pPr>
            <a:r>
              <a:rPr lang="tg-Cyrl-TJ" sz="2400" b="1" i="1" dirty="0">
                <a:latin typeface="Times New Roman" panose="02020603050405020304" pitchFamily="18" charset="0"/>
                <a:ea typeface="Calibri" panose="020F0502020204030204" pitchFamily="34" charset="0"/>
                <a:cs typeface="Times New Roman" panose="02020603050405020304" pitchFamily="18" charset="0"/>
              </a:rPr>
              <a:t>S = Z· I</a:t>
            </a:r>
            <a:r>
              <a:rPr lang="tg-Cyrl-TJ" sz="2400" b="1" i="1" baseline="30000" dirty="0">
                <a:latin typeface="Times New Roman" panose="02020603050405020304" pitchFamily="18" charset="0"/>
                <a:ea typeface="Calibri" panose="020F0502020204030204" pitchFamily="34" charset="0"/>
                <a:cs typeface="Times New Roman" panose="02020603050405020304" pitchFamily="18" charset="0"/>
              </a:rPr>
              <a:t>2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(6.4.)</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002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25EB9CF-7DD0-47F7-9D6C-F3DB52CF6D7C}"/>
              </a:ext>
            </a:extLst>
          </p:cNvPr>
          <p:cNvSpPr>
            <a:spLocks noGrp="1"/>
          </p:cNvSpPr>
          <p:nvPr>
            <p:ph type="body" idx="1"/>
          </p:nvPr>
        </p:nvSpPr>
        <p:spPr>
          <a:xfrm>
            <a:off x="751527" y="1035513"/>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8">
            <a:extLst>
              <a:ext uri="{FF2B5EF4-FFF2-40B4-BE49-F238E27FC236}">
                <a16:creationId xmlns:a16="http://schemas.microsoft.com/office/drawing/2014/main" id="{EBCDCC77-ED54-4E24-BFD2-24D4C184F7D8}"/>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C5CE7489-1DEC-43E8-A0C1-76DFE4DE1C9A}"/>
              </a:ext>
            </a:extLst>
          </p:cNvPr>
          <p:cNvSpPr/>
          <p:nvPr/>
        </p:nvSpPr>
        <p:spPr>
          <a:xfrm>
            <a:off x="849711" y="1035513"/>
            <a:ext cx="8631639"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Ҷудокунии занҷири печаи дуюм дар ҳолати корӣ иҷозат дода намешавад.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Печаи дуюми трансформатори ҷараён бояд ба воситаи муқовимати бор ё пайвасти кӯтоҳ дошта бошад. Ин ба он алоқаманд аст, ки ҳангоми кандашавии ноқили занҷири дуюм, ҷараён вуҷуд надорад ва сели магнитии муқобилсамт ба сели магнитии печаи якум ба вуҷуд намеояд ва ин сели магнитии печаи якум дар печаи дуюм ҚЭҲ-ро ба вуҷуд меорад, ки барои оиқҳои занҷири дуюм хатари калон дорад.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7865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135F6D3-AE24-4D56-BCDD-535A109A83B0}"/>
              </a:ext>
            </a:extLst>
          </p:cNvPr>
          <p:cNvSpPr>
            <a:spLocks noGrp="1"/>
          </p:cNvSpPr>
          <p:nvPr>
            <p:ph type="body" idx="1"/>
          </p:nvPr>
        </p:nvSpPr>
        <p:spPr>
          <a:xfrm>
            <a:off x="476850" y="1076725"/>
            <a:ext cx="9167240" cy="4965407"/>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9" name="Заголовок 8">
            <a:extLst>
              <a:ext uri="{FF2B5EF4-FFF2-40B4-BE49-F238E27FC236}">
                <a16:creationId xmlns:a16="http://schemas.microsoft.com/office/drawing/2014/main" id="{7757B4E9-02A9-4801-9F9F-42614E61F800}"/>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1CFC69B-2E95-485D-8152-9A8B76DBEDC7}"/>
              </a:ext>
            </a:extLst>
          </p:cNvPr>
          <p:cNvSpPr/>
          <p:nvPr/>
        </p:nvSpPr>
        <p:spPr>
          <a:xfrm>
            <a:off x="846744" y="1076725"/>
            <a:ext cx="8797346" cy="445795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ин ҳолат ноқили магнитии трансформатори ҷараён ба реҷаи худсеркунӣ (глубокого насышения) гузашта дар он зуд талафот ба вуҷуд меояд ва гармии ба амал омада боиси сар задани сӯхтор ва РК-и устувор мегардад.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Конструксияи трансформаторҳои ҷараён хело ҳам гуногун шакл мебошад. Дар шиддатҳои 6–10 кВ, трансформатор бо баданаи рехташуда (литый), ки тамоми қисми электромагнитиаш бо эпоксид пӯшонида шуда аст, истифода бурда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533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0ACB24BA-4B4A-4940-8808-AA6B82325F58}"/>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72A70912-1063-4A7D-B523-89D0292AE6E4}"/>
              </a:ext>
            </a:extLst>
          </p:cNvPr>
          <p:cNvSpPr/>
          <p:nvPr/>
        </p:nvSpPr>
        <p:spPr>
          <a:xfrm>
            <a:off x="973999" y="1079472"/>
            <a:ext cx="8587250" cy="1141146"/>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поён расми трансформатори ҷараён бо бадани рехташуда нишон дода шудааст: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Рисунок 9" descr="Picture background">
            <a:extLst>
              <a:ext uri="{FF2B5EF4-FFF2-40B4-BE49-F238E27FC236}">
                <a16:creationId xmlns:a16="http://schemas.microsoft.com/office/drawing/2014/main" id="{C6115C25-F6FB-4ED6-BC9B-D43EC4A1366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38888" y="2695020"/>
            <a:ext cx="3308985" cy="2266950"/>
          </a:xfrm>
          <a:prstGeom prst="rect">
            <a:avLst/>
          </a:prstGeom>
          <a:noFill/>
          <a:ln>
            <a:noFill/>
          </a:ln>
        </p:spPr>
      </p:pic>
      <p:pic>
        <p:nvPicPr>
          <p:cNvPr id="11" name="Рисунок 10" descr="Picture background">
            <a:extLst>
              <a:ext uri="{FF2B5EF4-FFF2-40B4-BE49-F238E27FC236}">
                <a16:creationId xmlns:a16="http://schemas.microsoft.com/office/drawing/2014/main" id="{EA391FA5-B7BA-46AC-98AF-1DA830F33B6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2785" y="2695020"/>
            <a:ext cx="3123044" cy="2266950"/>
          </a:xfrm>
          <a:prstGeom prst="rect">
            <a:avLst/>
          </a:prstGeom>
          <a:noFill/>
          <a:ln>
            <a:noFill/>
          </a:ln>
        </p:spPr>
      </p:pic>
      <p:sp>
        <p:nvSpPr>
          <p:cNvPr id="12" name="Прямоугольник 11">
            <a:extLst>
              <a:ext uri="{FF2B5EF4-FFF2-40B4-BE49-F238E27FC236}">
                <a16:creationId xmlns:a16="http://schemas.microsoft.com/office/drawing/2014/main" id="{A21AF76E-FC29-4742-A1A9-B8032DC92066}"/>
              </a:ext>
            </a:extLst>
          </p:cNvPr>
          <p:cNvSpPr/>
          <p:nvPr/>
        </p:nvSpPr>
        <p:spPr>
          <a:xfrm>
            <a:off x="599696" y="5224455"/>
            <a:ext cx="6777648" cy="709233"/>
          </a:xfrm>
          <a:prstGeom prst="rect">
            <a:avLst/>
          </a:prstGeom>
        </p:spPr>
        <p:txBody>
          <a:bodyPr wrap="square">
            <a:spAutoFit/>
          </a:bodyPr>
          <a:lstStyle/>
          <a:p>
            <a:pPr algn="just">
              <a:lnSpc>
                <a:spcPct val="115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Расми 6.5. Трансформатори ҷараён бо бадани рехташуда аз: </a:t>
            </a:r>
            <a:r>
              <a:rPr lang="tg-Cyrl-TJ" sz="1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4"/>
              </a:rPr>
              <a:t>kirillovka.erinok.com</a:t>
            </a:r>
            <a:r>
              <a:rPr lang="tg-Cyrl-TJ" sz="1800" dirty="0">
                <a:latin typeface="Times New Roman" panose="02020603050405020304" pitchFamily="18" charset="0"/>
                <a:ea typeface="Calibri" panose="020F0502020204030204" pitchFamily="34"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0429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0F18C892-B6F4-4244-9716-F0EAA2623BFD}"/>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04F82091-2097-4C9E-B884-B59A7B3F9AE6}"/>
              </a:ext>
            </a:extLst>
          </p:cNvPr>
          <p:cNvSpPr/>
          <p:nvPr/>
        </p:nvSpPr>
        <p:spPr>
          <a:xfrm>
            <a:off x="920734" y="1074198"/>
            <a:ext cx="8427450"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шиддатҳои баланд равғани трансформаторӣ ба сифати оиқ истифода бурда мешавад, ки дар дохили баданаи сафолин ҷойгир карда мешавад. Дар солҳои охир трансформаторҳои ҷараён бо оиқи элегазӣ зиёд ба мушоҳида мерасанд. </a:t>
            </a:r>
          </a:p>
          <a:p>
            <a:pPr algn="just">
              <a:lnSpc>
                <a:spcPct val="150000"/>
              </a:lnSpc>
            </a:pPr>
            <a:r>
              <a:rPr lang="tg-Cyrl-TJ" sz="2400" dirty="0">
                <a:latin typeface="Times New Roman" panose="02020603050405020304" pitchFamily="18" charset="0"/>
                <a:ea typeface="Calibri" panose="020F0502020204030204" pitchFamily="34" charset="0"/>
              </a:rPr>
              <a:t>	Баъзан трансформаторҳои ҷараёнро бо изоляторҳои гузаранда якҷо мекунанд, ки онҳоро дар даромади трансформаторҳои шиддати баланд ҷойгир мекунанд.</a:t>
            </a:r>
            <a:endParaRPr lang="ru-RU" sz="2400" dirty="0"/>
          </a:p>
        </p:txBody>
      </p:sp>
    </p:spTree>
    <p:extLst>
      <p:ext uri="{BB962C8B-B14F-4D97-AF65-F5344CB8AC3E}">
        <p14:creationId xmlns:p14="http://schemas.microsoft.com/office/powerpoint/2010/main" val="1266942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8A7D4575-0E23-4A04-A37F-4FF0B15ADAE3}"/>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Трансформаторҳои ҷараён ҳамчун табдилдиҳандаи аввалӣ барои ҲР</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3C0FE09D-0249-457F-B6D6-F88734E51F24}"/>
              </a:ext>
            </a:extLst>
          </p:cNvPr>
          <p:cNvSpPr/>
          <p:nvPr/>
        </p:nvSpPr>
        <p:spPr>
          <a:xfrm>
            <a:off x="621438" y="1260629"/>
            <a:ext cx="8859912" cy="830997"/>
          </a:xfrm>
          <a:prstGeom prst="rect">
            <a:avLst/>
          </a:prstGeom>
        </p:spPr>
        <p:txBody>
          <a:bodyPr wrap="square">
            <a:spAutoFit/>
          </a:bodyPr>
          <a:lstStyle/>
          <a:p>
            <a:pPr algn="ctr"/>
            <a:r>
              <a:rPr lang="tg-Cyrl-TJ" sz="2400" dirty="0">
                <a:latin typeface="Times New Roman" panose="02020603050405020304" pitchFamily="18" charset="0"/>
                <a:ea typeface="Calibri" panose="020F0502020204030204" pitchFamily="34" charset="0"/>
              </a:rPr>
              <a:t>Дар поён расми трансформатори ҷараён барои синфҳои шиддати аз 35 кВ боло нишон дода шудааст:</a:t>
            </a:r>
            <a:endParaRPr lang="ru-RU" sz="2400" dirty="0"/>
          </a:p>
        </p:txBody>
      </p:sp>
      <p:pic>
        <p:nvPicPr>
          <p:cNvPr id="15" name="Рисунок 14" descr="Picture background">
            <a:extLst>
              <a:ext uri="{FF2B5EF4-FFF2-40B4-BE49-F238E27FC236}">
                <a16:creationId xmlns:a16="http://schemas.microsoft.com/office/drawing/2014/main" id="{D59EE1C9-7BF2-480B-AF8E-4B295304FD2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400128" y="2329057"/>
            <a:ext cx="3136900" cy="3183976"/>
          </a:xfrm>
          <a:prstGeom prst="rect">
            <a:avLst/>
          </a:prstGeom>
          <a:noFill/>
          <a:ln>
            <a:noFill/>
          </a:ln>
        </p:spPr>
      </p:pic>
      <p:pic>
        <p:nvPicPr>
          <p:cNvPr id="16" name="Рисунок 15" descr="Picture background">
            <a:extLst>
              <a:ext uri="{FF2B5EF4-FFF2-40B4-BE49-F238E27FC236}">
                <a16:creationId xmlns:a16="http://schemas.microsoft.com/office/drawing/2014/main" id="{66E56B3F-5A65-4645-9260-E5E9C28A319B}"/>
              </a:ext>
            </a:extLst>
          </p:cNvPr>
          <p:cNvPicPr/>
          <p:nvPr/>
        </p:nvPicPr>
        <p:blipFill rotWithShape="1">
          <a:blip r:embed="rId3" cstate="print">
            <a:extLst>
              <a:ext uri="{28A0092B-C50C-407E-A947-70E740481C1C}">
                <a14:useLocalDpi xmlns:a14="http://schemas.microsoft.com/office/drawing/2010/main" val="0"/>
              </a:ext>
            </a:extLst>
          </a:blip>
          <a:srcRect l="22762" t="4128"/>
          <a:stretch/>
        </p:blipFill>
        <p:spPr bwMode="auto">
          <a:xfrm>
            <a:off x="5848765" y="2264110"/>
            <a:ext cx="2229915" cy="3515253"/>
          </a:xfrm>
          <a:prstGeom prst="rect">
            <a:avLst/>
          </a:prstGeom>
          <a:noFill/>
          <a:ln>
            <a:noFill/>
          </a:ln>
          <a:extLst>
            <a:ext uri="{53640926-AAD7-44D8-BBD7-CCE9431645EC}">
              <a14:shadowObscured xmlns:a14="http://schemas.microsoft.com/office/drawing/2010/main"/>
            </a:ext>
          </a:extLst>
        </p:spPr>
      </p:pic>
      <p:sp>
        <p:nvSpPr>
          <p:cNvPr id="13" name="Прямоугольник 12">
            <a:extLst>
              <a:ext uri="{FF2B5EF4-FFF2-40B4-BE49-F238E27FC236}">
                <a16:creationId xmlns:a16="http://schemas.microsoft.com/office/drawing/2014/main" id="{4A5A46B5-B897-44A5-9AE4-BD2ABA881E32}"/>
              </a:ext>
            </a:extLst>
          </p:cNvPr>
          <p:cNvSpPr/>
          <p:nvPr/>
        </p:nvSpPr>
        <p:spPr>
          <a:xfrm>
            <a:off x="895765" y="5637498"/>
            <a:ext cx="4953000" cy="781945"/>
          </a:xfrm>
          <a:prstGeom prst="rect">
            <a:avLst/>
          </a:prstGeom>
        </p:spPr>
        <p:txBody>
          <a:bodyPr>
            <a:spAutoFit/>
          </a:bodyPr>
          <a:lstStyle/>
          <a:p>
            <a:pPr algn="just">
              <a:lnSpc>
                <a:spcPct val="115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Расми 6.6. Трансформатори ҷараён бо оиқи газӣ: </a:t>
            </a:r>
            <a:endParaRPr lang="ru-RU" sz="1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tg-Cyrl-TJ" sz="18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4"/>
              </a:rPr>
              <a:t>all-pribors.ru</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3070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E153F018-BB0E-4537-985F-4148593EB087}"/>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079DFCF7-36B8-4674-A51F-F3A1DC02F545}"/>
              </a:ext>
            </a:extLst>
          </p:cNvPr>
          <p:cNvSpPr/>
          <p:nvPr/>
        </p:nvSpPr>
        <p:spPr>
          <a:xfrm>
            <a:off x="931230" y="1074509"/>
            <a:ext cx="8550121" cy="4708981"/>
          </a:xfrm>
          <a:prstGeom prst="rect">
            <a:avLst/>
          </a:prstGeom>
        </p:spPr>
        <p:txBody>
          <a:bodyPr wrap="square">
            <a:spAutoFit/>
          </a:bodyPr>
          <a:lstStyle/>
          <a:p>
            <a:pPr algn="ctr">
              <a:lnSpc>
                <a:spcPct val="150000"/>
              </a:lnSpc>
            </a:pPr>
            <a:r>
              <a:rPr lang="tg-Cyrl-TJ" sz="2400" b="1" i="1" dirty="0">
                <a:latin typeface="Times New Roman" panose="02020603050405020304" pitchFamily="18" charset="0"/>
                <a:ea typeface="Calibri" panose="020F0502020204030204" pitchFamily="34" charset="0"/>
                <a:cs typeface="Times New Roman" panose="02020603050405020304" pitchFamily="18" charset="0"/>
              </a:rPr>
              <a:t>Схемаҳои пайвасти трансформаторҳои ченкунандаи ҷараён ва печаи реле.</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Барои ҳимояи релеӣ схемаҳои пайвасти гуногуни трансформаторҳои ҷараён истифода бурда мешаванд ва шумораи онҳо зиёданд. Вобаста ба ҷойи пешбинишуда ва талаботҳои ҳимояи релеӣ, чунин намудҳои пайвасти занҷири дуюми трансформатори ҷараён ва печаи реле мавҷуданд: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Ø"/>
            </a:pPr>
            <a:r>
              <a:rPr lang="tg-Cyrl-TJ" sz="2400" dirty="0">
                <a:latin typeface="Times New Roman" panose="02020603050405020304" pitchFamily="18" charset="0"/>
                <a:ea typeface="Calibri" panose="020F0502020204030204" pitchFamily="34" charset="0"/>
                <a:cs typeface="Times New Roman" panose="02020603050405020304" pitchFamily="18" charset="0"/>
              </a:rPr>
              <a:t>пайвасти трансформатори ҷараён ва печаи реле бо схемаи ситораи пурра;</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153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6EC129CF-0E36-4C56-B8A1-BA0070D93955}"/>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268CBBB2-3FD5-4374-9A6B-B1C056B6AB28}"/>
              </a:ext>
            </a:extLst>
          </p:cNvPr>
          <p:cNvSpPr/>
          <p:nvPr/>
        </p:nvSpPr>
        <p:spPr>
          <a:xfrm>
            <a:off x="1127093" y="1200024"/>
            <a:ext cx="8016906" cy="4457952"/>
          </a:xfrm>
          <a:prstGeom prst="rect">
            <a:avLst/>
          </a:prstGeom>
        </p:spPr>
        <p:txBody>
          <a:bodyPr wrap="square">
            <a:spAutoFit/>
          </a:bodyPr>
          <a:lstStyle/>
          <a:p>
            <a:pPr marL="342900" lvl="0" indent="-342900" algn="just">
              <a:lnSpc>
                <a:spcPct val="150000"/>
              </a:lnSpc>
              <a:buFont typeface="Wingdings" panose="05000000000000000000" pitchFamily="2" charset="2"/>
              <a:buChar char="Ø"/>
            </a:pPr>
            <a:r>
              <a:rPr lang="tg-Cyrl-TJ" sz="2400" dirty="0">
                <a:latin typeface="Times New Roman" panose="02020603050405020304" pitchFamily="18" charset="0"/>
                <a:ea typeface="Calibri" panose="020F0502020204030204" pitchFamily="34" charset="0"/>
                <a:cs typeface="Times New Roman" panose="02020603050405020304" pitchFamily="18" charset="0"/>
              </a:rPr>
              <a:t>пайвасти трансформатори ҷараён ва печаи реле бо схемаи ситораи нопурра;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Ø"/>
            </a:pPr>
            <a:r>
              <a:rPr lang="tg-Cyrl-TJ" sz="2400" dirty="0">
                <a:latin typeface="Times New Roman" panose="02020603050405020304" pitchFamily="18" charset="0"/>
                <a:ea typeface="Calibri" panose="020F0502020204030204" pitchFamily="34" charset="0"/>
                <a:cs typeface="Times New Roman" panose="02020603050405020304" pitchFamily="18" charset="0"/>
              </a:rPr>
              <a:t>пайвасти трансформатори ҷараён бо схемаи секунҷа ва печаи реле бо схемаи ситора;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Ø"/>
            </a:pPr>
            <a:r>
              <a:rPr lang="tg-Cyrl-TJ" sz="2400" dirty="0">
                <a:latin typeface="Times New Roman" panose="02020603050405020304" pitchFamily="18" charset="0"/>
                <a:ea typeface="Calibri" panose="020F0502020204030204" pitchFamily="34" charset="0"/>
                <a:cs typeface="Times New Roman" panose="02020603050405020304" pitchFamily="18" charset="0"/>
              </a:rPr>
              <a:t>схемаи пайвасти дуфазаи дорои як реле дар трансформатори ҷараён бо схемаи секунҷаи нопурра;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Ø"/>
            </a:pPr>
            <a:r>
              <a:rPr lang="tg-Cyrl-TJ" sz="2400" dirty="0">
                <a:latin typeface="Times New Roman" panose="02020603050405020304" pitchFamily="18" charset="0"/>
                <a:ea typeface="Calibri" panose="020F0502020204030204" pitchFamily="34" charset="0"/>
                <a:cs typeface="Times New Roman" panose="02020603050405020304" pitchFamily="18" charset="0"/>
              </a:rPr>
              <a:t>схемаи пайвасти трансформатори ҷараён ва филтри ҷараёни пайдарпайии сифрӣ.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7223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F20F3D73-0B98-4847-8F89-C246945923D8}"/>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Прямоугольник 8">
                <a:extLst>
                  <a:ext uri="{FF2B5EF4-FFF2-40B4-BE49-F238E27FC236}">
                    <a16:creationId xmlns:a16="http://schemas.microsoft.com/office/drawing/2014/main" id="{659B6E77-4634-4BB0-88C1-3C65FE6A7B4C}"/>
                  </a:ext>
                </a:extLst>
              </p:cNvPr>
              <p:cNvSpPr/>
              <p:nvPr/>
            </p:nvSpPr>
            <p:spPr>
              <a:xfrm>
                <a:off x="1118215" y="1282256"/>
                <a:ext cx="7990274" cy="3878434"/>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Барои ҳамаи схемаҳои пайвастӣ зариби схема пешбинӣ шудааст, ки қимати он ба нисбати ҷараёни реле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 ҷараёни дуюми фаза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баробар мебошад: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ctr">
                  <a:lnSpc>
                    <a:spcPct val="150000"/>
                  </a:lnSpc>
                  <a:spcAft>
                    <a:spcPts val="800"/>
                  </a:spcAft>
                </a:pPr>
                <a:r>
                  <a:rPr lang="tg-Cyrl-TJ" sz="3200" b="1" i="1" dirty="0">
                    <a:effectLst/>
                    <a:latin typeface="Times New Roman" panose="02020603050405020304" pitchFamily="18" charset="0"/>
                    <a:ea typeface="Calibri" panose="020F0502020204030204" pitchFamily="34" charset="0"/>
                    <a:cs typeface="Times New Roman" panose="02020603050405020304" pitchFamily="18" charset="0"/>
                  </a:rPr>
                  <a:t>k</a:t>
                </a:r>
                <a:r>
                  <a:rPr lang="tg-Cyrl-TJ" sz="3200" b="1" baseline="-25000" dirty="0">
                    <a:effectLst/>
                    <a:latin typeface="Times New Roman" panose="02020603050405020304" pitchFamily="18" charset="0"/>
                    <a:ea typeface="Calibri" panose="020F0502020204030204" pitchFamily="34" charset="0"/>
                    <a:cs typeface="Times New Roman" panose="02020603050405020304" pitchFamily="18" charset="0"/>
                  </a:rPr>
                  <a:t>сх</a:t>
                </a:r>
                <a:r>
                  <a:rPr lang="tg-Cyrl-TJ" sz="3200" b="1" dirty="0">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f>
                      <m:fPr>
                        <m:ctrlPr>
                          <a:rPr lang="ru-RU" sz="3200" b="1" i="1">
                            <a:effectLst/>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ru-RU" sz="32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tg-Cyrl-TJ" sz="3200" b="1" i="1">
                                <a:effectLst/>
                                <a:latin typeface="Cambria Math" panose="02040503050406030204" pitchFamily="18" charset="0"/>
                                <a:ea typeface="Calibri" panose="020F0502020204030204" pitchFamily="34" charset="0"/>
                                <a:cs typeface="Times New Roman" panose="02020603050405020304" pitchFamily="18" charset="0"/>
                              </a:rPr>
                              <m:t>𝑰</m:t>
                            </m:r>
                          </m:e>
                          <m:sub>
                            <m:r>
                              <a:rPr lang="tg-Cyrl-TJ" sz="3200" b="1" i="1">
                                <a:effectLst/>
                                <a:latin typeface="Cambria Math" panose="02040503050406030204" pitchFamily="18" charset="0"/>
                                <a:ea typeface="Calibri" panose="020F0502020204030204" pitchFamily="34" charset="0"/>
                                <a:cs typeface="Times New Roman" panose="02020603050405020304" pitchFamily="18" charset="0"/>
                              </a:rPr>
                              <m:t>р</m:t>
                            </m:r>
                          </m:sub>
                        </m:sSub>
                      </m:num>
                      <m:den>
                        <m:sSub>
                          <m:sSubPr>
                            <m:ctrlPr>
                              <a:rPr lang="ru-RU" sz="32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tg-Cyrl-TJ" sz="3200" b="1" i="1">
                                <a:effectLst/>
                                <a:latin typeface="Cambria Math" panose="02040503050406030204" pitchFamily="18" charset="0"/>
                                <a:ea typeface="Calibri" panose="020F0502020204030204" pitchFamily="34" charset="0"/>
                                <a:cs typeface="Times New Roman" panose="02020603050405020304" pitchFamily="18" charset="0"/>
                              </a:rPr>
                              <m:t>𝑰</m:t>
                            </m:r>
                          </m:e>
                          <m:sub>
                            <m:r>
                              <a:rPr lang="tg-Cyrl-TJ" sz="3200" b="1" i="1">
                                <a:effectLst/>
                                <a:latin typeface="Cambria Math" panose="02040503050406030204" pitchFamily="18" charset="0"/>
                                <a:ea typeface="Calibri" panose="020F0502020204030204" pitchFamily="34" charset="0"/>
                                <a:cs typeface="Times New Roman" panose="02020603050405020304" pitchFamily="18" charset="0"/>
                              </a:rPr>
                              <m:t>б</m:t>
                            </m:r>
                          </m:sub>
                        </m:sSub>
                      </m:den>
                    </m:f>
                  </m:oMath>
                </a14:m>
                <a:r>
                  <a:rPr lang="tg-Cyrl-TJ" sz="3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(6.5.)</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indent="270510" algn="ctr">
                  <a:lnSpc>
                    <a:spcPct val="115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Зариби схема ҳангоми муайян кардани ҷараёни қиёсаки реле ва ҳассосияти он муайян карда мешавад.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9" name="Прямоугольник 8">
                <a:extLst>
                  <a:ext uri="{FF2B5EF4-FFF2-40B4-BE49-F238E27FC236}">
                    <a16:creationId xmlns:a16="http://schemas.microsoft.com/office/drawing/2014/main" id="{659B6E77-4634-4BB0-88C1-3C65FE6A7B4C}"/>
                  </a:ext>
                </a:extLst>
              </p:cNvPr>
              <p:cNvSpPr>
                <a:spLocks noRot="1" noChangeAspect="1" noMove="1" noResize="1" noEditPoints="1" noAdjustHandles="1" noChangeArrowheads="1" noChangeShapeType="1" noTextEdit="1"/>
              </p:cNvSpPr>
              <p:nvPr/>
            </p:nvSpPr>
            <p:spPr>
              <a:xfrm>
                <a:off x="1118215" y="1282256"/>
                <a:ext cx="7990274" cy="3878434"/>
              </a:xfrm>
              <a:prstGeom prst="rect">
                <a:avLst/>
              </a:prstGeom>
              <a:blipFill>
                <a:blip r:embed="rId2"/>
                <a:stretch>
                  <a:fillRect r="-1220" b="-2355"/>
                </a:stretch>
              </a:blipFill>
            </p:spPr>
            <p:txBody>
              <a:bodyPr/>
              <a:lstStyle/>
              <a:p>
                <a:r>
                  <a:rPr lang="ru-RU">
                    <a:noFill/>
                  </a:rPr>
                  <a:t> </a:t>
                </a:r>
              </a:p>
            </p:txBody>
          </p:sp>
        </mc:Fallback>
      </mc:AlternateContent>
    </p:spTree>
    <p:extLst>
      <p:ext uri="{BB962C8B-B14F-4D97-AF65-F5344CB8AC3E}">
        <p14:creationId xmlns:p14="http://schemas.microsoft.com/office/powerpoint/2010/main" val="14961284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DD6E2DF8-E572-442D-AEDD-306335BF44BC}"/>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8810BC8C-94A3-4EA7-8B04-F4616DE3F31C}"/>
              </a:ext>
            </a:extLst>
          </p:cNvPr>
          <p:cNvSpPr/>
          <p:nvPr/>
        </p:nvSpPr>
        <p:spPr>
          <a:xfrm>
            <a:off x="843007" y="1174033"/>
            <a:ext cx="8505179"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Трансформаторҳои ченкунандаи ҷараён (ТҶ) барои паст кардани ҷараёни баланд то сатҳи мувофиқ барои дастгоҳҳои ченкунӣ ва муҳофизат истифода мешаванд. Барои таъмини кори самарабахши системаҳои ҳимоявӣ ва ченкунӣ, схемаи дурусти пайвасти ТҶ ва печаҳои релеӣ муҳим мебошад.</a:t>
            </a:r>
          </a:p>
          <a:p>
            <a:pPr algn="just">
              <a:lnSpc>
                <a:spcPct val="150000"/>
              </a:lnSpc>
            </a:pPr>
            <a:r>
              <a:rPr lang="tg-Cyrl-TJ" sz="2400" dirty="0">
                <a:latin typeface="Times New Roman" panose="02020603050405020304" pitchFamily="18" charset="0"/>
                <a:cs typeface="Times New Roman" panose="02020603050405020304" pitchFamily="18" charset="0"/>
              </a:rPr>
              <a:t>	Я</a:t>
            </a:r>
            <a:r>
              <a:rPr lang="ru-RU" sz="2400" dirty="0">
                <a:latin typeface="Times New Roman" panose="02020603050405020304" pitchFamily="18" charset="0"/>
                <a:cs typeface="Times New Roman" panose="02020603050405020304" pitchFamily="18" charset="0"/>
              </a:rPr>
              <a:t>кчанд намуди схемаҳои пайвасти ғалтакҳои дуюми трансформаторҳои ҷараён мавҷуд мебошанд: слайди баъдӣ</a:t>
            </a:r>
          </a:p>
        </p:txBody>
      </p:sp>
    </p:spTree>
    <p:extLst>
      <p:ext uri="{BB962C8B-B14F-4D97-AF65-F5344CB8AC3E}">
        <p14:creationId xmlns:p14="http://schemas.microsoft.com/office/powerpoint/2010/main" val="16532003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55709E7D-0CA7-4D12-9996-229A354BB0C5}"/>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D0E1C41C-F050-4F74-B9A4-9CC95C48E8D2}"/>
              </a:ext>
            </a:extLst>
          </p:cNvPr>
          <p:cNvSpPr/>
          <p:nvPr/>
        </p:nvSpPr>
        <p:spPr>
          <a:xfrm>
            <a:off x="593878" y="776276"/>
            <a:ext cx="8931862" cy="4893647"/>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1. Схемаи пайвасти стандартии якфаза</a:t>
            </a:r>
          </a:p>
          <a:p>
            <a:pPr algn="just">
              <a:lnSpc>
                <a:spcPct val="150000"/>
              </a:lnSpc>
            </a:pPr>
            <a:r>
              <a:rPr lang="ru-RU" sz="2400" dirty="0">
                <a:latin typeface="Times New Roman" panose="02020603050405020304" pitchFamily="18" charset="0"/>
                <a:cs typeface="Times New Roman" panose="02020603050405020304" pitchFamily="18" charset="0"/>
              </a:rPr>
              <a:t>	Дар ин схема, як трансформатори ҷараён ба як фазаи хати барқ пайваст мешавад. Ҷараёни дуюмдараҷа ба асбобҳои ченкунӣ (амперметр ё ҳисобкунак) ва/ё релеҳо дода мешавад. Ин схема дар шабакаҳои якфаза васеъ истифода мешавад.</a:t>
            </a:r>
          </a:p>
          <a:p>
            <a:pPr algn="just">
              <a:lnSpc>
                <a:spcPct val="150000"/>
              </a:lnSpc>
            </a:pPr>
            <a:r>
              <a:rPr lang="ru-RU" sz="2400" b="1" dirty="0">
                <a:latin typeface="Times New Roman" panose="02020603050405020304" pitchFamily="18" charset="0"/>
                <a:cs typeface="Times New Roman" panose="02020603050405020304" pitchFamily="18" charset="0"/>
              </a:rPr>
              <a:t>2. Схемаи пайвасти дар системаи сефазавӣ</a:t>
            </a:r>
          </a:p>
          <a:p>
            <a:pPr algn="just"/>
            <a:r>
              <a:rPr lang="ru-RU" sz="2400" dirty="0">
                <a:latin typeface="Times New Roman" panose="02020603050405020304" pitchFamily="18" charset="0"/>
                <a:cs typeface="Times New Roman" panose="02020603050405020304" pitchFamily="18" charset="0"/>
              </a:rPr>
              <a:t>	Дар системаи сефаза, маъмулан се адад трансформатори ҷараён дар ҳар як фаза пайваст карда мешаванд. Барои муҳофизат ва ченкунии пурра, ҳар як фаза бояд назорат шавад. Схемаҳо метавонанд чунин бошанд: слайди баъдӣ</a:t>
            </a:r>
          </a:p>
        </p:txBody>
      </p:sp>
    </p:spTree>
    <p:extLst>
      <p:ext uri="{BB962C8B-B14F-4D97-AF65-F5344CB8AC3E}">
        <p14:creationId xmlns:p14="http://schemas.microsoft.com/office/powerpoint/2010/main" val="1617888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4197870F-0772-4960-A6A4-7716C7A2816A}"/>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1">
            <a:extLst>
              <a:ext uri="{FF2B5EF4-FFF2-40B4-BE49-F238E27FC236}">
                <a16:creationId xmlns:a16="http://schemas.microsoft.com/office/drawing/2014/main" id="{5268A56D-D38E-4E5F-9D81-CAF0C29F2BE5}"/>
              </a:ext>
            </a:extLst>
          </p:cNvPr>
          <p:cNvSpPr>
            <a:spLocks noChangeArrowheads="1"/>
          </p:cNvSpPr>
          <p:nvPr/>
        </p:nvSpPr>
        <p:spPr bwMode="auto">
          <a:xfrm>
            <a:off x="878887" y="1604072"/>
            <a:ext cx="8851038"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Се трансформатор бо пайвасти мустақим ба ҳар як фаза.</a:t>
            </a:r>
          </a:p>
          <a:p>
            <a:pPr marL="0" marR="0" lvl="0" indent="0" algn="l" defTabSz="914400" rtl="0" eaLnBrk="0" fontAlgn="base" latinLnBrk="0" hangingPunct="0">
              <a:lnSpc>
                <a:spcPct val="100000"/>
              </a:lnSpc>
              <a:spcBef>
                <a:spcPct val="0"/>
              </a:spcBef>
              <a:spcAft>
                <a:spcPct val="0"/>
              </a:spcAft>
              <a:buClrTx/>
              <a:buSzTx/>
              <a:tabLst/>
            </a:pPr>
            <a:endParaRPr lang="tg-Cyrl-TJ" altLang="ru-RU" sz="2400"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tg-Cyrl-TJ"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tg-Cyrl-TJ"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lang="tg-Cyrl-TJ" altLang="ru-RU" sz="2400"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tg-Cyrl-TJ"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lang="tg-Cyrl-TJ" altLang="ru-RU" sz="2400"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tg-Cyrl-TJ"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lang="tg-Cyrl-TJ" altLang="ru-RU" sz="2400"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tg-Cyrl-TJ"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tg-Cyrl-TJ" altLang="ru-RU" sz="2400"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8A5FF749-32AF-4D68-958C-D8B1EAE34F07}"/>
              </a:ext>
            </a:extLst>
          </p:cNvPr>
          <p:cNvPicPr>
            <a:picLocks noChangeAspect="1"/>
          </p:cNvPicPr>
          <p:nvPr/>
        </p:nvPicPr>
        <p:blipFill rotWithShape="1">
          <a:blip r:embed="rId2"/>
          <a:srcRect b="8126"/>
          <a:stretch/>
        </p:blipFill>
        <p:spPr>
          <a:xfrm>
            <a:off x="2536357" y="2013343"/>
            <a:ext cx="4833286" cy="2780617"/>
          </a:xfrm>
          <a:prstGeom prst="rect">
            <a:avLst/>
          </a:prstGeom>
        </p:spPr>
      </p:pic>
      <p:sp>
        <p:nvSpPr>
          <p:cNvPr id="12" name="Прямоугольник 11">
            <a:extLst>
              <a:ext uri="{FF2B5EF4-FFF2-40B4-BE49-F238E27FC236}">
                <a16:creationId xmlns:a16="http://schemas.microsoft.com/office/drawing/2014/main" id="{1788C44A-1261-451B-947C-57BB91183B00}"/>
              </a:ext>
            </a:extLst>
          </p:cNvPr>
          <p:cNvSpPr/>
          <p:nvPr/>
        </p:nvSpPr>
        <p:spPr>
          <a:xfrm>
            <a:off x="878887" y="4936162"/>
            <a:ext cx="4953000" cy="709233"/>
          </a:xfrm>
          <a:prstGeom prst="rect">
            <a:avLst/>
          </a:prstGeom>
        </p:spPr>
        <p:txBody>
          <a:bodyPr>
            <a:spAutoFit/>
          </a:bodyPr>
          <a:lstStyle/>
          <a:p>
            <a:pPr algn="just">
              <a:lnSpc>
                <a:spcPct val="115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Расми 6.7. Схемаи пайвасти ситораи пурраи ғалиакҳои дуюми ТҶ </a:t>
            </a:r>
            <a:r>
              <a:rPr lang="en-US" sz="1800" dirty="0">
                <a:latin typeface="Times New Roman" panose="02020603050405020304" pitchFamily="18" charset="0"/>
                <a:cs typeface="Times New Roman" panose="02020603050405020304" pitchFamily="18" charset="0"/>
                <a:hlinkClick r:id="rId3"/>
              </a:rPr>
              <a:t>megaobuchalka.ru</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09602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661098C1-935A-496B-AC73-40DF8805D85E}"/>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pic>
        <p:nvPicPr>
          <p:cNvPr id="12" name="Рисунок 11">
            <a:extLst>
              <a:ext uri="{FF2B5EF4-FFF2-40B4-BE49-F238E27FC236}">
                <a16:creationId xmlns:a16="http://schemas.microsoft.com/office/drawing/2014/main" id="{F72A58F8-B2C2-4C23-925A-7DD194F24DFC}"/>
              </a:ext>
            </a:extLst>
          </p:cNvPr>
          <p:cNvPicPr>
            <a:picLocks noChangeAspect="1"/>
          </p:cNvPicPr>
          <p:nvPr/>
        </p:nvPicPr>
        <p:blipFill rotWithShape="1">
          <a:blip r:embed="rId2">
            <a:clrChange>
              <a:clrFrom>
                <a:srgbClr val="FFFFFF"/>
              </a:clrFrom>
              <a:clrTo>
                <a:srgbClr val="FFFFFF">
                  <a:alpha val="0"/>
                </a:srgbClr>
              </a:clrTo>
            </a:clrChange>
          </a:blip>
          <a:srcRect b="9364"/>
          <a:stretch/>
        </p:blipFill>
        <p:spPr>
          <a:xfrm>
            <a:off x="1686387" y="3098238"/>
            <a:ext cx="4252085" cy="2503571"/>
          </a:xfrm>
          <a:prstGeom prst="rect">
            <a:avLst/>
          </a:prstGeom>
        </p:spPr>
      </p:pic>
      <p:sp>
        <p:nvSpPr>
          <p:cNvPr id="13" name="Прямоугольник 12">
            <a:extLst>
              <a:ext uri="{FF2B5EF4-FFF2-40B4-BE49-F238E27FC236}">
                <a16:creationId xmlns:a16="http://schemas.microsoft.com/office/drawing/2014/main" id="{DA8A6AE7-2A5C-4FFD-801C-3E526DB3AB59}"/>
              </a:ext>
            </a:extLst>
          </p:cNvPr>
          <p:cNvSpPr/>
          <p:nvPr/>
        </p:nvSpPr>
        <p:spPr>
          <a:xfrm>
            <a:off x="790112" y="943214"/>
            <a:ext cx="8726750" cy="1938992"/>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Схемаи пайвастшавии трансформаторҳои ҷорӣ ва печҳои реле дар ситораи қисман КТ дар ду марҳила насб карда мешаванд ва ба таври шабеҳ ба як схемаи ситора пайваст карда мешаванд. Он асосан барои муҳофизат аз ноқилҳои кӯтоҳи фаза ба марҳила истифода мешавад. дар шабакаҳои дорои нуқтаҳои ҷудошуда.</a:t>
            </a:r>
          </a:p>
        </p:txBody>
      </p:sp>
      <p:sp>
        <p:nvSpPr>
          <p:cNvPr id="14" name="Прямоугольник 13">
            <a:extLst>
              <a:ext uri="{FF2B5EF4-FFF2-40B4-BE49-F238E27FC236}">
                <a16:creationId xmlns:a16="http://schemas.microsoft.com/office/drawing/2014/main" id="{336C08FB-2861-4E14-89CF-92BDA223588F}"/>
              </a:ext>
            </a:extLst>
          </p:cNvPr>
          <p:cNvSpPr/>
          <p:nvPr/>
        </p:nvSpPr>
        <p:spPr>
          <a:xfrm>
            <a:off x="639190" y="5717397"/>
            <a:ext cx="4953000" cy="709233"/>
          </a:xfrm>
          <a:prstGeom prst="rect">
            <a:avLst/>
          </a:prstGeom>
        </p:spPr>
        <p:txBody>
          <a:bodyPr>
            <a:spAutoFit/>
          </a:bodyPr>
          <a:lstStyle/>
          <a:p>
            <a:pPr algn="just">
              <a:lnSpc>
                <a:spcPct val="115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Расми 6.8. Схемаи пайвасти ситораи нопурраи ғалиакҳои дуюми ТҶ </a:t>
            </a:r>
            <a:r>
              <a:rPr lang="en-US" sz="1800" dirty="0">
                <a:latin typeface="Times New Roman" panose="02020603050405020304" pitchFamily="18" charset="0"/>
                <a:cs typeface="Times New Roman" panose="02020603050405020304" pitchFamily="18" charset="0"/>
                <a:hlinkClick r:id="rId3"/>
              </a:rPr>
              <a:t>megaobuchalka.ru</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497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78DD5A4-6ABB-423F-9C7B-A89AA5999DA1}"/>
              </a:ext>
            </a:extLst>
          </p:cNvPr>
          <p:cNvSpPr/>
          <p:nvPr/>
        </p:nvSpPr>
        <p:spPr>
          <a:xfrm>
            <a:off x="1127093" y="175615"/>
            <a:ext cx="7794965"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Схемаҳои пайвасти трансформаторҳои ченкунандаи ҷараён ва печаи реле.</a:t>
            </a:r>
            <a:endParaRPr lang="ru-RU" sz="2400" b="1"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9466B348-2BCD-48ED-981A-5A5F3BA10D21}"/>
              </a:ext>
            </a:extLst>
          </p:cNvPr>
          <p:cNvSpPr/>
          <p:nvPr/>
        </p:nvSpPr>
        <p:spPr>
          <a:xfrm>
            <a:off x="838015" y="1203047"/>
            <a:ext cx="8643336" cy="1569660"/>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Пайваст кардани трансформаторҳои ҷараён дар намуди схемаи секунҷа ва печҳои реле дар ситора Ғалтакҳои дуюми ТҶ, ки бо терминалҳои муқобил пайдарпай пайвастанд, секунҷаро ташкил медиҳанд.</a:t>
            </a:r>
          </a:p>
        </p:txBody>
      </p:sp>
      <p:pic>
        <p:nvPicPr>
          <p:cNvPr id="9" name="Рисунок 8">
            <a:extLst>
              <a:ext uri="{FF2B5EF4-FFF2-40B4-BE49-F238E27FC236}">
                <a16:creationId xmlns:a16="http://schemas.microsoft.com/office/drawing/2014/main" id="{6E505863-DD3C-47DF-8817-5BE5172F22AA}"/>
              </a:ext>
            </a:extLst>
          </p:cNvPr>
          <p:cNvPicPr>
            <a:picLocks noChangeAspect="1"/>
          </p:cNvPicPr>
          <p:nvPr/>
        </p:nvPicPr>
        <p:blipFill rotWithShape="1">
          <a:blip r:embed="rId2">
            <a:clrChange>
              <a:clrFrom>
                <a:srgbClr val="FFFFFF"/>
              </a:clrFrom>
              <a:clrTo>
                <a:srgbClr val="FFFFFF">
                  <a:alpha val="0"/>
                </a:srgbClr>
              </a:clrTo>
            </a:clrChange>
          </a:blip>
          <a:srcRect b="6172"/>
          <a:stretch/>
        </p:blipFill>
        <p:spPr>
          <a:xfrm>
            <a:off x="2305077" y="2809405"/>
            <a:ext cx="4362054" cy="2614852"/>
          </a:xfrm>
          <a:prstGeom prst="rect">
            <a:avLst/>
          </a:prstGeom>
        </p:spPr>
      </p:pic>
      <p:sp>
        <p:nvSpPr>
          <p:cNvPr id="10" name="Прямоугольник 9">
            <a:extLst>
              <a:ext uri="{FF2B5EF4-FFF2-40B4-BE49-F238E27FC236}">
                <a16:creationId xmlns:a16="http://schemas.microsoft.com/office/drawing/2014/main" id="{DF1FADBB-2C8A-4344-8329-211CF872DA27}"/>
              </a:ext>
            </a:extLst>
          </p:cNvPr>
          <p:cNvSpPr/>
          <p:nvPr/>
        </p:nvSpPr>
        <p:spPr>
          <a:xfrm>
            <a:off x="665823" y="5539844"/>
            <a:ext cx="4953000" cy="709233"/>
          </a:xfrm>
          <a:prstGeom prst="rect">
            <a:avLst/>
          </a:prstGeom>
        </p:spPr>
        <p:txBody>
          <a:bodyPr>
            <a:spAutoFit/>
          </a:bodyPr>
          <a:lstStyle/>
          <a:p>
            <a:pPr algn="just">
              <a:lnSpc>
                <a:spcPct val="115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Расми 6.9. Схемаи пайвасти ситораи нопурраи ғалиакҳои дуюми ТҶ </a:t>
            </a:r>
            <a:r>
              <a:rPr lang="en-US" sz="1800" dirty="0">
                <a:latin typeface="Times New Roman" panose="02020603050405020304" pitchFamily="18" charset="0"/>
                <a:cs typeface="Times New Roman" panose="02020603050405020304" pitchFamily="18" charset="0"/>
                <a:hlinkClick r:id="rId3"/>
              </a:rPr>
              <a:t>megaobuchalka.ru</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0271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id="{592A4F24-6A25-473B-AAF0-8634125F5D74}"/>
              </a:ext>
            </a:extLst>
          </p:cNvPr>
          <p:cNvSpPr>
            <a:spLocks noGrp="1"/>
          </p:cNvSpPr>
          <p:nvPr>
            <p:ph type="body" idx="1"/>
          </p:nvPr>
        </p:nvSpPr>
        <p:spPr>
          <a:xfrm>
            <a:off x="583384" y="446002"/>
            <a:ext cx="8968988" cy="4351338"/>
          </a:xfrm>
        </p:spPr>
        <p:txBody>
          <a:bodyPr>
            <a:noAutofit/>
          </a:bodyPr>
          <a:lstStyle/>
          <a:p>
            <a:pPr marL="114300" indent="0" algn="just">
              <a:lnSpc>
                <a:spcPct val="100000"/>
              </a:lnSpc>
              <a:buNone/>
            </a:pPr>
            <a:r>
              <a:rPr lang="tg-Cyrl-TJ"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Трансформаторҳои ҷараён (ТҶ) нақши калидӣ дар системаи ҳимояи релеӣ (ҲР) ва мониторинги шабакаҳои барқӣ мебозанд. Онҳо ҳамчун табдилдиҳандаҳои ченкунандаи аввалӣ амал карда, ҷараёни калонро ба арзишҳои бехатар ва мувофиқ барои таҷҳизоти ченкунӣ ва муҳофизатӣ табдил медиҳанд.</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Дар масъалаи схемаҳои пайвасти ТҶ бояд қайд кард, ки дар лексия якчанд намудҳои схемаҳои пайвастро дида баромадем аз ҷумла::</a:t>
            </a:r>
          </a:p>
          <a:p>
            <a:pPr algn="just">
              <a:lnSpc>
                <a:spcPct val="100000"/>
              </a:lnSpc>
            </a:pPr>
            <a:r>
              <a:rPr lang="ru-RU" sz="2000" dirty="0">
                <a:latin typeface="Times New Roman" panose="02020603050405020304" pitchFamily="18" charset="0"/>
                <a:cs typeface="Times New Roman" panose="02020603050405020304" pitchFamily="18" charset="0"/>
              </a:rPr>
              <a:t>Се ТҶ бо пайвасти мустақим ба ҳар як фаза: Схемае, ки барои ҳимояи сефазавӣ васеъ истифода мешавад;</a:t>
            </a:r>
          </a:p>
          <a:p>
            <a:pPr algn="just">
              <a:lnSpc>
                <a:spcPct val="100000"/>
              </a:lnSpc>
            </a:pPr>
            <a:r>
              <a:rPr lang="ru-RU" sz="2000" dirty="0">
                <a:latin typeface="Times New Roman" panose="02020603050405020304" pitchFamily="18" charset="0"/>
                <a:cs typeface="Times New Roman" panose="02020603050405020304" pitchFamily="18" charset="0"/>
              </a:rPr>
              <a:t>Пайвасти ситора </a:t>
            </a:r>
            <a:r>
              <a:rPr lang="en-US" sz="2000" dirty="0">
                <a:latin typeface="Times New Roman" panose="02020603050405020304" pitchFamily="18" charset="0"/>
                <a:cs typeface="Times New Roman" panose="02020603050405020304" pitchFamily="18" charset="0"/>
              </a:rPr>
              <a:t>Y (</a:t>
            </a:r>
            <a:r>
              <a:rPr lang="ru-RU" sz="2000" dirty="0">
                <a:latin typeface="Times New Roman" panose="02020603050405020304" pitchFamily="18" charset="0"/>
                <a:cs typeface="Times New Roman" panose="02020603050405020304" pitchFamily="18" charset="0"/>
              </a:rPr>
              <a:t>звезда) ва </a:t>
            </a:r>
            <a:r>
              <a:rPr lang="el-GR" sz="2000" dirty="0">
                <a:latin typeface="Times New Roman" panose="02020603050405020304" pitchFamily="18" charset="0"/>
                <a:cs typeface="Times New Roman" panose="02020603050405020304" pitchFamily="18" charset="0"/>
              </a:rPr>
              <a:t>Δ (</a:t>
            </a:r>
            <a:r>
              <a:rPr lang="ru-RU" sz="2000" dirty="0">
                <a:latin typeface="Times New Roman" panose="02020603050405020304" pitchFamily="18" charset="0"/>
                <a:cs typeface="Times New Roman" panose="02020603050405020304" pitchFamily="18" charset="0"/>
              </a:rPr>
              <a:t>треугольник): Барои баробарсозии сигналҳо ва ченкунии дақиқи ҷараёнҳо дар фазаҳо;</a:t>
            </a:r>
          </a:p>
          <a:p>
            <a:pPr algn="just">
              <a:lnSpc>
                <a:spcPct val="100000"/>
              </a:lnSpc>
            </a:pPr>
            <a:r>
              <a:rPr lang="ru-RU" sz="2000" dirty="0">
                <a:latin typeface="Times New Roman" panose="02020603050405020304" pitchFamily="18" charset="0"/>
                <a:cs typeface="Times New Roman" panose="02020603050405020304" pitchFamily="18" charset="0"/>
              </a:rPr>
              <a:t>Пайвасти печаи дуюм бо реле: Печаҳои дуюм дар занҷирҳои пӯшида пайваст мешаванд, зеро кушода мондани онҳо метавонад боиси шиддати аз ҳад зиёд гардад;</a:t>
            </a:r>
          </a:p>
          <a:p>
            <a:pPr marL="114300" indent="0" algn="just">
              <a:lnSpc>
                <a:spcPct val="100000"/>
              </a:lnSpc>
              <a:buNone/>
            </a:pPr>
            <a:r>
              <a:rPr lang="tg-Cyrl-TJ" sz="2000" dirty="0">
                <a:latin typeface="Times New Roman" panose="02020603050405020304" pitchFamily="18" charset="0"/>
                <a:cs typeface="Times New Roman" panose="02020603050405020304" pitchFamily="18" charset="0"/>
              </a:rPr>
              <a:t>	Дар лексияи 7-ум схемаҳои пайвасти ғалтакҳои ТҶ бо реле мухтасар дида баромада мешавад.</a:t>
            </a:r>
            <a:endParaRPr lang="ru-RU" sz="20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ru-RU" sz="20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C4B83927-721D-41B5-999F-3563BFC021BB}"/>
              </a:ext>
            </a:extLst>
          </p:cNvPr>
          <p:cNvSpPr/>
          <p:nvPr/>
        </p:nvSpPr>
        <p:spPr>
          <a:xfrm>
            <a:off x="3257826" y="184392"/>
            <a:ext cx="3390347" cy="523220"/>
          </a:xfrm>
          <a:prstGeom prst="rect">
            <a:avLst/>
          </a:prstGeom>
        </p:spPr>
        <p:txBody>
          <a:bodyPr wrap="square">
            <a:spAutoFit/>
          </a:bodyPr>
          <a:lstStyle/>
          <a:p>
            <a:r>
              <a:rPr lang="ru-RU" altLang="ru-RU" sz="2800" dirty="0">
                <a:solidFill>
                  <a:schemeClr val="bg1"/>
                </a:solidFill>
                <a:latin typeface="Times New Roman" panose="02020603050405020304" pitchFamily="18" charset="0"/>
                <a:cs typeface="Times New Roman" panose="02020603050405020304" pitchFamily="18" charset="0"/>
              </a:rPr>
              <a:t>Ҷамъбасти мавзуъ</a:t>
            </a:r>
            <a:endParaRPr lang="ru-RU" sz="2800" dirty="0">
              <a:solidFill>
                <a:schemeClr val="bg1"/>
              </a:solidFill>
            </a:endParaRPr>
          </a:p>
        </p:txBody>
      </p:sp>
    </p:spTree>
    <p:extLst>
      <p:ext uri="{BB962C8B-B14F-4D97-AF65-F5344CB8AC3E}">
        <p14:creationId xmlns:p14="http://schemas.microsoft.com/office/powerpoint/2010/main" val="14202217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109441"/>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484270" y="1153204"/>
            <a:ext cx="8617863"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eaLnBrk="0" fontAlgn="base" hangingPunct="0">
              <a:spcBef>
                <a:spcPct val="0"/>
              </a:spcBef>
              <a:spcAft>
                <a:spcPct val="0"/>
              </a:spcAft>
              <a:buClrTx/>
              <a:buFont typeface="+mj-lt"/>
              <a:buAutoNum type="arabicPeriod"/>
            </a:pPr>
            <a:r>
              <a:rPr lang="tg-Cyrl-TJ" sz="16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Андреев, В. А.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и автоматика систем электроснабжения: учебник для вузов</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3-ю издания, перераб. И дополн. М.: Высш. шк., 1991.</a:t>
            </a:r>
          </a:p>
          <a:p>
            <a:pPr marL="457200" lvl="0" indent="-457200" algn="just"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Раҷабов, П., Д. Давлатшоев, У. Хоҷаева, и М. Каримов. </a:t>
            </a:r>
            <a:r>
              <a:rPr lang="ru-RU" altLang="ru-RU" sz="1600" i="1" dirty="0">
                <a:solidFill>
                  <a:schemeClr val="tx1"/>
                </a:solidFill>
                <a:latin typeface="Times New Roman" panose="02020603050405020304" pitchFamily="18" charset="0"/>
                <a:cs typeface="Times New Roman" panose="02020603050405020304" pitchFamily="18" charset="0"/>
              </a:rPr>
              <a:t>Луғати истилоҳи соҳаи энергетика (русӣ-тоҷикӣ)</a:t>
            </a:r>
            <a:r>
              <a:rPr lang="ru-RU" altLang="ru-RU" sz="1600" dirty="0">
                <a:solidFill>
                  <a:schemeClr val="tx1"/>
                </a:solidFill>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457200" lvl="0" indent="-457200" algn="just" eaLnBrk="0" fontAlgn="base" hangingPunct="0">
              <a:spcBef>
                <a:spcPct val="0"/>
              </a:spcBef>
              <a:spcAft>
                <a:spcPct val="0"/>
              </a:spcAft>
              <a:buClrTx/>
              <a:buFont typeface="+mj-lt"/>
              <a:buAutoNum type="arabicPeriod"/>
            </a:pPr>
            <a:r>
              <a:rPr lang="ru-RU" altLang="ru-RU" sz="1600" i="1" dirty="0">
                <a:solidFill>
                  <a:schemeClr val="tx1"/>
                </a:solidFill>
                <a:latin typeface="Times New Roman" panose="02020603050405020304" pitchFamily="18" charset="0"/>
                <a:cs typeface="Times New Roman" panose="02020603050405020304" pitchFamily="18" charset="0"/>
              </a:rPr>
              <a:t>Русско-таджикский словарь</a:t>
            </a:r>
            <a:r>
              <a:rPr lang="ru-RU" altLang="ru-RU" sz="1600" dirty="0">
                <a:solidFill>
                  <a:schemeClr val="tx1"/>
                </a:solidFill>
                <a:latin typeface="Times New Roman" panose="02020603050405020304" pitchFamily="18" charset="0"/>
                <a:cs typeface="Times New Roman" panose="02020603050405020304" pitchFamily="18" charset="0"/>
              </a:rPr>
              <a:t>. Под ред. М. С. Осими. М.: Русский язык, 1985.</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Булычев, А. В., ва А. А. Наволочный.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 в примерах и задачах с решением: учебное пособи</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Чебоксары: нашриёти Чуваш. ун-та, 2010.</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Гельфанд, Я. С.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lvl="0" indent="-342900" algn="just" eaLnBrk="0" fontAlgn="base" hangingPunct="0">
              <a:spcBef>
                <a:spcPct val="0"/>
              </a:spcBef>
              <a:spcAft>
                <a:spcPct val="0"/>
              </a:spcAft>
              <a:buClrTx/>
              <a:buFont typeface="+mj-lt"/>
              <a:buAutoNum type="arabicPeriod"/>
            </a:pPr>
            <a:r>
              <a:rPr lang="tg-Cyrl-TJ" sz="16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kirillovka.erinok.com</a:t>
            </a:r>
            <a:endParaRPr lang="tg-Cyrl-TJ" sz="16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eaLnBrk="0" fontAlgn="base" hangingPunct="0">
              <a:spcBef>
                <a:spcPct val="0"/>
              </a:spcBef>
              <a:spcAft>
                <a:spcPct val="0"/>
              </a:spcAft>
              <a:buClrTx/>
              <a:buFont typeface="+mj-lt"/>
              <a:buAutoNum type="arabicPeriod"/>
            </a:pPr>
            <a:r>
              <a:rPr lang="tg-Cyrl-TJ" sz="16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all-pribors.ru</a:t>
            </a:r>
            <a:endParaRPr lang="tg-Cyrl-TJ" sz="16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eaLnBrk="0" fontAlgn="base" hangingPunct="0">
              <a:spcBef>
                <a:spcPct val="0"/>
              </a:spcBef>
              <a:spcAft>
                <a:spcPct val="0"/>
              </a:spcAft>
              <a:buClrTx/>
              <a:buFont typeface="+mj-lt"/>
              <a:buAutoNum type="arabicPeriod"/>
            </a:pPr>
            <a:r>
              <a:rPr lang="en-US" sz="1600" dirty="0">
                <a:solidFill>
                  <a:schemeClr val="tx1"/>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megaobuchalka.ru</a:t>
            </a:r>
            <a:endParaRPr lang="ru-RU"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eaLnBrk="0" fontAlgn="base" hangingPunct="0">
              <a:spcBef>
                <a:spcPct val="0"/>
              </a:spcBef>
              <a:spcAft>
                <a:spcPct val="0"/>
              </a:spcAft>
              <a:buClrTx/>
              <a:buFont typeface="+mj-lt"/>
              <a:buAutoNum type="arabicPeriod"/>
            </a:pPr>
            <a:endParaRPr lang="tg-Cyrl-TJ" sz="16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1193</TotalTime>
  <Words>1414</Words>
  <Application>Microsoft Office PowerPoint</Application>
  <PresentationFormat>Лист A4 (210x297 мм)</PresentationFormat>
  <Paragraphs>163</Paragraphs>
  <Slides>34</Slides>
  <Notes>7</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Symbol</vt:lpstr>
      <vt:lpstr>Wingdings</vt:lpstr>
      <vt:lpstr>Cambria Math</vt:lpstr>
      <vt:lpstr>Century Gothic</vt:lpstr>
      <vt:lpstr>Arial</vt:lpstr>
      <vt:lpstr>Times New Roman</vt:lpstr>
      <vt:lpstr>Calibri</vt:lpstr>
      <vt:lpstr>Тема Office</vt:lpstr>
      <vt:lpstr>Презентация PowerPoint</vt:lpstr>
      <vt:lpstr>Презентация PowerPoint</vt:lpstr>
      <vt:lpstr>Презентация PowerPoint</vt:lpstr>
      <vt:lpstr>Табдилдиҳандаҳои ченкунандаи аввалӣ барои ҳимояи релеӣ   ва схемаи пайвасти онҳо бо бор.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User</cp:lastModifiedBy>
  <cp:revision>117</cp:revision>
  <dcterms:created xsi:type="dcterms:W3CDTF">2017-07-03T07:04:34Z</dcterms:created>
  <dcterms:modified xsi:type="dcterms:W3CDTF">2025-04-18T06:28:55Z</dcterms:modified>
</cp:coreProperties>
</file>