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1" r:id="rId5"/>
    <p:sldId id="282" r:id="rId6"/>
    <p:sldId id="283" r:id="rId7"/>
    <p:sldId id="356" r:id="rId8"/>
    <p:sldId id="357" r:id="rId9"/>
    <p:sldId id="358" r:id="rId10"/>
    <p:sldId id="341" r:id="rId11"/>
    <p:sldId id="342" r:id="rId12"/>
    <p:sldId id="259" r:id="rId13"/>
    <p:sldId id="359" r:id="rId14"/>
    <p:sldId id="360" r:id="rId15"/>
    <p:sldId id="318" r:id="rId16"/>
    <p:sldId id="319" r:id="rId17"/>
    <p:sldId id="320" r:id="rId18"/>
    <p:sldId id="321" r:id="rId19"/>
    <p:sldId id="260" r:id="rId20"/>
    <p:sldId id="322" r:id="rId21"/>
    <p:sldId id="323" r:id="rId22"/>
    <p:sldId id="324" r:id="rId23"/>
    <p:sldId id="325" r:id="rId24"/>
    <p:sldId id="326" r:id="rId25"/>
    <p:sldId id="327" r:id="rId26"/>
    <p:sldId id="343" r:id="rId27"/>
    <p:sldId id="344" r:id="rId28"/>
    <p:sldId id="345" r:id="rId29"/>
    <p:sldId id="346" r:id="rId30"/>
    <p:sldId id="347" r:id="rId31"/>
    <p:sldId id="348" r:id="rId32"/>
    <p:sldId id="355" r:id="rId33"/>
    <p:sldId id="279" r:id="rId34"/>
    <p:sldId id="280" r:id="rId35"/>
  </p:sldIdLst>
  <p:sldSz cx="9906000" cy="6858000" type="A4"/>
  <p:notesSz cx="6742113" cy="9875838"/>
  <p:embeddedFontLst>
    <p:embeddedFont>
      <p:font typeface="Calibri" panose="020F0502020204030204" pitchFamily="34" charset="0"/>
      <p:regular r:id="rId37"/>
      <p:bold r:id="rId38"/>
      <p:italic r:id="rId39"/>
      <p:boldItalic r:id="rId40"/>
    </p:embeddedFont>
    <p:embeddedFont>
      <p:font typeface="Cambria Math" panose="02040503050406030204" pitchFamily="18" charset="0"/>
      <p:regular r:id="rId41"/>
    </p:embeddedFont>
    <p:embeddedFont>
      <p:font typeface="Century Gothic" panose="020B0502020202020204"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56"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ru.pinterest.com/pin/768637861399769753/"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ru.pinterest.com/pin/768637861399769753/"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a:t>
            </a:r>
            <a:r>
              <a:rPr lang="tg-Cyrl-TJ" sz="2400" b="1" dirty="0">
                <a:latin typeface="Times New Roman" panose="02020603050405020304" pitchFamily="18" charset="0"/>
                <a:cs typeface="Times New Roman" panose="02020603050405020304" pitchFamily="18" charset="0"/>
              </a:rPr>
              <a:t> 7</a:t>
            </a:r>
            <a:r>
              <a:rPr lang="en-US" sz="2400" b="1" dirty="0">
                <a:latin typeface="Times New Roman" panose="02020603050405020304" pitchFamily="18" charset="0"/>
                <a:cs typeface="Times New Roman" panose="02020603050405020304" pitchFamily="18" charset="0"/>
              </a:rPr>
              <a:t>: Current transformers</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endParaRPr lang="tg-Cyrl-TJ" sz="2400" b="1" dirty="0">
              <a:latin typeface="Times New Roman" panose="02020603050405020304" pitchFamily="18" charset="0"/>
              <a:cs typeface="Times New Roman" panose="02020603050405020304" pitchFamily="18" charset="0"/>
            </a:endParaRPr>
          </a:p>
          <a:p>
            <a:pPr algn="ctr"/>
            <a:r>
              <a:rPr lang="tg-Cyrl-TJ" sz="2400" b="1" dirty="0">
                <a:latin typeface="Times New Roman" panose="02020603050405020304" pitchFamily="18" charset="0"/>
                <a:cs typeface="Times New Roman" panose="02020603050405020304" pitchFamily="18" charset="0"/>
              </a:rPr>
              <a:t>Ҳафтаи ҳафтум: Трансформаторҳои ҷараён</a:t>
            </a:r>
            <a:endParaRPr lang="ru-RU" sz="2400" b="1" dirty="0">
              <a:latin typeface="Times New Roman" panose="02020603050405020304" pitchFamily="18" charset="0"/>
              <a:cs typeface="Times New Roman" panose="02020603050405020304" pitchFamily="18" charset="0"/>
            </a:endParaRPr>
          </a:p>
          <a:p>
            <a:pPr algn="ctr"/>
            <a:endParaRPr lang="ru-RU" sz="24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r>
              <a:rPr lang="tg-Cyrl-TJ" sz="2400" b="1" dirty="0">
                <a:latin typeface="Times New Roman" panose="02020603050405020304" pitchFamily="18" charset="0"/>
                <a:cs typeface="Times New Roman" panose="02020603050405020304" pitchFamily="18" charset="0"/>
              </a:rPr>
              <a:t>Трансформаторҳои ҷараён</a:t>
            </a:r>
            <a:endParaRPr lang="ru-RU" sz="2400" b="1" dirty="0">
              <a:latin typeface="Times New Roman" panose="02020603050405020304" pitchFamily="18" charset="0"/>
              <a:cs typeface="Times New Roman" panose="02020603050405020304" pitchFamily="18" charset="0"/>
            </a:endParaRPr>
          </a:p>
          <a:p>
            <a:endParaRPr lang="tg-Cyrl-TJ" sz="2400" b="1" dirty="0">
              <a:latin typeface="Times New Roman" panose="02020603050405020304" pitchFamily="18" charset="0"/>
              <a:cs typeface="Times New Roman" panose="02020603050405020304" pitchFamily="18" charset="0"/>
            </a:endParaRPr>
          </a:p>
          <a:p>
            <a:pPr marL="342900" indent="-342900">
              <a:buFont typeface="Arial"/>
              <a:buAutoNum type="arabicPeriod"/>
            </a:pPr>
            <a:r>
              <a:rPr lang="ru-RU" sz="2400" b="1" dirty="0">
                <a:latin typeface="Times New Roman" panose="02020603050405020304" pitchFamily="18" charset="0"/>
                <a:cs typeface="Times New Roman" panose="02020603050405020304" pitchFamily="18" charset="0"/>
              </a:rPr>
              <a:t>Вазифаи асосии трансформатори ҷараён:</a:t>
            </a:r>
          </a:p>
          <a:p>
            <a:pPr marL="342900" indent="-342900">
              <a:buAutoNum type="arabicPeriod"/>
            </a:pPr>
            <a:r>
              <a:rPr lang="ru-RU" sz="2400" b="1" dirty="0">
                <a:latin typeface="Times New Roman" panose="02020603050405020304" pitchFamily="18" charset="0"/>
                <a:cs typeface="Times New Roman" panose="02020603050405020304" pitchFamily="18" charset="0"/>
              </a:rPr>
              <a:t>Сохтори умумии трансформатори ҷараён:</a:t>
            </a:r>
          </a:p>
          <a:p>
            <a:r>
              <a:rPr lang="tg-Cyrl-TJ" sz="2400" b="1" dirty="0">
                <a:latin typeface="Times New Roman" panose="02020603050405020304" pitchFamily="18" charset="0"/>
                <a:cs typeface="Times New Roman" panose="02020603050405020304" pitchFamily="18" charset="0"/>
              </a:rPr>
              <a:t>3.Пайвасти печаҳои дуюми трансформатори ҷараён бо схемаҳои гуногун</a:t>
            </a:r>
            <a:r>
              <a:rPr lang="ru-RU" sz="2400" b="1" dirty="0">
                <a:latin typeface="Times New Roman" panose="02020603050405020304" pitchFamily="18" charset="0"/>
                <a:cs typeface="Times New Roman" panose="02020603050405020304" pitchFamily="18" charset="0"/>
              </a:rPr>
              <a:t>.</a:t>
            </a:r>
          </a:p>
          <a:p>
            <a:r>
              <a:rPr lang="ru-RU" altLang="ru-RU" sz="2400" b="1" dirty="0">
                <a:solidFill>
                  <a:schemeClr val="tx1"/>
                </a:solidFill>
                <a:latin typeface="Times New Roman" panose="02020603050405020304" pitchFamily="18" charset="0"/>
                <a:cs typeface="Times New Roman" panose="02020603050405020304" pitchFamily="18" charset="0"/>
              </a:rPr>
              <a:t>Ҷамъбасти мавзуъ</a:t>
            </a:r>
            <a:r>
              <a:rPr lang="tg-Cyrl-TJ" altLang="ru-RU" sz="2400" b="1" dirty="0">
                <a:solidFill>
                  <a:schemeClr val="tx1"/>
                </a:solidFill>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55C4FA76-E768-49FE-9751-EF325431F19A}"/>
              </a:ext>
            </a:extLst>
          </p:cNvPr>
          <p:cNvSpPr>
            <a:spLocks noGrp="1"/>
          </p:cNvSpPr>
          <p:nvPr>
            <p:ph type="body" idx="1"/>
          </p:nvPr>
        </p:nvSpPr>
        <p:spPr>
          <a:xfrm>
            <a:off x="797511" y="1097657"/>
            <a:ext cx="8791436" cy="4992425"/>
          </a:xfrm>
        </p:spPr>
        <p:txBody>
          <a:bodyPr>
            <a:noAutofit/>
          </a:bodyPr>
          <a:lstStyle/>
          <a:p>
            <a:pPr marL="114300" indent="0">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Заголовок 8">
            <a:extLst>
              <a:ext uri="{FF2B5EF4-FFF2-40B4-BE49-F238E27FC236}">
                <a16:creationId xmlns:a16="http://schemas.microsoft.com/office/drawing/2014/main" id="{55E737F5-835C-4FB4-8792-CD9D7F403B6A}"/>
              </a:ext>
            </a:extLst>
          </p:cNvPr>
          <p:cNvSpPr>
            <a:spLocks noGrp="1"/>
          </p:cNvSpPr>
          <p:nvPr>
            <p:ph type="title"/>
          </p:nvPr>
        </p:nvSpPr>
        <p:spPr>
          <a:xfrm>
            <a:off x="1045023" y="142043"/>
            <a:ext cx="8063466" cy="1260629"/>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Вазифаи асосии трансформатори ҷараён:</a:t>
            </a:r>
          </a:p>
        </p:txBody>
      </p:sp>
      <p:sp>
        <p:nvSpPr>
          <p:cNvPr id="2" name="Прямоугольник 1">
            <a:extLst>
              <a:ext uri="{FF2B5EF4-FFF2-40B4-BE49-F238E27FC236}">
                <a16:creationId xmlns:a16="http://schemas.microsoft.com/office/drawing/2014/main" id="{FBD38568-E7F0-4CAB-AC67-651BF2F42FC4}"/>
              </a:ext>
            </a:extLst>
          </p:cNvPr>
          <p:cNvSpPr/>
          <p:nvPr/>
        </p:nvSpPr>
        <p:spPr>
          <a:xfrm>
            <a:off x="921267" y="1097657"/>
            <a:ext cx="8543924" cy="2677656"/>
          </a:xfrm>
          <a:prstGeom prst="rect">
            <a:avLst/>
          </a:prstGeom>
        </p:spPr>
        <p:txBody>
          <a:bodyPr wrap="square">
            <a:spAutoFit/>
          </a:bodyPr>
          <a:lstStyle/>
          <a:p>
            <a:r>
              <a:rPr lang="tg-Cyrl-TJ" sz="2400" b="1" dirty="0">
                <a:latin typeface="Times New Roman" panose="02020603050405020304" pitchFamily="18" charset="0"/>
                <a:cs typeface="Times New Roman" panose="02020603050405020304" pitchFamily="18" charset="0"/>
              </a:rPr>
              <a:t>	Трансформаторҳои ҷараён</a:t>
            </a:r>
            <a:r>
              <a:rPr lang="tg-Cyrl-TJ" sz="2400" dirty="0">
                <a:latin typeface="Times New Roman" panose="02020603050405020304" pitchFamily="18" charset="0"/>
                <a:cs typeface="Times New Roman" panose="02020603050405020304" pitchFamily="18" charset="0"/>
              </a:rPr>
              <a:t> — ин таҷҳизоте мебошанд, ки барои табдил додани арзиши ҷараёни барқии баланд ба арзиши пасттари мувофиқ барои асбобҳои ченкунӣ, ҳимоя ва автоматика истифода мешаванд. </a:t>
            </a:r>
            <a:r>
              <a:rPr lang="ru-RU" sz="2400" dirty="0">
                <a:latin typeface="Times New Roman" panose="02020603050405020304" pitchFamily="18" charset="0"/>
                <a:cs typeface="Times New Roman" panose="02020603050405020304" pitchFamily="18" charset="0"/>
              </a:rPr>
              <a:t>Онҳо қисми муҳими системаҳои баландшиддат ва пастшиддат ба шумор мераванд. Дар расми 7.1. намудҳои трансфоматорҳои ҷараён оварда шудааст.</a:t>
            </a:r>
          </a:p>
        </p:txBody>
      </p:sp>
      <p:pic>
        <p:nvPicPr>
          <p:cNvPr id="6" name="Рисунок 5">
            <a:extLst>
              <a:ext uri="{FF2B5EF4-FFF2-40B4-BE49-F238E27FC236}">
                <a16:creationId xmlns:a16="http://schemas.microsoft.com/office/drawing/2014/main" id="{1F75E629-330D-458B-A079-F27DCE1C5909}"/>
              </a:ext>
            </a:extLst>
          </p:cNvPr>
          <p:cNvPicPr>
            <a:picLocks noChangeAspect="1"/>
          </p:cNvPicPr>
          <p:nvPr/>
        </p:nvPicPr>
        <p:blipFill>
          <a:blip r:embed="rId2"/>
          <a:stretch>
            <a:fillRect/>
          </a:stretch>
        </p:blipFill>
        <p:spPr>
          <a:xfrm>
            <a:off x="797510" y="3722951"/>
            <a:ext cx="2165559" cy="2357802"/>
          </a:xfrm>
          <a:prstGeom prst="rect">
            <a:avLst/>
          </a:prstGeom>
        </p:spPr>
      </p:pic>
      <p:pic>
        <p:nvPicPr>
          <p:cNvPr id="7" name="Рисунок 6">
            <a:extLst>
              <a:ext uri="{FF2B5EF4-FFF2-40B4-BE49-F238E27FC236}">
                <a16:creationId xmlns:a16="http://schemas.microsoft.com/office/drawing/2014/main" id="{3AB9E615-06DA-4A91-B998-A1ED6625EA66}"/>
              </a:ext>
            </a:extLst>
          </p:cNvPr>
          <p:cNvPicPr>
            <a:picLocks noChangeAspect="1"/>
          </p:cNvPicPr>
          <p:nvPr/>
        </p:nvPicPr>
        <p:blipFill>
          <a:blip r:embed="rId3"/>
          <a:stretch>
            <a:fillRect/>
          </a:stretch>
        </p:blipFill>
        <p:spPr>
          <a:xfrm>
            <a:off x="3151018" y="3722951"/>
            <a:ext cx="3089983" cy="2367815"/>
          </a:xfrm>
          <a:prstGeom prst="rect">
            <a:avLst/>
          </a:prstGeom>
        </p:spPr>
      </p:pic>
      <p:sp>
        <p:nvSpPr>
          <p:cNvPr id="8" name="Прямоугольник 7">
            <a:extLst>
              <a:ext uri="{FF2B5EF4-FFF2-40B4-BE49-F238E27FC236}">
                <a16:creationId xmlns:a16="http://schemas.microsoft.com/office/drawing/2014/main" id="{FD34C7FD-4C69-4C25-BCDA-666964760E6C}"/>
              </a:ext>
            </a:extLst>
          </p:cNvPr>
          <p:cNvSpPr/>
          <p:nvPr/>
        </p:nvSpPr>
        <p:spPr>
          <a:xfrm>
            <a:off x="514720" y="6080753"/>
            <a:ext cx="6152409" cy="698076"/>
          </a:xfrm>
          <a:prstGeom prst="rect">
            <a:avLst/>
          </a:prstGeom>
        </p:spPr>
        <p:txBody>
          <a:bodyPr wrap="square">
            <a:spAutoFit/>
          </a:bodyPr>
          <a:lstStyle/>
          <a:p>
            <a:pPr>
              <a:lnSpc>
                <a:spcPct val="107000"/>
              </a:lnSpc>
            </a:pPr>
            <a:r>
              <a:rPr lang="tg-Cyrl-TJ" sz="2000" i="1" dirty="0">
                <a:latin typeface="Times New Roman" panose="02020603050405020304" pitchFamily="18" charset="0"/>
                <a:ea typeface="Calibri" panose="020F0502020204030204" pitchFamily="34" charset="0"/>
                <a:cs typeface="Times New Roman" panose="02020603050405020304" pitchFamily="18" charset="0"/>
              </a:rPr>
              <a:t>Расми 7.1. Намуди зоҳирии трансфоматори ҷараён.</a:t>
            </a:r>
            <a:r>
              <a:rPr lang="en-US" sz="2000" b="1" dirty="0">
                <a:hlinkClick r:id="rId4">
                  <a:extLst>
                    <a:ext uri="{A12FA001-AC4F-418D-AE19-62706E023703}">
                      <ahyp:hlinkClr xmlns:ahyp="http://schemas.microsoft.com/office/drawing/2018/hyperlinkcolor" val="tx"/>
                    </a:ext>
                  </a:extLst>
                </a:hlinkClick>
              </a:rPr>
              <a:t> </a:t>
            </a:r>
            <a:r>
              <a:rPr lang="en-US" sz="1800" dirty="0">
                <a:solidFill>
                  <a:schemeClr val="tx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ru.pinterest.com</a:t>
            </a:r>
            <a:endParaRPr lang="ru-RU"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DF165CE-7232-47DE-A19E-74F139721B57}"/>
              </a:ext>
            </a:extLst>
          </p:cNvPr>
          <p:cNvSpPr txBox="1"/>
          <p:nvPr/>
        </p:nvSpPr>
        <p:spPr>
          <a:xfrm>
            <a:off x="921267" y="5814874"/>
            <a:ext cx="232830" cy="307777"/>
          </a:xfrm>
          <a:prstGeom prst="rect">
            <a:avLst/>
          </a:prstGeom>
          <a:noFill/>
        </p:spPr>
        <p:txBody>
          <a:bodyPr wrap="square" rtlCol="0">
            <a:spAutoFit/>
          </a:bodyPr>
          <a:lstStyle/>
          <a:p>
            <a:r>
              <a:rPr lang="tg-Cyrl-TJ" dirty="0"/>
              <a:t>А</a:t>
            </a:r>
            <a:endParaRPr lang="ru-RU" dirty="0"/>
          </a:p>
        </p:txBody>
      </p:sp>
      <p:sp>
        <p:nvSpPr>
          <p:cNvPr id="11" name="TextBox 10">
            <a:extLst>
              <a:ext uri="{FF2B5EF4-FFF2-40B4-BE49-F238E27FC236}">
                <a16:creationId xmlns:a16="http://schemas.microsoft.com/office/drawing/2014/main" id="{73175CB9-40AF-48CD-91A4-574E57C86E7B}"/>
              </a:ext>
            </a:extLst>
          </p:cNvPr>
          <p:cNvSpPr txBox="1"/>
          <p:nvPr/>
        </p:nvSpPr>
        <p:spPr>
          <a:xfrm>
            <a:off x="3358094" y="5816913"/>
            <a:ext cx="232830" cy="307777"/>
          </a:xfrm>
          <a:prstGeom prst="rect">
            <a:avLst/>
          </a:prstGeom>
          <a:noFill/>
        </p:spPr>
        <p:txBody>
          <a:bodyPr wrap="square" rtlCol="0">
            <a:spAutoFit/>
          </a:bodyPr>
          <a:lstStyle/>
          <a:p>
            <a:r>
              <a:rPr lang="tg-Cyrl-TJ" dirty="0"/>
              <a:t>Б</a:t>
            </a:r>
            <a:endParaRPr lang="ru-RU" dirty="0"/>
          </a:p>
        </p:txBody>
      </p:sp>
    </p:spTree>
    <p:extLst>
      <p:ext uri="{BB962C8B-B14F-4D97-AF65-F5344CB8AC3E}">
        <p14:creationId xmlns:p14="http://schemas.microsoft.com/office/powerpoint/2010/main" val="1899918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843E011-76C6-4AAE-83E9-D8BC2EA28586}"/>
              </a:ext>
            </a:extLst>
          </p:cNvPr>
          <p:cNvSpPr>
            <a:spLocks noGrp="1"/>
          </p:cNvSpPr>
          <p:nvPr>
            <p:ph type="body" idx="1"/>
          </p:nvPr>
        </p:nvSpPr>
        <p:spPr>
          <a:xfrm>
            <a:off x="804793" y="955614"/>
            <a:ext cx="8543925" cy="5107835"/>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114300" indent="0" algn="just">
              <a:buNone/>
            </a:pPr>
            <a:endParaRPr lang="ru-RU" sz="2400"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7C34E9FE-9B0B-4C75-BE9F-FC58AA7F2CE8}"/>
              </a:ext>
            </a:extLst>
          </p:cNvPr>
          <p:cNvSpPr/>
          <p:nvPr/>
        </p:nvSpPr>
        <p:spPr>
          <a:xfrm>
            <a:off x="557282" y="1402672"/>
            <a:ext cx="8543925" cy="3785652"/>
          </a:xfrm>
          <a:prstGeom prst="rect">
            <a:avLst/>
          </a:prstGeom>
        </p:spPr>
        <p:txBody>
          <a:bodyPr wrap="square">
            <a:spAutoFit/>
          </a:bodyPr>
          <a:lstStyle/>
          <a:p>
            <a:pPr marL="457200"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расми  7.1. а) ва б) намуди зоҳирии трансфоматори ҷараён нишон дода шудааст. Трансформаторҳои ҷараёни (ТҶ) дар расми боло омада ба синфи ТҶ-ҳои то 1 кВ шомил мебошанд. </a:t>
            </a:r>
          </a:p>
          <a:p>
            <a:pPr marL="457200"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расми 7.1.б) дохили ТҶ ва таври кушода нишон дода шудааст, ки дар инҷо: Танаи ТҶ (корпус трансформатора); Ғалтаки қуввагии якум (певичная силовая обмотка); Дилаки магнитӣ (сердечник магнитопровод); Ғалтаки дуюм (вторичная обмотка); Баромадҳои И1 ва И2 (</a:t>
            </a:r>
            <a:r>
              <a:rPr lang="ru-RU" sz="2400" dirty="0">
                <a:latin typeface="Times New Roman" panose="02020603050405020304" pitchFamily="18" charset="0"/>
                <a:ea typeface="Calibri" panose="020F0502020204030204" pitchFamily="34" charset="0"/>
                <a:cs typeface="Times New Roman" panose="02020603050405020304" pitchFamily="18" charset="0"/>
              </a:rPr>
              <a:t>выход И1 и И2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нишон дода шудаанд.</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C5F1EA50-8797-4A67-9C04-496ECB785308}"/>
              </a:ext>
            </a:extLst>
          </p:cNvPr>
          <p:cNvSpPr>
            <a:spLocks noGrp="1"/>
          </p:cNvSpPr>
          <p:nvPr>
            <p:ph type="title"/>
          </p:nvPr>
        </p:nvSpPr>
        <p:spPr>
          <a:xfrm>
            <a:off x="1045023" y="142043"/>
            <a:ext cx="8063466" cy="1260629"/>
          </a:xfrm>
        </p:spPr>
        <p:txBody>
          <a:bodyPr>
            <a:no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Вазифаи асосии трансформатори ҷараён:</a:t>
            </a:r>
          </a:p>
        </p:txBody>
      </p:sp>
    </p:spTree>
    <p:extLst>
      <p:ext uri="{BB962C8B-B14F-4D97-AF65-F5344CB8AC3E}">
        <p14:creationId xmlns:p14="http://schemas.microsoft.com/office/powerpoint/2010/main" val="105740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6012D37-F7FA-4297-8792-802AE75DE506}"/>
              </a:ext>
            </a:extLst>
          </p:cNvPr>
          <p:cNvSpPr>
            <a:spLocks noGrp="1"/>
          </p:cNvSpPr>
          <p:nvPr>
            <p:ph type="body" idx="1"/>
          </p:nvPr>
        </p:nvSpPr>
        <p:spPr>
          <a:xfrm>
            <a:off x="681037" y="1275209"/>
            <a:ext cx="8543925" cy="5143346"/>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99E1E633-6F24-4040-B9D3-A65BB310C666}"/>
              </a:ext>
            </a:extLst>
          </p:cNvPr>
          <p:cNvSpPr txBox="1">
            <a:spLocks/>
          </p:cNvSpPr>
          <p:nvPr/>
        </p:nvSpPr>
        <p:spPr>
          <a:xfrm>
            <a:off x="1018388"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Сохтори умумии трансформатори ҷараён:</a:t>
            </a:r>
          </a:p>
        </p:txBody>
      </p:sp>
      <p:sp>
        <p:nvSpPr>
          <p:cNvPr id="6" name="Прямоугольник 5">
            <a:extLst>
              <a:ext uri="{FF2B5EF4-FFF2-40B4-BE49-F238E27FC236}">
                <a16:creationId xmlns:a16="http://schemas.microsoft.com/office/drawing/2014/main" id="{9CEA4471-DCBD-4FF1-8ACE-8C389CEA9606}"/>
              </a:ext>
            </a:extLst>
          </p:cNvPr>
          <p:cNvSpPr/>
          <p:nvPr/>
        </p:nvSpPr>
        <p:spPr>
          <a:xfrm>
            <a:off x="681037" y="630314"/>
            <a:ext cx="8764802" cy="4729500"/>
          </a:xfrm>
          <a:prstGeom prst="rect">
            <a:avLst/>
          </a:prstGeom>
        </p:spPr>
        <p:txBody>
          <a:bodyPr wrap="square">
            <a:spAutoFit/>
          </a:bodyPr>
          <a:lstStyle/>
          <a:p>
            <a:pPr lvl="0" algn="just">
              <a:lnSpc>
                <a:spcPct val="150000"/>
              </a:lnSpc>
              <a:spcAft>
                <a:spcPts val="800"/>
              </a:spcAft>
              <a:buSzPts val="1000"/>
              <a:tabLst>
                <a:tab pos="45720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Чи гунаеки дар слайди пешин нишон дода шуд ТҶ-ҳо аз қисмҳои асосии зерин иборат мебошанд:</a:t>
            </a:r>
            <a:endParaRPr lang="tg-Cyrl-TJ" sz="2400" b="1"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800"/>
              </a:spcAft>
              <a:buSzPts val="1000"/>
              <a:tabLst>
                <a:tab pos="457200" algn="l"/>
              </a:tabLs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Дилаки</a:t>
            </a:r>
            <a:r>
              <a:rPr lang="ru-RU" sz="2400" b="1" dirty="0">
                <a:latin typeface="Times New Roman" panose="02020603050405020304" pitchFamily="18" charset="0"/>
                <a:ea typeface="Calibri" panose="020F0502020204030204" pitchFamily="34" charset="0"/>
                <a:cs typeface="Times New Roman" panose="02020603050405020304" pitchFamily="18" charset="0"/>
              </a:rPr>
              <a:t> магнитӣ (ферромагнитӣ)</a:t>
            </a:r>
            <a:r>
              <a:rPr lang="ru-RU" sz="2400" dirty="0">
                <a:latin typeface="Times New Roman" panose="02020603050405020304" pitchFamily="18" charset="0"/>
                <a:ea typeface="Calibri" panose="020F0502020204030204" pitchFamily="34" charset="0"/>
                <a:cs typeface="Times New Roman" panose="02020603050405020304" pitchFamily="18" charset="0"/>
              </a:rPr>
              <a:t> — барои ба вуҷуд овардани майдони магнитии ҷамъшуда.</a:t>
            </a:r>
          </a:p>
          <a:p>
            <a:pPr lvl="0" algn="just">
              <a:spcAft>
                <a:spcPts val="800"/>
              </a:spcAft>
              <a:buSzPts val="1000"/>
              <a:tabLst>
                <a:tab pos="457200" algn="l"/>
              </a:tabLst>
            </a:pPr>
            <a:r>
              <a:rPr lang="ru-RU" sz="2400" dirty="0">
                <a:latin typeface="Times New Roman" panose="02020603050405020304" pitchFamily="18" charset="0"/>
                <a:cs typeface="Times New Roman" panose="02020603050405020304" pitchFamily="18" charset="0"/>
              </a:rPr>
              <a:t>— барои ба вуҷуд овардани майдони магнитии ҷамъшуда истифода мешавад ва нақши асосӣ дар баланд бардоштани самаранокии муҳаррикҳо, трансформаторҳо ва дигар таҷҳизоти электромагнитиро иҷро мекунад. Он одатан аз маводи ферромагнитӣ сохта мешавад, ки қобилияти баланди магнитшавӣ ва нигоҳдории майдони магнитиро доранд.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556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8B8940F1-9F6B-4147-AEBC-319CD0DA0C91}"/>
              </a:ext>
            </a:extLst>
          </p:cNvPr>
          <p:cNvSpPr>
            <a:spLocks noGrp="1"/>
          </p:cNvSpPr>
          <p:nvPr>
            <p:ph type="body" idx="1"/>
          </p:nvPr>
        </p:nvSpPr>
        <p:spPr>
          <a:xfrm>
            <a:off x="681037" y="831326"/>
            <a:ext cx="8543925" cy="4351338"/>
          </a:xfrm>
        </p:spPr>
        <p:txBody>
          <a:bodyPr>
            <a:noAutofit/>
          </a:bodyPr>
          <a:lstStyle/>
          <a:p>
            <a:pPr marL="114300" indent="0" algn="just">
              <a:lnSpc>
                <a:spcPct val="150000"/>
              </a:lnSpc>
              <a:buNone/>
            </a:pPr>
            <a:r>
              <a:rPr lang="ru-RU" sz="2400" b="1" dirty="0">
                <a:latin typeface="Times New Roman" panose="02020603050405020304" pitchFamily="18" charset="0"/>
                <a:ea typeface="Calibri" panose="020F0502020204030204" pitchFamily="34" charset="0"/>
                <a:cs typeface="Times New Roman" panose="02020603050405020304" pitchFamily="18" charset="0"/>
              </a:rPr>
              <a:t>	Ғалтаки ибтидоӣ (ҷараёни шабака)</a:t>
            </a:r>
            <a:r>
              <a:rPr lang="ru-RU" sz="2400" dirty="0">
                <a:latin typeface="Times New Roman" panose="02020603050405020304" pitchFamily="18" charset="0"/>
                <a:ea typeface="Calibri" panose="020F0502020204030204" pitchFamily="34" charset="0"/>
                <a:cs typeface="Times New Roman" panose="02020603050405020304" pitchFamily="18" charset="0"/>
              </a:rPr>
              <a:t> — бо шумораи ками наворҳо ё ҳатто як гузариш (барои шиддати баланд).</a:t>
            </a:r>
          </a:p>
          <a:p>
            <a:pPr marL="114300" indent="0" algn="just">
              <a:lnSpc>
                <a:spcPct val="150000"/>
              </a:lnSpc>
              <a:buNone/>
            </a:pPr>
            <a:r>
              <a:rPr lang="ru-RU" sz="2400" dirty="0">
                <a:latin typeface="Times New Roman" panose="02020603050405020304" pitchFamily="18" charset="0"/>
                <a:cs typeface="Times New Roman" panose="02020603050405020304" pitchFamily="18" charset="0"/>
              </a:rPr>
              <a:t> — бо шумораи ками наворҳо ё ҳатто як гузариш (барои шиддати баланд) навишта мешавад ва ба манбаи барқи аввалия пайваст мешавад. Ин обмотка дар трансформатор майдони магнитиро ба вуҷуд меорад, ки он дар навбати худ дар обмоткаи дуюмия ЭҚҶ индуксия тавлид мекунад. Ҳосил шудани майдони магнитӣ ва гузариш ба шиддати дигар маҳз бо ҳисоби дақиқи ин обмотка таъмин карда мешавад.</a:t>
            </a:r>
          </a:p>
        </p:txBody>
      </p:sp>
      <p:sp>
        <p:nvSpPr>
          <p:cNvPr id="4" name="Заголовок 8">
            <a:extLst>
              <a:ext uri="{FF2B5EF4-FFF2-40B4-BE49-F238E27FC236}">
                <a16:creationId xmlns:a16="http://schemas.microsoft.com/office/drawing/2014/main" id="{8FA0BDE1-4439-4A82-BA03-28ABA9C7597C}"/>
              </a:ext>
            </a:extLst>
          </p:cNvPr>
          <p:cNvSpPr txBox="1">
            <a:spLocks/>
          </p:cNvSpPr>
          <p:nvPr/>
        </p:nvSpPr>
        <p:spPr>
          <a:xfrm>
            <a:off x="1018388"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Сохтори умумии трансформатори ҷараён:</a:t>
            </a:r>
          </a:p>
        </p:txBody>
      </p:sp>
    </p:spTree>
    <p:extLst>
      <p:ext uri="{BB962C8B-B14F-4D97-AF65-F5344CB8AC3E}">
        <p14:creationId xmlns:p14="http://schemas.microsoft.com/office/powerpoint/2010/main" val="2600099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5A6D34F-F9FD-47AA-9764-7FE7372C8460}"/>
              </a:ext>
            </a:extLst>
          </p:cNvPr>
          <p:cNvSpPr>
            <a:spLocks noGrp="1"/>
          </p:cNvSpPr>
          <p:nvPr>
            <p:ph type="body" idx="1"/>
          </p:nvPr>
        </p:nvSpPr>
        <p:spPr>
          <a:xfrm>
            <a:off x="681037" y="1260629"/>
            <a:ext cx="8543925" cy="4351338"/>
          </a:xfrm>
        </p:spPr>
        <p:txBody>
          <a:bodyPr>
            <a:normAutofit/>
          </a:bodyPr>
          <a:lstStyle/>
          <a:p>
            <a:pPr marL="114300" indent="0" algn="just">
              <a:lnSpc>
                <a:spcPct val="150000"/>
              </a:lnSpc>
              <a:buNone/>
            </a:pPr>
            <a:r>
              <a:rPr lang="ru-RU" sz="2400" b="1" dirty="0">
                <a:latin typeface="Times New Roman" panose="02020603050405020304" pitchFamily="18" charset="0"/>
                <a:cs typeface="Times New Roman" panose="02020603050405020304" pitchFamily="18" charset="0"/>
              </a:rPr>
              <a:t>	Ғалтаки дуюм (ҷараёни паст)</a:t>
            </a:r>
            <a:r>
              <a:rPr lang="ru-RU" sz="2400" dirty="0">
                <a:latin typeface="Times New Roman" panose="02020603050405020304" pitchFamily="18" charset="0"/>
                <a:cs typeface="Times New Roman" panose="02020603050405020304" pitchFamily="18" charset="0"/>
              </a:rPr>
              <a:t> — одатан барои 5 </a:t>
            </a:r>
            <a:r>
              <a:rPr lang="en-US" sz="2400" dirty="0">
                <a:latin typeface="Times New Roman" panose="02020603050405020304" pitchFamily="18" charset="0"/>
                <a:cs typeface="Times New Roman" panose="02020603050405020304" pitchFamily="18" charset="0"/>
              </a:rPr>
              <a:t>A </a:t>
            </a:r>
            <a:r>
              <a:rPr lang="ru-RU" sz="2400" dirty="0">
                <a:latin typeface="Times New Roman" panose="02020603050405020304" pitchFamily="18" charset="0"/>
                <a:cs typeface="Times New Roman" panose="02020603050405020304" pitchFamily="18" charset="0"/>
              </a:rPr>
              <a:t>ё 1 </a:t>
            </a:r>
            <a:r>
              <a:rPr lang="en-US" sz="2400" dirty="0">
                <a:latin typeface="Times New Roman" panose="02020603050405020304" pitchFamily="18" charset="0"/>
                <a:cs typeface="Times New Roman" panose="02020603050405020304" pitchFamily="18" charset="0"/>
              </a:rPr>
              <a:t>A </a:t>
            </a:r>
            <a:r>
              <a:rPr lang="ru-RU" sz="2400" dirty="0">
                <a:latin typeface="Times New Roman" panose="02020603050405020304" pitchFamily="18" charset="0"/>
                <a:cs typeface="Times New Roman" panose="02020603050405020304" pitchFamily="18" charset="0"/>
              </a:rPr>
              <a:t>тарҳрезӣ шудааст ва он ба асбобҳои ченкунӣ, системаҳои ҳимоя ва автоматика пайваст карда мешавад. Ҳадафи асосии он таъмин намудани сигналҳои стандартӣ барои чену назорат бо нигоҳ доштани бехатарӣ ва ҷудо кардани шабакаи баландшиддат аз схемаҳои пастшиддат мебошад.</a:t>
            </a:r>
          </a:p>
        </p:txBody>
      </p:sp>
      <p:sp>
        <p:nvSpPr>
          <p:cNvPr id="4" name="Заголовок 8">
            <a:extLst>
              <a:ext uri="{FF2B5EF4-FFF2-40B4-BE49-F238E27FC236}">
                <a16:creationId xmlns:a16="http://schemas.microsoft.com/office/drawing/2014/main" id="{BFB5C6A9-3CFB-487E-96B5-CC44CE8C11EA}"/>
              </a:ext>
            </a:extLst>
          </p:cNvPr>
          <p:cNvSpPr txBox="1">
            <a:spLocks/>
          </p:cNvSpPr>
          <p:nvPr/>
        </p:nvSpPr>
        <p:spPr>
          <a:xfrm>
            <a:off x="1018388"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Сохтори умумии трансформатори ҷараён:</a:t>
            </a:r>
          </a:p>
        </p:txBody>
      </p:sp>
    </p:spTree>
    <p:extLst>
      <p:ext uri="{BB962C8B-B14F-4D97-AF65-F5344CB8AC3E}">
        <p14:creationId xmlns:p14="http://schemas.microsoft.com/office/powerpoint/2010/main" val="3018069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ADD1083A-CBA3-4AEA-9276-DD5FF6C097AC}"/>
              </a:ext>
            </a:extLst>
          </p:cNvPr>
          <p:cNvSpPr>
            <a:spLocks noGrp="1"/>
          </p:cNvSpPr>
          <p:nvPr>
            <p:ph type="body" idx="1"/>
          </p:nvPr>
        </p:nvSpPr>
        <p:spPr>
          <a:xfrm>
            <a:off x="681037" y="1253331"/>
            <a:ext cx="8543925" cy="4351338"/>
          </a:xfrm>
        </p:spPr>
        <p:txBody>
          <a:bodyPr>
            <a:normAutofit/>
          </a:bodyPr>
          <a:lstStyle/>
          <a:p>
            <a:pPr marL="0" lvl="0" indent="0" algn="just">
              <a:lnSpc>
                <a:spcPct val="150000"/>
              </a:lnSpc>
              <a:spcAft>
                <a:spcPts val="800"/>
              </a:spcAft>
              <a:buSzPts val="1000"/>
              <a:buNone/>
              <a:tabLst>
                <a:tab pos="4572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Изолятсия ва тана (корпус)</a:t>
            </a:r>
            <a:r>
              <a:rPr lang="ru-RU" sz="2400" dirty="0">
                <a:latin typeface="Times New Roman" panose="02020603050405020304" pitchFamily="18" charset="0"/>
                <a:cs typeface="Times New Roman" panose="02020603050405020304" pitchFamily="18" charset="0"/>
              </a:rPr>
              <a:t> — барои таъмини амният ва устуворӣ истифода мешаванд ва вазифаи асосии онҳо ҷудо кардани қисмҳои зери шиддат аз муҳити беруна ва аз якдигар мебошад. Изолятсия инчунин аз РК ва осебҳои барқӣ ҷилавгирӣ мекунад, дар ҳоле ки корпус муҳофизати механикӣ ва устувории сохториро таъмин менамояд.</a:t>
            </a:r>
          </a:p>
        </p:txBody>
      </p:sp>
      <p:sp>
        <p:nvSpPr>
          <p:cNvPr id="4" name="Заголовок 8">
            <a:extLst>
              <a:ext uri="{FF2B5EF4-FFF2-40B4-BE49-F238E27FC236}">
                <a16:creationId xmlns:a16="http://schemas.microsoft.com/office/drawing/2014/main" id="{2D309C69-32BF-47F9-95F4-BBC7295409CF}"/>
              </a:ext>
            </a:extLst>
          </p:cNvPr>
          <p:cNvSpPr txBox="1">
            <a:spLocks/>
          </p:cNvSpPr>
          <p:nvPr/>
        </p:nvSpPr>
        <p:spPr>
          <a:xfrm>
            <a:off x="1018388"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Сохтори умумии трансформатори ҷараён:</a:t>
            </a:r>
          </a:p>
        </p:txBody>
      </p:sp>
    </p:spTree>
    <p:extLst>
      <p:ext uri="{BB962C8B-B14F-4D97-AF65-F5344CB8AC3E}">
        <p14:creationId xmlns:p14="http://schemas.microsoft.com/office/powerpoint/2010/main" val="3679663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8">
            <a:extLst>
              <a:ext uri="{FF2B5EF4-FFF2-40B4-BE49-F238E27FC236}">
                <a16:creationId xmlns:a16="http://schemas.microsoft.com/office/drawing/2014/main" id="{36C1D200-6DAC-4417-A00D-E5B1086C4996}"/>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EAA2A24-0027-47D5-AC5E-D3B896BA3F15}"/>
              </a:ext>
            </a:extLst>
          </p:cNvPr>
          <p:cNvSpPr/>
          <p:nvPr/>
        </p:nvSpPr>
        <p:spPr>
          <a:xfrm>
            <a:off x="944546" y="1126036"/>
            <a:ext cx="8323741" cy="57958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a:t>
            </a:r>
            <a:endParaRPr lang="ru-RU" sz="2400" dirty="0"/>
          </a:p>
        </p:txBody>
      </p:sp>
      <p:sp>
        <p:nvSpPr>
          <p:cNvPr id="2" name="Прямоугольник 1">
            <a:extLst>
              <a:ext uri="{FF2B5EF4-FFF2-40B4-BE49-F238E27FC236}">
                <a16:creationId xmlns:a16="http://schemas.microsoft.com/office/drawing/2014/main" id="{397D6B94-FA25-4702-AAC3-CD132F877B38}"/>
              </a:ext>
            </a:extLst>
          </p:cNvPr>
          <p:cNvSpPr/>
          <p:nvPr/>
        </p:nvSpPr>
        <p:spPr>
          <a:xfrm>
            <a:off x="637713" y="1003261"/>
            <a:ext cx="8785380" cy="4694298"/>
          </a:xfrm>
          <a:prstGeom prst="rect">
            <a:avLst/>
          </a:prstGeom>
        </p:spPr>
        <p:txBody>
          <a:bodyPr wrap="square">
            <a:spAutoFit/>
          </a:bodyPr>
          <a:lstStyle/>
          <a:p>
            <a:pPr algn="ctr">
              <a:lnSpc>
                <a:spcPct val="107000"/>
              </a:lnSpc>
              <a:spcBef>
                <a:spcPts val="1200"/>
              </a:spcBef>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Схемаи пайвасти ситорагии пурраи трансформаторҳои ҷараён ва печаҳои реле </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7051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ин ҳолат, дар ҳама фазаҳо трансформатори ҷараён насб карда мешавад. Печаҳои дуюми трансформаторҳои ҷараён ва печаҳои реле ба намуди ситора пайваст шуда, нуқтаи сифрии онҳо ба воситаи як ноқил алоқаманд карда мешавад. Дар нуқтаи сифрӣ исканҷаҳои (зажим) ҳамноми печаҳои трансформатори ҷараён пайваст карда мешаванд. Схемаи пайваст дар рас. 7.1. оварда шудааст.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4233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C1F01539-5899-4DA5-B458-A606B832BE70}"/>
              </a:ext>
            </a:extLst>
          </p:cNvPr>
          <p:cNvSpPr/>
          <p:nvPr/>
        </p:nvSpPr>
        <p:spPr>
          <a:xfrm>
            <a:off x="1053899" y="1171652"/>
            <a:ext cx="8427451" cy="57958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a:t>
            </a:r>
            <a:endParaRPr lang="ru-RU" sz="2400" dirty="0"/>
          </a:p>
        </p:txBody>
      </p:sp>
      <p:sp>
        <p:nvSpPr>
          <p:cNvPr id="4" name="Заголовок 8">
            <a:extLst>
              <a:ext uri="{FF2B5EF4-FFF2-40B4-BE49-F238E27FC236}">
                <a16:creationId xmlns:a16="http://schemas.microsoft.com/office/drawing/2014/main" id="{C978CCDF-C241-4DCD-9CED-19D997DE807C}"/>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2">
            <a:extLst>
              <a:ext uri="{FF2B5EF4-FFF2-40B4-BE49-F238E27FC236}">
                <a16:creationId xmlns:a16="http://schemas.microsoft.com/office/drawing/2014/main" id="{DDFBB63E-3E16-4B64-9B5D-CA06ACDFE8DD}"/>
              </a:ext>
            </a:extLst>
          </p:cNvPr>
          <p:cNvSpPr>
            <a:spLocks noChangeArrowheads="1"/>
          </p:cNvSpPr>
          <p:nvPr/>
        </p:nvSpPr>
        <p:spPr bwMode="auto">
          <a:xfrm>
            <a:off x="1314450" y="1526959"/>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a:extLst>
              <a:ext uri="{FF2B5EF4-FFF2-40B4-BE49-F238E27FC236}">
                <a16:creationId xmlns:a16="http://schemas.microsoft.com/office/drawing/2014/main" id="{E5E4C1EE-4028-437B-8CFB-991C10674A83}"/>
              </a:ext>
            </a:extLst>
          </p:cNvPr>
          <p:cNvGraphicFramePr>
            <a:graphicFrameLocks noChangeAspect="1"/>
          </p:cNvGraphicFramePr>
          <p:nvPr>
            <p:extLst>
              <p:ext uri="{D42A27DB-BD31-4B8C-83A1-F6EECF244321}">
                <p14:modId xmlns:p14="http://schemas.microsoft.com/office/powerpoint/2010/main" val="4127644323"/>
              </p:ext>
            </p:extLst>
          </p:nvPr>
        </p:nvGraphicFramePr>
        <p:xfrm>
          <a:off x="249129" y="1461442"/>
          <a:ext cx="5581304" cy="4194975"/>
        </p:xfrm>
        <a:graphic>
          <a:graphicData uri="http://schemas.openxmlformats.org/presentationml/2006/ole">
            <mc:AlternateContent xmlns:mc="http://schemas.openxmlformats.org/markup-compatibility/2006">
              <mc:Choice xmlns:v="urn:schemas-microsoft-com:vml" Requires="v">
                <p:oleObj spid="_x0000_s1033" r:id="rId3" imgW="3172497" imgH="2141108" progId="Visio.Drawing.11">
                  <p:embed/>
                </p:oleObj>
              </mc:Choice>
              <mc:Fallback>
                <p:oleObj r:id="rId3" imgW="3172497" imgH="2141108"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129" y="1461442"/>
                        <a:ext cx="5581304" cy="4194975"/>
                      </a:xfrm>
                      <a:prstGeom prst="rect">
                        <a:avLst/>
                      </a:prstGeom>
                      <a:noFill/>
                    </p:spPr>
                  </p:pic>
                </p:oleObj>
              </mc:Fallback>
            </mc:AlternateContent>
          </a:graphicData>
        </a:graphic>
      </p:graphicFrame>
      <p:sp>
        <p:nvSpPr>
          <p:cNvPr id="6" name="Прямоугольник 5">
            <a:extLst>
              <a:ext uri="{FF2B5EF4-FFF2-40B4-BE49-F238E27FC236}">
                <a16:creationId xmlns:a16="http://schemas.microsoft.com/office/drawing/2014/main" id="{A73EBEB0-FA45-4E00-93CC-2CA39B8ACC53}"/>
              </a:ext>
            </a:extLst>
          </p:cNvPr>
          <p:cNvSpPr/>
          <p:nvPr/>
        </p:nvSpPr>
        <p:spPr>
          <a:xfrm>
            <a:off x="77354" y="5628844"/>
            <a:ext cx="7273357" cy="961482"/>
          </a:xfrm>
          <a:prstGeom prst="rect">
            <a:avLst/>
          </a:prstGeom>
        </p:spPr>
        <p:txBody>
          <a:bodyPr wrap="square">
            <a:spAutoFit/>
          </a:bodyPr>
          <a:lstStyle/>
          <a:p>
            <a:pPr marL="457200" indent="180340">
              <a:lnSpc>
                <a:spcPct val="107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 7.1. Пайвасти ситорагии пурраи трансформаторҳои ҷараён </a:t>
            </a:r>
            <a:endParaRPr lang="ru-RU" sz="1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ва печаҳои реле </a:t>
            </a:r>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саҳ.37</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C550142-6829-4D01-BACC-31ECE05DB9BA}"/>
              </a:ext>
            </a:extLst>
          </p:cNvPr>
          <p:cNvSpPr/>
          <p:nvPr/>
        </p:nvSpPr>
        <p:spPr>
          <a:xfrm>
            <a:off x="5267624" y="1461442"/>
            <a:ext cx="4478290" cy="2436757"/>
          </a:xfrm>
          <a:prstGeom prst="rect">
            <a:avLst/>
          </a:prstGeom>
        </p:spPr>
        <p:txBody>
          <a:bodyPr wrap="square">
            <a:spAutoFit/>
          </a:bodyPr>
          <a:lstStyle/>
          <a:p>
            <a:pPr marL="457200" indent="180340" algn="just">
              <a:lnSpc>
                <a:spcPct val="107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Схемаи мазкур  дар ҳимояҳои гуногуни дастгоҳу таҷҳизоти электрикӣ васеъ истифода бурда мешавад. Махсусан дар Ҳимояи максималии ҷараёнӣ.</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4244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p:nvPr/>
        </p:nvSpPr>
        <p:spPr>
          <a:xfrm>
            <a:off x="158698" y="1114969"/>
            <a:ext cx="9143999"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uz-Cyrl-UZ" sz="1800" b="1" i="0" u="none" strike="noStrike" cap="none">
                <a:solidFill>
                  <a:schemeClr val="dk1"/>
                </a:solidFill>
                <a:latin typeface="Times New Roman"/>
                <a:ea typeface="Times New Roman"/>
                <a:cs typeface="Times New Roman"/>
                <a:sym typeface="Times New Roman"/>
              </a:rPr>
              <a:t>	</a:t>
            </a:r>
            <a:endParaRPr sz="1800" b="0" i="0" u="none" strike="noStrike" cap="none">
              <a:solidFill>
                <a:schemeClr val="dk1"/>
              </a:solidFill>
              <a:latin typeface="Times New Roman"/>
              <a:ea typeface="Times New Roman"/>
              <a:cs typeface="Times New Roman"/>
              <a:sym typeface="Times New Roman"/>
            </a:endParaRPr>
          </a:p>
        </p:txBody>
      </p:sp>
      <p:sp>
        <p:nvSpPr>
          <p:cNvPr id="115" name="Google Shape;115;p4"/>
          <p:cNvSpPr/>
          <p:nvPr/>
        </p:nvSpPr>
        <p:spPr>
          <a:xfrm>
            <a:off x="1197520" y="501134"/>
            <a:ext cx="184731"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200" b="1">
              <a:solidFill>
                <a:srgbClr val="002060"/>
              </a:solidFill>
              <a:latin typeface="Calibri"/>
              <a:ea typeface="Calibri"/>
              <a:cs typeface="Calibri"/>
              <a:sym typeface="Calibri"/>
            </a:endParaRPr>
          </a:p>
        </p:txBody>
      </p:sp>
      <p:sp>
        <p:nvSpPr>
          <p:cNvPr id="8" name="Заголовок 8">
            <a:extLst>
              <a:ext uri="{FF2B5EF4-FFF2-40B4-BE49-F238E27FC236}">
                <a16:creationId xmlns:a16="http://schemas.microsoft.com/office/drawing/2014/main" id="{E1579EFF-019D-4994-A849-3D33A8D44935}"/>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0A1A3687-2BE8-4130-8A8F-BA9C884EFEA2}"/>
                  </a:ext>
                </a:extLst>
              </p:cNvPr>
              <p:cNvSpPr/>
              <p:nvPr/>
            </p:nvSpPr>
            <p:spPr>
              <a:xfrm>
                <a:off x="935472" y="1154339"/>
                <a:ext cx="8367225" cy="454932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реҷаи муқаррарӣ ва РК сефаза, ба воситаи релеҳои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КА1</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КА3</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ҷараёнҳои дуюми (фазаҳои ҳамноми) трансформаторҳои ҷараён ва дар ноқили сифрӣ суммаи геометрии онҳо ҷорӣ мешаванд. Дар реҷаи симметрӣ ҷараён дар ноқили сифрӣ ба сифр баробар аст: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нс</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b</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c</a:t>
                </a:r>
                <a:r>
                  <a:rPr lang="tg-Cyrl-TJ" sz="2400" dirty="0">
                    <a:latin typeface="Times New Roman" panose="02020603050405020304" pitchFamily="18" charset="0"/>
                    <a:ea typeface="Calibri" panose="020F0502020204030204" pitchFamily="34" charset="0"/>
                    <a:cs typeface="Times New Roman" panose="02020603050405020304" pitchFamily="18" charset="0"/>
                  </a:rPr>
                  <a:t>,       (7.1.)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ки дар ин ҷо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нс </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ноқили сифрӣ мебошад.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Зариби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en-US" sz="2400"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0A1A3687-2BE8-4130-8A8F-BA9C884EFEA2}"/>
                  </a:ext>
                </a:extLst>
              </p:cNvPr>
              <p:cNvSpPr>
                <a:spLocks noRot="1" noChangeAspect="1" noMove="1" noResize="1" noEditPoints="1" noAdjustHandles="1" noChangeArrowheads="1" noChangeShapeType="1" noTextEdit="1"/>
              </p:cNvSpPr>
              <p:nvPr/>
            </p:nvSpPr>
            <p:spPr>
              <a:xfrm>
                <a:off x="935472" y="1154339"/>
                <a:ext cx="8367225" cy="4549322"/>
              </a:xfrm>
              <a:prstGeom prst="rect">
                <a:avLst/>
              </a:prstGeom>
              <a:blipFill>
                <a:blip r:embed="rId3"/>
                <a:stretch>
                  <a:fillRect l="-1092" r="-1092" b="-1874"/>
                </a:stretch>
              </a:blipFill>
            </p:spPr>
            <p:txBody>
              <a:bodyPr/>
              <a:lstStyle/>
              <a:p>
                <a:r>
                  <a:rPr lang="ru-RU">
                    <a:noFill/>
                  </a:rPr>
                  <a:t> </a:t>
                </a:r>
              </a:p>
            </p:txBody>
          </p:sp>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F7FB6693-4D48-4F6C-9138-468AEDD25F0F}"/>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313B6E9-CDD3-4485-9290-9A16015CCE57}"/>
              </a:ext>
            </a:extLst>
          </p:cNvPr>
          <p:cNvSpPr/>
          <p:nvPr/>
        </p:nvSpPr>
        <p:spPr>
          <a:xfrm>
            <a:off x="1053898" y="1173393"/>
            <a:ext cx="8258777" cy="4457952"/>
          </a:xfrm>
          <a:prstGeom prst="rect">
            <a:avLst/>
          </a:prstGeom>
        </p:spPr>
        <p:txBody>
          <a:bodyPr wrap="square">
            <a:spAutoFit/>
          </a:bodyPr>
          <a:lstStyle/>
          <a:p>
            <a:pPr algn="ctr">
              <a:lnSpc>
                <a:spcPct val="150000"/>
              </a:lnSpc>
            </a:pPr>
            <a:r>
              <a:rPr lang="ru-RU" sz="2400" b="1" dirty="0">
                <a:latin typeface="Times New Roman" panose="02020603050405020304" pitchFamily="18" charset="0"/>
                <a:cs typeface="Times New Roman" panose="02020603050405020304" pitchFamily="18" charset="0"/>
              </a:rPr>
              <a:t>Зариби схема </a:t>
            </a:r>
            <a:r>
              <a:rPr lang="en-US" sz="2400" b="1" dirty="0">
                <a:latin typeface="Times New Roman" panose="02020603050405020304" pitchFamily="18" charset="0"/>
                <a:cs typeface="Times New Roman" panose="02020603050405020304" pitchFamily="18" charset="0"/>
              </a:rPr>
              <a:t>k</a:t>
            </a:r>
            <a:r>
              <a:rPr lang="ru-RU" sz="2400" b="1" dirty="0" err="1">
                <a:latin typeface="Times New Roman" panose="02020603050405020304" pitchFamily="18" charset="0"/>
                <a:cs typeface="Times New Roman" panose="02020603050405020304" pitchFamily="18" charset="0"/>
              </a:rPr>
              <a:t>сх</a:t>
            </a:r>
            <a:r>
              <a:rPr lang="ru-RU" sz="2400" b="1" dirty="0">
                <a:latin typeface="Times New Roman" panose="02020603050405020304" pitchFamily="18" charset="0"/>
                <a:cs typeface="Times New Roman" panose="02020603050405020304" pitchFamily="18" charset="0"/>
              </a:rPr>
              <a:t>(3)=1</a:t>
            </a:r>
            <a:r>
              <a:rPr lang="en-US" sz="2400" b="1" dirty="0">
                <a:latin typeface="Times New Roman" panose="02020603050405020304" pitchFamily="18" charset="0"/>
                <a:cs typeface="Times New Roman" panose="02020603050405020304" pitchFamily="18" charset="0"/>
              </a:rPr>
              <a:t>k</a:t>
            </a:r>
            <a:r>
              <a:rPr lang="tg-Cyrl-TJ" sz="2400" b="1" dirty="0">
                <a:latin typeface="Times New Roman" panose="02020603050405020304" pitchFamily="18" charset="0"/>
                <a:cs typeface="Times New Roman" panose="02020603050405020304" pitchFamily="18" charset="0"/>
              </a:rPr>
              <a:t> </a:t>
            </a:r>
          </a:p>
          <a:p>
            <a:pPr algn="ctr">
              <a:lnSpc>
                <a:spcPct val="150000"/>
              </a:lnSpc>
            </a:pPr>
            <a:endParaRPr lang="tg-Cyrl-TJ" sz="2400" b="1" dirty="0">
              <a:latin typeface="Times New Roman" panose="02020603050405020304" pitchFamily="18" charset="0"/>
              <a:cs typeface="Times New Roman" panose="02020603050405020304" pitchFamily="18" charset="0"/>
            </a:endParaRPr>
          </a:p>
          <a:p>
            <a:pPr algn="just">
              <a:lnSpc>
                <a:spcPct val="150000"/>
              </a:lnSpc>
            </a:pPr>
            <a:r>
              <a:rPr lang="ru-RU" sz="2400" dirty="0">
                <a:latin typeface="Times New Roman" panose="02020603050405020304" pitchFamily="18" charset="0"/>
                <a:cs typeface="Times New Roman" panose="02020603050405020304" pitchFamily="18" charset="0"/>
              </a:rPr>
              <a:t>нишон медиҳад, ки муносибати байни ғалтакҳои трансформатори ҷараён ва пайвасти релеи ҳимоявӣ мутобиқ ва бидуни ниёз ба танзими иловагӣ мебошад. Яъне, схема тавре тарҳрезӣ шудааст, ки шиддати индуксияшуда ё ҷараёни дуюмии трансформатор бевосита ба </a:t>
            </a:r>
            <a:r>
              <a:rPr lang="ru-RU" sz="2400" dirty="0" err="1">
                <a:latin typeface="Times New Roman" panose="02020603050405020304" pitchFamily="18" charset="0"/>
                <a:cs typeface="Times New Roman" panose="02020603050405020304" pitchFamily="18" charset="0"/>
              </a:rPr>
              <a:t>даромади</a:t>
            </a:r>
            <a:r>
              <a:rPr lang="ru-RU" sz="2400" dirty="0">
                <a:latin typeface="Times New Roman" panose="02020603050405020304" pitchFamily="18" charset="0"/>
                <a:cs typeface="Times New Roman" panose="02020603050405020304" pitchFamily="18" charset="0"/>
              </a:rPr>
              <a:t> релеи ҳимоя мерасад ва мувофиқати онҳо пурра аст.</a:t>
            </a:r>
          </a:p>
        </p:txBody>
      </p:sp>
    </p:spTree>
    <p:extLst>
      <p:ext uri="{BB962C8B-B14F-4D97-AF65-F5344CB8AC3E}">
        <p14:creationId xmlns:p14="http://schemas.microsoft.com/office/powerpoint/2010/main" val="1455277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ABA199C-B2BC-49CB-8B32-96C27AFCA0CD}"/>
              </a:ext>
            </a:extLst>
          </p:cNvPr>
          <p:cNvSpPr/>
          <p:nvPr/>
        </p:nvSpPr>
        <p:spPr>
          <a:xfrm>
            <a:off x="771984" y="923217"/>
            <a:ext cx="8620589" cy="5011565"/>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чунин ҳолат, ҳамаи ҳисобҳо ва танзимҳои релеи ҳимоя метавонанд бидуни ба назар гирифтани ислоҳкуниҳои схема (масалан, иваз шудани қутбҳо, марҳилаҳо ё тағйири навбатдории наворҳо) анҷом дода шаванд. Ин арзиш барои зиёд кардани дақиқии ҳимоя ва соддагардонии таҳлили реҷаи фавқулода муҳим аст. Ҳамин тавр, дарк кардани зарурати мутобиқ кардани тарҳ ва амалҳои хати барқ дар ҳолатҳое, ки системаи барқ барои ҳимояи дақиқ ва бехатарӣ сохта шудааст, муҳим мебошад.</a:t>
            </a:r>
          </a:p>
        </p:txBody>
      </p:sp>
      <p:sp>
        <p:nvSpPr>
          <p:cNvPr id="5" name="Заголовок 8">
            <a:extLst>
              <a:ext uri="{FF2B5EF4-FFF2-40B4-BE49-F238E27FC236}">
                <a16:creationId xmlns:a16="http://schemas.microsoft.com/office/drawing/2014/main" id="{1C860948-2324-4E2A-A056-6224EBEACB1F}"/>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9793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A47C9038-56EA-480E-A26C-CE43E9837D92}"/>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F8FED8AD-AE32-4953-B972-24710250A90F}"/>
              </a:ext>
            </a:extLst>
          </p:cNvPr>
          <p:cNvSpPr/>
          <p:nvPr/>
        </p:nvSpPr>
        <p:spPr>
          <a:xfrm>
            <a:off x="1080531" y="1015922"/>
            <a:ext cx="8243100"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вақти пайдо шудани РК дуфаза, масалан фазаи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В</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РК танҳо ба воситаи ду фазаи вайроншуда гузашта, мутаносибан бо релеҳои дар печаи трансформатор пайвастшудаи фазаҳои осебдида ҳам ҷоришавии ҷараён ба амал меояд. Дар ин ҳолат ҷараёни РК дар фазаи солим вуҷуд надорад.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РК дуфаза ба замин, ҷараён ба воситаи ду релеи дар фазаҳои вайрон пайвастбуда мегузарад (масалан,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В</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С</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385686"/>
      </p:ext>
    </p:extLst>
  </p:cSld>
  <p:clrMapOvr>
    <a:masterClrMapping/>
  </p:clrMapOvr>
  <mc:AlternateContent xmlns:mc="http://schemas.openxmlformats.org/markup-compatibility/2006" xmlns:p14="http://schemas.microsoft.com/office/powerpoint/2010/main">
    <mc:Choice Requires="p14">
      <p:transition spd="slow" p14:dur="2000" advTm="15751"/>
    </mc:Choice>
    <mc:Fallback xmlns="">
      <p:transition spd="slow" advTm="157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802663E-1301-43BE-9609-DA8A0AF90A28}"/>
              </a:ext>
            </a:extLst>
          </p:cNvPr>
          <p:cNvSpPr>
            <a:spLocks noGrp="1"/>
          </p:cNvSpPr>
          <p:nvPr>
            <p:ph type="body" idx="1"/>
          </p:nvPr>
        </p:nvSpPr>
        <p:spPr>
          <a:xfrm>
            <a:off x="708732" y="1004756"/>
            <a:ext cx="8543925" cy="465919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FF9D57D0-2415-4771-9B4A-782F96FD89A1}"/>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1BD8E8CB-C096-434C-9E21-253D9B11819E}"/>
                  </a:ext>
                </a:extLst>
              </p:cNvPr>
              <p:cNvSpPr/>
              <p:nvPr/>
            </p:nvSpPr>
            <p:spPr>
              <a:xfrm>
                <a:off x="1053899" y="1260629"/>
                <a:ext cx="8194459" cy="466390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Бо ноқили сифрӣ суммаи геометрии ин ҷараёнҳо ҷорӣ мешавад, ки қимати он ба сифр баробар нест.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Зариби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en-US" sz="2400"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пайдо шудани РК якфаза ҷараёни РК-и якум танҳо бо як фазаи вайроншуда мегузарад. Ҷараёни дуюмӣ мутаносиби он ба печаи як реле ҷорӣ шуда, ба воситаи ноқили пайвастбуда сарбаст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Зариби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latin typeface="Cambria Math" panose="02040503050406030204" pitchFamily="18" charset="0"/>
                            <a:ea typeface="Calibri" panose="020F0502020204030204" pitchFamily="34" charset="0"/>
                            <a:cs typeface="Times New Roman" panose="02020603050405020304" pitchFamily="18" charset="0"/>
                          </a:rPr>
                          <m:t>𝑘</m:t>
                        </m:r>
                      </m:e>
                      <m:sub>
                        <m:r>
                          <a:rPr lang="ru-RU" sz="2400" i="1">
                            <a:latin typeface="Cambria Math" panose="02040503050406030204" pitchFamily="18" charset="0"/>
                            <a:ea typeface="Calibri" panose="020F0502020204030204" pitchFamily="34" charset="0"/>
                            <a:cs typeface="Times New Roman" panose="02020603050405020304" pitchFamily="18" charset="0"/>
                          </a:rPr>
                          <m:t>сх</m:t>
                        </m:r>
                      </m:sub>
                      <m:sup>
                        <m:r>
                          <a:rPr lang="ru-RU"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en-US" sz="2400"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r>
                  <a:rPr lang="tg-Cyrl-TJ" sz="2400" dirty="0">
                    <a:latin typeface="Times New Roman" panose="02020603050405020304" pitchFamily="18" charset="0"/>
                    <a:ea typeface="Calibri" panose="020F0502020204030204" pitchFamily="34" charset="0"/>
                    <a:cs typeface="Times New Roman" panose="02020603050405020304" pitchFamily="18" charset="0"/>
                  </a:rPr>
                  <a:t> 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1BD8E8CB-C096-434C-9E21-253D9B11819E}"/>
                  </a:ext>
                </a:extLst>
              </p:cNvPr>
              <p:cNvSpPr>
                <a:spLocks noRot="1" noChangeAspect="1" noMove="1" noResize="1" noEditPoints="1" noAdjustHandles="1" noChangeArrowheads="1" noChangeShapeType="1" noTextEdit="1"/>
              </p:cNvSpPr>
              <p:nvPr/>
            </p:nvSpPr>
            <p:spPr>
              <a:xfrm>
                <a:off x="1053899" y="1260629"/>
                <a:ext cx="8194459" cy="4663905"/>
              </a:xfrm>
              <a:prstGeom prst="rect">
                <a:avLst/>
              </a:prstGeom>
              <a:blipFill>
                <a:blip r:embed="rId2"/>
                <a:stretch>
                  <a:fillRect l="-1190" r="-1116" b="-1961"/>
                </a:stretch>
              </a:blipFill>
            </p:spPr>
            <p:txBody>
              <a:bodyPr/>
              <a:lstStyle/>
              <a:p>
                <a:r>
                  <a:rPr lang="ru-RU">
                    <a:noFill/>
                  </a:rPr>
                  <a:t> </a:t>
                </a:r>
              </a:p>
            </p:txBody>
          </p:sp>
        </mc:Fallback>
      </mc:AlternateContent>
    </p:spTree>
    <p:extLst>
      <p:ext uri="{BB962C8B-B14F-4D97-AF65-F5344CB8AC3E}">
        <p14:creationId xmlns:p14="http://schemas.microsoft.com/office/powerpoint/2010/main" val="1047979614"/>
      </p:ext>
    </p:extLst>
  </p:cSld>
  <p:clrMapOvr>
    <a:masterClrMapping/>
  </p:clrMapOvr>
  <mc:AlternateContent xmlns:mc="http://schemas.openxmlformats.org/markup-compatibility/2006" xmlns:p14="http://schemas.microsoft.com/office/powerpoint/2010/main">
    <mc:Choice Requires="p14">
      <p:transition spd="slow" p14:dur="2000" advTm="14347"/>
    </mc:Choice>
    <mc:Fallback xmlns="">
      <p:transition spd="slow" advTm="1434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8">
            <a:extLst>
              <a:ext uri="{FF2B5EF4-FFF2-40B4-BE49-F238E27FC236}">
                <a16:creationId xmlns:a16="http://schemas.microsoft.com/office/drawing/2014/main" id="{3BFB03C6-3357-4963-A12B-1987C8B23911}"/>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CF9F3D0A-550C-479C-AD77-D9283CF8B523}"/>
                  </a:ext>
                </a:extLst>
              </p:cNvPr>
              <p:cNvSpPr/>
              <p:nvPr/>
            </p:nvSpPr>
            <p:spPr>
              <a:xfrm>
                <a:off x="713727" y="1065320"/>
                <a:ext cx="8607826" cy="4516301"/>
              </a:xfrm>
              <a:prstGeom prst="rect">
                <a:avLst/>
              </a:prstGeom>
            </p:spPr>
            <p:txBody>
              <a:bodyPr wrap="square">
                <a:spAutoFit/>
              </a:bodyPr>
              <a:lstStyle/>
              <a:p>
                <a:pPr algn="ctr">
                  <a:lnSpc>
                    <a:spcPct val="107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Хусусиятҳои</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схема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ҳама намуди РК ҷоришавии ҷараён дар ҳама ё яке аз релеҳои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КА1</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КА3</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амал меояд. Аз ҳамин лиҳоз ҳимоя дар ҳамаи намудҳои РК кор мекунад ва ҷараёни реле ба ҷараёни фазавии дуюм баробар аст ва зариби схема чунин ифода мешавад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en-US" sz="2400"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1.</a:t>
                </a:r>
              </a:p>
              <a:p>
                <a:pPr marL="342900" lvl="0" indent="-342900" algn="just">
                  <a:lnSpc>
                    <a:spcPct val="150000"/>
                  </a:lnSpc>
                  <a:buFont typeface="+mj-lt"/>
                  <a:buAutoNum type="arabicPeriod"/>
                </a:pPr>
                <a:r>
                  <a:rPr lang="tg-Cyrl-TJ" sz="2400" dirty="0">
                    <a:latin typeface="Times New Roman" panose="02020603050405020304" pitchFamily="18" charset="0"/>
                    <a:cs typeface="Times New Roman" panose="02020603050405020304" pitchFamily="18" charset="0"/>
                  </a:rPr>
                  <a:t>Ҷараён дар ноқили сифрӣ ба суммаи ҷараёнҳои фазавӣ баробар аст (</a:t>
                </a:r>
                <a:r>
                  <a:rPr lang="tg-Cyrl-TJ" sz="2400" i="1" dirty="0">
                    <a:latin typeface="Times New Roman" panose="02020603050405020304" pitchFamily="18" charset="0"/>
                    <a:cs typeface="Times New Roman" panose="02020603050405020304" pitchFamily="18" charset="0"/>
                  </a:rPr>
                  <a:t>I</a:t>
                </a:r>
                <a:r>
                  <a:rPr lang="tg-Cyrl-TJ" sz="2400" i="1" baseline="-25000" dirty="0">
                    <a:latin typeface="Times New Roman" panose="02020603050405020304" pitchFamily="18" charset="0"/>
                    <a:cs typeface="Times New Roman" panose="02020603050405020304" pitchFamily="18" charset="0"/>
                  </a:rPr>
                  <a:t>А</a:t>
                </a:r>
                <a:r>
                  <a:rPr lang="tg-Cyrl-TJ" sz="2400" i="1" dirty="0">
                    <a:latin typeface="Times New Roman" panose="02020603050405020304" pitchFamily="18" charset="0"/>
                    <a:cs typeface="Times New Roman" panose="02020603050405020304" pitchFamily="18" charset="0"/>
                  </a:rPr>
                  <a:t> + I</a:t>
                </a:r>
                <a:r>
                  <a:rPr lang="tg-Cyrl-TJ" sz="2400" i="1" baseline="-25000" dirty="0">
                    <a:latin typeface="Times New Roman" panose="02020603050405020304" pitchFamily="18" charset="0"/>
                    <a:cs typeface="Times New Roman" panose="02020603050405020304" pitchFamily="18" charset="0"/>
                  </a:rPr>
                  <a:t>В</a:t>
                </a:r>
                <a:r>
                  <a:rPr lang="tg-Cyrl-TJ" sz="2400" i="1" dirty="0">
                    <a:latin typeface="Times New Roman" panose="02020603050405020304" pitchFamily="18" charset="0"/>
                    <a:cs typeface="Times New Roman" panose="02020603050405020304" pitchFamily="18" charset="0"/>
                  </a:rPr>
                  <a:t> + I</a:t>
                </a:r>
                <a:r>
                  <a:rPr lang="tg-Cyrl-TJ" sz="2400" i="1" baseline="-25000" dirty="0">
                    <a:latin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cs typeface="Times New Roman" panose="02020603050405020304" pitchFamily="18" charset="0"/>
                  </a:rPr>
                  <a:t>) = 3 ·</a:t>
                </a:r>
                <a:r>
                  <a:rPr lang="tg-Cyrl-TJ" sz="2400" i="1" dirty="0">
                    <a:latin typeface="Times New Roman" panose="02020603050405020304" pitchFamily="18" charset="0"/>
                    <a:cs typeface="Times New Roman" panose="02020603050405020304" pitchFamily="18" charset="0"/>
                  </a:rPr>
                  <a:t> I</a:t>
                </a:r>
                <a:r>
                  <a:rPr lang="tg-Cyrl-TJ" sz="2400" i="1" baseline="-25000" dirty="0">
                    <a:latin typeface="Times New Roman" panose="02020603050405020304" pitchFamily="18" charset="0"/>
                    <a:cs typeface="Times New Roman" panose="02020603050405020304" pitchFamily="18" charset="0"/>
                  </a:rPr>
                  <a:t>0</a:t>
                </a:r>
                <a:r>
                  <a:rPr lang="tg-Cyrl-TJ" sz="2400" dirty="0">
                    <a:latin typeface="Times New Roman" panose="02020603050405020304" pitchFamily="18" charset="0"/>
                    <a:cs typeface="Times New Roman" panose="02020603050405020304" pitchFamily="18" charset="0"/>
                  </a:rPr>
                  <a:t>, ва аз ҳамин лиҳоз,-</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CF9F3D0A-550C-479C-AD77-D9283CF8B523}"/>
                  </a:ext>
                </a:extLst>
              </p:cNvPr>
              <p:cNvSpPr>
                <a:spLocks noRot="1" noChangeAspect="1" noMove="1" noResize="1" noEditPoints="1" noAdjustHandles="1" noChangeArrowheads="1" noChangeShapeType="1" noTextEdit="1"/>
              </p:cNvSpPr>
              <p:nvPr/>
            </p:nvSpPr>
            <p:spPr>
              <a:xfrm>
                <a:off x="713727" y="1065320"/>
                <a:ext cx="8607826" cy="4516301"/>
              </a:xfrm>
              <a:prstGeom prst="rect">
                <a:avLst/>
              </a:prstGeom>
              <a:blipFill>
                <a:blip r:embed="rId2"/>
                <a:stretch>
                  <a:fillRect l="-921" t="-1080" r="-1133" b="-2159"/>
                </a:stretch>
              </a:blipFill>
            </p:spPr>
            <p:txBody>
              <a:bodyPr/>
              <a:lstStyle/>
              <a:p>
                <a:r>
                  <a:rPr lang="ru-RU">
                    <a:noFill/>
                  </a:rPr>
                  <a:t> </a:t>
                </a:r>
              </a:p>
            </p:txBody>
          </p:sp>
        </mc:Fallback>
      </mc:AlternateContent>
    </p:spTree>
    <p:extLst>
      <p:ext uri="{BB962C8B-B14F-4D97-AF65-F5344CB8AC3E}">
        <p14:creationId xmlns:p14="http://schemas.microsoft.com/office/powerpoint/2010/main" val="2382643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8">
            <a:extLst>
              <a:ext uri="{FF2B5EF4-FFF2-40B4-BE49-F238E27FC236}">
                <a16:creationId xmlns:a16="http://schemas.microsoft.com/office/drawing/2014/main" id="{E8AC8F42-0F3A-4A31-9585-462A67E7ADC6}"/>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BE5BE563-04FB-4970-85BF-6A545344FB3C}"/>
              </a:ext>
            </a:extLst>
          </p:cNvPr>
          <p:cNvSpPr/>
          <p:nvPr/>
        </p:nvSpPr>
        <p:spPr>
          <a:xfrm>
            <a:off x="952891" y="985422"/>
            <a:ext cx="8629465"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-дар реҷаи муқаррарӣ, ҳангоми набудани расиш ба замин дар ноқили сифрӣ танҳо ҷараёни ғайритавозунӣ ҷорӣ мешавад; кандашавии ноқили сифрӣ ба кори схема таъсир намекунад, аммо ҳангоми расиш ба замин, ба воситаи ноқили сифрӣ ҷараёни садамавӣ ҷорӣ мешавад. </a:t>
            </a:r>
          </a:p>
          <a:p>
            <a:pPr algn="just">
              <a:lnSpc>
                <a:spcPct val="150000"/>
              </a:lnSpc>
            </a:pPr>
            <a:r>
              <a:rPr lang="tg-Cyrl-TJ" sz="2400" dirty="0">
                <a:latin typeface="Times New Roman" panose="02020603050405020304" pitchFamily="18" charset="0"/>
                <a:ea typeface="Times New Roman" panose="02020603050405020304" pitchFamily="18" charset="0"/>
              </a:rPr>
              <a:t>	Дар вақти канда шудани ноқили сифрӣ ҷараёни фазаи вайроншуда мумкин аст, ки танҳо ба воситаи печаҳои трансформатори ҷараёни фазаи солим (ки муқовимати калон доранд) ҷорӣ шавад.</a:t>
            </a:r>
            <a:endParaRPr lang="ru-RU" sz="2400" dirty="0"/>
          </a:p>
        </p:txBody>
      </p:sp>
    </p:spTree>
    <p:extLst>
      <p:ext uri="{BB962C8B-B14F-4D97-AF65-F5344CB8AC3E}">
        <p14:creationId xmlns:p14="http://schemas.microsoft.com/office/powerpoint/2010/main" val="1625500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5" name="Заголовок 8">
            <a:extLst>
              <a:ext uri="{FF2B5EF4-FFF2-40B4-BE49-F238E27FC236}">
                <a16:creationId xmlns:a16="http://schemas.microsoft.com/office/drawing/2014/main" id="{73E1C3CE-43AF-42D1-A9F7-654653DCAD32}"/>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D95E0C5C-23E8-44AF-9F89-E3A719F20ED8}"/>
              </a:ext>
            </a:extLst>
          </p:cNvPr>
          <p:cNvSpPr/>
          <p:nvPr/>
        </p:nvSpPr>
        <p:spPr>
          <a:xfrm>
            <a:off x="976172" y="1106581"/>
            <a:ext cx="8336502"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Аз ҳамин сабаб иҷрои схемаи пайвасти трансформатори ҷараён ва печаи релеи бо ситораи пурра, бидуни ноқили сифрӣ иҷозат дода намешавад. </a:t>
            </a:r>
          </a:p>
          <a:p>
            <a:pPr algn="just">
              <a:lnSpc>
                <a:spcPct val="150000"/>
              </a:lnSpc>
            </a:pPr>
            <a:r>
              <a:rPr lang="tg-Cyrl-TJ" sz="2400" dirty="0">
                <a:latin typeface="Times New Roman" panose="02020603050405020304" pitchFamily="18" charset="0"/>
                <a:cs typeface="Times New Roman" panose="02020603050405020304" pitchFamily="18" charset="0"/>
              </a:rPr>
              <a:t>	3. Ҳангоми пайдошавии расиш ба замин дар шабакаҳои нейтралаш оиқшуда ё пайваст ба воситаи реактор, агар нуқтаи расиш дар хатҳои гуногун ҷойгир бошад (рас. 2.12), ҳимоя ҳардуи хатҳоро (</a:t>
            </a:r>
            <a:r>
              <a:rPr lang="tg-Cyrl-TJ" sz="2400" i="1" dirty="0">
                <a:latin typeface="Times New Roman" panose="02020603050405020304" pitchFamily="18" charset="0"/>
                <a:cs typeface="Times New Roman" panose="02020603050405020304" pitchFamily="18" charset="0"/>
              </a:rPr>
              <a:t>I</a:t>
            </a:r>
            <a:r>
              <a:rPr lang="tg-Cyrl-TJ" sz="2400" dirty="0">
                <a:latin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cs typeface="Times New Roman" panose="02020603050405020304" pitchFamily="18" charset="0"/>
              </a:rPr>
              <a:t>II</a:t>
            </a:r>
            <a:r>
              <a:rPr lang="tg-Cyrl-TJ" sz="2400" dirty="0">
                <a:latin typeface="Times New Roman" panose="02020603050405020304" pitchFamily="18" charset="0"/>
                <a:cs typeface="Times New Roman" panose="02020603050405020304" pitchFamily="18" charset="0"/>
              </a:rPr>
              <a:t>) бо таъхири вақти баробар хомӯш мекунад, ки ин ҳомӯшкунӣ дар як хат басанда аст.</a:t>
            </a:r>
            <a:endParaRPr lang="ru-RU" sz="2400" dirty="0">
              <a:latin typeface="Times New Roman" panose="02020603050405020304" pitchFamily="18" charset="0"/>
              <a:cs typeface="Times New Roman" panose="02020603050405020304" pitchFamily="18" charset="0"/>
            </a:endParaRPr>
          </a:p>
          <a:p>
            <a:pPr algn="just">
              <a:lnSpc>
                <a:spcPct val="150000"/>
              </a:lnSpc>
            </a:pP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325397D-C4F0-443B-B176-5A72C1DB56BE}"/>
              </a:ext>
            </a:extLst>
          </p:cNvPr>
          <p:cNvSpPr>
            <a:spLocks noGrp="1"/>
          </p:cNvSpPr>
          <p:nvPr>
            <p:ph type="body" idx="1"/>
          </p:nvPr>
        </p:nvSpPr>
        <p:spPr>
          <a:xfrm>
            <a:off x="804793" y="955614"/>
            <a:ext cx="8543925" cy="4743850"/>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63D2E2A4-FEC5-4D76-98BC-7CF24F980563}"/>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Объект 5">
            <a:extLst>
              <a:ext uri="{FF2B5EF4-FFF2-40B4-BE49-F238E27FC236}">
                <a16:creationId xmlns:a16="http://schemas.microsoft.com/office/drawing/2014/main" id="{5FC41C38-C608-4109-8793-0BACA6DA4532}"/>
              </a:ext>
            </a:extLst>
          </p:cNvPr>
          <p:cNvGraphicFramePr>
            <a:graphicFrameLocks noChangeAspect="1"/>
          </p:cNvGraphicFramePr>
          <p:nvPr>
            <p:extLst>
              <p:ext uri="{D42A27DB-BD31-4B8C-83A1-F6EECF244321}">
                <p14:modId xmlns:p14="http://schemas.microsoft.com/office/powerpoint/2010/main" val="2170323976"/>
              </p:ext>
            </p:extLst>
          </p:nvPr>
        </p:nvGraphicFramePr>
        <p:xfrm>
          <a:off x="1053899" y="1260629"/>
          <a:ext cx="5715724" cy="3817398"/>
        </p:xfrm>
        <a:graphic>
          <a:graphicData uri="http://schemas.openxmlformats.org/presentationml/2006/ole">
            <mc:AlternateContent xmlns:mc="http://schemas.openxmlformats.org/markup-compatibility/2006">
              <mc:Choice xmlns:v="urn:schemas-microsoft-com:vml" Requires="v">
                <p:oleObj spid="_x0000_s2055" r:id="rId3" imgW="5240991" imgH="3773917" progId="Visio.Drawing.11">
                  <p:embed/>
                </p:oleObj>
              </mc:Choice>
              <mc:Fallback>
                <p:oleObj r:id="rId3" imgW="5240991" imgH="377391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3899" y="1260629"/>
                        <a:ext cx="5715724" cy="3817398"/>
                      </a:xfrm>
                      <a:prstGeom prst="rect">
                        <a:avLst/>
                      </a:prstGeom>
                      <a:noFill/>
                    </p:spPr>
                  </p:pic>
                </p:oleObj>
              </mc:Fallback>
            </mc:AlternateContent>
          </a:graphicData>
        </a:graphic>
      </p:graphicFrame>
      <p:sp>
        <p:nvSpPr>
          <p:cNvPr id="8" name="Прямоугольник 7">
            <a:extLst>
              <a:ext uri="{FF2B5EF4-FFF2-40B4-BE49-F238E27FC236}">
                <a16:creationId xmlns:a16="http://schemas.microsoft.com/office/drawing/2014/main" id="{540C3045-E4B7-4829-A431-2F68D91083EF}"/>
              </a:ext>
            </a:extLst>
          </p:cNvPr>
          <p:cNvSpPr/>
          <p:nvPr/>
        </p:nvSpPr>
        <p:spPr>
          <a:xfrm>
            <a:off x="290421" y="5418984"/>
            <a:ext cx="7095800" cy="966803"/>
          </a:xfrm>
          <a:prstGeom prst="rect">
            <a:avLst/>
          </a:prstGeom>
        </p:spPr>
        <p:txBody>
          <a:bodyPr wrap="square">
            <a:spAutoFit/>
          </a:bodyPr>
          <a:lstStyle/>
          <a:p>
            <a:pPr>
              <a:lnSpc>
                <a:spcPct val="107000"/>
              </a:lnSpc>
              <a:spcAft>
                <a:spcPts val="800"/>
              </a:spcAft>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 7.2. Барои таҳлили кори схема ҳангоми расиши ду нуқта ба замин. </a:t>
            </a:r>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саҳ.39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53BD864E-5427-4FB8-A565-2A9CC41FA1D1}"/>
              </a:ext>
            </a:extLst>
          </p:cNvPr>
          <p:cNvSpPr/>
          <p:nvPr/>
        </p:nvSpPr>
        <p:spPr>
          <a:xfrm>
            <a:off x="7018729" y="1786020"/>
            <a:ext cx="2753512" cy="2308324"/>
          </a:xfrm>
          <a:prstGeom prst="rect">
            <a:avLst/>
          </a:prstGeom>
        </p:spPr>
        <p:txBody>
          <a:bodyPr wrap="square">
            <a:spAutoFit/>
          </a:bodyPr>
          <a:lstStyle/>
          <a:p>
            <a:r>
              <a:rPr lang="tg-Cyrl-TJ" sz="2400" dirty="0">
                <a:latin typeface="Times New Roman" panose="02020603050405020304" pitchFamily="18" charset="0"/>
                <a:cs typeface="Times New Roman" panose="02020603050405020304" pitchFamily="18" charset="0"/>
              </a:rPr>
              <a:t>Д</a:t>
            </a:r>
            <a:r>
              <a:rPr lang="tg-Cyrl-TJ" sz="2400" dirty="0">
                <a:latin typeface="Times New Roman" panose="02020603050405020304" pitchFamily="18" charset="0"/>
                <a:ea typeface="Calibri" panose="020F0502020204030204" pitchFamily="34" charset="0"/>
                <a:cs typeface="Times New Roman" panose="02020603050405020304" pitchFamily="18" charset="0"/>
              </a:rPr>
              <a:t>ар нақша тарзи пайвасти ғалтакҳои дуюми трансформаторҳои ҷараён бо ғалтакҳо реле</a:t>
            </a:r>
            <a:endParaRPr lang="ru-RU" sz="2400" dirty="0"/>
          </a:p>
        </p:txBody>
      </p:sp>
    </p:spTree>
    <p:extLst>
      <p:ext uri="{BB962C8B-B14F-4D97-AF65-F5344CB8AC3E}">
        <p14:creationId xmlns:p14="http://schemas.microsoft.com/office/powerpoint/2010/main" val="1269292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41BC1DF-973A-4C96-AC16-178A84B61589}"/>
              </a:ext>
            </a:extLst>
          </p:cNvPr>
          <p:cNvSpPr>
            <a:spLocks noGrp="1"/>
          </p:cNvSpPr>
          <p:nvPr>
            <p:ph type="body" idx="1"/>
          </p:nvPr>
        </p:nvSpPr>
        <p:spPr>
          <a:xfrm>
            <a:off x="681037" y="813570"/>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7" name="Заголовок 8">
            <a:extLst>
              <a:ext uri="{FF2B5EF4-FFF2-40B4-BE49-F238E27FC236}">
                <a16:creationId xmlns:a16="http://schemas.microsoft.com/office/drawing/2014/main" id="{D5EB4DA2-CBE1-4ED2-B328-2F5E2EA9C8ED}"/>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4CF7D9BC-31AC-4578-B30A-797D31D8876B}"/>
              </a:ext>
            </a:extLst>
          </p:cNvPr>
          <p:cNvSpPr/>
          <p:nvPr/>
        </p:nvSpPr>
        <p:spPr>
          <a:xfrm>
            <a:off x="831957" y="1150714"/>
            <a:ext cx="8720415" cy="2478307"/>
          </a:xfrm>
          <a:prstGeom prst="rect">
            <a:avLst/>
          </a:prstGeom>
        </p:spPr>
        <p:txBody>
          <a:bodyPr wrap="square">
            <a:spAutoFit/>
          </a:bodyPr>
          <a:lstStyle/>
          <a:p>
            <a:pPr algn="ctr">
              <a:lnSpc>
                <a:spcPct val="107000"/>
              </a:lnSpc>
              <a:spcBef>
                <a:spcPts val="1200"/>
              </a:spcBef>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Схемаи пайвасти ситорагии нопурраи трансформаторҳои ҷараён ва печаҳои реле </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7051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Трансформаторҳои ҷараён дар ду фаза насб карда мешаванд (одатан дар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С</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ба монанди схемаи ситора пайваст карда мешаванд (рас. 7.3.).</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2">
            <a:extLst>
              <a:ext uri="{FF2B5EF4-FFF2-40B4-BE49-F238E27FC236}">
                <a16:creationId xmlns:a16="http://schemas.microsoft.com/office/drawing/2014/main" id="{B9762129-15BA-4B6B-A513-CC4FE1F51869}"/>
              </a:ext>
            </a:extLst>
          </p:cNvPr>
          <p:cNvSpPr>
            <a:spLocks noChangeArrowheads="1"/>
          </p:cNvSpPr>
          <p:nvPr/>
        </p:nvSpPr>
        <p:spPr bwMode="auto">
          <a:xfrm>
            <a:off x="1890944" y="4183019"/>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a:extLst>
              <a:ext uri="{FF2B5EF4-FFF2-40B4-BE49-F238E27FC236}">
                <a16:creationId xmlns:a16="http://schemas.microsoft.com/office/drawing/2014/main" id="{76132D3D-C287-4843-9A59-D4A0747557A0}"/>
              </a:ext>
            </a:extLst>
          </p:cNvPr>
          <p:cNvGraphicFramePr>
            <a:graphicFrameLocks noChangeAspect="1"/>
          </p:cNvGraphicFramePr>
          <p:nvPr>
            <p:extLst>
              <p:ext uri="{D42A27DB-BD31-4B8C-83A1-F6EECF244321}">
                <p14:modId xmlns:p14="http://schemas.microsoft.com/office/powerpoint/2010/main" val="724718728"/>
              </p:ext>
            </p:extLst>
          </p:nvPr>
        </p:nvGraphicFramePr>
        <p:xfrm>
          <a:off x="1633491" y="3768678"/>
          <a:ext cx="3710865" cy="2209800"/>
        </p:xfrm>
        <a:graphic>
          <a:graphicData uri="http://schemas.openxmlformats.org/presentationml/2006/ole">
            <mc:AlternateContent xmlns:mc="http://schemas.openxmlformats.org/markup-compatibility/2006">
              <mc:Choice xmlns:v="urn:schemas-microsoft-com:vml" Requires="v">
                <p:oleObj spid="_x0000_s4101" r:id="rId3" imgW="3172497" imgH="2218429" progId="Visio.Drawing.11">
                  <p:embed/>
                </p:oleObj>
              </mc:Choice>
              <mc:Fallback>
                <p:oleObj r:id="rId3" imgW="3172497" imgH="221842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3491" y="3768678"/>
                        <a:ext cx="3710865" cy="2209800"/>
                      </a:xfrm>
                      <a:prstGeom prst="rect">
                        <a:avLst/>
                      </a:prstGeom>
                      <a:noFill/>
                    </p:spPr>
                  </p:pic>
                </p:oleObj>
              </mc:Fallback>
            </mc:AlternateContent>
          </a:graphicData>
        </a:graphic>
      </p:graphicFrame>
      <p:sp>
        <p:nvSpPr>
          <p:cNvPr id="9" name="Прямоугольник 8">
            <a:extLst>
              <a:ext uri="{FF2B5EF4-FFF2-40B4-BE49-F238E27FC236}">
                <a16:creationId xmlns:a16="http://schemas.microsoft.com/office/drawing/2014/main" id="{EE0434DD-284D-4AFE-A9B6-60DFA1054244}"/>
              </a:ext>
            </a:extLst>
          </p:cNvPr>
          <p:cNvSpPr/>
          <p:nvPr/>
        </p:nvSpPr>
        <p:spPr>
          <a:xfrm>
            <a:off x="-231190" y="5832054"/>
            <a:ext cx="7812719" cy="1258421"/>
          </a:xfrm>
          <a:prstGeom prst="rect">
            <a:avLst/>
          </a:prstGeom>
        </p:spPr>
        <p:txBody>
          <a:bodyPr wrap="square">
            <a:spAutoFit/>
          </a:bodyPr>
          <a:lstStyle/>
          <a:p>
            <a:pPr marL="457200">
              <a:lnSpc>
                <a:spcPct val="107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 7.3. Пайвасти ситорагии нопурраи трансформаторҳои ҷараён ва </a:t>
            </a:r>
            <a:endParaRPr lang="ru-RU" sz="1800" dirty="0">
              <a:latin typeface="Times New Roman" panose="02020603050405020304" pitchFamily="18" charset="0"/>
              <a:ea typeface="Calibri" panose="020F0502020204030204" pitchFamily="34" charset="0"/>
              <a:cs typeface="Times New Roman" panose="02020603050405020304" pitchFamily="18" charset="0"/>
            </a:endParaRPr>
          </a:p>
          <a:p>
            <a:pPr marL="457200">
              <a:lnSpc>
                <a:spcPct val="107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печаҳои реле. </a:t>
            </a:r>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саҳ.40.</a:t>
            </a:r>
            <a:endParaRPr lang="ru-RU" sz="1800" dirty="0">
              <a:latin typeface="Times New Roman" panose="02020603050405020304" pitchFamily="18" charset="0"/>
              <a:ea typeface="Calibri" panose="020F0502020204030204" pitchFamily="34" charset="0"/>
              <a:cs typeface="Times New Roman" panose="02020603050405020304" pitchFamily="18" charset="0"/>
            </a:endParaRPr>
          </a:p>
          <a:p>
            <a:r>
              <a:rPr lang="tg-Cyrl-TJ" sz="1800" dirty="0">
                <a:latin typeface="Times New Roman" panose="02020603050405020304" pitchFamily="18" charset="0"/>
                <a:ea typeface="Calibri" panose="020F0502020204030204" pitchFamily="34" charset="0"/>
                <a:cs typeface="Times New Roman" panose="02020603050405020304" pitchFamily="18" charset="0"/>
              </a:rPr>
              <a:t> </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6228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BBEA9CC-5B67-453A-BDFA-D62E1CA2D013}"/>
              </a:ext>
            </a:extLst>
          </p:cNvPr>
          <p:cNvSpPr>
            <a:spLocks noGrp="1"/>
          </p:cNvSpPr>
          <p:nvPr>
            <p:ph type="body" idx="1"/>
          </p:nvPr>
        </p:nvSpPr>
        <p:spPr>
          <a:xfrm>
            <a:off x="490699" y="801517"/>
            <a:ext cx="8924602" cy="4351338"/>
          </a:xfrm>
        </p:spPr>
        <p:txBody>
          <a:bodyPr>
            <a:noAutofit/>
          </a:bodyPr>
          <a:lstStyle/>
          <a:p>
            <a:pPr marL="114300" indent="0" algn="just">
              <a:lnSpc>
                <a:spcPct val="120000"/>
              </a:lnSpc>
              <a:buNone/>
            </a:pPr>
            <a:r>
              <a:rPr lang="tg-Cyrl-TJ"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BF4BE54A-E5D5-424D-BBD0-6CF766837D1A}"/>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27242751-07D0-4668-AF60-C277EE1DF328}"/>
              </a:ext>
            </a:extLst>
          </p:cNvPr>
          <p:cNvSpPr/>
          <p:nvPr/>
        </p:nvSpPr>
        <p:spPr>
          <a:xfrm>
            <a:off x="523724" y="1082996"/>
            <a:ext cx="8924602" cy="2241960"/>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воситаи печаи релеи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КА3</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ҷараёнҳои мутаносибии фазаҳо ҷорӣ шуда, дар ноқили бозгашт қимати ҷараён ба суммаи геометрии онҳо баробар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ctr">
              <a:lnSpc>
                <a:spcPct val="150000"/>
              </a:lnSpc>
            </a:pP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B</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 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 I</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c</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(7.2.)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62AC82CD-6A66-45A8-AAA0-C35092169A59}"/>
              </a:ext>
            </a:extLst>
          </p:cNvPr>
          <p:cNvSpPr/>
          <p:nvPr/>
        </p:nvSpPr>
        <p:spPr>
          <a:xfrm>
            <a:off x="444831" y="3252049"/>
            <a:ext cx="9244199" cy="2898550"/>
          </a:xfrm>
          <a:prstGeom prst="rect">
            <a:avLst/>
          </a:prstGeom>
        </p:spPr>
        <p:txBody>
          <a:bodyPr wrap="square">
            <a:spAutoFit/>
          </a:bodyPr>
          <a:lstStyle/>
          <a:p>
            <a:pPr algn="ctr">
              <a:lnSpc>
                <a:spcPct val="150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Хусусиятҳои схема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Схема дар ҳама намуди РК фаъол аст, ба ҷуз аз расиши кӯтоҳи фазае, ки дар он трансформатори ҷараён насб нашудааст ва аз ҳамин сабаб, схема танҳо барои ҳимоя аз вайроншавии бисёрфазавӣ истифода бурда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1317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A57ADA9-673A-407E-A256-7E7929690E7D}"/>
              </a:ext>
            </a:extLst>
          </p:cNvPr>
          <p:cNvSpPr>
            <a:spLocks noGrp="1"/>
          </p:cNvSpPr>
          <p:nvPr>
            <p:ph type="body" idx="1"/>
          </p:nvPr>
        </p:nvSpPr>
        <p:spPr>
          <a:xfrm>
            <a:off x="681037" y="801516"/>
            <a:ext cx="8543925" cy="4897947"/>
          </a:xfrm>
        </p:spPr>
        <p:txBody>
          <a:bodyPr>
            <a:no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8AE18CA2-C2B7-4F98-A87D-D754FF73A846}"/>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Прямоугольник 1">
                <a:extLst>
                  <a:ext uri="{FF2B5EF4-FFF2-40B4-BE49-F238E27FC236}">
                    <a16:creationId xmlns:a16="http://schemas.microsoft.com/office/drawing/2014/main" id="{66E84643-E3F1-4E3C-9DDE-BCFB9EA1534C}"/>
                  </a:ext>
                </a:extLst>
              </p:cNvPr>
              <p:cNvSpPr/>
              <p:nvPr/>
            </p:nvSpPr>
            <p:spPr>
              <a:xfrm>
                <a:off x="424650" y="1344968"/>
                <a:ext cx="9075522" cy="4572534"/>
              </a:xfrm>
              <a:prstGeom prst="rect">
                <a:avLst/>
              </a:prstGeom>
            </p:spPr>
            <p:txBody>
              <a:bodyPr wrap="square">
                <a:spAutoFit/>
              </a:bodyPr>
              <a:lstStyle/>
              <a:p>
                <a:pPr marL="342900" lvl="0" indent="-342900" algn="just">
                  <a:lnSpc>
                    <a:spcPct val="150000"/>
                  </a:lnSpc>
                  <a:buFont typeface="+mj-lt"/>
                  <a:buAutoNum type="arabicPeriod"/>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реҷаи симметрӣ бо реле ҷараёни фазавӣ ҷорӣ мешавад ва аз ҳамин лиҳоз, зариби схемаи ситораи нопурра ба як баробар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7051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en-US" sz="2400"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1.       (7.3.)</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2. Ҷараён дар ноқили бозгашт на ин ки дар вақти расиш ба замин, балки ҳангоми РК бисёрфаза,</a:t>
                </a:r>
                <a:r>
                  <a:rPr lang="tg-Cyrl-TJ" sz="2400" dirty="0">
                    <a:latin typeface="Times New Roman" panose="02020603050405020304" pitchFamily="18" charset="0"/>
                    <a:cs typeface="Times New Roman" panose="02020603050405020304" pitchFamily="18" charset="0"/>
                  </a:rPr>
                  <a:t> инчунин дар реҷаи муқаррарӣ ҷорӣ мегардад ва аз ҳамин сабаб ноқили бозгашт барои дуруст кор кардани схема лозим аст. Бе истифодаи ноқили бозгашт кор иҷозат дода намешавад.</a:t>
                </a:r>
                <a:endParaRPr lang="ru-RU" sz="2400" dirty="0">
                  <a:latin typeface="Times New Roman" panose="02020603050405020304" pitchFamily="18" charset="0"/>
                  <a:cs typeface="Times New Roman" panose="02020603050405020304" pitchFamily="18" charset="0"/>
                </a:endParaRPr>
              </a:p>
            </p:txBody>
          </p:sp>
        </mc:Choice>
        <mc:Fallback xmlns="">
          <p:sp>
            <p:nvSpPr>
              <p:cNvPr id="2" name="Прямоугольник 1">
                <a:extLst>
                  <a:ext uri="{FF2B5EF4-FFF2-40B4-BE49-F238E27FC236}">
                    <a16:creationId xmlns:a16="http://schemas.microsoft.com/office/drawing/2014/main" id="{66E84643-E3F1-4E3C-9DDE-BCFB9EA1534C}"/>
                  </a:ext>
                </a:extLst>
              </p:cNvPr>
              <p:cNvSpPr>
                <a:spLocks noRot="1" noChangeAspect="1" noMove="1" noResize="1" noEditPoints="1" noAdjustHandles="1" noChangeArrowheads="1" noChangeShapeType="1" noTextEdit="1"/>
              </p:cNvSpPr>
              <p:nvPr/>
            </p:nvSpPr>
            <p:spPr>
              <a:xfrm>
                <a:off x="424650" y="1344968"/>
                <a:ext cx="9075522" cy="4572534"/>
              </a:xfrm>
              <a:prstGeom prst="rect">
                <a:avLst/>
              </a:prstGeom>
              <a:blipFill>
                <a:blip r:embed="rId2"/>
                <a:stretch>
                  <a:fillRect l="-1075" r="-1075" b="-2133"/>
                </a:stretch>
              </a:blipFill>
            </p:spPr>
            <p:txBody>
              <a:bodyPr/>
              <a:lstStyle/>
              <a:p>
                <a:r>
                  <a:rPr lang="ru-RU">
                    <a:noFill/>
                  </a:rPr>
                  <a:t> </a:t>
                </a:r>
              </a:p>
            </p:txBody>
          </p:sp>
        </mc:Fallback>
      </mc:AlternateContent>
    </p:spTree>
    <p:extLst>
      <p:ext uri="{BB962C8B-B14F-4D97-AF65-F5344CB8AC3E}">
        <p14:creationId xmlns:p14="http://schemas.microsoft.com/office/powerpoint/2010/main" val="796002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25EB9CF-7DD0-47F7-9D6C-F3DB52CF6D7C}"/>
              </a:ext>
            </a:extLst>
          </p:cNvPr>
          <p:cNvSpPr>
            <a:spLocks noGrp="1"/>
          </p:cNvSpPr>
          <p:nvPr>
            <p:ph type="body" idx="1"/>
          </p:nvPr>
        </p:nvSpPr>
        <p:spPr>
          <a:xfrm>
            <a:off x="751527" y="1035513"/>
            <a:ext cx="8543925" cy="4351338"/>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5" name="Заголовок 8">
            <a:extLst>
              <a:ext uri="{FF2B5EF4-FFF2-40B4-BE49-F238E27FC236}">
                <a16:creationId xmlns:a16="http://schemas.microsoft.com/office/drawing/2014/main" id="{12C23A8F-3635-45CD-A191-40EA1CFFBE58}"/>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FDD8E720-065E-4B67-B106-FA8253546A76}"/>
              </a:ext>
            </a:extLst>
          </p:cNvPr>
          <p:cNvSpPr/>
          <p:nvPr/>
        </p:nvSpPr>
        <p:spPr>
          <a:xfrm>
            <a:off x="770079" y="1035513"/>
            <a:ext cx="8618322"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шабакаҳои нейтралаш оиқшуда ё ба воситаи реактор пайвастбуда, ҳангоми расиш ба замин аз ду нуқта (дар вақте, ки нуқтаҳои расиш дар ду хати гуногунанд ва яке аз нуқтаҳо дар фазае ба трансформатори ҷараён ҷойгир аст) як ҳимоя танҳо кор мекунад ва хати барқро хомӯш мекунад; ҳангоми насби трансформатори ҷараён дар фазаҳои ҳамноми ҳамаи шохаҳои ҳамин шиддат дар </a:t>
            </a:r>
            <a:r>
              <a:rPr lang="tg-Cyrl-TJ" sz="2400" dirty="0">
                <a:latin typeface="Times New Roman" panose="02020603050405020304" pitchFamily="18" charset="0"/>
                <a:cs typeface="Times New Roman" panose="02020603050405020304" pitchFamily="18" charset="0"/>
              </a:rPr>
              <a:t>бисёр ҳолатҳо (2/3) расиши аз ду нуқта ба замин рух дода, ҳимоя танҳо як нуқтаи вайроншударо хомӯш месозад.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7865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C135F6D3-AE24-4D56-BCDD-535A109A83B0}"/>
              </a:ext>
            </a:extLst>
          </p:cNvPr>
          <p:cNvSpPr>
            <a:spLocks noGrp="1"/>
          </p:cNvSpPr>
          <p:nvPr>
            <p:ph type="body" idx="1"/>
          </p:nvPr>
        </p:nvSpPr>
        <p:spPr>
          <a:xfrm>
            <a:off x="476850" y="1076725"/>
            <a:ext cx="9167240" cy="4965407"/>
          </a:xfrm>
        </p:spPr>
        <p:txBody>
          <a:bodyPr>
            <a:normAutofit/>
          </a:bodyPr>
          <a:lstStyle/>
          <a:p>
            <a:pPr marL="11430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8">
            <a:extLst>
              <a:ext uri="{FF2B5EF4-FFF2-40B4-BE49-F238E27FC236}">
                <a16:creationId xmlns:a16="http://schemas.microsoft.com/office/drawing/2014/main" id="{316596AC-7BB3-4C2A-B1A8-C560C5834FD2}"/>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A6E7B01-8ED3-4B3C-BC65-89A61DACF71D}"/>
              </a:ext>
            </a:extLst>
          </p:cNvPr>
          <p:cNvSpPr/>
          <p:nvPr/>
        </p:nvSpPr>
        <p:spPr>
          <a:xfrm>
            <a:off x="861134" y="1473432"/>
            <a:ext cx="8309499" cy="3357137"/>
          </a:xfrm>
          <a:prstGeom prst="rect">
            <a:avLst/>
          </a:prstGeom>
        </p:spPr>
        <p:txBody>
          <a:bodyPr wrap="square">
            <a:spAutoFit/>
          </a:bodyPr>
          <a:lstStyle/>
          <a:p>
            <a:pPr lvl="0"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4. </a:t>
            </a: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шабакаҳои нейтрали оиқдор ё ба воситаи реактор пайвастбуда, ҳангоми расиш ба замин аз ду нуқта, ҳимоя мумкин аст, ки ғайриинтихобӣ кор кунад, агар нуқтаи вайроншуда дар минтақаи наздик ҷойгир бошад. Дар бисёр ҳолатҳо, вайроншавӣ дар қитъаҳои (участка) дур фазаи бе трансорматори ҷараёни ба амал меояд.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9533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8">
            <a:extLst>
              <a:ext uri="{FF2B5EF4-FFF2-40B4-BE49-F238E27FC236}">
                <a16:creationId xmlns:a16="http://schemas.microsoft.com/office/drawing/2014/main" id="{BE8FD93D-014E-4C15-82DD-EBDD2D1E2623}"/>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5D7DD904-1A2E-4188-92E7-7B857098AA1B}"/>
              </a:ext>
            </a:extLst>
          </p:cNvPr>
          <p:cNvSpPr/>
          <p:nvPr/>
        </p:nvSpPr>
        <p:spPr>
          <a:xfrm>
            <a:off x="674331" y="891686"/>
            <a:ext cx="8869163" cy="556594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5. Ҳангоми ба амал омадани якчанд намуди расиши кӯтоҳ (РК) баъд аз трансформатори қуввагии дорои схемаи пайвасти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ва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ҳассосияти ҳимоя нисбат ба схемаи ситораи пурра (</a:t>
            </a:r>
            <a:r>
              <a:rPr lang="en-US" sz="2400" dirty="0">
                <a:latin typeface="Times New Roman" panose="02020603050405020304" pitchFamily="18" charset="0"/>
                <a:cs typeface="Times New Roman" panose="02020603050405020304" pitchFamily="18" charset="0"/>
              </a:rPr>
              <a:t>Y/Y) </a:t>
            </a:r>
            <a:r>
              <a:rPr lang="ru-RU" sz="2400" dirty="0">
                <a:latin typeface="Times New Roman" panose="02020603050405020304" pitchFamily="18" charset="0"/>
                <a:cs typeface="Times New Roman" panose="02020603050405020304" pitchFamily="18" charset="0"/>
              </a:rPr>
              <a:t>мумкин аст, ки ду баробар кам гардад.</a:t>
            </a:r>
          </a:p>
          <a:p>
            <a:pPr algn="just">
              <a:lnSpc>
                <a:spcPct val="150000"/>
              </a:lnSpc>
            </a:pPr>
            <a:r>
              <a:rPr lang="ru-RU" sz="2400" dirty="0">
                <a:latin typeface="Times New Roman" panose="02020603050405020304" pitchFamily="18" charset="0"/>
                <a:cs typeface="Times New Roman" panose="02020603050405020304" pitchFamily="18" charset="0"/>
              </a:rPr>
              <a:t>	Ин коҳиши ҳассосият асосан ба хусусиятҳои схемаи пайвасткунии ғалтакҳои трансформатор алоқаманд аст. Дар схемаи пайвасти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ё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баъзе ҷараёнҳои расиши кӯтоҳ, хусусан дар ҳолатҳои расиши якфаза ба замин дар шабакаи тарафи ситора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метавонанд дар тарафи дуюми ∆ (секунҷа) ёфт нашаванд.</a:t>
            </a:r>
          </a:p>
        </p:txBody>
      </p:sp>
    </p:spTree>
    <p:extLst>
      <p:ext uri="{BB962C8B-B14F-4D97-AF65-F5344CB8AC3E}">
        <p14:creationId xmlns:p14="http://schemas.microsoft.com/office/powerpoint/2010/main" val="3710429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5591233C-5C9A-4A63-9BF6-71051192EF12}"/>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9A2BB273-DC17-4C5F-AC0B-B1A7E052D855}"/>
              </a:ext>
            </a:extLst>
          </p:cNvPr>
          <p:cNvSpPr/>
          <p:nvPr/>
        </p:nvSpPr>
        <p:spPr>
          <a:xfrm>
            <a:off x="796447" y="1080497"/>
            <a:ext cx="8560618"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Ин ҳолат ба он вобаста аст, ки обмоткаи ∆ қобилияти бастани ҷараёнҳои номутавозин ва ҷараёнҳои гармоникиро дорад, ки дар натиҷа қисми зиёди ҷараёни расиши кӯтоҳ ба тарафи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бар намегардад.</a:t>
            </a:r>
          </a:p>
          <a:p>
            <a:pPr>
              <a:lnSpc>
                <a:spcPct val="150000"/>
              </a:lnSpc>
            </a:pPr>
            <a:r>
              <a:rPr lang="ru-RU" sz="2400" dirty="0">
                <a:latin typeface="Times New Roman" panose="02020603050405020304" pitchFamily="18" charset="0"/>
                <a:cs typeface="Times New Roman" panose="02020603050405020304" pitchFamily="18" charset="0"/>
              </a:rPr>
              <a:t>Дар натиҷа, ҳимояҳои ҷараёнӣ, хусусан ҳимояи дифференсиалӣ ва ҳимояи ҷараёни фавқулода, ки дар тарафи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насб шудаанд, наметавонанд сатҳи лозимии ҷараёни расишро дарк намоянд ва эҳтимоли он вуҷуд дорад, ки ин ҳимояҳо кор накунанд ё дер фаъол гарданд.</a:t>
            </a:r>
          </a:p>
        </p:txBody>
      </p:sp>
    </p:spTree>
    <p:extLst>
      <p:ext uri="{BB962C8B-B14F-4D97-AF65-F5344CB8AC3E}">
        <p14:creationId xmlns:p14="http://schemas.microsoft.com/office/powerpoint/2010/main" val="12669428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8">
            <a:extLst>
              <a:ext uri="{FF2B5EF4-FFF2-40B4-BE49-F238E27FC236}">
                <a16:creationId xmlns:a16="http://schemas.microsoft.com/office/drawing/2014/main" id="{DDDAFCDF-7288-42ED-84A9-541B95D4CE2F}"/>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643E91A3-9D47-44E3-94D8-F9B93F77F9AF}"/>
              </a:ext>
            </a:extLst>
          </p:cNvPr>
          <p:cNvSpPr/>
          <p:nvPr/>
        </p:nvSpPr>
        <p:spPr>
          <a:xfrm>
            <a:off x="905151" y="1012054"/>
            <a:ext cx="8327623"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Ғайр аз ин, дар ҳолатҳои расиши кӯтоҳи байнифазавӣ ва махсусан расиши якфаза ба замин, сатҳи ҷараёне, ки ба реле ворид мешавад, метавонад нисбат ба сатҳи воқеии расиши кӯтоҳ камтар бошад, ки ин боиси паст шудани ҳассосияти системаҳои муҳофизатӣ мегардад.</a:t>
            </a:r>
          </a:p>
          <a:p>
            <a:pPr algn="just">
              <a:lnSpc>
                <a:spcPct val="150000"/>
              </a:lnSpc>
            </a:pPr>
            <a:r>
              <a:rPr lang="ru-RU" sz="2400" dirty="0">
                <a:latin typeface="Times New Roman" panose="02020603050405020304" pitchFamily="18" charset="0"/>
                <a:cs typeface="Times New Roman" panose="02020603050405020304" pitchFamily="18" charset="0"/>
              </a:rPr>
              <a:t>Барои ислоҳи ин масъала, дар таҷриба чораҳои зерин андешида мешаванд:</a:t>
            </a:r>
          </a:p>
          <a:p>
            <a:pPr algn="just">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истифодаи трансформаторҳои ҷараёни махсус бо мувофиқсозии дурусти зарибҳои трансформатсия;</a:t>
            </a:r>
          </a:p>
        </p:txBody>
      </p:sp>
    </p:spTree>
    <p:extLst>
      <p:ext uri="{BB962C8B-B14F-4D97-AF65-F5344CB8AC3E}">
        <p14:creationId xmlns:p14="http://schemas.microsoft.com/office/powerpoint/2010/main" val="29030704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828A89D9-A497-4E5D-9E78-E6305CA0BC9F}"/>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CE1ABC12-F0A7-4CEC-A595-71B7E74B5B69}"/>
              </a:ext>
            </a:extLst>
          </p:cNvPr>
          <p:cNvSpPr/>
          <p:nvPr/>
        </p:nvSpPr>
        <p:spPr>
          <a:xfrm>
            <a:off x="1053899" y="1127464"/>
            <a:ext cx="8533984" cy="4457952"/>
          </a:xfrm>
          <a:prstGeom prst="rect">
            <a:avLst/>
          </a:prstGeom>
        </p:spPr>
        <p:txBody>
          <a:bodyPr wrap="square">
            <a:spAutoFit/>
          </a:bodyPr>
          <a:lstStyle/>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ҷойгиркунии релеҳо дар нуқтаҳои беҳтарин бо назардошти самти ҷараёни расиши кӯтоҳ;</a:t>
            </a: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истифодаи ҳимояҳои мураккабтар, ба мисли ҳимояи дифференсиалии рақамӣ бо таҳлили компонентҳои фаза ва номутавозин;</a:t>
            </a:r>
          </a:p>
          <a:p>
            <a:pPr algn="just">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инчунин, илова кардани релеи ҷараёни заминӣ дар тарафи ситора бо схемаи мувофиқ барои дарёфти ҷараёни якфаза ба замин.</a:t>
            </a:r>
          </a:p>
        </p:txBody>
      </p:sp>
    </p:spTree>
    <p:extLst>
      <p:ext uri="{BB962C8B-B14F-4D97-AF65-F5344CB8AC3E}">
        <p14:creationId xmlns:p14="http://schemas.microsoft.com/office/powerpoint/2010/main" val="1668153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0F293053-2355-460A-8C27-34785CE31565}"/>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217E04B9-9D53-493D-8EF8-FD2417E733FA}"/>
              </a:ext>
            </a:extLst>
          </p:cNvPr>
          <p:cNvSpPr/>
          <p:nvPr/>
        </p:nvSpPr>
        <p:spPr>
          <a:xfrm>
            <a:off x="798620" y="1397165"/>
            <a:ext cx="8682729"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Ҳамин тавр, барои таъмини боэътимод ва босамарии ҳимоя, зарур аст, ки ҳангоми таҳияи нақшаи ҳимоя барои трансформаторҳои дорои схемаи пайвасти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ва ∆/</a:t>
            </a:r>
            <a:r>
              <a:rPr lang="en-US" sz="2400" dirty="0">
                <a:latin typeface="Times New Roman" panose="02020603050405020304" pitchFamily="18" charset="0"/>
                <a:cs typeface="Times New Roman" panose="02020603050405020304" pitchFamily="18" charset="0"/>
              </a:rPr>
              <a:t>Y </a:t>
            </a:r>
            <a:r>
              <a:rPr lang="ru-RU" sz="2400" dirty="0">
                <a:latin typeface="Times New Roman" panose="02020603050405020304" pitchFamily="18" charset="0"/>
                <a:cs typeface="Times New Roman" panose="02020603050405020304" pitchFamily="18" charset="0"/>
              </a:rPr>
              <a:t>хусусиятҳои ҷараёнҳои номутавозин ва таъсири онҳо ба ҳимоя ба таври муфассал ба назар гирифта шаванд.</a:t>
            </a:r>
          </a:p>
          <a:p>
            <a:pPr algn="just">
              <a:lnSpc>
                <a:spcPct val="150000"/>
              </a:lnSpc>
            </a:pPr>
            <a:r>
              <a:rPr lang="ru-RU" sz="2400" dirty="0">
                <a:latin typeface="Times New Roman" panose="02020603050405020304" pitchFamily="18" charset="0"/>
                <a:cs typeface="Times New Roman" panose="02020603050405020304" pitchFamily="18" charset="0"/>
              </a:rPr>
              <a:t>	Сабаби асосӣ дар он аст, ки ғалтаки ∆ ҷараёнҳои номутавозин ва гармоникиро дар дохили худ маҳдуд мекунад, ки ин боиси коҳиши ҷараёни воридшаванда ба реле мегардад. </a:t>
            </a:r>
          </a:p>
        </p:txBody>
      </p:sp>
    </p:spTree>
    <p:extLst>
      <p:ext uri="{BB962C8B-B14F-4D97-AF65-F5344CB8AC3E}">
        <p14:creationId xmlns:p14="http://schemas.microsoft.com/office/powerpoint/2010/main" val="7672234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8">
            <a:extLst>
              <a:ext uri="{FF2B5EF4-FFF2-40B4-BE49-F238E27FC236}">
                <a16:creationId xmlns:a16="http://schemas.microsoft.com/office/drawing/2014/main" id="{0DEAF5DF-AD1D-4AFB-89AA-29ADE3BAC38A}"/>
              </a:ext>
            </a:extLst>
          </p:cNvPr>
          <p:cNvSpPr txBox="1">
            <a:spLocks/>
          </p:cNvSpPr>
          <p:nvPr/>
        </p:nvSpPr>
        <p:spPr>
          <a:xfrm>
            <a:off x="1053899" y="0"/>
            <a:ext cx="8427451" cy="1260629"/>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ctr"/>
            <a:r>
              <a:rPr lang="tg-Cyrl-TJ" sz="2800" b="1" dirty="0">
                <a:solidFill>
                  <a:schemeClr val="bg1"/>
                </a:solidFill>
                <a:latin typeface="Times New Roman" panose="02020603050405020304" pitchFamily="18" charset="0"/>
                <a:cs typeface="Times New Roman" panose="02020603050405020304" pitchFamily="18" charset="0"/>
              </a:rPr>
              <a:t>Пайвасти печаҳои дуюми трансформатори ҷараён бо схемаҳои гуногун</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026DDCE-245B-4C09-8C11-4C774E1C79F2}"/>
              </a:ext>
            </a:extLst>
          </p:cNvPr>
          <p:cNvSpPr/>
          <p:nvPr/>
        </p:nvSpPr>
        <p:spPr>
          <a:xfrm>
            <a:off x="816375" y="1403663"/>
            <a:ext cx="8727119" cy="3349956"/>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натиҷа, ҳимояҳо, махсусан ҳимояи ҷараёни фавқулода ва дифференсиалӣ, метавонанд дер кор кунанд ё тамоман фаъол нашаванд.</a:t>
            </a:r>
          </a:p>
          <a:p>
            <a:pPr algn="just">
              <a:lnSpc>
                <a:spcPct val="150000"/>
              </a:lnSpc>
            </a:pPr>
            <a:r>
              <a:rPr lang="ru-RU" sz="2400" dirty="0">
                <a:latin typeface="Times New Roman" panose="02020603050405020304" pitchFamily="18" charset="0"/>
                <a:cs typeface="Times New Roman" panose="02020603050405020304" pitchFamily="18" charset="0"/>
              </a:rPr>
              <a:t>	Барои бартараф кардани ин мушкил, истифодаи релеи махсус, интихоб ва ҷойгиркунии дурусти трансформаторҳои ҷараён ва ба кор бурдани ҳимояҳои рақамӣ тавсия дода мешавад.</a:t>
            </a:r>
          </a:p>
        </p:txBody>
      </p:sp>
    </p:spTree>
    <p:extLst>
      <p:ext uri="{BB962C8B-B14F-4D97-AF65-F5344CB8AC3E}">
        <p14:creationId xmlns:p14="http://schemas.microsoft.com/office/powerpoint/2010/main" val="1496128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C4B83927-721D-41B5-999F-3563BFC021BB}"/>
              </a:ext>
            </a:extLst>
          </p:cNvPr>
          <p:cNvSpPr/>
          <p:nvPr/>
        </p:nvSpPr>
        <p:spPr>
          <a:xfrm>
            <a:off x="3257826" y="184392"/>
            <a:ext cx="3390347" cy="523220"/>
          </a:xfrm>
          <a:prstGeom prst="rect">
            <a:avLst/>
          </a:prstGeom>
        </p:spPr>
        <p:txBody>
          <a:bodyPr wrap="square">
            <a:spAutoFit/>
          </a:bodyPr>
          <a:lstStyle/>
          <a:p>
            <a:r>
              <a:rPr lang="ru-RU" altLang="ru-RU" sz="2800" dirty="0">
                <a:solidFill>
                  <a:schemeClr val="bg1"/>
                </a:solidFill>
                <a:latin typeface="Times New Roman" panose="02020603050405020304" pitchFamily="18" charset="0"/>
                <a:cs typeface="Times New Roman" panose="02020603050405020304" pitchFamily="18" charset="0"/>
              </a:rPr>
              <a:t>Ҷамъбасти мавзуъ</a:t>
            </a:r>
            <a:endParaRPr lang="ru-RU" sz="2800" dirty="0">
              <a:solidFill>
                <a:schemeClr val="bg1"/>
              </a:solidFill>
            </a:endParaRPr>
          </a:p>
        </p:txBody>
      </p:sp>
      <p:sp>
        <p:nvSpPr>
          <p:cNvPr id="7" name="Текст 5">
            <a:extLst>
              <a:ext uri="{FF2B5EF4-FFF2-40B4-BE49-F238E27FC236}">
                <a16:creationId xmlns:a16="http://schemas.microsoft.com/office/drawing/2014/main" id="{5A38717C-3E96-4728-9C49-850E48F2AF45}"/>
              </a:ext>
            </a:extLst>
          </p:cNvPr>
          <p:cNvSpPr>
            <a:spLocks noGrp="1"/>
          </p:cNvSpPr>
          <p:nvPr>
            <p:ph type="body" idx="1"/>
          </p:nvPr>
        </p:nvSpPr>
        <p:spPr>
          <a:xfrm>
            <a:off x="565628" y="907641"/>
            <a:ext cx="8968988" cy="5466526"/>
          </a:xfrm>
        </p:spPr>
        <p:txBody>
          <a:bodyPr>
            <a:noAutofit/>
          </a:bodyPr>
          <a:lstStyle/>
          <a:p>
            <a:pPr marL="114300" indent="0" algn="just">
              <a:lnSpc>
                <a:spcPct val="150000"/>
              </a:lnSpc>
              <a:buNone/>
            </a:pPr>
            <a:r>
              <a:rPr lang="ru-RU" sz="2000" dirty="0">
                <a:latin typeface="Times New Roman" panose="02020603050405020304" pitchFamily="18" charset="0"/>
                <a:cs typeface="Times New Roman" panose="02020603050405020304" pitchFamily="18" charset="0"/>
              </a:rPr>
              <a:t>	Трансформаторҳои ҷараён (ТҶ) унсурҳои асосии системаҳои ҳимояи релеӣ (ҲР) ва мониторинги шабакаҳои барқӣ ба шумор мераванд. Вазифаи онҳо аз он иборат аст, ки ҷараёнҳои баландро ба арзишҳои паст ва барои таҷҳизоти ченкунӣ ва муҳофизатӣ бехатар табдил диҳанд. Яъне, онҳо ҳамчун табдилдиҳандаҳои ченкунии ибтидоӣ амал мекунанд. Дар робита ба схемаи пайвасти ТҶ, тавре ки дар лексия муҳокима гардид, намудҳои зерин васеъ истифода мешаванд: Се трансформатори ҷараён бо пайвасти мустақим ба ҳар як фаза: Ин навъи схема барои ҳимояи сефазавӣ маъмул мебошад ва бо сабаби таъмин кардани маълумоти пурра аз ҳар се фаза истифодаи васеъ дорад.</a:t>
            </a:r>
          </a:p>
          <a:p>
            <a:pPr marL="114300" indent="0" algn="just">
              <a:lnSpc>
                <a:spcPct val="150000"/>
              </a:lnSpc>
              <a:buNone/>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02217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109441"/>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484270" y="1399425"/>
            <a:ext cx="861786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eaLnBrk="0" fontAlgn="base" hangingPunct="0">
              <a:spcBef>
                <a:spcPct val="0"/>
              </a:spcBef>
              <a:spcAft>
                <a:spcPct val="0"/>
              </a:spcAft>
              <a:buClrTx/>
              <a:buFont typeface="+mj-lt"/>
              <a:buAutoNum type="arabicPeriod"/>
            </a:pPr>
            <a:r>
              <a:rPr lang="tg-Cyrl-TJ" sz="16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Андреев, В. А.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и автоматика систем электроснабжения: учебник для вузов</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3-ю издания, перераб. И дополн. М.: Высш. шк., 1991.</a:t>
            </a:r>
          </a:p>
          <a:p>
            <a:pPr marL="457200" lvl="0" indent="-457200" algn="just" eaLnBrk="0" fontAlgn="base" hangingPunct="0">
              <a:spcBef>
                <a:spcPct val="0"/>
              </a:spcBef>
              <a:spcAft>
                <a:spcPct val="0"/>
              </a:spcAft>
              <a:buClrTx/>
              <a:buFont typeface="+mj-lt"/>
              <a:buAutoNum type="arabicPeriod"/>
            </a:pPr>
            <a:r>
              <a:rPr lang="ru-RU" altLang="ru-RU" sz="1600" dirty="0">
                <a:solidFill>
                  <a:schemeClr val="tx1"/>
                </a:solidFill>
                <a:latin typeface="Times New Roman" panose="02020603050405020304" pitchFamily="18" charset="0"/>
                <a:cs typeface="Times New Roman" panose="02020603050405020304" pitchFamily="18" charset="0"/>
              </a:rPr>
              <a:t>Раҷабов, П., Д. Давлатшоев, У. Хоҷаева, и М. Каримов. </a:t>
            </a:r>
            <a:r>
              <a:rPr lang="ru-RU" altLang="ru-RU" sz="1600" i="1" dirty="0">
                <a:solidFill>
                  <a:schemeClr val="tx1"/>
                </a:solidFill>
                <a:latin typeface="Times New Roman" panose="02020603050405020304" pitchFamily="18" charset="0"/>
                <a:cs typeface="Times New Roman" panose="02020603050405020304" pitchFamily="18" charset="0"/>
              </a:rPr>
              <a:t>Луғати истилоҳи соҳаи энергетика (русӣ-тоҷикӣ)</a:t>
            </a:r>
            <a:r>
              <a:rPr lang="ru-RU" altLang="ru-RU" sz="1600" dirty="0">
                <a:solidFill>
                  <a:schemeClr val="tx1"/>
                </a:solidFill>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457200" lvl="0" indent="-457200" algn="just" eaLnBrk="0" fontAlgn="base" hangingPunct="0">
              <a:spcBef>
                <a:spcPct val="0"/>
              </a:spcBef>
              <a:spcAft>
                <a:spcPct val="0"/>
              </a:spcAft>
              <a:buClrTx/>
              <a:buFont typeface="+mj-lt"/>
              <a:buAutoNum type="arabicPeriod"/>
            </a:pPr>
            <a:r>
              <a:rPr lang="ru-RU" altLang="ru-RU" sz="1600" i="1" dirty="0">
                <a:solidFill>
                  <a:schemeClr val="tx1"/>
                </a:solidFill>
                <a:latin typeface="Times New Roman" panose="02020603050405020304" pitchFamily="18" charset="0"/>
                <a:cs typeface="Times New Roman" panose="02020603050405020304" pitchFamily="18" charset="0"/>
              </a:rPr>
              <a:t>Русско-таджикский словарь</a:t>
            </a:r>
            <a:r>
              <a:rPr lang="ru-RU" altLang="ru-RU" sz="1600" dirty="0">
                <a:solidFill>
                  <a:schemeClr val="tx1"/>
                </a:solidFill>
                <a:latin typeface="Times New Roman" panose="02020603050405020304" pitchFamily="18" charset="0"/>
                <a:cs typeface="Times New Roman" panose="02020603050405020304" pitchFamily="18" charset="0"/>
              </a:rPr>
              <a:t>. Под ред. М. С. Осими. М.: Русский язык, 1985.</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Булычев, А. В., ва А. А. Наволочный.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Чебоксары: нашриёти Чуваш. ун-та, 2010.</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Гельфанд, Я. С. </a:t>
            </a:r>
            <a:r>
              <a:rPr kumimoji="0" lang="ru-RU" altLang="ru-RU" sz="16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a:t>
            </a:r>
            <a:r>
              <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algn="just" eaLnBrk="0" fontAlgn="base" hangingPunct="0">
              <a:spcBef>
                <a:spcPct val="0"/>
              </a:spcBef>
              <a:spcAft>
                <a:spcPct val="0"/>
              </a:spcAft>
              <a:buClrTx/>
              <a:buFont typeface="+mj-lt"/>
              <a:buAutoNum type="arabicPeriod"/>
            </a:pPr>
            <a:r>
              <a:rPr lang="en-US" sz="1600"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ru.pinterest.com </a:t>
            </a:r>
            <a:endParaRPr lang="tg-Cyrl-TJ" sz="1600" dirty="0">
              <a:solidFill>
                <a:schemeClr val="tx1"/>
              </a:solidFill>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buClrTx/>
            </a:pPr>
            <a:endParaRPr lang="tg-Cyrl-TJ" sz="16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16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1287</TotalTime>
  <Words>1064</Words>
  <Application>Microsoft Office PowerPoint</Application>
  <PresentationFormat>Лист A4 (210x297 мм)</PresentationFormat>
  <Paragraphs>145</Paragraphs>
  <Slides>34</Slides>
  <Notes>7</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34</vt:i4>
      </vt:variant>
    </vt:vector>
  </HeadingPairs>
  <TitlesOfParts>
    <vt:vector size="41" baseType="lpstr">
      <vt:lpstr>Cambria Math</vt:lpstr>
      <vt:lpstr>Century Gothic</vt:lpstr>
      <vt:lpstr>Arial</vt:lpstr>
      <vt:lpstr>Times New Roman</vt:lpstr>
      <vt:lpstr>Calibri</vt:lpstr>
      <vt:lpstr>Тема Office</vt:lpstr>
      <vt:lpstr>Visio.Drawing.11</vt:lpstr>
      <vt:lpstr>Презентация PowerPoint</vt:lpstr>
      <vt:lpstr>Презентация PowerPoint</vt:lpstr>
      <vt:lpstr>Презентация PowerPoint</vt:lpstr>
      <vt:lpstr>Вазифаи асосии трансформатори ҷараён:</vt:lpstr>
      <vt:lpstr>Вазифаи асосии трансформатори ҷараён: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130</cp:revision>
  <dcterms:created xsi:type="dcterms:W3CDTF">2017-07-03T07:04:34Z</dcterms:created>
  <dcterms:modified xsi:type="dcterms:W3CDTF">2025-05-01T10:55:24Z</dcterms:modified>
</cp:coreProperties>
</file>