
<file path=[Content_Types].xml><?xml version="1.0" encoding="utf-8"?>
<Types xmlns="http://schemas.openxmlformats.org/package/2006/content-types">
  <Default Extension="bin" ContentType="application/vnd.openxmlformats-officedocument.oleObject"/>
  <Default Extension="emf" ContentType="image/x-emf"/>
  <Default Extension="fntdata" ContentType="application/x-fontdata"/>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8"/>
  </p:notesMasterIdLst>
  <p:sldIdLst>
    <p:sldId id="256" r:id="rId2"/>
    <p:sldId id="257" r:id="rId3"/>
    <p:sldId id="258" r:id="rId4"/>
    <p:sldId id="281" r:id="rId5"/>
    <p:sldId id="282" r:id="rId6"/>
    <p:sldId id="283" r:id="rId7"/>
    <p:sldId id="284" r:id="rId8"/>
    <p:sldId id="285" r:id="rId9"/>
    <p:sldId id="286" r:id="rId10"/>
    <p:sldId id="287" r:id="rId11"/>
    <p:sldId id="288" r:id="rId12"/>
    <p:sldId id="289" r:id="rId13"/>
    <p:sldId id="290" r:id="rId14"/>
    <p:sldId id="291" r:id="rId15"/>
    <p:sldId id="292" r:id="rId16"/>
    <p:sldId id="293" r:id="rId17"/>
    <p:sldId id="294" r:id="rId18"/>
    <p:sldId id="295" r:id="rId19"/>
    <p:sldId id="296" r:id="rId20"/>
    <p:sldId id="297" r:id="rId21"/>
    <p:sldId id="298" r:id="rId22"/>
    <p:sldId id="299" r:id="rId23"/>
    <p:sldId id="300" r:id="rId24"/>
    <p:sldId id="301" r:id="rId25"/>
    <p:sldId id="302" r:id="rId26"/>
    <p:sldId id="303" r:id="rId27"/>
    <p:sldId id="304" r:id="rId28"/>
    <p:sldId id="305" r:id="rId29"/>
    <p:sldId id="306" r:id="rId30"/>
    <p:sldId id="307" r:id="rId31"/>
    <p:sldId id="308" r:id="rId32"/>
    <p:sldId id="309" r:id="rId33"/>
    <p:sldId id="310" r:id="rId34"/>
    <p:sldId id="311" r:id="rId35"/>
    <p:sldId id="279" r:id="rId36"/>
    <p:sldId id="280" r:id="rId37"/>
  </p:sldIdLst>
  <p:sldSz cx="9906000" cy="6858000" type="A4"/>
  <p:notesSz cx="6742113" cy="9875838"/>
  <p:embeddedFontLst>
    <p:embeddedFont>
      <p:font typeface="Calibri" panose="020F0502020204030204" pitchFamily="34" charset="0"/>
      <p:regular r:id="rId39"/>
      <p:bold r:id="rId40"/>
      <p:italic r:id="rId41"/>
      <p:boldItalic r:id="rId42"/>
    </p:embeddedFont>
    <p:embeddedFont>
      <p:font typeface="Cambria Math" panose="02040503050406030204" pitchFamily="18" charset="0"/>
      <p:regular r:id="rId43"/>
    </p:embeddedFont>
    <p:embeddedFont>
      <p:font typeface="Century Gothic" panose="020B0502020202020204" pitchFamily="34" charset="0"/>
      <p:regular r:id="rId44"/>
      <p:bold r:id="rId45"/>
      <p:italic r:id="rId46"/>
      <p:boldItalic r:id="rId4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3" roundtripDataSignature="AMtx7mjkR8ZcckKjJAiJKVn2pyipufvnf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1446" y="138"/>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4.fntdata"/><Relationship Id="rId47" Type="http://schemas.openxmlformats.org/officeDocument/2006/relationships/font" Target="fonts/font9.fntdata"/><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46"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3.fntdata"/><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2.fntdata"/><Relationship Id="rId45" Type="http://schemas.openxmlformats.org/officeDocument/2006/relationships/font" Target="fonts/font7.fntdata"/><Relationship Id="rId53" Type="http://customschemas.google.com/relationships/presentationmetadata" Target="meta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5.fntdata"/><Relationship Id="rId56" Type="http://schemas.openxmlformats.org/officeDocument/2006/relationships/theme" Target="theme/theme1.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21000" cy="4953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19525" y="0"/>
            <a:ext cx="2921000" cy="4953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4688" y="4752975"/>
            <a:ext cx="5392737" cy="3887788"/>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380538"/>
            <a:ext cx="2921000" cy="4953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19525" y="9380538"/>
            <a:ext cx="2921000" cy="4953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uz-Cyrl-UZ"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 name="Google Shape;86;p1: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6" name="Google Shape;96;p2: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4: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24: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25: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p25: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Титульный слайд" type="title">
  <p:cSld name="TITLE">
    <p:spTree>
      <p:nvGrpSpPr>
        <p:cNvPr id="1" name="Shape 15"/>
        <p:cNvGrpSpPr/>
        <p:nvPr/>
      </p:nvGrpSpPr>
      <p:grpSpPr>
        <a:xfrm>
          <a:off x="0" y="0"/>
          <a:ext cx="0" cy="0"/>
          <a:chOff x="0" y="0"/>
          <a:chExt cx="0" cy="0"/>
        </a:xfrm>
      </p:grpSpPr>
      <p:sp>
        <p:nvSpPr>
          <p:cNvPr id="16" name="Google Shape;16;p27"/>
          <p:cNvSpPr txBox="1">
            <a:spLocks noGrp="1"/>
          </p:cNvSpPr>
          <p:nvPr>
            <p:ph type="ctrTitle"/>
          </p:nvPr>
        </p:nvSpPr>
        <p:spPr>
          <a:xfrm>
            <a:off x="1238250" y="1122363"/>
            <a:ext cx="74295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27"/>
          <p:cNvSpPr txBox="1">
            <a:spLocks noGrp="1"/>
          </p:cNvSpPr>
          <p:nvPr>
            <p:ph type="subTitle" idx="1"/>
          </p:nvPr>
        </p:nvSpPr>
        <p:spPr>
          <a:xfrm>
            <a:off x="1238250" y="3602038"/>
            <a:ext cx="74295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27"/>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7"/>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7"/>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Заголовок и объект" type="obj">
  <p:cSld name="OBJECT">
    <p:spTree>
      <p:nvGrpSpPr>
        <p:cNvPr id="1" name="Shape 21"/>
        <p:cNvGrpSpPr/>
        <p:nvPr/>
      </p:nvGrpSpPr>
      <p:grpSpPr>
        <a:xfrm>
          <a:off x="0" y="0"/>
          <a:ext cx="0" cy="0"/>
          <a:chOff x="0" y="0"/>
          <a:chExt cx="0" cy="0"/>
        </a:xfrm>
      </p:grpSpPr>
      <p:sp>
        <p:nvSpPr>
          <p:cNvPr id="22" name="Google Shape;22;p28"/>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28"/>
          <p:cNvSpPr txBox="1">
            <a:spLocks noGrp="1"/>
          </p:cNvSpPr>
          <p:nvPr>
            <p:ph type="body" idx="1"/>
          </p:nvPr>
        </p:nvSpPr>
        <p:spPr>
          <a:xfrm>
            <a:off x="681039" y="1825625"/>
            <a:ext cx="8543925"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28"/>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28"/>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28"/>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Заголовок раздела" type="secHead">
  <p:cSld name="SECTION_HEADER">
    <p:spTree>
      <p:nvGrpSpPr>
        <p:cNvPr id="1" name="Shape 27"/>
        <p:cNvGrpSpPr/>
        <p:nvPr/>
      </p:nvGrpSpPr>
      <p:grpSpPr>
        <a:xfrm>
          <a:off x="0" y="0"/>
          <a:ext cx="0" cy="0"/>
          <a:chOff x="0" y="0"/>
          <a:chExt cx="0" cy="0"/>
        </a:xfrm>
      </p:grpSpPr>
      <p:sp>
        <p:nvSpPr>
          <p:cNvPr id="28" name="Google Shape;28;p29"/>
          <p:cNvSpPr txBox="1">
            <a:spLocks noGrp="1"/>
          </p:cNvSpPr>
          <p:nvPr>
            <p:ph type="title"/>
          </p:nvPr>
        </p:nvSpPr>
        <p:spPr>
          <a:xfrm>
            <a:off x="675880" y="1709739"/>
            <a:ext cx="8543925"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29"/>
          <p:cNvSpPr txBox="1">
            <a:spLocks noGrp="1"/>
          </p:cNvSpPr>
          <p:nvPr>
            <p:ph type="body" idx="1"/>
          </p:nvPr>
        </p:nvSpPr>
        <p:spPr>
          <a:xfrm>
            <a:off x="675880" y="4589465"/>
            <a:ext cx="8543925"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29"/>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29"/>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29"/>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Два объекта" type="twoObj">
  <p:cSld name="TWO_OBJECTS">
    <p:spTree>
      <p:nvGrpSpPr>
        <p:cNvPr id="1" name="Shape 33"/>
        <p:cNvGrpSpPr/>
        <p:nvPr/>
      </p:nvGrpSpPr>
      <p:grpSpPr>
        <a:xfrm>
          <a:off x="0" y="0"/>
          <a:ext cx="0" cy="0"/>
          <a:chOff x="0" y="0"/>
          <a:chExt cx="0" cy="0"/>
        </a:xfrm>
      </p:grpSpPr>
      <p:sp>
        <p:nvSpPr>
          <p:cNvPr id="34" name="Google Shape;34;p30"/>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30"/>
          <p:cNvSpPr txBox="1">
            <a:spLocks noGrp="1"/>
          </p:cNvSpPr>
          <p:nvPr>
            <p:ph type="body" idx="1"/>
          </p:nvPr>
        </p:nvSpPr>
        <p:spPr>
          <a:xfrm>
            <a:off x="681038"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30"/>
          <p:cNvSpPr txBox="1">
            <a:spLocks noGrp="1"/>
          </p:cNvSpPr>
          <p:nvPr>
            <p:ph type="body" idx="2"/>
          </p:nvPr>
        </p:nvSpPr>
        <p:spPr>
          <a:xfrm>
            <a:off x="5014913"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30"/>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30"/>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30"/>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Сравнение" type="twoTxTwoObj">
  <p:cSld name="TWO_OBJECTS_WITH_TEXT">
    <p:spTree>
      <p:nvGrpSpPr>
        <p:cNvPr id="1" name="Shape 40"/>
        <p:cNvGrpSpPr/>
        <p:nvPr/>
      </p:nvGrpSpPr>
      <p:grpSpPr>
        <a:xfrm>
          <a:off x="0" y="0"/>
          <a:ext cx="0" cy="0"/>
          <a:chOff x="0" y="0"/>
          <a:chExt cx="0" cy="0"/>
        </a:xfrm>
      </p:grpSpPr>
      <p:sp>
        <p:nvSpPr>
          <p:cNvPr id="41" name="Google Shape;41;p31"/>
          <p:cNvSpPr txBox="1">
            <a:spLocks noGrp="1"/>
          </p:cNvSpPr>
          <p:nvPr>
            <p:ph type="title"/>
          </p:nvPr>
        </p:nvSpPr>
        <p:spPr>
          <a:xfrm>
            <a:off x="68232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31"/>
          <p:cNvSpPr txBox="1">
            <a:spLocks noGrp="1"/>
          </p:cNvSpPr>
          <p:nvPr>
            <p:ph type="body" idx="1"/>
          </p:nvPr>
        </p:nvSpPr>
        <p:spPr>
          <a:xfrm>
            <a:off x="682329" y="1681163"/>
            <a:ext cx="4190702"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31"/>
          <p:cNvSpPr txBox="1">
            <a:spLocks noGrp="1"/>
          </p:cNvSpPr>
          <p:nvPr>
            <p:ph type="body" idx="2"/>
          </p:nvPr>
        </p:nvSpPr>
        <p:spPr>
          <a:xfrm>
            <a:off x="682329" y="2505076"/>
            <a:ext cx="4190702"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31"/>
          <p:cNvSpPr txBox="1">
            <a:spLocks noGrp="1"/>
          </p:cNvSpPr>
          <p:nvPr>
            <p:ph type="body" idx="3"/>
          </p:nvPr>
        </p:nvSpPr>
        <p:spPr>
          <a:xfrm>
            <a:off x="5014914" y="1681163"/>
            <a:ext cx="4211340"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31"/>
          <p:cNvSpPr txBox="1">
            <a:spLocks noGrp="1"/>
          </p:cNvSpPr>
          <p:nvPr>
            <p:ph type="body" idx="4"/>
          </p:nvPr>
        </p:nvSpPr>
        <p:spPr>
          <a:xfrm>
            <a:off x="5014914" y="2505076"/>
            <a:ext cx="4211340"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31"/>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31"/>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31"/>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Только заголовок" type="titleOnly">
  <p:cSld name="TITLE_ONLY">
    <p:spTree>
      <p:nvGrpSpPr>
        <p:cNvPr id="1" name="Shape 49"/>
        <p:cNvGrpSpPr/>
        <p:nvPr/>
      </p:nvGrpSpPr>
      <p:grpSpPr>
        <a:xfrm>
          <a:off x="0" y="0"/>
          <a:ext cx="0" cy="0"/>
          <a:chOff x="0" y="0"/>
          <a:chExt cx="0" cy="0"/>
        </a:xfrm>
      </p:grpSpPr>
      <p:sp>
        <p:nvSpPr>
          <p:cNvPr id="50" name="Google Shape;50;p32"/>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32"/>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32"/>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32"/>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Пустой слайд" type="blank">
  <p:cSld name="BLANK">
    <p:spTree>
      <p:nvGrpSpPr>
        <p:cNvPr id="1" name="Shape 54"/>
        <p:cNvGrpSpPr/>
        <p:nvPr/>
      </p:nvGrpSpPr>
      <p:grpSpPr>
        <a:xfrm>
          <a:off x="0" y="0"/>
          <a:ext cx="0" cy="0"/>
          <a:chOff x="0" y="0"/>
          <a:chExt cx="0" cy="0"/>
        </a:xfrm>
      </p:grpSpPr>
      <p:sp>
        <p:nvSpPr>
          <p:cNvPr id="55" name="Google Shape;55;p33"/>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33"/>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33"/>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Объект с подписью" type="objTx">
  <p:cSld name="OBJECT_WITH_CAPTION_TEXT">
    <p:spTree>
      <p:nvGrpSpPr>
        <p:cNvPr id="1" name="Shape 58"/>
        <p:cNvGrpSpPr/>
        <p:nvPr/>
      </p:nvGrpSpPr>
      <p:grpSpPr>
        <a:xfrm>
          <a:off x="0" y="0"/>
          <a:ext cx="0" cy="0"/>
          <a:chOff x="0" y="0"/>
          <a:chExt cx="0" cy="0"/>
        </a:xfrm>
      </p:grpSpPr>
      <p:sp>
        <p:nvSpPr>
          <p:cNvPr id="59" name="Google Shape;59;p34"/>
          <p:cNvSpPr txBox="1">
            <a:spLocks noGrp="1"/>
          </p:cNvSpPr>
          <p:nvPr>
            <p:ph type="title"/>
          </p:nvPr>
        </p:nvSpPr>
        <p:spPr>
          <a:xfrm>
            <a:off x="682329" y="457200"/>
            <a:ext cx="3194942"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34"/>
          <p:cNvSpPr txBox="1">
            <a:spLocks noGrp="1"/>
          </p:cNvSpPr>
          <p:nvPr>
            <p:ph type="body" idx="1"/>
          </p:nvPr>
        </p:nvSpPr>
        <p:spPr>
          <a:xfrm>
            <a:off x="4211341" y="987426"/>
            <a:ext cx="5014913"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34"/>
          <p:cNvSpPr txBox="1">
            <a:spLocks noGrp="1"/>
          </p:cNvSpPr>
          <p:nvPr>
            <p:ph type="body" idx="2"/>
          </p:nvPr>
        </p:nvSpPr>
        <p:spPr>
          <a:xfrm>
            <a:off x="682329" y="2057400"/>
            <a:ext cx="3194942"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34"/>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34"/>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34"/>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Рисунок с подписью" type="picTx">
  <p:cSld name="PICTURE_WITH_CAPTION_TEXT">
    <p:spTree>
      <p:nvGrpSpPr>
        <p:cNvPr id="1" name="Shape 65"/>
        <p:cNvGrpSpPr/>
        <p:nvPr/>
      </p:nvGrpSpPr>
      <p:grpSpPr>
        <a:xfrm>
          <a:off x="0" y="0"/>
          <a:ext cx="0" cy="0"/>
          <a:chOff x="0" y="0"/>
          <a:chExt cx="0" cy="0"/>
        </a:xfrm>
      </p:grpSpPr>
      <p:sp>
        <p:nvSpPr>
          <p:cNvPr id="66" name="Google Shape;66;p35"/>
          <p:cNvSpPr txBox="1">
            <a:spLocks noGrp="1"/>
          </p:cNvSpPr>
          <p:nvPr>
            <p:ph type="title"/>
          </p:nvPr>
        </p:nvSpPr>
        <p:spPr>
          <a:xfrm>
            <a:off x="682329" y="457200"/>
            <a:ext cx="3194942"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35"/>
          <p:cNvSpPr>
            <a:spLocks noGrp="1"/>
          </p:cNvSpPr>
          <p:nvPr>
            <p:ph type="pic" idx="2"/>
          </p:nvPr>
        </p:nvSpPr>
        <p:spPr>
          <a:xfrm>
            <a:off x="4211341" y="987426"/>
            <a:ext cx="5014913" cy="4873625"/>
          </a:xfrm>
          <a:prstGeom prst="rect">
            <a:avLst/>
          </a:prstGeom>
          <a:noFill/>
          <a:ln>
            <a:noFill/>
          </a:ln>
        </p:spPr>
      </p:sp>
      <p:sp>
        <p:nvSpPr>
          <p:cNvPr id="68" name="Google Shape;68;p35"/>
          <p:cNvSpPr txBox="1">
            <a:spLocks noGrp="1"/>
          </p:cNvSpPr>
          <p:nvPr>
            <p:ph type="body" idx="1"/>
          </p:nvPr>
        </p:nvSpPr>
        <p:spPr>
          <a:xfrm>
            <a:off x="682329" y="2057400"/>
            <a:ext cx="3194942"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35"/>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35"/>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35"/>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Заголовок и вертикальный текст" type="vertTx">
  <p:cSld name="VERTICAL_TEXT">
    <p:spTree>
      <p:nvGrpSpPr>
        <p:cNvPr id="1" name="Shape 72"/>
        <p:cNvGrpSpPr/>
        <p:nvPr/>
      </p:nvGrpSpPr>
      <p:grpSpPr>
        <a:xfrm>
          <a:off x="0" y="0"/>
          <a:ext cx="0" cy="0"/>
          <a:chOff x="0" y="0"/>
          <a:chExt cx="0" cy="0"/>
        </a:xfrm>
      </p:grpSpPr>
      <p:sp>
        <p:nvSpPr>
          <p:cNvPr id="73" name="Google Shape;73;p36"/>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36"/>
          <p:cNvSpPr txBox="1">
            <a:spLocks noGrp="1"/>
          </p:cNvSpPr>
          <p:nvPr>
            <p:ph type="body" idx="1"/>
          </p:nvPr>
        </p:nvSpPr>
        <p:spPr>
          <a:xfrm rot="5400000">
            <a:off x="2777333" y="-270668"/>
            <a:ext cx="4351338" cy="85439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36"/>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36"/>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36"/>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Вертикальный заголовок и текст" type="vertTitleAndTx">
  <p:cSld name="VERTICAL_TITLE_AND_VERTICAL_TEXT">
    <p:spTree>
      <p:nvGrpSpPr>
        <p:cNvPr id="1" name="Shape 78"/>
        <p:cNvGrpSpPr/>
        <p:nvPr/>
      </p:nvGrpSpPr>
      <p:grpSpPr>
        <a:xfrm>
          <a:off x="0" y="0"/>
          <a:ext cx="0" cy="0"/>
          <a:chOff x="0" y="0"/>
          <a:chExt cx="0" cy="0"/>
        </a:xfrm>
      </p:grpSpPr>
      <p:sp>
        <p:nvSpPr>
          <p:cNvPr id="79" name="Google Shape;79;p37"/>
          <p:cNvSpPr txBox="1">
            <a:spLocks noGrp="1"/>
          </p:cNvSpPr>
          <p:nvPr>
            <p:ph type="title"/>
          </p:nvPr>
        </p:nvSpPr>
        <p:spPr>
          <a:xfrm rot="5400000">
            <a:off x="5251052" y="2203054"/>
            <a:ext cx="5811838" cy="213598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37"/>
          <p:cNvSpPr txBox="1">
            <a:spLocks noGrp="1"/>
          </p:cNvSpPr>
          <p:nvPr>
            <p:ph type="body" idx="1"/>
          </p:nvPr>
        </p:nvSpPr>
        <p:spPr>
          <a:xfrm rot="5400000">
            <a:off x="917177" y="128984"/>
            <a:ext cx="5811838" cy="628411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37"/>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37"/>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37"/>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4A90D0"/>
            </a:gs>
            <a:gs pos="10000">
              <a:srgbClr val="4A90D0"/>
            </a:gs>
            <a:gs pos="68000">
              <a:srgbClr val="B3D1EC"/>
            </a:gs>
            <a:gs pos="83000">
              <a:srgbClr val="B3D1EC"/>
            </a:gs>
            <a:gs pos="100000">
              <a:srgbClr val="CCE0F2"/>
            </a:gs>
          </a:gsLst>
          <a:lin ang="5400000" scaled="0"/>
        </a:gradFill>
        <a:effectLst/>
      </p:bgPr>
    </p:bg>
    <p:spTree>
      <p:nvGrpSpPr>
        <p:cNvPr id="1" name="Shape 9"/>
        <p:cNvGrpSpPr/>
        <p:nvPr/>
      </p:nvGrpSpPr>
      <p:grpSpPr>
        <a:xfrm>
          <a:off x="0" y="0"/>
          <a:ext cx="0" cy="0"/>
          <a:chOff x="0" y="0"/>
          <a:chExt cx="0" cy="0"/>
        </a:xfrm>
      </p:grpSpPr>
      <p:sp>
        <p:nvSpPr>
          <p:cNvPr id="10" name="Google Shape;10;p26"/>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6"/>
          <p:cNvSpPr txBox="1">
            <a:spLocks noGrp="1"/>
          </p:cNvSpPr>
          <p:nvPr>
            <p:ph type="body" idx="1"/>
          </p:nvPr>
        </p:nvSpPr>
        <p:spPr>
          <a:xfrm>
            <a:off x="681039" y="1825625"/>
            <a:ext cx="8543925"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26"/>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26"/>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26"/>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uz-Cyrl-UZ"/>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2.e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3.e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4.em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6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image" Target="../media/image3.em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4.emf"/></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90.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
          <p:cNvSpPr/>
          <p:nvPr/>
        </p:nvSpPr>
        <p:spPr>
          <a:xfrm>
            <a:off x="4687613" y="1750753"/>
            <a:ext cx="4912010" cy="2714643"/>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ctr" rtl="0">
              <a:spcBef>
                <a:spcPts val="0"/>
              </a:spcBef>
              <a:spcAft>
                <a:spcPts val="0"/>
              </a:spcAft>
              <a:buNone/>
            </a:pP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algn="ctr"/>
            <a:r>
              <a:rPr lang="en-US" sz="2400" b="1" dirty="0">
                <a:latin typeface="Times New Roman" panose="02020603050405020304" pitchFamily="18" charset="0"/>
                <a:cs typeface="Times New Roman" panose="02020603050405020304" pitchFamily="18" charset="0"/>
              </a:rPr>
              <a:t>Week </a:t>
            </a:r>
            <a:r>
              <a:rPr lang="tg-Cyrl-TJ" sz="2400" b="1" dirty="0">
                <a:latin typeface="Times New Roman" panose="02020603050405020304" pitchFamily="18" charset="0"/>
                <a:cs typeface="Times New Roman" panose="02020603050405020304" pitchFamily="18" charset="0"/>
              </a:rPr>
              <a:t>8</a:t>
            </a:r>
            <a:r>
              <a:rPr lang="en-US" sz="2400" b="1" dirty="0">
                <a:latin typeface="Times New Roman" panose="02020603050405020304" pitchFamily="18" charset="0"/>
                <a:cs typeface="Times New Roman" panose="02020603050405020304" pitchFamily="18" charset="0"/>
              </a:rPr>
              <a:t>: Connection of the secondary windings of a current transformer with circuits of another</a:t>
            </a:r>
            <a:endParaRPr lang="ru-RU" sz="2400" dirty="0">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r>
              <a:rPr lang="uz-Cyrl-UZ"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	</a:t>
            </a: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ctr" rtl="0">
              <a:spcBef>
                <a:spcPts val="0"/>
              </a:spcBef>
              <a:spcAft>
                <a:spcPts val="0"/>
              </a:spcAft>
              <a:buNone/>
            </a:pP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90" name="Google Shape;90;p1"/>
          <p:cNvSpPr/>
          <p:nvPr/>
        </p:nvSpPr>
        <p:spPr>
          <a:xfrm>
            <a:off x="106681" y="122976"/>
            <a:ext cx="9692640" cy="1938952"/>
          </a:xfrm>
          <a:prstGeom prst="rect">
            <a:avLst/>
          </a:prstGeom>
          <a:noFill/>
          <a:ln>
            <a:noFill/>
          </a:ln>
        </p:spPr>
        <p:txBody>
          <a:bodyPr spcFirstLastPara="1" wrap="square" lIns="91425" tIns="45700" rIns="91425" bIns="45700" anchor="t" anchorCtr="0">
            <a:spAutoFit/>
          </a:bodyPr>
          <a:lstStyle/>
          <a:p>
            <a:pPr algn="ctr"/>
            <a:r>
              <a:rPr lang="en-US" sz="32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«Institute of energy of Tajikistan</a:t>
            </a:r>
            <a:r>
              <a:rPr lang="en-US" sz="3200" b="1" i="0"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t>»</a:t>
            </a:r>
            <a:br>
              <a:rPr lang="en-US" sz="3200" b="1" i="0"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br>
            <a:r>
              <a:rPr lang="en-US" sz="3200" b="1" i="1"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t>Course: </a:t>
            </a:r>
            <a:r>
              <a:rPr lang="en-US" sz="3200" b="1" dirty="0">
                <a:latin typeface="Times New Roman" panose="02020603050405020304" pitchFamily="18" charset="0"/>
                <a:cs typeface="Times New Roman" panose="02020603050405020304" pitchFamily="18" charset="0"/>
              </a:rPr>
              <a:t>Relay protection systems</a:t>
            </a:r>
            <a:r>
              <a:rPr lang="en-US" sz="3200" b="1" spc="-5"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for electrical</a:t>
            </a:r>
            <a:r>
              <a:rPr lang="en-US" sz="3200" b="1" spc="-5"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and electrical</a:t>
            </a:r>
            <a:r>
              <a:rPr lang="en-US" sz="3200" b="1" spc="-5" dirty="0">
                <a:latin typeface="Times New Roman" panose="02020603050405020304" pitchFamily="18" charset="0"/>
                <a:cs typeface="Times New Roman" panose="02020603050405020304" pitchFamily="18" charset="0"/>
              </a:rPr>
              <a:t> </a:t>
            </a:r>
            <a:r>
              <a:rPr lang="en-US" sz="3200" b="1" spc="-10" dirty="0">
                <a:latin typeface="Times New Roman" panose="02020603050405020304" pitchFamily="18" charset="0"/>
                <a:cs typeface="Times New Roman" panose="02020603050405020304" pitchFamily="18" charset="0"/>
              </a:rPr>
              <a:t>devices</a:t>
            </a:r>
            <a:r>
              <a:rPr lang="en-US" sz="3200" b="1" i="1"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a:t>
            </a:r>
            <a:endParaRPr lang="en-US" sz="3200" b="1" i="1"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ctr" rtl="0">
              <a:spcBef>
                <a:spcPts val="0"/>
              </a:spcBef>
              <a:spcAft>
                <a:spcPts val="0"/>
              </a:spcAft>
              <a:buNone/>
            </a:pPr>
            <a:endParaRPr sz="2400" b="1" i="0" u="none" strike="noStrike" cap="none" dirty="0">
              <a:solidFill>
                <a:srgbClr val="000000"/>
              </a:solidFill>
              <a:latin typeface="Times New Roman"/>
              <a:ea typeface="Times New Roman"/>
              <a:cs typeface="Times New Roman"/>
              <a:sym typeface="Times New Roman"/>
            </a:endParaRPr>
          </a:p>
        </p:txBody>
      </p:sp>
      <p:sp>
        <p:nvSpPr>
          <p:cNvPr id="91" name="Google Shape;91;p1"/>
          <p:cNvSpPr/>
          <p:nvPr/>
        </p:nvSpPr>
        <p:spPr>
          <a:xfrm>
            <a:off x="2109648" y="5268498"/>
            <a:ext cx="2329542" cy="120028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i="0" u="none" strike="noStrike" cap="none" dirty="0">
                <a:solidFill>
                  <a:srgbClr val="323F4F"/>
                </a:solidFill>
                <a:latin typeface="Times New Roman"/>
                <a:ea typeface="Times New Roman"/>
                <a:cs typeface="Times New Roman"/>
                <a:sym typeface="Times New Roman"/>
              </a:rPr>
              <a:t>Abdulloev Bakhtiyor Tolibjonovich</a:t>
            </a:r>
            <a:endParaRPr dirty="0"/>
          </a:p>
        </p:txBody>
      </p:sp>
      <p:sp>
        <p:nvSpPr>
          <p:cNvPr id="92" name="Google Shape;92;p1"/>
          <p:cNvSpPr/>
          <p:nvPr/>
        </p:nvSpPr>
        <p:spPr>
          <a:xfrm>
            <a:off x="4298513" y="5268498"/>
            <a:ext cx="2845105" cy="1200288"/>
          </a:xfrm>
          <a:prstGeom prst="rect">
            <a:avLst/>
          </a:prstGeom>
          <a:noFill/>
          <a:ln>
            <a:noFill/>
          </a:ln>
        </p:spPr>
        <p:txBody>
          <a:bodyPr spcFirstLastPara="1" wrap="square" lIns="91425" tIns="45700" rIns="91425" bIns="45700" anchor="t" anchorCtr="0">
            <a:spAutoFit/>
          </a:bodyPr>
          <a:lstStyle/>
          <a:p>
            <a:pPr lvl="0" algn="ctr"/>
            <a:r>
              <a:rPr lang="uz-Cyrl-UZ" sz="1800" b="1" i="0" u="none" strike="noStrike" cap="none" dirty="0">
                <a:solidFill>
                  <a:schemeClr val="tx1"/>
                </a:solidFill>
                <a:latin typeface="Times New Roman"/>
                <a:ea typeface="Times New Roman"/>
                <a:cs typeface="Times New Roman"/>
                <a:sym typeface="Times New Roman"/>
              </a:rPr>
              <a:t>Lecturer of:</a:t>
            </a:r>
            <a:r>
              <a:rPr lang="en-US" sz="1800" b="1" dirty="0">
                <a:solidFill>
                  <a:schemeClr val="tx1"/>
                </a:solidFill>
                <a:latin typeface="Times New Roman" panose="02020603050405020304" pitchFamily="18" charset="0"/>
                <a:cs typeface="Times New Roman" panose="02020603050405020304" pitchFamily="18" charset="0"/>
              </a:rPr>
              <a:t> Relay protection systems</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dirty="0">
                <a:solidFill>
                  <a:schemeClr val="tx1"/>
                </a:solidFill>
                <a:latin typeface="Times New Roman" panose="02020603050405020304" pitchFamily="18" charset="0"/>
                <a:cs typeface="Times New Roman" panose="02020603050405020304" pitchFamily="18" charset="0"/>
              </a:rPr>
              <a:t>for electrical</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dirty="0">
                <a:solidFill>
                  <a:schemeClr val="tx1"/>
                </a:solidFill>
                <a:latin typeface="Times New Roman" panose="02020603050405020304" pitchFamily="18" charset="0"/>
                <a:cs typeface="Times New Roman" panose="02020603050405020304" pitchFamily="18" charset="0"/>
              </a:rPr>
              <a:t>and electrical</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spc="-10" dirty="0">
                <a:solidFill>
                  <a:schemeClr val="tx1"/>
                </a:solidFill>
                <a:latin typeface="Times New Roman" panose="02020603050405020304" pitchFamily="18" charset="0"/>
                <a:cs typeface="Times New Roman" panose="02020603050405020304" pitchFamily="18" charset="0"/>
              </a:rPr>
              <a:t>devices</a:t>
            </a:r>
            <a:endParaRPr sz="1800" b="1" i="0" u="none" strike="noStrike" cap="none" dirty="0">
              <a:solidFill>
                <a:schemeClr val="tx1"/>
              </a:solidFill>
              <a:latin typeface="Times New Roman"/>
              <a:ea typeface="Times New Roman"/>
              <a:cs typeface="Times New Roman"/>
              <a:sym typeface="Times New Roman"/>
            </a:endParaRPr>
          </a:p>
        </p:txBody>
      </p:sp>
      <p:cxnSp>
        <p:nvCxnSpPr>
          <p:cNvPr id="93" name="Google Shape;93;p1"/>
          <p:cNvCxnSpPr/>
          <p:nvPr/>
        </p:nvCxnSpPr>
        <p:spPr>
          <a:xfrm>
            <a:off x="4439190" y="5268498"/>
            <a:ext cx="0" cy="1200329"/>
          </a:xfrm>
          <a:prstGeom prst="straightConnector1">
            <a:avLst/>
          </a:prstGeom>
          <a:noFill/>
          <a:ln w="9525" cap="flat" cmpd="sng">
            <a:solidFill>
              <a:schemeClr val="accent1"/>
            </a:solidFill>
            <a:prstDash val="solid"/>
            <a:miter lim="800000"/>
            <a:headEnd type="none" w="sm" len="sm"/>
            <a:tailEnd type="none" w="sm" len="sm"/>
          </a:ln>
        </p:spPr>
      </p:cxnSp>
      <p:pic>
        <p:nvPicPr>
          <p:cNvPr id="5" name="Рисунок 4">
            <a:extLst>
              <a:ext uri="{FF2B5EF4-FFF2-40B4-BE49-F238E27FC236}">
                <a16:creationId xmlns:a16="http://schemas.microsoft.com/office/drawing/2014/main" id="{44EEDBD7-9A0B-40A7-A112-5717B3C7D445}"/>
              </a:ext>
            </a:extLst>
          </p:cNvPr>
          <p:cNvPicPr>
            <a:picLocks noChangeAspect="1"/>
          </p:cNvPicPr>
          <p:nvPr/>
        </p:nvPicPr>
        <p:blipFill rotWithShape="1">
          <a:blip r:embed="rId3"/>
          <a:srcRect l="33445" t="30319" r="34983" b="25466"/>
          <a:stretch/>
        </p:blipFill>
        <p:spPr>
          <a:xfrm>
            <a:off x="609600" y="1750752"/>
            <a:ext cx="3975651" cy="2714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spd="slow" p14:dur="2000" advTm="16779"/>
    </mc:Choice>
    <mc:Fallback xmlns="">
      <p:transition spd="slow" advTm="1677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2"/>
          <p:cNvSpPr/>
          <p:nvPr/>
        </p:nvSpPr>
        <p:spPr>
          <a:xfrm>
            <a:off x="4566671" y="1429292"/>
            <a:ext cx="5249991" cy="2750757"/>
          </a:xfrm>
          <a:prstGeom prst="roundRect">
            <a:avLst>
              <a:gd name="adj" fmla="val 6141"/>
            </a:avLst>
          </a:prstGeom>
          <a:solidFill>
            <a:srgbClr val="BBD6EE"/>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algn="ctr"/>
            <a:endParaRPr lang="tg-Cyrl-TJ" sz="2400" b="1" dirty="0">
              <a:latin typeface="Times New Roman" panose="02020603050405020304" pitchFamily="18" charset="0"/>
              <a:cs typeface="Times New Roman" panose="02020603050405020304" pitchFamily="18" charset="0"/>
            </a:endParaRPr>
          </a:p>
          <a:p>
            <a:pPr algn="ctr"/>
            <a:r>
              <a:rPr lang="ru-RU" sz="2400" b="1" dirty="0">
                <a:latin typeface="Times New Roman" panose="02020603050405020304" pitchFamily="18" charset="0"/>
                <a:cs typeface="Times New Roman" panose="02020603050405020304" pitchFamily="18" charset="0"/>
              </a:rPr>
              <a:t>Ҳафтаи ҳаштум</a:t>
            </a:r>
          </a:p>
          <a:p>
            <a:pPr algn="ctr"/>
            <a:r>
              <a:rPr lang="tg-Cyrl-TJ" sz="2400" b="1" dirty="0">
                <a:latin typeface="Times New Roman" panose="02020603050405020304" pitchFamily="18" charset="0"/>
                <a:cs typeface="Times New Roman" panose="02020603050405020304" pitchFamily="18" charset="0"/>
              </a:rPr>
              <a:t>Пайвасти ғалтакҳои дуюми як трансформатори ҷараён бо занҷирҳои трансформатори дигари ҷараён</a:t>
            </a:r>
            <a:endParaRPr lang="ru-RU" sz="2400" b="1" dirty="0">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100" name="Google Shape;100;p2"/>
          <p:cNvSpPr/>
          <p:nvPr/>
        </p:nvSpPr>
        <p:spPr>
          <a:xfrm>
            <a:off x="2271900" y="5268497"/>
            <a:ext cx="2329542" cy="120028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400" b="1" i="0" u="none" strike="noStrike" cap="none" dirty="0">
                <a:solidFill>
                  <a:srgbClr val="323F4F"/>
                </a:solidFill>
                <a:latin typeface="Times New Roman"/>
                <a:ea typeface="Times New Roman"/>
                <a:cs typeface="Times New Roman"/>
                <a:sym typeface="Times New Roman"/>
              </a:rPr>
              <a:t>Абдуллоев Бахтиёр Толибҷонович</a:t>
            </a:r>
            <a:endParaRPr sz="2400" b="1" i="0" u="none" strike="noStrike" cap="none" dirty="0">
              <a:solidFill>
                <a:srgbClr val="323F4F"/>
              </a:solidFill>
              <a:latin typeface="Times New Roman"/>
              <a:ea typeface="Times New Roman"/>
              <a:cs typeface="Times New Roman"/>
              <a:sym typeface="Times New Roman"/>
            </a:endParaRPr>
          </a:p>
        </p:txBody>
      </p:sp>
      <p:sp>
        <p:nvSpPr>
          <p:cNvPr id="101" name="Google Shape;101;p2"/>
          <p:cNvSpPr/>
          <p:nvPr/>
        </p:nvSpPr>
        <p:spPr>
          <a:xfrm>
            <a:off x="4601442" y="5268456"/>
            <a:ext cx="2764221" cy="1477287"/>
          </a:xfrm>
          <a:prstGeom prst="rect">
            <a:avLst/>
          </a:prstGeom>
          <a:noFill/>
          <a:ln>
            <a:noFill/>
          </a:ln>
        </p:spPr>
        <p:txBody>
          <a:bodyPr spcFirstLastPara="1" wrap="square" lIns="91425" tIns="45700" rIns="91425" bIns="45700" anchor="t" anchorCtr="0">
            <a:spAutoFit/>
          </a:bodyPr>
          <a:lstStyle/>
          <a:p>
            <a:pPr algn="ctr"/>
            <a:r>
              <a:rPr lang="uz-Cyrl-UZ" sz="1800" b="1" i="0" u="none" strike="noStrike" cap="none" dirty="0">
                <a:solidFill>
                  <a:schemeClr val="tx1"/>
                </a:solidFill>
                <a:latin typeface="Times New Roman"/>
                <a:ea typeface="Times New Roman"/>
                <a:cs typeface="Times New Roman"/>
                <a:sym typeface="Times New Roman"/>
              </a:rPr>
              <a:t>“</a:t>
            </a:r>
            <a:r>
              <a:rPr lang="uz-Cyrl-UZ" sz="1800" b="1" i="1" dirty="0">
                <a:solidFill>
                  <a:schemeClr val="tx1"/>
                </a:solidFill>
                <a:latin typeface="Times New Roman" panose="02020603050405020304" pitchFamily="18" charset="0"/>
                <a:cs typeface="Times New Roman" panose="02020603050405020304" pitchFamily="18" charset="0"/>
              </a:rPr>
              <a:t>Ҳимояи релеӣ ва авттоматикунонии шабакаҳо ва таҷҳизоти электрикӣ”</a:t>
            </a:r>
            <a:endParaRPr lang="uz-Cyrl-UZ" sz="1800" dirty="0">
              <a:solidFill>
                <a:schemeClr val="tx1"/>
              </a:solidFill>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endParaRPr sz="1800" b="0" i="0" u="none" strike="noStrike" cap="none" dirty="0">
              <a:solidFill>
                <a:schemeClr val="accent1"/>
              </a:solidFill>
              <a:latin typeface="Times New Roman"/>
              <a:ea typeface="Times New Roman"/>
              <a:cs typeface="Times New Roman"/>
              <a:sym typeface="Times New Roman"/>
            </a:endParaRPr>
          </a:p>
        </p:txBody>
      </p:sp>
      <p:cxnSp>
        <p:nvCxnSpPr>
          <p:cNvPr id="102" name="Google Shape;102;p2"/>
          <p:cNvCxnSpPr/>
          <p:nvPr/>
        </p:nvCxnSpPr>
        <p:spPr>
          <a:xfrm>
            <a:off x="4601442" y="5268456"/>
            <a:ext cx="0" cy="1200329"/>
          </a:xfrm>
          <a:prstGeom prst="straightConnector1">
            <a:avLst/>
          </a:prstGeom>
          <a:noFill/>
          <a:ln w="9525" cap="flat" cmpd="sng">
            <a:solidFill>
              <a:schemeClr val="accent1"/>
            </a:solidFill>
            <a:prstDash val="solid"/>
            <a:miter lim="800000"/>
            <a:headEnd type="none" w="sm" len="sm"/>
            <a:tailEnd type="none" w="sm" len="sm"/>
          </a:ln>
        </p:spPr>
      </p:cxnSp>
      <p:sp>
        <p:nvSpPr>
          <p:cNvPr id="103" name="Google Shape;103;p2"/>
          <p:cNvSpPr/>
          <p:nvPr/>
        </p:nvSpPr>
        <p:spPr>
          <a:xfrm>
            <a:off x="106679" y="44297"/>
            <a:ext cx="9709983" cy="17542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3600" b="1" i="0" u="none" strike="noStrike" cap="none" dirty="0">
                <a:solidFill>
                  <a:srgbClr val="000000"/>
                </a:solidFill>
                <a:latin typeface="Times New Roman"/>
                <a:ea typeface="Times New Roman"/>
                <a:cs typeface="Times New Roman"/>
                <a:sym typeface="Times New Roman"/>
              </a:rPr>
              <a:t>Донишкадаи энергетикии Тоҷикистон</a:t>
            </a:r>
            <a:r>
              <a:rPr lang="uz-Cyrl-UZ" sz="2400" b="1" i="1" u="none" strike="noStrike" cap="none" dirty="0">
                <a:solidFill>
                  <a:srgbClr val="000000"/>
                </a:solidFill>
                <a:latin typeface="Arial"/>
                <a:ea typeface="Arial"/>
                <a:cs typeface="Arial"/>
                <a:sym typeface="Arial"/>
              </a:rPr>
              <a:t>.</a:t>
            </a:r>
          </a:p>
          <a:p>
            <a:pPr marL="0" marR="0" lvl="0" indent="0" algn="ctr" rtl="0">
              <a:spcBef>
                <a:spcPts val="0"/>
              </a:spcBef>
              <a:spcAft>
                <a:spcPts val="0"/>
              </a:spcAft>
              <a:buNone/>
            </a:pPr>
            <a:r>
              <a:rPr lang="uz-Cyrl-UZ" sz="2400" b="1" i="1" dirty="0"/>
              <a:t>Номи фан: Ҳимояи релеӣ ва авттоматикунонии шабакаҳо ва таҷҳизоти электрикӣ</a:t>
            </a:r>
            <a:endParaRPr dirty="0"/>
          </a:p>
          <a:p>
            <a:pPr marL="0" marR="0" lvl="0" indent="0" algn="ctr" rtl="0">
              <a:spcBef>
                <a:spcPts val="0"/>
              </a:spcBef>
              <a:spcAft>
                <a:spcPts val="0"/>
              </a:spcAft>
              <a:buNone/>
            </a:pPr>
            <a:endParaRPr sz="2400" b="1" i="0" u="none" strike="noStrike" cap="none" dirty="0">
              <a:solidFill>
                <a:srgbClr val="000000"/>
              </a:solidFill>
              <a:latin typeface="Times New Roman"/>
              <a:ea typeface="Times New Roman"/>
              <a:cs typeface="Times New Roman"/>
              <a:sym typeface="Times New Roman"/>
            </a:endParaRPr>
          </a:p>
        </p:txBody>
      </p:sp>
      <p:pic>
        <p:nvPicPr>
          <p:cNvPr id="8" name="Рисунок 7">
            <a:extLst>
              <a:ext uri="{FF2B5EF4-FFF2-40B4-BE49-F238E27FC236}">
                <a16:creationId xmlns:a16="http://schemas.microsoft.com/office/drawing/2014/main" id="{C6DE7F39-29B4-4BC5-B4E6-A00589BCDA04}"/>
              </a:ext>
            </a:extLst>
          </p:cNvPr>
          <p:cNvPicPr>
            <a:picLocks noChangeAspect="1"/>
          </p:cNvPicPr>
          <p:nvPr/>
        </p:nvPicPr>
        <p:blipFill rotWithShape="1">
          <a:blip r:embed="rId3"/>
          <a:srcRect l="33445" t="30319" r="34983" b="25466"/>
          <a:stretch/>
        </p:blipFill>
        <p:spPr>
          <a:xfrm>
            <a:off x="423169" y="1465406"/>
            <a:ext cx="3975651" cy="2714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spd="slow" p14:dur="2000" advTm="56097"/>
    </mc:Choice>
    <mc:Fallback xmlns="">
      <p:transition spd="slow" advTm="5609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p:nvPr/>
        </p:nvSpPr>
        <p:spPr>
          <a:xfrm>
            <a:off x="675181" y="745724"/>
            <a:ext cx="8811491" cy="4810488"/>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endParaRPr lang="tg-Cyrl-TJ" sz="2000" b="1" dirty="0">
              <a:latin typeface="Times New Roman" panose="02020603050405020304" pitchFamily="18" charset="0"/>
              <a:cs typeface="Times New Roman" panose="02020603050405020304" pitchFamily="18" charset="0"/>
            </a:endParaRPr>
          </a:p>
          <a:p>
            <a:r>
              <a:rPr lang="tg-Cyrl-TJ" sz="2000" b="1" dirty="0">
                <a:latin typeface="Times New Roman" panose="02020603050405020304" pitchFamily="18" charset="0"/>
                <a:cs typeface="Times New Roman" panose="02020603050405020304" pitchFamily="18" charset="0"/>
              </a:rPr>
              <a:t>Пайвасти обмоткаҳои дуюми як трансформатори ҷараён бо занҷирҳои трансформатори дигари ҷараён.</a:t>
            </a:r>
          </a:p>
          <a:p>
            <a:pPr marL="342900" indent="-342900">
              <a:buAutoNum type="arabicPeriod"/>
            </a:pPr>
            <a:r>
              <a:rPr lang="tg-Cyrl-TJ" sz="2000" b="1" dirty="0">
                <a:latin typeface="Times New Roman" panose="02020603050405020304" pitchFamily="18" charset="0"/>
                <a:cs typeface="Times New Roman" panose="02020603050405020304" pitchFamily="18" charset="0"/>
              </a:rPr>
              <a:t>Схемаи пайвасти трансформаторҳои ҷараён                                       чун филтри ҷараёни пайдарпайии сифрӣ.</a:t>
            </a:r>
          </a:p>
          <a:p>
            <a:pPr marL="342900" indent="-342900">
              <a:buFont typeface="Arial"/>
              <a:buAutoNum type="arabicPeriod"/>
            </a:pPr>
            <a:r>
              <a:rPr lang="tg-Cyrl-TJ" sz="2000" b="1" dirty="0">
                <a:latin typeface="Times New Roman" panose="02020603050405020304" pitchFamily="18" charset="0"/>
                <a:cs typeface="Times New Roman" panose="02020603050405020304" pitchFamily="18" charset="0"/>
              </a:rPr>
              <a:t>Схемаи пайвасти секунҷагии трансформаторҳои ҷараён                      ва ситорагии печаҳои реле. </a:t>
            </a:r>
            <a:endParaRPr lang="ru-RU" sz="2000" b="1" dirty="0">
              <a:latin typeface="Times New Roman" panose="02020603050405020304" pitchFamily="18" charset="0"/>
              <a:cs typeface="Times New Roman" panose="02020603050405020304" pitchFamily="18" charset="0"/>
            </a:endParaRPr>
          </a:p>
          <a:p>
            <a:pPr marL="342900" indent="-342900">
              <a:buFont typeface="Arial"/>
              <a:buAutoNum type="arabicPeriod"/>
            </a:pPr>
            <a:r>
              <a:rPr lang="tg-Cyrl-TJ" sz="2000" b="1" dirty="0">
                <a:latin typeface="Times New Roman" panose="02020603050405020304" pitchFamily="18" charset="0"/>
                <a:cs typeface="Times New Roman" panose="02020603050405020304" pitchFamily="18" charset="0"/>
              </a:rPr>
              <a:t>Схемаи пайвасти секунҷагии нопурраи дуфазаи якрелегӣ    (ба фарқияти ҷараёнҳои ду фаза).</a:t>
            </a:r>
            <a:endParaRPr lang="ru-RU" sz="2000" b="1" dirty="0">
              <a:latin typeface="Times New Roman" panose="02020603050405020304" pitchFamily="18" charset="0"/>
              <a:cs typeface="Times New Roman" panose="02020603050405020304" pitchFamily="18" charset="0"/>
            </a:endParaRPr>
          </a:p>
          <a:p>
            <a:pPr marL="342900" indent="-342900">
              <a:buFont typeface="Arial"/>
              <a:buAutoNum type="arabicPeriod"/>
            </a:pPr>
            <a:r>
              <a:rPr lang="tg-Cyrl-TJ" sz="2000" b="1" dirty="0">
                <a:latin typeface="Times New Roman" panose="02020603050405020304" pitchFamily="18" charset="0"/>
                <a:cs typeface="Times New Roman" panose="02020603050405020304" pitchFamily="18" charset="0"/>
              </a:rPr>
              <a:t>Схемаи пайвасти секунҷагии трансформаторҳои ҷараён                      ва ситорагии печаҳои реле. </a:t>
            </a:r>
            <a:endParaRPr lang="ru-RU" sz="2000" b="1" dirty="0">
              <a:latin typeface="Times New Roman" panose="02020603050405020304" pitchFamily="18" charset="0"/>
              <a:cs typeface="Times New Roman" panose="02020603050405020304" pitchFamily="18" charset="0"/>
            </a:endParaRPr>
          </a:p>
          <a:p>
            <a:pPr marL="342900" indent="-342900">
              <a:buFont typeface="Arial"/>
              <a:buAutoNum type="arabicPeriod"/>
            </a:pPr>
            <a:r>
              <a:rPr lang="tg-Cyrl-TJ" sz="2000" b="1" dirty="0">
                <a:latin typeface="Times New Roman" panose="02020603050405020304" pitchFamily="18" charset="0"/>
                <a:cs typeface="Times New Roman" panose="02020603050405020304" pitchFamily="18" charset="0"/>
              </a:rPr>
              <a:t>Схемаи пайвасти секунҷагии нопурраи дуфазаи якрелегӣ    (ба фарқияти ҷараёнҳои ду фаза).</a:t>
            </a:r>
            <a:endParaRPr lang="ru-RU" sz="2000" b="1" dirty="0">
              <a:latin typeface="Times New Roman" panose="02020603050405020304" pitchFamily="18" charset="0"/>
              <a:cs typeface="Times New Roman" panose="02020603050405020304" pitchFamily="18" charset="0"/>
            </a:endParaRPr>
          </a:p>
          <a:p>
            <a:pPr marL="342900" indent="-342900">
              <a:buAutoNum type="arabicPeriod"/>
            </a:pPr>
            <a:endParaRPr lang="tg-Cyrl-TJ" sz="2000" b="1" dirty="0">
              <a:latin typeface="Times New Roman" panose="02020603050405020304" pitchFamily="18" charset="0"/>
              <a:cs typeface="Times New Roman" panose="02020603050405020304" pitchFamily="18" charset="0"/>
            </a:endParaRPr>
          </a:p>
          <a:p>
            <a:endParaRPr lang="ru-RU" sz="2000" b="1" dirty="0">
              <a:latin typeface="Times New Roman" panose="02020603050405020304" pitchFamily="18" charset="0"/>
              <a:cs typeface="Times New Roman" panose="02020603050405020304" pitchFamily="18" charset="0"/>
            </a:endParaRPr>
          </a:p>
          <a:p>
            <a:endParaRPr lang="ru-RU" sz="2000" b="1" dirty="0">
              <a:latin typeface="Times New Roman" panose="02020603050405020304" pitchFamily="18" charset="0"/>
              <a:cs typeface="Times New Roman" panose="02020603050405020304" pitchFamily="18" charset="0"/>
            </a:endParaRPr>
          </a:p>
        </p:txBody>
      </p:sp>
      <p:sp>
        <p:nvSpPr>
          <p:cNvPr id="109" name="Google Shape;109;p3"/>
          <p:cNvSpPr txBox="1"/>
          <p:nvPr/>
        </p:nvSpPr>
        <p:spPr>
          <a:xfrm>
            <a:off x="-12617" y="0"/>
            <a:ext cx="9931233" cy="512361"/>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lvl="0" algn="ctr" eaLnBrk="0" fontAlgn="base" hangingPunct="0">
              <a:spcBef>
                <a:spcPct val="0"/>
              </a:spcBef>
              <a:spcAft>
                <a:spcPct val="0"/>
              </a:spcAft>
              <a:buClrTx/>
            </a:pPr>
            <a:r>
              <a:rPr lang="ru-RU" altLang="ru-RU" sz="3200" b="1" dirty="0">
                <a:solidFill>
                  <a:schemeClr val="tx1"/>
                </a:solidFill>
                <a:latin typeface="Times New Roman" panose="02020603050405020304" pitchFamily="18" charset="0"/>
                <a:cs typeface="Times New Roman" panose="02020603050405020304" pitchFamily="18" charset="0"/>
              </a:rPr>
              <a:t>Нақшаи лексия</a:t>
            </a:r>
            <a:endParaRPr lang="ru-RU" altLang="ru-RU" sz="32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66769"/>
    </mc:Choice>
    <mc:Fallback xmlns="">
      <p:transition spd="slow" advTm="16676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Прямоугольник 13">
            <a:extLst>
              <a:ext uri="{FF2B5EF4-FFF2-40B4-BE49-F238E27FC236}">
                <a16:creationId xmlns:a16="http://schemas.microsoft.com/office/drawing/2014/main" id="{EBF0FD7E-F686-4478-8021-C4431F6177BE}"/>
              </a:ext>
            </a:extLst>
          </p:cNvPr>
          <p:cNvSpPr/>
          <p:nvPr/>
        </p:nvSpPr>
        <p:spPr>
          <a:xfrm>
            <a:off x="1198114" y="97654"/>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Схемаи пайвасти трансформаторҳои ҷараён                                       чун филтри ҷараёни пайдарпайии сифрӣ.</a:t>
            </a:r>
          </a:p>
        </p:txBody>
      </p:sp>
      <p:sp>
        <p:nvSpPr>
          <p:cNvPr id="15" name="Прямоугольник 14">
            <a:extLst>
              <a:ext uri="{FF2B5EF4-FFF2-40B4-BE49-F238E27FC236}">
                <a16:creationId xmlns:a16="http://schemas.microsoft.com/office/drawing/2014/main" id="{A08F8049-A71D-4819-9D02-65A7541B9771}"/>
              </a:ext>
            </a:extLst>
          </p:cNvPr>
          <p:cNvSpPr/>
          <p:nvPr/>
        </p:nvSpPr>
        <p:spPr>
          <a:xfrm>
            <a:off x="1096020" y="1305341"/>
            <a:ext cx="8363136" cy="4247317"/>
          </a:xfrm>
          <a:prstGeom prst="rect">
            <a:avLst/>
          </a:prstGeom>
        </p:spPr>
        <p:txBody>
          <a:bodyPr wrap="square">
            <a:spAutoFit/>
          </a:bodyPr>
          <a:lstStyle/>
          <a:p>
            <a:pPr marL="457200"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Ҷараён бо реле вақте мегузарад, ки РК ба замин пайдо шавад. Реҷаи ғайрисимметрӣ ба вуҷуд меояд ва </a:t>
            </a:r>
          </a:p>
          <a:p>
            <a:pPr marL="457200" algn="ctr">
              <a:lnSpc>
                <a:spcPct val="150000"/>
              </a:lnSpc>
            </a:pPr>
            <a:r>
              <a:rPr lang="tg-Cyrl-TJ" sz="2800" b="1" i="1" dirty="0">
                <a:latin typeface="Times New Roman" panose="02020603050405020304" pitchFamily="18" charset="0"/>
                <a:ea typeface="Times New Roman" panose="02020603050405020304" pitchFamily="18" charset="0"/>
                <a:cs typeface="Times New Roman" panose="02020603050405020304" pitchFamily="18" charset="0"/>
              </a:rPr>
              <a:t>I</a:t>
            </a:r>
            <a:r>
              <a:rPr lang="tg-Cyrl-TJ" sz="2800" b="1" i="1" baseline="-25000" dirty="0">
                <a:latin typeface="Times New Roman" panose="02020603050405020304" pitchFamily="18" charset="0"/>
                <a:ea typeface="Times New Roman" panose="02020603050405020304" pitchFamily="18" charset="0"/>
                <a:cs typeface="Times New Roman" panose="02020603050405020304" pitchFamily="18" charset="0"/>
              </a:rPr>
              <a:t>р </a:t>
            </a:r>
            <a:r>
              <a:rPr lang="tg-Cyrl-TJ" sz="2800" b="1" i="1" dirty="0">
                <a:latin typeface="Times New Roman" panose="02020603050405020304" pitchFamily="18" charset="0"/>
                <a:ea typeface="Times New Roman" panose="02020603050405020304" pitchFamily="18" charset="0"/>
                <a:cs typeface="Times New Roman" panose="02020603050405020304" pitchFamily="18" charset="0"/>
              </a:rPr>
              <a:t>= 3 · I</a:t>
            </a:r>
            <a:r>
              <a:rPr lang="tg-Cyrl-TJ" sz="2800" b="1" i="1" baseline="-25000" dirty="0">
                <a:latin typeface="Times New Roman" panose="02020603050405020304" pitchFamily="18" charset="0"/>
                <a:ea typeface="Times New Roman" panose="02020603050405020304" pitchFamily="18" charset="0"/>
                <a:cs typeface="Times New Roman" panose="02020603050405020304" pitchFamily="18" charset="0"/>
              </a:rPr>
              <a:t>0</a:t>
            </a:r>
            <a:r>
              <a:rPr lang="tg-Cyrl-TJ" sz="2800" b="1" dirty="0">
                <a:latin typeface="Times New Roman" panose="02020603050405020304" pitchFamily="18" charset="0"/>
                <a:ea typeface="Times New Roman" panose="02020603050405020304" pitchFamily="18" charset="0"/>
                <a:cs typeface="Times New Roman" panose="02020603050405020304" pitchFamily="18" charset="0"/>
              </a:rPr>
              <a:t>.   (8.1.)</a:t>
            </a:r>
          </a:p>
          <a:p>
            <a:pPr marL="457200" algn="ctr">
              <a:lnSpc>
                <a:spcPct val="150000"/>
              </a:lnSpc>
            </a:pP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Ҳангоми серборӣ, РК сефаза ва дуфаза суммаи ҷараёнҳои якум ба сифр баробар аст ва дар чунин ҳолат реле фаъол намешавад. Дар амал аз ҳисоби хатогии трансформатори ҷараён, дар реле ҷараёнҳои хурди ғайритавозунӣ ҷорӣ мешаванд.</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9918829"/>
      </p:ext>
    </p:extLst>
  </p:cSld>
  <p:clrMapOvr>
    <a:masterClrMapping/>
  </p:clrMapOvr>
  <mc:AlternateContent xmlns:mc="http://schemas.openxmlformats.org/markup-compatibility/2006" xmlns:p14="http://schemas.microsoft.com/office/powerpoint/2010/main">
    <mc:Choice Requires="p14">
      <p:transition spd="slow" p14:dur="2000" advTm="503685"/>
    </mc:Choice>
    <mc:Fallback xmlns="">
      <p:transition spd="slow" advTm="50368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BCA41513-6837-4194-88FE-F864CE5E2E53}"/>
              </a:ext>
            </a:extLst>
          </p:cNvPr>
          <p:cNvSpPr/>
          <p:nvPr/>
        </p:nvSpPr>
        <p:spPr>
          <a:xfrm>
            <a:off x="1198114" y="97654"/>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Схемаи пайвасти трансформаторҳои ҷараён                                       чун филтри ҷараёни пайдарпайии сифрӣ.</a:t>
            </a:r>
          </a:p>
        </p:txBody>
      </p:sp>
      <p:sp>
        <p:nvSpPr>
          <p:cNvPr id="5" name="Прямоугольник 4">
            <a:extLst>
              <a:ext uri="{FF2B5EF4-FFF2-40B4-BE49-F238E27FC236}">
                <a16:creationId xmlns:a16="http://schemas.microsoft.com/office/drawing/2014/main" id="{4D6E788C-C9E8-4DAB-96ED-0EC28887F7EC}"/>
              </a:ext>
            </a:extLst>
          </p:cNvPr>
          <p:cNvSpPr/>
          <p:nvPr/>
        </p:nvSpPr>
        <p:spPr>
          <a:xfrm>
            <a:off x="896644" y="1051761"/>
            <a:ext cx="8460419" cy="4339650"/>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Дар бисёр мавридҳо чунин схема ҳамчун филтри сетрансформатораи пайдарпайии ҷараёни сифрӣ маъруф аст.</a:t>
            </a:r>
          </a:p>
          <a:p>
            <a:pPr algn="just">
              <a:lnSpc>
                <a:spcPct val="150000"/>
              </a:lnSpc>
            </a:pPr>
            <a:r>
              <a:rPr lang="ru-RU" sz="2400" dirty="0">
                <a:latin typeface="Times New Roman" panose="02020603050405020304" pitchFamily="18" charset="0"/>
                <a:cs typeface="Times New Roman" panose="02020603050405020304" pitchFamily="18" charset="0"/>
              </a:rPr>
              <a:t>	Дар адабиёти техникӣ чунин тарҳбандии схема ҳамчун филтри сетрансформатораи пайдарпайии ҷараёни сифрӣ ном бурда мешавад.</a:t>
            </a:r>
          </a:p>
          <a:p>
            <a:pPr algn="just"/>
            <a:r>
              <a:rPr lang="ru-RU" sz="2400" dirty="0">
                <a:latin typeface="Times New Roman" panose="02020603050405020304" pitchFamily="18" charset="0"/>
                <a:cs typeface="Times New Roman" panose="02020603050405020304" pitchFamily="18" charset="0"/>
              </a:rPr>
              <a:t>	Схемаи мазкур барои маҳдуд сохтани ҷараёни сифрии номутавозин истифода бурда мешавад. Дар адабиёти техникӣ чунин тарҳбандии схема ҳамчун филтри сетрансформатораи пайдарпайии ҷараёни сифрӣ ном бурда мешавад.</a:t>
            </a:r>
          </a:p>
        </p:txBody>
      </p:sp>
    </p:spTree>
    <p:extLst>
      <p:ext uri="{BB962C8B-B14F-4D97-AF65-F5344CB8AC3E}">
        <p14:creationId xmlns:p14="http://schemas.microsoft.com/office/powerpoint/2010/main" val="592269096"/>
      </p:ext>
    </p:extLst>
  </p:cSld>
  <p:clrMapOvr>
    <a:masterClrMapping/>
  </p:clrMapOvr>
  <mc:AlternateContent xmlns:mc="http://schemas.openxmlformats.org/markup-compatibility/2006" xmlns:p14="http://schemas.microsoft.com/office/powerpoint/2010/main">
    <mc:Choice Requires="p14">
      <p:transition spd="slow" p14:dur="2000" advTm="128310"/>
    </mc:Choice>
    <mc:Fallback xmlns="">
      <p:transition spd="slow" advTm="12831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38C768F0-5E84-4F24-86FB-5C634FB75869}"/>
              </a:ext>
            </a:extLst>
          </p:cNvPr>
          <p:cNvSpPr/>
          <p:nvPr/>
        </p:nvSpPr>
        <p:spPr>
          <a:xfrm>
            <a:off x="922906" y="758798"/>
            <a:ext cx="8460789" cy="5011949"/>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Дар расми 8.1 схемаи пайвасти трансформаторҳои ҷараён оварда шудааст, ки он барои муайянсозии ҷараёни пайдарпайии сифрӣ истифода бурда мешавад. Тавре ки маълум аст, ҷараёни пайдарпайии сифрӣ дар ҳолатҳои ғайримаъмулӣ, аз ҷумла РК ба замин ва вайроншавии изоляцияи як фаза нисбат ба замин, ба вуҷуд меояд. Барои муайян кардани чунин ҳолатҳо дар системаҳои сефазӣ, маъмулан аз схемаҳои махсуси пайвасти трансформаторҳои ҷараён истифода бурда мешавад.</a:t>
            </a:r>
          </a:p>
        </p:txBody>
      </p:sp>
      <p:sp>
        <p:nvSpPr>
          <p:cNvPr id="5" name="Прямоугольник 4">
            <a:extLst>
              <a:ext uri="{FF2B5EF4-FFF2-40B4-BE49-F238E27FC236}">
                <a16:creationId xmlns:a16="http://schemas.microsoft.com/office/drawing/2014/main" id="{256EC5F2-BCC0-4109-A518-35692EDB200E}"/>
              </a:ext>
            </a:extLst>
          </p:cNvPr>
          <p:cNvSpPr/>
          <p:nvPr/>
        </p:nvSpPr>
        <p:spPr>
          <a:xfrm>
            <a:off x="1073825" y="-133165"/>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Схемаи пайвасти трансформаторҳои ҷараён                                       чун филтри ҷараёни пайдарпайии сифрӣ.</a:t>
            </a:r>
          </a:p>
        </p:txBody>
      </p:sp>
    </p:spTree>
    <p:extLst>
      <p:ext uri="{BB962C8B-B14F-4D97-AF65-F5344CB8AC3E}">
        <p14:creationId xmlns:p14="http://schemas.microsoft.com/office/powerpoint/2010/main" val="533889901"/>
      </p:ext>
    </p:extLst>
  </p:cSld>
  <p:clrMapOvr>
    <a:masterClrMapping/>
  </p:clrMapOvr>
  <mc:AlternateContent xmlns:mc="http://schemas.openxmlformats.org/markup-compatibility/2006" xmlns:p14="http://schemas.microsoft.com/office/powerpoint/2010/main">
    <mc:Choice Requires="p14">
      <p:transition spd="slow" p14:dur="2000" advTm="73107"/>
    </mc:Choice>
    <mc:Fallback xmlns="">
      <p:transition spd="slow" advTm="7310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611C2AF5-7C29-4C2A-82FA-E3429D6D80C5}"/>
              </a:ext>
            </a:extLst>
          </p:cNvPr>
          <p:cNvSpPr/>
          <p:nvPr/>
        </p:nvSpPr>
        <p:spPr>
          <a:xfrm>
            <a:off x="1118215" y="-97655"/>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Схемаи пайвасти трансформаторҳои ҷараён                                       чун филтри ҷараёни пайдарпайии сифрӣ.</a:t>
            </a:r>
          </a:p>
        </p:txBody>
      </p:sp>
      <p:sp>
        <p:nvSpPr>
          <p:cNvPr id="5" name="Прямоугольник 4">
            <a:extLst>
              <a:ext uri="{FF2B5EF4-FFF2-40B4-BE49-F238E27FC236}">
                <a16:creationId xmlns:a16="http://schemas.microsoft.com/office/drawing/2014/main" id="{3B0CE8BB-11B4-4C5A-AF67-A8C3F1B5859E}"/>
              </a:ext>
            </a:extLst>
          </p:cNvPr>
          <p:cNvSpPr/>
          <p:nvPr/>
        </p:nvSpPr>
        <p:spPr>
          <a:xfrm>
            <a:off x="922908" y="787534"/>
            <a:ext cx="8549565" cy="5011949"/>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Дар ин схема се трансформатори ҷараён, ки дар ҳар як фазаи хатти барқ насб шудаанд, бо ҳам пайваст шуда, сигнали умумии ҷараёнро ба таври векторӣ ҷамъ мекунанд. Дар шароити кори муътадили система, суммаи вектории ҷараёнҳои се фаза ба сифр баробар аст, яъне ҷараёни пайдарпайии сифрӣ вуҷуд надорад. Аммо дар ҳолати ба вуҷуд омадани ҷараёни РК, мувозинати ҷараёнҳо халалдор шуда, дар натиҷа ҷараёни боқимонда дар ноқили умумӣ (дар ғалтаки дуюми ТҶ-</a:t>
            </a:r>
            <a:r>
              <a:rPr lang="ru-RU" sz="2400" dirty="0" err="1">
                <a:latin typeface="Times New Roman" panose="02020603050405020304" pitchFamily="18" charset="0"/>
                <a:cs typeface="Times New Roman" panose="02020603050405020304" pitchFamily="18" charset="0"/>
              </a:rPr>
              <a:t>ҳо</a:t>
            </a:r>
            <a:r>
              <a:rPr lang="ru-RU" sz="2400" dirty="0">
                <a:latin typeface="Times New Roman" panose="02020603050405020304" pitchFamily="18" charset="0"/>
                <a:cs typeface="Times New Roman" panose="02020603050405020304" pitchFamily="18" charset="0"/>
              </a:rPr>
              <a:t>) ҷорӣ мешавад.</a:t>
            </a:r>
          </a:p>
        </p:txBody>
      </p:sp>
    </p:spTree>
    <p:extLst>
      <p:ext uri="{BB962C8B-B14F-4D97-AF65-F5344CB8AC3E}">
        <p14:creationId xmlns:p14="http://schemas.microsoft.com/office/powerpoint/2010/main" val="3559146009"/>
      </p:ext>
    </p:extLst>
  </p:cSld>
  <p:clrMapOvr>
    <a:masterClrMapping/>
  </p:clrMapOvr>
  <mc:AlternateContent xmlns:mc="http://schemas.openxmlformats.org/markup-compatibility/2006" xmlns:p14="http://schemas.microsoft.com/office/powerpoint/2010/main">
    <mc:Choice Requires="p14">
      <p:transition spd="slow" p14:dur="2000" advTm="47302"/>
    </mc:Choice>
    <mc:Fallback xmlns="">
      <p:transition spd="slow" advTm="4730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57E75856-2FE8-400C-9BDC-4B1DDF2D7333}"/>
              </a:ext>
            </a:extLst>
          </p:cNvPr>
          <p:cNvSpPr/>
          <p:nvPr/>
        </p:nvSpPr>
        <p:spPr>
          <a:xfrm>
            <a:off x="1198114" y="97654"/>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Схемаи пайвасти трансформаторҳои ҷараён                                       чун филтри ҷараёни пайдарпайии сифрӣ.</a:t>
            </a:r>
          </a:p>
        </p:txBody>
      </p:sp>
      <p:sp>
        <p:nvSpPr>
          <p:cNvPr id="5" name="Прямоугольник 4">
            <a:extLst>
              <a:ext uri="{FF2B5EF4-FFF2-40B4-BE49-F238E27FC236}">
                <a16:creationId xmlns:a16="http://schemas.microsoft.com/office/drawing/2014/main" id="{7A0D6866-1A41-411E-AD92-C8E460B79446}"/>
              </a:ext>
            </a:extLst>
          </p:cNvPr>
          <p:cNvSpPr/>
          <p:nvPr/>
        </p:nvSpPr>
        <p:spPr>
          <a:xfrm>
            <a:off x="1011684" y="1520262"/>
            <a:ext cx="8345379" cy="3349956"/>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Схемаи мазкур ҳамчун филтри ҷараёни пайдарпайии сифрӣ амал мекунад ва сигнали он метавонад барои фаъол сохтани ҳимоя аз расиш ба замин истифода бурда шавад. Истифодаи чунин схемаҳо махсусан дар системаҳои дорои нейтралии изолятсияшуда ва ё бо замин тавассути муқовимати баланд васлшуда самаранок аст.</a:t>
            </a:r>
          </a:p>
        </p:txBody>
      </p:sp>
    </p:spTree>
    <p:extLst>
      <p:ext uri="{BB962C8B-B14F-4D97-AF65-F5344CB8AC3E}">
        <p14:creationId xmlns:p14="http://schemas.microsoft.com/office/powerpoint/2010/main" val="282966772"/>
      </p:ext>
    </p:extLst>
  </p:cSld>
  <p:clrMapOvr>
    <a:masterClrMapping/>
  </p:clrMapOvr>
  <mc:AlternateContent xmlns:mc="http://schemas.openxmlformats.org/markup-compatibility/2006" xmlns:p14="http://schemas.microsoft.com/office/powerpoint/2010/main">
    <mc:Choice Requires="p14">
      <p:transition spd="slow" p14:dur="2000" advTm="112781"/>
    </mc:Choice>
    <mc:Fallback xmlns="">
      <p:transition spd="slow" advTm="11278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1CF200FC-5A06-4F7B-A10C-19E9B88533DA}"/>
              </a:ext>
            </a:extLst>
          </p:cNvPr>
          <p:cNvSpPr/>
          <p:nvPr/>
        </p:nvSpPr>
        <p:spPr>
          <a:xfrm>
            <a:off x="1198114" y="97654"/>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Схемаи пайвасти трансформаторҳои ҷараён                                       чун филтри ҷараёни пайдарпайии сифрӣ.</a:t>
            </a:r>
          </a:p>
        </p:txBody>
      </p:sp>
      <p:graphicFrame>
        <p:nvGraphicFramePr>
          <p:cNvPr id="6" name="Объект 5">
            <a:extLst>
              <a:ext uri="{FF2B5EF4-FFF2-40B4-BE49-F238E27FC236}">
                <a16:creationId xmlns:a16="http://schemas.microsoft.com/office/drawing/2014/main" id="{CC43F3F6-7529-47A9-80D0-7AA012CF87DD}"/>
              </a:ext>
            </a:extLst>
          </p:cNvPr>
          <p:cNvGraphicFramePr>
            <a:graphicFrameLocks noChangeAspect="1"/>
          </p:cNvGraphicFramePr>
          <p:nvPr>
            <p:extLst>
              <p:ext uri="{D42A27DB-BD31-4B8C-83A1-F6EECF244321}">
                <p14:modId xmlns:p14="http://schemas.microsoft.com/office/powerpoint/2010/main" val="3896126888"/>
              </p:ext>
            </p:extLst>
          </p:nvPr>
        </p:nvGraphicFramePr>
        <p:xfrm>
          <a:off x="1376039" y="1421629"/>
          <a:ext cx="4199138" cy="3528553"/>
        </p:xfrm>
        <a:graphic>
          <a:graphicData uri="http://schemas.openxmlformats.org/presentationml/2006/ole">
            <mc:AlternateContent xmlns:mc="http://schemas.openxmlformats.org/markup-compatibility/2006">
              <mc:Choice xmlns:v="urn:schemas-microsoft-com:vml" Requires="v">
                <p:oleObj spid="_x0000_s5132" r:id="rId3" imgW="2431564" imgH="2058409" progId="Visio.Drawing.11">
                  <p:embed/>
                </p:oleObj>
              </mc:Choice>
              <mc:Fallback>
                <p:oleObj r:id="rId3" imgW="2431564" imgH="2058409"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6039" y="1421629"/>
                        <a:ext cx="4199138" cy="3528553"/>
                      </a:xfrm>
                      <a:prstGeom prst="rect">
                        <a:avLst/>
                      </a:prstGeom>
                      <a:noFill/>
                    </p:spPr>
                  </p:pic>
                </p:oleObj>
              </mc:Fallback>
            </mc:AlternateContent>
          </a:graphicData>
        </a:graphic>
      </p:graphicFrame>
      <p:sp>
        <p:nvSpPr>
          <p:cNvPr id="7" name="Прямоугольник 6">
            <a:extLst>
              <a:ext uri="{FF2B5EF4-FFF2-40B4-BE49-F238E27FC236}">
                <a16:creationId xmlns:a16="http://schemas.microsoft.com/office/drawing/2014/main" id="{0074137F-06EC-40C3-A851-60C7D11E997A}"/>
              </a:ext>
            </a:extLst>
          </p:cNvPr>
          <p:cNvSpPr/>
          <p:nvPr/>
        </p:nvSpPr>
        <p:spPr>
          <a:xfrm>
            <a:off x="-314606" y="5320050"/>
            <a:ext cx="7327963" cy="728726"/>
          </a:xfrm>
          <a:prstGeom prst="rect">
            <a:avLst/>
          </a:prstGeom>
        </p:spPr>
        <p:txBody>
          <a:bodyPr wrap="square">
            <a:spAutoFit/>
          </a:bodyPr>
          <a:lstStyle/>
          <a:p>
            <a:pPr marL="457200" indent="270510">
              <a:lnSpc>
                <a:spcPct val="107000"/>
              </a:lnSpc>
            </a:pP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Рас. 8.1. Схемаи пайвасти трансформаторҳои ҷараён чун    </a:t>
            </a:r>
          </a:p>
          <a:p>
            <a:pPr marL="457200" indent="270510">
              <a:lnSpc>
                <a:spcPct val="107000"/>
              </a:lnSpc>
            </a:pP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филтри ҷараёни пайдарпайии сифрӣ </a:t>
            </a:r>
            <a:endParaRPr lang="ru-RU" sz="2000" b="1" dirty="0">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3623580"/>
      </p:ext>
    </p:extLst>
  </p:cSld>
  <p:clrMapOvr>
    <a:masterClrMapping/>
  </p:clrMapOvr>
  <mc:AlternateContent xmlns:mc="http://schemas.openxmlformats.org/markup-compatibility/2006" xmlns:p14="http://schemas.microsoft.com/office/powerpoint/2010/main">
    <mc:Choice Requires="p14">
      <p:transition spd="slow" p14:dur="2000" advTm="116282"/>
    </mc:Choice>
    <mc:Fallback xmlns="">
      <p:transition spd="slow" advTm="11628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426A207B-22F4-4512-8553-14A36DFAE948}"/>
              </a:ext>
            </a:extLst>
          </p:cNvPr>
          <p:cNvSpPr/>
          <p:nvPr/>
        </p:nvSpPr>
        <p:spPr>
          <a:xfrm>
            <a:off x="154433" y="-71021"/>
            <a:ext cx="9597133"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Схемаи пайвасти секунҷагии трансформаторҳои ҷараён                      ва ситорагии печаҳои реле. </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F8C75865-E5ED-4A25-B4CE-CEF7D611BBEF}"/>
              </a:ext>
            </a:extLst>
          </p:cNvPr>
          <p:cNvSpPr/>
          <p:nvPr/>
        </p:nvSpPr>
        <p:spPr>
          <a:xfrm>
            <a:off x="651584" y="754349"/>
            <a:ext cx="8602832" cy="5011949"/>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Дар схемаи 8.2. се трансформатори ҷараён, ки дар ҳар як фазаи хатти барқ насб шудаанд, бо ҳам пайваст шуда, сигнали умумии ҷараёнро ба таври векторӣ ҷамъ мекунанд. Дар шароити кори муътадили система, суммаи вектории ҷараёнҳои се фаза ба сифр баробар аст, яъне ҷараёни пайдарпайии сифрӣ вуҷуд надорад. Аммо дар ҳолати ба вуҷуд омадани ҷараёни заминӣ, мувозинати ҷараёнҳо халалдор шуда, дар натиҷа ҷараёни боқимонда дар сими умумӣ (паҳлӯи дуюми трансформаторҳо) сабт мегардад.</a:t>
            </a:r>
          </a:p>
        </p:txBody>
      </p:sp>
    </p:spTree>
    <p:extLst>
      <p:ext uri="{BB962C8B-B14F-4D97-AF65-F5344CB8AC3E}">
        <p14:creationId xmlns:p14="http://schemas.microsoft.com/office/powerpoint/2010/main" val="2535488681"/>
      </p:ext>
    </p:extLst>
  </p:cSld>
  <p:clrMapOvr>
    <a:masterClrMapping/>
  </p:clrMapOvr>
  <mc:AlternateContent xmlns:mc="http://schemas.openxmlformats.org/markup-compatibility/2006" xmlns:p14="http://schemas.microsoft.com/office/powerpoint/2010/main">
    <mc:Choice Requires="p14">
      <p:transition spd="slow" p14:dur="2000" advTm="92611"/>
    </mc:Choice>
    <mc:Fallback xmlns="">
      <p:transition spd="slow" advTm="9261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E88B2AB0-2BE5-4929-A63C-093139DA202E}"/>
              </a:ext>
            </a:extLst>
          </p:cNvPr>
          <p:cNvSpPr/>
          <p:nvPr/>
        </p:nvSpPr>
        <p:spPr>
          <a:xfrm>
            <a:off x="123916" y="133165"/>
            <a:ext cx="9597133"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Схемаи пайвасти секунҷагии трансформаторҳои ҷараён                      ва ситорагии печаҳои реле. </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ADCF88D3-C853-4102-A94B-A0504A9D5B64}"/>
              </a:ext>
            </a:extLst>
          </p:cNvPr>
          <p:cNvSpPr/>
          <p:nvPr/>
        </p:nvSpPr>
        <p:spPr>
          <a:xfrm>
            <a:off x="1056071" y="1239546"/>
            <a:ext cx="8372013" cy="3903954"/>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Печаҳои дуюми трансформаторҳои ҷараён пайдарпай аз баромадҳои гуногунном (рас. 8.2) пайваст шуда, секунҷаро ташкил медиҳанд. Ин тарзи пайваст имкон медиҳад, ки ҷараёни пайдарпайии сифрӣ дар натиҷаи нохудогоҳии ҷараёни заминӣ дар фазаҳо индуксия шуда, дар ҳалқаи секунҷашакл ҷараён ба вуҷуд ояд. Ин ҷараён баъдан тавассути релеи ҷараён ё элементҳои ҳимоявӣ сабт ва таҳлил мегардад.</a:t>
            </a:r>
          </a:p>
        </p:txBody>
      </p:sp>
    </p:spTree>
    <p:extLst>
      <p:ext uri="{BB962C8B-B14F-4D97-AF65-F5344CB8AC3E}">
        <p14:creationId xmlns:p14="http://schemas.microsoft.com/office/powerpoint/2010/main" val="129035438"/>
      </p:ext>
    </p:extLst>
  </p:cSld>
  <p:clrMapOvr>
    <a:masterClrMapping/>
  </p:clrMapOvr>
  <mc:AlternateContent xmlns:mc="http://schemas.openxmlformats.org/markup-compatibility/2006" xmlns:p14="http://schemas.microsoft.com/office/powerpoint/2010/main">
    <mc:Choice Requires="p14">
      <p:transition spd="slow" p14:dur="2000" advTm="255414"/>
    </mc:Choice>
    <mc:Fallback xmlns="">
      <p:transition spd="slow" advTm="25541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D2DE6792-DEAD-4738-B406-7356824BD2D5}"/>
              </a:ext>
            </a:extLst>
          </p:cNvPr>
          <p:cNvSpPr/>
          <p:nvPr/>
        </p:nvSpPr>
        <p:spPr>
          <a:xfrm>
            <a:off x="798621" y="1223730"/>
            <a:ext cx="8789262" cy="4457952"/>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Схемаи пайвасти секунҷагии трансформаторҳои ҷараён ва ситорагии пурраи печаи реле якҷоя имконият медиҳанд, ки ҷараёни пайдарпайии сифрӣ бо дақиқии баланд муайян карда шавад. Пайвасти секунҷагӣ ҷараёни боқимондаро интихоб мекунад, дар ҳоле ки пайвасти ситорагии печаи реле бо истифодаи нуқтаи умумии нейтралӣ имкон медиҳад, ки </a:t>
            </a:r>
            <a:r>
              <a:rPr lang="ru-RU" sz="2400" dirty="0" err="1">
                <a:latin typeface="Times New Roman" panose="02020603050405020304" pitchFamily="18" charset="0"/>
                <a:cs typeface="Times New Roman" panose="02020603050405020304" pitchFamily="18" charset="0"/>
              </a:rPr>
              <a:t>бакордароӣ</a:t>
            </a:r>
            <a:r>
              <a:rPr lang="ru-RU" sz="2400" dirty="0">
                <a:latin typeface="Times New Roman" panose="02020603050405020304" pitchFamily="18" charset="0"/>
                <a:cs typeface="Times New Roman" panose="02020603050405020304" pitchFamily="18" charset="0"/>
              </a:rPr>
              <a:t> ва фаъолсозии реле дар ҳолати шикасти изоляция зуд ва боэътимод ба амал ояд.</a:t>
            </a:r>
          </a:p>
        </p:txBody>
      </p:sp>
      <p:sp>
        <p:nvSpPr>
          <p:cNvPr id="5" name="Прямоугольник 4">
            <a:extLst>
              <a:ext uri="{FF2B5EF4-FFF2-40B4-BE49-F238E27FC236}">
                <a16:creationId xmlns:a16="http://schemas.microsoft.com/office/drawing/2014/main" id="{D7CD9443-F36A-46B2-A834-C6BAB15AF317}"/>
              </a:ext>
            </a:extLst>
          </p:cNvPr>
          <p:cNvSpPr/>
          <p:nvPr/>
        </p:nvSpPr>
        <p:spPr>
          <a:xfrm>
            <a:off x="123916" y="133165"/>
            <a:ext cx="9597133"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Схемаи пайвасти секунҷагии трансформаторҳои ҷараён                      ва ситорагии печаҳои реле. </a:t>
            </a:r>
            <a:endParaRPr lang="ru-RU"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62256642"/>
      </p:ext>
    </p:extLst>
  </p:cSld>
  <p:clrMapOvr>
    <a:masterClrMapping/>
  </p:clrMapOvr>
  <mc:AlternateContent xmlns:mc="http://schemas.openxmlformats.org/markup-compatibility/2006" xmlns:p14="http://schemas.microsoft.com/office/powerpoint/2010/main">
    <mc:Choice Requires="p14">
      <p:transition spd="slow" p14:dur="2000" advTm="125634"/>
    </mc:Choice>
    <mc:Fallback xmlns="">
      <p:transition spd="slow" advTm="12563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520585D8-6B03-4DF4-99EE-DCDD8BC5E785}"/>
              </a:ext>
            </a:extLst>
          </p:cNvPr>
          <p:cNvSpPr/>
          <p:nvPr/>
        </p:nvSpPr>
        <p:spPr>
          <a:xfrm>
            <a:off x="123916" y="133165"/>
            <a:ext cx="9597133"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Схемаи пайвасти секунҷагии трансформаторҳои ҷараён                      ва ситорагии печаҳои реле. </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0A65184E-EE85-4571-9D11-8EC2EB44107C}"/>
              </a:ext>
            </a:extLst>
          </p:cNvPr>
          <p:cNvSpPr/>
          <p:nvPr/>
        </p:nvSpPr>
        <p:spPr>
          <a:xfrm>
            <a:off x="4136994" y="1307198"/>
            <a:ext cx="5246703" cy="3785652"/>
          </a:xfrm>
          <a:prstGeom prst="rect">
            <a:avLst/>
          </a:prstGeom>
        </p:spPr>
        <p:txBody>
          <a:bodyPr wrap="square">
            <a:spAutoFit/>
          </a:bodyPr>
          <a:lstStyle/>
          <a:p>
            <a:pPr algn="just"/>
            <a:r>
              <a:rPr lang="ru-RU" sz="2400" dirty="0">
                <a:latin typeface="Times New Roman" panose="02020603050405020304" pitchFamily="18" charset="0"/>
                <a:cs typeface="Times New Roman" panose="02020603050405020304" pitchFamily="18" charset="0"/>
              </a:rPr>
              <a:t>	Схемаи мазкур ҳамчун филтри ҷараёни пайдарпайии сифрӣ амал мекунад ва сигнали он метавонад барои фаъол сохтани ҳимояи заминӣ истифода бурда шавад. Истифодаи чунин схемаҳо махсусан дар системаҳои дорои нейтралии изолятсияшуда ва ё бо замин тавассути муқовимати баланд васлшуда самаранок аст.</a:t>
            </a:r>
          </a:p>
        </p:txBody>
      </p:sp>
      <p:graphicFrame>
        <p:nvGraphicFramePr>
          <p:cNvPr id="7" name="Объект 6">
            <a:extLst>
              <a:ext uri="{FF2B5EF4-FFF2-40B4-BE49-F238E27FC236}">
                <a16:creationId xmlns:a16="http://schemas.microsoft.com/office/drawing/2014/main" id="{75BF0EFF-45AD-4754-96CA-52D674FA10FE}"/>
              </a:ext>
            </a:extLst>
          </p:cNvPr>
          <p:cNvGraphicFramePr>
            <a:graphicFrameLocks noChangeAspect="1"/>
          </p:cNvGraphicFramePr>
          <p:nvPr>
            <p:extLst>
              <p:ext uri="{D42A27DB-BD31-4B8C-83A1-F6EECF244321}">
                <p14:modId xmlns:p14="http://schemas.microsoft.com/office/powerpoint/2010/main" val="3489519097"/>
              </p:ext>
            </p:extLst>
          </p:nvPr>
        </p:nvGraphicFramePr>
        <p:xfrm>
          <a:off x="522303" y="1544715"/>
          <a:ext cx="3231191" cy="3222594"/>
        </p:xfrm>
        <a:graphic>
          <a:graphicData uri="http://schemas.openxmlformats.org/presentationml/2006/ole">
            <mc:AlternateContent xmlns:mc="http://schemas.openxmlformats.org/markup-compatibility/2006">
              <mc:Choice xmlns:v="urn:schemas-microsoft-com:vml" Requires="v">
                <p:oleObj spid="_x0000_s6156" r:id="rId3" imgW="2778162" imgH="2223807" progId="Visio.Drawing.11">
                  <p:embed/>
                </p:oleObj>
              </mc:Choice>
              <mc:Fallback>
                <p:oleObj r:id="rId3" imgW="2778162" imgH="2223807"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303" y="1544715"/>
                        <a:ext cx="3231191" cy="3222594"/>
                      </a:xfrm>
                      <a:prstGeom prst="rect">
                        <a:avLst/>
                      </a:prstGeom>
                      <a:noFill/>
                    </p:spPr>
                  </p:pic>
                </p:oleObj>
              </mc:Fallback>
            </mc:AlternateContent>
          </a:graphicData>
        </a:graphic>
      </p:graphicFrame>
      <p:sp>
        <p:nvSpPr>
          <p:cNvPr id="8" name="Прямоугольник 7">
            <a:extLst>
              <a:ext uri="{FF2B5EF4-FFF2-40B4-BE49-F238E27FC236}">
                <a16:creationId xmlns:a16="http://schemas.microsoft.com/office/drawing/2014/main" id="{997DC202-0363-4813-BC30-F369A1BF7724}"/>
              </a:ext>
            </a:extLst>
          </p:cNvPr>
          <p:cNvSpPr/>
          <p:nvPr/>
        </p:nvSpPr>
        <p:spPr>
          <a:xfrm>
            <a:off x="123916" y="5130619"/>
            <a:ext cx="6791787" cy="1263166"/>
          </a:xfrm>
          <a:prstGeom prst="rect">
            <a:avLst/>
          </a:prstGeom>
        </p:spPr>
        <p:txBody>
          <a:bodyPr wrap="square">
            <a:spAutoFit/>
          </a:bodyPr>
          <a:lstStyle/>
          <a:p>
            <a:pPr marL="270510" algn="just">
              <a:lnSpc>
                <a:spcPct val="107000"/>
              </a:lnSpc>
            </a:pPr>
            <a:r>
              <a:rPr lang="tg-Cyrl-TJ" sz="1800" dirty="0">
                <a:latin typeface="Times New Roman" panose="02020603050405020304" pitchFamily="18" charset="0"/>
                <a:ea typeface="Calibri" panose="020F0502020204030204" pitchFamily="34" charset="0"/>
                <a:cs typeface="Times New Roman" panose="02020603050405020304" pitchFamily="18" charset="0"/>
              </a:rPr>
              <a:t>Рас. 8.2. Схемаи пайвасти секунҷагии трансформатори ҷараён ва ситорагии пурраи печаи реле </a:t>
            </a:r>
            <a:r>
              <a:rPr lang="tg-Cyrl-TJ" sz="1800" dirty="0">
                <a:latin typeface="Times New Roman" panose="02020603050405020304" pitchFamily="18" charset="0"/>
                <a:ea typeface="Times New Roman" panose="02020603050405020304" pitchFamily="18" charset="0"/>
                <a:cs typeface="Times New Roman" panose="02020603050405020304" pitchFamily="18" charset="0"/>
              </a:rPr>
              <a:t>Абдуллоев, Р.Т. Ҳимояи релеии таҷҳизоти электроэнергетикӣ: воситаи таълим/Душанбе: Промэкспо, 2018, саҳ.42</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87793670"/>
      </p:ext>
    </p:extLst>
  </p:cSld>
  <p:clrMapOvr>
    <a:masterClrMapping/>
  </p:clrMapOvr>
  <mc:AlternateContent xmlns:mc="http://schemas.openxmlformats.org/markup-compatibility/2006" xmlns:p14="http://schemas.microsoft.com/office/powerpoint/2010/main">
    <mc:Choice Requires="p14">
      <p:transition spd="slow" p14:dur="2000" advTm="392513"/>
    </mc:Choice>
    <mc:Fallback xmlns="">
      <p:transition spd="slow" advTm="39251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69DF9089-16EB-4B3A-ACF5-863D421A8BA4}"/>
              </a:ext>
            </a:extLst>
          </p:cNvPr>
          <p:cNvSpPr/>
          <p:nvPr/>
        </p:nvSpPr>
        <p:spPr>
          <a:xfrm>
            <a:off x="123916" y="133165"/>
            <a:ext cx="9597133"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Схемаи пайвасти секунҷагии трансформаторҳои ҷараён                      ва ситорагии печаҳои реле. </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D4E60AAF-41DD-4548-A536-8DA385371ED0}"/>
              </a:ext>
            </a:extLst>
          </p:cNvPr>
          <p:cNvSpPr/>
          <p:nvPr/>
        </p:nvSpPr>
        <p:spPr>
          <a:xfrm>
            <a:off x="319227" y="1182436"/>
            <a:ext cx="9215390" cy="2249142"/>
          </a:xfrm>
          <a:prstGeom prst="rect">
            <a:avLst/>
          </a:prstGeom>
        </p:spPr>
        <p:txBody>
          <a:bodyPr wrap="square">
            <a:spAutoFit/>
          </a:bodyPr>
          <a:lstStyle/>
          <a:p>
            <a:pPr marL="457200"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Релеи бо схемаи ситора пайваст буда, ба қуллаи ин секунҷа сарбаст мешавад. Ҳангоми пайвасткунӣ бо чунин схема дар ҳар як реле ҷараён ҷорӣ мешавад, ки ба фарқи геометрии ҷараёнҳои ду фаза баробар мебошанд.</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263ACF73-9AF6-41EC-9E31-C7AC2F982F65}"/>
              </a:ext>
            </a:extLst>
          </p:cNvPr>
          <p:cNvSpPr/>
          <p:nvPr/>
        </p:nvSpPr>
        <p:spPr>
          <a:xfrm>
            <a:off x="843007" y="3656122"/>
            <a:ext cx="8593955" cy="1631729"/>
          </a:xfrm>
          <a:prstGeom prst="rect">
            <a:avLst/>
          </a:prstGeom>
        </p:spPr>
        <p:txBody>
          <a:bodyPr wrap="square">
            <a:spAutoFit/>
          </a:bodyPr>
          <a:lstStyle/>
          <a:p>
            <a:pPr algn="ctr">
              <a:lnSpc>
                <a:spcPct val="107000"/>
              </a:lnSpc>
              <a:spcAft>
                <a:spcPts val="800"/>
              </a:spcAft>
            </a:pPr>
            <a:r>
              <a:rPr lang="tg-Cyrl-TJ" sz="2400" b="1" dirty="0">
                <a:latin typeface="Times New Roman" panose="02020603050405020304" pitchFamily="18" charset="0"/>
                <a:ea typeface="Calibri" panose="020F0502020204030204" pitchFamily="34" charset="0"/>
                <a:cs typeface="Times New Roman" panose="02020603050405020304" pitchFamily="18" charset="0"/>
              </a:rPr>
              <a:t>Хусусиятҳои схема</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tg-Cyrl-TJ" sz="2400" dirty="0">
                <a:latin typeface="Times New Roman" panose="02020603050405020304" pitchFamily="18" charset="0"/>
                <a:ea typeface="Calibri" panose="020F0502020204030204" pitchFamily="34" charset="0"/>
                <a:cs typeface="Times New Roman" panose="02020603050405020304" pitchFamily="18" charset="0"/>
              </a:rPr>
              <a:t>Ҷоришавии ҷараён дар ҳама намуди РК ба амал меояд ва схема дар ҳама намуди РК кор мекунад.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29045202"/>
      </p:ext>
    </p:extLst>
  </p:cSld>
  <p:clrMapOvr>
    <a:masterClrMapping/>
  </p:clrMapOvr>
  <mc:AlternateContent xmlns:mc="http://schemas.openxmlformats.org/markup-compatibility/2006" xmlns:p14="http://schemas.microsoft.com/office/powerpoint/2010/main">
    <mc:Choice Requires="p14">
      <p:transition spd="slow" p14:dur="2000" advTm="194338"/>
    </mc:Choice>
    <mc:Fallback xmlns="">
      <p:transition spd="slow" advTm="19433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693BC1F-B71D-4445-AFC1-91C545618783}"/>
              </a:ext>
            </a:extLst>
          </p:cNvPr>
          <p:cNvSpPr/>
          <p:nvPr/>
        </p:nvSpPr>
        <p:spPr>
          <a:xfrm>
            <a:off x="123916" y="133165"/>
            <a:ext cx="9597133"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Схемаи пайвасти секунҷагии трансформаторҳои ҷараён                      ва ситорагии печаҳои реле. </a:t>
            </a:r>
            <a:endParaRPr lang="ru-RU" sz="2800" b="1"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Прямоугольник 4">
                <a:extLst>
                  <a:ext uri="{FF2B5EF4-FFF2-40B4-BE49-F238E27FC236}">
                    <a16:creationId xmlns:a16="http://schemas.microsoft.com/office/drawing/2014/main" id="{426C056A-ED64-4962-BBC4-68CB9B0B5277}"/>
                  </a:ext>
                </a:extLst>
              </p:cNvPr>
              <p:cNvSpPr/>
              <p:nvPr/>
            </p:nvSpPr>
            <p:spPr>
              <a:xfrm>
                <a:off x="674703" y="1241713"/>
                <a:ext cx="8726750" cy="3690562"/>
              </a:xfrm>
              <a:prstGeom prst="rect">
                <a:avLst/>
              </a:prstGeom>
            </p:spPr>
            <p:txBody>
              <a:bodyPr wrap="square">
                <a:spAutoFit/>
              </a:bodyPr>
              <a:lstStyle/>
              <a:p>
                <a:pPr lvl="0"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2. Таносуб байни ҷараёнҳои реле ва ҷараёнҳои фазавии дуюми трансформатори ҷараён аз намуди РК вобастагӣ дорад ва аз ҳамин сабаб схема зарибҳои гуногуни схемавӣ дорад: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270510" algn="ctr">
                  <a:lnSpc>
                    <a:spcPct val="150000"/>
                  </a:lnSpc>
                </a:pPr>
                <a14:m>
                  <m:oMath xmlns:m="http://schemas.openxmlformats.org/officeDocument/2006/math">
                    <m:sSubSup>
                      <m:sSubSupPr>
                        <m:ctrlPr>
                          <a:rPr lang="ru-RU" sz="2800" b="1" i="1">
                            <a:latin typeface="Cambria Math" panose="02040503050406030204" pitchFamily="18" charset="0"/>
                            <a:ea typeface="Calibri" panose="020F0502020204030204" pitchFamily="34" charset="0"/>
                            <a:cs typeface="Times New Roman" panose="02020603050405020304" pitchFamily="18" charset="0"/>
                          </a:rPr>
                        </m:ctrlPr>
                      </m:sSubSupPr>
                      <m:e>
                        <m:r>
                          <a:rPr lang="tg-Cyrl-TJ" sz="2800" b="1" i="1">
                            <a:latin typeface="Cambria Math" panose="02040503050406030204" pitchFamily="18" charset="0"/>
                            <a:ea typeface="Calibri" panose="020F0502020204030204" pitchFamily="34" charset="0"/>
                            <a:cs typeface="Times New Roman" panose="02020603050405020304" pitchFamily="18" charset="0"/>
                          </a:rPr>
                          <m:t>𝒌</m:t>
                        </m:r>
                      </m:e>
                      <m:sub>
                        <m:r>
                          <a:rPr lang="tg-Cyrl-TJ" sz="2800" b="1" i="1">
                            <a:latin typeface="Cambria Math" panose="02040503050406030204" pitchFamily="18" charset="0"/>
                            <a:ea typeface="Calibri" panose="020F0502020204030204" pitchFamily="34" charset="0"/>
                            <a:cs typeface="Times New Roman" panose="02020603050405020304" pitchFamily="18" charset="0"/>
                          </a:rPr>
                          <m:t>сх</m:t>
                        </m:r>
                      </m:sub>
                      <m:sup>
                        <m:r>
                          <a:rPr lang="tg-Cyrl-TJ" sz="2800" b="1" i="1">
                            <a:latin typeface="Cambria Math" panose="02040503050406030204" pitchFamily="18" charset="0"/>
                            <a:ea typeface="Calibri" panose="020F0502020204030204" pitchFamily="34" charset="0"/>
                            <a:cs typeface="Times New Roman" panose="02020603050405020304" pitchFamily="18" charset="0"/>
                          </a:rPr>
                          <m:t>(</m:t>
                        </m:r>
                        <m:r>
                          <a:rPr lang="tg-Cyrl-TJ" sz="2800" b="1" i="1">
                            <a:latin typeface="Cambria Math" panose="02040503050406030204" pitchFamily="18" charset="0"/>
                            <a:ea typeface="Calibri" panose="020F0502020204030204" pitchFamily="34" charset="0"/>
                            <a:cs typeface="Times New Roman" panose="02020603050405020304" pitchFamily="18" charset="0"/>
                          </a:rPr>
                          <m:t>𝟑</m:t>
                        </m:r>
                        <m:r>
                          <a:rPr lang="tg-Cyrl-TJ" sz="2800" b="1" i="1">
                            <a:latin typeface="Cambria Math" panose="02040503050406030204" pitchFamily="18" charset="0"/>
                            <a:ea typeface="Calibri" panose="020F0502020204030204" pitchFamily="34" charset="0"/>
                            <a:cs typeface="Times New Roman" panose="02020603050405020304" pitchFamily="18" charset="0"/>
                          </a:rPr>
                          <m:t>)</m:t>
                        </m:r>
                      </m:sup>
                    </m:sSubSup>
                  </m:oMath>
                </a14:m>
                <a:r>
                  <a:rPr lang="en-US" sz="2800" b="1" i="1" baseline="-25000" dirty="0">
                    <a:latin typeface="Times New Roman" panose="02020603050405020304" pitchFamily="18" charset="0"/>
                    <a:ea typeface="Calibri" panose="020F0502020204030204" pitchFamily="34" charset="0"/>
                    <a:cs typeface="Times New Roman" panose="02020603050405020304" pitchFamily="18" charset="0"/>
                  </a:rPr>
                  <a:t> </a:t>
                </a:r>
                <a:r>
                  <a:rPr lang="tg-Cyrl-TJ" sz="2800" b="1"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ad>
                      <m:radPr>
                        <m:degHide m:val="on"/>
                        <m:ctrlPr>
                          <a:rPr lang="ru-RU" sz="2800" b="1" i="1">
                            <a:latin typeface="Cambria Math" panose="02040503050406030204" pitchFamily="18" charset="0"/>
                            <a:ea typeface="Calibri" panose="020F0502020204030204" pitchFamily="34" charset="0"/>
                            <a:cs typeface="Times New Roman" panose="02020603050405020304" pitchFamily="18" charset="0"/>
                          </a:rPr>
                        </m:ctrlPr>
                      </m:radPr>
                      <m:deg/>
                      <m:e>
                        <m:r>
                          <a:rPr lang="tg-Cyrl-TJ" sz="2800" b="1" i="1">
                            <a:latin typeface="Cambria Math" panose="02040503050406030204" pitchFamily="18" charset="0"/>
                            <a:ea typeface="Calibri" panose="020F0502020204030204" pitchFamily="34" charset="0"/>
                            <a:cs typeface="Times New Roman" panose="02020603050405020304" pitchFamily="18" charset="0"/>
                          </a:rPr>
                          <m:t>𝟑</m:t>
                        </m:r>
                      </m:e>
                    </m:rad>
                  </m:oMath>
                </a14:m>
                <a:r>
                  <a:rPr lang="tg-Cyrl-TJ" sz="2800" b="1"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sSubSup>
                      <m:sSubSupPr>
                        <m:ctrlPr>
                          <a:rPr lang="ru-RU" sz="2800" b="1" i="1">
                            <a:latin typeface="Cambria Math" panose="02040503050406030204" pitchFamily="18" charset="0"/>
                            <a:ea typeface="Calibri" panose="020F0502020204030204" pitchFamily="34" charset="0"/>
                            <a:cs typeface="Times New Roman" panose="02020603050405020304" pitchFamily="18" charset="0"/>
                          </a:rPr>
                        </m:ctrlPr>
                      </m:sSubSupPr>
                      <m:e>
                        <m:r>
                          <a:rPr lang="tg-Cyrl-TJ" sz="2800" b="1" i="1">
                            <a:latin typeface="Cambria Math" panose="02040503050406030204" pitchFamily="18" charset="0"/>
                            <a:ea typeface="Calibri" panose="020F0502020204030204" pitchFamily="34" charset="0"/>
                            <a:cs typeface="Times New Roman" panose="02020603050405020304" pitchFamily="18" charset="0"/>
                          </a:rPr>
                          <m:t>𝒌</m:t>
                        </m:r>
                      </m:e>
                      <m:sub>
                        <m:r>
                          <a:rPr lang="tg-Cyrl-TJ" sz="2800" b="1" i="1">
                            <a:latin typeface="Cambria Math" panose="02040503050406030204" pitchFamily="18" charset="0"/>
                            <a:ea typeface="Calibri" panose="020F0502020204030204" pitchFamily="34" charset="0"/>
                            <a:cs typeface="Times New Roman" panose="02020603050405020304" pitchFamily="18" charset="0"/>
                          </a:rPr>
                          <m:t>сх</m:t>
                        </m:r>
                      </m:sub>
                      <m:sup>
                        <m:r>
                          <a:rPr lang="tg-Cyrl-TJ" sz="2800" b="1" i="1">
                            <a:latin typeface="Cambria Math" panose="02040503050406030204" pitchFamily="18" charset="0"/>
                            <a:ea typeface="Calibri" panose="020F0502020204030204" pitchFamily="34" charset="0"/>
                            <a:cs typeface="Times New Roman" panose="02020603050405020304" pitchFamily="18" charset="0"/>
                          </a:rPr>
                          <m:t>(</m:t>
                        </m:r>
                        <m:r>
                          <a:rPr lang="tg-Cyrl-TJ" sz="2800" b="1" i="1">
                            <a:latin typeface="Cambria Math" panose="02040503050406030204" pitchFamily="18" charset="0"/>
                            <a:ea typeface="Calibri" panose="020F0502020204030204" pitchFamily="34" charset="0"/>
                            <a:cs typeface="Times New Roman" panose="02020603050405020304" pitchFamily="18" charset="0"/>
                          </a:rPr>
                          <m:t>𝟐</m:t>
                        </m:r>
                        <m:r>
                          <a:rPr lang="tg-Cyrl-TJ" sz="2800" b="1" i="1">
                            <a:latin typeface="Cambria Math" panose="02040503050406030204" pitchFamily="18" charset="0"/>
                            <a:ea typeface="Calibri" panose="020F0502020204030204" pitchFamily="34" charset="0"/>
                            <a:cs typeface="Times New Roman" panose="02020603050405020304" pitchFamily="18" charset="0"/>
                          </a:rPr>
                          <m:t>)</m:t>
                        </m:r>
                      </m:sup>
                    </m:sSubSup>
                  </m:oMath>
                </a14:m>
                <a:r>
                  <a:rPr lang="tg-Cyrl-TJ" sz="2800" b="1" dirty="0">
                    <a:latin typeface="Times New Roman" panose="02020603050405020304" pitchFamily="18" charset="0"/>
                    <a:ea typeface="Times New Roman" panose="02020603050405020304" pitchFamily="18" charset="0"/>
                    <a:cs typeface="Times New Roman" panose="02020603050405020304" pitchFamily="18" charset="0"/>
                  </a:rPr>
                  <a:t> = 1,2;  </a:t>
                </a:r>
                <a14:m>
                  <m:oMath xmlns:m="http://schemas.openxmlformats.org/officeDocument/2006/math">
                    <m:sSubSup>
                      <m:sSubSupPr>
                        <m:ctrlPr>
                          <a:rPr lang="ru-RU" sz="2800" b="1" i="1">
                            <a:latin typeface="Cambria Math" panose="02040503050406030204" pitchFamily="18" charset="0"/>
                            <a:ea typeface="Calibri" panose="020F0502020204030204" pitchFamily="34" charset="0"/>
                            <a:cs typeface="Times New Roman" panose="02020603050405020304" pitchFamily="18" charset="0"/>
                          </a:rPr>
                        </m:ctrlPr>
                      </m:sSubSupPr>
                      <m:e>
                        <m:r>
                          <a:rPr lang="tg-Cyrl-TJ" sz="2800" b="1" i="1">
                            <a:latin typeface="Cambria Math" panose="02040503050406030204" pitchFamily="18" charset="0"/>
                            <a:ea typeface="Calibri" panose="020F0502020204030204" pitchFamily="34" charset="0"/>
                            <a:cs typeface="Times New Roman" panose="02020603050405020304" pitchFamily="18" charset="0"/>
                          </a:rPr>
                          <m:t>𝒌</m:t>
                        </m:r>
                      </m:e>
                      <m:sub>
                        <m:r>
                          <a:rPr lang="tg-Cyrl-TJ" sz="2800" b="1" i="1">
                            <a:latin typeface="Cambria Math" panose="02040503050406030204" pitchFamily="18" charset="0"/>
                            <a:ea typeface="Calibri" panose="020F0502020204030204" pitchFamily="34" charset="0"/>
                            <a:cs typeface="Times New Roman" panose="02020603050405020304" pitchFamily="18" charset="0"/>
                          </a:rPr>
                          <m:t>сх</m:t>
                        </m:r>
                      </m:sub>
                      <m:sup>
                        <m:r>
                          <a:rPr lang="tg-Cyrl-TJ" sz="2800" b="1" i="1">
                            <a:latin typeface="Cambria Math" panose="02040503050406030204" pitchFamily="18" charset="0"/>
                            <a:ea typeface="Calibri" panose="020F0502020204030204" pitchFamily="34" charset="0"/>
                            <a:cs typeface="Times New Roman" panose="02020603050405020304" pitchFamily="18" charset="0"/>
                          </a:rPr>
                          <m:t>(</m:t>
                        </m:r>
                        <m:r>
                          <a:rPr lang="tg-Cyrl-TJ" sz="2800" b="1" i="1">
                            <a:latin typeface="Cambria Math" panose="02040503050406030204" pitchFamily="18" charset="0"/>
                            <a:ea typeface="Calibri" panose="020F0502020204030204" pitchFamily="34" charset="0"/>
                            <a:cs typeface="Times New Roman" panose="02020603050405020304" pitchFamily="18" charset="0"/>
                          </a:rPr>
                          <m:t>𝟏</m:t>
                        </m:r>
                        <m:r>
                          <a:rPr lang="tg-Cyrl-TJ" sz="2800" b="1" i="1">
                            <a:latin typeface="Cambria Math" panose="02040503050406030204" pitchFamily="18" charset="0"/>
                            <a:ea typeface="Calibri" panose="020F0502020204030204" pitchFamily="34" charset="0"/>
                            <a:cs typeface="Times New Roman" panose="02020603050405020304" pitchFamily="18" charset="0"/>
                          </a:rPr>
                          <m:t>)</m:t>
                        </m:r>
                      </m:sup>
                    </m:sSubSup>
                  </m:oMath>
                </a14:m>
                <a:r>
                  <a:rPr lang="tg-Cyrl-TJ" sz="2800" b="1" dirty="0">
                    <a:latin typeface="Times New Roman" panose="02020603050405020304" pitchFamily="18" charset="0"/>
                    <a:ea typeface="Times New Roman" panose="02020603050405020304" pitchFamily="18" charset="0"/>
                    <a:cs typeface="Times New Roman" panose="02020603050405020304" pitchFamily="18" charset="0"/>
                  </a:rPr>
                  <a:t> = 1.      (8.2.)</a:t>
                </a:r>
                <a:endParaRPr lang="ru-RU" sz="2400" b="1" dirty="0">
                  <a:latin typeface="Times New Roman" panose="02020603050405020304" pitchFamily="18" charset="0"/>
                  <a:ea typeface="Times New Roman" panose="02020603050405020304" pitchFamily="18" charset="0"/>
                  <a:cs typeface="Times New Roman" panose="02020603050405020304" pitchFamily="18" charset="0"/>
                </a:endParaRPr>
              </a:p>
              <a:p>
                <a:pPr marL="270510"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Чунки зарибҳои схема </a:t>
                </a:r>
                <a14:m>
                  <m:oMath xmlns:m="http://schemas.openxmlformats.org/officeDocument/2006/math">
                    <m:sSubSup>
                      <m:sSubSupPr>
                        <m:ctrlPr>
                          <a:rPr lang="ru-RU" sz="2400" i="1">
                            <a:latin typeface="Cambria Math" panose="02040503050406030204" pitchFamily="18" charset="0"/>
                            <a:ea typeface="Calibri" panose="020F0502020204030204" pitchFamily="34" charset="0"/>
                            <a:cs typeface="Times New Roman" panose="02020603050405020304" pitchFamily="18" charset="0"/>
                          </a:rPr>
                        </m:ctrlPr>
                      </m:sSubSupPr>
                      <m:e>
                        <m:r>
                          <a:rPr lang="tg-Cyrl-TJ" sz="2400" i="1">
                            <a:latin typeface="Cambria Math" panose="02040503050406030204" pitchFamily="18" charset="0"/>
                            <a:ea typeface="Calibri" panose="020F0502020204030204" pitchFamily="34" charset="0"/>
                            <a:cs typeface="Times New Roman" panose="02020603050405020304" pitchFamily="18" charset="0"/>
                          </a:rPr>
                          <m:t>𝑘</m:t>
                        </m:r>
                      </m:e>
                      <m:sub>
                        <m:r>
                          <a:rPr lang="tg-Cyrl-TJ" sz="2400" i="1">
                            <a:latin typeface="Cambria Math" panose="02040503050406030204" pitchFamily="18" charset="0"/>
                            <a:ea typeface="Calibri" panose="020F0502020204030204" pitchFamily="34" charset="0"/>
                            <a:cs typeface="Times New Roman" panose="02020603050405020304" pitchFamily="18" charset="0"/>
                          </a:rPr>
                          <m:t>сх</m:t>
                        </m:r>
                      </m:sub>
                      <m:sup>
                        <m:r>
                          <a:rPr lang="tg-Cyrl-TJ" sz="2400" i="1">
                            <a:latin typeface="Cambria Math" panose="02040503050406030204" pitchFamily="18" charset="0"/>
                            <a:ea typeface="Calibri" panose="020F0502020204030204" pitchFamily="34" charset="0"/>
                            <a:cs typeface="Times New Roman" panose="02020603050405020304" pitchFamily="18" charset="0"/>
                          </a:rPr>
                          <m:t>(</m:t>
                        </m:r>
                        <m:r>
                          <a:rPr lang="tg-Cyrl-TJ" sz="2400" i="1">
                            <a:latin typeface="Cambria Math" panose="02040503050406030204" pitchFamily="18" charset="0"/>
                            <a:ea typeface="Calibri" panose="020F0502020204030204" pitchFamily="34" charset="0"/>
                            <a:cs typeface="Times New Roman" panose="02020603050405020304" pitchFamily="18" charset="0"/>
                          </a:rPr>
                          <m:t>𝑚</m:t>
                        </m:r>
                        <m:r>
                          <a:rPr lang="tg-Cyrl-TJ" sz="2400" i="1">
                            <a:latin typeface="Cambria Math" panose="02040503050406030204" pitchFamily="18" charset="0"/>
                            <a:ea typeface="Calibri" panose="020F0502020204030204" pitchFamily="34" charset="0"/>
                            <a:cs typeface="Times New Roman" panose="02020603050405020304" pitchFamily="18" charset="0"/>
                          </a:rPr>
                          <m:t>)</m:t>
                        </m:r>
                      </m:sup>
                    </m:sSubSup>
                  </m:oMath>
                </a14:m>
                <a:r>
                  <a:rPr lang="tg-Cyrl-TJ" sz="24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sSubSup>
                      <m:sSubSupPr>
                        <m:ctrlPr>
                          <a:rPr lang="ru-RU" sz="2400" i="1">
                            <a:latin typeface="Cambria Math" panose="02040503050406030204" pitchFamily="18" charset="0"/>
                            <a:ea typeface="Calibri" panose="020F0502020204030204" pitchFamily="34" charset="0"/>
                            <a:cs typeface="Times New Roman" panose="02020603050405020304" pitchFamily="18" charset="0"/>
                          </a:rPr>
                        </m:ctrlPr>
                      </m:sSubSupPr>
                      <m:e>
                        <m:r>
                          <a:rPr lang="tg-Cyrl-TJ" sz="2400" i="1">
                            <a:latin typeface="Cambria Math" panose="02040503050406030204" pitchFamily="18" charset="0"/>
                            <a:ea typeface="Calibri" panose="020F0502020204030204" pitchFamily="34" charset="0"/>
                            <a:cs typeface="Times New Roman" panose="02020603050405020304" pitchFamily="18" charset="0"/>
                          </a:rPr>
                          <m:t>𝑘</m:t>
                        </m:r>
                      </m:e>
                      <m:sub>
                        <m:r>
                          <a:rPr lang="tg-Cyrl-TJ" sz="2400" i="1">
                            <a:latin typeface="Cambria Math" panose="02040503050406030204" pitchFamily="18" charset="0"/>
                            <a:ea typeface="Calibri" panose="020F0502020204030204" pitchFamily="34" charset="0"/>
                            <a:cs typeface="Times New Roman" panose="02020603050405020304" pitchFamily="18" charset="0"/>
                          </a:rPr>
                          <m:t>сх</m:t>
                        </m:r>
                      </m:sub>
                      <m:sup>
                        <m:r>
                          <a:rPr lang="tg-Cyrl-TJ" sz="2400" i="1">
                            <a:latin typeface="Cambria Math" panose="02040503050406030204" pitchFamily="18" charset="0"/>
                            <a:ea typeface="Calibri" panose="020F0502020204030204" pitchFamily="34" charset="0"/>
                            <a:cs typeface="Times New Roman" panose="02020603050405020304" pitchFamily="18" charset="0"/>
                          </a:rPr>
                          <m:t>(3)</m:t>
                        </m:r>
                      </m:sup>
                    </m:sSubSup>
                  </m:oMath>
                </a14:m>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қимати нобаробар доранд ва аз ҳамин сабаб ҳассосиятҳои гуногунро ба вуҷуд меоранд.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5" name="Прямоугольник 4">
                <a:extLst>
                  <a:ext uri="{FF2B5EF4-FFF2-40B4-BE49-F238E27FC236}">
                    <a16:creationId xmlns:a16="http://schemas.microsoft.com/office/drawing/2014/main" id="{426C056A-ED64-4962-BBC4-68CB9B0B5277}"/>
                  </a:ext>
                </a:extLst>
              </p:cNvPr>
              <p:cNvSpPr>
                <a:spLocks noRot="1" noChangeAspect="1" noMove="1" noResize="1" noEditPoints="1" noAdjustHandles="1" noChangeArrowheads="1" noChangeShapeType="1" noTextEdit="1"/>
              </p:cNvSpPr>
              <p:nvPr/>
            </p:nvSpPr>
            <p:spPr>
              <a:xfrm>
                <a:off x="674703" y="1241713"/>
                <a:ext cx="8726750" cy="3690562"/>
              </a:xfrm>
              <a:prstGeom prst="rect">
                <a:avLst/>
              </a:prstGeom>
              <a:blipFill>
                <a:blip r:embed="rId4"/>
                <a:stretch>
                  <a:fillRect l="-1118" r="-1048" b="-2975"/>
                </a:stretch>
              </a:blipFill>
            </p:spPr>
            <p:txBody>
              <a:bodyPr/>
              <a:lstStyle/>
              <a:p>
                <a:r>
                  <a:rPr lang="ru-RU">
                    <a:noFill/>
                  </a:rPr>
                  <a:t> </a:t>
                </a:r>
              </a:p>
            </p:txBody>
          </p:sp>
        </mc:Fallback>
      </mc:AlternateContent>
    </p:spTree>
    <p:extLst>
      <p:ext uri="{BB962C8B-B14F-4D97-AF65-F5344CB8AC3E}">
        <p14:creationId xmlns:p14="http://schemas.microsoft.com/office/powerpoint/2010/main" val="4114965931"/>
      </p:ext>
    </p:extLst>
  </p:cSld>
  <p:clrMapOvr>
    <a:masterClrMapping/>
  </p:clrMapOvr>
  <mc:AlternateContent xmlns:mc="http://schemas.openxmlformats.org/markup-compatibility/2006" xmlns:p14="http://schemas.microsoft.com/office/powerpoint/2010/main">
    <mc:Choice Requires="p14">
      <p:transition spd="slow" p14:dur="2000" advTm="187864"/>
    </mc:Choice>
    <mc:Fallback xmlns="">
      <p:transition spd="slow" advTm="18786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0937847C-2483-4269-8792-570B1A1D79FA}"/>
              </a:ext>
            </a:extLst>
          </p:cNvPr>
          <p:cNvSpPr/>
          <p:nvPr/>
        </p:nvSpPr>
        <p:spPr>
          <a:xfrm>
            <a:off x="123916" y="133165"/>
            <a:ext cx="9597133"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Схемаи пайвасти секунҷагии трансформаторҳои ҷараён                      ва ситорагии печаҳои реле. </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4FCE383C-08AF-4931-AC51-B0020C98DD78}"/>
              </a:ext>
            </a:extLst>
          </p:cNvPr>
          <p:cNvSpPr/>
          <p:nvPr/>
        </p:nvSpPr>
        <p:spPr>
          <a:xfrm>
            <a:off x="541165" y="1087272"/>
            <a:ext cx="8984574" cy="4457952"/>
          </a:xfrm>
          <a:prstGeom prst="rect">
            <a:avLst/>
          </a:prstGeom>
        </p:spPr>
        <p:txBody>
          <a:bodyPr wrap="square">
            <a:spAutoFit/>
          </a:bodyPr>
          <a:lstStyle/>
          <a:p>
            <a:pPr lvl="0"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3.   Ҳангоми РК ба замин, ҷараёни пайдарпайии сифрӣ ба воситаи реле намегузарад (танҳо ҷараёни пайдапайии </a:t>
            </a:r>
            <a:r>
              <a:rPr lang="tg-Cyrl-TJ" sz="2400" dirty="0">
                <a:latin typeface="Times New Roman" panose="02020603050405020304" pitchFamily="18" charset="0"/>
                <a:ea typeface="Calibri" panose="020F0502020204030204" pitchFamily="34" charset="0"/>
                <a:cs typeface="Times New Roman" panose="02020603050405020304" pitchFamily="18" charset="0"/>
              </a:rPr>
              <a:t>рост</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 </a:t>
            </a:r>
            <a:r>
              <a:rPr lang="tg-Cyrl-TJ" sz="2400" dirty="0">
                <a:latin typeface="Times New Roman" panose="02020603050405020304" pitchFamily="18" charset="0"/>
                <a:ea typeface="Calibri" panose="020F0502020204030204" pitchFamily="34" charset="0"/>
                <a:cs typeface="Times New Roman" panose="02020603050405020304" pitchFamily="18" charset="0"/>
              </a:rPr>
              <a:t>ва</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 </a:t>
            </a:r>
            <a:r>
              <a:rPr lang="tg-Cyrl-TJ" sz="2400" dirty="0">
                <a:latin typeface="Times New Roman" panose="02020603050405020304" pitchFamily="18" charset="0"/>
                <a:ea typeface="Calibri" panose="020F0502020204030204" pitchFamily="34" charset="0"/>
                <a:cs typeface="Times New Roman" panose="02020603050405020304" pitchFamily="18" charset="0"/>
              </a:rPr>
              <a:t>баръакс</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 </a:t>
            </a:r>
            <a:r>
              <a:rPr lang="tg-Cyrl-TJ" sz="2400" dirty="0">
                <a:latin typeface="Times New Roman" panose="02020603050405020304" pitchFamily="18" charset="0"/>
                <a:ea typeface="Calibri" panose="020F0502020204030204" pitchFamily="34" charset="0"/>
                <a:cs typeface="Times New Roman" panose="02020603050405020304" pitchFamily="18" charset="0"/>
              </a:rPr>
              <a:t>ҷорӣ мешавад, яъне танҳо қисми ҷараёни РК</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схемаи пайвасти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ТА1</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ТА3</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ба намуди секунҷа ҳамчун филтри комбинатсия кардашудаи ҷараёни рост ва баръакс мебошад.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lvl="0"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4.   Ғеҷонидан (сдвиг) ба 30 градуси электрикиро медиҳад. </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Схема асосан барои ҳимояи дифференсиалӣ ва фосилавӣ истифода бурда мешавад.</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7550981"/>
      </p:ext>
    </p:extLst>
  </p:cSld>
  <p:clrMapOvr>
    <a:masterClrMapping/>
  </p:clrMapOvr>
  <mc:AlternateContent xmlns:mc="http://schemas.openxmlformats.org/markup-compatibility/2006" xmlns:p14="http://schemas.microsoft.com/office/powerpoint/2010/main">
    <mc:Choice Requires="p14">
      <p:transition spd="slow" p14:dur="2000" advTm="146946"/>
    </mc:Choice>
    <mc:Fallback xmlns="">
      <p:transition spd="slow" advTm="14694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4E18AFB2-DAE3-4831-BF10-D9A91A24832F}"/>
              </a:ext>
            </a:extLst>
          </p:cNvPr>
          <p:cNvSpPr/>
          <p:nvPr/>
        </p:nvSpPr>
        <p:spPr>
          <a:xfrm>
            <a:off x="816745" y="-6925"/>
            <a:ext cx="8673483"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Схемаи пайвасти секунҷагии нопурраи дуфазаи якрелегӣ    (ба фарқияти ҷараёнҳои ду фаза).</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254D4148-24E3-42CD-86AF-DF2C5198A8BE}"/>
              </a:ext>
            </a:extLst>
          </p:cNvPr>
          <p:cNvSpPr/>
          <p:nvPr/>
        </p:nvSpPr>
        <p:spPr>
          <a:xfrm>
            <a:off x="616258" y="758594"/>
            <a:ext cx="8673483" cy="5011949"/>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Барои баъзе мавридҳои оддӣ ё иқтисодӣ, аз схемаи пайвасти секунҷагии нопурраи дуфазаи якрелегӣ низ истифода бурда мешавад. Дар ин ҳолат танҳо ду трансформатори ҷараён дар ду фаза насб карда мешаванд. Барои иҷрои чунин схема, печаҳои дуюми ин ду трансформатор аз баромадҳои гуногунном пайваст карда шуда, ҳалқаи ҷараёнро ташкил медиҳанд. Дар ҳолати номувозинатӣ ё шикасти изоляция, фарқияти ҷараён байни ин ду фаза дар ҳалқаи мазкур индуксия шуда, аз ҷониби реле ҷорӣ мешавад.</a:t>
            </a:r>
          </a:p>
        </p:txBody>
      </p:sp>
    </p:spTree>
    <p:extLst>
      <p:ext uri="{BB962C8B-B14F-4D97-AF65-F5344CB8AC3E}">
        <p14:creationId xmlns:p14="http://schemas.microsoft.com/office/powerpoint/2010/main" val="2746919102"/>
      </p:ext>
    </p:extLst>
  </p:cSld>
  <p:clrMapOvr>
    <a:masterClrMapping/>
  </p:clrMapOvr>
  <mc:AlternateContent xmlns:mc="http://schemas.openxmlformats.org/markup-compatibility/2006" xmlns:p14="http://schemas.microsoft.com/office/powerpoint/2010/main">
    <mc:Choice Requires="p14">
      <p:transition spd="slow" p14:dur="2000" advTm="236162"/>
    </mc:Choice>
    <mc:Fallback xmlns="">
      <p:transition spd="slow" advTm="23616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66DF0DDF-32A8-4998-8F58-5B861DD5F297}"/>
              </a:ext>
            </a:extLst>
          </p:cNvPr>
          <p:cNvSpPr/>
          <p:nvPr/>
        </p:nvSpPr>
        <p:spPr>
          <a:xfrm>
            <a:off x="798990" y="-24559"/>
            <a:ext cx="8673483"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Схемаи пайвасти секунҷагии нопурраи дуфазаи якрелегӣ    (ба фарқияти ҷараёнҳои ду фаза).</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EAC909D7-3288-4167-9EF9-9E17F3D10116}"/>
              </a:ext>
            </a:extLst>
          </p:cNvPr>
          <p:cNvSpPr/>
          <p:nvPr/>
        </p:nvSpPr>
        <p:spPr>
          <a:xfrm>
            <a:off x="883327" y="752024"/>
            <a:ext cx="8504807" cy="5011949"/>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Гарчанде ки ин схема нисбат ба варианти секунҷагии пурра камтар дақиқ аст, вале дар баъзе шароитҳои амалӣ истифодааш қобили қабул ва самаранок мебошад.</a:t>
            </a:r>
          </a:p>
          <a:p>
            <a:pPr algn="just">
              <a:lnSpc>
                <a:spcPct val="150000"/>
              </a:lnSpc>
            </a:pPr>
            <a:r>
              <a:rPr lang="ru-RU" sz="2400" dirty="0">
                <a:latin typeface="Times New Roman" panose="02020603050405020304" pitchFamily="18" charset="0"/>
                <a:cs typeface="Times New Roman" panose="02020603050405020304" pitchFamily="18" charset="0"/>
              </a:rPr>
              <a:t>	Схемаи мазкур ҳамчун филтри ҷараёни пайдарпайии сифрӣ амал мекунад ва сигнали он метавонад барои фаъол сохтани ҳимояи заминӣ истифода бурда шавад. Истифодаи чунин схемаҳо махсусан дар системаҳои дорои нейтралии изолятсияшуда ва ё бо замин тавассути муқовимати баланд васлшуда самаранок аст.</a:t>
            </a:r>
          </a:p>
        </p:txBody>
      </p:sp>
    </p:spTree>
    <p:extLst>
      <p:ext uri="{BB962C8B-B14F-4D97-AF65-F5344CB8AC3E}">
        <p14:creationId xmlns:p14="http://schemas.microsoft.com/office/powerpoint/2010/main" val="3222329789"/>
      </p:ext>
    </p:extLst>
  </p:cSld>
  <p:clrMapOvr>
    <a:masterClrMapping/>
  </p:clrMapOvr>
  <mc:AlternateContent xmlns:mc="http://schemas.openxmlformats.org/markup-compatibility/2006" xmlns:p14="http://schemas.microsoft.com/office/powerpoint/2010/main">
    <mc:Choice Requires="p14">
      <p:transition spd="slow" p14:dur="2000" advTm="52498"/>
    </mc:Choice>
    <mc:Fallback xmlns="">
      <p:transition spd="slow" advTm="5249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EC956416-4006-48EA-9D09-5C523C68FDC5}"/>
              </a:ext>
            </a:extLst>
          </p:cNvPr>
          <p:cNvSpPr/>
          <p:nvPr/>
        </p:nvSpPr>
        <p:spPr>
          <a:xfrm>
            <a:off x="798990" y="203983"/>
            <a:ext cx="8673483"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Схемаи пайвасти секунҷагии нопурраи дуфазаи якрелегӣ    (ба фарқияти ҷараёнҳои ду фаза).</a:t>
            </a:r>
            <a:endParaRPr lang="ru-RU" sz="28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6" name="Объект 5">
            <a:extLst>
              <a:ext uri="{FF2B5EF4-FFF2-40B4-BE49-F238E27FC236}">
                <a16:creationId xmlns:a16="http://schemas.microsoft.com/office/drawing/2014/main" id="{52E4ABFE-DE41-43F7-AEEB-01DFC155CD61}"/>
              </a:ext>
            </a:extLst>
          </p:cNvPr>
          <p:cNvGraphicFramePr>
            <a:graphicFrameLocks noChangeAspect="1"/>
          </p:cNvGraphicFramePr>
          <p:nvPr>
            <p:extLst>
              <p:ext uri="{D42A27DB-BD31-4B8C-83A1-F6EECF244321}">
                <p14:modId xmlns:p14="http://schemas.microsoft.com/office/powerpoint/2010/main" val="2016245567"/>
              </p:ext>
            </p:extLst>
          </p:nvPr>
        </p:nvGraphicFramePr>
        <p:xfrm>
          <a:off x="5929173" y="1271307"/>
          <a:ext cx="3346882" cy="3333440"/>
        </p:xfrm>
        <a:graphic>
          <a:graphicData uri="http://schemas.openxmlformats.org/presentationml/2006/ole">
            <mc:AlternateContent xmlns:mc="http://schemas.openxmlformats.org/markup-compatibility/2006">
              <mc:Choice xmlns:v="urn:schemas-microsoft-com:vml" Requires="v">
                <p:oleObj spid="_x0000_s10253" r:id="rId3" imgW="2373070" imgH="2347856" progId="Visio.Drawing.11">
                  <p:embed/>
                </p:oleObj>
              </mc:Choice>
              <mc:Fallback>
                <p:oleObj r:id="rId3" imgW="2373070" imgH="2347856"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29173" y="1271307"/>
                        <a:ext cx="3346882" cy="3333440"/>
                      </a:xfrm>
                      <a:prstGeom prst="rect">
                        <a:avLst/>
                      </a:prstGeom>
                      <a:noFill/>
                    </p:spPr>
                  </p:pic>
                </p:oleObj>
              </mc:Fallback>
            </mc:AlternateContent>
          </a:graphicData>
        </a:graphic>
      </p:graphicFrame>
      <p:sp>
        <p:nvSpPr>
          <p:cNvPr id="7" name="Прямоугольник 6">
            <a:extLst>
              <a:ext uri="{FF2B5EF4-FFF2-40B4-BE49-F238E27FC236}">
                <a16:creationId xmlns:a16="http://schemas.microsoft.com/office/drawing/2014/main" id="{1541B2C2-16A0-4D22-B804-75CABB823DE5}"/>
              </a:ext>
            </a:extLst>
          </p:cNvPr>
          <p:cNvSpPr/>
          <p:nvPr/>
        </p:nvSpPr>
        <p:spPr>
          <a:xfrm>
            <a:off x="629945" y="1236176"/>
            <a:ext cx="4953000" cy="3416320"/>
          </a:xfrm>
          <a:prstGeom prst="rect">
            <a:avLst/>
          </a:prstGeom>
        </p:spPr>
        <p:txBody>
          <a:bodyPr>
            <a:spAutoFit/>
          </a:bodyPr>
          <a:lstStyle/>
          <a:p>
            <a:pPr algn="just"/>
            <a:r>
              <a:rPr lang="ru-RU" sz="2400" dirty="0">
                <a:latin typeface="Times New Roman" panose="02020603050405020304" pitchFamily="18" charset="0"/>
                <a:cs typeface="Times New Roman" panose="02020603050405020304" pitchFamily="18" charset="0"/>
              </a:rPr>
              <a:t>	Барои пайваст кардани трансформаторҳои ҷараён ва печи реле ба фарқияти ду ҷараён, як схема нишон медиҳад, ки чӣ гуна элементҳо ба ҳам пайваст мешаванд. Ба таври умум, ин схема барои муҳофизати системаҳои барқии махсус, аз ҷумла дастгоҳҳои хати интиқол, истифода мешавад.</a:t>
            </a:r>
          </a:p>
        </p:txBody>
      </p:sp>
      <p:sp>
        <p:nvSpPr>
          <p:cNvPr id="8" name="Прямоугольник 7">
            <a:extLst>
              <a:ext uri="{FF2B5EF4-FFF2-40B4-BE49-F238E27FC236}">
                <a16:creationId xmlns:a16="http://schemas.microsoft.com/office/drawing/2014/main" id="{D0F04341-884A-4421-B312-DF6407220645}"/>
              </a:ext>
            </a:extLst>
          </p:cNvPr>
          <p:cNvSpPr/>
          <p:nvPr/>
        </p:nvSpPr>
        <p:spPr>
          <a:xfrm>
            <a:off x="-3329" y="4652496"/>
            <a:ext cx="7496082" cy="830997"/>
          </a:xfrm>
          <a:prstGeom prst="rect">
            <a:avLst/>
          </a:prstGeom>
        </p:spPr>
        <p:txBody>
          <a:bodyPr wrap="square">
            <a:spAutoFit/>
          </a:bodyPr>
          <a:lstStyle/>
          <a:p>
            <a:pPr marL="457200" indent="90170"/>
            <a:r>
              <a:rPr lang="tg-Cyrl-TJ" sz="1600" dirty="0">
                <a:latin typeface="Times New Roman" panose="02020603050405020304" pitchFamily="18" charset="0"/>
                <a:ea typeface="Times New Roman" panose="02020603050405020304" pitchFamily="18" charset="0"/>
                <a:cs typeface="Times New Roman" panose="02020603050405020304" pitchFamily="18" charset="0"/>
              </a:rPr>
              <a:t>Рас. 8.3. Схемаи пайвасти трансформаторҳои ҷараён ва печаи реле ба фарқияти ду ҷараён. Абдуллоев, Р.Т. Ҳимояи релеии таҷҳизоти электроэнергетикӣ: воситаи таълим/Душанбе: Промэкспо, 2018, саҳ.44</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24155225"/>
      </p:ext>
    </p:extLst>
  </p:cSld>
  <p:clrMapOvr>
    <a:masterClrMapping/>
  </p:clrMapOvr>
  <mc:AlternateContent xmlns:mc="http://schemas.openxmlformats.org/markup-compatibility/2006" xmlns:p14="http://schemas.microsoft.com/office/powerpoint/2010/main">
    <mc:Choice Requires="p14">
      <p:transition spd="slow" p14:dur="2000" advTm="206553"/>
    </mc:Choice>
    <mc:Fallback xmlns="">
      <p:transition spd="slow" advTm="20655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6399450B-D3E6-45CD-9210-0A5F2A75FB5D}"/>
              </a:ext>
            </a:extLst>
          </p:cNvPr>
          <p:cNvSpPr/>
          <p:nvPr/>
        </p:nvSpPr>
        <p:spPr>
          <a:xfrm>
            <a:off x="550045" y="1281874"/>
            <a:ext cx="9028960" cy="5011949"/>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Ба трансформатори ҷараён реле тавре пайваст мешавад, ки ҷараён ба печааш ҷорӣ шуда, қимати он ба фарқияти геометрии ҷараёнҳои фазавӣ баробар мешавад. </a:t>
            </a:r>
          </a:p>
          <a:p>
            <a:pPr algn="ctr">
              <a:lnSpc>
                <a:spcPct val="150000"/>
              </a:lnSpc>
            </a:pPr>
            <a:r>
              <a:rPr lang="tg-Cyrl-TJ" sz="2400" b="1" dirty="0">
                <a:latin typeface="Times New Roman" panose="02020603050405020304" pitchFamily="18" charset="0"/>
                <a:cs typeface="Times New Roman" panose="02020603050405020304" pitchFamily="18" charset="0"/>
              </a:rPr>
              <a:t>	</a:t>
            </a:r>
            <a:r>
              <a:rPr lang="ru-RU" sz="2400" b="1" dirty="0">
                <a:latin typeface="Times New Roman" panose="02020603050405020304" pitchFamily="18" charset="0"/>
                <a:cs typeface="Times New Roman" panose="02020603050405020304" pitchFamily="18" charset="0"/>
              </a:rPr>
              <a:t>Трансформаторҳои ҷараён (</a:t>
            </a:r>
            <a:r>
              <a:rPr lang="en-US" sz="2400" b="1" dirty="0">
                <a:latin typeface="Times New Roman" panose="02020603050405020304" pitchFamily="18" charset="0"/>
                <a:cs typeface="Times New Roman" panose="02020603050405020304" pitchFamily="18" charset="0"/>
              </a:rPr>
              <a:t>CT)</a:t>
            </a:r>
            <a:r>
              <a:rPr lang="en-US" sz="2400" dirty="0">
                <a:latin typeface="Times New Roman" panose="02020603050405020304" pitchFamily="18" charset="0"/>
                <a:cs typeface="Times New Roman" panose="02020603050405020304" pitchFamily="18" charset="0"/>
              </a:rPr>
              <a:t>:</a:t>
            </a:r>
          </a:p>
          <a:p>
            <a:pPr lvl="1" algn="just">
              <a:lnSpc>
                <a:spcPct val="150000"/>
              </a:lnSpc>
            </a:pPr>
            <a:r>
              <a:rPr lang="ru-RU" sz="2400" dirty="0">
                <a:latin typeface="Times New Roman" panose="02020603050405020304" pitchFamily="18" charset="0"/>
                <a:cs typeface="Times New Roman" panose="02020603050405020304" pitchFamily="18" charset="0"/>
              </a:rPr>
              <a:t>Трансформаторҳои ҷараён барои аниқ кардани ҷараён дар хатти интиқол истифода мешаванд. Онҳо сигнали ҷараёнро бо қобилияти паст кардани он барои шеносоии осонтар ба релеҳои ҳимояӣ медиҳанд.</a:t>
            </a:r>
          </a:p>
          <a:p>
            <a:pPr marL="457200" algn="just">
              <a:lnSpc>
                <a:spcPct val="150000"/>
              </a:lnSpc>
            </a:pP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925AC683-2C79-4C68-90BE-396FF060D9AF}"/>
              </a:ext>
            </a:extLst>
          </p:cNvPr>
          <p:cNvSpPr/>
          <p:nvPr/>
        </p:nvSpPr>
        <p:spPr>
          <a:xfrm>
            <a:off x="798990" y="203983"/>
            <a:ext cx="8673483"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Схемаи пайвасти секунҷагии нопурраи дуфазаи якрелегӣ    (ба фарқияти ҷараёнҳои ду фаза).</a:t>
            </a:r>
            <a:endParaRPr lang="ru-RU"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62034207"/>
      </p:ext>
    </p:extLst>
  </p:cSld>
  <p:clrMapOvr>
    <a:masterClrMapping/>
  </p:clrMapOvr>
  <mc:AlternateContent xmlns:mc="http://schemas.openxmlformats.org/markup-compatibility/2006" xmlns:p14="http://schemas.microsoft.com/office/powerpoint/2010/main">
    <mc:Choice Requires="p14">
      <p:transition spd="slow" p14:dur="2000" advTm="161317"/>
    </mc:Choice>
    <mc:Fallback xmlns="">
      <p:transition spd="slow" advTm="16131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7C3F1119-CA3E-4DFE-AD85-F2119CC25DDD}"/>
              </a:ext>
            </a:extLst>
          </p:cNvPr>
          <p:cNvSpPr>
            <a:spLocks noGrp="1"/>
          </p:cNvSpPr>
          <p:nvPr>
            <p:ph type="body" idx="1"/>
          </p:nvPr>
        </p:nvSpPr>
        <p:spPr>
          <a:xfrm>
            <a:off x="681037" y="1158090"/>
            <a:ext cx="8543925" cy="4351338"/>
          </a:xfrm>
        </p:spPr>
        <p:txBody>
          <a:bodyPr/>
          <a:lstStyle/>
          <a:p>
            <a:pPr marL="114300" indent="0" algn="ctr">
              <a:lnSpc>
                <a:spcPct val="150000"/>
              </a:lnSpc>
              <a:buNone/>
            </a:pPr>
            <a:r>
              <a:rPr lang="ru-RU" sz="2400" b="1" dirty="0">
                <a:latin typeface="Times New Roman" panose="02020603050405020304" pitchFamily="18" charset="0"/>
                <a:cs typeface="Times New Roman" panose="02020603050405020304" pitchFamily="18" charset="0"/>
              </a:rPr>
              <a:t>Печи реле (</a:t>
            </a:r>
            <a:r>
              <a:rPr lang="en-US" sz="2400" b="1" dirty="0">
                <a:latin typeface="Times New Roman" panose="02020603050405020304" pitchFamily="18" charset="0"/>
                <a:cs typeface="Times New Roman" panose="02020603050405020304" pitchFamily="18" charset="0"/>
              </a:rPr>
              <a:t>Differential Relay)</a:t>
            </a:r>
            <a:r>
              <a:rPr lang="en-US" sz="2400" dirty="0">
                <a:latin typeface="Times New Roman" panose="02020603050405020304" pitchFamily="18" charset="0"/>
                <a:cs typeface="Times New Roman" panose="02020603050405020304" pitchFamily="18" charset="0"/>
              </a:rPr>
              <a:t>:</a:t>
            </a:r>
            <a:endParaRPr lang="tg-Cyrl-TJ" sz="2400" dirty="0">
              <a:latin typeface="Times New Roman" panose="02020603050405020304" pitchFamily="18" charset="0"/>
              <a:cs typeface="Times New Roman" panose="02020603050405020304" pitchFamily="18" charset="0"/>
            </a:endParaRPr>
          </a:p>
          <a:p>
            <a:pPr marL="114300" indent="0" algn="just">
              <a:lnSpc>
                <a:spcPct val="150000"/>
              </a:lnSpc>
              <a:buNone/>
            </a:pPr>
            <a:r>
              <a:rPr lang="ru-RU" dirty="0">
                <a:latin typeface="Times New Roman" panose="02020603050405020304" pitchFamily="18" charset="0"/>
                <a:cs typeface="Times New Roman" panose="02020603050405020304" pitchFamily="18" charset="0"/>
              </a:rPr>
              <a:t>	Печи реле барои шеносоии фарқияти ду ҷараён, ки аз ду нуқта (например, ду тарафи трансформатор) мегузаранд, истифода мешавад. Агар фарқияти ҷараён аз як андоза гузашта бошад, реле як сигнал барои қатъ кардани хати барқӣ равон мекунад.</a:t>
            </a:r>
          </a:p>
          <a:p>
            <a:pPr marL="114300" indent="0">
              <a:buNone/>
            </a:pPr>
            <a:endParaRPr lang="ru-RU" dirty="0"/>
          </a:p>
        </p:txBody>
      </p:sp>
      <p:sp>
        <p:nvSpPr>
          <p:cNvPr id="4" name="Прямоугольник 3">
            <a:extLst>
              <a:ext uri="{FF2B5EF4-FFF2-40B4-BE49-F238E27FC236}">
                <a16:creationId xmlns:a16="http://schemas.microsoft.com/office/drawing/2014/main" id="{1E651241-D5CB-486C-9F71-C8AF5DC202F9}"/>
              </a:ext>
            </a:extLst>
          </p:cNvPr>
          <p:cNvSpPr/>
          <p:nvPr/>
        </p:nvSpPr>
        <p:spPr>
          <a:xfrm>
            <a:off x="798990" y="203983"/>
            <a:ext cx="8673483"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Схемаи пайвасти секунҷагии нопурраи дуфазаи якрелегӣ    (ба фарқияти ҷараёнҳои ду фаза).</a:t>
            </a:r>
            <a:endParaRPr lang="ru-RU"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3941463"/>
      </p:ext>
    </p:extLst>
  </p:cSld>
  <p:clrMapOvr>
    <a:masterClrMapping/>
  </p:clrMapOvr>
  <mc:AlternateContent xmlns:mc="http://schemas.openxmlformats.org/markup-compatibility/2006" xmlns:p14="http://schemas.microsoft.com/office/powerpoint/2010/main">
    <mc:Choice Requires="p14">
      <p:transition spd="slow" p14:dur="2000" advTm="62005"/>
    </mc:Choice>
    <mc:Fallback xmlns="">
      <p:transition spd="slow" advTm="6200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8ABBFE3F-A324-4522-83FF-DFB64AC4C993}"/>
              </a:ext>
            </a:extLst>
          </p:cNvPr>
          <p:cNvSpPr/>
          <p:nvPr/>
        </p:nvSpPr>
        <p:spPr>
          <a:xfrm>
            <a:off x="790112" y="-82170"/>
            <a:ext cx="8673483"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Схемаи пайвасти секунҷагии нопурраи дуфазаи якрелегӣ    (ба фарқияти ҷараёнҳои ду фаза).</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D441C582-C792-4E5B-8BBC-F4EA5ACB97C7}"/>
              </a:ext>
            </a:extLst>
          </p:cNvPr>
          <p:cNvSpPr/>
          <p:nvPr/>
        </p:nvSpPr>
        <p:spPr>
          <a:xfrm>
            <a:off x="958418" y="640909"/>
            <a:ext cx="8505177" cy="5114542"/>
          </a:xfrm>
          <a:prstGeom prst="rect">
            <a:avLst/>
          </a:prstGeom>
        </p:spPr>
        <p:txBody>
          <a:bodyPr wrap="square">
            <a:spAutoFit/>
          </a:bodyPr>
          <a:lstStyle/>
          <a:p>
            <a:pPr algn="ctr">
              <a:lnSpc>
                <a:spcPct val="150000"/>
              </a:lnSpc>
              <a:spcAft>
                <a:spcPts val="800"/>
              </a:spcAft>
            </a:pPr>
            <a:r>
              <a:rPr lang="tg-Cyrl-TJ" sz="2400" b="1" dirty="0">
                <a:latin typeface="Times New Roman" panose="02020603050405020304" pitchFamily="18" charset="0"/>
                <a:ea typeface="Calibri" panose="020F0502020204030204" pitchFamily="34" charset="0"/>
                <a:cs typeface="Times New Roman" panose="02020603050405020304" pitchFamily="18" charset="0"/>
              </a:rPr>
              <a:t>Хусусиятҳои схема</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Схема дар ҳама намудҳои РК кор мекунад, ба ҷуз аз расиш ба замин дар фазае, ки трансформатори ҷараён надорад ва аз ҳамин сабаб, барои ҳимоя аз вайроншавии бисёрфазавӣ истифода бурда мешавад. Камбудии асосии схема дар он аст, ки ҳангоми РК дуфаза баъд аз трансформатори қуввагии пайвасти печаҳои Y/∆ мукин аст, ки ҳимоя ба кор надарояд, аз сабаби он, ки ҷараёнҳо дар фазаҳои трансформатори ҷараёндор баробар мебошанд.</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4794990"/>
      </p:ext>
    </p:extLst>
  </p:cSld>
  <p:clrMapOvr>
    <a:masterClrMapping/>
  </p:clrMapOvr>
  <mc:AlternateContent xmlns:mc="http://schemas.openxmlformats.org/markup-compatibility/2006" xmlns:p14="http://schemas.microsoft.com/office/powerpoint/2010/main">
    <mc:Choice Requires="p14">
      <p:transition spd="slow" p14:dur="2000" advTm="84358"/>
    </mc:Choice>
    <mc:Fallback xmlns="">
      <p:transition spd="slow" advTm="8435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3A3AD032-428C-4398-B66B-C77A1D8DFE74}"/>
              </a:ext>
            </a:extLst>
          </p:cNvPr>
          <p:cNvSpPr/>
          <p:nvPr/>
        </p:nvSpPr>
        <p:spPr>
          <a:xfrm>
            <a:off x="790112" y="24362"/>
            <a:ext cx="8673483"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Схемаи пайвасти секунҷагии нопурраи дуфазаи якрелегӣ    (ба фарқияти ҷараёнҳои ду фаза).</a:t>
            </a:r>
            <a:endParaRPr lang="ru-RU" sz="2800" b="1"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Прямоугольник 4">
                <a:extLst>
                  <a:ext uri="{FF2B5EF4-FFF2-40B4-BE49-F238E27FC236}">
                    <a16:creationId xmlns:a16="http://schemas.microsoft.com/office/drawing/2014/main" id="{FE235199-3710-4E21-964B-8E76C3ACFE7F}"/>
                  </a:ext>
                </a:extLst>
              </p:cNvPr>
              <p:cNvSpPr/>
              <p:nvPr/>
            </p:nvSpPr>
            <p:spPr>
              <a:xfrm>
                <a:off x="603494" y="1039756"/>
                <a:ext cx="9046717" cy="4778488"/>
              </a:xfrm>
              <a:prstGeom prst="rect">
                <a:avLst/>
              </a:prstGeom>
            </p:spPr>
            <p:txBody>
              <a:bodyPr wrap="square">
                <a:spAutoFit/>
              </a:bodyPr>
              <a:lstStyle/>
              <a:p>
                <a:pPr lvl="0"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2. Нисбати ҷараёнҳои реле бар ҷараёнҳои фазавии дуюми трансформатори ҷараён аз намуди РК вобастагӣ дорад ва аз ҳамин сабаб қимати зариби схемаро </a:t>
                </a:r>
                <a14:m>
                  <m:oMath xmlns:m="http://schemas.openxmlformats.org/officeDocument/2006/math">
                    <m:sSubSup>
                      <m:sSubSupPr>
                        <m:ctrlPr>
                          <a:rPr lang="ru-RU" sz="2400" i="1">
                            <a:latin typeface="Cambria Math" panose="02040503050406030204" pitchFamily="18" charset="0"/>
                            <a:ea typeface="Calibri" panose="020F0502020204030204" pitchFamily="34" charset="0"/>
                            <a:cs typeface="Times New Roman" panose="02020603050405020304" pitchFamily="18" charset="0"/>
                          </a:rPr>
                        </m:ctrlPr>
                      </m:sSubSupPr>
                      <m:e>
                        <m:r>
                          <a:rPr lang="tg-Cyrl-TJ" sz="2400" i="1">
                            <a:latin typeface="Cambria Math" panose="02040503050406030204" pitchFamily="18" charset="0"/>
                            <a:ea typeface="Calibri" panose="020F0502020204030204" pitchFamily="34" charset="0"/>
                            <a:cs typeface="Times New Roman" panose="02020603050405020304" pitchFamily="18" charset="0"/>
                          </a:rPr>
                          <m:t>𝑘</m:t>
                        </m:r>
                      </m:e>
                      <m:sub>
                        <m:r>
                          <a:rPr lang="tg-Cyrl-TJ" sz="2400" i="1">
                            <a:latin typeface="Cambria Math" panose="02040503050406030204" pitchFamily="18" charset="0"/>
                            <a:ea typeface="Calibri" panose="020F0502020204030204" pitchFamily="34" charset="0"/>
                            <a:cs typeface="Times New Roman" panose="02020603050405020304" pitchFamily="18" charset="0"/>
                          </a:rPr>
                          <m:t>сх</m:t>
                        </m:r>
                      </m:sub>
                      <m:sup>
                        <m:r>
                          <a:rPr lang="tg-Cyrl-TJ" sz="2400" i="1">
                            <a:latin typeface="Cambria Math" panose="02040503050406030204" pitchFamily="18" charset="0"/>
                            <a:ea typeface="Calibri" panose="020F0502020204030204" pitchFamily="34" charset="0"/>
                            <a:cs typeface="Times New Roman" panose="02020603050405020304" pitchFamily="18" charset="0"/>
                          </a:rPr>
                          <m:t>(</m:t>
                        </m:r>
                        <m:r>
                          <a:rPr lang="tg-Cyrl-TJ" sz="2400" i="1">
                            <a:latin typeface="Cambria Math" panose="02040503050406030204" pitchFamily="18" charset="0"/>
                            <a:ea typeface="Calibri" panose="020F0502020204030204" pitchFamily="34" charset="0"/>
                            <a:cs typeface="Times New Roman" panose="02020603050405020304" pitchFamily="18" charset="0"/>
                          </a:rPr>
                          <m:t>𝑚</m:t>
                        </m:r>
                        <m:r>
                          <a:rPr lang="tg-Cyrl-TJ" sz="2400" i="1">
                            <a:latin typeface="Cambria Math" panose="02040503050406030204" pitchFamily="18" charset="0"/>
                            <a:ea typeface="Calibri" panose="020F0502020204030204" pitchFamily="34" charset="0"/>
                            <a:cs typeface="Times New Roman" panose="02020603050405020304" pitchFamily="18" charset="0"/>
                          </a:rPr>
                          <m:t>)</m:t>
                        </m:r>
                      </m:sup>
                    </m:sSubSup>
                  </m:oMath>
                </a14:m>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гуногун қабул мекунанд. Дар реҷаи муқаррарӣ ва РК сефаза зариби схема чунин аст: </a:t>
                </a:r>
                <a14:m>
                  <m:oMath xmlns:m="http://schemas.openxmlformats.org/officeDocument/2006/math">
                    <m:sSubSup>
                      <m:sSubSupPr>
                        <m:ctrlPr>
                          <a:rPr lang="ru-RU" sz="2400" i="1">
                            <a:latin typeface="Cambria Math" panose="02040503050406030204" pitchFamily="18" charset="0"/>
                            <a:ea typeface="Calibri" panose="020F0502020204030204" pitchFamily="34" charset="0"/>
                            <a:cs typeface="Times New Roman" panose="02020603050405020304" pitchFamily="18" charset="0"/>
                          </a:rPr>
                        </m:ctrlPr>
                      </m:sSubSupPr>
                      <m:e>
                        <m:r>
                          <a:rPr lang="tg-Cyrl-TJ" sz="2400" i="1">
                            <a:latin typeface="Cambria Math" panose="02040503050406030204" pitchFamily="18" charset="0"/>
                            <a:ea typeface="Calibri" panose="020F0502020204030204" pitchFamily="34" charset="0"/>
                            <a:cs typeface="Times New Roman" panose="02020603050405020304" pitchFamily="18" charset="0"/>
                          </a:rPr>
                          <m:t>𝑘</m:t>
                        </m:r>
                      </m:e>
                      <m:sub>
                        <m:r>
                          <a:rPr lang="tg-Cyrl-TJ" sz="2400" i="1">
                            <a:latin typeface="Cambria Math" panose="02040503050406030204" pitchFamily="18" charset="0"/>
                            <a:ea typeface="Calibri" panose="020F0502020204030204" pitchFamily="34" charset="0"/>
                            <a:cs typeface="Times New Roman" panose="02020603050405020304" pitchFamily="18" charset="0"/>
                          </a:rPr>
                          <m:t>сх</m:t>
                        </m:r>
                      </m:sub>
                      <m:sup>
                        <m:r>
                          <a:rPr lang="tg-Cyrl-TJ" sz="2400" i="1">
                            <a:latin typeface="Cambria Math" panose="02040503050406030204" pitchFamily="18" charset="0"/>
                            <a:ea typeface="Calibri" panose="020F0502020204030204" pitchFamily="34" charset="0"/>
                            <a:cs typeface="Times New Roman" panose="02020603050405020304" pitchFamily="18" charset="0"/>
                          </a:rPr>
                          <m:t>(3)</m:t>
                        </m:r>
                      </m:sup>
                    </m:sSubSup>
                  </m:oMath>
                </a14:m>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rad>
                      <m:radPr>
                        <m:degHide m:val="on"/>
                        <m:ctrlPr>
                          <a:rPr lang="ru-RU" sz="2400" i="1">
                            <a:latin typeface="Cambria Math" panose="02040503050406030204" pitchFamily="18" charset="0"/>
                            <a:ea typeface="Times New Roman" panose="02020603050405020304" pitchFamily="18" charset="0"/>
                            <a:cs typeface="Times New Roman" panose="02020603050405020304" pitchFamily="18" charset="0"/>
                          </a:rPr>
                        </m:ctrlPr>
                      </m:radPr>
                      <m:deg/>
                      <m:e>
                        <m:r>
                          <a:rPr lang="tg-Cyrl-TJ" sz="2400" i="1">
                            <a:latin typeface="Cambria Math" panose="02040503050406030204" pitchFamily="18" charset="0"/>
                            <a:ea typeface="Times New Roman" panose="02020603050405020304" pitchFamily="18" charset="0"/>
                            <a:cs typeface="Times New Roman" panose="02020603050405020304" pitchFamily="18" charset="0"/>
                          </a:rPr>
                          <m:t>3</m:t>
                        </m:r>
                      </m:e>
                    </m:rad>
                  </m:oMath>
                </a14:m>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Ҳангоми ба амал омадани РК дуфаза зариби схема аз таркиби фазаи зарардида вобастагӣ дорад. Масалан, дар ҳолати РК байни фазаҳои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А</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С</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зариби схема</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269875" algn="ctr">
                  <a:lnSpc>
                    <a:spcPct val="150000"/>
                  </a:lnSpc>
                </a:pPr>
                <a14:m>
                  <m:oMath xmlns:m="http://schemas.openxmlformats.org/officeDocument/2006/math">
                    <m:sSubSup>
                      <m:sSubSupPr>
                        <m:ctrlPr>
                          <a:rPr lang="ru-RU" sz="2400" i="1">
                            <a:latin typeface="Cambria Math" panose="02040503050406030204" pitchFamily="18" charset="0"/>
                            <a:ea typeface="Calibri" panose="020F0502020204030204" pitchFamily="34" charset="0"/>
                            <a:cs typeface="Times New Roman" panose="02020603050405020304" pitchFamily="18" charset="0"/>
                          </a:rPr>
                        </m:ctrlPr>
                      </m:sSubSupPr>
                      <m:e>
                        <m:r>
                          <a:rPr lang="tg-Cyrl-TJ" sz="2400" i="1">
                            <a:latin typeface="Cambria Math" panose="02040503050406030204" pitchFamily="18" charset="0"/>
                            <a:ea typeface="Calibri" panose="020F0502020204030204" pitchFamily="34" charset="0"/>
                            <a:cs typeface="Times New Roman" panose="02020603050405020304" pitchFamily="18" charset="0"/>
                          </a:rPr>
                          <m:t>𝑘</m:t>
                        </m:r>
                      </m:e>
                      <m:sub>
                        <m:r>
                          <a:rPr lang="tg-Cyrl-TJ" sz="2400" i="1">
                            <a:latin typeface="Cambria Math" panose="02040503050406030204" pitchFamily="18" charset="0"/>
                            <a:ea typeface="Calibri" panose="020F0502020204030204" pitchFamily="34" charset="0"/>
                            <a:cs typeface="Times New Roman" panose="02020603050405020304" pitchFamily="18" charset="0"/>
                          </a:rPr>
                          <m:t>сх</m:t>
                        </m:r>
                      </m:sub>
                      <m:sup>
                        <m:r>
                          <a:rPr lang="tg-Cyrl-TJ" sz="2400" i="1">
                            <a:latin typeface="Cambria Math" panose="02040503050406030204" pitchFamily="18" charset="0"/>
                            <a:ea typeface="Calibri" panose="020F0502020204030204" pitchFamily="34" charset="0"/>
                            <a:cs typeface="Times New Roman" panose="02020603050405020304" pitchFamily="18" charset="0"/>
                          </a:rPr>
                          <m:t>(2)</m:t>
                        </m:r>
                      </m:sup>
                    </m:sSubSup>
                  </m:oMath>
                </a14:m>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 2.    (8.3.)</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5" name="Прямоугольник 4">
                <a:extLst>
                  <a:ext uri="{FF2B5EF4-FFF2-40B4-BE49-F238E27FC236}">
                    <a16:creationId xmlns:a16="http://schemas.microsoft.com/office/drawing/2014/main" id="{FE235199-3710-4E21-964B-8E76C3ACFE7F}"/>
                  </a:ext>
                </a:extLst>
              </p:cNvPr>
              <p:cNvSpPr>
                <a:spLocks noRot="1" noChangeAspect="1" noMove="1" noResize="1" noEditPoints="1" noAdjustHandles="1" noChangeArrowheads="1" noChangeShapeType="1" noTextEdit="1"/>
              </p:cNvSpPr>
              <p:nvPr/>
            </p:nvSpPr>
            <p:spPr>
              <a:xfrm>
                <a:off x="603494" y="1039756"/>
                <a:ext cx="9046717" cy="4778488"/>
              </a:xfrm>
              <a:prstGeom prst="rect">
                <a:avLst/>
              </a:prstGeom>
              <a:blipFill>
                <a:blip r:embed="rId4"/>
                <a:stretch>
                  <a:fillRect l="-1078" r="-1011" b="-2043"/>
                </a:stretch>
              </a:blipFill>
            </p:spPr>
            <p:txBody>
              <a:bodyPr/>
              <a:lstStyle/>
              <a:p>
                <a:r>
                  <a:rPr lang="ru-RU">
                    <a:noFill/>
                  </a:rPr>
                  <a:t> </a:t>
                </a:r>
              </a:p>
            </p:txBody>
          </p:sp>
        </mc:Fallback>
      </mc:AlternateContent>
    </p:spTree>
    <p:extLst>
      <p:ext uri="{BB962C8B-B14F-4D97-AF65-F5344CB8AC3E}">
        <p14:creationId xmlns:p14="http://schemas.microsoft.com/office/powerpoint/2010/main" val="3909568262"/>
      </p:ext>
    </p:extLst>
  </p:cSld>
  <p:clrMapOvr>
    <a:masterClrMapping/>
  </p:clrMapOvr>
  <mc:AlternateContent xmlns:mc="http://schemas.openxmlformats.org/markup-compatibility/2006" xmlns:p14="http://schemas.microsoft.com/office/powerpoint/2010/main">
    <mc:Choice Requires="p14">
      <p:transition spd="slow" p14:dur="2000" advTm="63514"/>
    </mc:Choice>
    <mc:Fallback xmlns="">
      <p:transition spd="slow" advTm="6351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6E568134-4D8A-4DDB-A2D5-34F6F7550292}"/>
              </a:ext>
            </a:extLst>
          </p:cNvPr>
          <p:cNvSpPr/>
          <p:nvPr/>
        </p:nvSpPr>
        <p:spPr>
          <a:xfrm>
            <a:off x="790112" y="24362"/>
            <a:ext cx="8673483"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Схемаи пайвасти секунҷагии нопурраи дуфазаи якрелегӣ    (ба фарқияти ҷараёнҳои ду фаза).</a:t>
            </a:r>
            <a:endParaRPr lang="ru-RU" sz="2800" b="1"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Прямоугольник 4">
                <a:extLst>
                  <a:ext uri="{FF2B5EF4-FFF2-40B4-BE49-F238E27FC236}">
                    <a16:creationId xmlns:a16="http://schemas.microsoft.com/office/drawing/2014/main" id="{2578349F-969C-42FF-9603-C0C3AF75A2D9}"/>
                  </a:ext>
                </a:extLst>
              </p:cNvPr>
              <p:cNvSpPr/>
              <p:nvPr/>
            </p:nvSpPr>
            <p:spPr>
              <a:xfrm>
                <a:off x="949541" y="1142733"/>
                <a:ext cx="8514054" cy="4572534"/>
              </a:xfrm>
              <a:prstGeom prst="rect">
                <a:avLst/>
              </a:prstGeom>
            </p:spPr>
            <p:txBody>
              <a:bodyPr wrap="square">
                <a:spAutoFit/>
              </a:bodyPr>
              <a:lstStyle/>
              <a:p>
                <a:pPr lvl="0"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3. Ҳассосияти хурди ҳимоя ҳангоми РК дар байни фазаҳои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А</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В</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ва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В</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С</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мебошад, ки қимати он ба </a:t>
                </a:r>
                <a14:m>
                  <m:oMath xmlns:m="http://schemas.openxmlformats.org/officeDocument/2006/math">
                    <m:sSubSup>
                      <m:sSubSupPr>
                        <m:ctrlPr>
                          <a:rPr lang="ru-RU" sz="2400" i="1">
                            <a:latin typeface="Cambria Math" panose="02040503050406030204" pitchFamily="18" charset="0"/>
                            <a:ea typeface="Calibri" panose="020F0502020204030204" pitchFamily="34" charset="0"/>
                            <a:cs typeface="Times New Roman" panose="02020603050405020304" pitchFamily="18" charset="0"/>
                          </a:rPr>
                        </m:ctrlPr>
                      </m:sSubSupPr>
                      <m:e>
                        <m:r>
                          <a:rPr lang="tg-Cyrl-TJ" sz="2400" i="1">
                            <a:latin typeface="Cambria Math" panose="02040503050406030204" pitchFamily="18" charset="0"/>
                            <a:ea typeface="Calibri" panose="020F0502020204030204" pitchFamily="34" charset="0"/>
                            <a:cs typeface="Times New Roman" panose="02020603050405020304" pitchFamily="18" charset="0"/>
                          </a:rPr>
                          <m:t>𝑘</m:t>
                        </m:r>
                      </m:e>
                      <m:sub>
                        <m:r>
                          <a:rPr lang="tg-Cyrl-TJ" sz="2400" i="1">
                            <a:latin typeface="Cambria Math" panose="02040503050406030204" pitchFamily="18" charset="0"/>
                            <a:ea typeface="Calibri" panose="020F0502020204030204" pitchFamily="34" charset="0"/>
                            <a:cs typeface="Times New Roman" panose="02020603050405020304" pitchFamily="18" charset="0"/>
                          </a:rPr>
                          <m:t>сх</m:t>
                        </m:r>
                      </m:sub>
                      <m:sup>
                        <m:r>
                          <a:rPr lang="tg-Cyrl-TJ" sz="2400" i="1">
                            <a:latin typeface="Cambria Math" panose="02040503050406030204" pitchFamily="18" charset="0"/>
                            <a:ea typeface="Calibri" panose="020F0502020204030204" pitchFamily="34" charset="0"/>
                            <a:cs typeface="Times New Roman" panose="02020603050405020304" pitchFamily="18" charset="0"/>
                          </a:rPr>
                          <m:t>(2)</m:t>
                        </m:r>
                      </m:sup>
                    </m:sSubSup>
                  </m:oMath>
                </a14:m>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 1 баробар аст.</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Асосан схема барои ҳимоя аз РК байнифазавии муҳаррикҳои электрикӣ қабул карда мешавад ва барои ҳимояи трансформатори дорои схемаҳои пайвасти печаҳои Y/∆ ва Y/∆ истифода бурда намешавад.</a:t>
                </a:r>
                <a:r>
                  <a:rPr lang="tg-Cyrl-TJ" sz="2400" dirty="0">
                    <a:latin typeface="Times New Roman" panose="02020603050405020304" pitchFamily="18" charset="0"/>
                    <a:cs typeface="Times New Roman" panose="02020603050405020304" pitchFamily="18" charset="0"/>
                  </a:rPr>
                  <a:t> Дар ҳама схемаҳо ба сершохагии занҷирҳо нигоҳ накарда, заминваслаки трансформатори ҷараён дар як нуқта гузошта шудааст. </a:t>
                </a:r>
                <a:endParaRPr lang="ru-RU" sz="2400" dirty="0">
                  <a:latin typeface="Times New Roman" panose="02020603050405020304" pitchFamily="18" charset="0"/>
                  <a:cs typeface="Times New Roman" panose="02020603050405020304" pitchFamily="18" charset="0"/>
                </a:endParaRPr>
              </a:p>
            </p:txBody>
          </p:sp>
        </mc:Choice>
        <mc:Fallback xmlns="">
          <p:sp>
            <p:nvSpPr>
              <p:cNvPr id="5" name="Прямоугольник 4">
                <a:extLst>
                  <a:ext uri="{FF2B5EF4-FFF2-40B4-BE49-F238E27FC236}">
                    <a16:creationId xmlns:a16="http://schemas.microsoft.com/office/drawing/2014/main" id="{2578349F-969C-42FF-9603-C0C3AF75A2D9}"/>
                  </a:ext>
                </a:extLst>
              </p:cNvPr>
              <p:cNvSpPr>
                <a:spLocks noRot="1" noChangeAspect="1" noMove="1" noResize="1" noEditPoints="1" noAdjustHandles="1" noChangeArrowheads="1" noChangeShapeType="1" noTextEdit="1"/>
              </p:cNvSpPr>
              <p:nvPr/>
            </p:nvSpPr>
            <p:spPr>
              <a:xfrm>
                <a:off x="949541" y="1142733"/>
                <a:ext cx="8514054" cy="4572534"/>
              </a:xfrm>
              <a:prstGeom prst="rect">
                <a:avLst/>
              </a:prstGeom>
              <a:blipFill>
                <a:blip r:embed="rId4"/>
                <a:stretch>
                  <a:fillRect l="-1146" r="-1074" b="-1997"/>
                </a:stretch>
              </a:blipFill>
            </p:spPr>
            <p:txBody>
              <a:bodyPr/>
              <a:lstStyle/>
              <a:p>
                <a:r>
                  <a:rPr lang="ru-RU">
                    <a:noFill/>
                  </a:rPr>
                  <a:t> </a:t>
                </a:r>
              </a:p>
            </p:txBody>
          </p:sp>
        </mc:Fallback>
      </mc:AlternateContent>
    </p:spTree>
    <p:extLst>
      <p:ext uri="{BB962C8B-B14F-4D97-AF65-F5344CB8AC3E}">
        <p14:creationId xmlns:p14="http://schemas.microsoft.com/office/powerpoint/2010/main" val="2031412969"/>
      </p:ext>
    </p:extLst>
  </p:cSld>
  <p:clrMapOvr>
    <a:masterClrMapping/>
  </p:clrMapOvr>
  <mc:AlternateContent xmlns:mc="http://schemas.openxmlformats.org/markup-compatibility/2006" xmlns:p14="http://schemas.microsoft.com/office/powerpoint/2010/main">
    <mc:Choice Requires="p14">
      <p:transition spd="slow" p14:dur="2000" advTm="72956"/>
    </mc:Choice>
    <mc:Fallback xmlns="">
      <p:transition spd="slow" advTm="7295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A0A2B8EC-14C7-48D6-9DE8-59BBF0D9FEE9}"/>
              </a:ext>
            </a:extLst>
          </p:cNvPr>
          <p:cNvSpPr/>
          <p:nvPr/>
        </p:nvSpPr>
        <p:spPr>
          <a:xfrm>
            <a:off x="781234" y="122016"/>
            <a:ext cx="8673483"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Схемаи пайвасти секунҷагии нопурраи дуфазаи якрелегӣ    (ба фарқияти ҷараёнҳои ду фаза).</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6BDF663E-817C-41A1-9143-4E5B83D53BB2}"/>
              </a:ext>
            </a:extLst>
          </p:cNvPr>
          <p:cNvSpPr/>
          <p:nvPr/>
        </p:nvSpPr>
        <p:spPr>
          <a:xfrm>
            <a:off x="781234" y="1288253"/>
            <a:ext cx="8780016" cy="3349571"/>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rPr>
              <a:t>	Ин ба он алоқаманд аст, ки ҳангоми пайдоиши заминваслаки дуюм эҳтимоли пайдошавии ҷараёнҳои РК-и калон аст ва дар ин ҳолат мумкин аст, ки ҳимояи релеӣ иштибоҳан кор кунад. Аз схемаҳои овардашуда маълум кардан мумкин аст, ки бори дуюми трансформатори ҷараён аз муқовимати ноқилҳои пайвасткунанда ва муқовимати печаҳои ҳимояи релеӣ иборат аст.</a:t>
            </a:r>
            <a:endParaRPr lang="ru-RU" sz="2400" dirty="0"/>
          </a:p>
        </p:txBody>
      </p:sp>
    </p:spTree>
    <p:extLst>
      <p:ext uri="{BB962C8B-B14F-4D97-AF65-F5344CB8AC3E}">
        <p14:creationId xmlns:p14="http://schemas.microsoft.com/office/powerpoint/2010/main" val="592608393"/>
      </p:ext>
    </p:extLst>
  </p:cSld>
  <p:clrMapOvr>
    <a:masterClrMapping/>
  </p:clrMapOvr>
  <mc:AlternateContent xmlns:mc="http://schemas.openxmlformats.org/markup-compatibility/2006" xmlns:p14="http://schemas.microsoft.com/office/powerpoint/2010/main">
    <mc:Choice Requires="p14">
      <p:transition spd="slow" p14:dur="2000" advTm="116317"/>
    </mc:Choice>
    <mc:Fallback xmlns="">
      <p:transition spd="slow" advTm="11631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65826A3-82A3-46DF-828B-0CB956078D01}"/>
              </a:ext>
            </a:extLst>
          </p:cNvPr>
          <p:cNvSpPr/>
          <p:nvPr/>
        </p:nvSpPr>
        <p:spPr>
          <a:xfrm>
            <a:off x="123547" y="77627"/>
            <a:ext cx="9658906"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Схемаи пайвасти секунҷагии трансформаторҳои ҷараён                      ва ситорагии печаҳои реле. </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447C00ED-4A80-4442-AD40-413697BB3256}"/>
              </a:ext>
            </a:extLst>
          </p:cNvPr>
          <p:cNvSpPr/>
          <p:nvPr/>
        </p:nvSpPr>
        <p:spPr>
          <a:xfrm>
            <a:off x="451652" y="1211757"/>
            <a:ext cx="9330801" cy="1200329"/>
          </a:xfrm>
          <a:prstGeom prst="rect">
            <a:avLst/>
          </a:prstGeom>
        </p:spPr>
        <p:txBody>
          <a:bodyPr wrap="square">
            <a:spAutoFit/>
          </a:bodyPr>
          <a:lstStyle/>
          <a:p>
            <a:pPr marL="457200" algn="just"/>
            <a:r>
              <a:rPr lang="tg-Cyrl-TJ" sz="2400" dirty="0">
                <a:latin typeface="Times New Roman" panose="02020603050405020304" pitchFamily="18" charset="0"/>
                <a:ea typeface="Calibri" panose="020F0502020204030204" pitchFamily="34" charset="0"/>
                <a:cs typeface="Times New Roman" panose="02020603050405020304" pitchFamily="18" charset="0"/>
              </a:rPr>
              <a:t>	Печаҳои дуюми трансформаторҳои ҷараён пайдарпай аз баромадҳои гуногунном (рас. 8.4.) пайваст шуда, секунҷаро ташкил медиҳанд.</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2">
            <a:extLst>
              <a:ext uri="{FF2B5EF4-FFF2-40B4-BE49-F238E27FC236}">
                <a16:creationId xmlns:a16="http://schemas.microsoft.com/office/drawing/2014/main" id="{DF30A432-A999-402A-831A-DE8DB9750151}"/>
              </a:ext>
            </a:extLst>
          </p:cNvPr>
          <p:cNvSpPr>
            <a:spLocks noChangeArrowheads="1"/>
          </p:cNvSpPr>
          <p:nvPr/>
        </p:nvSpPr>
        <p:spPr bwMode="auto">
          <a:xfrm>
            <a:off x="1571347" y="2907562"/>
            <a:ext cx="9906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a:extLst>
              <a:ext uri="{FF2B5EF4-FFF2-40B4-BE49-F238E27FC236}">
                <a16:creationId xmlns:a16="http://schemas.microsoft.com/office/drawing/2014/main" id="{34D477E7-9EF5-4421-A1F7-51AED595B775}"/>
              </a:ext>
            </a:extLst>
          </p:cNvPr>
          <p:cNvGraphicFramePr>
            <a:graphicFrameLocks noChangeAspect="1"/>
          </p:cNvGraphicFramePr>
          <p:nvPr>
            <p:extLst>
              <p:ext uri="{D42A27DB-BD31-4B8C-83A1-F6EECF244321}">
                <p14:modId xmlns:p14="http://schemas.microsoft.com/office/powerpoint/2010/main" val="100959444"/>
              </p:ext>
            </p:extLst>
          </p:nvPr>
        </p:nvGraphicFramePr>
        <p:xfrm>
          <a:off x="755432" y="2502097"/>
          <a:ext cx="3887588" cy="3076160"/>
        </p:xfrm>
        <a:graphic>
          <a:graphicData uri="http://schemas.openxmlformats.org/presentationml/2006/ole">
            <mc:AlternateContent xmlns:mc="http://schemas.openxmlformats.org/markup-compatibility/2006">
              <mc:Choice xmlns:v="urn:schemas-microsoft-com:vml" Requires="v">
                <p:oleObj spid="_x0000_s14347" r:id="rId3" imgW="2778162" imgH="2223807" progId="Visio.Drawing.11">
                  <p:embed/>
                </p:oleObj>
              </mc:Choice>
              <mc:Fallback>
                <p:oleObj r:id="rId3" imgW="2778162" imgH="2223807"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432" y="2502097"/>
                        <a:ext cx="3887588" cy="3076160"/>
                      </a:xfrm>
                      <a:prstGeom prst="rect">
                        <a:avLst/>
                      </a:prstGeom>
                      <a:noFill/>
                    </p:spPr>
                  </p:pic>
                </p:oleObj>
              </mc:Fallback>
            </mc:AlternateContent>
          </a:graphicData>
        </a:graphic>
      </p:graphicFrame>
      <p:sp>
        <p:nvSpPr>
          <p:cNvPr id="8" name="Прямоугольник 7">
            <a:extLst>
              <a:ext uri="{FF2B5EF4-FFF2-40B4-BE49-F238E27FC236}">
                <a16:creationId xmlns:a16="http://schemas.microsoft.com/office/drawing/2014/main" id="{030536A0-A0A5-4CB7-B0DD-01B81F9871D6}"/>
              </a:ext>
            </a:extLst>
          </p:cNvPr>
          <p:cNvSpPr/>
          <p:nvPr/>
        </p:nvSpPr>
        <p:spPr>
          <a:xfrm>
            <a:off x="123547" y="5668269"/>
            <a:ext cx="6845421" cy="869725"/>
          </a:xfrm>
          <a:prstGeom prst="rect">
            <a:avLst/>
          </a:prstGeom>
        </p:spPr>
        <p:txBody>
          <a:bodyPr wrap="square">
            <a:spAutoFit/>
          </a:bodyPr>
          <a:lstStyle/>
          <a:p>
            <a:pPr marL="270510">
              <a:lnSpc>
                <a:spcPct val="107000"/>
              </a:lnSpc>
            </a:pPr>
            <a:r>
              <a:rPr lang="tg-Cyrl-TJ" sz="1600" dirty="0">
                <a:latin typeface="Times New Roman" panose="02020603050405020304" pitchFamily="18" charset="0"/>
                <a:ea typeface="Calibri" panose="020F0502020204030204" pitchFamily="34" charset="0"/>
                <a:cs typeface="Times New Roman" panose="02020603050405020304" pitchFamily="18" charset="0"/>
              </a:rPr>
              <a:t>Рас. 8.4. Схемаи пайвасти секунҷагии трансформатори ҷараён ва ситорагии пурраи печаи реле </a:t>
            </a:r>
            <a:r>
              <a:rPr lang="tg-Cyrl-TJ" sz="1600" dirty="0">
                <a:latin typeface="Times New Roman" panose="02020603050405020304" pitchFamily="18" charset="0"/>
                <a:ea typeface="Times New Roman" panose="02020603050405020304" pitchFamily="18" charset="0"/>
                <a:cs typeface="Times New Roman" panose="02020603050405020304" pitchFamily="18" charset="0"/>
              </a:rPr>
              <a:t>Абдуллоев, Р.Т. Ҳимояи релеии таҷҳизоти электроэнергетикӣ: воситаи таълим/Душанбе: Промэкспо, 2018, саҳ.42</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Прямоугольник 8">
            <a:extLst>
              <a:ext uri="{FF2B5EF4-FFF2-40B4-BE49-F238E27FC236}">
                <a16:creationId xmlns:a16="http://schemas.microsoft.com/office/drawing/2014/main" id="{05F6C1D6-F324-42F9-946A-7C421D7D5B1E}"/>
              </a:ext>
            </a:extLst>
          </p:cNvPr>
          <p:cNvSpPr/>
          <p:nvPr/>
        </p:nvSpPr>
        <p:spPr>
          <a:xfrm>
            <a:off x="5262981" y="2125804"/>
            <a:ext cx="4519472" cy="3046988"/>
          </a:xfrm>
          <a:prstGeom prst="rect">
            <a:avLst/>
          </a:prstGeom>
        </p:spPr>
        <p:txBody>
          <a:bodyPr wrap="square">
            <a:spAutoFit/>
          </a:bodyPr>
          <a:lstStyle/>
          <a:p>
            <a:pPr algn="just"/>
            <a:r>
              <a:rPr lang="tg-Cyrl-TJ" sz="2400" dirty="0">
                <a:latin typeface="Times New Roman" panose="02020603050405020304" pitchFamily="18" charset="0"/>
                <a:ea typeface="Calibri" panose="020F0502020204030204" pitchFamily="34" charset="0"/>
              </a:rPr>
              <a:t>	Релеи бо схемаи ситора пайваст буда, ба қуллаи ин секунҷа сарбаст мешавад. Ҳангоми пайвасткунӣ бо чунин схема дар ҳар як реле ҷараён ҷорӣ мешавад, ки ба фарқи геометрии ҷараёнҳои ду фаза баробар мебошанд.</a:t>
            </a:r>
            <a:endParaRPr lang="ru-RU" sz="2400" dirty="0"/>
          </a:p>
        </p:txBody>
      </p:sp>
    </p:spTree>
    <p:extLst>
      <p:ext uri="{BB962C8B-B14F-4D97-AF65-F5344CB8AC3E}">
        <p14:creationId xmlns:p14="http://schemas.microsoft.com/office/powerpoint/2010/main" val="4200857413"/>
      </p:ext>
    </p:extLst>
  </p:cSld>
  <p:clrMapOvr>
    <a:masterClrMapping/>
  </p:clrMapOvr>
  <mc:AlternateContent xmlns:mc="http://schemas.openxmlformats.org/markup-compatibility/2006" xmlns:p14="http://schemas.microsoft.com/office/powerpoint/2010/main">
    <mc:Choice Requires="p14">
      <p:transition spd="slow" p14:dur="2000" advTm="170706"/>
    </mc:Choice>
    <mc:Fallback xmlns="">
      <p:transition spd="slow" advTm="17070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E09CC1AD-F795-4157-9B29-8064C6B4D240}"/>
              </a:ext>
            </a:extLst>
          </p:cNvPr>
          <p:cNvSpPr/>
          <p:nvPr/>
        </p:nvSpPr>
        <p:spPr>
          <a:xfrm>
            <a:off x="186061" y="0"/>
            <a:ext cx="9658906"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Схемаи пайвасти секунҷагии трансформаторҳои ҷараён                      ва ситорагии печаҳои реле. </a:t>
            </a:r>
            <a:endParaRPr lang="ru-RU" sz="2800" b="1"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Прямоугольник 4">
                <a:extLst>
                  <a:ext uri="{FF2B5EF4-FFF2-40B4-BE49-F238E27FC236}">
                    <a16:creationId xmlns:a16="http://schemas.microsoft.com/office/drawing/2014/main" id="{3A1EDDDE-F3BF-45CF-B179-D94AD460A600}"/>
                  </a:ext>
                </a:extLst>
              </p:cNvPr>
              <p:cNvSpPr/>
              <p:nvPr/>
            </p:nvSpPr>
            <p:spPr>
              <a:xfrm>
                <a:off x="186061" y="809792"/>
                <a:ext cx="9374080" cy="4401141"/>
              </a:xfrm>
              <a:prstGeom prst="rect">
                <a:avLst/>
              </a:prstGeom>
            </p:spPr>
            <p:txBody>
              <a:bodyPr wrap="square">
                <a:spAutoFit/>
              </a:bodyPr>
              <a:lstStyle/>
              <a:p>
                <a:pPr algn="ctr">
                  <a:lnSpc>
                    <a:spcPct val="107000"/>
                  </a:lnSpc>
                  <a:spcAft>
                    <a:spcPts val="800"/>
                  </a:spcAft>
                </a:pPr>
                <a:r>
                  <a:rPr lang="tg-Cyrl-TJ" sz="2400" b="1" dirty="0">
                    <a:latin typeface="Times New Roman" panose="02020603050405020304" pitchFamily="18" charset="0"/>
                    <a:ea typeface="Calibri" panose="020F0502020204030204" pitchFamily="34" charset="0"/>
                    <a:cs typeface="Times New Roman" panose="02020603050405020304" pitchFamily="18" charset="0"/>
                  </a:rPr>
                  <a:t>Хусусиятҳои схема</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tg-Cyrl-TJ" sz="2400" dirty="0">
                    <a:latin typeface="Times New Roman" panose="02020603050405020304" pitchFamily="18" charset="0"/>
                    <a:ea typeface="Calibri" panose="020F0502020204030204" pitchFamily="34" charset="0"/>
                    <a:cs typeface="Times New Roman" panose="02020603050405020304" pitchFamily="18" charset="0"/>
                  </a:rPr>
                  <a:t>Ҷоришавии ҷараён дар ҳама намуди РК ба амал меояд ва схема дар ҳама намуди РК кор мекунад.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buFont typeface="+mj-lt"/>
                  <a:buAutoNum type="arabicPeriod"/>
                </a:pPr>
                <a:r>
                  <a:rPr lang="tg-Cyrl-TJ" sz="2400" dirty="0">
                    <a:latin typeface="Times New Roman" panose="02020603050405020304" pitchFamily="18" charset="0"/>
                    <a:ea typeface="Calibri" panose="020F0502020204030204" pitchFamily="34" charset="0"/>
                    <a:cs typeface="Times New Roman" panose="02020603050405020304" pitchFamily="18" charset="0"/>
                  </a:rPr>
                  <a:t>Таносуб байни ҷараёнҳои реле ва ҷараёнҳои фазавии дуюми трансформатори ҷараён аз намуди РК вобастагӣ дорад ва аз ҳамин сабаб схема зарибҳои гуногуни схемавӣ дорад: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270510" algn="ctr">
                  <a:lnSpc>
                    <a:spcPct val="150000"/>
                  </a:lnSpc>
                </a:pPr>
                <a14:m>
                  <m:oMath xmlns:m="http://schemas.openxmlformats.org/officeDocument/2006/math">
                    <m:sSubSup>
                      <m:sSubSupPr>
                        <m:ctrlPr>
                          <a:rPr lang="ru-RU" sz="2800" b="1" i="1">
                            <a:latin typeface="Cambria Math" panose="02040503050406030204" pitchFamily="18" charset="0"/>
                            <a:ea typeface="Calibri" panose="020F0502020204030204" pitchFamily="34" charset="0"/>
                            <a:cs typeface="Times New Roman" panose="02020603050405020304" pitchFamily="18" charset="0"/>
                          </a:rPr>
                        </m:ctrlPr>
                      </m:sSubSupPr>
                      <m:e>
                        <m:r>
                          <a:rPr lang="tg-Cyrl-TJ" sz="2800" b="1" i="1">
                            <a:latin typeface="Cambria Math" panose="02040503050406030204" pitchFamily="18" charset="0"/>
                            <a:ea typeface="Calibri" panose="020F0502020204030204" pitchFamily="34" charset="0"/>
                            <a:cs typeface="Times New Roman" panose="02020603050405020304" pitchFamily="18" charset="0"/>
                          </a:rPr>
                          <m:t>𝒌</m:t>
                        </m:r>
                      </m:e>
                      <m:sub>
                        <m:r>
                          <a:rPr lang="tg-Cyrl-TJ" sz="2800" b="1" i="1">
                            <a:latin typeface="Cambria Math" panose="02040503050406030204" pitchFamily="18" charset="0"/>
                            <a:ea typeface="Calibri" panose="020F0502020204030204" pitchFamily="34" charset="0"/>
                            <a:cs typeface="Times New Roman" panose="02020603050405020304" pitchFamily="18" charset="0"/>
                          </a:rPr>
                          <m:t>сх</m:t>
                        </m:r>
                      </m:sub>
                      <m:sup>
                        <m:r>
                          <a:rPr lang="tg-Cyrl-TJ" sz="2800" b="1" i="1">
                            <a:latin typeface="Cambria Math" panose="02040503050406030204" pitchFamily="18" charset="0"/>
                            <a:ea typeface="Calibri" panose="020F0502020204030204" pitchFamily="34" charset="0"/>
                            <a:cs typeface="Times New Roman" panose="02020603050405020304" pitchFamily="18" charset="0"/>
                          </a:rPr>
                          <m:t>(</m:t>
                        </m:r>
                        <m:r>
                          <a:rPr lang="tg-Cyrl-TJ" sz="2800" b="1" i="1">
                            <a:latin typeface="Cambria Math" panose="02040503050406030204" pitchFamily="18" charset="0"/>
                            <a:ea typeface="Calibri" panose="020F0502020204030204" pitchFamily="34" charset="0"/>
                            <a:cs typeface="Times New Roman" panose="02020603050405020304" pitchFamily="18" charset="0"/>
                          </a:rPr>
                          <m:t>𝟑</m:t>
                        </m:r>
                        <m:r>
                          <a:rPr lang="tg-Cyrl-TJ" sz="2800" b="1" i="1">
                            <a:latin typeface="Cambria Math" panose="02040503050406030204" pitchFamily="18" charset="0"/>
                            <a:ea typeface="Calibri" panose="020F0502020204030204" pitchFamily="34" charset="0"/>
                            <a:cs typeface="Times New Roman" panose="02020603050405020304" pitchFamily="18" charset="0"/>
                          </a:rPr>
                          <m:t>)</m:t>
                        </m:r>
                      </m:sup>
                    </m:sSubSup>
                  </m:oMath>
                </a14:m>
                <a:r>
                  <a:rPr lang="en-US" sz="2800" b="1" i="1" baseline="-25000" dirty="0">
                    <a:latin typeface="Times New Roman" panose="02020603050405020304" pitchFamily="18" charset="0"/>
                    <a:ea typeface="Calibri" panose="020F0502020204030204" pitchFamily="34" charset="0"/>
                    <a:cs typeface="Times New Roman" panose="02020603050405020304" pitchFamily="18" charset="0"/>
                  </a:rPr>
                  <a:t> </a:t>
                </a:r>
                <a:r>
                  <a:rPr lang="tg-Cyrl-TJ" sz="2800" b="1"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ad>
                      <m:radPr>
                        <m:degHide m:val="on"/>
                        <m:ctrlPr>
                          <a:rPr lang="ru-RU" sz="2800" b="1" i="1">
                            <a:latin typeface="Cambria Math" panose="02040503050406030204" pitchFamily="18" charset="0"/>
                            <a:ea typeface="Calibri" panose="020F0502020204030204" pitchFamily="34" charset="0"/>
                            <a:cs typeface="Times New Roman" panose="02020603050405020304" pitchFamily="18" charset="0"/>
                          </a:rPr>
                        </m:ctrlPr>
                      </m:radPr>
                      <m:deg/>
                      <m:e>
                        <m:r>
                          <a:rPr lang="tg-Cyrl-TJ" sz="2800" b="1" i="1">
                            <a:latin typeface="Cambria Math" panose="02040503050406030204" pitchFamily="18" charset="0"/>
                            <a:ea typeface="Calibri" panose="020F0502020204030204" pitchFamily="34" charset="0"/>
                            <a:cs typeface="Times New Roman" panose="02020603050405020304" pitchFamily="18" charset="0"/>
                          </a:rPr>
                          <m:t>𝟑</m:t>
                        </m:r>
                      </m:e>
                    </m:rad>
                    <m:r>
                      <a:rPr lang="tg-Cyrl-TJ" sz="2800" b="1" i="1">
                        <a:latin typeface="Cambria Math" panose="02040503050406030204" pitchFamily="18" charset="0"/>
                        <a:ea typeface="Calibri" panose="020F0502020204030204" pitchFamily="34" charset="0"/>
                        <a:cs typeface="Times New Roman" panose="02020603050405020304" pitchFamily="18" charset="0"/>
                      </a:rPr>
                      <m:t> </m:t>
                    </m:r>
                    <m:r>
                      <a:rPr lang="ru-RU" sz="2800" b="1" i="1" smtClean="0">
                        <a:latin typeface="Cambria Math" panose="02040503050406030204" pitchFamily="18" charset="0"/>
                        <a:ea typeface="Calibri" panose="020F0502020204030204" pitchFamily="34" charset="0"/>
                        <a:cs typeface="Times New Roman" panose="02020603050405020304" pitchFamily="18" charset="0"/>
                      </a:rPr>
                      <m:t>;</m:t>
                    </m:r>
                    <m:r>
                      <a:rPr lang="tg-Cyrl-TJ" sz="2800" b="1" i="1">
                        <a:latin typeface="Cambria Math" panose="02040503050406030204" pitchFamily="18" charset="0"/>
                        <a:ea typeface="Calibri" panose="020F0502020204030204" pitchFamily="34" charset="0"/>
                        <a:cs typeface="Times New Roman" panose="02020603050405020304" pitchFamily="18" charset="0"/>
                      </a:rPr>
                      <m:t> </m:t>
                    </m:r>
                    <m:sSubSup>
                      <m:sSubSupPr>
                        <m:ctrlPr>
                          <a:rPr lang="ru-RU" sz="2800" b="1" i="1">
                            <a:latin typeface="Cambria Math" panose="02040503050406030204" pitchFamily="18" charset="0"/>
                            <a:ea typeface="Calibri" panose="020F0502020204030204" pitchFamily="34" charset="0"/>
                            <a:cs typeface="Times New Roman" panose="02020603050405020304" pitchFamily="18" charset="0"/>
                          </a:rPr>
                        </m:ctrlPr>
                      </m:sSubSupPr>
                      <m:e>
                        <m:r>
                          <a:rPr lang="tg-Cyrl-TJ" sz="2800" b="1" i="1">
                            <a:latin typeface="Cambria Math" panose="02040503050406030204" pitchFamily="18" charset="0"/>
                            <a:ea typeface="Calibri" panose="020F0502020204030204" pitchFamily="34" charset="0"/>
                            <a:cs typeface="Times New Roman" panose="02020603050405020304" pitchFamily="18" charset="0"/>
                          </a:rPr>
                          <m:t>𝒌</m:t>
                        </m:r>
                      </m:e>
                      <m:sub>
                        <m:r>
                          <a:rPr lang="tg-Cyrl-TJ" sz="2800" b="1" i="1">
                            <a:latin typeface="Cambria Math" panose="02040503050406030204" pitchFamily="18" charset="0"/>
                            <a:ea typeface="Calibri" panose="020F0502020204030204" pitchFamily="34" charset="0"/>
                            <a:cs typeface="Times New Roman" panose="02020603050405020304" pitchFamily="18" charset="0"/>
                          </a:rPr>
                          <m:t>сх</m:t>
                        </m:r>
                      </m:sub>
                      <m:sup>
                        <m:r>
                          <a:rPr lang="tg-Cyrl-TJ" sz="2800" b="1" i="1">
                            <a:latin typeface="Cambria Math" panose="02040503050406030204" pitchFamily="18" charset="0"/>
                            <a:ea typeface="Calibri" panose="020F0502020204030204" pitchFamily="34" charset="0"/>
                            <a:cs typeface="Times New Roman" panose="02020603050405020304" pitchFamily="18" charset="0"/>
                          </a:rPr>
                          <m:t>(</m:t>
                        </m:r>
                        <m:r>
                          <a:rPr lang="tg-Cyrl-TJ" sz="2800" b="1" i="1">
                            <a:latin typeface="Cambria Math" panose="02040503050406030204" pitchFamily="18" charset="0"/>
                            <a:ea typeface="Calibri" panose="020F0502020204030204" pitchFamily="34" charset="0"/>
                            <a:cs typeface="Times New Roman" panose="02020603050405020304" pitchFamily="18" charset="0"/>
                          </a:rPr>
                          <m:t>𝟐</m:t>
                        </m:r>
                        <m:r>
                          <a:rPr lang="tg-Cyrl-TJ" sz="2800" b="1" i="1">
                            <a:latin typeface="Cambria Math" panose="02040503050406030204" pitchFamily="18" charset="0"/>
                            <a:ea typeface="Calibri" panose="020F0502020204030204" pitchFamily="34" charset="0"/>
                            <a:cs typeface="Times New Roman" panose="02020603050405020304" pitchFamily="18" charset="0"/>
                          </a:rPr>
                          <m:t>)</m:t>
                        </m:r>
                      </m:sup>
                    </m:sSubSup>
                  </m:oMath>
                </a14:m>
                <a:r>
                  <a:rPr lang="tg-Cyrl-TJ" sz="2800" b="1" dirty="0">
                    <a:latin typeface="Times New Roman" panose="02020603050405020304" pitchFamily="18" charset="0"/>
                    <a:ea typeface="Times New Roman" panose="02020603050405020304" pitchFamily="18" charset="0"/>
                    <a:cs typeface="Times New Roman" panose="02020603050405020304" pitchFamily="18" charset="0"/>
                  </a:rPr>
                  <a:t> = 1,2; </a:t>
                </a:r>
                <a14:m>
                  <m:oMath xmlns:m="http://schemas.openxmlformats.org/officeDocument/2006/math">
                    <m:sSubSup>
                      <m:sSubSupPr>
                        <m:ctrlPr>
                          <a:rPr lang="ru-RU" sz="2800" b="1" i="1">
                            <a:latin typeface="Cambria Math" panose="02040503050406030204" pitchFamily="18" charset="0"/>
                            <a:ea typeface="Calibri" panose="020F0502020204030204" pitchFamily="34" charset="0"/>
                            <a:cs typeface="Times New Roman" panose="02020603050405020304" pitchFamily="18" charset="0"/>
                          </a:rPr>
                        </m:ctrlPr>
                      </m:sSubSupPr>
                      <m:e>
                        <m:r>
                          <a:rPr lang="tg-Cyrl-TJ" sz="2800" b="1" i="1">
                            <a:latin typeface="Cambria Math" panose="02040503050406030204" pitchFamily="18" charset="0"/>
                            <a:ea typeface="Calibri" panose="020F0502020204030204" pitchFamily="34" charset="0"/>
                            <a:cs typeface="Times New Roman" panose="02020603050405020304" pitchFamily="18" charset="0"/>
                          </a:rPr>
                          <m:t>𝒌</m:t>
                        </m:r>
                      </m:e>
                      <m:sub>
                        <m:r>
                          <a:rPr lang="tg-Cyrl-TJ" sz="2800" b="1" i="1">
                            <a:latin typeface="Cambria Math" panose="02040503050406030204" pitchFamily="18" charset="0"/>
                            <a:ea typeface="Calibri" panose="020F0502020204030204" pitchFamily="34" charset="0"/>
                            <a:cs typeface="Times New Roman" panose="02020603050405020304" pitchFamily="18" charset="0"/>
                          </a:rPr>
                          <m:t>сх</m:t>
                        </m:r>
                      </m:sub>
                      <m:sup>
                        <m:r>
                          <a:rPr lang="tg-Cyrl-TJ" sz="2800" b="1" i="1">
                            <a:latin typeface="Cambria Math" panose="02040503050406030204" pitchFamily="18" charset="0"/>
                            <a:ea typeface="Calibri" panose="020F0502020204030204" pitchFamily="34" charset="0"/>
                            <a:cs typeface="Times New Roman" panose="02020603050405020304" pitchFamily="18" charset="0"/>
                          </a:rPr>
                          <m:t>(</m:t>
                        </m:r>
                        <m:r>
                          <a:rPr lang="tg-Cyrl-TJ" sz="2800" b="1" i="1">
                            <a:latin typeface="Cambria Math" panose="02040503050406030204" pitchFamily="18" charset="0"/>
                            <a:ea typeface="Calibri" panose="020F0502020204030204" pitchFamily="34" charset="0"/>
                            <a:cs typeface="Times New Roman" panose="02020603050405020304" pitchFamily="18" charset="0"/>
                          </a:rPr>
                          <m:t>𝟏</m:t>
                        </m:r>
                        <m:r>
                          <a:rPr lang="tg-Cyrl-TJ" sz="2800" b="1" i="1">
                            <a:latin typeface="Cambria Math" panose="02040503050406030204" pitchFamily="18" charset="0"/>
                            <a:ea typeface="Calibri" panose="020F0502020204030204" pitchFamily="34" charset="0"/>
                            <a:cs typeface="Times New Roman" panose="02020603050405020304" pitchFamily="18" charset="0"/>
                          </a:rPr>
                          <m:t>)</m:t>
                        </m:r>
                      </m:sup>
                    </m:sSubSup>
                  </m:oMath>
                </a14:m>
                <a:r>
                  <a:rPr lang="tg-Cyrl-TJ" sz="2800" b="1" dirty="0">
                    <a:latin typeface="Times New Roman" panose="02020603050405020304" pitchFamily="18" charset="0"/>
                    <a:ea typeface="Times New Roman" panose="02020603050405020304" pitchFamily="18" charset="0"/>
                    <a:cs typeface="Times New Roman" panose="02020603050405020304" pitchFamily="18" charset="0"/>
                  </a:rPr>
                  <a:t> = 1.      (8.4.)</a:t>
                </a:r>
              </a:p>
              <a:p>
                <a:pPr marL="457200" algn="just"/>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Чунки зарибҳои схема </a:t>
                </a:r>
                <a14:m>
                  <m:oMath xmlns:m="http://schemas.openxmlformats.org/officeDocument/2006/math">
                    <m:sSubSup>
                      <m:sSubSupPr>
                        <m:ctrlPr>
                          <a:rPr lang="ru-RU" sz="2400" i="1">
                            <a:latin typeface="Cambria Math" panose="02040503050406030204" pitchFamily="18" charset="0"/>
                            <a:ea typeface="Calibri" panose="020F0502020204030204" pitchFamily="34" charset="0"/>
                            <a:cs typeface="Times New Roman" panose="02020603050405020304" pitchFamily="18" charset="0"/>
                          </a:rPr>
                        </m:ctrlPr>
                      </m:sSubSupPr>
                      <m:e>
                        <m:r>
                          <a:rPr lang="tg-Cyrl-TJ" sz="2400" i="1">
                            <a:latin typeface="Cambria Math" panose="02040503050406030204" pitchFamily="18" charset="0"/>
                            <a:ea typeface="Calibri" panose="020F0502020204030204" pitchFamily="34" charset="0"/>
                            <a:cs typeface="Times New Roman" panose="02020603050405020304" pitchFamily="18" charset="0"/>
                          </a:rPr>
                          <m:t>𝑘</m:t>
                        </m:r>
                      </m:e>
                      <m:sub>
                        <m:r>
                          <a:rPr lang="tg-Cyrl-TJ" sz="2400" i="1">
                            <a:latin typeface="Cambria Math" panose="02040503050406030204" pitchFamily="18" charset="0"/>
                            <a:ea typeface="Calibri" panose="020F0502020204030204" pitchFamily="34" charset="0"/>
                            <a:cs typeface="Times New Roman" panose="02020603050405020304" pitchFamily="18" charset="0"/>
                          </a:rPr>
                          <m:t>сх</m:t>
                        </m:r>
                      </m:sub>
                      <m:sup>
                        <m:r>
                          <a:rPr lang="tg-Cyrl-TJ" sz="2400" i="1">
                            <a:latin typeface="Cambria Math" panose="02040503050406030204" pitchFamily="18" charset="0"/>
                            <a:ea typeface="Calibri" panose="020F0502020204030204" pitchFamily="34" charset="0"/>
                            <a:cs typeface="Times New Roman" panose="02020603050405020304" pitchFamily="18" charset="0"/>
                          </a:rPr>
                          <m:t>(</m:t>
                        </m:r>
                        <m:r>
                          <a:rPr lang="tg-Cyrl-TJ" sz="2400" i="1">
                            <a:latin typeface="Cambria Math" panose="02040503050406030204" pitchFamily="18" charset="0"/>
                            <a:ea typeface="Calibri" panose="020F0502020204030204" pitchFamily="34" charset="0"/>
                            <a:cs typeface="Times New Roman" panose="02020603050405020304" pitchFamily="18" charset="0"/>
                          </a:rPr>
                          <m:t>𝑚</m:t>
                        </m:r>
                        <m:r>
                          <a:rPr lang="tg-Cyrl-TJ" sz="2400" i="1">
                            <a:latin typeface="Cambria Math" panose="02040503050406030204" pitchFamily="18" charset="0"/>
                            <a:ea typeface="Calibri" panose="020F0502020204030204" pitchFamily="34" charset="0"/>
                            <a:cs typeface="Times New Roman" panose="02020603050405020304" pitchFamily="18" charset="0"/>
                          </a:rPr>
                          <m:t>)</m:t>
                        </m:r>
                      </m:sup>
                    </m:sSubSup>
                  </m:oMath>
                </a14:m>
                <a:r>
                  <a:rPr lang="tg-Cyrl-TJ" sz="24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sSubSup>
                      <m:sSubSupPr>
                        <m:ctrlPr>
                          <a:rPr lang="ru-RU" sz="2400" i="1">
                            <a:latin typeface="Cambria Math" panose="02040503050406030204" pitchFamily="18" charset="0"/>
                            <a:ea typeface="Calibri" panose="020F0502020204030204" pitchFamily="34" charset="0"/>
                            <a:cs typeface="Times New Roman" panose="02020603050405020304" pitchFamily="18" charset="0"/>
                          </a:rPr>
                        </m:ctrlPr>
                      </m:sSubSupPr>
                      <m:e>
                        <m:r>
                          <a:rPr lang="tg-Cyrl-TJ" sz="2400" i="1">
                            <a:latin typeface="Cambria Math" panose="02040503050406030204" pitchFamily="18" charset="0"/>
                            <a:ea typeface="Calibri" panose="020F0502020204030204" pitchFamily="34" charset="0"/>
                            <a:cs typeface="Times New Roman" panose="02020603050405020304" pitchFamily="18" charset="0"/>
                          </a:rPr>
                          <m:t>𝑘</m:t>
                        </m:r>
                      </m:e>
                      <m:sub>
                        <m:r>
                          <a:rPr lang="tg-Cyrl-TJ" sz="2400" i="1">
                            <a:latin typeface="Cambria Math" panose="02040503050406030204" pitchFamily="18" charset="0"/>
                            <a:ea typeface="Calibri" panose="020F0502020204030204" pitchFamily="34" charset="0"/>
                            <a:cs typeface="Times New Roman" panose="02020603050405020304" pitchFamily="18" charset="0"/>
                          </a:rPr>
                          <m:t>сх</m:t>
                        </m:r>
                      </m:sub>
                      <m:sup>
                        <m:r>
                          <a:rPr lang="tg-Cyrl-TJ" sz="2400" i="1">
                            <a:latin typeface="Cambria Math" panose="02040503050406030204" pitchFamily="18" charset="0"/>
                            <a:ea typeface="Calibri" panose="020F0502020204030204" pitchFamily="34" charset="0"/>
                            <a:cs typeface="Times New Roman" panose="02020603050405020304" pitchFamily="18" charset="0"/>
                          </a:rPr>
                          <m:t>(3)</m:t>
                        </m:r>
                      </m:sup>
                    </m:sSubSup>
                  </m:oMath>
                </a14:m>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қимати нобаробар доранд ва аз ҳамин сабаб ҳассосиятҳои гуногунро ба вуҷуд меоранд.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5" name="Прямоугольник 4">
                <a:extLst>
                  <a:ext uri="{FF2B5EF4-FFF2-40B4-BE49-F238E27FC236}">
                    <a16:creationId xmlns:a16="http://schemas.microsoft.com/office/drawing/2014/main" id="{3A1EDDDE-F3BF-45CF-B179-D94AD460A600}"/>
                  </a:ext>
                </a:extLst>
              </p:cNvPr>
              <p:cNvSpPr>
                <a:spLocks noRot="1" noChangeAspect="1" noMove="1" noResize="1" noEditPoints="1" noAdjustHandles="1" noChangeArrowheads="1" noChangeShapeType="1" noTextEdit="1"/>
              </p:cNvSpPr>
              <p:nvPr/>
            </p:nvSpPr>
            <p:spPr>
              <a:xfrm>
                <a:off x="186061" y="809792"/>
                <a:ext cx="9374080" cy="4401141"/>
              </a:xfrm>
              <a:prstGeom prst="rect">
                <a:avLst/>
              </a:prstGeom>
              <a:blipFill>
                <a:blip r:embed="rId4"/>
                <a:stretch>
                  <a:fillRect l="-911" t="-1108" r="-1041" b="-2216"/>
                </a:stretch>
              </a:blipFill>
            </p:spPr>
            <p:txBody>
              <a:bodyPr/>
              <a:lstStyle/>
              <a:p>
                <a:r>
                  <a:rPr lang="ru-RU">
                    <a:noFill/>
                  </a:rPr>
                  <a:t> </a:t>
                </a:r>
              </a:p>
            </p:txBody>
          </p:sp>
        </mc:Fallback>
      </mc:AlternateContent>
    </p:spTree>
    <p:extLst>
      <p:ext uri="{BB962C8B-B14F-4D97-AF65-F5344CB8AC3E}">
        <p14:creationId xmlns:p14="http://schemas.microsoft.com/office/powerpoint/2010/main" val="1229055076"/>
      </p:ext>
    </p:extLst>
  </p:cSld>
  <p:clrMapOvr>
    <a:masterClrMapping/>
  </p:clrMapOvr>
  <mc:AlternateContent xmlns:mc="http://schemas.openxmlformats.org/markup-compatibility/2006" xmlns:p14="http://schemas.microsoft.com/office/powerpoint/2010/main">
    <mc:Choice Requires="p14">
      <p:transition spd="slow" p14:dur="2000" advTm="87639"/>
    </mc:Choice>
    <mc:Fallback xmlns="">
      <p:transition spd="slow" advTm="8763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4FCB8059-37F7-443F-9EE2-BE760500BAF7}"/>
              </a:ext>
            </a:extLst>
          </p:cNvPr>
          <p:cNvSpPr/>
          <p:nvPr/>
        </p:nvSpPr>
        <p:spPr>
          <a:xfrm>
            <a:off x="123547" y="77627"/>
            <a:ext cx="9658906"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Схемаи пайвасти секунҷагии трансформаторҳои ҷараён                      ва ситорагии печаҳои реле. </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5D5A759B-7551-43E2-AEE8-01070878E079}"/>
              </a:ext>
            </a:extLst>
          </p:cNvPr>
          <p:cNvSpPr/>
          <p:nvPr/>
        </p:nvSpPr>
        <p:spPr>
          <a:xfrm>
            <a:off x="763109" y="1182391"/>
            <a:ext cx="8727119" cy="4457952"/>
          </a:xfrm>
          <a:prstGeom prst="rect">
            <a:avLst/>
          </a:prstGeom>
        </p:spPr>
        <p:txBody>
          <a:bodyPr wrap="square">
            <a:spAutoFit/>
          </a:bodyPr>
          <a:lstStyle/>
          <a:p>
            <a:pPr lvl="0"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3. Ҳангоми РК ба замин, ҷараёни пайдарпайии сифрӣ ба воситаи реле намегузарад (танҳо ҷараёни пайдапайии </a:t>
            </a:r>
            <a:r>
              <a:rPr lang="tg-Cyrl-TJ" sz="2400" dirty="0">
                <a:latin typeface="Times New Roman" panose="02020603050405020304" pitchFamily="18" charset="0"/>
                <a:ea typeface="Calibri" panose="020F0502020204030204" pitchFamily="34" charset="0"/>
                <a:cs typeface="Times New Roman" panose="02020603050405020304" pitchFamily="18" charset="0"/>
              </a:rPr>
              <a:t>рост</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 </a:t>
            </a:r>
            <a:r>
              <a:rPr lang="tg-Cyrl-TJ" sz="2400" dirty="0">
                <a:latin typeface="Times New Roman" panose="02020603050405020304" pitchFamily="18" charset="0"/>
                <a:ea typeface="Calibri" panose="020F0502020204030204" pitchFamily="34" charset="0"/>
                <a:cs typeface="Times New Roman" panose="02020603050405020304" pitchFamily="18" charset="0"/>
              </a:rPr>
              <a:t>ва</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 </a:t>
            </a:r>
            <a:r>
              <a:rPr lang="tg-Cyrl-TJ" sz="2400" dirty="0">
                <a:latin typeface="Times New Roman" panose="02020603050405020304" pitchFamily="18" charset="0"/>
                <a:ea typeface="Calibri" panose="020F0502020204030204" pitchFamily="34" charset="0"/>
                <a:cs typeface="Times New Roman" panose="02020603050405020304" pitchFamily="18" charset="0"/>
              </a:rPr>
              <a:t>баръакс</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 </a:t>
            </a:r>
            <a:r>
              <a:rPr lang="tg-Cyrl-TJ" sz="2400" dirty="0">
                <a:latin typeface="Times New Roman" panose="02020603050405020304" pitchFamily="18" charset="0"/>
                <a:ea typeface="Calibri" panose="020F0502020204030204" pitchFamily="34" charset="0"/>
                <a:cs typeface="Times New Roman" panose="02020603050405020304" pitchFamily="18" charset="0"/>
              </a:rPr>
              <a:t>ҷорӣ мешавад, яъне танҳо қисми ҷараёни РК</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схемаи пайвасти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ТА1</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ТА3</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ба намуди секунҷа ҳамчун филтри комбинатсия кардашудаи ҷараёни рост ва баръакс мебошад.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lvl="0"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4. Ғеҷонидан (сдвиг) ба 30 градуси электрикиро медиҳад. </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457200"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Схема асосан барои ҳимояи дифференсиалӣ ва фосилавӣ истифода бурда мешавад.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12006471"/>
      </p:ext>
    </p:extLst>
  </p:cSld>
  <p:clrMapOvr>
    <a:masterClrMapping/>
  </p:clrMapOvr>
  <mc:AlternateContent xmlns:mc="http://schemas.openxmlformats.org/markup-compatibility/2006" xmlns:p14="http://schemas.microsoft.com/office/powerpoint/2010/main">
    <mc:Choice Requires="p14">
      <p:transition spd="slow" p14:dur="2000" advTm="62486"/>
    </mc:Choice>
    <mc:Fallback xmlns="">
      <p:transition spd="slow" advTm="6248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53EFED0C-43C7-461C-947C-CB218C30E50F}"/>
              </a:ext>
            </a:extLst>
          </p:cNvPr>
          <p:cNvSpPr/>
          <p:nvPr/>
        </p:nvSpPr>
        <p:spPr>
          <a:xfrm>
            <a:off x="123547" y="148648"/>
            <a:ext cx="9658906"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Схемаи пайвасти секунҷагии нопурраи дуфазаи якрелегӣ    (ба фарқияти ҷараёнҳои ду фаза).</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EC875A97-4A7E-4101-B811-5410E5259FE8}"/>
              </a:ext>
            </a:extLst>
          </p:cNvPr>
          <p:cNvSpPr/>
          <p:nvPr/>
        </p:nvSpPr>
        <p:spPr>
          <a:xfrm>
            <a:off x="816747" y="1488320"/>
            <a:ext cx="8851036" cy="1687578"/>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Times New Roman" panose="02020603050405020304" pitchFamily="18" charset="0"/>
              </a:rPr>
              <a:t>	Барои иҷрои схема печаҳои дуюми трансформаторҳои дар ду фаза васлшуда бо баромадҳои гуногунном пайваст карда мешаванд. </a:t>
            </a:r>
            <a:endParaRPr lang="ru-RU" sz="2400" dirty="0"/>
          </a:p>
        </p:txBody>
      </p:sp>
      <p:graphicFrame>
        <p:nvGraphicFramePr>
          <p:cNvPr id="7" name="Объект 6">
            <a:extLst>
              <a:ext uri="{FF2B5EF4-FFF2-40B4-BE49-F238E27FC236}">
                <a16:creationId xmlns:a16="http://schemas.microsoft.com/office/drawing/2014/main" id="{828728AC-8BA5-418E-B468-73F81A361CB6}"/>
              </a:ext>
            </a:extLst>
          </p:cNvPr>
          <p:cNvGraphicFramePr>
            <a:graphicFrameLocks noChangeAspect="1"/>
          </p:cNvGraphicFramePr>
          <p:nvPr>
            <p:extLst>
              <p:ext uri="{D42A27DB-BD31-4B8C-83A1-F6EECF244321}">
                <p14:modId xmlns:p14="http://schemas.microsoft.com/office/powerpoint/2010/main" val="176681675"/>
              </p:ext>
            </p:extLst>
          </p:nvPr>
        </p:nvGraphicFramePr>
        <p:xfrm>
          <a:off x="1935239" y="2870570"/>
          <a:ext cx="2716213" cy="2706688"/>
        </p:xfrm>
        <a:graphic>
          <a:graphicData uri="http://schemas.openxmlformats.org/presentationml/2006/ole">
            <mc:AlternateContent xmlns:mc="http://schemas.openxmlformats.org/markup-compatibility/2006">
              <mc:Choice xmlns:v="urn:schemas-microsoft-com:vml" Requires="v">
                <p:oleObj spid="_x0000_s21514" r:id="rId3" imgW="2373070" imgH="2347856" progId="Visio.Drawing.11">
                  <p:embed/>
                </p:oleObj>
              </mc:Choice>
              <mc:Fallback>
                <p:oleObj r:id="rId3" imgW="2373070" imgH="2347856"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35239" y="2870570"/>
                        <a:ext cx="2716213" cy="2706688"/>
                      </a:xfrm>
                      <a:prstGeom prst="rect">
                        <a:avLst/>
                      </a:prstGeom>
                      <a:noFill/>
                    </p:spPr>
                  </p:pic>
                </p:oleObj>
              </mc:Fallback>
            </mc:AlternateContent>
          </a:graphicData>
        </a:graphic>
      </p:graphicFrame>
      <p:sp>
        <p:nvSpPr>
          <p:cNvPr id="8" name="Прямоугольник 7">
            <a:extLst>
              <a:ext uri="{FF2B5EF4-FFF2-40B4-BE49-F238E27FC236}">
                <a16:creationId xmlns:a16="http://schemas.microsoft.com/office/drawing/2014/main" id="{71418281-2FC3-4219-93C6-A3EC81E0CE89}"/>
              </a:ext>
            </a:extLst>
          </p:cNvPr>
          <p:cNvSpPr/>
          <p:nvPr/>
        </p:nvSpPr>
        <p:spPr>
          <a:xfrm>
            <a:off x="123547" y="5733262"/>
            <a:ext cx="8384218" cy="864980"/>
          </a:xfrm>
          <a:prstGeom prst="rect">
            <a:avLst/>
          </a:prstGeom>
        </p:spPr>
        <p:txBody>
          <a:bodyPr wrap="square">
            <a:spAutoFit/>
          </a:bodyPr>
          <a:lstStyle/>
          <a:p>
            <a:pPr marL="457200" indent="270510" algn="just">
              <a:lnSpc>
                <a:spcPct val="107000"/>
              </a:lnSpc>
            </a:pPr>
            <a:r>
              <a:rPr lang="tg-Cyrl-TJ" sz="1600" dirty="0">
                <a:latin typeface="Times New Roman" panose="02020603050405020304" pitchFamily="18" charset="0"/>
                <a:ea typeface="Times New Roman" panose="02020603050405020304" pitchFamily="18" charset="0"/>
                <a:cs typeface="Times New Roman" panose="02020603050405020304" pitchFamily="18" charset="0"/>
              </a:rPr>
              <a:t>Рас. 8.3. Схемаи пайвасти трансформаторҳои ҷараён ва печаи реле ба</a:t>
            </a:r>
            <a:endParaRPr lang="ru-RU" sz="16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pPr>
            <a:r>
              <a:rPr lang="tg-Cyrl-TJ" sz="1600" dirty="0">
                <a:latin typeface="Times New Roman" panose="02020603050405020304" pitchFamily="18" charset="0"/>
                <a:ea typeface="Times New Roman" panose="02020603050405020304" pitchFamily="18" charset="0"/>
                <a:cs typeface="Times New Roman" panose="02020603050405020304" pitchFamily="18" charset="0"/>
              </a:rPr>
              <a:t>фарқияти ду ҷараён Абдуллоев, Р.Т. Ҳимояи релеии таҷҳизоти </a:t>
            </a:r>
          </a:p>
          <a:p>
            <a:pPr algn="just">
              <a:lnSpc>
                <a:spcPct val="107000"/>
              </a:lnSpc>
            </a:pPr>
            <a:r>
              <a:rPr lang="tg-Cyrl-TJ" sz="1600" dirty="0">
                <a:latin typeface="Times New Roman" panose="02020603050405020304" pitchFamily="18" charset="0"/>
                <a:ea typeface="Times New Roman" panose="02020603050405020304" pitchFamily="18" charset="0"/>
                <a:cs typeface="Times New Roman" panose="02020603050405020304" pitchFamily="18" charset="0"/>
              </a:rPr>
              <a:t>электроэнергетикӣ: воситаи таълим/Душанбе: Промэкспо, 2018, саҳ.44</a:t>
            </a:r>
            <a:endParaRPr lang="ru-RU"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Прямоугольник 8">
            <a:extLst>
              <a:ext uri="{FF2B5EF4-FFF2-40B4-BE49-F238E27FC236}">
                <a16:creationId xmlns:a16="http://schemas.microsoft.com/office/drawing/2014/main" id="{BBDED7BA-ABC9-4416-8828-82B29B8E86B0}"/>
              </a:ext>
            </a:extLst>
          </p:cNvPr>
          <p:cNvSpPr/>
          <p:nvPr/>
        </p:nvSpPr>
        <p:spPr>
          <a:xfrm>
            <a:off x="4562753" y="2870570"/>
            <a:ext cx="4953000" cy="2308324"/>
          </a:xfrm>
          <a:prstGeom prst="rect">
            <a:avLst/>
          </a:prstGeom>
        </p:spPr>
        <p:txBody>
          <a:bodyPr>
            <a:spAutoFit/>
          </a:bodyPr>
          <a:lstStyle/>
          <a:p>
            <a:pPr marL="457200" algn="just"/>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Ба трансформатори ҷараён реле тавре пайваст мешавад, ки ҷараён ба печааш ҷорӣ шуда, қимати он ба фарқияти геометрии ҷараёнҳои фазавӣ баробар мешавад.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05561213"/>
      </p:ext>
    </p:extLst>
  </p:cSld>
  <p:clrMapOvr>
    <a:masterClrMapping/>
  </p:clrMapOvr>
  <mc:AlternateContent xmlns:mc="http://schemas.openxmlformats.org/markup-compatibility/2006" xmlns:p14="http://schemas.microsoft.com/office/powerpoint/2010/main">
    <mc:Choice Requires="p14">
      <p:transition spd="slow" p14:dur="2000" advTm="131738"/>
    </mc:Choice>
    <mc:Fallback xmlns="">
      <p:transition spd="slow" advTm="13173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9BFC730C-8604-4B66-93DB-450C84C4B4AF}"/>
              </a:ext>
            </a:extLst>
          </p:cNvPr>
          <p:cNvSpPr/>
          <p:nvPr/>
        </p:nvSpPr>
        <p:spPr>
          <a:xfrm>
            <a:off x="647700" y="658871"/>
            <a:ext cx="8842528" cy="4560544"/>
          </a:xfrm>
          <a:prstGeom prst="rect">
            <a:avLst/>
          </a:prstGeom>
        </p:spPr>
        <p:txBody>
          <a:bodyPr wrap="square">
            <a:spAutoFit/>
          </a:bodyPr>
          <a:lstStyle/>
          <a:p>
            <a:pPr algn="ctr">
              <a:lnSpc>
                <a:spcPct val="150000"/>
              </a:lnSpc>
              <a:spcAft>
                <a:spcPts val="800"/>
              </a:spcAft>
            </a:pPr>
            <a:r>
              <a:rPr lang="tg-Cyrl-TJ" sz="2400" b="1" dirty="0">
                <a:latin typeface="Times New Roman" panose="02020603050405020304" pitchFamily="18" charset="0"/>
                <a:ea typeface="Calibri" panose="020F0502020204030204" pitchFamily="34" charset="0"/>
                <a:cs typeface="Times New Roman" panose="02020603050405020304" pitchFamily="18" charset="0"/>
              </a:rPr>
              <a:t>Хусусиятҳои схема</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1.Схема дар ҳама намудҳои РК кор мекунад, ба ҷуз аз расиш ба замин дар фазае, ки трансформатори ҷараён надорад ва аз ҳамин сабаб, барои ҳимоя аз вайроншавии бисёрфазавӣ истифода бурда мешавад. Камбудии асосии схема дар он аст, ки ҳангоми РК дуфаза баъд аз трансформатори қуввагии пайвасти печаҳои Y/∆ мукин аст, ки ҳимоя ба кор надарояд, аз сабаби он, ки ҷараёнҳо дар фазаҳои трансформатори ҷараёндор баробар мебошанд.</a:t>
            </a:r>
            <a:endParaRPr lang="ru-RU" sz="2400" dirty="0">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A2CB3A02-E620-4D03-BB09-10FE07F7C962}"/>
              </a:ext>
            </a:extLst>
          </p:cNvPr>
          <p:cNvSpPr/>
          <p:nvPr/>
        </p:nvSpPr>
        <p:spPr>
          <a:xfrm>
            <a:off x="123547" y="-82171"/>
            <a:ext cx="9658906"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Схемаи пайвасти секунҷагии нопурраи дуфазаи якрелегӣ    (ба фарқияти ҷараёнҳои ду фаза).</a:t>
            </a:r>
            <a:endParaRPr lang="ru-RU"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8748067"/>
      </p:ext>
    </p:extLst>
  </p:cSld>
  <p:clrMapOvr>
    <a:masterClrMapping/>
  </p:clrMapOvr>
  <mc:AlternateContent xmlns:mc="http://schemas.openxmlformats.org/markup-compatibility/2006" xmlns:p14="http://schemas.microsoft.com/office/powerpoint/2010/main">
    <mc:Choice Requires="p14">
      <p:transition spd="slow" p14:dur="2000" advTm="127747"/>
    </mc:Choice>
    <mc:Fallback xmlns="">
      <p:transition spd="slow" advTm="12774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5D57A35-DCEA-4C34-A072-F7514DB6EDE4}"/>
              </a:ext>
            </a:extLst>
          </p:cNvPr>
          <p:cNvSpPr/>
          <p:nvPr/>
        </p:nvSpPr>
        <p:spPr>
          <a:xfrm>
            <a:off x="123547" y="148648"/>
            <a:ext cx="9658906"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Схемаи пайвасти секунҷагии нопурраи дуфазаи якрелегӣ    (ба фарқияти ҷараёнҳои ду фаза).</a:t>
            </a:r>
            <a:endParaRPr lang="ru-RU" sz="2800" b="1"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Прямоугольник 4">
                <a:extLst>
                  <a:ext uri="{FF2B5EF4-FFF2-40B4-BE49-F238E27FC236}">
                    <a16:creationId xmlns:a16="http://schemas.microsoft.com/office/drawing/2014/main" id="{667C5BA6-2D62-428C-AD43-BF8337300D65}"/>
                  </a:ext>
                </a:extLst>
              </p:cNvPr>
              <p:cNvSpPr/>
              <p:nvPr/>
            </p:nvSpPr>
            <p:spPr>
              <a:xfrm>
                <a:off x="594433" y="1413032"/>
                <a:ext cx="8886917" cy="3555910"/>
              </a:xfrm>
              <a:prstGeom prst="rect">
                <a:avLst/>
              </a:prstGeom>
            </p:spPr>
            <p:txBody>
              <a:bodyPr wrap="square">
                <a:spAutoFit/>
              </a:bodyPr>
              <a:lstStyle/>
              <a:p>
                <a:pPr marL="449580"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2. Нисбати ҷараёнҳои реле бар ҷараёнҳои фазавии дуюми трансформатори ҷараён аз намуди РК вобастагӣ дорад ва аз ҳамин сабаб қимати зариби схемаро </a:t>
                </a:r>
                <a14:m>
                  <m:oMath xmlns:m="http://schemas.openxmlformats.org/officeDocument/2006/math">
                    <m:sSubSup>
                      <m:sSubSupPr>
                        <m:ctrlPr>
                          <a:rPr lang="ru-RU" sz="2400" i="1">
                            <a:latin typeface="Cambria Math" panose="02040503050406030204" pitchFamily="18" charset="0"/>
                            <a:ea typeface="Calibri" panose="020F0502020204030204" pitchFamily="34" charset="0"/>
                            <a:cs typeface="Times New Roman" panose="02020603050405020304" pitchFamily="18" charset="0"/>
                          </a:rPr>
                        </m:ctrlPr>
                      </m:sSubSupPr>
                      <m:e>
                        <m:r>
                          <a:rPr lang="tg-Cyrl-TJ" sz="2400" i="1">
                            <a:latin typeface="Cambria Math" panose="02040503050406030204" pitchFamily="18" charset="0"/>
                            <a:ea typeface="Calibri" panose="020F0502020204030204" pitchFamily="34" charset="0"/>
                            <a:cs typeface="Times New Roman" panose="02020603050405020304" pitchFamily="18" charset="0"/>
                          </a:rPr>
                          <m:t>𝑘</m:t>
                        </m:r>
                      </m:e>
                      <m:sub>
                        <m:r>
                          <a:rPr lang="tg-Cyrl-TJ" sz="2400" i="1">
                            <a:latin typeface="Cambria Math" panose="02040503050406030204" pitchFamily="18" charset="0"/>
                            <a:ea typeface="Calibri" panose="020F0502020204030204" pitchFamily="34" charset="0"/>
                            <a:cs typeface="Times New Roman" panose="02020603050405020304" pitchFamily="18" charset="0"/>
                          </a:rPr>
                          <m:t>сх</m:t>
                        </m:r>
                      </m:sub>
                      <m:sup>
                        <m:r>
                          <a:rPr lang="tg-Cyrl-TJ" sz="2400" i="1">
                            <a:latin typeface="Cambria Math" panose="02040503050406030204" pitchFamily="18" charset="0"/>
                            <a:ea typeface="Calibri" panose="020F0502020204030204" pitchFamily="34" charset="0"/>
                            <a:cs typeface="Times New Roman" panose="02020603050405020304" pitchFamily="18" charset="0"/>
                          </a:rPr>
                          <m:t>(</m:t>
                        </m:r>
                        <m:r>
                          <a:rPr lang="tg-Cyrl-TJ" sz="2400" i="1">
                            <a:latin typeface="Cambria Math" panose="02040503050406030204" pitchFamily="18" charset="0"/>
                            <a:ea typeface="Calibri" panose="020F0502020204030204" pitchFamily="34" charset="0"/>
                            <a:cs typeface="Times New Roman" panose="02020603050405020304" pitchFamily="18" charset="0"/>
                          </a:rPr>
                          <m:t>𝑚</m:t>
                        </m:r>
                        <m:r>
                          <a:rPr lang="tg-Cyrl-TJ" sz="2400" i="1">
                            <a:latin typeface="Cambria Math" panose="02040503050406030204" pitchFamily="18" charset="0"/>
                            <a:ea typeface="Calibri" panose="020F0502020204030204" pitchFamily="34" charset="0"/>
                            <a:cs typeface="Times New Roman" panose="02020603050405020304" pitchFamily="18" charset="0"/>
                          </a:rPr>
                          <m:t>)</m:t>
                        </m:r>
                      </m:sup>
                    </m:sSubSup>
                  </m:oMath>
                </a14:m>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гуногун қабул мекунанд. Дар реҷаи муқаррарӣ ва РК сефаза зариби схема чунин аст:</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269875" algn="ctr">
                  <a:lnSpc>
                    <a:spcPct val="150000"/>
                  </a:lnSpc>
                </a:pPr>
                <a14:m>
                  <m:oMath xmlns:m="http://schemas.openxmlformats.org/officeDocument/2006/math">
                    <m:sSubSup>
                      <m:sSubSupPr>
                        <m:ctrlPr>
                          <a:rPr lang="ru-RU" sz="2400" i="1">
                            <a:latin typeface="Cambria Math" panose="02040503050406030204" pitchFamily="18" charset="0"/>
                            <a:ea typeface="Calibri" panose="020F0502020204030204" pitchFamily="34" charset="0"/>
                            <a:cs typeface="Times New Roman" panose="02020603050405020304" pitchFamily="18" charset="0"/>
                          </a:rPr>
                        </m:ctrlPr>
                      </m:sSubSupPr>
                      <m:e>
                        <m:r>
                          <a:rPr lang="tg-Cyrl-TJ" sz="2400" i="1">
                            <a:latin typeface="Cambria Math" panose="02040503050406030204" pitchFamily="18" charset="0"/>
                            <a:ea typeface="Calibri" panose="020F0502020204030204" pitchFamily="34" charset="0"/>
                            <a:cs typeface="Times New Roman" panose="02020603050405020304" pitchFamily="18" charset="0"/>
                          </a:rPr>
                          <m:t>𝑘</m:t>
                        </m:r>
                      </m:e>
                      <m:sub>
                        <m:r>
                          <a:rPr lang="tg-Cyrl-TJ" sz="2400" i="1">
                            <a:latin typeface="Cambria Math" panose="02040503050406030204" pitchFamily="18" charset="0"/>
                            <a:ea typeface="Calibri" panose="020F0502020204030204" pitchFamily="34" charset="0"/>
                            <a:cs typeface="Times New Roman" panose="02020603050405020304" pitchFamily="18" charset="0"/>
                          </a:rPr>
                          <m:t>сх</m:t>
                        </m:r>
                      </m:sub>
                      <m:sup>
                        <m:r>
                          <a:rPr lang="tg-Cyrl-TJ" sz="2400" i="1">
                            <a:latin typeface="Cambria Math" panose="02040503050406030204" pitchFamily="18" charset="0"/>
                            <a:ea typeface="Calibri" panose="020F0502020204030204" pitchFamily="34" charset="0"/>
                            <a:cs typeface="Times New Roman" panose="02020603050405020304" pitchFamily="18" charset="0"/>
                          </a:rPr>
                          <m:t>(3)</m:t>
                        </m:r>
                      </m:sup>
                    </m:sSubSup>
                  </m:oMath>
                </a14:m>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rad>
                      <m:radPr>
                        <m:degHide m:val="on"/>
                        <m:ctrlPr>
                          <a:rPr lang="ru-RU" sz="2400" i="1">
                            <a:latin typeface="Cambria Math" panose="02040503050406030204" pitchFamily="18" charset="0"/>
                            <a:ea typeface="Times New Roman" panose="02020603050405020304" pitchFamily="18" charset="0"/>
                            <a:cs typeface="Times New Roman" panose="02020603050405020304" pitchFamily="18" charset="0"/>
                          </a:rPr>
                        </m:ctrlPr>
                      </m:radPr>
                      <m:deg/>
                      <m:e>
                        <m:r>
                          <a:rPr lang="tg-Cyrl-TJ" sz="2400" i="1">
                            <a:latin typeface="Cambria Math" panose="02040503050406030204" pitchFamily="18" charset="0"/>
                            <a:ea typeface="Times New Roman" panose="02020603050405020304" pitchFamily="18" charset="0"/>
                            <a:cs typeface="Times New Roman" panose="02020603050405020304" pitchFamily="18" charset="0"/>
                          </a:rPr>
                          <m:t>3</m:t>
                        </m:r>
                      </m:e>
                    </m:rad>
                  </m:oMath>
                </a14:m>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(8.5.)</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5" name="Прямоугольник 4">
                <a:extLst>
                  <a:ext uri="{FF2B5EF4-FFF2-40B4-BE49-F238E27FC236}">
                    <a16:creationId xmlns:a16="http://schemas.microsoft.com/office/drawing/2014/main" id="{667C5BA6-2D62-428C-AD43-BF8337300D65}"/>
                  </a:ext>
                </a:extLst>
              </p:cNvPr>
              <p:cNvSpPr>
                <a:spLocks noRot="1" noChangeAspect="1" noMove="1" noResize="1" noEditPoints="1" noAdjustHandles="1" noChangeArrowheads="1" noChangeShapeType="1" noTextEdit="1"/>
              </p:cNvSpPr>
              <p:nvPr/>
            </p:nvSpPr>
            <p:spPr>
              <a:xfrm>
                <a:off x="594433" y="1413032"/>
                <a:ext cx="8886917" cy="3555910"/>
              </a:xfrm>
              <a:prstGeom prst="rect">
                <a:avLst/>
              </a:prstGeom>
              <a:blipFill>
                <a:blip r:embed="rId4"/>
                <a:stretch>
                  <a:fillRect r="-1098" b="-2916"/>
                </a:stretch>
              </a:blipFill>
            </p:spPr>
            <p:txBody>
              <a:bodyPr/>
              <a:lstStyle/>
              <a:p>
                <a:r>
                  <a:rPr lang="ru-RU">
                    <a:noFill/>
                  </a:rPr>
                  <a:t> </a:t>
                </a:r>
              </a:p>
            </p:txBody>
          </p:sp>
        </mc:Fallback>
      </mc:AlternateContent>
    </p:spTree>
    <p:extLst>
      <p:ext uri="{BB962C8B-B14F-4D97-AF65-F5344CB8AC3E}">
        <p14:creationId xmlns:p14="http://schemas.microsoft.com/office/powerpoint/2010/main" val="3680376485"/>
      </p:ext>
    </p:extLst>
  </p:cSld>
  <p:clrMapOvr>
    <a:masterClrMapping/>
  </p:clrMapOvr>
  <mc:AlternateContent xmlns:mc="http://schemas.openxmlformats.org/markup-compatibility/2006" xmlns:p14="http://schemas.microsoft.com/office/powerpoint/2010/main">
    <mc:Choice Requires="p14">
      <p:transition spd="slow" p14:dur="2000" advTm="45270"/>
    </mc:Choice>
    <mc:Fallback xmlns="">
      <p:transition spd="slow" advTm="4527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8616F471-6BDC-40D6-997A-A2D51880C5CC}"/>
              </a:ext>
            </a:extLst>
          </p:cNvPr>
          <p:cNvSpPr/>
          <p:nvPr/>
        </p:nvSpPr>
        <p:spPr>
          <a:xfrm>
            <a:off x="123547" y="148648"/>
            <a:ext cx="9658906"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Схемаи пайвасти секунҷагии нопурраи дуфазаи якрелегӣ    (ба фарқияти ҷараёнҳои ду фаза).</a:t>
            </a:r>
            <a:endParaRPr lang="ru-RU" sz="2800" b="1"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Прямоугольник 4">
                <a:extLst>
                  <a:ext uri="{FF2B5EF4-FFF2-40B4-BE49-F238E27FC236}">
                    <a16:creationId xmlns:a16="http://schemas.microsoft.com/office/drawing/2014/main" id="{7A632411-59D3-4534-856B-259FF27DC36D}"/>
                  </a:ext>
                </a:extLst>
              </p:cNvPr>
              <p:cNvSpPr/>
              <p:nvPr/>
            </p:nvSpPr>
            <p:spPr>
              <a:xfrm>
                <a:off x="834500" y="1278385"/>
                <a:ext cx="8566952" cy="4133119"/>
              </a:xfrm>
              <a:prstGeom prst="rect">
                <a:avLst/>
              </a:prstGeom>
            </p:spPr>
            <p:txBody>
              <a:bodyPr wrap="square">
                <a:spAutoFit/>
              </a:bodyPr>
              <a:lstStyle/>
              <a:p>
                <a:pPr marL="449580"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4. Ҳангоми ба амал омадани РК дуфаза зариби схема аз таркиби фазаи зарардида вобастагӣ дорад. Масалан, дар ҳолати РК байни фазаҳои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А</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С</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зариби схема </a:t>
                </a:r>
                <a14:m>
                  <m:oMath xmlns:m="http://schemas.openxmlformats.org/officeDocument/2006/math">
                    <m:sSubSup>
                      <m:sSubSupPr>
                        <m:ctrlPr>
                          <a:rPr lang="ru-RU" sz="2400" i="1">
                            <a:latin typeface="Cambria Math" panose="02040503050406030204" pitchFamily="18" charset="0"/>
                            <a:ea typeface="Calibri" panose="020F0502020204030204" pitchFamily="34" charset="0"/>
                            <a:cs typeface="Times New Roman" panose="02020603050405020304" pitchFamily="18" charset="0"/>
                          </a:rPr>
                        </m:ctrlPr>
                      </m:sSubSupPr>
                      <m:e>
                        <m:r>
                          <a:rPr lang="tg-Cyrl-TJ" sz="2400" i="1">
                            <a:latin typeface="Cambria Math" panose="02040503050406030204" pitchFamily="18" charset="0"/>
                            <a:ea typeface="Calibri" panose="020F0502020204030204" pitchFamily="34" charset="0"/>
                            <a:cs typeface="Times New Roman" panose="02020603050405020304" pitchFamily="18" charset="0"/>
                          </a:rPr>
                          <m:t>𝑘</m:t>
                        </m:r>
                      </m:e>
                      <m:sub>
                        <m:r>
                          <a:rPr lang="tg-Cyrl-TJ" sz="2400" i="1">
                            <a:latin typeface="Cambria Math" panose="02040503050406030204" pitchFamily="18" charset="0"/>
                            <a:ea typeface="Calibri" panose="020F0502020204030204" pitchFamily="34" charset="0"/>
                            <a:cs typeface="Times New Roman" panose="02020603050405020304" pitchFamily="18" charset="0"/>
                          </a:rPr>
                          <m:t>сх</m:t>
                        </m:r>
                      </m:sub>
                      <m:sup>
                        <m:r>
                          <a:rPr lang="tg-Cyrl-TJ" sz="2400" i="1">
                            <a:latin typeface="Cambria Math" panose="02040503050406030204" pitchFamily="18" charset="0"/>
                            <a:ea typeface="Calibri" panose="020F0502020204030204" pitchFamily="34" charset="0"/>
                            <a:cs typeface="Times New Roman" panose="02020603050405020304" pitchFamily="18" charset="0"/>
                          </a:rPr>
                          <m:t>(2)</m:t>
                        </m:r>
                      </m:sup>
                    </m:sSubSup>
                  </m:oMath>
                </a14:m>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 2. Ҳассосияти хурди ҳимоя ҳангоми РК дар байни фазаҳои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А</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В</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ва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В</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С</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мебошад, ки қимати он ба</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269875" algn="ctr">
                  <a:lnSpc>
                    <a:spcPct val="150000"/>
                  </a:lnSpc>
                </a:pPr>
                <a14:m>
                  <m:oMath xmlns:m="http://schemas.openxmlformats.org/officeDocument/2006/math">
                    <m:sSubSup>
                      <m:sSubSupPr>
                        <m:ctrlPr>
                          <a:rPr lang="ru-RU" sz="2400" i="1">
                            <a:latin typeface="Cambria Math" panose="02040503050406030204" pitchFamily="18" charset="0"/>
                            <a:ea typeface="Calibri" panose="020F0502020204030204" pitchFamily="34" charset="0"/>
                            <a:cs typeface="Times New Roman" panose="02020603050405020304" pitchFamily="18" charset="0"/>
                          </a:rPr>
                        </m:ctrlPr>
                      </m:sSubSupPr>
                      <m:e>
                        <m:r>
                          <a:rPr lang="tg-Cyrl-TJ" sz="2400" i="1">
                            <a:latin typeface="Cambria Math" panose="02040503050406030204" pitchFamily="18" charset="0"/>
                            <a:ea typeface="Calibri" panose="020F0502020204030204" pitchFamily="34" charset="0"/>
                            <a:cs typeface="Times New Roman" panose="02020603050405020304" pitchFamily="18" charset="0"/>
                          </a:rPr>
                          <m:t>𝑘</m:t>
                        </m:r>
                      </m:e>
                      <m:sub>
                        <m:r>
                          <a:rPr lang="tg-Cyrl-TJ" sz="2400" i="1">
                            <a:latin typeface="Cambria Math" panose="02040503050406030204" pitchFamily="18" charset="0"/>
                            <a:ea typeface="Calibri" panose="020F0502020204030204" pitchFamily="34" charset="0"/>
                            <a:cs typeface="Times New Roman" panose="02020603050405020304" pitchFamily="18" charset="0"/>
                          </a:rPr>
                          <m:t>сх</m:t>
                        </m:r>
                      </m:sub>
                      <m:sup>
                        <m:r>
                          <a:rPr lang="tg-Cyrl-TJ" sz="2400" i="1">
                            <a:latin typeface="Cambria Math" panose="02040503050406030204" pitchFamily="18" charset="0"/>
                            <a:ea typeface="Calibri" panose="020F0502020204030204" pitchFamily="34" charset="0"/>
                            <a:cs typeface="Times New Roman" panose="02020603050405020304" pitchFamily="18" charset="0"/>
                          </a:rPr>
                          <m:t>(2)</m:t>
                        </m:r>
                      </m:sup>
                    </m:sSubSup>
                  </m:oMath>
                </a14:m>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 1         (8.6.)</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269875"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баробар аст.</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5" name="Прямоугольник 4">
                <a:extLst>
                  <a:ext uri="{FF2B5EF4-FFF2-40B4-BE49-F238E27FC236}">
                    <a16:creationId xmlns:a16="http://schemas.microsoft.com/office/drawing/2014/main" id="{7A632411-59D3-4534-856B-259FF27DC36D}"/>
                  </a:ext>
                </a:extLst>
              </p:cNvPr>
              <p:cNvSpPr>
                <a:spLocks noRot="1" noChangeAspect="1" noMove="1" noResize="1" noEditPoints="1" noAdjustHandles="1" noChangeArrowheads="1" noChangeShapeType="1" noTextEdit="1"/>
              </p:cNvSpPr>
              <p:nvPr/>
            </p:nvSpPr>
            <p:spPr>
              <a:xfrm>
                <a:off x="834500" y="1278385"/>
                <a:ext cx="8566952" cy="4133119"/>
              </a:xfrm>
              <a:prstGeom prst="rect">
                <a:avLst/>
              </a:prstGeom>
              <a:blipFill>
                <a:blip r:embed="rId4"/>
                <a:stretch>
                  <a:fillRect r="-1068" b="-2507"/>
                </a:stretch>
              </a:blipFill>
            </p:spPr>
            <p:txBody>
              <a:bodyPr/>
              <a:lstStyle/>
              <a:p>
                <a:r>
                  <a:rPr lang="ru-RU">
                    <a:noFill/>
                  </a:rPr>
                  <a:t> </a:t>
                </a:r>
              </a:p>
            </p:txBody>
          </p:sp>
        </mc:Fallback>
      </mc:AlternateContent>
    </p:spTree>
    <p:extLst>
      <p:ext uri="{BB962C8B-B14F-4D97-AF65-F5344CB8AC3E}">
        <p14:creationId xmlns:p14="http://schemas.microsoft.com/office/powerpoint/2010/main" val="2157296606"/>
      </p:ext>
    </p:extLst>
  </p:cSld>
  <p:clrMapOvr>
    <a:masterClrMapping/>
  </p:clrMapOvr>
  <mc:AlternateContent xmlns:mc="http://schemas.openxmlformats.org/markup-compatibility/2006" xmlns:p14="http://schemas.microsoft.com/office/powerpoint/2010/main">
    <mc:Choice Requires="p14">
      <p:transition spd="slow" p14:dur="2000" advTm="46424"/>
    </mc:Choice>
    <mc:Fallback xmlns="">
      <p:transition spd="slow" advTm="4642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06E78F35-26C5-4188-A83C-72D6EE439396}"/>
              </a:ext>
            </a:extLst>
          </p:cNvPr>
          <p:cNvSpPr>
            <a:spLocks noGrp="1"/>
          </p:cNvSpPr>
          <p:nvPr>
            <p:ph type="body" idx="1"/>
          </p:nvPr>
        </p:nvSpPr>
        <p:spPr>
          <a:xfrm>
            <a:off x="681039" y="625701"/>
            <a:ext cx="9031132" cy="5090081"/>
          </a:xfrm>
        </p:spPr>
        <p:txBody>
          <a:bodyPr>
            <a:noAutofit/>
          </a:bodyPr>
          <a:lstStyle/>
          <a:p>
            <a:pPr marL="114300" indent="0" algn="just">
              <a:lnSpc>
                <a:spcPct val="170000"/>
              </a:lnSpc>
              <a:buNone/>
            </a:pPr>
            <a:r>
              <a:rPr lang="ru-RU" sz="2400" dirty="0">
                <a:latin typeface="Times New Roman" panose="02020603050405020304" pitchFamily="18" charset="0"/>
                <a:cs typeface="Times New Roman" panose="02020603050405020304" pitchFamily="18" charset="0"/>
              </a:rPr>
              <a:t>	Зариби схема, ки он ҳамчун нишондиҳандаи таъсири ҷараёни кӯтоҳ ба шиддат ва ҷараён дар нуқтаҳои гуногуни шабака хизмат мекунад, вобаста ба ҷуфти фазаҳои зарардида тағйир меёбад. Масалан, дар ҳолате ки расиши кӯтоҳ байни фазаҳои А ва С ба амал меояд, арзиши зариби схема ба </a:t>
            </a:r>
            <a:r>
              <a:rPr lang="en-US" sz="2400" dirty="0">
                <a:latin typeface="Times New Roman" panose="02020603050405020304" pitchFamily="18" charset="0"/>
                <a:cs typeface="Times New Roman" panose="02020603050405020304" pitchFamily="18" charset="0"/>
              </a:rPr>
              <a:t>k</a:t>
            </a:r>
            <a:r>
              <a:rPr lang="ru-RU" sz="2400" dirty="0">
                <a:latin typeface="Times New Roman" panose="02020603050405020304" pitchFamily="18" charset="0"/>
                <a:cs typeface="Times New Roman" panose="02020603050405020304" pitchFamily="18" charset="0"/>
              </a:rPr>
              <a:t>сх(2)= баробар аст. Ин маънои онро дорад, ки таъсири РК дар чунин ҳолат нисбатан бештар эҳсос мешавад ва ҳимоя метавонад бо ҳассосияти беҳтар фаъол гардад. </a:t>
            </a:r>
          </a:p>
        </p:txBody>
      </p:sp>
      <p:sp>
        <p:nvSpPr>
          <p:cNvPr id="4" name="Прямоугольник 3">
            <a:extLst>
              <a:ext uri="{FF2B5EF4-FFF2-40B4-BE49-F238E27FC236}">
                <a16:creationId xmlns:a16="http://schemas.microsoft.com/office/drawing/2014/main" id="{6C936B64-90F3-42B7-ABE7-7FE5B76A840F}"/>
              </a:ext>
            </a:extLst>
          </p:cNvPr>
          <p:cNvSpPr/>
          <p:nvPr/>
        </p:nvSpPr>
        <p:spPr>
          <a:xfrm>
            <a:off x="123547" y="-73294"/>
            <a:ext cx="9658906"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Схемаи пайвасти секунҷагии нопурраи дуфазаи якрелегӣ    (ба фарқияти ҷараёнҳои ду фаза).</a:t>
            </a:r>
            <a:endParaRPr lang="ru-RU"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2827929"/>
      </p:ext>
    </p:extLst>
  </p:cSld>
  <p:clrMapOvr>
    <a:masterClrMapping/>
  </p:clrMapOvr>
  <mc:AlternateContent xmlns:mc="http://schemas.openxmlformats.org/markup-compatibility/2006" xmlns:p14="http://schemas.microsoft.com/office/powerpoint/2010/main">
    <mc:Choice Requires="p14">
      <p:transition spd="slow" p14:dur="2000" advTm="42276"/>
    </mc:Choice>
    <mc:Fallback xmlns="">
      <p:transition spd="slow" advTm="42276"/>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F7CB70BF-6BF8-4D54-8527-A5D33CE5E31D}"/>
              </a:ext>
            </a:extLst>
          </p:cNvPr>
          <p:cNvSpPr>
            <a:spLocks noGrp="1"/>
          </p:cNvSpPr>
          <p:nvPr>
            <p:ph type="body" idx="1"/>
          </p:nvPr>
        </p:nvSpPr>
        <p:spPr>
          <a:xfrm>
            <a:off x="681037" y="1363987"/>
            <a:ext cx="8543925" cy="4351338"/>
          </a:xfrm>
        </p:spPr>
        <p:txBody>
          <a:bodyPr>
            <a:normAutofit/>
          </a:bodyPr>
          <a:lstStyle/>
          <a:p>
            <a:pPr marL="114300" indent="0" algn="just">
              <a:lnSpc>
                <a:spcPct val="150000"/>
              </a:lnSpc>
              <a:buNone/>
            </a:pPr>
            <a:r>
              <a:rPr lang="ru-RU" sz="2400" dirty="0">
                <a:latin typeface="Times New Roman" panose="02020603050405020304" pitchFamily="18" charset="0"/>
                <a:cs typeface="Times New Roman" panose="02020603050405020304" pitchFamily="18" charset="0"/>
              </a:rPr>
              <a:t>	Баръакс, ҳангоми РК байни фазаҳои А–В ва В–С, ҳассосияти ҳимоя камтар мешавад, зеро дар ин маврид ҷараёни расиши кӯтоҳ одатан хурдтар аст ва зариби схема низ коҳиш меёбад. Аз ин рӯ, ҳангоми тарҳрезии системаҳои ҳимояи релеӣ бояд ин фарқиятҳо ба инобат гирифта шаванд, то барои ҳар як намуди расиши кӯтоҳ ҳимояи боэътимод таъмин гардад.</a:t>
            </a:r>
            <a:endParaRPr lang="ru-RU" sz="2400" dirty="0"/>
          </a:p>
        </p:txBody>
      </p:sp>
      <p:sp>
        <p:nvSpPr>
          <p:cNvPr id="4" name="Прямоугольник 3">
            <a:extLst>
              <a:ext uri="{FF2B5EF4-FFF2-40B4-BE49-F238E27FC236}">
                <a16:creationId xmlns:a16="http://schemas.microsoft.com/office/drawing/2014/main" id="{3EDE3ADE-D08A-4762-BE8E-2CDBD4577F77}"/>
              </a:ext>
            </a:extLst>
          </p:cNvPr>
          <p:cNvSpPr/>
          <p:nvPr/>
        </p:nvSpPr>
        <p:spPr>
          <a:xfrm>
            <a:off x="123547" y="148648"/>
            <a:ext cx="9658906"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Схемаи пайвасти секунҷагии нопурраи дуфазаи якрелегӣ    (ба фарқияти ҷараёнҳои ду фаза).</a:t>
            </a:r>
            <a:endParaRPr lang="ru-RU"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24312380"/>
      </p:ext>
    </p:extLst>
  </p:cSld>
  <p:clrMapOvr>
    <a:masterClrMapping/>
  </p:clrMapOvr>
  <mc:AlternateContent xmlns:mc="http://schemas.openxmlformats.org/markup-compatibility/2006" xmlns:p14="http://schemas.microsoft.com/office/powerpoint/2010/main">
    <mc:Choice Requires="p14">
      <p:transition spd="slow" p14:dur="2000" advTm="60169"/>
    </mc:Choice>
    <mc:Fallback xmlns="">
      <p:transition spd="slow" advTm="6016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4" descr="Картинки по запросу корпоративное управление"/>
          <p:cNvSpPr/>
          <p:nvPr/>
        </p:nvSpPr>
        <p:spPr>
          <a:xfrm>
            <a:off x="126405" y="525562"/>
            <a:ext cx="247650" cy="2476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63">
              <a:solidFill>
                <a:schemeClr val="dk1"/>
              </a:solidFill>
              <a:latin typeface="Century Gothic"/>
              <a:ea typeface="Century Gothic"/>
              <a:cs typeface="Century Gothic"/>
              <a:sym typeface="Century Gothic"/>
            </a:endParaRPr>
          </a:p>
        </p:txBody>
      </p:sp>
      <p:sp>
        <p:nvSpPr>
          <p:cNvPr id="281" name="Google Shape;281;p24"/>
          <p:cNvSpPr txBox="1"/>
          <p:nvPr/>
        </p:nvSpPr>
        <p:spPr>
          <a:xfrm>
            <a:off x="0" y="20661"/>
            <a:ext cx="9906000" cy="648030"/>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ts val="3500"/>
              <a:buFont typeface="Times New Roman"/>
              <a:buNone/>
            </a:pPr>
            <a:r>
              <a:rPr lang="uz-Cyrl-UZ" sz="3500" b="1" dirty="0">
                <a:solidFill>
                  <a:schemeClr val="lt1"/>
                </a:solidFill>
                <a:latin typeface="Times New Roman"/>
                <a:ea typeface="Times New Roman"/>
                <a:cs typeface="Times New Roman"/>
                <a:sym typeface="Times New Roman"/>
              </a:rPr>
              <a:t>Адабиёт</a:t>
            </a:r>
            <a:endParaRPr sz="3500" b="1" dirty="0">
              <a:solidFill>
                <a:schemeClr val="lt1"/>
              </a:solidFill>
              <a:latin typeface="Times New Roman"/>
              <a:ea typeface="Times New Roman"/>
              <a:cs typeface="Times New Roman"/>
              <a:sym typeface="Times New Roman"/>
            </a:endParaRPr>
          </a:p>
        </p:txBody>
      </p:sp>
      <p:sp>
        <p:nvSpPr>
          <p:cNvPr id="5" name="Rectangle 1">
            <a:extLst>
              <a:ext uri="{FF2B5EF4-FFF2-40B4-BE49-F238E27FC236}">
                <a16:creationId xmlns:a16="http://schemas.microsoft.com/office/drawing/2014/main" id="{ADC910C7-12FD-4803-BB45-1097967339CA}"/>
              </a:ext>
            </a:extLst>
          </p:cNvPr>
          <p:cNvSpPr>
            <a:spLocks noChangeArrowheads="1"/>
          </p:cNvSpPr>
          <p:nvPr/>
        </p:nvSpPr>
        <p:spPr bwMode="auto">
          <a:xfrm>
            <a:off x="564169" y="1039021"/>
            <a:ext cx="8617863"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indent="-342900" algn="just" eaLnBrk="0" fontAlgn="base" hangingPunct="0">
              <a:spcBef>
                <a:spcPct val="0"/>
              </a:spcBef>
              <a:spcAft>
                <a:spcPct val="0"/>
              </a:spcAft>
              <a:buClrTx/>
              <a:buFont typeface="+mj-lt"/>
              <a:buAutoNum type="arabicPeriod"/>
            </a:pPr>
            <a:r>
              <a:rPr lang="tg-Cyrl-TJ" sz="1800" dirty="0">
                <a:latin typeface="Times New Roman" panose="02020603050405020304" pitchFamily="18" charset="0"/>
                <a:cs typeface="Times New Roman" panose="02020603050405020304" pitchFamily="18" charset="0"/>
              </a:rPr>
              <a:t>Абдуллоев, Р.Т. Ҳимояи релеии таҷҳизоти электроэнергетикӣ: воситаи таълим / Р.Т. Абдуллоев, Д.Д. Давлатшоев, Б.Т. Абдуллоев,  Н.Х. Табаров. – Душанбе: Промэкспо, 2018. – 333 с.</a:t>
            </a:r>
            <a:endParaRPr kumimoji="0" lang="ru-RU" altLang="ru-RU"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r>
              <a:rPr kumimoji="0" lang="ru-RU" altLang="ru-RU"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Андреев, В. А. </a:t>
            </a:r>
            <a:r>
              <a:rPr kumimoji="0" lang="ru-RU" altLang="ru-RU" sz="180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Релейная защита и автоматика систем электроснабжения: учебник для вузов</a:t>
            </a:r>
            <a:r>
              <a:rPr kumimoji="0" lang="ru-RU" altLang="ru-RU"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3-ю издания, перераб. И дополн. М.: Высш. шк., 1991.</a:t>
            </a:r>
          </a:p>
          <a:p>
            <a:pPr marL="457200" lvl="0" indent="-457200" algn="just" eaLnBrk="0" fontAlgn="base" hangingPunct="0">
              <a:spcBef>
                <a:spcPct val="0"/>
              </a:spcBef>
              <a:spcAft>
                <a:spcPct val="0"/>
              </a:spcAft>
              <a:buClrTx/>
              <a:buFont typeface="+mj-lt"/>
              <a:buAutoNum type="arabicPeriod"/>
            </a:pPr>
            <a:r>
              <a:rPr lang="ru-RU" altLang="ru-RU" sz="1800" dirty="0">
                <a:solidFill>
                  <a:schemeClr val="tx1"/>
                </a:solidFill>
                <a:latin typeface="Times New Roman" panose="02020603050405020304" pitchFamily="18" charset="0"/>
                <a:cs typeface="Times New Roman" panose="02020603050405020304" pitchFamily="18" charset="0"/>
              </a:rPr>
              <a:t>Раҷабов, П., Д. Давлатшоев, У. Хоҷаева, и М. Каримов. </a:t>
            </a:r>
            <a:r>
              <a:rPr lang="ru-RU" altLang="ru-RU" sz="1800" i="1" dirty="0">
                <a:solidFill>
                  <a:schemeClr val="tx1"/>
                </a:solidFill>
                <a:latin typeface="Times New Roman" panose="02020603050405020304" pitchFamily="18" charset="0"/>
                <a:cs typeface="Times New Roman" panose="02020603050405020304" pitchFamily="18" charset="0"/>
              </a:rPr>
              <a:t>Луғати истилоҳи соҳаи энергетика (русӣ-тоҷикӣ)</a:t>
            </a:r>
            <a:r>
              <a:rPr lang="ru-RU" altLang="ru-RU" sz="1800" dirty="0">
                <a:solidFill>
                  <a:schemeClr val="tx1"/>
                </a:solidFill>
                <a:latin typeface="Times New Roman" panose="02020603050405020304" pitchFamily="18" charset="0"/>
                <a:cs typeface="Times New Roman" panose="02020603050405020304" pitchFamily="18" charset="0"/>
              </a:rPr>
              <a:t>. Душанбе: Комбинати полиграфии Вазорати фарҳанги Ҷумҳурии Тоҷикистон, 2004.</a:t>
            </a:r>
          </a:p>
          <a:p>
            <a:pPr marL="457200" lvl="0" indent="-457200" algn="just" eaLnBrk="0" fontAlgn="base" hangingPunct="0">
              <a:spcBef>
                <a:spcPct val="0"/>
              </a:spcBef>
              <a:spcAft>
                <a:spcPct val="0"/>
              </a:spcAft>
              <a:buClrTx/>
              <a:buFont typeface="+mj-lt"/>
              <a:buAutoNum type="arabicPeriod"/>
            </a:pPr>
            <a:r>
              <a:rPr lang="ru-RU" altLang="ru-RU" sz="1800" i="1" dirty="0">
                <a:solidFill>
                  <a:schemeClr val="tx1"/>
                </a:solidFill>
                <a:latin typeface="Times New Roman" panose="02020603050405020304" pitchFamily="18" charset="0"/>
                <a:cs typeface="Times New Roman" panose="02020603050405020304" pitchFamily="18" charset="0"/>
              </a:rPr>
              <a:t>Русско-таджикский словарь</a:t>
            </a:r>
            <a:r>
              <a:rPr lang="ru-RU" altLang="ru-RU" sz="1800" dirty="0">
                <a:solidFill>
                  <a:schemeClr val="tx1"/>
                </a:solidFill>
                <a:latin typeface="Times New Roman" panose="02020603050405020304" pitchFamily="18" charset="0"/>
                <a:cs typeface="Times New Roman" panose="02020603050405020304" pitchFamily="18" charset="0"/>
              </a:rPr>
              <a:t>. Под ред. М. С. Осими. М.: Русский язык, 1985.</a:t>
            </a: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r>
              <a:rPr kumimoji="0" lang="ru-RU" altLang="ru-RU"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Булычев, А. В., ва А. А. Наволочный. </a:t>
            </a:r>
            <a:r>
              <a:rPr kumimoji="0" lang="ru-RU" altLang="ru-RU" sz="180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Релейная защита распределительных сетей в примерах и задачах с решением: учебное пособи</a:t>
            </a:r>
            <a:r>
              <a:rPr kumimoji="0" lang="ru-RU" altLang="ru-RU"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Чебоксары: нашриёти Чуваш. </a:t>
            </a:r>
            <a:r>
              <a:rPr lang="ru-RU" altLang="ru-RU" sz="1800" dirty="0">
                <a:solidFill>
                  <a:schemeClr val="tx1"/>
                </a:solidFill>
                <a:latin typeface="Times New Roman" panose="02020603050405020304" pitchFamily="18" charset="0"/>
                <a:cs typeface="Times New Roman" panose="02020603050405020304" pitchFamily="18" charset="0"/>
              </a:rPr>
              <a:t>у</a:t>
            </a:r>
            <a:r>
              <a:rPr kumimoji="0" lang="ru-RU" altLang="ru-RU" sz="18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н-та, 2010.</a:t>
            </a:r>
          </a:p>
        </p:txBody>
      </p:sp>
    </p:spTree>
  </p:cSld>
  <p:clrMapOvr>
    <a:masterClrMapping/>
  </p:clrMapOvr>
  <mc:AlternateContent xmlns:mc="http://schemas.openxmlformats.org/markup-compatibility/2006" xmlns:p14="http://schemas.microsoft.com/office/powerpoint/2010/main">
    <mc:Choice Requires="p14">
      <p:transition spd="slow" p14:dur="2000" advTm="31821"/>
    </mc:Choice>
    <mc:Fallback xmlns="">
      <p:transition spd="slow" advTm="3182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25"/>
          <p:cNvSpPr txBox="1">
            <a:spLocks noGrp="1"/>
          </p:cNvSpPr>
          <p:nvPr>
            <p:ph type="body" idx="1"/>
          </p:nvPr>
        </p:nvSpPr>
        <p:spPr>
          <a:xfrm>
            <a:off x="838200" y="2029981"/>
            <a:ext cx="8229600" cy="1966906"/>
          </a:xfrm>
          <a:prstGeom prst="rect">
            <a:avLst/>
          </a:prstGeom>
          <a:noFill/>
          <a:ln>
            <a:noFill/>
          </a:ln>
        </p:spPr>
        <p:txBody>
          <a:bodyPr spcFirstLastPara="1" wrap="square" lIns="91425" tIns="45700" rIns="91425" bIns="45700" anchor="t" anchorCtr="0">
            <a:normAutofit/>
          </a:bodyPr>
          <a:lstStyle/>
          <a:p>
            <a:pPr marL="228600" lvl="0" indent="-50800" algn="ctr" rtl="0">
              <a:lnSpc>
                <a:spcPct val="90000"/>
              </a:lnSpc>
              <a:spcBef>
                <a:spcPts val="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228600" lvl="0" indent="-50800" algn="ctr" rtl="0">
              <a:lnSpc>
                <a:spcPct val="90000"/>
              </a:lnSpc>
              <a:spcBef>
                <a:spcPts val="100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0" lvl="0" indent="0" algn="ctr" rtl="0">
              <a:lnSpc>
                <a:spcPct val="90000"/>
              </a:lnSpc>
              <a:spcBef>
                <a:spcPts val="1000"/>
              </a:spcBef>
              <a:spcAft>
                <a:spcPts val="0"/>
              </a:spcAft>
              <a:buClr>
                <a:schemeClr val="dk1"/>
              </a:buClr>
              <a:buSzPts val="2800"/>
              <a:buNone/>
            </a:pPr>
            <a:r>
              <a:rPr lang="uz-Cyrl-UZ" sz="3200" b="1" dirty="0">
                <a:latin typeface="Times New Roman" panose="02020603050405020304" pitchFamily="18" charset="0"/>
                <a:cs typeface="Times New Roman" panose="02020603050405020304" pitchFamily="18" charset="0"/>
              </a:rPr>
              <a:t> </a:t>
            </a:r>
            <a:r>
              <a:rPr lang="uz-Cyrl-UZ" sz="3200" b="1" dirty="0">
                <a:latin typeface="Times New Roman" panose="02020603050405020304" pitchFamily="18" charset="0"/>
                <a:ea typeface="Times New Roman"/>
                <a:cs typeface="Times New Roman" panose="02020603050405020304" pitchFamily="18" charset="0"/>
                <a:sym typeface="Times New Roman"/>
              </a:rPr>
              <a:t>ТАШАККУР!</a:t>
            </a:r>
            <a:endParaRPr sz="3200" b="1" dirty="0">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4411"/>
    </mc:Choice>
    <mc:Fallback xmlns="">
      <p:transition spd="slow" advTm="4411"/>
    </mc:Fallback>
  </mc:AlternateContent>
</p:sld>
</file>

<file path=ppt/theme/theme1.xml><?xml version="1.0" encoding="utf-8"?>
<a:theme xmlns:a="http://schemas.openxmlformats.org/drawingml/2006/main"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1550</TotalTime>
  <Words>1526</Words>
  <Application>Microsoft Office PowerPoint</Application>
  <PresentationFormat>Лист A4 (210x297 мм)</PresentationFormat>
  <Paragraphs>131</Paragraphs>
  <Slides>36</Slides>
  <Notes>5</Notes>
  <HiddenSlides>0</HiddenSlides>
  <MMClips>0</MMClips>
  <ScaleCrop>false</ScaleCrop>
  <HeadingPairs>
    <vt:vector size="8" baseType="variant">
      <vt:variant>
        <vt:lpstr>Использованные шрифты</vt:lpstr>
      </vt:variant>
      <vt:variant>
        <vt:i4>5</vt:i4>
      </vt:variant>
      <vt:variant>
        <vt:lpstr>Тема</vt:lpstr>
      </vt:variant>
      <vt:variant>
        <vt:i4>1</vt:i4>
      </vt:variant>
      <vt:variant>
        <vt:lpstr>Внедренные серверы OLE</vt:lpstr>
      </vt:variant>
      <vt:variant>
        <vt:i4>1</vt:i4>
      </vt:variant>
      <vt:variant>
        <vt:lpstr>Заголовки слайдов</vt:lpstr>
      </vt:variant>
      <vt:variant>
        <vt:i4>36</vt:i4>
      </vt:variant>
    </vt:vector>
  </HeadingPairs>
  <TitlesOfParts>
    <vt:vector size="43" baseType="lpstr">
      <vt:lpstr>Times New Roman</vt:lpstr>
      <vt:lpstr>Calibri</vt:lpstr>
      <vt:lpstr>Cambria Math</vt:lpstr>
      <vt:lpstr>Century Gothic</vt:lpstr>
      <vt:lpstr>Arial</vt:lpstr>
      <vt:lpstr>Тема Office</vt:lpstr>
      <vt:lpstr>Visio.Drawing.11</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user_2</dc:creator>
  <cp:lastModifiedBy>Абдуллоев Бахтиёр</cp:lastModifiedBy>
  <cp:revision>146</cp:revision>
  <dcterms:created xsi:type="dcterms:W3CDTF">2017-07-03T07:04:34Z</dcterms:created>
  <dcterms:modified xsi:type="dcterms:W3CDTF">2025-05-03T10:08:05Z</dcterms:modified>
</cp:coreProperties>
</file>