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56" r:id="rId2"/>
    <p:sldId id="257" r:id="rId3"/>
    <p:sldId id="258"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279" r:id="rId39"/>
    <p:sldId id="280" r:id="rId40"/>
  </p:sldIdLst>
  <p:sldSz cx="9906000" cy="6858000" type="A4"/>
  <p:notesSz cx="6742113" cy="9875838"/>
  <p:embeddedFontLst>
    <p:embeddedFont>
      <p:font typeface="Calibri" panose="020F0502020204030204" pitchFamily="34" charset="0"/>
      <p:regular r:id="rId42"/>
      <p:bold r:id="rId43"/>
      <p:italic r:id="rId44"/>
      <p:boldItalic r:id="rId45"/>
    </p:embeddedFont>
    <p:embeddedFont>
      <p:font typeface="Cambria Math" panose="02040503050406030204" pitchFamily="18" charset="0"/>
      <p:regular r:id="rId46"/>
    </p:embeddedFont>
    <p:embeddedFont>
      <p:font typeface="Century Gothic" panose="020B0502020202020204" pitchFamily="3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autosprite.ru/foto/koeffitsient-sxemiy-zvezda"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prezentacii.org/prezentacii/prezentacii-raznie/160859-relejnaja-zaschita-i-avtomatizacija-jelektrojenergeticheskih-sistem.html"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prezentacii.org/prezentacii/prezentacii-raznie/160859-relejnaja-zaschita-i-avtomatizacija-jelektrojenergeticheskih-sistem.htm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autosprite.ru/foto/koeffitsient-sxemiy-zvezda"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9</a:t>
            </a:r>
            <a:r>
              <a:rPr lang="en-US" sz="2400" b="1" dirty="0">
                <a:latin typeface="Times New Roman" panose="02020603050405020304" pitchFamily="18" charset="0"/>
                <a:cs typeface="Times New Roman" panose="02020603050405020304" pitchFamily="18" charset="0"/>
              </a:rPr>
              <a:t>: Incomplete star-shaped connection diagram of current coil transformers and relays</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5553"/>
    </mc:Choice>
    <mc:Fallback xmlns="">
      <p:transition spd="slow" advTm="2555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endParaRPr lang="tg-Cyrl-TJ" sz="2400" b="1" dirty="0">
              <a:latin typeface="Times New Roman" panose="02020603050405020304" pitchFamily="18" charset="0"/>
              <a:cs typeface="Times New Roman" panose="02020603050405020304" pitchFamily="18" charset="0"/>
            </a:endParaRPr>
          </a:p>
          <a:p>
            <a:pPr algn="ctr"/>
            <a:r>
              <a:rPr lang="tg-Cyrl-TJ" sz="2400" b="1" dirty="0">
                <a:latin typeface="Times New Roman" panose="02020603050405020304" pitchFamily="18" charset="0"/>
                <a:cs typeface="Times New Roman" panose="02020603050405020304" pitchFamily="18" charset="0"/>
              </a:rPr>
              <a:t>Ҳафтаи нуҳум</a:t>
            </a:r>
          </a:p>
          <a:p>
            <a:pPr algn="ctr"/>
            <a:r>
              <a:rPr lang="tg-Cyrl-TJ" sz="2400" b="1" dirty="0">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endParaRPr lang="ru-RU" sz="2400" b="1"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70334"/>
    </mc:Choice>
    <mc:Fallback xmlns="">
      <p:transition spd="slow" advTm="703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tg-Cyrl-TJ" sz="2400" b="1" dirty="0">
              <a:latin typeface="Times New Roman" panose="02020603050405020304" pitchFamily="18" charset="0"/>
              <a:cs typeface="Times New Roman" panose="02020603050405020304" pitchFamily="18" charset="0"/>
            </a:endParaRPr>
          </a:p>
          <a:p>
            <a:r>
              <a:rPr lang="tg-Cyrl-TJ" sz="2400" b="1" dirty="0">
                <a:latin typeface="Times New Roman" panose="02020603050405020304" pitchFamily="18" charset="0"/>
                <a:cs typeface="Times New Roman" panose="02020603050405020304" pitchFamily="18" charset="0"/>
              </a:rPr>
              <a:t>1. Нақшаи пайвасти ситораи нопурраи трансформаторҳо ва релеҳои ҷараён.</a:t>
            </a:r>
          </a:p>
          <a:p>
            <a:r>
              <a:rPr lang="tg-Cyrl-TJ" sz="2400" b="1" dirty="0">
                <a:latin typeface="Times New Roman" panose="02020603050405020304" pitchFamily="18" charset="0"/>
                <a:cs typeface="Times New Roman" panose="02020603050405020304" pitchFamily="18" charset="0"/>
              </a:rPr>
              <a:t>2.Нақшаи пайвасти ғалтакҳои дувуми трансформаторҳои ҷараён бо реле дар намуди секунҷаи нопурра.</a:t>
            </a:r>
          </a:p>
          <a:p>
            <a:r>
              <a:rPr lang="tg-Cyrl-TJ" sz="2400" b="1" dirty="0">
                <a:latin typeface="Times New Roman" panose="02020603050405020304" pitchFamily="18" charset="0"/>
                <a:cs typeface="Times New Roman" panose="02020603050405020304" pitchFamily="18" charset="0"/>
              </a:rPr>
              <a:t>3.</a:t>
            </a:r>
            <a:r>
              <a:rPr lang="tg-Cyrl-TJ" sz="2400" b="1" dirty="0">
                <a:solidFill>
                  <a:schemeClr val="bg1"/>
                </a:solidFill>
                <a:latin typeface="Times New Roman" panose="02020603050405020304" pitchFamily="18" charset="0"/>
                <a:cs typeface="Times New Roman" panose="02020603050405020304" pitchFamily="18" charset="0"/>
              </a:rPr>
              <a:t> </a:t>
            </a:r>
            <a:r>
              <a:rPr lang="tg-Cyrl-TJ" sz="2400" b="1" dirty="0">
                <a:solidFill>
                  <a:schemeClr val="tx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400" dirty="0">
              <a:solidFill>
                <a:schemeClr val="tx1"/>
              </a:solidFill>
              <a:latin typeface="Times New Roman" panose="02020603050405020304" pitchFamily="18" charset="0"/>
              <a:cs typeface="Times New Roman" panose="02020603050405020304" pitchFamily="18" charset="0"/>
            </a:endParaRPr>
          </a:p>
          <a:p>
            <a:endParaRPr lang="ru-RU" sz="2400" dirty="0">
              <a:solidFill>
                <a:schemeClr val="tx1"/>
              </a:solidFill>
              <a:latin typeface="Times New Roman" panose="02020603050405020304" pitchFamily="18" charset="0"/>
              <a:cs typeface="Times New Roman" panose="02020603050405020304" pitchFamily="18" charset="0"/>
            </a:endParaRPr>
          </a:p>
          <a:p>
            <a:endParaRPr lang="tg-Cyrl-TJ" sz="2400" b="1" dirty="0">
              <a:latin typeface="Times New Roman" panose="02020603050405020304" pitchFamily="18" charset="0"/>
              <a:cs typeface="Times New Roman" panose="02020603050405020304" pitchFamily="18" charset="0"/>
            </a:endParaRPr>
          </a:p>
          <a:p>
            <a:endParaRPr lang="ru-RU" sz="2400" b="1" dirty="0">
              <a:latin typeface="Times New Roman" panose="02020603050405020304" pitchFamily="18" charset="0"/>
              <a:cs typeface="Times New Roman" panose="02020603050405020304" pitchFamily="18" charset="0"/>
            </a:endParaRPr>
          </a:p>
          <a:p>
            <a:endParaRPr lang="ru-RU" sz="2400" b="1"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BD8EDB-C057-4FBB-8BA7-6B1D3C95E677}"/>
              </a:ext>
            </a:extLst>
          </p:cNvPr>
          <p:cNvSpPr/>
          <p:nvPr/>
        </p:nvSpPr>
        <p:spPr>
          <a:xfrm>
            <a:off x="789564" y="3666477"/>
            <a:ext cx="2893741" cy="579967"/>
          </a:xfrm>
          <a:prstGeom prst="rect">
            <a:avLst/>
          </a:prstGeom>
        </p:spPr>
        <p:txBody>
          <a:bodyPr wrap="none">
            <a:spAutoFit/>
          </a:bodyPr>
          <a:lstStyle/>
          <a:p>
            <a:pPr algn="just">
              <a:lnSpc>
                <a:spcPct val="150000"/>
              </a:lnSpc>
              <a:spcAft>
                <a:spcPts val="800"/>
              </a:spcAft>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6708"/>
    </mc:Choice>
    <mc:Fallback xmlns="">
      <p:transition spd="slow" advTm="5670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a:extLst>
              <a:ext uri="{FF2B5EF4-FFF2-40B4-BE49-F238E27FC236}">
                <a16:creationId xmlns:a16="http://schemas.microsoft.com/office/drawing/2014/main" id="{EBF0FD7E-F686-4478-8021-C4431F6177BE}"/>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DBFCEE59-F9BB-4E85-8419-E1A6FF2B729B}"/>
              </a:ext>
            </a:extLst>
          </p:cNvPr>
          <p:cNvSpPr/>
          <p:nvPr/>
        </p:nvSpPr>
        <p:spPr>
          <a:xfrm>
            <a:off x="719093" y="1200024"/>
            <a:ext cx="8842158" cy="4457952"/>
          </a:xfrm>
          <a:prstGeom prst="rect">
            <a:avLst/>
          </a:prstGeom>
        </p:spPr>
        <p:txBody>
          <a:bodyPr wrap="square">
            <a:spAutoFit/>
          </a:bodyPr>
          <a:lstStyle/>
          <a:p>
            <a:pPr algn="ctr">
              <a:lnSpc>
                <a:spcPct val="150000"/>
              </a:lnSpc>
              <a:spcBef>
                <a:spcPts val="1200"/>
              </a:spcBef>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endParaRPr lang="ru-R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Яке аз намудҳои маъмул ва самараноки пайвасти трансформаторҳои ҷараён дар таҷҳизоти муҳофизатии шабакаҳои барқӣ —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ситораи нопурра </a:t>
            </a:r>
            <a:r>
              <a:rPr lang="tg-Cyrl-TJ" sz="2400" dirty="0">
                <a:latin typeface="Times New Roman" panose="02020603050405020304" pitchFamily="18" charset="0"/>
                <a:ea typeface="Calibri" panose="020F0502020204030204" pitchFamily="34" charset="0"/>
                <a:cs typeface="Times New Roman" panose="02020603050405020304" pitchFamily="18" charset="0"/>
              </a:rPr>
              <a:t>мебошад. </a:t>
            </a:r>
            <a:r>
              <a:rPr lang="ru-RU" sz="2400" dirty="0">
                <a:latin typeface="Times New Roman" panose="02020603050405020304" pitchFamily="18" charset="0"/>
                <a:ea typeface="Calibri" panose="020F0502020204030204" pitchFamily="34" charset="0"/>
                <a:cs typeface="Times New Roman" panose="02020603050405020304" pitchFamily="18" charset="0"/>
              </a:rPr>
              <a:t>Ин навъи пайваст барои кам кардани арзиши система ва содда кардани муҳофизат истифода мешавад, хусусан вақте ки пурра сохтани системаи ченаки сефаза зарурат надорад.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mc:AlternateContent xmlns:mc="http://schemas.openxmlformats.org/markup-compatibility/2006" xmlns:p14="http://schemas.microsoft.com/office/powerpoint/2010/main">
    <mc:Choice Requires="p14">
      <p:transition spd="slow" p14:dur="2000" advTm="99351"/>
    </mc:Choice>
    <mc:Fallback xmlns="">
      <p:transition spd="slow" advTm="993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4D6E788C-C9E8-4DAB-96ED-0EC28887F7EC}"/>
              </a:ext>
            </a:extLst>
          </p:cNvPr>
          <p:cNvSpPr/>
          <p:nvPr/>
        </p:nvSpPr>
        <p:spPr>
          <a:xfrm>
            <a:off x="976543" y="1402471"/>
            <a:ext cx="8460419" cy="57996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a:t>
            </a:r>
          </a:p>
        </p:txBody>
      </p:sp>
      <p:sp>
        <p:nvSpPr>
          <p:cNvPr id="7" name="Прямоугольник 6">
            <a:extLst>
              <a:ext uri="{FF2B5EF4-FFF2-40B4-BE49-F238E27FC236}">
                <a16:creationId xmlns:a16="http://schemas.microsoft.com/office/drawing/2014/main" id="{D6C182DE-2384-43FE-AFB3-B0B67C1803A6}"/>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4C97D84D-6DF6-4E07-8157-01193E913CF5}"/>
              </a:ext>
            </a:extLst>
          </p:cNvPr>
          <p:cNvSpPr/>
          <p:nvPr/>
        </p:nvSpPr>
        <p:spPr>
          <a:xfrm>
            <a:off x="976543" y="1242675"/>
            <a:ext cx="8460419"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Моҳияти нопурраи ситора дар ин аст, ки ситора — ин тарзи пайвасткунии ду ё се трансформатори ҷараён (одатан ду адад), ки охирҳои дуввуми онҳо ба як нуқта пайваст карда мешаванд (нуқтаи "нопурраи ситора"), ва байни охири озоди ҳар трансформатор ва ин нуқта релеи ҷараён пайваст мешавад. Ин тарзи пайвасткунӣ имкон медиҳад, ки ҷараёнҳои номутаносиб ва ҳолатҳои расиши якфазаро муайян кард. </a:t>
            </a:r>
            <a:r>
              <a:rPr lang="ru-RU" sz="2400" dirty="0">
                <a:latin typeface="Times New Roman" panose="02020603050405020304" pitchFamily="18" charset="0"/>
                <a:ea typeface="Calibri" panose="020F0502020204030204" pitchFamily="34" charset="0"/>
              </a:rPr>
              <a:t>Бартариҳои ситора</a:t>
            </a:r>
            <a:r>
              <a:rPr lang="tg-Cyrl-TJ" sz="2400" dirty="0">
                <a:latin typeface="Times New Roman" panose="02020603050405020304" pitchFamily="18" charset="0"/>
                <a:ea typeface="Calibri" panose="020F0502020204030204" pitchFamily="34" charset="0"/>
              </a:rPr>
              <a:t>и</a:t>
            </a:r>
            <a:r>
              <a:rPr lang="ru-RU" sz="2400" dirty="0">
                <a:latin typeface="Times New Roman" panose="02020603050405020304" pitchFamily="18" charset="0"/>
                <a:ea typeface="Calibri" panose="020F0502020204030204" pitchFamily="34" charset="0"/>
              </a:rPr>
              <a:t> нопурра:</a:t>
            </a:r>
            <a:endParaRPr lang="ru-RU" sz="2400" dirty="0"/>
          </a:p>
        </p:txBody>
      </p:sp>
    </p:spTree>
    <p:extLst>
      <p:ext uri="{BB962C8B-B14F-4D97-AF65-F5344CB8AC3E}">
        <p14:creationId xmlns:p14="http://schemas.microsoft.com/office/powerpoint/2010/main" val="592269096"/>
      </p:ext>
    </p:extLst>
  </p:cSld>
  <p:clrMapOvr>
    <a:masterClrMapping/>
  </p:clrMapOvr>
  <mc:AlternateContent xmlns:mc="http://schemas.openxmlformats.org/markup-compatibility/2006" xmlns:p14="http://schemas.microsoft.com/office/powerpoint/2010/main">
    <mc:Choice Requires="p14">
      <p:transition spd="slow" p14:dur="2000" advTm="166674"/>
    </mc:Choice>
    <mc:Fallback xmlns="">
      <p:transition spd="slow" advTm="16667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8C768F0-5E84-4F24-86FB-5C634FB75869}"/>
              </a:ext>
            </a:extLst>
          </p:cNvPr>
          <p:cNvSpPr/>
          <p:nvPr/>
        </p:nvSpPr>
        <p:spPr>
          <a:xfrm>
            <a:off x="896274" y="1051761"/>
            <a:ext cx="8460789" cy="57996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a:t>
            </a:r>
          </a:p>
        </p:txBody>
      </p:sp>
      <p:sp>
        <p:nvSpPr>
          <p:cNvPr id="6" name="Прямоугольник 5">
            <a:extLst>
              <a:ext uri="{FF2B5EF4-FFF2-40B4-BE49-F238E27FC236}">
                <a16:creationId xmlns:a16="http://schemas.microsoft.com/office/drawing/2014/main" id="{B6B21899-1101-4F89-B19C-C891F6FA495D}"/>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0ADDE4AD-F536-43D1-9F12-F9E923E7C509}"/>
              </a:ext>
            </a:extLst>
          </p:cNvPr>
          <p:cNvSpPr/>
          <p:nvPr/>
        </p:nvSpPr>
        <p:spPr>
          <a:xfrm>
            <a:off x="1304643" y="1223107"/>
            <a:ext cx="7999153" cy="4411785"/>
          </a:xfrm>
          <a:prstGeom prst="rect">
            <a:avLst/>
          </a:prstGeom>
        </p:spPr>
        <p:txBody>
          <a:bodyPr wrap="square">
            <a:spAutoFit/>
          </a:bodyPr>
          <a:lstStyle/>
          <a:p>
            <a:pPr marL="342900" lvl="0" indent="-342900">
              <a:lnSpc>
                <a:spcPct val="200000"/>
              </a:lnSpc>
              <a:buFont typeface="Wingdings" panose="05000000000000000000" pitchFamily="2" charset="2"/>
              <a:buChar char="Ø"/>
            </a:pPr>
            <a:r>
              <a:rPr lang="ru-RU" sz="2400" dirty="0">
                <a:latin typeface="Times New Roman" panose="02020603050405020304" pitchFamily="18" charset="0"/>
                <a:ea typeface="Calibri" panose="020F0502020204030204" pitchFamily="34" charset="0"/>
                <a:cs typeface="Times New Roman" panose="02020603050405020304" pitchFamily="18" charset="0"/>
              </a:rPr>
              <a:t>Истифодаи ками трансформаторҳои ҷараён (одатан ду адад);</a:t>
            </a:r>
          </a:p>
          <a:p>
            <a:pPr marL="342900" lvl="0" indent="-342900">
              <a:lnSpc>
                <a:spcPct val="200000"/>
              </a:lnSpc>
              <a:buFont typeface="Wingdings" panose="05000000000000000000" pitchFamily="2" charset="2"/>
              <a:buChar char="Ø"/>
            </a:pPr>
            <a:r>
              <a:rPr lang="ru-RU" sz="2400" dirty="0">
                <a:latin typeface="Times New Roman" panose="02020603050405020304" pitchFamily="18" charset="0"/>
                <a:ea typeface="Calibri" panose="020F0502020204030204" pitchFamily="34" charset="0"/>
                <a:cs typeface="Times New Roman" panose="02020603050405020304" pitchFamily="18" charset="0"/>
              </a:rPr>
              <a:t>Содда кардани схема ва кам кардани хароҷот;</a:t>
            </a:r>
          </a:p>
          <a:p>
            <a:pPr marL="342900" lvl="0" indent="-342900">
              <a:lnSpc>
                <a:spcPct val="200000"/>
              </a:lnSpc>
              <a:buFont typeface="Wingdings" panose="05000000000000000000" pitchFamily="2" charset="2"/>
              <a:buChar char="Ø"/>
            </a:pPr>
            <a:r>
              <a:rPr lang="ru-RU" sz="2400" dirty="0">
                <a:latin typeface="Times New Roman" panose="02020603050405020304" pitchFamily="18" charset="0"/>
                <a:ea typeface="Calibri" panose="020F0502020204030204" pitchFamily="34" charset="0"/>
                <a:cs typeface="Times New Roman" panose="02020603050405020304" pitchFamily="18" charset="0"/>
              </a:rPr>
              <a:t>Имконияти муайян кардани расиши якфазавӣ ба замин;</a:t>
            </a:r>
          </a:p>
          <a:p>
            <a:pPr marL="342900" lvl="0" indent="-342900">
              <a:lnSpc>
                <a:spcPct val="200000"/>
              </a:lnSpc>
              <a:spcAft>
                <a:spcPts val="800"/>
              </a:spcAft>
              <a:buFont typeface="Wingdings" panose="05000000000000000000" pitchFamily="2" charset="2"/>
              <a:buChar char="Ø"/>
            </a:pPr>
            <a:r>
              <a:rPr lang="ru-RU" sz="2400" dirty="0">
                <a:latin typeface="Times New Roman" panose="02020603050405020304" pitchFamily="18" charset="0"/>
                <a:ea typeface="Calibri" panose="020F0502020204030204" pitchFamily="34" charset="0"/>
                <a:cs typeface="Times New Roman" panose="02020603050405020304" pitchFamily="18" charset="0"/>
              </a:rPr>
              <a:t>Эҷоди ҳиссиёти баланди ҳассосият ба ҷараёнҳои номутаносиб ва расиши замин.</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3889901"/>
      </p:ext>
    </p:extLst>
  </p:cSld>
  <p:clrMapOvr>
    <a:masterClrMapping/>
  </p:clrMapOvr>
  <mc:AlternateContent xmlns:mc="http://schemas.openxmlformats.org/markup-compatibility/2006" xmlns:p14="http://schemas.microsoft.com/office/powerpoint/2010/main">
    <mc:Choice Requires="p14">
      <p:transition spd="slow" p14:dur="2000" advTm="132833"/>
    </mc:Choice>
    <mc:Fallback xmlns="">
      <p:transition spd="slow" advTm="13283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7DA3EDB1-7BEB-4D65-B5C7-7CC82396AC83}"/>
              </a:ext>
            </a:extLst>
          </p:cNvPr>
          <p:cNvSpPr/>
          <p:nvPr/>
        </p:nvSpPr>
        <p:spPr>
          <a:xfrm>
            <a:off x="1135970" y="71021"/>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07BB2DCA-12CE-4DCB-B336-85D1E1E6B311}"/>
              </a:ext>
            </a:extLst>
          </p:cNvPr>
          <p:cNvSpPr/>
          <p:nvPr/>
        </p:nvSpPr>
        <p:spPr>
          <a:xfrm>
            <a:off x="1135968" y="1317762"/>
            <a:ext cx="8158949" cy="3903569"/>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Calibri" panose="020F0502020204030204" pitchFamily="34" charset="0"/>
              </a:rPr>
              <a:t>	Принсипи кор</a:t>
            </a:r>
            <a:r>
              <a:rPr lang="tg-Cyrl-TJ" sz="2400" dirty="0">
                <a:latin typeface="Times New Roman" panose="02020603050405020304" pitchFamily="18" charset="0"/>
                <a:ea typeface="Calibri" panose="020F0502020204030204" pitchFamily="34" charset="0"/>
              </a:rPr>
              <a:t>и ин намуд нақша дар он аст, ки</a:t>
            </a:r>
            <a:r>
              <a:rPr lang="ru-RU" sz="2400" dirty="0">
                <a:latin typeface="Times New Roman" panose="02020603050405020304" pitchFamily="18" charset="0"/>
                <a:ea typeface="Calibri" panose="020F0502020204030204" pitchFamily="34" charset="0"/>
              </a:rPr>
              <a:t>: </a:t>
            </a:r>
          </a:p>
          <a:p>
            <a:pPr algn="just">
              <a:lnSpc>
                <a:spcPct val="150000"/>
              </a:lnSpc>
            </a:pPr>
            <a:r>
              <a:rPr lang="ru-RU" sz="2400" dirty="0">
                <a:latin typeface="Times New Roman" panose="02020603050405020304" pitchFamily="18" charset="0"/>
                <a:ea typeface="Calibri" panose="020F0502020204030204" pitchFamily="34" charset="0"/>
              </a:rPr>
              <a:t>Дар ҳолати кори оддӣ (тавозуни сефазавӣ), ҷамъи вектории ҷараёнҳо баробар ба сифр аст, аз ин рӯ дар нӯгҳои реле шиддат</a:t>
            </a:r>
            <a:r>
              <a:rPr lang="tg-Cyrl-TJ" sz="2400" dirty="0">
                <a:latin typeface="Times New Roman" panose="02020603050405020304" pitchFamily="18" charset="0"/>
                <a:ea typeface="Calibri" panose="020F0502020204030204" pitchFamily="34" charset="0"/>
              </a:rPr>
              <a:t> баробар ба сифр аст</a:t>
            </a:r>
            <a:r>
              <a:rPr lang="ru-RU" sz="2400" dirty="0">
                <a:latin typeface="Times New Roman" panose="02020603050405020304" pitchFamily="18" charset="0"/>
                <a:ea typeface="Calibri" panose="020F0502020204030204" pitchFamily="34" charset="0"/>
              </a:rPr>
              <a:t> (ё ҷараён надорад). Аммо дар ҳолати расиши якфаза ба замин, ин тавозун вайрон шуда, ҷараёне тавассути реле мегузарад, ки он сабаби фаъол шудани муҳофизат мегардад.</a:t>
            </a:r>
            <a:r>
              <a:rPr lang="tg-Cyrl-TJ" sz="2400" dirty="0">
                <a:latin typeface="Times New Roman" panose="02020603050405020304" pitchFamily="18" charset="0"/>
                <a:ea typeface="Calibri" panose="020F0502020204030204" pitchFamily="34" charset="0"/>
              </a:rPr>
              <a:t> </a:t>
            </a:r>
            <a:endParaRPr lang="ru-RU" sz="2400" dirty="0"/>
          </a:p>
        </p:txBody>
      </p:sp>
    </p:spTree>
    <p:extLst>
      <p:ext uri="{BB962C8B-B14F-4D97-AF65-F5344CB8AC3E}">
        <p14:creationId xmlns:p14="http://schemas.microsoft.com/office/powerpoint/2010/main" val="3559146009"/>
      </p:ext>
    </p:extLst>
  </p:cSld>
  <p:clrMapOvr>
    <a:masterClrMapping/>
  </p:clrMapOvr>
  <mc:AlternateContent xmlns:mc="http://schemas.openxmlformats.org/markup-compatibility/2006" xmlns:p14="http://schemas.microsoft.com/office/powerpoint/2010/main">
    <mc:Choice Requires="p14">
      <p:transition spd="slow" p14:dur="2000" advTm="142848"/>
    </mc:Choice>
    <mc:Fallback xmlns="">
      <p:transition spd="slow" advTm="1428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B5BEEA7-F56C-456C-9570-868B96F6E21D}"/>
              </a:ext>
            </a:extLst>
          </p:cNvPr>
          <p:cNvSpPr/>
          <p:nvPr/>
        </p:nvSpPr>
        <p:spPr>
          <a:xfrm>
            <a:off x="1135969" y="1124579"/>
            <a:ext cx="8158949" cy="168757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расми 9.1. Нақшаи пайвасти ғалтакҳои дуюми трансформатори ҷараён ва ғалтакҳои реле дар намуди ситораи пурра нишон дода шудааст.</a:t>
            </a:r>
            <a:endParaRPr lang="ru-RU" sz="2400" dirty="0"/>
          </a:p>
        </p:txBody>
      </p:sp>
      <p:sp>
        <p:nvSpPr>
          <p:cNvPr id="6" name="Прямоугольник 5">
            <a:extLst>
              <a:ext uri="{FF2B5EF4-FFF2-40B4-BE49-F238E27FC236}">
                <a16:creationId xmlns:a16="http://schemas.microsoft.com/office/drawing/2014/main" id="{1CEB2FEC-9481-4A66-A90C-7F1D91F12756}"/>
              </a:ext>
            </a:extLst>
          </p:cNvPr>
          <p:cNvSpPr/>
          <p:nvPr/>
        </p:nvSpPr>
        <p:spPr>
          <a:xfrm>
            <a:off x="1135970" y="71021"/>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pic>
        <p:nvPicPr>
          <p:cNvPr id="7" name="Рисунок 6">
            <a:extLst>
              <a:ext uri="{FF2B5EF4-FFF2-40B4-BE49-F238E27FC236}">
                <a16:creationId xmlns:a16="http://schemas.microsoft.com/office/drawing/2014/main" id="{BF210414-BA02-4731-9556-5400818063E8}"/>
              </a:ext>
            </a:extLst>
          </p:cNvPr>
          <p:cNvPicPr/>
          <p:nvPr/>
        </p:nvPicPr>
        <p:blipFill rotWithShape="1">
          <a:blip r:embed="rId2"/>
          <a:srcRect l="20683" t="30418" r="57242" b="26454"/>
          <a:stretch/>
        </p:blipFill>
        <p:spPr bwMode="auto">
          <a:xfrm>
            <a:off x="1278013" y="2911607"/>
            <a:ext cx="2938880" cy="2635625"/>
          </a:xfrm>
          <a:prstGeom prst="rect">
            <a:avLst/>
          </a:prstGeom>
          <a:ln>
            <a:noFill/>
          </a:ln>
          <a:extLst>
            <a:ext uri="{53640926-AAD7-44D8-BBD7-CCE9431645EC}">
              <a14:shadowObscured xmlns:a14="http://schemas.microsoft.com/office/drawing/2010/main"/>
            </a:ext>
          </a:extLst>
        </p:spPr>
      </p:pic>
      <p:sp>
        <p:nvSpPr>
          <p:cNvPr id="3" name="Прямоугольник 2">
            <a:extLst>
              <a:ext uri="{FF2B5EF4-FFF2-40B4-BE49-F238E27FC236}">
                <a16:creationId xmlns:a16="http://schemas.microsoft.com/office/drawing/2014/main" id="{E81F92CD-2D68-4934-B442-64C9243D1767}"/>
              </a:ext>
            </a:extLst>
          </p:cNvPr>
          <p:cNvSpPr/>
          <p:nvPr/>
        </p:nvSpPr>
        <p:spPr>
          <a:xfrm>
            <a:off x="443513" y="5690829"/>
            <a:ext cx="7120261" cy="1058047"/>
          </a:xfrm>
          <a:prstGeom prst="rect">
            <a:avLst/>
          </a:prstGeom>
        </p:spPr>
        <p:txBody>
          <a:bodyPr wrap="square">
            <a:spAutoFit/>
          </a:bodyPr>
          <a:lstStyle/>
          <a:p>
            <a:pPr>
              <a:lnSpc>
                <a:spcPct val="107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 9.1. Нақшаи пайвасти ғалтакҳои дуюми трансформатори ҷараён ва ғалтакҳои реле дар намуди ситораи пурра. </a:t>
            </a:r>
            <a:r>
              <a:rPr lang="ru-RU"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rPr>
              <a:t>autosprite.ru</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DB3B97B4-B18A-4468-8A8D-545DE1E3F55A}"/>
              </a:ext>
            </a:extLst>
          </p:cNvPr>
          <p:cNvSpPr/>
          <p:nvPr/>
        </p:nvSpPr>
        <p:spPr>
          <a:xfrm>
            <a:off x="5215443" y="3004997"/>
            <a:ext cx="4528351" cy="1200329"/>
          </a:xfrm>
          <a:prstGeom prst="rect">
            <a:avLst/>
          </a:prstGeom>
        </p:spPr>
        <p:txBody>
          <a:bodyPr wrap="square">
            <a:spAutoFit/>
          </a:bodyPr>
          <a:lstStyle/>
          <a:p>
            <a:r>
              <a:rPr lang="tg-Cyrl-TJ" sz="2400" dirty="0">
                <a:latin typeface="Times New Roman" panose="02020603050405020304" pitchFamily="18" charset="0"/>
                <a:ea typeface="Calibri" panose="020F0502020204030204" pitchFamily="34" charset="0"/>
                <a:cs typeface="Times New Roman" panose="02020603050405020304" pitchFamily="18" charset="0"/>
              </a:rPr>
              <a:t>Тарзи кори нақшаи расми 9.1.  дар слайди 9 мухтасар фащмонда дода шудааст.</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966772"/>
      </p:ext>
    </p:extLst>
  </p:cSld>
  <p:clrMapOvr>
    <a:masterClrMapping/>
  </p:clrMapOvr>
  <mc:AlternateContent xmlns:mc="http://schemas.openxmlformats.org/markup-compatibility/2006" xmlns:p14="http://schemas.microsoft.com/office/powerpoint/2010/main">
    <mc:Choice Requires="p14">
      <p:transition spd="slow" p14:dur="2000" advTm="262899"/>
    </mc:Choice>
    <mc:Fallback xmlns="">
      <p:transition spd="slow" advTm="2628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D3EB51BC-BB02-4294-A488-08D520AD6C17}"/>
              </a:ext>
            </a:extLst>
          </p:cNvPr>
          <p:cNvSpPr/>
          <p:nvPr/>
        </p:nvSpPr>
        <p:spPr>
          <a:xfrm>
            <a:off x="1135970" y="71021"/>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7183DF83-3EE6-4C3F-B1C0-0D1D696982D1}"/>
              </a:ext>
            </a:extLst>
          </p:cNvPr>
          <p:cNvSpPr/>
          <p:nvPr/>
        </p:nvSpPr>
        <p:spPr>
          <a:xfrm>
            <a:off x="1135969" y="1242483"/>
            <a:ext cx="8158949" cy="4560544"/>
          </a:xfrm>
          <a:prstGeom prst="rect">
            <a:avLst/>
          </a:prstGeom>
        </p:spPr>
        <p:txBody>
          <a:bodyPr wrap="square">
            <a:spAutoFit/>
          </a:bodyPr>
          <a:lstStyle/>
          <a:p>
            <a:pPr algn="just">
              <a:lnSpc>
                <a:spcPct val="150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	Фазаҳо (A, B, C) </a:t>
            </a:r>
            <a:r>
              <a:rPr lang="tg-Cyrl-TJ" sz="2400" dirty="0">
                <a:latin typeface="Times New Roman" panose="02020603050405020304" pitchFamily="18" charset="0"/>
                <a:ea typeface="Calibri" panose="020F0502020204030204" pitchFamily="34" charset="0"/>
                <a:cs typeface="Times New Roman" panose="02020603050405020304" pitchFamily="18" charset="0"/>
              </a:rPr>
              <a:t>Инҳо се хати фазаи системаи барқии сефазавӣ мебошанд.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TA1 ва TА3 — Трансформаторҳои ҷараён. TA</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фазаи A ва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TА3</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фазаи C насб шудааст. Онҳо ҷараёни хатиро ба ҷараёни ченакшаванда (дуюмдараҷа) табдил медиҳанд.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Ҳар ду трансформатор бо охирҳои дуюми худ ба як нуқта пайваст шудаанд.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Релеи ҷараёни КА1, КА3 ва КА4 мебошанд.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3623580"/>
      </p:ext>
    </p:extLst>
  </p:cSld>
  <p:clrMapOvr>
    <a:masterClrMapping/>
  </p:clrMapOvr>
  <mc:AlternateContent xmlns:mc="http://schemas.openxmlformats.org/markup-compatibility/2006" xmlns:p14="http://schemas.microsoft.com/office/powerpoint/2010/main">
    <mc:Choice Requires="p14">
      <p:transition spd="slow" p14:dur="2000" advTm="120611"/>
    </mc:Choice>
    <mc:Fallback xmlns="">
      <p:transition spd="slow" advTm="1206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DB47AF8B-FBFE-4C31-9DBA-42A81BDF5893}"/>
              </a:ext>
            </a:extLst>
          </p:cNvPr>
          <p:cNvSpPr/>
          <p:nvPr/>
        </p:nvSpPr>
        <p:spPr>
          <a:xfrm>
            <a:off x="1135970" y="71021"/>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2BB9BA42-A475-4CAB-93E2-E8519FD0F94F}"/>
              </a:ext>
            </a:extLst>
          </p:cNvPr>
          <p:cNvSpPr/>
          <p:nvPr/>
        </p:nvSpPr>
        <p:spPr>
          <a:xfrm>
            <a:off x="1135969" y="1097432"/>
            <a:ext cx="8158949" cy="4663136"/>
          </a:xfrm>
          <a:prstGeom prst="rect">
            <a:avLst/>
          </a:prstGeom>
        </p:spPr>
        <p:txBody>
          <a:bodyPr wrap="square">
            <a:spAutoFit/>
          </a:bodyPr>
          <a:lstStyle/>
          <a:p>
            <a:pPr indent="449580"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Реле дар байни охири озоди TC ва нуқтаи пайвасти ситораи нопурра ҷойгир карда шудааст.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Агар фарқи ҷараён вуҷуд дошта бошад (яъне расиши якфазавӣ рӯй диҳад), тавассути реле ҷараён мегузарад ва он фаъол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Нуқтаи пайваст (ситораи нопурра) </a:t>
            </a:r>
            <a:r>
              <a:rPr lang="tg-Cyrl-TJ" sz="2400" dirty="0">
                <a:latin typeface="Times New Roman" panose="02020603050405020304" pitchFamily="18" charset="0"/>
                <a:ea typeface="Calibri" panose="020F0502020204030204" pitchFamily="34" charset="0"/>
                <a:cs typeface="Times New Roman" panose="02020603050405020304" pitchFamily="18" charset="0"/>
              </a:rPr>
              <a:t>Нуқтае мебошад, ки охири дуюми TA ва TC бо ҳам пайваст шудаанд ва ба замин (нейтрал) пайваст карда мешаванд.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5488681"/>
      </p:ext>
    </p:extLst>
  </p:cSld>
  <p:clrMapOvr>
    <a:masterClrMapping/>
  </p:clrMapOvr>
  <mc:AlternateContent xmlns:mc="http://schemas.openxmlformats.org/markup-compatibility/2006" xmlns:p14="http://schemas.microsoft.com/office/powerpoint/2010/main">
    <mc:Choice Requires="p14">
      <p:transition spd="slow" p14:dur="2000" advTm="104374"/>
    </mc:Choice>
    <mc:Fallback xmlns="">
      <p:transition spd="slow" advTm="10437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5A38371D-53B1-4DE5-8BE9-7A04C66FCD73}"/>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DC7C1E89-DF3E-4B32-96E0-564EE4FE2EF0}"/>
              </a:ext>
            </a:extLst>
          </p:cNvPr>
          <p:cNvSpPr/>
          <p:nvPr/>
        </p:nvSpPr>
        <p:spPr>
          <a:xfrm>
            <a:off x="1127464" y="1051761"/>
            <a:ext cx="8229599" cy="4560544"/>
          </a:xfrm>
          <a:prstGeom prst="rect">
            <a:avLst/>
          </a:prstGeom>
        </p:spPr>
        <p:txBody>
          <a:bodyPr wrap="square">
            <a:spAutoFit/>
          </a:bodyPr>
          <a:lstStyle/>
          <a:p>
            <a:pPr indent="449580"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Ин нуқта ҳамчун нуктаи баробарсозандаи потенсиалҳо кор мекунад ва имконият медиҳад, ки фарқи ҷараён муайян карда шавад. Дар реҷаи номиналӣ ҷараёнҳои ҷоришаванда бо формулаҳои зерин муаян карда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ctr">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a,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b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≠0    </a:t>
            </a:r>
            <a:r>
              <a:rPr lang="tg-Cyrl-TJ" sz="2400" dirty="0">
                <a:latin typeface="Times New Roman" panose="02020603050405020304" pitchFamily="18" charset="0"/>
                <a:ea typeface="Calibri" panose="020F0502020204030204" pitchFamily="34" charset="0"/>
                <a:cs typeface="Times New Roman" panose="02020603050405020304" pitchFamily="18" charset="0"/>
              </a:rPr>
              <a:t>(9.1.)</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Формулаи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9.1. </a:t>
            </a: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контексти муҳофизати ҷараён ва пайвасти трансформаторҳо маънии зеринро дорад: </a:t>
            </a:r>
          </a:p>
          <a:p>
            <a:pPr algn="ctr">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Ia ≠ 0, Ib ≠ 0    </a:t>
            </a:r>
            <a:r>
              <a:rPr lang="tg-Cyrl-TJ" sz="2400" dirty="0">
                <a:latin typeface="Times New Roman" panose="02020603050405020304" pitchFamily="18" charset="0"/>
                <a:ea typeface="Calibri" panose="020F0502020204030204" pitchFamily="34" charset="0"/>
                <a:cs typeface="Times New Roman" panose="02020603050405020304" pitchFamily="18" charset="0"/>
              </a:rPr>
              <a:t>(9.2.)</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035438"/>
      </p:ext>
    </p:extLst>
  </p:cSld>
  <p:clrMapOvr>
    <a:masterClrMapping/>
  </p:clrMapOvr>
  <mc:AlternateContent xmlns:mc="http://schemas.openxmlformats.org/markup-compatibility/2006" xmlns:p14="http://schemas.microsoft.com/office/powerpoint/2010/main">
    <mc:Choice Requires="p14">
      <p:transition spd="slow" p14:dur="2000" advTm="196271"/>
    </mc:Choice>
    <mc:Fallback xmlns="">
      <p:transition spd="slow" advTm="1962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A796A854-4262-424F-8D23-055999B43339}"/>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D78699B5-1D0C-4940-9F47-E3D0F1226FC2}"/>
              </a:ext>
            </a:extLst>
          </p:cNvPr>
          <p:cNvSpPr/>
          <p:nvPr/>
        </p:nvSpPr>
        <p:spPr>
          <a:xfrm>
            <a:off x="1198115" y="1187200"/>
            <a:ext cx="8158948" cy="4483600"/>
          </a:xfrm>
          <a:prstGeom prst="rect">
            <a:avLst/>
          </a:prstGeom>
        </p:spPr>
        <p:txBody>
          <a:bodyPr wrap="square">
            <a:spAutoFit/>
          </a:bodyPr>
          <a:lstStyle/>
          <a:p>
            <a:pPr marL="457200" algn="just">
              <a:lnSpc>
                <a:spcPct val="150000"/>
              </a:lnSpc>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Ин маънои онро дорад, ки ҷараёнҳо дар фазаҳои A (Ia) ва B (Ib) аз сифр фарқ мекунанд, яъне ҳам дар фазаи A ва ҳам дар фазаи B ҷараён мегузарад.</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Дар кадом ҳолат ин формула муҳим аст?</a:t>
            </a:r>
          </a:p>
          <a:p>
            <a:pPr algn="just">
              <a:lnSpc>
                <a:spcPct val="150000"/>
              </a:lnSpc>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Муҳим барои шинохти ҳолати кори номутаносиб</a:t>
            </a:r>
            <a:b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Агар системаи сефазавӣ пурра тавоз</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у</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н мебуд, ҷараёнҳо  Ia, Ib, Ic бо ҳам мувофиқ (балансшуда) мешуданд. Аммо вақте мегӯем Ia ≠ 0 ва Ib ≠ 0, яъне: слайди 13.</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256642"/>
      </p:ext>
    </p:extLst>
  </p:cSld>
  <p:clrMapOvr>
    <a:masterClrMapping/>
  </p:clrMapOvr>
  <mc:AlternateContent xmlns:mc="http://schemas.openxmlformats.org/markup-compatibility/2006" xmlns:p14="http://schemas.microsoft.com/office/powerpoint/2010/main">
    <mc:Choice Requires="p14">
      <p:transition spd="slow" p14:dur="2000" advTm="60113"/>
    </mc:Choice>
    <mc:Fallback xmlns="">
      <p:transition spd="slow" advTm="6011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48F1E3A-AF6C-482C-95E5-0264EF75C7F3}"/>
              </a:ext>
            </a:extLst>
          </p:cNvPr>
          <p:cNvSpPr/>
          <p:nvPr/>
        </p:nvSpPr>
        <p:spPr>
          <a:xfrm>
            <a:off x="1104344" y="1569278"/>
            <a:ext cx="7874865" cy="3001143"/>
          </a:xfrm>
          <a:prstGeom prst="rect">
            <a:avLst/>
          </a:prstGeom>
        </p:spPr>
        <p:txBody>
          <a:bodyPr wrap="square">
            <a:spAutoFit/>
          </a:bodyPr>
          <a:lstStyle/>
          <a:p>
            <a:pPr marL="742950" lvl="1" indent="-285750" algn="just">
              <a:lnSpc>
                <a:spcPct val="150000"/>
              </a:lnSpc>
              <a:spcAft>
                <a:spcPts val="800"/>
              </a:spcAft>
              <a:buSzPts val="1000"/>
              <a:buFont typeface="Wingdings" panose="05000000000000000000" pitchFamily="2" charset="2"/>
              <a:buChar char="Ø"/>
              <a:tabLst>
                <a:tab pos="9144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Дар фазаҳои A ва B ҷараён мавҷуд аст,</a:t>
            </a:r>
          </a:p>
          <a:p>
            <a:pPr marL="742950" lvl="1" indent="-285750" algn="just">
              <a:lnSpc>
                <a:spcPct val="150000"/>
              </a:lnSpc>
              <a:spcAft>
                <a:spcPts val="800"/>
              </a:spcAft>
              <a:buSzPts val="1000"/>
              <a:buFont typeface="Wingdings" panose="05000000000000000000" pitchFamily="2" charset="2"/>
              <a:buChar char="Ø"/>
              <a:tabLst>
                <a:tab pos="9144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Аммо Ic метавонад </a:t>
            </a:r>
            <a:r>
              <a:rPr lang="ru-RU" sz="2400" b="1" dirty="0">
                <a:latin typeface="Times New Roman" panose="02020603050405020304" pitchFamily="18" charset="0"/>
                <a:ea typeface="Calibri" panose="020F0502020204030204" pitchFamily="34" charset="0"/>
                <a:cs typeface="Times New Roman" panose="02020603050405020304" pitchFamily="18" charset="0"/>
              </a:rPr>
              <a:t>0 бошад</a:t>
            </a:r>
            <a:r>
              <a:rPr lang="ru-RU" sz="2400" dirty="0">
                <a:latin typeface="Times New Roman" panose="02020603050405020304" pitchFamily="18" charset="0"/>
                <a:ea typeface="Calibri" panose="020F0502020204030204" pitchFamily="34" charset="0"/>
                <a:cs typeface="Times New Roman" panose="02020603050405020304" pitchFamily="18" charset="0"/>
              </a:rPr>
              <a:t> (масалан, расиши якфазавӣ ба замин дар фаза C),</a:t>
            </a:r>
          </a:p>
          <a:p>
            <a:pPr marL="742950" lvl="1" indent="-285750" algn="just">
              <a:lnSpc>
                <a:spcPct val="150000"/>
              </a:lnSpc>
              <a:spcAft>
                <a:spcPts val="800"/>
              </a:spcAft>
              <a:buSzPts val="1000"/>
              <a:buFont typeface="Wingdings" panose="05000000000000000000" pitchFamily="2" charset="2"/>
              <a:buChar char="Ø"/>
              <a:tabLst>
                <a:tab pos="9144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Ё </a:t>
            </a:r>
            <a:r>
              <a:rPr lang="ru-RU" sz="2400" b="1" dirty="0">
                <a:latin typeface="Times New Roman" panose="02020603050405020304" pitchFamily="18" charset="0"/>
                <a:ea typeface="Calibri" panose="020F0502020204030204" pitchFamily="34" charset="0"/>
                <a:cs typeface="Times New Roman" panose="02020603050405020304" pitchFamily="18" charset="0"/>
              </a:rPr>
              <a:t>Ia ≠ Ib</a:t>
            </a:r>
            <a:r>
              <a:rPr lang="ru-RU" sz="2400" dirty="0">
                <a:latin typeface="Times New Roman" panose="02020603050405020304" pitchFamily="18" charset="0"/>
                <a:ea typeface="Calibri" panose="020F0502020204030204" pitchFamily="34" charset="0"/>
                <a:cs typeface="Times New Roman" panose="02020603050405020304" pitchFamily="18" charset="0"/>
              </a:rPr>
              <a:t> бошад, ки нишон медиҳад дар система номувозинат вуҷуд дорад.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08279609-4C82-4B47-ACB7-ECFADC756A09}"/>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Tree>
    <p:extLst>
      <p:ext uri="{BB962C8B-B14F-4D97-AF65-F5344CB8AC3E}">
        <p14:creationId xmlns:p14="http://schemas.microsoft.com/office/powerpoint/2010/main" val="3287793670"/>
      </p:ext>
    </p:extLst>
  </p:cSld>
  <p:clrMapOvr>
    <a:masterClrMapping/>
  </p:clrMapOvr>
  <mc:AlternateContent xmlns:mc="http://schemas.openxmlformats.org/markup-compatibility/2006" xmlns:p14="http://schemas.microsoft.com/office/powerpoint/2010/main">
    <mc:Choice Requires="p14">
      <p:transition spd="slow" p14:dur="2000" advTm="153263"/>
    </mc:Choice>
    <mc:Fallback xmlns="">
      <p:transition spd="slow" advTm="15326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20E05A10-1B5C-4AAA-A2ED-6F1B7B6302DD}"/>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EEA642F2-FBD7-4061-A302-20E4EFC8450B}"/>
              </a:ext>
            </a:extLst>
          </p:cNvPr>
          <p:cNvSpPr/>
          <p:nvPr/>
        </p:nvSpPr>
        <p:spPr>
          <a:xfrm>
            <a:off x="1198114" y="1051761"/>
            <a:ext cx="8158948" cy="4586192"/>
          </a:xfrm>
          <a:prstGeom prst="rect">
            <a:avLst/>
          </a:prstGeom>
        </p:spPr>
        <p:txBody>
          <a:bodyPr wrap="square">
            <a:spAutoFit/>
          </a:bodyPr>
          <a:lstStyle/>
          <a:p>
            <a:pPr marL="342900" lvl="0" indent="-342900" algn="just">
              <a:lnSpc>
                <a:spcPct val="150000"/>
              </a:lnSpc>
              <a:spcAft>
                <a:spcPts val="800"/>
              </a:spcAft>
              <a:tabLst>
                <a:tab pos="18034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Ишора ба мавҷудияти расиши якфазавӣ ё номувозинат</a:t>
            </a:r>
            <a:br>
              <a:rPr lang="ru-RU" sz="2400" dirty="0">
                <a:latin typeface="Times New Roman" panose="02020603050405020304" pitchFamily="18" charset="0"/>
                <a:ea typeface="Calibri" panose="020F0502020204030204" pitchFamily="34" charset="0"/>
                <a:cs typeface="Times New Roman" panose="02020603050405020304" pitchFamily="18" charset="0"/>
              </a:rPr>
            </a:br>
            <a:r>
              <a:rPr lang="ru-RU" sz="2400" dirty="0">
                <a:latin typeface="Times New Roman" panose="02020603050405020304" pitchFamily="18" charset="0"/>
                <a:ea typeface="Calibri" panose="020F0502020204030204" pitchFamily="34" charset="0"/>
                <a:cs typeface="Times New Roman" panose="02020603050405020304" pitchFamily="18" charset="0"/>
              </a:rPr>
              <a:t>2. Агар системаи муҳофизатӣ (ба монанди реле дар нақшаи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ситораи </a:t>
            </a:r>
            <a:r>
              <a:rPr lang="ru-RU" sz="2400" dirty="0">
                <a:latin typeface="Times New Roman" panose="02020603050405020304" pitchFamily="18" charset="0"/>
                <a:ea typeface="Calibri" panose="020F0502020204030204" pitchFamily="34" charset="0"/>
                <a:cs typeface="Times New Roman" panose="02020603050405020304" pitchFamily="18" charset="0"/>
              </a:rPr>
              <a:t>нопурр</a:t>
            </a:r>
            <a:r>
              <a:rPr lang="tg-Cyrl-TJ" sz="2400" dirty="0">
                <a:latin typeface="Times New Roman" panose="02020603050405020304" pitchFamily="18" charset="0"/>
                <a:ea typeface="Calibri" panose="020F0502020204030204" pitchFamily="34" charset="0"/>
                <a:cs typeface="Times New Roman" panose="02020603050405020304" pitchFamily="18" charset="0"/>
              </a:rPr>
              <a:t>а</a:t>
            </a:r>
            <a:r>
              <a:rPr lang="ru-RU" sz="2400" dirty="0">
                <a:latin typeface="Times New Roman" panose="02020603050405020304" pitchFamily="18" charset="0"/>
                <a:ea typeface="Calibri" panose="020F0502020204030204" pitchFamily="34" charset="0"/>
                <a:cs typeface="Times New Roman" panose="02020603050405020304" pitchFamily="18" charset="0"/>
              </a:rPr>
              <a:t>) фаъолияти худро асосан ба номувозинати ҷараёнҳо такя кунад, пас доштани </a:t>
            </a:r>
            <a:r>
              <a:rPr lang="ru-RU" sz="2400" b="1" dirty="0">
                <a:latin typeface="Times New Roman" panose="02020603050405020304" pitchFamily="18" charset="0"/>
                <a:ea typeface="Calibri" panose="020F0502020204030204" pitchFamily="34" charset="0"/>
                <a:cs typeface="Times New Roman" panose="02020603050405020304" pitchFamily="18" charset="0"/>
              </a:rPr>
              <a:t>Ia ≠ Ib</a:t>
            </a:r>
            <a:r>
              <a:rPr lang="ru-RU" sz="2400" dirty="0">
                <a:latin typeface="Times New Roman" panose="02020603050405020304" pitchFamily="18" charset="0"/>
                <a:ea typeface="Calibri" panose="020F0502020204030204" pitchFamily="34" charset="0"/>
                <a:cs typeface="Times New Roman" panose="02020603050405020304" pitchFamily="18" charset="0"/>
              </a:rPr>
              <a:t> барои фаъол шуданаш кофист.</a:t>
            </a:r>
          </a:p>
          <a:p>
            <a:pPr algn="just">
              <a:lnSpc>
                <a:spcPct val="150000"/>
              </a:lnSpc>
              <a:spcBef>
                <a:spcPts val="200"/>
              </a:spcBef>
            </a:pPr>
            <a:r>
              <a:rPr lang="ru-RU" sz="2400" b="1" dirty="0">
                <a:solidFill>
                  <a:srgbClr val="1F3763"/>
                </a:solidFill>
                <a:latin typeface="Times New Roman" panose="02020603050405020304" pitchFamily="18" charset="0"/>
                <a:ea typeface="Times New Roman" panose="02020603050405020304" pitchFamily="18" charset="0"/>
                <a:cs typeface="Times New Roman" panose="02020603050405020304" pitchFamily="18" charset="0"/>
              </a:rPr>
              <a:t>Мисол:</a:t>
            </a:r>
          </a:p>
          <a:p>
            <a:pPr indent="449580" algn="just">
              <a:lnSpc>
                <a:spcPct val="150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Дар як хатти барқӣ</a:t>
            </a:r>
            <a:r>
              <a:rPr lang="tg-Cyrl-TJ" sz="2400" dirty="0">
                <a:latin typeface="Times New Roman" panose="02020603050405020304" pitchFamily="18" charset="0"/>
                <a:ea typeface="Calibri" panose="020F0502020204030204" pitchFamily="34" charset="0"/>
                <a:cs typeface="Times New Roman" panose="02020603050405020304" pitchFamily="18" charset="0"/>
              </a:rPr>
              <a:t> ХИБ</a:t>
            </a:r>
            <a:r>
              <a:rPr lang="ru-RU" sz="2400" dirty="0">
                <a:latin typeface="Times New Roman" panose="02020603050405020304" pitchFamily="18" charset="0"/>
                <a:ea typeface="Calibri" panose="020F0502020204030204" pitchFamily="34" charset="0"/>
                <a:cs typeface="Times New Roman" panose="02020603050405020304" pitchFamily="18" charset="0"/>
              </a:rPr>
              <a:t>, се фаза ба бор пайваст шудаанд. Дар ҳолати номутаносиб: слайди 15.</a:t>
            </a:r>
          </a:p>
        </p:txBody>
      </p:sp>
    </p:spTree>
    <p:extLst>
      <p:ext uri="{BB962C8B-B14F-4D97-AF65-F5344CB8AC3E}">
        <p14:creationId xmlns:p14="http://schemas.microsoft.com/office/powerpoint/2010/main" val="2629045202"/>
      </p:ext>
    </p:extLst>
  </p:cSld>
  <p:clrMapOvr>
    <a:masterClrMapping/>
  </p:clrMapOvr>
  <mc:AlternateContent xmlns:mc="http://schemas.openxmlformats.org/markup-compatibility/2006" xmlns:p14="http://schemas.microsoft.com/office/powerpoint/2010/main">
    <mc:Choice Requires="p14">
      <p:transition spd="slow" p14:dur="2000" advTm="77716"/>
    </mc:Choice>
    <mc:Fallback xmlns="">
      <p:transition spd="slow" advTm="777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1059070C-059C-4B7F-A614-3B7B797E88BD}"/>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6AE4F39F-040E-4974-A885-5A5E8D49C108}"/>
              </a:ext>
            </a:extLst>
          </p:cNvPr>
          <p:cNvSpPr/>
          <p:nvPr/>
        </p:nvSpPr>
        <p:spPr>
          <a:xfrm>
            <a:off x="1198113" y="1530725"/>
            <a:ext cx="8158949" cy="1893147"/>
          </a:xfrm>
          <a:prstGeom prst="rect">
            <a:avLst/>
          </a:prstGeom>
        </p:spPr>
        <p:txBody>
          <a:bodyPr wrap="square">
            <a:spAutoFit/>
          </a:bodyPr>
          <a:lstStyle/>
          <a:p>
            <a:pPr marL="800100" lvl="1" indent="-342900" algn="just">
              <a:lnSpc>
                <a:spcPct val="150000"/>
              </a:lnSpc>
              <a:spcAft>
                <a:spcPts val="800"/>
              </a:spcAft>
              <a:buSzPts val="1000"/>
              <a:buFont typeface="Wingdings" panose="05000000000000000000" pitchFamily="2" charset="2"/>
              <a:buChar char="Ø"/>
              <a:tabLst>
                <a:tab pos="9144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Ia = 100 A</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p>
          <a:p>
            <a:pPr marL="800100" lvl="1" indent="-342900" algn="just">
              <a:lnSpc>
                <a:spcPct val="150000"/>
              </a:lnSpc>
              <a:spcAft>
                <a:spcPts val="800"/>
              </a:spcAft>
              <a:buSzPts val="1000"/>
              <a:buFont typeface="Wingdings" panose="05000000000000000000" pitchFamily="2" charset="2"/>
              <a:buChar char="Ø"/>
              <a:tabLst>
                <a:tab pos="9144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Ib = 105 A</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p>
          <a:p>
            <a:pPr marL="800100" lvl="1" indent="-342900" algn="just">
              <a:lnSpc>
                <a:spcPct val="150000"/>
              </a:lnSpc>
              <a:spcAft>
                <a:spcPts val="800"/>
              </a:spcAft>
              <a:buSzPts val="1000"/>
              <a:buFont typeface="Wingdings" panose="05000000000000000000" pitchFamily="2" charset="2"/>
              <a:buChar char="Ø"/>
              <a:tabLst>
                <a:tab pos="9144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Ic = 0 A</a:t>
            </a:r>
            <a:r>
              <a:rPr lang="ru-RU" sz="2400" dirty="0">
                <a:latin typeface="Times New Roman" panose="02020603050405020304" pitchFamily="18" charset="0"/>
                <a:ea typeface="Calibri" panose="020F0502020204030204" pitchFamily="34" charset="0"/>
                <a:cs typeface="Times New Roman" panose="02020603050405020304" pitchFamily="18" charset="0"/>
              </a:rPr>
              <a:t> (масалан, расиш дар фаза C).</a:t>
            </a:r>
          </a:p>
        </p:txBody>
      </p:sp>
      <p:sp>
        <p:nvSpPr>
          <p:cNvPr id="3" name="Прямоугольник 2">
            <a:extLst>
              <a:ext uri="{FF2B5EF4-FFF2-40B4-BE49-F238E27FC236}">
                <a16:creationId xmlns:a16="http://schemas.microsoft.com/office/drawing/2014/main" id="{6436F274-A155-4BDD-A209-47590981A50F}"/>
              </a:ext>
            </a:extLst>
          </p:cNvPr>
          <p:cNvSpPr/>
          <p:nvPr/>
        </p:nvSpPr>
        <p:spPr>
          <a:xfrm>
            <a:off x="1198112" y="3654472"/>
            <a:ext cx="8158949" cy="1687578"/>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Calibri" panose="020F0502020204030204" pitchFamily="34" charset="0"/>
              </a:rPr>
              <a:t>	Ин вазъият боиси он мегардад, ки реле дар пайвасти </a:t>
            </a:r>
            <a:r>
              <a:rPr lang="tg-Cyrl-TJ" sz="2400" dirty="0">
                <a:latin typeface="Times New Roman" panose="02020603050405020304" pitchFamily="18" charset="0"/>
                <a:ea typeface="Calibri" panose="020F0502020204030204" pitchFamily="34" charset="0"/>
              </a:rPr>
              <a:t>ситораи </a:t>
            </a:r>
            <a:r>
              <a:rPr lang="ru-RU" sz="2400" dirty="0">
                <a:latin typeface="Times New Roman" panose="02020603050405020304" pitchFamily="18" charset="0"/>
                <a:ea typeface="Calibri" panose="020F0502020204030204" pitchFamily="34" charset="0"/>
              </a:rPr>
              <a:t>нопурра фаъол шавад, зеро тавозуни вектории ҷараёнҳо вайрон шудааст.</a:t>
            </a:r>
            <a:endParaRPr lang="ru-RU" sz="2400" dirty="0"/>
          </a:p>
        </p:txBody>
      </p:sp>
    </p:spTree>
    <p:extLst>
      <p:ext uri="{BB962C8B-B14F-4D97-AF65-F5344CB8AC3E}">
        <p14:creationId xmlns:p14="http://schemas.microsoft.com/office/powerpoint/2010/main" val="4114965931"/>
      </p:ext>
    </p:extLst>
  </p:cSld>
  <p:clrMapOvr>
    <a:masterClrMapping/>
  </p:clrMapOvr>
  <mc:AlternateContent xmlns:mc="http://schemas.openxmlformats.org/markup-compatibility/2006" xmlns:p14="http://schemas.microsoft.com/office/powerpoint/2010/main">
    <mc:Choice Requires="p14">
      <p:transition spd="slow" p14:dur="2000" advTm="83996"/>
    </mc:Choice>
    <mc:Fallback xmlns="">
      <p:transition spd="slow" advTm="8399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DEB08AF3-457E-44CC-ADF2-437B2B85AFB5}"/>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2020F9A6-ADE0-406A-9E79-B86E248D18B4}"/>
              </a:ext>
            </a:extLst>
          </p:cNvPr>
          <p:cNvSpPr/>
          <p:nvPr/>
        </p:nvSpPr>
        <p:spPr>
          <a:xfrm>
            <a:off x="1386487" y="948410"/>
            <a:ext cx="7782202" cy="4791376"/>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поён формулаи принсипи кор дар пайвасти ситораи нопурра нишон дода шудааст: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ctr">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нп</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с</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(9.3.)</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200"/>
              </a:spcBef>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Дар инҷо:</a:t>
            </a:r>
            <a:endPar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Ia</a:t>
            </a:r>
            <a:r>
              <a:rPr lang="tg-Cyrl-TJ" sz="2400" dirty="0">
                <a:latin typeface="Times New Roman" panose="02020603050405020304" pitchFamily="18" charset="0"/>
                <a:ea typeface="Calibri" panose="020F0502020204030204" pitchFamily="34" charset="0"/>
                <a:cs typeface="Times New Roman" panose="02020603050405020304" pitchFamily="18" charset="0"/>
              </a:rPr>
              <a:t> – ҷараёни фазаи A (аз трансформатори TA),</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Ic</a:t>
            </a:r>
            <a:r>
              <a:rPr lang="ru-RU" sz="2400" dirty="0">
                <a:latin typeface="Times New Roman" panose="02020603050405020304" pitchFamily="18" charset="0"/>
                <a:ea typeface="Calibri" panose="020F0502020204030204" pitchFamily="34" charset="0"/>
                <a:cs typeface="Times New Roman" panose="02020603050405020304" pitchFamily="18" charset="0"/>
              </a:rPr>
              <a:t> – ҷараёни фазаи C (аз трансформатори TC),</a:t>
            </a:r>
          </a:p>
          <a:p>
            <a:pPr algn="just">
              <a:lnSpc>
                <a:spcPct val="150000"/>
              </a:lnSpc>
            </a:pPr>
            <a:r>
              <a:rPr lang="ru-RU" sz="2400" b="1" dirty="0">
                <a:latin typeface="Times New Roman" panose="02020603050405020304" pitchFamily="18" charset="0"/>
                <a:ea typeface="Calibri" panose="020F0502020204030204" pitchFamily="34" charset="0"/>
                <a:cs typeface="Times New Roman" panose="02020603050405020304" pitchFamily="18" charset="0"/>
              </a:rPr>
              <a:t>Iнп</a:t>
            </a:r>
            <a:r>
              <a:rPr lang="ru-RU" sz="2400" dirty="0">
                <a:latin typeface="Times New Roman" panose="02020603050405020304" pitchFamily="18" charset="0"/>
                <a:ea typeface="Calibri" panose="020F0502020204030204" pitchFamily="34" charset="0"/>
                <a:cs typeface="Times New Roman" panose="02020603050405020304" pitchFamily="18" charset="0"/>
              </a:rPr>
              <a:t> – ҷараёне мебошад, ки ба </a:t>
            </a:r>
            <a:r>
              <a:rPr lang="ru-RU" sz="2400" b="1" dirty="0">
                <a:latin typeface="Times New Roman" panose="02020603050405020304" pitchFamily="18" charset="0"/>
                <a:ea typeface="Calibri" panose="020F0502020204030204" pitchFamily="34" charset="0"/>
                <a:cs typeface="Times New Roman" panose="02020603050405020304" pitchFamily="18" charset="0"/>
              </a:rPr>
              <a:t>реле</a:t>
            </a:r>
            <a:r>
              <a:rPr lang="ru-RU" sz="2400" dirty="0">
                <a:latin typeface="Times New Roman" panose="02020603050405020304" pitchFamily="18" charset="0"/>
                <a:ea typeface="Calibri" panose="020F0502020204030204" pitchFamily="34" charset="0"/>
                <a:cs typeface="Times New Roman" panose="02020603050405020304" pitchFamily="18" charset="0"/>
              </a:rPr>
              <a:t> меравад (дар нуқтаи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ситораи </a:t>
            </a:r>
            <a:r>
              <a:rPr lang="ru-RU" sz="2400" dirty="0">
                <a:latin typeface="Times New Roman" panose="02020603050405020304" pitchFamily="18" charset="0"/>
                <a:ea typeface="Calibri" panose="020F0502020204030204" pitchFamily="34" charset="0"/>
                <a:cs typeface="Times New Roman" panose="02020603050405020304" pitchFamily="18" charset="0"/>
              </a:rPr>
              <a:t>нопурра).</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550981"/>
      </p:ext>
    </p:extLst>
  </p:cSld>
  <p:clrMapOvr>
    <a:masterClrMapping/>
  </p:clrMapOvr>
  <mc:AlternateContent xmlns:mc="http://schemas.openxmlformats.org/markup-compatibility/2006" xmlns:p14="http://schemas.microsoft.com/office/powerpoint/2010/main">
    <mc:Choice Requires="p14">
      <p:transition spd="slow" p14:dur="2000" advTm="78988"/>
    </mc:Choice>
    <mc:Fallback xmlns="">
      <p:transition spd="slow" advTm="7898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844BD2A3-C955-41AA-8259-0EEA0B4BBC0E}"/>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71195693-B83C-43E4-BF9B-592C89A6CC9E}"/>
              </a:ext>
            </a:extLst>
          </p:cNvPr>
          <p:cNvSpPr/>
          <p:nvPr/>
        </p:nvSpPr>
        <p:spPr>
          <a:xfrm>
            <a:off x="1198114" y="1200024"/>
            <a:ext cx="8158949" cy="4457952"/>
          </a:xfrm>
          <a:prstGeom prst="rect">
            <a:avLst/>
          </a:prstGeom>
        </p:spPr>
        <p:txBody>
          <a:bodyPr wrap="square">
            <a:spAutoFit/>
          </a:bodyPr>
          <a:lstStyle/>
          <a:p>
            <a:pPr algn="just">
              <a:lnSpc>
                <a:spcPct val="150000"/>
              </a:lnSpc>
            </a:pPr>
            <a:r>
              <a:rPr lang="ru-RU" sz="2400" b="1" dirty="0">
                <a:latin typeface="Times New Roman" panose="02020603050405020304" pitchFamily="18" charset="0"/>
                <a:ea typeface="Calibri" panose="020F0502020204030204" pitchFamily="34" charset="0"/>
                <a:cs typeface="Times New Roman" panose="02020603050405020304" pitchFamily="18" charset="0"/>
              </a:rPr>
              <a:t>	Принсипи кор дар пайвасти нопурраи ситора: </a:t>
            </a:r>
            <a:r>
              <a:rPr lang="ru-RU" sz="2400" dirty="0">
                <a:latin typeface="Times New Roman" panose="02020603050405020304" pitchFamily="18" charset="0"/>
                <a:ea typeface="Calibri" panose="020F0502020204030204" pitchFamily="34" charset="0"/>
                <a:cs typeface="Times New Roman" panose="02020603050405020304" pitchFamily="18" charset="0"/>
              </a:rPr>
              <a:t>Дар пайвасти ситора</a:t>
            </a:r>
            <a:r>
              <a:rPr lang="tg-Cyrl-TJ" sz="2400" dirty="0">
                <a:latin typeface="Times New Roman" panose="02020603050405020304" pitchFamily="18" charset="0"/>
                <a:ea typeface="Calibri" panose="020F0502020204030204" pitchFamily="34" charset="0"/>
                <a:cs typeface="Times New Roman" panose="02020603050405020304" pitchFamily="18" charset="0"/>
              </a:rPr>
              <a:t>и нопурра</a:t>
            </a:r>
            <a:r>
              <a:rPr lang="ru-RU" sz="2400" dirty="0">
                <a:latin typeface="Times New Roman" panose="02020603050405020304" pitchFamily="18" charset="0"/>
                <a:ea typeface="Calibri" panose="020F0502020204030204" pitchFamily="34" charset="0"/>
                <a:cs typeface="Times New Roman" panose="02020603050405020304" pitchFamily="18" charset="0"/>
              </a:rPr>
              <a:t>, одатан танҳ</a:t>
            </a:r>
            <a:r>
              <a:rPr lang="tg-Cyrl-TJ" sz="2400" dirty="0">
                <a:latin typeface="Times New Roman" panose="02020603050405020304" pitchFamily="18" charset="0"/>
                <a:ea typeface="Calibri" panose="020F0502020204030204" pitchFamily="34" charset="0"/>
                <a:cs typeface="Times New Roman" panose="02020603050405020304" pitchFamily="18" charset="0"/>
              </a:rPr>
              <a:t>о </a:t>
            </a:r>
            <a:r>
              <a:rPr lang="ru-RU" sz="2400" b="1" dirty="0">
                <a:latin typeface="Times New Roman" panose="02020603050405020304" pitchFamily="18" charset="0"/>
                <a:ea typeface="Calibri" panose="020F0502020204030204" pitchFamily="34" charset="0"/>
                <a:cs typeface="Times New Roman" panose="02020603050405020304" pitchFamily="18" charset="0"/>
              </a:rPr>
              <a:t>ду трансформатори ҷараён</a:t>
            </a:r>
            <a:r>
              <a:rPr lang="ru-RU" sz="2400" dirty="0">
                <a:latin typeface="Times New Roman" panose="02020603050405020304" pitchFamily="18" charset="0"/>
                <a:ea typeface="Calibri" panose="020F0502020204030204" pitchFamily="34" charset="0"/>
                <a:cs typeface="Times New Roman" panose="02020603050405020304" pitchFamily="18" charset="0"/>
              </a:rPr>
              <a:t> (TA ва TC) истифода мешаванд (на се). </a:t>
            </a:r>
            <a:r>
              <a:rPr lang="tg-Cyrl-TJ" sz="2400" dirty="0">
                <a:latin typeface="Times New Roman" panose="02020603050405020304" pitchFamily="18" charset="0"/>
                <a:ea typeface="Calibri" panose="020F0502020204030204" pitchFamily="34" charset="0"/>
                <a:cs typeface="Times New Roman" panose="02020603050405020304" pitchFamily="18" charset="0"/>
              </a:rPr>
              <a:t>Охирҳои дуюми TA ва TC ба як нуқта пайваст мешаванд ва ба реле равона карда мешаванд (чуноне ки дар расми 9.1) нишон дода шудааст. Ҷараёне, ки ба реле меравад (Iнп), баробар аст ба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суммаи вектории ҷараёнҳои Ia ва Ic</a:t>
            </a:r>
            <a:r>
              <a:rPr lang="tg-Cyrl-TJ" sz="2400" dirty="0">
                <a:latin typeface="Times New Roman" panose="02020603050405020304" pitchFamily="18" charset="0"/>
                <a:ea typeface="Calibri" panose="020F0502020204030204" pitchFamily="34" charset="0"/>
                <a:cs typeface="Times New Roman" panose="02020603050405020304" pitchFamily="18" charset="0"/>
              </a:rPr>
              <a:t>, яъне: (9.3.).</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6919102"/>
      </p:ext>
    </p:extLst>
  </p:cSld>
  <p:clrMapOvr>
    <a:masterClrMapping/>
  </p:clrMapOvr>
  <mc:AlternateContent xmlns:mc="http://schemas.openxmlformats.org/markup-compatibility/2006" xmlns:p14="http://schemas.microsoft.com/office/powerpoint/2010/main">
    <mc:Choice Requires="p14">
      <p:transition spd="slow" p14:dur="2000" advTm="45838"/>
    </mc:Choice>
    <mc:Fallback xmlns="">
      <p:transition spd="slow" advTm="458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AFF12429-07B6-4139-84FB-FDA5B65EAFD8}"/>
              </a:ext>
            </a:extLst>
          </p:cNvPr>
          <p:cNvSpPr/>
          <p:nvPr/>
        </p:nvSpPr>
        <p:spPr>
          <a:xfrm>
            <a:off x="1198112" y="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1ABBE3A6-EA6B-42AA-B410-EA20E15C25F3}"/>
              </a:ext>
            </a:extLst>
          </p:cNvPr>
          <p:cNvSpPr/>
          <p:nvPr/>
        </p:nvSpPr>
        <p:spPr>
          <a:xfrm>
            <a:off x="852257" y="1515655"/>
            <a:ext cx="8389395" cy="3826689"/>
          </a:xfrm>
          <a:prstGeom prst="rect">
            <a:avLst/>
          </a:prstGeom>
        </p:spPr>
        <p:txBody>
          <a:bodyPr wrap="square">
            <a:spAutoFit/>
          </a:bodyPr>
          <a:lstStyle/>
          <a:p>
            <a:pPr>
              <a:spcBef>
                <a:spcPts val="200"/>
              </a:spcBef>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Аз истифодаи ин схема фаҳмида мешавад, ки дар ҳолати муқаррарӣ ва расиш:</a:t>
            </a:r>
            <a:endPar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800"/>
              </a:spcAft>
              <a:tabLst>
                <a:tab pos="457200" algn="l"/>
              </a:tabLst>
            </a:pP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Ҳолати муқаррарӣ (тавозуни пурра)</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800100" lvl="1" indent="-342900">
              <a:spcAft>
                <a:spcPts val="800"/>
              </a:spcAft>
              <a:buSzPts val="1000"/>
              <a:buFont typeface="Wingdings" panose="05000000000000000000" pitchFamily="2" charset="2"/>
              <a:buChar char="Ø"/>
              <a:tabLst>
                <a:tab pos="9144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 + Ic ≈ –Ib (бо назардошти қонуни Кирхгоф),</a:t>
            </a:r>
          </a:p>
          <a:p>
            <a:pPr marL="800100" lvl="1" indent="-342900">
              <a:spcAft>
                <a:spcPts val="800"/>
              </a:spcAft>
              <a:buSzPts val="1000"/>
              <a:buFont typeface="Wingdings" panose="05000000000000000000" pitchFamily="2" charset="2"/>
              <a:buChar char="Ø"/>
              <a:tabLst>
                <a:tab pos="9144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Азбаски Ib мавҷуд нест (дар ин схема), пас Ia + Ic ≈ 0 → </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Iнп = 0</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пас р</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еле фаъол намешавад.</a:t>
            </a:r>
          </a:p>
          <a:p>
            <a:pPr marL="342900" lvl="0" indent="-342900" algn="just">
              <a:spcAft>
                <a:spcPts val="800"/>
              </a:spcAft>
              <a:tabLst>
                <a:tab pos="457200" algn="l"/>
              </a:tabLst>
            </a:pP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Ҳолати расиши якфазавӣ (номутаносибӣ)</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800100" lvl="1" indent="-342900" algn="just">
              <a:spcAft>
                <a:spcPts val="800"/>
              </a:spcAft>
              <a:buSzPts val="1000"/>
              <a:buFont typeface="Wingdings" panose="05000000000000000000" pitchFamily="2" charset="2"/>
              <a:buChar char="Ø"/>
              <a:tabLst>
                <a:tab pos="9144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 + Ic ≠ 0 → </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Iнп ≠ 0</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дар ин сурат р</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еле ҷараёнро ҳис мекунад ва муҳофизат фаъол мешавад.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2329789"/>
      </p:ext>
    </p:extLst>
  </p:cSld>
  <p:clrMapOvr>
    <a:masterClrMapping/>
  </p:clrMapOvr>
  <mc:AlternateContent xmlns:mc="http://schemas.openxmlformats.org/markup-compatibility/2006" xmlns:p14="http://schemas.microsoft.com/office/powerpoint/2010/main">
    <mc:Choice Requires="p14">
      <p:transition spd="slow" p14:dur="2000" advTm="108331"/>
    </mc:Choice>
    <mc:Fallback xmlns="">
      <p:transition spd="slow" advTm="1083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B6FB8CF9-F6D8-46BD-BBDA-EB581C7BFFC7}"/>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8646759D-FC27-4C2F-B4FB-181914DC900A}"/>
              </a:ext>
            </a:extLst>
          </p:cNvPr>
          <p:cNvSpPr/>
          <p:nvPr/>
        </p:nvSpPr>
        <p:spPr>
          <a:xfrm>
            <a:off x="1082704" y="1158638"/>
            <a:ext cx="8158948" cy="1938992"/>
          </a:xfrm>
          <a:prstGeom prst="rect">
            <a:avLst/>
          </a:prstGeom>
        </p:spPr>
        <p:txBody>
          <a:bodyPr wrap="square">
            <a:spAutoFit/>
          </a:bodyPr>
          <a:lstStyle/>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	Формулаи </a:t>
            </a:r>
            <a:r>
              <a:rPr lang="ru-RU" sz="2400" b="1" dirty="0">
                <a:latin typeface="Times New Roman" panose="02020603050405020304" pitchFamily="18" charset="0"/>
                <a:ea typeface="Calibri" panose="020F0502020204030204" pitchFamily="34" charset="0"/>
                <a:cs typeface="Times New Roman" panose="02020603050405020304" pitchFamily="18" charset="0"/>
              </a:rPr>
              <a:t>Iнп = Ia + Ic</a:t>
            </a:r>
            <a:r>
              <a:rPr lang="ru-RU" sz="2400" dirty="0">
                <a:latin typeface="Times New Roman" panose="02020603050405020304" pitchFamily="18" charset="0"/>
                <a:ea typeface="Calibri" panose="020F0502020204030204" pitchFamily="34" charset="0"/>
                <a:cs typeface="Times New Roman" panose="02020603050405020304" pitchFamily="18" charset="0"/>
              </a:rPr>
              <a:t> нишон медиҳад, ки </a:t>
            </a:r>
            <a:r>
              <a:rPr lang="ru-RU" sz="2400" b="1" dirty="0">
                <a:latin typeface="Times New Roman" panose="02020603050405020304" pitchFamily="18" charset="0"/>
                <a:ea typeface="Calibri" panose="020F0502020204030204" pitchFamily="34" charset="0"/>
                <a:cs typeface="Times New Roman" panose="02020603050405020304" pitchFamily="18" charset="0"/>
              </a:rPr>
              <a:t>реле дар пайвасти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ситораи </a:t>
            </a:r>
            <a:r>
              <a:rPr lang="ru-RU" sz="2400" b="1" dirty="0">
                <a:latin typeface="Times New Roman" panose="02020603050405020304" pitchFamily="18" charset="0"/>
                <a:ea typeface="Calibri" panose="020F0502020204030204" pitchFamily="34" charset="0"/>
                <a:cs typeface="Times New Roman" panose="02020603050405020304" pitchFamily="18" charset="0"/>
              </a:rPr>
              <a:t>нопурра</a:t>
            </a:r>
            <a:r>
              <a:rPr lang="ru-RU" sz="2400" dirty="0">
                <a:latin typeface="Times New Roman" panose="02020603050405020304" pitchFamily="18" charset="0"/>
                <a:ea typeface="Calibri" panose="020F0502020204030204" pitchFamily="34" charset="0"/>
                <a:cs typeface="Times New Roman" panose="02020603050405020304" pitchFamily="18" charset="0"/>
              </a:rPr>
              <a:t> ба ҷамъи ҷараёнҳои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дуюмии</a:t>
            </a:r>
            <a:r>
              <a:rPr lang="ru-RU" sz="2400" dirty="0">
                <a:latin typeface="Times New Roman" panose="02020603050405020304" pitchFamily="18" charset="0"/>
                <a:ea typeface="Calibri" panose="020F0502020204030204" pitchFamily="34" charset="0"/>
                <a:cs typeface="Times New Roman" panose="02020603050405020304" pitchFamily="18" charset="0"/>
              </a:rPr>
              <a:t> ду фаза (A ва C) вокуниш нишон медиҳад. Ҳамин тавр, агар дар система номувозинат (расиш) ба вуҷуд ояд, </a:t>
            </a:r>
            <a:r>
              <a:rPr lang="ru-RU" sz="2400" b="1" dirty="0">
                <a:latin typeface="Times New Roman" panose="02020603050405020304" pitchFamily="18" charset="0"/>
                <a:ea typeface="Calibri" panose="020F0502020204030204" pitchFamily="34" charset="0"/>
                <a:cs typeface="Times New Roman" panose="02020603050405020304" pitchFamily="18" charset="0"/>
              </a:rPr>
              <a:t>Iнп ≠ 0</a:t>
            </a:r>
            <a:r>
              <a:rPr lang="ru-RU" sz="2400" dirty="0">
                <a:latin typeface="Times New Roman" panose="02020603050405020304" pitchFamily="18" charset="0"/>
                <a:ea typeface="Calibri" panose="020F0502020204030204" pitchFamily="34" charset="0"/>
                <a:cs typeface="Times New Roman" panose="02020603050405020304" pitchFamily="18" charset="0"/>
              </a:rPr>
              <a:t> шуда, реле фаъол мешавад ва муҳофизатро ба кор медарорад.</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CC42220D-7388-49A9-8EEB-EE68B1284A5B}"/>
              </a:ext>
            </a:extLst>
          </p:cNvPr>
          <p:cNvSpPr/>
          <p:nvPr/>
        </p:nvSpPr>
        <p:spPr>
          <a:xfrm>
            <a:off x="1198114" y="3084087"/>
            <a:ext cx="8158947" cy="2241960"/>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Зариби нақша барои тарзи пайвасти ғалтакҳои дуюми трансформатори ҷараён ва ғалтакҳои реле дар намуди ситораи пурра бо формулаи зерин муаян карда мешавад: слайди 20.</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155225"/>
      </p:ext>
    </p:extLst>
  </p:cSld>
  <p:clrMapOvr>
    <a:masterClrMapping/>
  </p:clrMapOvr>
  <mc:AlternateContent xmlns:mc="http://schemas.openxmlformats.org/markup-compatibility/2006" xmlns:p14="http://schemas.microsoft.com/office/powerpoint/2010/main">
    <mc:Choice Requires="p14">
      <p:transition spd="slow" p14:dur="2000" advTm="95282"/>
    </mc:Choice>
    <mc:Fallback xmlns="">
      <p:transition spd="slow" advTm="9528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E615A273-A180-4964-A652-F40C19860F0B}"/>
              </a:ext>
            </a:extLst>
          </p:cNvPr>
          <p:cNvSpPr/>
          <p:nvPr/>
        </p:nvSpPr>
        <p:spPr>
          <a:xfrm>
            <a:off x="1198114" y="-97655"/>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mc:AlternateContent xmlns:mc="http://schemas.openxmlformats.org/markup-compatibility/2006" xmlns:a14="http://schemas.microsoft.com/office/drawing/2010/main">
        <mc:Choice Requires="a14">
          <p:sp>
            <p:nvSpPr>
              <p:cNvPr id="2" name="Прямоугольник 1">
                <a:extLst>
                  <a:ext uri="{FF2B5EF4-FFF2-40B4-BE49-F238E27FC236}">
                    <a16:creationId xmlns:a16="http://schemas.microsoft.com/office/drawing/2014/main" id="{76B7843D-2D2B-43A5-AF1A-0DCF095E7170}"/>
                  </a:ext>
                </a:extLst>
              </p:cNvPr>
              <p:cNvSpPr/>
              <p:nvPr/>
            </p:nvSpPr>
            <p:spPr>
              <a:xfrm>
                <a:off x="1198114" y="148361"/>
                <a:ext cx="7945885" cy="5410648"/>
              </a:xfrm>
              <a:prstGeom prst="rect">
                <a:avLst/>
              </a:prstGeom>
            </p:spPr>
            <p:txBody>
              <a:bodyPr wrap="square">
                <a:spAutoFit/>
              </a:bodyPr>
              <a:lstStyle/>
              <a:p>
                <a:pPr marL="457200" algn="ctr">
                  <a:lnSpc>
                    <a:spcPct val="150000"/>
                  </a:lnSpc>
                </a:pPr>
                <a:endParaRPr lang="tg-Cyrl-TJ" sz="2400" b="1" dirty="0">
                  <a:latin typeface="Cambria Math" panose="02040503050406030204" pitchFamily="18" charset="0"/>
                  <a:ea typeface="Calibri" panose="020F0502020204030204" pitchFamily="34" charset="0"/>
                  <a:cs typeface="Times New Roman" panose="02020603050405020304" pitchFamily="18" charset="0"/>
                </a:endParaRPr>
              </a:p>
              <a:p>
                <a:pPr marL="457200" algn="ctr">
                  <a:lnSpc>
                    <a:spcPct val="150000"/>
                  </a:lnSpc>
                </a:pPr>
                <a14:m>
                  <m:oMath xmlns:m="http://schemas.openxmlformats.org/officeDocument/2006/math">
                    <m:r>
                      <a:rPr lang="tg-Cyrl-TJ" sz="2400" b="1">
                        <a:latin typeface="Cambria Math" panose="02040503050406030204" pitchFamily="18" charset="0"/>
                        <a:ea typeface="Calibri" panose="020F0502020204030204" pitchFamily="34" charset="0"/>
                        <a:cs typeface="Times New Roman" panose="02020603050405020304" pitchFamily="18" charset="0"/>
                      </a:rPr>
                      <m:t>К</m:t>
                    </m:r>
                    <m:r>
                      <a:rPr lang="tg-Cyrl-TJ" sz="2400" b="1" i="1">
                        <a:effectLst/>
                        <a:latin typeface="Cambria Math" panose="02040503050406030204" pitchFamily="18" charset="0"/>
                        <a:ea typeface="Calibri" panose="020F0502020204030204" pitchFamily="34" charset="0"/>
                        <a:cs typeface="Times New Roman" panose="02020603050405020304" pitchFamily="18" charset="0"/>
                      </a:rPr>
                      <m:t>сх</m:t>
                    </m:r>
                    <m:r>
                      <a:rPr lang="tg-Cyrl-TJ" sz="2400" b="1">
                        <a:effectLst/>
                        <a:latin typeface="Cambria Math" panose="02040503050406030204" pitchFamily="18" charset="0"/>
                        <a:ea typeface="Calibri" panose="020F0502020204030204" pitchFamily="34" charset="0"/>
                        <a:cs typeface="Times New Roman" panose="02020603050405020304" pitchFamily="18" charset="0"/>
                      </a:rPr>
                      <m:t>=</m:t>
                    </m:r>
                    <m:f>
                      <m:f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𝑰𝒑</m:t>
                        </m:r>
                      </m:num>
                      <m:den>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𝑰</m:t>
                        </m:r>
                        <m:r>
                          <a:rPr lang="tg-Cyrl-TJ" sz="2400" b="1" i="1">
                            <a:effectLst/>
                            <a:latin typeface="Cambria Math" panose="02040503050406030204" pitchFamily="18" charset="0"/>
                            <a:ea typeface="Calibri" panose="020F0502020204030204" pitchFamily="34" charset="0"/>
                            <a:cs typeface="Times New Roman" panose="02020603050405020304" pitchFamily="18" charset="0"/>
                          </a:rPr>
                          <m:t>ф</m:t>
                        </m:r>
                      </m:den>
                    </m:f>
                    <m:r>
                      <a:rPr lang="tg-Cyrl-TJ" sz="2400" b="1">
                        <a:effectLst/>
                        <a:latin typeface="Cambria Math" panose="02040503050406030204" pitchFamily="18" charset="0"/>
                        <a:ea typeface="Calibri" panose="020F0502020204030204" pitchFamily="34" charset="0"/>
                        <a:cs typeface="Times New Roman" panose="02020603050405020304" pitchFamily="18" charset="0"/>
                      </a:rPr>
                      <m:t>=</m:t>
                    </m:r>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𝟏</m:t>
                    </m:r>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(9.4.)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Ксх — коэффициенти схемаи пайваст, ки робитаи байни ҷараёни воқеие, ки ба реле мерасад (</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Ip</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ва ҷараёни хаттӣ ё номиналии воқеӣ дар шабака (</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Iф</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нишон медиҳад;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Ip</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 ҷараёне, ки ба реле мерасад (ё дар қисми ченкунии трансформатор);</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Iф</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 ҷараёни воқеӣ дар хат (ё ҷараёни фаза дар системаи сефазавӣ).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 name="Прямоугольник 1">
                <a:extLst>
                  <a:ext uri="{FF2B5EF4-FFF2-40B4-BE49-F238E27FC236}">
                    <a16:creationId xmlns:a16="http://schemas.microsoft.com/office/drawing/2014/main" id="{76B7843D-2D2B-43A5-AF1A-0DCF095E7170}"/>
                  </a:ext>
                </a:extLst>
              </p:cNvPr>
              <p:cNvSpPr>
                <a:spLocks noRot="1" noChangeAspect="1" noMove="1" noResize="1" noEditPoints="1" noAdjustHandles="1" noChangeArrowheads="1" noChangeShapeType="1" noTextEdit="1"/>
              </p:cNvSpPr>
              <p:nvPr/>
            </p:nvSpPr>
            <p:spPr>
              <a:xfrm>
                <a:off x="1198114" y="148361"/>
                <a:ext cx="7945885" cy="5410648"/>
              </a:xfrm>
              <a:prstGeom prst="rect">
                <a:avLst/>
              </a:prstGeom>
              <a:blipFill>
                <a:blip r:embed="rId4"/>
                <a:stretch>
                  <a:fillRect r="-1151" b="-1577"/>
                </a:stretch>
              </a:blipFill>
            </p:spPr>
            <p:txBody>
              <a:bodyPr/>
              <a:lstStyle/>
              <a:p>
                <a:r>
                  <a:rPr lang="ru-RU">
                    <a:noFill/>
                  </a:rPr>
                  <a:t> </a:t>
                </a:r>
              </a:p>
            </p:txBody>
          </p:sp>
        </mc:Fallback>
      </mc:AlternateContent>
      <p:sp>
        <p:nvSpPr>
          <p:cNvPr id="3" name="Прямоугольник 2">
            <a:extLst>
              <a:ext uri="{FF2B5EF4-FFF2-40B4-BE49-F238E27FC236}">
                <a16:creationId xmlns:a16="http://schemas.microsoft.com/office/drawing/2014/main" id="{E510F363-B5F5-48B9-A070-C00CBF1FC1A7}"/>
              </a:ext>
            </a:extLst>
          </p:cNvPr>
          <p:cNvSpPr/>
          <p:nvPr/>
        </p:nvSpPr>
        <p:spPr>
          <a:xfrm>
            <a:off x="1002804" y="1298991"/>
            <a:ext cx="1729962" cy="498663"/>
          </a:xfrm>
          <a:prstGeom prst="rect">
            <a:avLst/>
          </a:prstGeom>
        </p:spPr>
        <p:txBody>
          <a:bodyPr wrap="none">
            <a:spAutoFit/>
          </a:bodyPr>
          <a:lstStyle/>
          <a:p>
            <a:pPr marL="457200" algn="ctr">
              <a:lnSpc>
                <a:spcPct val="150000"/>
              </a:lnSpc>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Дар инҷо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2034207"/>
      </p:ext>
    </p:extLst>
  </p:cSld>
  <p:clrMapOvr>
    <a:masterClrMapping/>
  </p:clrMapOvr>
  <mc:AlternateContent xmlns:mc="http://schemas.openxmlformats.org/markup-compatibility/2006" xmlns:p14="http://schemas.microsoft.com/office/powerpoint/2010/main">
    <mc:Choice Requires="p14">
      <p:transition spd="slow" p14:dur="2000" advTm="100520"/>
    </mc:Choice>
    <mc:Fallback xmlns="">
      <p:transition spd="slow" advTm="1005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5A451A9E-CF54-4996-8E64-63B2973B4764}"/>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7" name="Прямоугольник 6">
            <a:extLst>
              <a:ext uri="{FF2B5EF4-FFF2-40B4-BE49-F238E27FC236}">
                <a16:creationId xmlns:a16="http://schemas.microsoft.com/office/drawing/2014/main" id="{25CAB809-3B37-4D1E-A5EB-1A20DE24738F}"/>
              </a:ext>
            </a:extLst>
          </p:cNvPr>
          <p:cNvSpPr/>
          <p:nvPr/>
        </p:nvSpPr>
        <p:spPr>
          <a:xfrm>
            <a:off x="1269134" y="797489"/>
            <a:ext cx="8158949" cy="4811574"/>
          </a:xfrm>
          <a:prstGeom prst="rect">
            <a:avLst/>
          </a:prstGeom>
        </p:spPr>
        <p:txBody>
          <a:bodyPr wrap="square">
            <a:spAutoFit/>
          </a:bodyPr>
          <a:lstStyle/>
          <a:p>
            <a:pPr algn="just">
              <a:lnSpc>
                <a:spcPct val="150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Ҷараёни ба реле расида баробар аст ба ҷараёни воқеии шабака; </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Схема дуруст ва бе талафот</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сохта шудааст; Ягон дигаргунсозии векторӣ ё талафоти пайваст вуҷуд надорад (масалан, дар пайвасти нопурраи ситора ё пайвасти нодуруст Ip метавонад кам ё зиёд гардад).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Муҳимияти формула дар </a:t>
            </a:r>
            <a:r>
              <a:rPr lang="ru-RU" sz="2400" dirty="0">
                <a:latin typeface="Times New Roman" panose="02020603050405020304" pitchFamily="18" charset="0"/>
                <a:ea typeface="Calibri" panose="020F0502020204030204" pitchFamily="34" charset="0"/>
                <a:cs typeface="Times New Roman" panose="02020603050405020304" pitchFamily="18" charset="0"/>
              </a:rPr>
              <a:t>санҷидани сифати пайвасти трансформаторҳои ҷараён ба реле истифода мешавад; Агар Ксх ≠ 1,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бошад </a:t>
            </a:r>
            <a:r>
              <a:rPr lang="ru-RU" sz="2400" dirty="0">
                <a:latin typeface="Times New Roman" panose="02020603050405020304" pitchFamily="18" charset="0"/>
                <a:ea typeface="Calibri" panose="020F0502020204030204" pitchFamily="34" charset="0"/>
                <a:cs typeface="Times New Roman" panose="02020603050405020304" pitchFamily="18" charset="0"/>
              </a:rPr>
              <a:t>пас реле метавонад ё хеле ҳассос (Kсх &gt; 1) ё камҳассос (Kсх &lt; 1) бошад — ки ҳарду ҳолат х</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барои ҳимоя хатарнок</a:t>
            </a:r>
            <a:r>
              <a:rPr lang="ru-RU" sz="2400" dirty="0">
                <a:latin typeface="Times New Roman" panose="02020603050405020304" pitchFamily="18" charset="0"/>
                <a:ea typeface="Calibri" panose="020F0502020204030204" pitchFamily="34" charset="0"/>
                <a:cs typeface="Times New Roman" panose="02020603050405020304" pitchFamily="18" charset="0"/>
              </a:rPr>
              <a:t> мебошанд;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3941463"/>
      </p:ext>
    </p:extLst>
  </p:cSld>
  <p:clrMapOvr>
    <a:masterClrMapping/>
  </p:clrMapOvr>
  <mc:AlternateContent xmlns:mc="http://schemas.openxmlformats.org/markup-compatibility/2006" xmlns:p14="http://schemas.microsoft.com/office/powerpoint/2010/main">
    <mc:Choice Requires="p14">
      <p:transition spd="slow" p14:dur="2000" advTm="140249"/>
    </mc:Choice>
    <mc:Fallback xmlns="">
      <p:transition spd="slow" advTm="14024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5E851D06-0329-4451-955A-965CB7A47EC0}"/>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E9E64CBB-56D7-4426-BE5F-9A243494EAB3}"/>
              </a:ext>
            </a:extLst>
          </p:cNvPr>
          <p:cNvSpPr/>
          <p:nvPr/>
        </p:nvSpPr>
        <p:spPr>
          <a:xfrm>
            <a:off x="1198114" y="1200024"/>
            <a:ext cx="8158948" cy="4457952"/>
          </a:xfrm>
          <a:prstGeom prst="rect">
            <a:avLst/>
          </a:prstGeom>
        </p:spPr>
        <p:txBody>
          <a:bodyPr wrap="square">
            <a:spAutoFit/>
          </a:bodyPr>
          <a:lstStyle/>
          <a:p>
            <a:pPr algn="just">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Формулаи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(9.4.)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нишон медиҳад, ки ҷараёне, ки реле ҳис мекунад, баробар ба ҷараёни воқеии хат мебошад. Ин ҳолати идеалӣ аст ва барои кори устувори муҳофизат (бе хато ва бе таъсири номатлуб) бисёр муҳим мебошад.</a:t>
            </a:r>
          </a:p>
          <a:p>
            <a:pPr algn="just">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Принсипи кори схема: Дар ҳолати тавозуни ҷараёнҳо дар фазаҳои A ва C, ҷамъи вектории ҷараёнҳо дар нуқтаи пайваст баробар ба сифр аст. Дар ин сурат, тавассути реле ҷараён намегузарад.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4794990"/>
      </p:ext>
    </p:extLst>
  </p:cSld>
  <p:clrMapOvr>
    <a:masterClrMapping/>
  </p:clrMapOvr>
  <mc:AlternateContent xmlns:mc="http://schemas.openxmlformats.org/markup-compatibility/2006" xmlns:p14="http://schemas.microsoft.com/office/powerpoint/2010/main">
    <mc:Choice Requires="p14">
      <p:transition spd="slow" p14:dur="2000" advTm="49263"/>
    </mc:Choice>
    <mc:Fallback xmlns="">
      <p:transition spd="slow" advTm="4926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565669D8-85F7-4AC5-B51C-BD46A562A7EB}"/>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ситораи нопурраи трансформаторҳо ва релеҳои ҷараён.</a:t>
            </a:r>
          </a:p>
        </p:txBody>
      </p:sp>
      <p:sp>
        <p:nvSpPr>
          <p:cNvPr id="2" name="Прямоугольник 1">
            <a:extLst>
              <a:ext uri="{FF2B5EF4-FFF2-40B4-BE49-F238E27FC236}">
                <a16:creationId xmlns:a16="http://schemas.microsoft.com/office/drawing/2014/main" id="{59AA88E2-5B85-498B-8787-20EC2821BD53}"/>
              </a:ext>
            </a:extLst>
          </p:cNvPr>
          <p:cNvSpPr/>
          <p:nvPr/>
        </p:nvSpPr>
        <p:spPr>
          <a:xfrm>
            <a:off x="1118214" y="1148728"/>
            <a:ext cx="8238849" cy="4257576"/>
          </a:xfrm>
          <a:prstGeom prst="rect">
            <a:avLst/>
          </a:prstGeom>
        </p:spPr>
        <p:txBody>
          <a:bodyPr wrap="square">
            <a:spAutoFit/>
          </a:bodyPr>
          <a:lstStyle/>
          <a:p>
            <a:pPr algn="just">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Агар дар яке аз фазҳо расиш ба замин ё номувозинат ба вуҷуд ояд, ҷараёни трансформаторҳо ба тавозун намебарояд ва ҷараёне тавассути реле мегузарад, ки сабаби фаъол шудани муҳофизат мегардад.</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Схема дар ҳама намуди РК фаъол аст, ба ҷуз аз расиши кӯтоҳи фазае, ки дар он трансформатори ҷараён насб нашудааст ва аз ҳамин сабаб, схема танҳо барои ҳимоя аз вайроншавии бисёрфазавӣ истифода бурда мешавад. </a:t>
            </a:r>
          </a:p>
          <a:p>
            <a:pPr algn="just"/>
            <a:r>
              <a:rPr lang="tg-Cyrl-TJ"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Слайди 24 зермавзуи дуюмро оғоз менамоем.</a:t>
            </a: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9568262"/>
      </p:ext>
    </p:extLst>
  </p:cSld>
  <p:clrMapOvr>
    <a:masterClrMapping/>
  </p:clrMapOvr>
  <mc:AlternateContent xmlns:mc="http://schemas.openxmlformats.org/markup-compatibility/2006" xmlns:p14="http://schemas.microsoft.com/office/powerpoint/2010/main">
    <mc:Choice Requires="p14">
      <p:transition spd="slow" p14:dur="2000" advTm="137939"/>
    </mc:Choice>
    <mc:Fallback xmlns="">
      <p:transition spd="slow" advTm="13793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6E13FCE-8524-4EC7-BCD6-46238578766B}"/>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3" name="Прямоугольник 2">
            <a:extLst>
              <a:ext uri="{FF2B5EF4-FFF2-40B4-BE49-F238E27FC236}">
                <a16:creationId xmlns:a16="http://schemas.microsoft.com/office/drawing/2014/main" id="{C2D617A5-BDE9-4AEC-B6B9-8438DE990980}"/>
              </a:ext>
            </a:extLst>
          </p:cNvPr>
          <p:cNvSpPr/>
          <p:nvPr/>
        </p:nvSpPr>
        <p:spPr>
          <a:xfrm>
            <a:off x="1020561" y="1214853"/>
            <a:ext cx="8318747" cy="445795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Мақсад ва хусусияти нақша дар он аст, ки: Секунҷаи нопурра — ин як усули пайвасткунии дувуми трансформаторҳои ҷараён (ТҶ) мебошад, ки дар он танҳо ду трансформатор (одатан TA ва TB) истифода мешаванд. Пайваст ба намуди секунҷа аст, вале яке аз трансформаторҳо (масалан, фаза C) мавҷуд нест → секунҷаи "нопурра". Ин схема асосан барои муайян кардани расиши якфазавӣ ва ҷараёнҳои номутаносиб истифода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1412969"/>
      </p:ext>
    </p:extLst>
  </p:cSld>
  <p:clrMapOvr>
    <a:masterClrMapping/>
  </p:clrMapOvr>
  <mc:AlternateContent xmlns:mc="http://schemas.openxmlformats.org/markup-compatibility/2006" xmlns:p14="http://schemas.microsoft.com/office/powerpoint/2010/main">
    <mc:Choice Requires="p14">
      <p:transition spd="slow" p14:dur="2000" advTm="99324"/>
    </mc:Choice>
    <mc:Fallback xmlns="">
      <p:transition spd="slow" advTm="993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7669FCA-804A-4374-AF26-E95084BC3E7C}"/>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2" name="Прямоугольник 1">
            <a:extLst>
              <a:ext uri="{FF2B5EF4-FFF2-40B4-BE49-F238E27FC236}">
                <a16:creationId xmlns:a16="http://schemas.microsoft.com/office/drawing/2014/main" id="{FB0EFE40-FE48-4291-A880-B8E2A203C35F}"/>
              </a:ext>
            </a:extLst>
          </p:cNvPr>
          <p:cNvSpPr/>
          <p:nvPr/>
        </p:nvSpPr>
        <p:spPr>
          <a:xfrm>
            <a:off x="1065321" y="1293826"/>
            <a:ext cx="7874494" cy="3349956"/>
          </a:xfrm>
          <a:prstGeom prst="rect">
            <a:avLst/>
          </a:prstGeom>
        </p:spPr>
        <p:txBody>
          <a:bodyPr wrap="square">
            <a:spAutoFit/>
          </a:bodyPr>
          <a:lstStyle/>
          <a:p>
            <a:pPr marL="457200" algn="just">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Принсипи кор: </a:t>
            </a:r>
            <a:r>
              <a:rPr lang="tg-Cyrl-TJ" sz="2400" dirty="0">
                <a:latin typeface="Times New Roman" panose="02020603050405020304" pitchFamily="18" charset="0"/>
                <a:ea typeface="Calibri" panose="020F0502020204030204" pitchFamily="34" charset="0"/>
                <a:cs typeface="Times New Roman" panose="02020603050405020304" pitchFamily="18" charset="0"/>
              </a:rPr>
              <a:t>Вақте система тавозун аст (Ia + Ib + Ic = 0), ҷараён дар реле сифр ё қариб сифр 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Вале агар дар яке аз фазҳо расиши якфазавӣ ё номувозинат ба вуҷуд ояд, байни нуқтаҳои пайвасти TA ва TB фарқи ҷараён ба вуҷуд меояд ва дар ин сурат реле фаъол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2608393"/>
      </p:ext>
    </p:extLst>
  </p:cSld>
  <p:clrMapOvr>
    <a:masterClrMapping/>
  </p:clrMapOvr>
  <mc:AlternateContent xmlns:mc="http://schemas.openxmlformats.org/markup-compatibility/2006" xmlns:p14="http://schemas.microsoft.com/office/powerpoint/2010/main">
    <mc:Choice Requires="p14">
      <p:transition spd="slow" p14:dur="2000" advTm="151385"/>
    </mc:Choice>
    <mc:Fallback xmlns="">
      <p:transition spd="slow" advTm="15138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DF30A432-A999-402A-831A-DE8DB9750151}"/>
              </a:ext>
            </a:extLst>
          </p:cNvPr>
          <p:cNvSpPr>
            <a:spLocks noChangeArrowheads="1"/>
          </p:cNvSpPr>
          <p:nvPr/>
        </p:nvSpPr>
        <p:spPr bwMode="auto">
          <a:xfrm>
            <a:off x="1571347" y="2907562"/>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dirty="0"/>
          </a:p>
        </p:txBody>
      </p:sp>
      <p:sp>
        <p:nvSpPr>
          <p:cNvPr id="10" name="Прямоугольник 9">
            <a:extLst>
              <a:ext uri="{FF2B5EF4-FFF2-40B4-BE49-F238E27FC236}">
                <a16:creationId xmlns:a16="http://schemas.microsoft.com/office/drawing/2014/main" id="{BF112CE8-005B-4FF9-B445-FF9FE617C44D}"/>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11" name="Прямоугольник 10">
            <a:extLst>
              <a:ext uri="{FF2B5EF4-FFF2-40B4-BE49-F238E27FC236}">
                <a16:creationId xmlns:a16="http://schemas.microsoft.com/office/drawing/2014/main" id="{CE8441CF-DF1F-4B4E-B431-E202C5102F2D}"/>
              </a:ext>
            </a:extLst>
          </p:cNvPr>
          <p:cNvSpPr/>
          <p:nvPr/>
        </p:nvSpPr>
        <p:spPr>
          <a:xfrm>
            <a:off x="851331" y="1072618"/>
            <a:ext cx="8461345" cy="1339662"/>
          </a:xfrm>
          <a:prstGeom prst="rect">
            <a:avLst/>
          </a:prstGeom>
        </p:spPr>
        <p:txBody>
          <a:bodyPr wrap="square">
            <a:spAutoFit/>
          </a:bodyPr>
          <a:lstStyle/>
          <a:p>
            <a:pPr marL="457200" algn="just">
              <a:lnSpc>
                <a:spcPct val="115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расми 9.2.</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Нақшаи пайвасти ғалтакҳои дувуми трансформаторҳои ҷараён бо реле дар намуди секунҷаи нопурра нишон дода шудааст.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Рисунок 12">
            <a:extLst>
              <a:ext uri="{FF2B5EF4-FFF2-40B4-BE49-F238E27FC236}">
                <a16:creationId xmlns:a16="http://schemas.microsoft.com/office/drawing/2014/main" id="{A2D9D653-4E51-4644-BCF0-DFAB846B1F67}"/>
              </a:ext>
            </a:extLst>
          </p:cNvPr>
          <p:cNvPicPr/>
          <p:nvPr/>
        </p:nvPicPr>
        <p:blipFill rotWithShape="1">
          <a:blip r:embed="rId2">
            <a:extLst>
              <a:ext uri="{28A0092B-C50C-407E-A947-70E740481C1C}">
                <a14:useLocalDpi xmlns:a14="http://schemas.microsoft.com/office/drawing/2010/main" val="0"/>
              </a:ext>
            </a:extLst>
          </a:blip>
          <a:srcRect l="15072" t="21380" r="56387" b="21608"/>
          <a:stretch/>
        </p:blipFill>
        <p:spPr bwMode="auto">
          <a:xfrm>
            <a:off x="1267057" y="2412280"/>
            <a:ext cx="2932082" cy="3054669"/>
          </a:xfrm>
          <a:prstGeom prst="rect">
            <a:avLst/>
          </a:prstGeom>
          <a:ln>
            <a:noFill/>
          </a:ln>
          <a:extLst>
            <a:ext uri="{53640926-AAD7-44D8-BBD7-CCE9431645EC}">
              <a14:shadowObscured xmlns:a14="http://schemas.microsoft.com/office/drawing/2010/main"/>
            </a:ext>
          </a:extLst>
        </p:spPr>
      </p:pic>
      <p:sp>
        <p:nvSpPr>
          <p:cNvPr id="12" name="Прямоугольник 11">
            <a:extLst>
              <a:ext uri="{FF2B5EF4-FFF2-40B4-BE49-F238E27FC236}">
                <a16:creationId xmlns:a16="http://schemas.microsoft.com/office/drawing/2014/main" id="{B32EA694-DDE3-4203-AD48-DACEC24EA52B}"/>
              </a:ext>
            </a:extLst>
          </p:cNvPr>
          <p:cNvSpPr/>
          <p:nvPr/>
        </p:nvSpPr>
        <p:spPr>
          <a:xfrm>
            <a:off x="70167" y="5620884"/>
            <a:ext cx="6721250" cy="1022459"/>
          </a:xfrm>
          <a:prstGeom prst="rect">
            <a:avLst/>
          </a:prstGeom>
        </p:spPr>
        <p:txBody>
          <a:bodyPr wrap="square">
            <a:spAutoFit/>
          </a:bodyPr>
          <a:lstStyle/>
          <a:p>
            <a:pPr marL="457200" algn="just">
              <a:lnSpc>
                <a:spcPct val="115000"/>
              </a:lnSpc>
            </a:pPr>
            <a:r>
              <a:rPr lang="tg-Cyrl-TJ"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Рас 9.2.</a:t>
            </a:r>
            <a:r>
              <a:rPr lang="tg-Cyrl-TJ" sz="1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tg-Cyrl-TJ"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Нақшаи пайвасти ғалтакҳои дувуми трансформаторҳои ҷараён бо реле дар намуди секунҷаи нопурра. </a:t>
            </a:r>
            <a:r>
              <a:rPr lang="ru-RU" sz="18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prezentacii.org</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id="{C384526F-062B-4566-A8DC-8255F094AB68}"/>
              </a:ext>
            </a:extLst>
          </p:cNvPr>
          <p:cNvSpPr/>
          <p:nvPr/>
        </p:nvSpPr>
        <p:spPr>
          <a:xfrm>
            <a:off x="5509703" y="2454631"/>
            <a:ext cx="4019365" cy="2308324"/>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rPr>
              <a:t>Шарҳи нақша,</a:t>
            </a:r>
            <a:r>
              <a:rPr lang="tg-Cyrl-TJ" sz="2400" dirty="0">
                <a:latin typeface="Times New Roman" panose="02020603050405020304" pitchFamily="18" charset="0"/>
                <a:ea typeface="Times New Roman" panose="02020603050405020304" pitchFamily="18" charset="0"/>
              </a:rPr>
              <a:t>  TA ва TB – трансформаторҳои ҷараён дар фазаҳои A ва B;  Авалҳои ғалтаки дувуми онҳо ба ҳам пайваст шуда, байни онҳо реле пайваст аст; </a:t>
            </a:r>
            <a:endParaRPr lang="ru-RU" sz="2400" dirty="0"/>
          </a:p>
        </p:txBody>
      </p:sp>
    </p:spTree>
    <p:extLst>
      <p:ext uri="{BB962C8B-B14F-4D97-AF65-F5344CB8AC3E}">
        <p14:creationId xmlns:p14="http://schemas.microsoft.com/office/powerpoint/2010/main" val="4200857413"/>
      </p:ext>
    </p:extLst>
  </p:cSld>
  <p:clrMapOvr>
    <a:masterClrMapping/>
  </p:clrMapOvr>
  <mc:AlternateContent xmlns:mc="http://schemas.openxmlformats.org/markup-compatibility/2006" xmlns:p14="http://schemas.microsoft.com/office/powerpoint/2010/main">
    <mc:Choice Requires="p14">
      <p:transition spd="slow" p14:dur="2000" advTm="136946"/>
    </mc:Choice>
    <mc:Fallback xmlns="">
      <p:transition spd="slow" advTm="13694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CE4D1B4D-2D43-4A77-B772-8D83272C8275}"/>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2" name="Прямоугольник 1">
            <a:extLst>
              <a:ext uri="{FF2B5EF4-FFF2-40B4-BE49-F238E27FC236}">
                <a16:creationId xmlns:a16="http://schemas.microsoft.com/office/drawing/2014/main" id="{D7F08D51-6757-45D2-BCBD-A0EB3B44E056}"/>
              </a:ext>
            </a:extLst>
          </p:cNvPr>
          <p:cNvSpPr/>
          <p:nvPr/>
        </p:nvSpPr>
        <p:spPr>
          <a:xfrm>
            <a:off x="1100460" y="944674"/>
            <a:ext cx="8034661" cy="5653151"/>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Нуқтае, ки одатан ба фазаи C пайваст мешуд, дар ин ҷо холӣ мемонад (аз ин рӯ «нопурра») меноманд;  Реле фарқи байни ҷараёнҳои TA ва TB-ро ҳис мекунад.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Бартариҳои секунҷаи нопурра:</a:t>
            </a:r>
          </a:p>
          <a:p>
            <a:pPr marL="342900" lvl="0" indent="-342900" algn="just">
              <a:lnSpc>
                <a:spcPct val="150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Истифодаи ками трансформаторҳо (танҳо ду, на се);</a:t>
            </a:r>
          </a:p>
          <a:p>
            <a:pPr marL="342900" lvl="0" indent="-342900" algn="just">
              <a:lnSpc>
                <a:spcPct val="150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Кам кардани хароҷоти таҷҳизот;</a:t>
            </a:r>
          </a:p>
          <a:p>
            <a:pPr marL="342900" lvl="0" indent="-342900" algn="just">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Муайян кардани расиши якфазавӣ;</a:t>
            </a:r>
          </a:p>
          <a:p>
            <a:pPr marL="342900" indent="-342900" algn="just">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Идеалӣ барои системаҳои 6–35 кВ бо </a:t>
            </a:r>
          </a:p>
          <a:p>
            <a:pPr algn="just">
              <a:spcAft>
                <a:spcPts val="800"/>
              </a:spcAft>
              <a:buSzPts val="1000"/>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ҳимояи содда.</a:t>
            </a:r>
            <a:endParaRPr lang="ru-RU" sz="2400" dirty="0">
              <a:latin typeface="Times New Roman" panose="02020603050405020304" pitchFamily="18" charset="0"/>
              <a:cs typeface="Times New Roman" panose="02020603050405020304" pitchFamily="18" charset="0"/>
            </a:endParaRPr>
          </a:p>
          <a:p>
            <a:pPr lvl="0" algn="just">
              <a:lnSpc>
                <a:spcPct val="150000"/>
              </a:lnSpc>
              <a:spcAft>
                <a:spcPts val="800"/>
              </a:spcAft>
              <a:buSzPts val="1000"/>
              <a:tabLst>
                <a:tab pos="45720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9055076"/>
      </p:ext>
    </p:extLst>
  </p:cSld>
  <p:clrMapOvr>
    <a:masterClrMapping/>
  </p:clrMapOvr>
  <mc:AlternateContent xmlns:mc="http://schemas.openxmlformats.org/markup-compatibility/2006" xmlns:p14="http://schemas.microsoft.com/office/powerpoint/2010/main">
    <mc:Choice Requires="p14">
      <p:transition spd="slow" p14:dur="2000" advTm="198871"/>
    </mc:Choice>
    <mc:Fallback xmlns="">
      <p:transition spd="slow" advTm="19887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C523800B-05D6-4FC0-A70C-CE605E9E217E}"/>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2" name="Прямоугольник 1">
            <a:extLst>
              <a:ext uri="{FF2B5EF4-FFF2-40B4-BE49-F238E27FC236}">
                <a16:creationId xmlns:a16="http://schemas.microsoft.com/office/drawing/2014/main" id="{33B5EC00-565F-449B-87DC-5F0F0B6C65F8}"/>
              </a:ext>
            </a:extLst>
          </p:cNvPr>
          <p:cNvSpPr/>
          <p:nvPr/>
        </p:nvSpPr>
        <p:spPr>
          <a:xfrm>
            <a:off x="1198487" y="1227408"/>
            <a:ext cx="8043168" cy="4663136"/>
          </a:xfrm>
          <a:prstGeom prst="rect">
            <a:avLst/>
          </a:prstGeom>
        </p:spPr>
        <p:txBody>
          <a:bodyPr wrap="square">
            <a:spAutoFit/>
          </a:bodyPr>
          <a:lstStyle/>
          <a:p>
            <a:pPr algn="just">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Принсипи тавозуни векторӣ (қонуни Кирхгоф барои ҷараёнҳо):</a:t>
            </a:r>
          </a:p>
          <a:p>
            <a:pPr algn="just">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Дар системаҳои сефазаи мутавозин:</a:t>
            </a:r>
          </a:p>
          <a:p>
            <a:pPr algn="ctr">
              <a:lnSpc>
                <a:spcPct val="150000"/>
              </a:lnSpc>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B</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=0</a:t>
            </a: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(9.5.)</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Агар дар фаза</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C трансформатор набошад (секунҷаи нопурра), пас формулаи асосии ҳисобӣ барои реле чунин хоҳад буд:</a:t>
            </a:r>
          </a:p>
          <a:p>
            <a:pPr algn="ctr">
              <a:lnSpc>
                <a:spcPct val="150000"/>
              </a:lnSpc>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Ip</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B</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(9.6.)</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2006471"/>
      </p:ext>
    </p:extLst>
  </p:cSld>
  <p:clrMapOvr>
    <a:masterClrMapping/>
  </p:clrMapOvr>
  <mc:AlternateContent xmlns:mc="http://schemas.openxmlformats.org/markup-compatibility/2006" xmlns:p14="http://schemas.microsoft.com/office/powerpoint/2010/main">
    <mc:Choice Requires="p14">
      <p:transition spd="slow" p14:dur="2000" advTm="153660"/>
    </mc:Choice>
    <mc:Fallback xmlns="">
      <p:transition spd="slow" advTm="15366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18BBD6CE-3E1C-4DFE-93D1-D8C1BFEB7432}"/>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2" name="Прямоугольник 1">
            <a:extLst>
              <a:ext uri="{FF2B5EF4-FFF2-40B4-BE49-F238E27FC236}">
                <a16:creationId xmlns:a16="http://schemas.microsoft.com/office/drawing/2014/main" id="{5E601F57-993E-4E4A-B17F-E000428D3A4D}"/>
              </a:ext>
            </a:extLst>
          </p:cNvPr>
          <p:cNvSpPr/>
          <p:nvPr/>
        </p:nvSpPr>
        <p:spPr>
          <a:xfrm>
            <a:off x="973492" y="1193110"/>
            <a:ext cx="8401327" cy="4237378"/>
          </a:xfrm>
          <a:prstGeom prst="rect">
            <a:avLst/>
          </a:prstGeom>
        </p:spPr>
        <p:txBody>
          <a:bodyPr wrap="square">
            <a:spAutoFit/>
          </a:bodyPr>
          <a:lstStyle/>
          <a:p>
            <a:pPr algn="just">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Реле, ки байни ТҶ-и </a:t>
            </a: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ва </a:t>
            </a: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B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пайваст шудааст, ба ҷараёни фарқӣ вокуниш мекунад.</a:t>
            </a:r>
          </a:p>
          <a:p>
            <a:pPr algn="just">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Ҷараён ба реле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Ip</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бо формулаи зерин муаян карда мешавад</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algn="ctr">
              <a:lnSpc>
                <a:spcPct val="150000"/>
              </a:lnSpc>
              <a:spcAft>
                <a:spcPts val="800"/>
              </a:spcAft>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Ip</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TA</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1"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TB</a:t>
            </a: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(9.7.)</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Ки дар инҷо:</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TA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ваI</a:t>
            </a:r>
            <a:r>
              <a:rPr lang="tg-Cyrl-TJ" sz="24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TB</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ҷараёнҳои дуюми трансформаторҳои ҷараён TA ва TB мебошанд; Ip​ – ҷараёни кории реле мебошад.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5561213"/>
      </p:ext>
    </p:extLst>
  </p:cSld>
  <p:clrMapOvr>
    <a:masterClrMapping/>
  </p:clrMapOvr>
  <mc:AlternateContent xmlns:mc="http://schemas.openxmlformats.org/markup-compatibility/2006" xmlns:p14="http://schemas.microsoft.com/office/powerpoint/2010/main">
    <mc:Choice Requires="p14">
      <p:transition spd="slow" p14:dur="2000" advTm="74330"/>
    </mc:Choice>
    <mc:Fallback xmlns="">
      <p:transition spd="slow" advTm="74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67F25D7A-80DC-45EC-A426-7BB38F936546}"/>
              </a:ext>
            </a:extLst>
          </p:cNvPr>
          <p:cNvSpPr/>
          <p:nvPr/>
        </p:nvSpPr>
        <p:spPr>
          <a:xfrm>
            <a:off x="381741" y="0"/>
            <a:ext cx="9277164"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дувуми трансформаторҳои ҷараён бо реле дар намуди секунҷаи нопурра.</a:t>
            </a:r>
          </a:p>
        </p:txBody>
      </p:sp>
      <p:sp>
        <p:nvSpPr>
          <p:cNvPr id="2" name="Прямоугольник 1">
            <a:extLst>
              <a:ext uri="{FF2B5EF4-FFF2-40B4-BE49-F238E27FC236}">
                <a16:creationId xmlns:a16="http://schemas.microsoft.com/office/drawing/2014/main" id="{338ADD1E-0C71-4E5C-910A-72984C772C3D}"/>
              </a:ext>
            </a:extLst>
          </p:cNvPr>
          <p:cNvSpPr/>
          <p:nvPr/>
        </p:nvSpPr>
        <p:spPr>
          <a:xfrm>
            <a:off x="736848" y="1020981"/>
            <a:ext cx="8691238" cy="5740354"/>
          </a:xfrm>
          <a:prstGeom prst="rect">
            <a:avLst/>
          </a:prstGeom>
        </p:spPr>
        <p:txBody>
          <a:bodyPr wrap="square">
            <a:spAutoFit/>
          </a:bodyPr>
          <a:lstStyle/>
          <a:p>
            <a:pPr indent="449580" algn="just">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Реле дар пайвасти секунҷаи нопурра фаъол мешавад, агар:</a:t>
            </a:r>
          </a:p>
          <a:p>
            <a:pPr algn="ctr">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Ip&gt;Iс.п</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(9.8.)</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Дар инҷо I-с.п = ҷараёни собит барои фаъолсозии реле мебошад. </a:t>
            </a: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Мисол: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TA</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=5; I</a:t>
            </a:r>
            <a:r>
              <a:rPr lang="tg-Cyrl-TJ" sz="24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TB</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=4: </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Ҳисоб мекунем: </a:t>
            </a:r>
          </a:p>
          <a:p>
            <a:pPr algn="ctr">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Ip=ITA−ITB=5−4=1 A</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Агар ҷараёни дуюми реле (Iс.п) 0.8 A бошад пас:</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A&gt;0.8 A дар ин ҳолат реле фаъол мешавад. </a:t>
            </a:r>
          </a:p>
          <a:p>
            <a:pPr algn="just">
              <a:lnSpc>
                <a:spcPct val="150000"/>
              </a:lnSpc>
              <a:spcAft>
                <a:spcPts val="800"/>
              </a:spcAft>
            </a:pPr>
            <a:r>
              <a:rPr lang="tg-Cyrl-TJ"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Слайди 31 зермавзуи сеюмро оғоз менамоем.</a:t>
            </a:r>
            <a:endParaRPr lang="ru-RU" sz="2000" dirty="0">
              <a:solidFill>
                <a:schemeClr val="tx1"/>
              </a:solidFill>
              <a:latin typeface="Times New Roman" panose="02020603050405020304" pitchFamily="18" charset="0"/>
              <a:cs typeface="Times New Roman" panose="02020603050405020304" pitchFamily="18" charset="0"/>
            </a:endParaRPr>
          </a:p>
          <a:p>
            <a:pPr algn="just">
              <a:lnSpc>
                <a:spcPct val="150000"/>
              </a:lnSpc>
              <a:spcAft>
                <a:spcPts val="800"/>
              </a:spcAft>
            </a:pP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8748067"/>
      </p:ext>
    </p:extLst>
  </p:cSld>
  <p:clrMapOvr>
    <a:masterClrMapping/>
  </p:clrMapOvr>
  <mc:AlternateContent xmlns:mc="http://schemas.openxmlformats.org/markup-compatibility/2006" xmlns:p14="http://schemas.microsoft.com/office/powerpoint/2010/main">
    <mc:Choice Requires="p14">
      <p:transition spd="slow" p14:dur="2000" advTm="228248"/>
    </mc:Choice>
    <mc:Fallback xmlns="">
      <p:transition spd="slow" advTm="22824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D18F0DF-957F-4CE8-A2AE-2C5CC203E35B}"/>
              </a:ext>
            </a:extLst>
          </p:cNvPr>
          <p:cNvSpPr/>
          <p:nvPr/>
        </p:nvSpPr>
        <p:spPr>
          <a:xfrm>
            <a:off x="1100832" y="122349"/>
            <a:ext cx="835388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DCF44114-F84B-4AB6-9660-C2B17EE039E6}"/>
              </a:ext>
            </a:extLst>
          </p:cNvPr>
          <p:cNvSpPr/>
          <p:nvPr/>
        </p:nvSpPr>
        <p:spPr>
          <a:xfrm>
            <a:off x="1091955" y="1076456"/>
            <a:ext cx="8353887" cy="5196615"/>
          </a:xfrm>
          <a:prstGeom prst="rect">
            <a:avLst/>
          </a:prstGeom>
        </p:spPr>
        <p:txBody>
          <a:bodyPr wrap="square">
            <a:spAutoFit/>
          </a:bodyPr>
          <a:lstStyle/>
          <a:p>
            <a:pPr indent="449580"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Одатан барои таъмин кардани шифти фаза ва кам кардани хатогиҳои тадқиқот истифода мешавад.</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схемаи зигзаг барои пайвастани ғалтакҳои дуюмдараҷа як пайвандии шашфазагӣ истифода мешавад, ки ҳар як ғалтак ба се фаза пайваст карда мешавад, ва ин пайвастшавӣ шифти фазаро байни токҳо ба вуҷуд меорад. Ин схемаро бештар барои бартараф кардани борҳои ғайрисимметрӣ ва беҳтар кардани дақиқии ҳисобҳо дар системаҳое, ки трансформаторҳои бисёрқутба доранд, </a:t>
            </a: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истифода мебаранд.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0376485"/>
      </p:ext>
    </p:extLst>
  </p:cSld>
  <p:clrMapOvr>
    <a:masterClrMapping/>
  </p:clrMapOvr>
  <mc:AlternateContent xmlns:mc="http://schemas.openxmlformats.org/markup-compatibility/2006" xmlns:p14="http://schemas.microsoft.com/office/powerpoint/2010/main">
    <mc:Choice Requires="p14">
      <p:transition spd="slow" p14:dur="2000" advTm="61345"/>
    </mc:Choice>
    <mc:Fallback xmlns="">
      <p:transition spd="slow" advTm="6134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A21B3E51-0DAE-4976-A7F1-8085CA630BA2}"/>
              </a:ext>
            </a:extLst>
          </p:cNvPr>
          <p:cNvSpPr/>
          <p:nvPr/>
        </p:nvSpPr>
        <p:spPr>
          <a:xfrm>
            <a:off x="1100832" y="122349"/>
            <a:ext cx="835388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1FF66534-7B6B-4E9D-AAB4-F23612E5127B}"/>
              </a:ext>
            </a:extLst>
          </p:cNvPr>
          <p:cNvSpPr/>
          <p:nvPr/>
        </p:nvSpPr>
        <p:spPr>
          <a:xfrm>
            <a:off x="1100831" y="1076456"/>
            <a:ext cx="8353887" cy="5565947"/>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Схема пайвастшавии зигзаг барои ТҶ одатан чунин аст:</a:t>
            </a:r>
          </a:p>
          <a:p>
            <a:pPr marL="342900" lvl="0" indent="-342900" algn="just">
              <a:lnSpc>
                <a:spcPct val="150000"/>
              </a:lnSpc>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Ғалтакҳо дар ҳар як фаза бо ғалтакҳои ҳамсоя пайваст мешаванд.</a:t>
            </a:r>
          </a:p>
          <a:p>
            <a:pPr marL="342900" lvl="0" indent="-342900" algn="just">
              <a:lnSpc>
                <a:spcPct val="150000"/>
              </a:lnSpc>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Ғалтакҳои дуюмдараҷа ба фазоҳои мувофиқ пайваст карда мешаванд, ки ҳар як ғалтак шифти 120°-и фаза ба фазаи ҳамсоя эҷод мекунад.</a:t>
            </a:r>
          </a:p>
          <a:p>
            <a:pPr marL="342900" indent="-342900" algn="just">
              <a:lnSpc>
                <a:spcPct val="150000"/>
              </a:lnSpc>
              <a:buFont typeface="Wingdings" panose="05000000000000000000" pitchFamily="2" charset="2"/>
              <a:buChar char="Ø"/>
            </a:pPr>
            <a:r>
              <a:rPr lang="ru-RU" sz="2400" dirty="0">
                <a:latin typeface="Times New Roman" panose="02020603050405020304" pitchFamily="18" charset="0"/>
                <a:ea typeface="Calibri" panose="020F0502020204030204" pitchFamily="34" charset="0"/>
                <a:cs typeface="Times New Roman" panose="02020603050405020304" pitchFamily="18" charset="0"/>
              </a:rPr>
              <a:t>Барои таъмин кардани симметрия ва кам кардани изтироботи ток, пайвасткуниҳое истифода </a:t>
            </a:r>
          </a:p>
          <a:p>
            <a:pPr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мешаванд, ки талафот ва хатогиро кам </a:t>
            </a:r>
          </a:p>
          <a:p>
            <a:pPr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мекунанд.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296606"/>
      </p:ext>
    </p:extLst>
  </p:cSld>
  <p:clrMapOvr>
    <a:masterClrMapping/>
  </p:clrMapOvr>
  <mc:AlternateContent xmlns:mc="http://schemas.openxmlformats.org/markup-compatibility/2006" xmlns:p14="http://schemas.microsoft.com/office/powerpoint/2010/main">
    <mc:Choice Requires="p14">
      <p:transition spd="slow" p14:dur="2000" advTm="111063"/>
    </mc:Choice>
    <mc:Fallback xmlns="">
      <p:transition spd="slow" advTm="1110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208684E6-A368-4CBE-A761-515195481489}"/>
              </a:ext>
            </a:extLst>
          </p:cNvPr>
          <p:cNvSpPr/>
          <p:nvPr/>
        </p:nvSpPr>
        <p:spPr>
          <a:xfrm>
            <a:off x="1100832" y="122349"/>
            <a:ext cx="835388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B6FDDAB9-9CD9-4D7B-B17C-B7B1CCE65C97}"/>
              </a:ext>
            </a:extLst>
          </p:cNvPr>
          <p:cNvSpPr/>
          <p:nvPr/>
        </p:nvSpPr>
        <p:spPr>
          <a:xfrm>
            <a:off x="1100831" y="1397675"/>
            <a:ext cx="8353887" cy="3903569"/>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Times New Roman" panose="02020603050405020304" pitchFamily="18" charset="0"/>
              </a:rPr>
              <a:t>	Нақшаи пайвасти зигзаг барои ғалтакҳои дуюм (или ғалтакҳои хотимавӣ) дар трансформаторҳо як усули маъруфи пайвасткунии гардунҳо мебошад, ки барои баланд бардоштани самаранокии кор ва кам кардани хатари резиши ҷараён истифода мешавад. Формулаҳои ҳисобии барои пайвасти зигзаг дар трансформаторҳо, ки барои ғалтакҳои дуюм ё хотимавӣ лозиманд, метавонанд вобаста-</a:t>
            </a:r>
            <a:endParaRPr lang="ru-RU" sz="2400" dirty="0"/>
          </a:p>
        </p:txBody>
      </p:sp>
    </p:spTree>
    <p:extLst>
      <p:ext uri="{BB962C8B-B14F-4D97-AF65-F5344CB8AC3E}">
        <p14:creationId xmlns:p14="http://schemas.microsoft.com/office/powerpoint/2010/main" val="1992827929"/>
      </p:ext>
    </p:extLst>
  </p:cSld>
  <p:clrMapOvr>
    <a:masterClrMapping/>
  </p:clrMapOvr>
  <mc:AlternateContent xmlns:mc="http://schemas.openxmlformats.org/markup-compatibility/2006" xmlns:p14="http://schemas.microsoft.com/office/powerpoint/2010/main">
    <mc:Choice Requires="p14">
      <p:transition spd="slow" p14:dur="2000" advTm="60813"/>
    </mc:Choice>
    <mc:Fallback xmlns="">
      <p:transition spd="slow" advTm="6081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8E513BE4-7020-4EC6-8E5A-E24B2C3E6BD3}"/>
              </a:ext>
            </a:extLst>
          </p:cNvPr>
          <p:cNvSpPr/>
          <p:nvPr/>
        </p:nvSpPr>
        <p:spPr>
          <a:xfrm>
            <a:off x="1100832" y="122349"/>
            <a:ext cx="835388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Прямоугольник 6">
                <a:extLst>
                  <a:ext uri="{FF2B5EF4-FFF2-40B4-BE49-F238E27FC236}">
                    <a16:creationId xmlns:a16="http://schemas.microsoft.com/office/drawing/2014/main" id="{89CF294E-E172-4C46-B6F5-767F5E734C4D}"/>
                  </a:ext>
                </a:extLst>
              </p:cNvPr>
              <p:cNvSpPr/>
              <p:nvPr/>
            </p:nvSpPr>
            <p:spPr>
              <a:xfrm>
                <a:off x="1020933" y="1327013"/>
                <a:ext cx="8353886" cy="4009431"/>
              </a:xfrm>
              <a:prstGeom prst="rect">
                <a:avLst/>
              </a:prstGeom>
            </p:spPr>
            <p:txBody>
              <a:bodyPr wrap="square">
                <a:spAutoFit/>
              </a:bodyPr>
              <a:lstStyle/>
              <a:p>
                <a:pPr marL="228600" indent="220980" algn="just">
                  <a:lnSpc>
                    <a:spcPct val="150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-ба муқаррароти техникии трансформатор ва хусусиятҳои муҳити корӣ гуногун бошанд, аммо аслан онҳо ба таносуби ҷараёни асосӣ ва бехатарии ҷараён дар чорчӯбаи трансформатор асос ёфтаанд. Ҳоло, формулаи асосие, ки барои пайвасти зигзаг метавонад истифода шавад, чунин 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pPr>
                <a14:m>
                  <m:oMath xmlns:m="http://schemas.openxmlformats.org/officeDocument/2006/math">
                    <m:r>
                      <a:rPr lang="en-US" sz="2400" b="1" i="1">
                        <a:latin typeface="Cambria Math" panose="02040503050406030204" pitchFamily="18" charset="0"/>
                        <a:ea typeface="Cambria Math" panose="02040503050406030204" pitchFamily="18" charset="0"/>
                        <a:cs typeface="Cambria Math" panose="02040503050406030204" pitchFamily="18" charset="0"/>
                      </a:rPr>
                      <m:t>𝒁</m:t>
                    </m:r>
                    <m:r>
                      <a:rPr lang="tg-Cyrl-TJ" sz="2400" b="1" i="1">
                        <a:latin typeface="Cambria Math" panose="02040503050406030204" pitchFamily="18" charset="0"/>
                        <a:ea typeface="Cambria Math" panose="02040503050406030204" pitchFamily="18" charset="0"/>
                        <a:cs typeface="Cambria Math" panose="02040503050406030204" pitchFamily="18" charset="0"/>
                      </a:rPr>
                      <m:t>ум</m:t>
                    </m:r>
                    <m:r>
                      <a:rPr lang="ru-RU" sz="2400" b="1" i="1">
                        <a:latin typeface="Cambria Math" panose="02040503050406030204" pitchFamily="18" charset="0"/>
                        <a:ea typeface="Cambria Math" panose="02040503050406030204" pitchFamily="18" charset="0"/>
                        <a:cs typeface="Cambria Math" panose="02040503050406030204" pitchFamily="18" charset="0"/>
                      </a:rPr>
                      <m:t>=</m:t>
                    </m:r>
                    <m:nary>
                      <m:naryPr>
                        <m:chr m:val="∑"/>
                        <m:grow m:val="on"/>
                        <m:ctrlPr>
                          <a:rPr lang="ru-RU" sz="2400" b="1" i="1">
                            <a:latin typeface="Cambria Math" panose="02040503050406030204" pitchFamily="18" charset="0"/>
                            <a:ea typeface="Times New Roman" panose="02020603050405020304" pitchFamily="18" charset="0"/>
                            <a:cs typeface="Times New Roman" panose="02020603050405020304" pitchFamily="18" charset="0"/>
                          </a:rPr>
                        </m:ctrlPr>
                      </m:naryPr>
                      <m:sub>
                        <m:r>
                          <a:rPr lang="ru-RU" sz="2400" b="1" i="1">
                            <a:latin typeface="Cambria Math" panose="02040503050406030204" pitchFamily="18" charset="0"/>
                            <a:ea typeface="Cambria Math" panose="02040503050406030204" pitchFamily="18" charset="0"/>
                            <a:cs typeface="Cambria Math" panose="02040503050406030204" pitchFamily="18" charset="0"/>
                          </a:rPr>
                          <m:t>𝒌</m:t>
                        </m:r>
                        <m:r>
                          <a:rPr lang="ru-RU" sz="2400" b="1" i="1">
                            <a:latin typeface="Cambria Math" panose="02040503050406030204" pitchFamily="18" charset="0"/>
                            <a:ea typeface="Cambria Math" panose="02040503050406030204" pitchFamily="18" charset="0"/>
                            <a:cs typeface="Cambria Math" panose="02040503050406030204" pitchFamily="18" charset="0"/>
                          </a:rPr>
                          <m:t>=</m:t>
                        </m:r>
                        <m:r>
                          <a:rPr lang="ru-RU" sz="2400" b="1" i="1">
                            <a:latin typeface="Cambria Math" panose="02040503050406030204" pitchFamily="18" charset="0"/>
                            <a:ea typeface="Cambria Math" panose="02040503050406030204" pitchFamily="18" charset="0"/>
                            <a:cs typeface="Cambria Math" panose="02040503050406030204" pitchFamily="18" charset="0"/>
                          </a:rPr>
                          <m:t>𝟎</m:t>
                        </m:r>
                      </m:sub>
                      <m:sup>
                        <m:r>
                          <a:rPr lang="ru-RU" sz="2400" b="1" i="1">
                            <a:latin typeface="Cambria Math" panose="02040503050406030204" pitchFamily="18" charset="0"/>
                            <a:ea typeface="Cambria Math" panose="02040503050406030204" pitchFamily="18" charset="0"/>
                            <a:cs typeface="Cambria Math" panose="02040503050406030204" pitchFamily="18" charset="0"/>
                          </a:rPr>
                          <m:t>𝒏</m:t>
                        </m:r>
                      </m:sup>
                      <m:e>
                        <m:r>
                          <a:rPr lang="en-US" sz="2400" b="1" i="1">
                            <a:latin typeface="Cambria Math" panose="02040503050406030204" pitchFamily="18" charset="0"/>
                            <a:ea typeface="Times New Roman" panose="02020603050405020304" pitchFamily="18" charset="0"/>
                            <a:cs typeface="Times New Roman" panose="02020603050405020304" pitchFamily="18" charset="0"/>
                          </a:rPr>
                          <m:t>𝒁𝒊</m:t>
                        </m:r>
                        <m:r>
                          <a:rPr lang="ru-RU" sz="2400" b="1" i="1">
                            <a:latin typeface="Cambria Math" panose="02040503050406030204" pitchFamily="18" charset="0"/>
                            <a:ea typeface="Times New Roman" panose="02020603050405020304" pitchFamily="18" charset="0"/>
                            <a:cs typeface="Times New Roman" panose="02020603050405020304" pitchFamily="18" charset="0"/>
                          </a:rPr>
                          <m:t>/</m:t>
                        </m:r>
                        <m:r>
                          <a:rPr lang="en-US" sz="2400" b="1" i="1">
                            <a:latin typeface="Cambria Math" panose="02040503050406030204" pitchFamily="18" charset="0"/>
                            <a:ea typeface="Times New Roman" panose="02020603050405020304" pitchFamily="18" charset="0"/>
                            <a:cs typeface="Times New Roman" panose="02020603050405020304" pitchFamily="18" charset="0"/>
                          </a:rPr>
                          <m:t>𝒏</m:t>
                        </m:r>
                      </m:e>
                    </m:nary>
                  </m:oMath>
                </a14:m>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(9</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.9.</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7" name="Прямоугольник 6">
                <a:extLst>
                  <a:ext uri="{FF2B5EF4-FFF2-40B4-BE49-F238E27FC236}">
                    <a16:creationId xmlns:a16="http://schemas.microsoft.com/office/drawing/2014/main" id="{89CF294E-E172-4C46-B6F5-767F5E734C4D}"/>
                  </a:ext>
                </a:extLst>
              </p:cNvPr>
              <p:cNvSpPr>
                <a:spLocks noRot="1" noChangeAspect="1" noMove="1" noResize="1" noEditPoints="1" noAdjustHandles="1" noChangeArrowheads="1" noChangeShapeType="1" noTextEdit="1"/>
              </p:cNvSpPr>
              <p:nvPr/>
            </p:nvSpPr>
            <p:spPr>
              <a:xfrm>
                <a:off x="1020933" y="1327013"/>
                <a:ext cx="8353886" cy="4009431"/>
              </a:xfrm>
              <a:prstGeom prst="rect">
                <a:avLst/>
              </a:prstGeom>
              <a:blipFill>
                <a:blip r:embed="rId4"/>
                <a:stretch>
                  <a:fillRect r="-1094" b="-22070"/>
                </a:stretch>
              </a:blipFill>
            </p:spPr>
            <p:txBody>
              <a:bodyPr/>
              <a:lstStyle/>
              <a:p>
                <a:r>
                  <a:rPr lang="ru-RU">
                    <a:noFill/>
                  </a:rPr>
                  <a:t> </a:t>
                </a:r>
              </a:p>
            </p:txBody>
          </p:sp>
        </mc:Fallback>
      </mc:AlternateContent>
    </p:spTree>
    <p:extLst>
      <p:ext uri="{BB962C8B-B14F-4D97-AF65-F5344CB8AC3E}">
        <p14:creationId xmlns:p14="http://schemas.microsoft.com/office/powerpoint/2010/main" val="824312380"/>
      </p:ext>
    </p:extLst>
  </p:cSld>
  <p:clrMapOvr>
    <a:masterClrMapping/>
  </p:clrMapOvr>
  <mc:AlternateContent xmlns:mc="http://schemas.openxmlformats.org/markup-compatibility/2006" xmlns:p14="http://schemas.microsoft.com/office/powerpoint/2010/main">
    <mc:Choice Requires="p14">
      <p:transition spd="slow" p14:dur="2000" advTm="84212"/>
    </mc:Choice>
    <mc:Fallback xmlns="">
      <p:transition spd="slow" advTm="842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52FBD91-76EF-4A92-A53B-9BFC920442B1}"/>
              </a:ext>
            </a:extLst>
          </p:cNvPr>
          <p:cNvSpPr/>
          <p:nvPr/>
        </p:nvSpPr>
        <p:spPr>
          <a:xfrm>
            <a:off x="1100832" y="122349"/>
            <a:ext cx="835388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47A17E66-FB42-42A4-8FA5-6E3AE585234E}"/>
              </a:ext>
            </a:extLst>
          </p:cNvPr>
          <p:cNvSpPr/>
          <p:nvPr/>
        </p:nvSpPr>
        <p:spPr>
          <a:xfrm>
            <a:off x="1100831" y="1471526"/>
            <a:ext cx="8229599" cy="3217227"/>
          </a:xfrm>
          <a:prstGeom prst="rect">
            <a:avLst/>
          </a:prstGeom>
        </p:spPr>
        <p:txBody>
          <a:bodyPr wrap="square">
            <a:spAutoFit/>
          </a:bodyPr>
          <a:lstStyle/>
          <a:p>
            <a:pPr algn="just">
              <a:lnSpc>
                <a:spcPct val="107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ки дар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инҷо</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Z</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ум</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муқовимат умумии пайваст, ки бо пайвастшавии зигзаг ба даст меояд,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Zi — муқовимат ҳар як ғалтак,</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n — шумораи ғалтакҳои пайвастшуда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мебошанд.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	Ҷараёни расиш (трансформатор)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бо формулаи зерин муаян карда мешавад</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5E8A726F-23E3-4AE1-AFFF-9893179F12FA}"/>
              </a:ext>
            </a:extLst>
          </p:cNvPr>
          <p:cNvPicPr/>
          <p:nvPr/>
        </p:nvPicPr>
        <p:blipFill rotWithShape="1">
          <a:blip r:embed="rId2">
            <a:extLst>
              <a:ext uri="{28A0092B-C50C-407E-A947-70E740481C1C}">
                <a14:useLocalDpi xmlns:a14="http://schemas.microsoft.com/office/drawing/2010/main" val="0"/>
              </a:ext>
            </a:extLst>
          </a:blip>
          <a:srcRect l="47301" t="64994" r="45965" b="28449"/>
          <a:stretch/>
        </p:blipFill>
        <p:spPr bwMode="auto">
          <a:xfrm>
            <a:off x="3800798" y="4791969"/>
            <a:ext cx="1818767" cy="1041748"/>
          </a:xfrm>
          <a:prstGeom prst="rect">
            <a:avLst/>
          </a:prstGeom>
          <a:ln>
            <a:noFill/>
          </a:ln>
          <a:extLst>
            <a:ext uri="{53640926-AAD7-44D8-BBD7-CCE9431645EC}">
              <a14:shadowObscured xmlns:a14="http://schemas.microsoft.com/office/drawing/2010/main"/>
            </a:ext>
          </a:extLst>
        </p:spPr>
      </p:pic>
      <p:sp>
        <p:nvSpPr>
          <p:cNvPr id="8" name="Прямоугольник 7">
            <a:extLst>
              <a:ext uri="{FF2B5EF4-FFF2-40B4-BE49-F238E27FC236}">
                <a16:creationId xmlns:a16="http://schemas.microsoft.com/office/drawing/2014/main" id="{93F216AD-1E38-4B34-831F-F02FFF882116}"/>
              </a:ext>
            </a:extLst>
          </p:cNvPr>
          <p:cNvSpPr/>
          <p:nvPr/>
        </p:nvSpPr>
        <p:spPr>
          <a:xfrm>
            <a:off x="5803045" y="5112788"/>
            <a:ext cx="867545" cy="400110"/>
          </a:xfrm>
          <a:prstGeom prst="rect">
            <a:avLst/>
          </a:prstGeom>
        </p:spPr>
        <p:txBody>
          <a:bodyPr wrap="none">
            <a:spAutoFit/>
          </a:bodyPr>
          <a:lstStyle/>
          <a:p>
            <a:r>
              <a:rPr lang="tg-Cyrl-TJ" sz="2000" dirty="0">
                <a:latin typeface="Times New Roman" panose="02020603050405020304" pitchFamily="18" charset="0"/>
                <a:ea typeface="Times New Roman" panose="02020603050405020304" pitchFamily="18" charset="0"/>
              </a:rPr>
              <a:t>(9.10.)</a:t>
            </a:r>
            <a:endParaRPr lang="ru-RU" sz="2000" dirty="0"/>
          </a:p>
        </p:txBody>
      </p:sp>
    </p:spTree>
    <p:extLst>
      <p:ext uri="{BB962C8B-B14F-4D97-AF65-F5344CB8AC3E}">
        <p14:creationId xmlns:p14="http://schemas.microsoft.com/office/powerpoint/2010/main" val="469623602"/>
      </p:ext>
    </p:extLst>
  </p:cSld>
  <p:clrMapOvr>
    <a:masterClrMapping/>
  </p:clrMapOvr>
  <mc:AlternateContent xmlns:mc="http://schemas.openxmlformats.org/markup-compatibility/2006" xmlns:p14="http://schemas.microsoft.com/office/powerpoint/2010/main">
    <mc:Choice Requires="p14">
      <p:transition spd="slow" p14:dur="2000" advTm="173664"/>
    </mc:Choice>
    <mc:Fallback xmlns="">
      <p:transition spd="slow" advTm="1736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BB8E5F2-2AF8-4320-8695-826638D99E68}"/>
              </a:ext>
            </a:extLst>
          </p:cNvPr>
          <p:cNvSpPr/>
          <p:nvPr/>
        </p:nvSpPr>
        <p:spPr>
          <a:xfrm>
            <a:off x="1286891" y="1498460"/>
            <a:ext cx="7945885" cy="3657733"/>
          </a:xfrm>
          <a:prstGeom prst="rect">
            <a:avLst/>
          </a:prstGeom>
        </p:spPr>
        <p:txBody>
          <a:bodyPr wrap="square">
            <a:spAutoFit/>
          </a:bodyPr>
          <a:lstStyle/>
          <a:p>
            <a:pPr algn="just">
              <a:lnSpc>
                <a:spcPct val="150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ки дар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инҷо</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Iном— ҷараёни номиналии трансформатор,</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Wingdings" panose="05000000000000000000" pitchFamily="2" charset="2"/>
              <a:buChar char="Ø"/>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Iзигза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г</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ҷараёни дар пайвасти зигзаг</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мебошанд.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Трансформаторҳои пайвастшуда дар системаи зигзаг маъмулан барои таҳвили энергетикаи ҳамоҳанг ва ба кор бурдани самаранокии беҳтар истифода мешаванд.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840FADF1-339D-4BF1-987D-202B913B1A73}"/>
              </a:ext>
            </a:extLst>
          </p:cNvPr>
          <p:cNvSpPr/>
          <p:nvPr/>
        </p:nvSpPr>
        <p:spPr>
          <a:xfrm>
            <a:off x="1047566" y="140105"/>
            <a:ext cx="835388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ғалтакҳои дуюми трансформаторҳои ҷараён  (ТҶ) бо схемаи зигзаг.</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791711"/>
      </p:ext>
    </p:extLst>
  </p:cSld>
  <p:clrMapOvr>
    <a:masterClrMapping/>
  </p:clrMapOvr>
  <mc:AlternateContent xmlns:mc="http://schemas.openxmlformats.org/markup-compatibility/2006" xmlns:p14="http://schemas.microsoft.com/office/powerpoint/2010/main">
    <mc:Choice Requires="p14">
      <p:transition spd="slow" p14:dur="2000" advTm="128319"/>
    </mc:Choice>
    <mc:Fallback xmlns="">
      <p:transition spd="slow" advTm="12831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7D3BF05-1A37-4C2F-A2AB-DCA1BF16406F}"/>
              </a:ext>
            </a:extLst>
          </p:cNvPr>
          <p:cNvSpPr/>
          <p:nvPr/>
        </p:nvSpPr>
        <p:spPr>
          <a:xfrm>
            <a:off x="3155821" y="0"/>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6545B4FA-14E7-4AFA-B833-1F9DA85938D9}"/>
              </a:ext>
            </a:extLst>
          </p:cNvPr>
          <p:cNvSpPr/>
          <p:nvPr/>
        </p:nvSpPr>
        <p:spPr>
          <a:xfrm>
            <a:off x="1056074" y="661207"/>
            <a:ext cx="8070172" cy="4893647"/>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Нақшаи пайвасти нопурраи ситораи трансформаторҳо ва релеҳои ҷараён яке аз схемаҳое мебошад, ки барои ҳимояи ҷараён дар системаҳои барқӣ васеъ истифода мешавад. Ин навъи пайваст бо он фарқ мекунад, ки на ҳамаи фазаҳои трансформатор бо релеҳо пурра пайваст нестанд, балки ду фазаи онҳо ба релеҳои ҷараён пайваст шуда, фазаи сеюм ғайримустақим тавассути қонуни Кирхгоф назорат карда мешавад.</a:t>
            </a:r>
          </a:p>
          <a:p>
            <a:pPr algn="just"/>
            <a:r>
              <a:rPr lang="ru-RU" sz="2400" dirty="0">
                <a:latin typeface="Times New Roman" panose="02020603050405020304" pitchFamily="18" charset="0"/>
                <a:cs typeface="Times New Roman" panose="02020603050405020304" pitchFamily="18" charset="0"/>
              </a:rPr>
              <a:t>	Нақшаи пайвасти ғалтакҳои дувуми трансформаторҳои ҷараён бо реле дар шакли </a:t>
            </a:r>
            <a:r>
              <a:rPr lang="ru-RU" sz="2400" b="1" dirty="0">
                <a:latin typeface="Times New Roman" panose="02020603050405020304" pitchFamily="18" charset="0"/>
                <a:cs typeface="Times New Roman" panose="02020603050405020304" pitchFamily="18" charset="0"/>
              </a:rPr>
              <a:t>секунҷаи нопурра</a:t>
            </a:r>
            <a:r>
              <a:rPr lang="ru-RU" sz="2400" dirty="0">
                <a:latin typeface="Times New Roman" panose="02020603050405020304" pitchFamily="18" charset="0"/>
                <a:cs typeface="Times New Roman" panose="02020603050405020304" pitchFamily="18" charset="0"/>
              </a:rPr>
              <a:t> (ё секунҷаи кушода) яке аз усулҳои маъмул барои назорати симметрия ва ихтилофоти ҷараён дар шабакаҳои сефазавӣ мебошад. </a:t>
            </a:r>
          </a:p>
        </p:txBody>
      </p:sp>
    </p:spTree>
    <p:extLst>
      <p:ext uri="{BB962C8B-B14F-4D97-AF65-F5344CB8AC3E}">
        <p14:creationId xmlns:p14="http://schemas.microsoft.com/office/powerpoint/2010/main" val="3183607787"/>
      </p:ext>
    </p:extLst>
  </p:cSld>
  <p:clrMapOvr>
    <a:masterClrMapping/>
  </p:clrMapOvr>
  <mc:AlternateContent xmlns:mc="http://schemas.openxmlformats.org/markup-compatibility/2006" xmlns:p14="http://schemas.microsoft.com/office/powerpoint/2010/main">
    <mc:Choice Requires="p14">
      <p:transition spd="slow" p14:dur="2000" advTm="76930"/>
    </mc:Choice>
    <mc:Fallback xmlns="">
      <p:transition spd="slow" advTm="769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dirty="0">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644068" y="804265"/>
            <a:ext cx="8617863"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Булычев, А. В., ва А. А. Наволочный.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 в примерах и задачах с решением: учебное пособи</a:t>
            </a:r>
            <a:r>
              <a:rPr lang="ru-RU" sz="2000" dirty="0">
                <a:latin typeface="Times New Roman" panose="02020603050405020304" pitchFamily="18" charset="0"/>
                <a:cs typeface="Times New Roman" panose="02020603050405020304" pitchFamily="18" charset="0"/>
              </a:rPr>
              <a:t>. Чебоксары: нашриёти Чуваш. ун-та, 2010.</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lvl="0" indent="-342900">
              <a:buFont typeface="+mj-lt"/>
              <a:buAutoNum type="arabicPeriod"/>
            </a:pPr>
            <a:r>
              <a:rPr lang="ru-RU" sz="2000" u="sng" dirty="0">
                <a:latin typeface="Times New Roman" panose="02020603050405020304" pitchFamily="18" charset="0"/>
                <a:cs typeface="Times New Roman" panose="02020603050405020304" pitchFamily="18" charset="0"/>
                <a:hlinkClick r:id="rId3"/>
              </a:rPr>
              <a:t>prezentacii.org</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u="sng" dirty="0">
                <a:latin typeface="Times New Roman" panose="02020603050405020304" pitchFamily="18" charset="0"/>
                <a:cs typeface="Times New Roman" panose="02020603050405020304" pitchFamily="18" charset="0"/>
                <a:hlinkClick r:id="rId4"/>
              </a:rPr>
              <a:t>autosprite.ru</a:t>
            </a:r>
            <a:endParaRPr lang="ru-RU" sz="2000"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747"/>
    </mc:Choice>
    <mc:Fallback xmlns="">
      <p:transition spd="slow" advTm="2474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3444"/>
    </mc:Choice>
    <mc:Fallback xmlns="">
      <p:transition spd="slow" advTm="3444"/>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1587</TotalTime>
  <Words>1531</Words>
  <Application>Microsoft Office PowerPoint</Application>
  <PresentationFormat>Лист A4 (210x297 мм)</PresentationFormat>
  <Paragraphs>188</Paragraphs>
  <Slides>39</Slides>
  <Notes>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39</vt:i4>
      </vt:variant>
    </vt:vector>
  </HeadingPairs>
  <TitlesOfParts>
    <vt:vector size="47" baseType="lpstr">
      <vt:lpstr>Cambria Math</vt:lpstr>
      <vt:lpstr>Century Gothic</vt:lpstr>
      <vt:lpstr>Arial</vt:lpstr>
      <vt:lpstr>Times New Roman</vt:lpstr>
      <vt:lpstr>Calibri</vt:lpstr>
      <vt:lpstr>Wingdings</vt:lpstr>
      <vt:lpstr>Symbol</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152</cp:revision>
  <dcterms:created xsi:type="dcterms:W3CDTF">2017-07-03T07:04:34Z</dcterms:created>
  <dcterms:modified xsi:type="dcterms:W3CDTF">2025-05-05T04:17:42Z</dcterms:modified>
</cp:coreProperties>
</file>