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5"/>
  </p:notesMasterIdLst>
  <p:sldIdLst>
    <p:sldId id="256" r:id="rId2"/>
    <p:sldId id="257" r:id="rId3"/>
    <p:sldId id="258" r:id="rId4"/>
    <p:sldId id="281"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313" r:id="rId37"/>
    <p:sldId id="315" r:id="rId38"/>
    <p:sldId id="316" r:id="rId39"/>
    <p:sldId id="314" r:id="rId40"/>
    <p:sldId id="317" r:id="rId41"/>
    <p:sldId id="318" r:id="rId42"/>
    <p:sldId id="279" r:id="rId43"/>
    <p:sldId id="280" r:id="rId44"/>
  </p:sldIdLst>
  <p:sldSz cx="9906000" cy="6858000" type="A4"/>
  <p:notesSz cx="6742113" cy="9875838"/>
  <p:embeddedFontLst>
    <p:embeddedFont>
      <p:font typeface="Calibri" panose="020F0502020204030204" pitchFamily="34" charset="0"/>
      <p:regular r:id="rId46"/>
      <p:bold r:id="rId47"/>
      <p:italic r:id="rId48"/>
      <p:boldItalic r:id="rId49"/>
    </p:embeddedFont>
    <p:embeddedFont>
      <p:font typeface="Century Gothic" panose="020B0502020202020204" pitchFamily="34" charset="0"/>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4"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immunocap.ru/photo/transformatoriy-toka-differentsialnoy-zashitiy-transformatora/15"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bigbim.ru/oborudovanie/differencialnaja-zashhita-transformatora/"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studfile.net/preview/5340331/page:3/"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studfile.net/preview/5340331/page:3/"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immunocap.ru/photo/transformatoriy-toka-differentsialnoy-zashitiy-transformatora/15" TargetMode="External"/><Relationship Id="rId4" Type="http://schemas.openxmlformats.org/officeDocument/2006/relationships/hyperlink" Target="https://bigbim.ru/oborudovanie/differencialnaja-zashhita-transformatora/" TargetMode="Externa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 </a:t>
            </a:r>
            <a:r>
              <a:rPr lang="tg-Cyrl-TJ" sz="2400" b="1" dirty="0">
                <a:latin typeface="Times New Roman" panose="02020603050405020304" pitchFamily="18" charset="0"/>
                <a:cs typeface="Times New Roman" panose="02020603050405020304" pitchFamily="18" charset="0"/>
              </a:rPr>
              <a:t>10</a:t>
            </a:r>
          </a:p>
          <a:p>
            <a:pPr algn="ctr"/>
            <a:r>
              <a:rPr lang="en-US" sz="2400" b="1" dirty="0">
                <a:latin typeface="Times New Roman" panose="02020603050405020304" pitchFamily="18" charset="0"/>
                <a:cs typeface="Times New Roman" panose="02020603050405020304" pitchFamily="18" charset="0"/>
              </a:rPr>
              <a:t> Incomplete two-phase triangular connection with a single circuit (to the current difference of the two phases)</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33257"/>
    </mc:Choice>
    <mc:Fallback xmlns="">
      <p:transition spd="slow" advTm="332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r>
              <a:rPr lang="tg-Cyrl-TJ" sz="2400" b="1" dirty="0">
                <a:latin typeface="Times New Roman" panose="02020603050405020304" pitchFamily="18" charset="0"/>
                <a:cs typeface="Times New Roman" panose="02020603050405020304" pitchFamily="18" charset="0"/>
              </a:rPr>
              <a:t>Пайвасти секунҷаи нопурраи дуфазавӣ бо як занҷир (ба фарқияти ҷории ду фаза)</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4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24272"/>
    </mc:Choice>
    <mc:Fallback xmlns="">
      <p:transition spd="slow" advTm="242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547253" y="512361"/>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endParaRPr lang="ru-RU" sz="2400"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5BD8EDB-C057-4FBB-8BA7-6B1D3C95E677}"/>
              </a:ext>
            </a:extLst>
          </p:cNvPr>
          <p:cNvSpPr/>
          <p:nvPr/>
        </p:nvSpPr>
        <p:spPr>
          <a:xfrm>
            <a:off x="813236" y="1024722"/>
            <a:ext cx="8018542" cy="2426626"/>
          </a:xfrm>
          <a:prstGeom prst="rect">
            <a:avLst/>
          </a:prstGeom>
        </p:spPr>
        <p:txBody>
          <a:bodyPr wrap="none">
            <a:spAutoFit/>
          </a:bodyPr>
          <a:lstStyle/>
          <a:p>
            <a:pPr marL="457200" indent="-457200">
              <a:buAutoNum type="arabicPeriod"/>
            </a:pPr>
            <a:r>
              <a:rPr lang="tg-Cyrl-TJ" sz="2400" b="1" dirty="0">
                <a:latin typeface="Times New Roman" panose="02020603050405020304" pitchFamily="18" charset="0"/>
                <a:cs typeface="Times New Roman" panose="02020603050405020304" pitchFamily="18" charset="0"/>
              </a:rPr>
              <a:t>Пайвасти секунҷаи нопурраи дуфазавӣ бо як занҷир</a:t>
            </a:r>
          </a:p>
          <a:p>
            <a:r>
              <a:rPr lang="tg-Cyrl-TJ" sz="2400" b="1" dirty="0">
                <a:latin typeface="Times New Roman" panose="02020603050405020304" pitchFamily="18" charset="0"/>
                <a:cs typeface="Times New Roman" panose="02020603050405020304" pitchFamily="18" charset="0"/>
              </a:rPr>
              <a:t> (ба фарқияти ҷории ду фаза).</a:t>
            </a:r>
          </a:p>
          <a:p>
            <a:r>
              <a:rPr lang="tg-Cyrl-TJ" sz="2400" b="1" dirty="0">
                <a:latin typeface="Times New Roman" panose="02020603050405020304" pitchFamily="18" charset="0"/>
                <a:cs typeface="Times New Roman" panose="02020603050405020304" pitchFamily="18" charset="0"/>
              </a:rPr>
              <a:t>2. Принсипи кори нақша</a:t>
            </a:r>
            <a:endParaRPr lang="ru-RU" sz="2400" b="1" dirty="0">
              <a:latin typeface="Times New Roman" panose="02020603050405020304" pitchFamily="18" charset="0"/>
              <a:cs typeface="Times New Roman" panose="02020603050405020304" pitchFamily="18" charset="0"/>
            </a:endParaRPr>
          </a:p>
          <a:p>
            <a:r>
              <a:rPr lang="tg-Cyrl-TJ" sz="2400" b="1" dirty="0">
                <a:latin typeface="Times New Roman" panose="02020603050405020304" pitchFamily="18" charset="0"/>
                <a:cs typeface="Times New Roman" panose="02020603050405020304" pitchFamily="18" charset="0"/>
              </a:rPr>
              <a:t>3. </a:t>
            </a:r>
            <a:r>
              <a:rPr lang="ru-RU" sz="2400" b="1" dirty="0">
                <a:latin typeface="Times New Roman" panose="02020603050405020304" pitchFamily="18" charset="0"/>
                <a:cs typeface="Times New Roman" panose="02020603050405020304" pitchFamily="18" charset="0"/>
              </a:rPr>
              <a:t>Истифодаи асосии схема дар намудҳои</a:t>
            </a:r>
          </a:p>
          <a:p>
            <a:r>
              <a:rPr lang="tg-Cyrl-TJ" sz="2400" b="1" dirty="0">
                <a:latin typeface="Times New Roman" panose="02020603050405020304" pitchFamily="18" charset="0"/>
                <a:cs typeface="Times New Roman" panose="02020603050405020304" pitchFamily="18" charset="0"/>
              </a:rPr>
              <a:t>гуногуни ҳимояҳо</a:t>
            </a:r>
            <a:r>
              <a:rPr lang="ru-RU" sz="2400" b="1" dirty="0">
                <a:latin typeface="Times New Roman" panose="02020603050405020304" pitchFamily="18" charset="0"/>
                <a:cs typeface="Times New Roman" panose="02020603050405020304" pitchFamily="18" charset="0"/>
              </a:rPr>
              <a:t>:</a:t>
            </a:r>
          </a:p>
          <a:p>
            <a:pPr algn="just">
              <a:lnSpc>
                <a:spcPct val="150000"/>
              </a:lnSpc>
              <a:spcAft>
                <a:spcPts val="800"/>
              </a:spcAft>
            </a:pP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F039CDF-1F9D-462B-AB74-0E7345ADAAE2}"/>
              </a:ext>
            </a:extLst>
          </p:cNvPr>
          <p:cNvSpPr/>
          <p:nvPr/>
        </p:nvSpPr>
        <p:spPr>
          <a:xfrm>
            <a:off x="813236" y="2871381"/>
            <a:ext cx="2893741" cy="579967"/>
          </a:xfrm>
          <a:prstGeom prst="rect">
            <a:avLst/>
          </a:prstGeom>
        </p:spPr>
        <p:txBody>
          <a:bodyPr wrap="none">
            <a:spAutoFit/>
          </a:bodyPr>
          <a:lstStyle/>
          <a:p>
            <a:pPr algn="just">
              <a:lnSpc>
                <a:spcPct val="150000"/>
              </a:lnSpc>
              <a:spcAft>
                <a:spcPts val="800"/>
              </a:spcAft>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2645"/>
    </mc:Choice>
    <mc:Fallback xmlns="">
      <p:transition spd="slow" advTm="826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13">
            <a:extLst>
              <a:ext uri="{FF2B5EF4-FFF2-40B4-BE49-F238E27FC236}">
                <a16:creationId xmlns:a16="http://schemas.microsoft.com/office/drawing/2014/main" id="{EBF0FD7E-F686-4478-8021-C4431F6177BE}"/>
              </a:ext>
            </a:extLst>
          </p:cNvPr>
          <p:cNvSpPr/>
          <p:nvPr/>
        </p:nvSpPr>
        <p:spPr>
          <a:xfrm>
            <a:off x="1233624" y="-1205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8AC3810D-3359-4804-A244-374760E41901}"/>
              </a:ext>
            </a:extLst>
          </p:cNvPr>
          <p:cNvSpPr/>
          <p:nvPr/>
        </p:nvSpPr>
        <p:spPr>
          <a:xfrm>
            <a:off x="873525" y="833553"/>
            <a:ext cx="8158949" cy="5196615"/>
          </a:xfrm>
          <a:prstGeom prst="rect">
            <a:avLst/>
          </a:prstGeom>
        </p:spPr>
        <p:txBody>
          <a:bodyPr wrap="square">
            <a:spAutoFit/>
          </a:bodyPr>
          <a:lstStyle/>
          <a:p>
            <a:pPr marL="457200" algn="ct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Пайвасти секунҷаи нопурраи дуфазавӣ бо як занҷир (ба фарқияти ҷории ду фаза)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pP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Нақшаи нопурраи дуфазаи секунҷа элементи муҳими муҳандисии электрикӣ мебошад, ки таҳлил ва фаҳмиши амиқро талаб мекунад. Мушкилоте, ки бо ин пайвастшавӣ алоқаманд аст, бесамар будани тақсимоти энергияи барқ ​​​​ва ба вуҷуд омадани фарқияти ҷорӣ дар байни ду марҳила мебошад, ки метавонад боиси сарбории изофӣ ва коҳиши кори умумии </a:t>
            </a:r>
          </a:p>
          <a:p>
            <a:pPr marL="45720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система гардад.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9918829"/>
      </p:ext>
    </p:extLst>
  </p:cSld>
  <p:clrMapOvr>
    <a:masterClrMapping/>
  </p:clrMapOvr>
  <mc:AlternateContent xmlns:mc="http://schemas.openxmlformats.org/markup-compatibility/2006" xmlns:p14="http://schemas.microsoft.com/office/powerpoint/2010/main">
    <mc:Choice Requires="p14">
      <p:transition spd="slow" p14:dur="2000" advTm="104332"/>
    </mc:Choice>
    <mc:Fallback xmlns="">
      <p:transition spd="slow" advTm="1043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4D6E788C-C9E8-4DAB-96ED-0EC28887F7EC}"/>
              </a:ext>
            </a:extLst>
          </p:cNvPr>
          <p:cNvSpPr/>
          <p:nvPr/>
        </p:nvSpPr>
        <p:spPr>
          <a:xfrm>
            <a:off x="976543" y="1402471"/>
            <a:ext cx="8460419" cy="579967"/>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a:t>
            </a:r>
          </a:p>
        </p:txBody>
      </p:sp>
      <p:sp>
        <p:nvSpPr>
          <p:cNvPr id="6" name="Прямоугольник 5">
            <a:extLst>
              <a:ext uri="{FF2B5EF4-FFF2-40B4-BE49-F238E27FC236}">
                <a16:creationId xmlns:a16="http://schemas.microsoft.com/office/drawing/2014/main" id="{7DD281AF-2999-4E84-BDC3-E6E15BC4A08F}"/>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DBAD704B-974F-4288-93A6-DFCA9BC468E7}"/>
              </a:ext>
            </a:extLst>
          </p:cNvPr>
          <p:cNvSpPr/>
          <p:nvPr/>
        </p:nvSpPr>
        <p:spPr>
          <a:xfrm>
            <a:off x="1016492" y="1334186"/>
            <a:ext cx="8380520"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Мақсади ин мавзуъ омӯзиши хусусиятҳои пайвасти нопурраи дуфазавӣ, таҳлили кори он ва муайян кардани омилҳое мебошад, ки ба фарқияти ҷорӣ дар ду марҳила таъсир мерасонанд. Шахсони мухими ин соха хам олимон ва хам тачриба-чиёне мебошанд, ки усулхои нави оптимизация ва баланд бардоштани самаранокии системахои электрикиро кор карда мебароянд, инчунин окибатхои пайвастшавии бесамарро меомузанд.</a:t>
            </a:r>
            <a:endParaRPr lang="ru-RU" sz="2400" dirty="0"/>
          </a:p>
        </p:txBody>
      </p:sp>
    </p:spTree>
    <p:extLst>
      <p:ext uri="{BB962C8B-B14F-4D97-AF65-F5344CB8AC3E}">
        <p14:creationId xmlns:p14="http://schemas.microsoft.com/office/powerpoint/2010/main" val="592269096"/>
      </p:ext>
    </p:extLst>
  </p:cSld>
  <p:clrMapOvr>
    <a:masterClrMapping/>
  </p:clrMapOvr>
  <mc:AlternateContent xmlns:mc="http://schemas.openxmlformats.org/markup-compatibility/2006" xmlns:p14="http://schemas.microsoft.com/office/powerpoint/2010/main">
    <mc:Choice Requires="p14">
      <p:transition spd="slow" p14:dur="2000" advTm="63639"/>
    </mc:Choice>
    <mc:Fallback xmlns="">
      <p:transition spd="slow" advTm="6363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8C768F0-5E84-4F24-86FB-5C634FB75869}"/>
              </a:ext>
            </a:extLst>
          </p:cNvPr>
          <p:cNvSpPr/>
          <p:nvPr/>
        </p:nvSpPr>
        <p:spPr>
          <a:xfrm>
            <a:off x="896274" y="1051761"/>
            <a:ext cx="8460789" cy="579967"/>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a:t>
            </a:r>
          </a:p>
        </p:txBody>
      </p:sp>
      <p:sp>
        <p:nvSpPr>
          <p:cNvPr id="5" name="Прямоугольник 4">
            <a:extLst>
              <a:ext uri="{FF2B5EF4-FFF2-40B4-BE49-F238E27FC236}">
                <a16:creationId xmlns:a16="http://schemas.microsoft.com/office/drawing/2014/main" id="{8BD2C4F3-7113-4769-998B-905406C83D5F}"/>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6DCBB85B-45B5-4899-A55C-D4BE474F527F}"/>
              </a:ext>
            </a:extLst>
          </p:cNvPr>
          <p:cNvSpPr/>
          <p:nvPr/>
        </p:nvSpPr>
        <p:spPr>
          <a:xfrm>
            <a:off x="1157425" y="2804714"/>
            <a:ext cx="8158949" cy="3159648"/>
          </a:xfrm>
          <a:prstGeom prst="rect">
            <a:avLst/>
          </a:prstGeom>
        </p:spPr>
        <p:txBody>
          <a:bodyPr wrap="square">
            <a:spAutoFit/>
          </a:bodyPr>
          <a:lstStyle/>
          <a:p>
            <a:pPr marL="457200" algn="just">
              <a:lnSpc>
                <a:spcPct val="115000"/>
              </a:lnSpc>
            </a:pP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Bef>
                <a:spcPts val="200"/>
              </a:spcBef>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Принсипи кори нақша</a:t>
            </a:r>
            <a:endPar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15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Принсипи асосӣ дар муқоисаи ҷараёни ду нуқта аст  ҷараёни воридшаванда ва ҷараёни хориҷшаванда дар таҷҳизот. Агар таҷҳизот солим бошад, ҷараёнҳо баробар ҳастанд ва фарқ вуҷуд надорад, ба монанди:</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indent="449580" algn="ctr">
              <a:lnSpc>
                <a:spcPct val="115000"/>
              </a:lnSpc>
              <a:spcAft>
                <a:spcPts val="800"/>
              </a:spcAft>
            </a:pP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Δ</a:t>
            </a:r>
            <a:r>
              <a:rPr lang="tg-Cyrl-TJ"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I=Iв​−Iх​≈0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(10.1.)</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10A23D90-97E2-47CE-B1F1-C859B164D045}"/>
              </a:ext>
            </a:extLst>
          </p:cNvPr>
          <p:cNvSpPr/>
          <p:nvPr/>
        </p:nvSpPr>
        <p:spPr>
          <a:xfrm>
            <a:off x="589626" y="1051761"/>
            <a:ext cx="8726748" cy="2249142"/>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Муҳимияти мавзӯи пайвасти нопурраи дуфазаи секунҷа ҳам дар дар ҷаҳон, махсусан дар шароити афзоиши талабот ба нерӯи барқ ​​ва зарурати баланд бардоштани эътимоднокӣ ва самаранокии системаҳои энергетикӣ зоҳир мешавад. </a:t>
            </a:r>
            <a:endParaRPr lang="ru-RU"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3889901"/>
      </p:ext>
    </p:extLst>
  </p:cSld>
  <p:clrMapOvr>
    <a:masterClrMapping/>
  </p:clrMapOvr>
  <mc:AlternateContent xmlns:mc="http://schemas.openxmlformats.org/markup-compatibility/2006" xmlns:p14="http://schemas.microsoft.com/office/powerpoint/2010/main">
    <mc:Choice Requires="p14">
      <p:transition spd="slow" p14:dur="2000" advTm="139876"/>
    </mc:Choice>
    <mc:Fallback xmlns="">
      <p:transition spd="slow" advTm="13987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CD957F6-4A38-43E2-B4D7-E613607CDD78}"/>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28B7C635-DA70-4F9C-A7A1-259209F16B97}"/>
              </a:ext>
            </a:extLst>
          </p:cNvPr>
          <p:cNvSpPr/>
          <p:nvPr/>
        </p:nvSpPr>
        <p:spPr>
          <a:xfrm>
            <a:off x="1198114" y="1126599"/>
            <a:ext cx="8158949" cy="4765728"/>
          </a:xfrm>
          <a:prstGeom prst="rect">
            <a:avLst/>
          </a:prstGeom>
        </p:spPr>
        <p:txBody>
          <a:bodyPr wrap="square">
            <a:spAutoFit/>
          </a:bodyPr>
          <a:lstStyle/>
          <a:p>
            <a:pPr indent="449580"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Агар дар дохили таҷҳизот расиши кӯтоҳ, расиш ба замин ё вайроншавии оиқ (изоляция) ба амал ояд, ҷараёни беруна аз дохилӣ фарқ мекунад: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gn="ctr">
              <a:lnSpc>
                <a:spcPct val="150000"/>
              </a:lnSpc>
              <a:spcAft>
                <a:spcPts val="800"/>
              </a:spcAft>
            </a:pPr>
            <a:r>
              <a:rPr lang="ru-RU" sz="2400" b="1" dirty="0">
                <a:latin typeface="Times New Roman" panose="02020603050405020304" pitchFamily="18" charset="0"/>
                <a:ea typeface="Calibri" panose="020F0502020204030204" pitchFamily="34" charset="0"/>
                <a:cs typeface="Times New Roman" panose="02020603050405020304" pitchFamily="18" charset="0"/>
              </a:rPr>
              <a:t>Δ</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I=Iв​−Iх​≠0  </a:t>
            </a:r>
            <a:r>
              <a:rPr lang="tg-Cyrl-TJ" sz="2400" dirty="0">
                <a:latin typeface="Times New Roman" panose="02020603050405020304" pitchFamily="18" charset="0"/>
                <a:ea typeface="Calibri" panose="020F0502020204030204" pitchFamily="34" charset="0"/>
                <a:cs typeface="Times New Roman" panose="02020603050405020304" pitchFamily="18" charset="0"/>
              </a:rPr>
              <a:t>(10.2.)</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Ин ҷараёни фарқ (∆I) аз ҷониби трансформаторҳои ҷараён (ТҶ) муайян шуда, ба реле дифференсиалӣ дода мешавад. Агар:</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pPr>
            <a:r>
              <a:rPr lang="ru-RU" sz="2400" b="1" dirty="0">
                <a:latin typeface="Times New Roman" panose="02020603050405020304" pitchFamily="18" charset="0"/>
                <a:ea typeface="Calibri" panose="020F0502020204030204" pitchFamily="34" charset="0"/>
                <a:cs typeface="Times New Roman" panose="02020603050405020304" pitchFamily="18" charset="0"/>
              </a:rPr>
              <a:t>ΔI&gt;I муқарарӣ​</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(10.3.)</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9146009"/>
      </p:ext>
    </p:extLst>
  </p:cSld>
  <p:clrMapOvr>
    <a:masterClrMapping/>
  </p:clrMapOvr>
  <mc:AlternateContent xmlns:mc="http://schemas.openxmlformats.org/markup-compatibility/2006" xmlns:p14="http://schemas.microsoft.com/office/powerpoint/2010/main">
    <mc:Choice Requires="p14">
      <p:transition spd="slow" p14:dur="2000" advTm="222557"/>
    </mc:Choice>
    <mc:Fallback xmlns="">
      <p:transition spd="slow" advTm="22255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a:extLst>
              <a:ext uri="{FF2B5EF4-FFF2-40B4-BE49-F238E27FC236}">
                <a16:creationId xmlns:a16="http://schemas.microsoft.com/office/drawing/2014/main" id="{8F7488EA-1746-4CA5-82CA-C9AAB01501F4}"/>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DD878D82-59AF-4D03-8ED0-9BE420FCBFBB}"/>
              </a:ext>
            </a:extLst>
          </p:cNvPr>
          <p:cNvSpPr/>
          <p:nvPr/>
        </p:nvSpPr>
        <p:spPr>
          <a:xfrm>
            <a:off x="1198114" y="1150672"/>
            <a:ext cx="8158948" cy="4844403"/>
          </a:xfrm>
          <a:prstGeom prst="rect">
            <a:avLst/>
          </a:prstGeom>
        </p:spPr>
        <p:txBody>
          <a:bodyPr wrap="square">
            <a:spAutoFit/>
          </a:bodyPr>
          <a:lstStyle/>
          <a:p>
            <a:pPr indent="449580" algn="just">
              <a:lnSpc>
                <a:spcPct val="115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Д</a:t>
            </a:r>
            <a:r>
              <a:rPr lang="ru-RU" sz="2400" dirty="0">
                <a:latin typeface="Times New Roman" panose="02020603050405020304" pitchFamily="18" charset="0"/>
                <a:ea typeface="Calibri" panose="020F0502020204030204" pitchFamily="34" charset="0"/>
                <a:cs typeface="Times New Roman" panose="02020603050405020304" pitchFamily="18" charset="0"/>
              </a:rPr>
              <a:t>астгоҳи хомӯшкунандаи таҷҳизотро (контактор, автомат ё реле баровардашуда) ба кор медарорад.</a:t>
            </a:r>
          </a:p>
          <a:p>
            <a:pPr indent="449580" algn="just">
              <a:lnSpc>
                <a:spcPct val="115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Барои талафоти дохилии ҳимояро муаян кардан формулаи зеринро истифода бурдан мумкин 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gn="ctr">
              <a:lnSpc>
                <a:spcPct val="115000"/>
              </a:lnSpc>
              <a:spcAft>
                <a:spcPts val="800"/>
              </a:spcAft>
            </a:pPr>
            <a:r>
              <a:rPr lang="ru-RU" sz="2400" b="1" dirty="0">
                <a:latin typeface="Times New Roman" panose="02020603050405020304" pitchFamily="18" charset="0"/>
                <a:ea typeface="Calibri" panose="020F0502020204030204" pitchFamily="34" charset="0"/>
                <a:cs typeface="Times New Roman" panose="02020603050405020304" pitchFamily="18" charset="0"/>
              </a:rPr>
              <a:t>Δ</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1</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(10.4.)</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инҷо</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ҷараён аз тарафи аввал (фаза ё тарафи воридшаванда),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ҷараён аз тарафи дуюм (фаза ё тарафи хориҷшаванда),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ru-RU" sz="2400" dirty="0">
                <a:latin typeface="Times New Roman" panose="02020603050405020304" pitchFamily="18" charset="0"/>
                <a:ea typeface="Times New Roman" panose="02020603050405020304" pitchFamily="18" charset="0"/>
                <a:cs typeface="Times New Roman" panose="02020603050405020304" pitchFamily="18" charset="0"/>
              </a:rPr>
              <a:t>Δ</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I — ҷараёни фарқӣ (барои фаъолсозии </a:t>
            </a:r>
          </a:p>
          <a:p>
            <a:pPr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муҳофизат).</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966772"/>
      </p:ext>
    </p:extLst>
  </p:cSld>
  <p:clrMapOvr>
    <a:masterClrMapping/>
  </p:clrMapOvr>
  <mc:AlternateContent xmlns:mc="http://schemas.openxmlformats.org/markup-compatibility/2006" xmlns:p14="http://schemas.microsoft.com/office/powerpoint/2010/main">
    <mc:Choice Requires="p14">
      <p:transition spd="slow" p14:dur="2000" advTm="110600"/>
    </mc:Choice>
    <mc:Fallback xmlns="">
      <p:transition spd="slow" advTm="1106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3ED4481-88BA-4B4B-8EEE-36E602EEF3A9}"/>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E056EB6-CB54-4762-9BE2-F9FCC747E1D2}"/>
              </a:ext>
            </a:extLst>
          </p:cNvPr>
          <p:cNvSpPr/>
          <p:nvPr/>
        </p:nvSpPr>
        <p:spPr>
          <a:xfrm>
            <a:off x="532661" y="1206312"/>
            <a:ext cx="9117365" cy="4765728"/>
          </a:xfrm>
          <a:prstGeom prst="rect">
            <a:avLst/>
          </a:prstGeom>
        </p:spPr>
        <p:txBody>
          <a:bodyPr wrap="square">
            <a:spAutoFit/>
          </a:bodyPr>
          <a:lstStyle/>
          <a:p>
            <a:pPr>
              <a:lnSpc>
                <a:spcPct val="150000"/>
              </a:lnSpc>
              <a:spcBef>
                <a:spcPts val="200"/>
              </a:spcBef>
            </a:pPr>
            <a:r>
              <a:rPr lang="ru-RU"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Шиддати дар печи реле индуксиятшаванда:</a:t>
            </a:r>
          </a:p>
          <a:p>
            <a:pPr indent="449580">
              <a:lnSpc>
                <a:spcPct val="150000"/>
              </a:lnSpc>
              <a:spcAft>
                <a:spcPts val="80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Агар дар ду фаза фарқи ҷараён мавҷуд бошад, дар печи релеи ҷараён (CT-реле) шиддат ба вуҷуд меояд:</a:t>
            </a:r>
          </a:p>
          <a:p>
            <a:pPr algn="ctr">
              <a:lnSpc>
                <a:spcPct val="150000"/>
              </a:lnSpc>
              <a:spcAft>
                <a:spcPts val="800"/>
              </a:spcAft>
            </a:pP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Uреле​=Zреле​⋅ΔI </a:t>
            </a:r>
            <a:r>
              <a:rPr lang="tg-Cyrl-TJ"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(10.5.)</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Дар инҷо:</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Zреле​ — муқовимати дохилии печи реле,</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Uрел</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е</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шиддати индуксиятшуда барои фаъолсозии </a:t>
            </a:r>
          </a:p>
          <a:p>
            <a:pPr>
              <a:lnSpc>
                <a:spcPct val="150000"/>
              </a:lnSpc>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контакти реле.</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43623580"/>
      </p:ext>
    </p:extLst>
  </p:cSld>
  <p:clrMapOvr>
    <a:masterClrMapping/>
  </p:clrMapOvr>
  <mc:AlternateContent xmlns:mc="http://schemas.openxmlformats.org/markup-compatibility/2006" xmlns:p14="http://schemas.microsoft.com/office/powerpoint/2010/main">
    <mc:Choice Requires="p14">
      <p:transition spd="slow" p14:dur="2000" advTm="76929"/>
    </mc:Choice>
    <mc:Fallback xmlns="">
      <p:transition spd="slow" advTm="769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1D97E8C-822F-4864-94CA-9A5E3E396667}"/>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93F83B0C-F730-45CC-8E38-18CA0C7376C6}"/>
              </a:ext>
            </a:extLst>
          </p:cNvPr>
          <p:cNvSpPr/>
          <p:nvPr/>
        </p:nvSpPr>
        <p:spPr>
          <a:xfrm>
            <a:off x="1198113" y="1323764"/>
            <a:ext cx="8158950"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Кайд кардан зарур аст, ки оптимизацияи системахои электрики ва тартиб додани тавсияхо оид ба лоихакашии схемахо вазъиятро хеле бехтар карда метавонад. Дар доираи ин мавзуъ метавон кушиш кард, ки масъалахоеро, ки бо тахлили чараён дар системаи дуфаза, муайян намудани омилхои таъсиргузор ба фарки чараёнхо ва коркарди усулхои баланд бардоштани самаранокии пайвастхо алокаманданд.</a:t>
            </a:r>
            <a:endParaRPr lang="ru-RU" sz="2400" dirty="0"/>
          </a:p>
        </p:txBody>
      </p:sp>
    </p:spTree>
    <p:extLst>
      <p:ext uri="{BB962C8B-B14F-4D97-AF65-F5344CB8AC3E}">
        <p14:creationId xmlns:p14="http://schemas.microsoft.com/office/powerpoint/2010/main" val="2535488681"/>
      </p:ext>
    </p:extLst>
  </p:cSld>
  <p:clrMapOvr>
    <a:masterClrMapping/>
  </p:clrMapOvr>
  <mc:AlternateContent xmlns:mc="http://schemas.openxmlformats.org/markup-compatibility/2006" xmlns:p14="http://schemas.microsoft.com/office/powerpoint/2010/main">
    <mc:Choice Requires="p14">
      <p:transition spd="slow" p14:dur="2000" advTm="31064"/>
    </mc:Choice>
    <mc:Fallback xmlns="">
      <p:transition spd="slow" advTm="3106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73AC23B-89CA-4BFF-B923-3E10198B9541}"/>
              </a:ext>
            </a:extLst>
          </p:cNvPr>
          <p:cNvSpPr/>
          <p:nvPr/>
        </p:nvSpPr>
        <p:spPr>
          <a:xfrm>
            <a:off x="1109338" y="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F2CDA5E1-2231-4A12-9636-D2CF6BC47302}"/>
              </a:ext>
            </a:extLst>
          </p:cNvPr>
          <p:cNvSpPr/>
          <p:nvPr/>
        </p:nvSpPr>
        <p:spPr>
          <a:xfrm>
            <a:off x="736475" y="1087266"/>
            <a:ext cx="8158949" cy="3349956"/>
          </a:xfrm>
          <a:prstGeom prst="rect">
            <a:avLst/>
          </a:prstGeom>
        </p:spPr>
        <p:txBody>
          <a:bodyPr wrap="square">
            <a:spAutoFit/>
          </a:bodyPr>
          <a:lstStyle/>
          <a:p>
            <a:pPr marL="457200" algn="just">
              <a:lnSpc>
                <a:spcPct val="150000"/>
              </a:lnSpc>
            </a:pP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Саволҳои иловагӣ, ки метавонанд баррасӣ шаванд, иборатанд аз: параметрҳои гуногуни пайвастшавӣ ба самаранокии он чӣ гуна таъсир мерасонанд? Кадом мисолҳои амалии истифодаи пайвасти нопурраи дуфазавӣ дар энергетика вуҷуд доранд? </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pP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Ҳассосияти муҳофизат:</a:t>
            </a:r>
            <a:endParaRPr lang="ru-RU"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7286132D-6A59-4BAB-A87D-E07294C3B936}"/>
              </a:ext>
            </a:extLst>
          </p:cNvPr>
          <p:cNvPicPr/>
          <p:nvPr/>
        </p:nvPicPr>
        <p:blipFill rotWithShape="1">
          <a:blip r:embed="rId2"/>
          <a:srcRect l="45538" t="49316" r="46606" b="40422"/>
          <a:stretch/>
        </p:blipFill>
        <p:spPr bwMode="auto">
          <a:xfrm>
            <a:off x="3950562" y="4570380"/>
            <a:ext cx="1535838" cy="1137961"/>
          </a:xfrm>
          <a:prstGeom prst="rect">
            <a:avLst/>
          </a:prstGeom>
          <a:ln>
            <a:noFill/>
          </a:ln>
          <a:extLst>
            <a:ext uri="{53640926-AAD7-44D8-BBD7-CCE9431645EC}">
              <a14:shadowObscured xmlns:a14="http://schemas.microsoft.com/office/drawing/2010/main"/>
            </a:ext>
          </a:extLst>
        </p:spPr>
      </p:pic>
      <p:sp>
        <p:nvSpPr>
          <p:cNvPr id="8" name="Прямоугольник 7">
            <a:extLst>
              <a:ext uri="{FF2B5EF4-FFF2-40B4-BE49-F238E27FC236}">
                <a16:creationId xmlns:a16="http://schemas.microsoft.com/office/drawing/2014/main" id="{A587863F-CB36-4D6C-8176-F0480EC1A791}"/>
              </a:ext>
            </a:extLst>
          </p:cNvPr>
          <p:cNvSpPr/>
          <p:nvPr/>
        </p:nvSpPr>
        <p:spPr>
          <a:xfrm>
            <a:off x="5779856" y="4983612"/>
            <a:ext cx="867546" cy="405367"/>
          </a:xfrm>
          <a:prstGeom prst="rect">
            <a:avLst/>
          </a:prstGeom>
        </p:spPr>
        <p:txBody>
          <a:bodyPr wrap="none">
            <a:spAutoFit/>
          </a:bodyPr>
          <a:lstStyle/>
          <a:p>
            <a:pPr algn="ctr">
              <a:lnSpc>
                <a:spcPct val="107000"/>
              </a:lnSpc>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(10.6.)</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9035438"/>
      </p:ext>
    </p:extLst>
  </p:cSld>
  <p:clrMapOvr>
    <a:masterClrMapping/>
  </p:clrMapOvr>
  <mc:AlternateContent xmlns:mc="http://schemas.openxmlformats.org/markup-compatibility/2006" xmlns:p14="http://schemas.microsoft.com/office/powerpoint/2010/main">
    <mc:Choice Requires="p14">
      <p:transition spd="slow" p14:dur="2000" advTm="77312"/>
    </mc:Choice>
    <mc:Fallback xmlns="">
      <p:transition spd="slow" advTm="773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475F2CF-83E6-4FF4-803A-550E4D4097C9}"/>
              </a:ext>
            </a:extLst>
          </p:cNvPr>
          <p:cNvSpPr/>
          <p:nvPr/>
        </p:nvSpPr>
        <p:spPr>
          <a:xfrm>
            <a:off x="1100460" y="71021"/>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C197173D-D4D6-47EC-9FAB-840FF5E3682F}"/>
              </a:ext>
            </a:extLst>
          </p:cNvPr>
          <p:cNvSpPr/>
          <p:nvPr/>
        </p:nvSpPr>
        <p:spPr>
          <a:xfrm>
            <a:off x="1100460" y="3631804"/>
            <a:ext cx="8158949" cy="1687963"/>
          </a:xfrm>
          <a:prstGeom prst="rect">
            <a:avLst/>
          </a:prstGeom>
        </p:spPr>
        <p:txBody>
          <a:bodyPr wrap="square">
            <a:spAutoFit/>
          </a:bodyPr>
          <a:lstStyle/>
          <a:p>
            <a:pPr>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Перспективахои тадкикоти минбаъда дар ин соха чй гунаанд? Ҳамин тариқ, ин муқаддима ба қисми асосии кор оварда мерасонад, ки дар он ҷанбаҳои-</a:t>
            </a:r>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F0693D58-1742-4BD3-B1EC-72699BBFA4BA}"/>
              </a:ext>
            </a:extLst>
          </p:cNvPr>
          <p:cNvSpPr/>
          <p:nvPr/>
        </p:nvSpPr>
        <p:spPr>
          <a:xfrm>
            <a:off x="727595" y="1025128"/>
            <a:ext cx="8531813" cy="2606676"/>
          </a:xfrm>
          <a:prstGeom prst="rect">
            <a:avLst/>
          </a:prstGeom>
        </p:spPr>
        <p:txBody>
          <a:bodyPr wrap="square">
            <a:spAutoFit/>
          </a:bodyPr>
          <a:lstStyle/>
          <a:p>
            <a:pPr marL="457200" algn="just">
              <a:lnSpc>
                <a:spcPct val="115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S — коэффисиенти ҳассосият,</a:t>
            </a:r>
          </a:p>
          <a:p>
            <a:pPr marL="457200" algn="just">
              <a:lnSpc>
                <a:spcPct val="115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Iрасиш min​ — ҳадди ақалли ҷараёни расиши муайяншаванда,</a:t>
            </a:r>
          </a:p>
          <a:p>
            <a:pPr marL="457200" algn="just">
              <a:lnSpc>
                <a:spcPct val="115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Iном​ — ҷараёни номиналии таҷҳизот.</a:t>
            </a:r>
          </a:p>
          <a:p>
            <a:pPr marL="457200" algn="just">
              <a:lnSpc>
                <a:spcPct val="115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Қимати S бояд ≥ 1.2...1.5 бошад, то муҳофизат дуруст ва боэътимод кор кунад.</a:t>
            </a:r>
          </a:p>
        </p:txBody>
      </p:sp>
    </p:spTree>
    <p:extLst>
      <p:ext uri="{BB962C8B-B14F-4D97-AF65-F5344CB8AC3E}">
        <p14:creationId xmlns:p14="http://schemas.microsoft.com/office/powerpoint/2010/main" val="2662256642"/>
      </p:ext>
    </p:extLst>
  </p:cSld>
  <p:clrMapOvr>
    <a:masterClrMapping/>
  </p:clrMapOvr>
  <mc:AlternateContent xmlns:mc="http://schemas.openxmlformats.org/markup-compatibility/2006" xmlns:p14="http://schemas.microsoft.com/office/powerpoint/2010/main">
    <mc:Choice Requires="p14">
      <p:transition spd="slow" p14:dur="2000" advTm="269981"/>
    </mc:Choice>
    <mc:Fallback xmlns="">
      <p:transition spd="slow" advTm="2699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66A58FF-1EC4-4CAB-B831-03FF4A97C805}"/>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10630B5-F9ED-4791-9FF5-B7CD1DC0C331}"/>
              </a:ext>
            </a:extLst>
          </p:cNvPr>
          <p:cNvSpPr/>
          <p:nvPr/>
        </p:nvSpPr>
        <p:spPr>
          <a:xfrm>
            <a:off x="1198113" y="1327334"/>
            <a:ext cx="8158949" cy="2241576"/>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-назариявӣ ва амалии пайвасти нопурраи думарҳилаи дельта муфассал баррасӣ карда мешавад ва инчунин роҳҳои оптимизатсия ва баланд бардоштани самаранокии он пешниҳод карда мешавад.</a:t>
            </a:r>
            <a:endParaRPr lang="ru-RU" sz="2400" dirty="0"/>
          </a:p>
        </p:txBody>
      </p:sp>
      <p:sp>
        <p:nvSpPr>
          <p:cNvPr id="5" name="Прямоугольник 4">
            <a:extLst>
              <a:ext uri="{FF2B5EF4-FFF2-40B4-BE49-F238E27FC236}">
                <a16:creationId xmlns:a16="http://schemas.microsoft.com/office/drawing/2014/main" id="{0C0DF31B-5E34-406C-9FAD-41F3AEAF59AF}"/>
              </a:ext>
            </a:extLst>
          </p:cNvPr>
          <p:cNvSpPr/>
          <p:nvPr/>
        </p:nvSpPr>
        <p:spPr>
          <a:xfrm>
            <a:off x="1198112" y="3645594"/>
            <a:ext cx="8158949" cy="1687963"/>
          </a:xfrm>
          <a:prstGeom prst="rect">
            <a:avLst/>
          </a:prstGeom>
        </p:spPr>
        <p:txBody>
          <a:bodyPr wrap="square">
            <a:spAutoFit/>
          </a:bodyPr>
          <a:lstStyle/>
          <a:p>
            <a:pPr algn="just">
              <a:lnSpc>
                <a:spcPct val="150000"/>
              </a:lnSpc>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    Бартарӣ ва хусусиятҳо: </a:t>
            </a:r>
            <a:r>
              <a:rPr lang="tg-Cyrl-TJ" sz="2400" dirty="0">
                <a:latin typeface="Times New Roman" panose="02020603050405020304" pitchFamily="18" charset="0"/>
                <a:ea typeface="Calibri" panose="020F0502020204030204" pitchFamily="34" charset="0"/>
                <a:cs typeface="Times New Roman" panose="02020603050405020304" pitchFamily="18" charset="0"/>
              </a:rPr>
              <a:t>Муайян кардани расишҳо дар дохили таҷҳизот бо дақиқии баланд</a:t>
            </a:r>
            <a:br>
              <a:rPr lang="tg-Cyrl-TJ" sz="2400" dirty="0">
                <a:latin typeface="Times New Roman" panose="02020603050405020304" pitchFamily="18" charset="0"/>
                <a:ea typeface="Calibri" panose="020F0502020204030204" pitchFamily="34" charset="0"/>
                <a:cs typeface="Times New Roman" panose="02020603050405020304" pitchFamily="18" charset="0"/>
              </a:rPr>
            </a:br>
            <a:r>
              <a:rPr lang="tg-Cyrl-TJ" sz="2400" dirty="0">
                <a:latin typeface="Times New Roman" panose="02020603050405020304" pitchFamily="18" charset="0"/>
                <a:ea typeface="Calibri" panose="020F0502020204030204" pitchFamily="34" charset="0"/>
                <a:cs typeface="Times New Roman" panose="02020603050405020304" pitchFamily="18" charset="0"/>
              </a:rPr>
              <a:t>Суръати баланди вокуниш (20–40 мс);</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7793670"/>
      </p:ext>
    </p:extLst>
  </p:cSld>
  <p:clrMapOvr>
    <a:masterClrMapping/>
  </p:clrMapOvr>
  <mc:AlternateContent xmlns:mc="http://schemas.openxmlformats.org/markup-compatibility/2006" xmlns:p14="http://schemas.microsoft.com/office/powerpoint/2010/main">
    <mc:Choice Requires="p14">
      <p:transition spd="slow" p14:dur="2000" advTm="72242"/>
    </mc:Choice>
    <mc:Fallback xmlns="">
      <p:transition spd="slow" advTm="722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D1C276C-1536-45FC-90BB-34342C3EBD3F}"/>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BC4F82BD-C150-4248-8D27-508B8EDAE642}"/>
              </a:ext>
            </a:extLst>
          </p:cNvPr>
          <p:cNvSpPr/>
          <p:nvPr/>
        </p:nvSpPr>
        <p:spPr>
          <a:xfrm>
            <a:off x="1198114" y="1051761"/>
            <a:ext cx="8158948" cy="5011949"/>
          </a:xfrm>
          <a:prstGeom prst="rect">
            <a:avLst/>
          </a:prstGeom>
        </p:spPr>
        <p:txBody>
          <a:bodyPr wrap="square">
            <a:spAutoFit/>
          </a:bodyPr>
          <a:lstStyle/>
          <a:p>
            <a:pPr algn="just">
              <a:lnSpc>
                <a:spcPct val="150000"/>
              </a:lnSpc>
              <a:spcBef>
                <a:spcPts val="200"/>
              </a:spcBef>
            </a:pP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Имкони назорати ҳар як фаза алоҳида (ё ду фаза) дар системаҳои 3-фазавӣ; Осон пайвастшавӣ тавассути трансформаторҳои ҷараён ва релеҳо. </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Нақшаҳои пайвасти </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трансформаторхои чараён ва печхои реле барои фарки чараёни ду фаза.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Барои ду фаза (масалан, фазаи A ва B), ду трансформатори ҷараён ба ноқили ҳар фаза пайваст карда мешаванд. </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Ҷараён аз ҳар ду трансформатор ба печи умумии реле </a:t>
            </a:r>
          </a:p>
          <a:p>
            <a:pPr algn="just">
              <a:lnSpc>
                <a:spcPct val="150000"/>
              </a:lnSpc>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дифференсиалӣ меравад.</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9045202"/>
      </p:ext>
    </p:extLst>
  </p:cSld>
  <p:clrMapOvr>
    <a:masterClrMapping/>
  </p:clrMapOvr>
  <mc:AlternateContent xmlns:mc="http://schemas.openxmlformats.org/markup-compatibility/2006" xmlns:p14="http://schemas.microsoft.com/office/powerpoint/2010/main">
    <mc:Choice Requires="p14">
      <p:transition spd="slow" p14:dur="2000" advTm="64039"/>
    </mc:Choice>
    <mc:Fallback xmlns="">
      <p:transition spd="slow" advTm="640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C40B4F3-3E32-4BC2-82A3-5E3D2D2BBA28}"/>
              </a:ext>
            </a:extLst>
          </p:cNvPr>
          <p:cNvSpPr/>
          <p:nvPr/>
        </p:nvSpPr>
        <p:spPr>
          <a:xfrm>
            <a:off x="1198113" y="977050"/>
            <a:ext cx="8158949" cy="5011949"/>
          </a:xfrm>
          <a:prstGeom prst="rect">
            <a:avLst/>
          </a:prstGeom>
        </p:spPr>
        <p:txBody>
          <a:bodyPr wrap="square">
            <a:spAutoFit/>
          </a:bodyPr>
          <a:lstStyle/>
          <a:p>
            <a:pPr algn="just">
              <a:lnSpc>
                <a:spcPct val="150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Дар ҳолати муътадил, ҷараёнҳои баробар ба таври векторӣ қапида, ҷараёни фарқӣ нест. Агар фарқ вуҷуд дошта бошад, реле кор мекунад.</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Дар поён якчанд ҳимояҳои таҷҳизоти электрикиеки бо истифода аз нақшаи пайвасти трансформаторхои чараён ва печхои реле барои фарки чараёни ду фаза иҷро шудаанд оварда шудааст.</a:t>
            </a:r>
            <a:endPar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Расми 10.1. Схемаи пайвасти трансформаторхои чараён ва печхои реле барои фарки чараёни </a:t>
            </a:r>
          </a:p>
          <a:p>
            <a:pPr>
              <a:lnSpc>
                <a:spcPct val="150000"/>
              </a:lnSpc>
            </a:pP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ду фаза.</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858CADCC-CD70-4585-B2AE-E5EFFD2F3E82}"/>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4965931"/>
      </p:ext>
    </p:extLst>
  </p:cSld>
  <p:clrMapOvr>
    <a:masterClrMapping/>
  </p:clrMapOvr>
  <mc:AlternateContent xmlns:mc="http://schemas.openxmlformats.org/markup-compatibility/2006" xmlns:p14="http://schemas.microsoft.com/office/powerpoint/2010/main">
    <mc:Choice Requires="p14">
      <p:transition spd="slow" p14:dur="2000" advTm="73703"/>
    </mc:Choice>
    <mc:Fallback xmlns="">
      <p:transition spd="slow" advTm="7370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D2CD4D7-5A61-4766-B9A6-7F772E75E018}"/>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5463AC45-2468-437F-90EC-E2EE5F1C9D42}"/>
              </a:ext>
            </a:extLst>
          </p:cNvPr>
          <p:cNvPicPr/>
          <p:nvPr/>
        </p:nvPicPr>
        <p:blipFill rotWithShape="1">
          <a:blip r:embed="rId2">
            <a:extLst>
              <a:ext uri="{28A0092B-C50C-407E-A947-70E740481C1C}">
                <a14:useLocalDpi xmlns:a14="http://schemas.microsoft.com/office/drawing/2010/main" val="0"/>
              </a:ext>
            </a:extLst>
          </a:blip>
          <a:srcRect l="27579" t="32212" r="59594" b="37002"/>
          <a:stretch/>
        </p:blipFill>
        <p:spPr bwMode="auto">
          <a:xfrm>
            <a:off x="1077621" y="1203404"/>
            <a:ext cx="3396726" cy="3626048"/>
          </a:xfrm>
          <a:prstGeom prst="rect">
            <a:avLst/>
          </a:prstGeom>
          <a:ln>
            <a:noFill/>
          </a:ln>
          <a:extLst>
            <a:ext uri="{53640926-AAD7-44D8-BBD7-CCE9431645EC}">
              <a14:shadowObscured xmlns:a14="http://schemas.microsoft.com/office/drawing/2010/main"/>
            </a:ext>
          </a:extLst>
        </p:spPr>
      </p:pic>
      <p:sp>
        <p:nvSpPr>
          <p:cNvPr id="3" name="Прямоугольник 2">
            <a:extLst>
              <a:ext uri="{FF2B5EF4-FFF2-40B4-BE49-F238E27FC236}">
                <a16:creationId xmlns:a16="http://schemas.microsoft.com/office/drawing/2014/main" id="{C59AB962-B8C7-4229-B8F3-B5D6093802B0}"/>
              </a:ext>
            </a:extLst>
          </p:cNvPr>
          <p:cNvSpPr/>
          <p:nvPr/>
        </p:nvSpPr>
        <p:spPr>
          <a:xfrm>
            <a:off x="218055" y="5082452"/>
            <a:ext cx="5445897" cy="1022459"/>
          </a:xfrm>
          <a:prstGeom prst="rect">
            <a:avLst/>
          </a:prstGeom>
        </p:spPr>
        <p:txBody>
          <a:bodyPr wrap="square">
            <a:spAutoFit/>
          </a:bodyPr>
          <a:lstStyle/>
          <a:p>
            <a:pPr marL="457200">
              <a:lnSpc>
                <a:spcPct val="115000"/>
              </a:lnSpc>
            </a:pPr>
            <a:r>
              <a:rPr lang="tg-Cyrl-TJ" sz="1800" dirty="0">
                <a:latin typeface="Times New Roman" panose="02020603050405020304" pitchFamily="18" charset="0"/>
                <a:ea typeface="Times New Roman" panose="02020603050405020304" pitchFamily="18" charset="0"/>
                <a:cs typeface="Times New Roman" panose="02020603050405020304" pitchFamily="18" charset="0"/>
              </a:rPr>
              <a:t>Рас 10.1. Схемаи пайвасти трансформаторхои чараён ва печхои реле барои фарки чараёни ду фаза мебошад.</a:t>
            </a:r>
            <a:r>
              <a:rPr lang="tg-Cyrl-TJ" sz="1800" dirty="0">
                <a:latin typeface="Times New Roman" panose="02020603050405020304" pitchFamily="18" charset="0"/>
                <a:ea typeface="Calibri" panose="020F0502020204030204" pitchFamily="34" charset="0"/>
                <a:cs typeface="Times New Roman" panose="02020603050405020304" pitchFamily="18" charset="0"/>
              </a:rPr>
              <a:t> </a:t>
            </a:r>
            <a:r>
              <a:rPr lang="tg-Cyrl-TJ" sz="1800" u="sng" dirty="0">
                <a:latin typeface="Times New Roman" panose="02020603050405020304" pitchFamily="18" charset="0"/>
                <a:ea typeface="Times New Roman" panose="02020603050405020304" pitchFamily="18" charset="0"/>
                <a:cs typeface="Times New Roman" panose="02020603050405020304" pitchFamily="18" charset="0"/>
              </a:rPr>
              <a:t>studfile.net</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DA5EF1E4-174A-4C77-84C9-3C322A090FE2}"/>
              </a:ext>
            </a:extLst>
          </p:cNvPr>
          <p:cNvSpPr/>
          <p:nvPr/>
        </p:nvSpPr>
        <p:spPr>
          <a:xfrm>
            <a:off x="4793572" y="1051761"/>
            <a:ext cx="4953000" cy="3903954"/>
          </a:xfrm>
          <a:prstGeom prst="rect">
            <a:avLst/>
          </a:prstGeom>
        </p:spPr>
        <p:txBody>
          <a:bodyPr>
            <a:spAutoFit/>
          </a:bodyPr>
          <a:lstStyle/>
          <a:p>
            <a:pPr marL="457200" algn="ctr">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Хусусиятҳои схема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1. Схемаи муҳофизатӣ ба ҳамаи намудҳои ноқилҳои кӯтоҳ ҷавоб медиҳад, ба истиснои ноқили кӯтоҳ ба замин дар фазае, ки трансформатор насб карда нашудааст,</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550981"/>
      </p:ext>
    </p:extLst>
  </p:cSld>
  <p:clrMapOvr>
    <a:masterClrMapping/>
  </p:clrMapOvr>
  <mc:AlternateContent xmlns:mc="http://schemas.openxmlformats.org/markup-compatibility/2006" xmlns:p14="http://schemas.microsoft.com/office/powerpoint/2010/main">
    <mc:Choice Requires="p14">
      <p:transition spd="slow" p14:dur="2000" advTm="145795"/>
    </mc:Choice>
    <mc:Fallback xmlns="">
      <p:transition spd="slow" advTm="14579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9AD40D1-0F39-41BF-9AB6-84AD95D54C8F}"/>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1F041391-358E-44FB-9CBD-088A3FE19EAF}"/>
              </a:ext>
            </a:extLst>
          </p:cNvPr>
          <p:cNvSpPr/>
          <p:nvPr/>
        </p:nvSpPr>
        <p:spPr>
          <a:xfrm>
            <a:off x="843008" y="1298409"/>
            <a:ext cx="8407523" cy="3911135"/>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-бинобар ин он танҳо барои амал дар ҳолати вайроншавии бисёрфаза истифода мешавад; камбудии назарраси занҷир аз он иборат аст, ки дар сурати РК-и дуфазавӣ дар паси трансформатор бо пайвасти печи Y/</a:t>
            </a:r>
            <a:r>
              <a:rPr lang="tg-Cyrl-TJ" sz="2400" dirty="0">
                <a:latin typeface="Arial" panose="020B0604020202020204" pitchFamily="34" charset="0"/>
                <a:ea typeface="Times New Roman" panose="02020603050405020304" pitchFamily="18" charset="0"/>
                <a:cs typeface="Arial" panose="020B0604020202020204" pitchFamily="34" charset="0"/>
              </a:rPr>
              <a:t>∆</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муҳофизаткунанда метавонад аз кор даст кашад, зеро ҷараёнҳои фазаҳо бо трансформаторҳои ҷараён баробаранд ва дар фаза мувофиқанд.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46919102"/>
      </p:ext>
    </p:extLst>
  </p:cSld>
  <p:clrMapOvr>
    <a:masterClrMapping/>
  </p:clrMapOvr>
  <mc:AlternateContent xmlns:mc="http://schemas.openxmlformats.org/markup-compatibility/2006" xmlns:p14="http://schemas.microsoft.com/office/powerpoint/2010/main">
    <mc:Choice Requires="p14">
      <p:transition spd="slow" p14:dur="2000" advTm="173451"/>
    </mc:Choice>
    <mc:Fallback xmlns="">
      <p:transition spd="slow" advTm="1734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DC76B57-E56F-459F-8CD7-F05E4FF56811}"/>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E16C7BEC-9EA6-4038-B922-8FF25C0C59CE}"/>
              </a:ext>
            </a:extLst>
          </p:cNvPr>
          <p:cNvSpPr/>
          <p:nvPr/>
        </p:nvSpPr>
        <p:spPr>
          <a:xfrm>
            <a:off x="1198114" y="1162775"/>
            <a:ext cx="8158949" cy="4457952"/>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2.Таносуби байни ҷараёнҳои реле ва ҷараёнҳои фазаҳои дуюмдараҷаи трансформаторҳои ҷараён аз намуди РК ва омезиши фазаҳои вайроншуда вобаста аст, бинобар ин коэффисиенти занҷир қиматҳои гуногунро мегирад. Дар реҷаи муқаррарӣ ва бо РКи се фаза. Дар ҳолати РКи дуфазавӣ, коэффисиенти занҷир аз омезиши фазаҳои вайроншуда вобаста аст. Ҳамин тариқ, бо расиши кӯтоҳ байни фазаҳои A–C, коэффисиенти занҷир.</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2329789"/>
      </p:ext>
    </p:extLst>
  </p:cSld>
  <p:clrMapOvr>
    <a:masterClrMapping/>
  </p:clrMapOvr>
  <mc:AlternateContent xmlns:mc="http://schemas.openxmlformats.org/markup-compatibility/2006" xmlns:p14="http://schemas.microsoft.com/office/powerpoint/2010/main">
    <mc:Choice Requires="p14">
      <p:transition spd="slow" p14:dur="2000" advTm="64821"/>
    </mc:Choice>
    <mc:Fallback xmlns="">
      <p:transition spd="slow" advTm="6482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3229B1AC-50F2-408E-B34A-EEAC63136F2A}"/>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6F25F53-E271-4B0B-A770-D5B094B47443}"/>
              </a:ext>
            </a:extLst>
          </p:cNvPr>
          <p:cNvSpPr/>
          <p:nvPr/>
        </p:nvSpPr>
        <p:spPr>
          <a:xfrm>
            <a:off x="1198114" y="891682"/>
            <a:ext cx="8158949" cy="3349956"/>
          </a:xfrm>
          <a:prstGeom prst="rect">
            <a:avLst/>
          </a:prstGeom>
        </p:spPr>
        <p:txBody>
          <a:bodyPr wrap="square">
            <a:spAutoFit/>
          </a:bodyPr>
          <a:lstStyle/>
          <a:p>
            <a:pPr algn="just">
              <a:lnSpc>
                <a:spcPct val="150000"/>
              </a:lnSpc>
              <a:spcBef>
                <a:spcPts val="1200"/>
              </a:spcBef>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Муҳофизат ба ноқилҳои кӯтоҳи дуфазавӣ байни марҳилаҳои A-B ва B-C, вақте ки камтар ҳассос аст. Занҷира барои муҳофизат аз РК байнифазавӣ асосан барои муҳаррикҳо истифода мешавад ва барои муҳофизат аз РК трансформаторҳо бо схемаҳои пайвасткунии Y/</a:t>
            </a:r>
            <a:r>
              <a:rPr lang="tg-Cyrl-TJ" sz="2400" dirty="0">
                <a:latin typeface="Arial" panose="020B0604020202020204" pitchFamily="34" charset="0"/>
                <a:ea typeface="Times New Roman" panose="02020603050405020304" pitchFamily="18" charset="0"/>
                <a:cs typeface="Arial" panose="020B0604020202020204" pitchFamily="34" charset="0"/>
              </a:rPr>
              <a:t>∆</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a:t>
            </a:r>
            <a:r>
              <a:rPr lang="tg-Cyrl-TJ" sz="2400" dirty="0">
                <a:latin typeface="Arial" panose="020B0604020202020204" pitchFamily="34" charset="0"/>
                <a:ea typeface="Times New Roman" panose="02020603050405020304" pitchFamily="18" charset="0"/>
                <a:cs typeface="Arial" panose="020B0604020202020204" pitchFamily="34" charset="0"/>
              </a:rPr>
              <a:t>∆</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/Y истифода намешавад.</a:t>
            </a:r>
            <a:endParaRPr lang="ru-RU"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A0CFC0E0-920F-4C7D-A8A5-35CE5E728388}"/>
              </a:ext>
            </a:extLst>
          </p:cNvPr>
          <p:cNvSpPr/>
          <p:nvPr/>
        </p:nvSpPr>
        <p:spPr>
          <a:xfrm>
            <a:off x="1198114" y="4241638"/>
            <a:ext cx="7973631" cy="830997"/>
          </a:xfrm>
          <a:prstGeom prst="rect">
            <a:avLst/>
          </a:prstGeom>
        </p:spPr>
        <p:txBody>
          <a:bodyPr wrap="square">
            <a:spAutoFit/>
          </a:bodyPr>
          <a:lstStyle/>
          <a:p>
            <a:r>
              <a:rPr lang="tg-Cyrl-TJ" sz="2400" dirty="0">
                <a:latin typeface="Times New Roman" panose="02020603050405020304" pitchFamily="18" charset="0"/>
                <a:ea typeface="Calibri" panose="020F0502020204030204" pitchFamily="34" charset="0"/>
              </a:rPr>
              <a:t>   Ҷараёнҳо дар фазаҳо мувофиқ бо формулаҳои зерин ҳисоб карда мешаванд:</a:t>
            </a:r>
            <a:endParaRPr lang="ru-RU" sz="2400" dirty="0"/>
          </a:p>
        </p:txBody>
      </p:sp>
      <p:sp>
        <p:nvSpPr>
          <p:cNvPr id="7" name="Прямоугольник 6">
            <a:extLst>
              <a:ext uri="{FF2B5EF4-FFF2-40B4-BE49-F238E27FC236}">
                <a16:creationId xmlns:a16="http://schemas.microsoft.com/office/drawing/2014/main" id="{340C9589-DA49-42F0-A868-DE691F10CEA6}"/>
              </a:ext>
            </a:extLst>
          </p:cNvPr>
          <p:cNvSpPr/>
          <p:nvPr/>
        </p:nvSpPr>
        <p:spPr>
          <a:xfrm>
            <a:off x="5620310" y="5335019"/>
            <a:ext cx="931665" cy="400110"/>
          </a:xfrm>
          <a:prstGeom prst="rect">
            <a:avLst/>
          </a:prstGeom>
        </p:spPr>
        <p:txBody>
          <a:bodyPr wrap="none">
            <a:spAutoFit/>
          </a:bodyPr>
          <a:lstStyle/>
          <a:p>
            <a:r>
              <a:rPr lang="tg-Cyrl-TJ" sz="2000" dirty="0">
                <a:latin typeface="Times New Roman" panose="02020603050405020304" pitchFamily="18" charset="0"/>
                <a:ea typeface="Calibri" panose="020F0502020204030204" pitchFamily="34" charset="0"/>
                <a:cs typeface="Times New Roman" panose="02020603050405020304" pitchFamily="18" charset="0"/>
              </a:rPr>
              <a:t> (10.7.)</a:t>
            </a:r>
            <a:endParaRPr lang="ru-RU" sz="2000" dirty="0"/>
          </a:p>
        </p:txBody>
      </p:sp>
      <p:pic>
        <p:nvPicPr>
          <p:cNvPr id="10" name="Рисунок 9" descr="https://konspekta.net/lektsianew/baza7/5445965236122.files/image094.png">
            <a:extLst>
              <a:ext uri="{FF2B5EF4-FFF2-40B4-BE49-F238E27FC236}">
                <a16:creationId xmlns:a16="http://schemas.microsoft.com/office/drawing/2014/main" id="{E17AB2FB-E367-4B02-831D-F55150F6921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024149" y="5241599"/>
            <a:ext cx="1426740" cy="616640"/>
          </a:xfrm>
          <a:prstGeom prst="rect">
            <a:avLst/>
          </a:prstGeom>
          <a:noFill/>
          <a:ln>
            <a:noFill/>
          </a:ln>
        </p:spPr>
      </p:pic>
    </p:spTree>
    <p:extLst>
      <p:ext uri="{BB962C8B-B14F-4D97-AF65-F5344CB8AC3E}">
        <p14:creationId xmlns:p14="http://schemas.microsoft.com/office/powerpoint/2010/main" val="4024155225"/>
      </p:ext>
    </p:extLst>
  </p:cSld>
  <p:clrMapOvr>
    <a:masterClrMapping/>
  </p:clrMapOvr>
  <mc:AlternateContent xmlns:mc="http://schemas.openxmlformats.org/markup-compatibility/2006" xmlns:p14="http://schemas.microsoft.com/office/powerpoint/2010/main">
    <mc:Choice Requires="p14">
      <p:transition spd="slow" p14:dur="2000" advTm="132290"/>
    </mc:Choice>
    <mc:Fallback xmlns="">
      <p:transition spd="slow" advTm="13229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2364893F-2D38-4943-9496-36CAA5C56CAA}"/>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секунҷаи нопурраи дуфазавӣ бо як занҷир</a:t>
            </a:r>
            <a:endParaRPr lang="tg-Cyrl-TJ" sz="28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6F28EE58-735E-4EAE-9F70-B3645020709A}"/>
              </a:ext>
            </a:extLst>
          </p:cNvPr>
          <p:cNvSpPr/>
          <p:nvPr/>
        </p:nvSpPr>
        <p:spPr>
          <a:xfrm>
            <a:off x="872762" y="1125645"/>
            <a:ext cx="8809652" cy="587148"/>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инҷо </a:t>
            </a:r>
            <a:r>
              <a:rPr lang="en-US" sz="2400"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ф</a:t>
            </a:r>
            <a:r>
              <a:rPr lang="tg-Cyrl-TJ" sz="2400" dirty="0">
                <a:latin typeface="Times New Roman" panose="02020603050405020304" pitchFamily="18" charset="0"/>
                <a:ea typeface="Calibri" panose="020F0502020204030204" pitchFamily="34" charset="0"/>
                <a:cs typeface="Times New Roman" panose="02020603050405020304" pitchFamily="18" charset="0"/>
              </a:rPr>
              <a:t> ҷараёни номиналии фаза мебошад.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6" descr="https://konspekta.net/lektsianew/baza7/5445965236122.files/image095.png">
            <a:extLst>
              <a:ext uri="{FF2B5EF4-FFF2-40B4-BE49-F238E27FC236}">
                <a16:creationId xmlns:a16="http://schemas.microsoft.com/office/drawing/2014/main" id="{422CB255-48F8-48BD-9699-CBEC5DC02CE5}"/>
              </a:ext>
            </a:extLst>
          </p:cNvPr>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3603502" y="1991202"/>
            <a:ext cx="1545547" cy="716824"/>
          </a:xfrm>
          <a:prstGeom prst="rect">
            <a:avLst/>
          </a:prstGeom>
          <a:noFill/>
          <a:ln>
            <a:noFill/>
          </a:ln>
        </p:spPr>
      </p:pic>
      <p:sp>
        <p:nvSpPr>
          <p:cNvPr id="8" name="Прямоугольник 7">
            <a:extLst>
              <a:ext uri="{FF2B5EF4-FFF2-40B4-BE49-F238E27FC236}">
                <a16:creationId xmlns:a16="http://schemas.microsoft.com/office/drawing/2014/main" id="{45E5F40A-32B2-43A6-83D8-27C6FFFE5850}"/>
              </a:ext>
            </a:extLst>
          </p:cNvPr>
          <p:cNvSpPr/>
          <p:nvPr/>
        </p:nvSpPr>
        <p:spPr>
          <a:xfrm>
            <a:off x="5357487" y="2099458"/>
            <a:ext cx="867545" cy="400110"/>
          </a:xfrm>
          <a:prstGeom prst="rect">
            <a:avLst/>
          </a:prstGeom>
        </p:spPr>
        <p:txBody>
          <a:bodyPr wrap="none">
            <a:spAutoFit/>
          </a:bodyPr>
          <a:lstStyle/>
          <a:p>
            <a:r>
              <a:rPr lang="tg-Cyrl-TJ" sz="2000" dirty="0">
                <a:latin typeface="Times New Roman" panose="02020603050405020304" pitchFamily="18" charset="0"/>
                <a:ea typeface="Calibri" panose="020F0502020204030204" pitchFamily="34" charset="0"/>
              </a:rPr>
              <a:t>(10.8.)</a:t>
            </a:r>
            <a:endParaRPr lang="ru-RU" sz="2000" dirty="0"/>
          </a:p>
        </p:txBody>
      </p:sp>
      <p:sp>
        <p:nvSpPr>
          <p:cNvPr id="9" name="Прямоугольник 8">
            <a:extLst>
              <a:ext uri="{FF2B5EF4-FFF2-40B4-BE49-F238E27FC236}">
                <a16:creationId xmlns:a16="http://schemas.microsoft.com/office/drawing/2014/main" id="{6AA4267C-FC66-412E-94E4-46692A6F7DD2}"/>
              </a:ext>
            </a:extLst>
          </p:cNvPr>
          <p:cNvSpPr/>
          <p:nvPr/>
        </p:nvSpPr>
        <p:spPr>
          <a:xfrm>
            <a:off x="1198114" y="2886233"/>
            <a:ext cx="8158948" cy="2677656"/>
          </a:xfrm>
          <a:prstGeom prst="rect">
            <a:avLst/>
          </a:prstGeom>
        </p:spPr>
        <p:txBody>
          <a:bodyPr wrap="square">
            <a:spAutoFit/>
          </a:bodyPr>
          <a:lstStyle/>
          <a:p>
            <a:pPr algn="just"/>
            <a:r>
              <a:rPr lang="tg-Cyrl-TJ" sz="2400" dirty="0">
                <a:latin typeface="Times New Roman" panose="02020603050405020304" pitchFamily="18" charset="0"/>
                <a:ea typeface="Calibri" panose="020F0502020204030204" pitchFamily="34" charset="0"/>
              </a:rPr>
              <a:t>    Схемаи пайвасти трансформаторҳои ҷараён ва печҳои реле барои фарқи ҷараёни ду фаза (яъне дифференсиалӣ) асосан дар ҳимояҳои дифференсиалӣ истифода мешавад. Ин гуна схемаҳо барои ошкор кардани камбудиҳои дохилии таҷҳизот, махсусан дар ҳолатҳое истифода мешаванд, ки ҷараён дар ду нуқтаи системаи якхела бояд баробар бошад, вале фарқ ба миён меояд.</a:t>
            </a:r>
            <a:endParaRPr lang="ru-RU" sz="2400" dirty="0"/>
          </a:p>
        </p:txBody>
      </p:sp>
    </p:spTree>
    <p:extLst>
      <p:ext uri="{BB962C8B-B14F-4D97-AF65-F5344CB8AC3E}">
        <p14:creationId xmlns:p14="http://schemas.microsoft.com/office/powerpoint/2010/main" val="2062034207"/>
      </p:ext>
    </p:extLst>
  </p:cSld>
  <p:clrMapOvr>
    <a:masterClrMapping/>
  </p:clrMapOvr>
  <mc:AlternateContent xmlns:mc="http://schemas.openxmlformats.org/markup-compatibility/2006" xmlns:p14="http://schemas.microsoft.com/office/powerpoint/2010/main">
    <mc:Choice Requires="p14">
      <p:transition spd="slow" p14:dur="2000" advTm="139382"/>
    </mc:Choice>
    <mc:Fallback xmlns="">
      <p:transition spd="slow" advTm="13938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3BE3949-BF5D-4D69-BD9E-3E184DBD6543}"/>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35CCDBCE-3FD4-4791-9DC6-67A87DF2A7B1}"/>
              </a:ext>
            </a:extLst>
          </p:cNvPr>
          <p:cNvSpPr/>
          <p:nvPr/>
        </p:nvSpPr>
        <p:spPr>
          <a:xfrm>
            <a:off x="758116" y="1014694"/>
            <a:ext cx="8389768" cy="3357137"/>
          </a:xfrm>
          <a:prstGeom prst="rect">
            <a:avLst/>
          </a:prstGeom>
        </p:spPr>
        <p:txBody>
          <a:bodyPr wrap="square">
            <a:spAutoFit/>
          </a:bodyPr>
          <a:lstStyle/>
          <a:p>
            <a:pPr marL="457200" algn="just">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    Истифодабарии нақшаи фарқи ҷараёни ду фаза яке аз роҳҳои муҳим ва самараноки ҳифзи таҷҳизоти барқӣ аз расиши дохилӣ мебошад. Ин нақша асосан дар системаи муҳофизати дифференсиалӣ истифода мешавад, ки дар он ду трансформатори ҷараён ба ҳар ду сари таҷҳизот (мисли трансформатор, хат ё генератор) пайваст карда мешаванд. </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5A7AF51B-A735-478A-9627-645DFE7B2405}"/>
              </a:ext>
            </a:extLst>
          </p:cNvPr>
          <p:cNvSpPr/>
          <p:nvPr/>
        </p:nvSpPr>
        <p:spPr>
          <a:xfrm>
            <a:off x="1198114" y="4303732"/>
            <a:ext cx="7949769" cy="1687578"/>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Calibri" panose="020F0502020204030204" pitchFamily="34" charset="0"/>
              </a:rPr>
              <a:t>    Дар ҳолати кори муқаррарӣ, ҷараёнҳо дар ҳар ду нуқта баробар буда, фарқи байни онҳо сифр ё хеле </a:t>
            </a:r>
          </a:p>
          <a:p>
            <a:pPr algn="just">
              <a:lnSpc>
                <a:spcPct val="150000"/>
              </a:lnSpc>
            </a:pPr>
            <a:r>
              <a:rPr lang="ru-RU" sz="2400" dirty="0">
                <a:latin typeface="Times New Roman" panose="02020603050405020304" pitchFamily="18" charset="0"/>
                <a:ea typeface="Calibri" panose="020F0502020204030204" pitchFamily="34" charset="0"/>
              </a:rPr>
              <a:t>ночиз аст.</a:t>
            </a:r>
            <a:endParaRPr lang="ru-RU" sz="2400" dirty="0"/>
          </a:p>
        </p:txBody>
      </p:sp>
    </p:spTree>
    <p:extLst>
      <p:ext uri="{BB962C8B-B14F-4D97-AF65-F5344CB8AC3E}">
        <p14:creationId xmlns:p14="http://schemas.microsoft.com/office/powerpoint/2010/main" val="1243941463"/>
      </p:ext>
    </p:extLst>
  </p:cSld>
  <p:clrMapOvr>
    <a:masterClrMapping/>
  </p:clrMapOvr>
  <mc:AlternateContent xmlns:mc="http://schemas.openxmlformats.org/markup-compatibility/2006" xmlns:p14="http://schemas.microsoft.com/office/powerpoint/2010/main">
    <mc:Choice Requires="p14">
      <p:transition spd="slow" p14:dur="2000" advTm="214064"/>
    </mc:Choice>
    <mc:Fallback xmlns="">
      <p:transition spd="slow" advTm="21406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F95C758-D175-4592-B351-CD4E13825DA1}"/>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49F76665-11AB-40C4-84CE-76A2375D4482}"/>
              </a:ext>
            </a:extLst>
          </p:cNvPr>
          <p:cNvSpPr/>
          <p:nvPr/>
        </p:nvSpPr>
        <p:spPr>
          <a:xfrm>
            <a:off x="692089" y="1024016"/>
            <a:ext cx="8647220" cy="5019131"/>
          </a:xfrm>
          <a:prstGeom prst="rect">
            <a:avLst/>
          </a:prstGeom>
        </p:spPr>
        <p:txBody>
          <a:bodyPr wrap="square">
            <a:spAutoFit/>
          </a:bodyPr>
          <a:lstStyle/>
          <a:p>
            <a:pPr marL="457200" algn="just">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    Аммо ҳангоми расиши дохилӣ ё дигар навъи нокомии техникӣ, фарқи ҷараён ба вуҷуд меояд. Ин фарқ тавассути печи махсуси реле ҳис шуда, реле фаъол мегардад ва дастгоҳи муҳофизатиро ба кор медарорад. Бо ин роҳ, нақшаи фарқи ҷараёни ду фаза имкон медиҳад, ки расишҳо зуд ва боэътимод муайян шуда, таҷҳизоти гаронбаҳо аз зарари ҷиддӣ эмин нигоҳ дошта шаванд.</a:t>
            </a:r>
            <a:r>
              <a:rPr lang="tg-Cyrl-TJ" sz="2400" dirty="0">
                <a:latin typeface="Times New Roman" panose="02020603050405020304" pitchFamily="18" charset="0"/>
                <a:ea typeface="Calibri" panose="020F0502020204030204" pitchFamily="34" charset="0"/>
                <a:cs typeface="Times New Roman" panose="02020603050405020304" pitchFamily="18" charset="0"/>
              </a:rPr>
              <a:t> Ҳимояҳоеки бо истифода аз схемаи мазкур иҷро карда мешаванд </a:t>
            </a:r>
          </a:p>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поён оварда шудаанд:</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4794990"/>
      </p:ext>
    </p:extLst>
  </p:cSld>
  <p:clrMapOvr>
    <a:masterClrMapping/>
  </p:clrMapOvr>
  <mc:AlternateContent xmlns:mc="http://schemas.openxmlformats.org/markup-compatibility/2006" xmlns:p14="http://schemas.microsoft.com/office/powerpoint/2010/main">
    <mc:Choice Requires="p14">
      <p:transition spd="slow" p14:dur="2000" advTm="133411"/>
    </mc:Choice>
    <mc:Fallback xmlns="">
      <p:transition spd="slow" advTm="1334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3DAC059-C3D4-4262-881A-6135A31E2282}"/>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F1197C2F-8E7F-42EB-9D90-D0333424C54A}"/>
              </a:ext>
            </a:extLst>
          </p:cNvPr>
          <p:cNvSpPr/>
          <p:nvPr/>
        </p:nvSpPr>
        <p:spPr>
          <a:xfrm>
            <a:off x="1198113" y="1325335"/>
            <a:ext cx="8247727" cy="3637214"/>
          </a:xfrm>
          <a:prstGeom prst="rect">
            <a:avLst/>
          </a:prstGeom>
        </p:spPr>
        <p:txBody>
          <a:bodyPr wrap="square">
            <a:spAutoFit/>
          </a:bodyPr>
          <a:lstStyle/>
          <a:p>
            <a:pPr algn="just">
              <a:spcBef>
                <a:spcPts val="200"/>
              </a:spcBef>
            </a:pP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 Пайвасти ТҶ-</a:t>
            </a:r>
            <a:r>
              <a:rPr lang="ru-RU" sz="2400" b="1"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ҳо</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дар ҳимояи дифференсиалии трансформатор .</a:t>
            </a:r>
          </a:p>
          <a:p>
            <a:pPr marL="342900" lvl="0" indent="-342900" algn="just">
              <a:lnSpc>
                <a:spcPct val="150000"/>
              </a:lnSpc>
              <a:spcAft>
                <a:spcPts val="800"/>
              </a:spcAft>
              <a:buSzPts val="1000"/>
              <a:buFont typeface="Wingdings" panose="05000000000000000000" pitchFamily="2" charset="2"/>
              <a:buChar char="q"/>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Барои муқоиса кардани ҷараён дар ғалтакҳои ибтидоӣ ва дуюмии трансформатор.</a:t>
            </a:r>
          </a:p>
          <a:p>
            <a:pPr marL="342900" lvl="0" indent="-342900" algn="just">
              <a:lnSpc>
                <a:spcPct val="150000"/>
              </a:lnSpc>
              <a:spcAft>
                <a:spcPts val="800"/>
              </a:spcAft>
              <a:buSzPts val="1000"/>
              <a:buFont typeface="Wingdings" panose="05000000000000000000" pitchFamily="2" charset="2"/>
              <a:buChar char="q"/>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Агар фарқи байни ин ду ҷараён вуҷуд дошта бошад (фарқ на ба сабаби тағйири шиддат, балки ба сабаби расиши дохилӣ), система релеҳои муҳофизатиро фаъол мекунад.</a:t>
            </a:r>
          </a:p>
        </p:txBody>
      </p:sp>
    </p:spTree>
    <p:extLst>
      <p:ext uri="{BB962C8B-B14F-4D97-AF65-F5344CB8AC3E}">
        <p14:creationId xmlns:p14="http://schemas.microsoft.com/office/powerpoint/2010/main" val="3909568262"/>
      </p:ext>
    </p:extLst>
  </p:cSld>
  <p:clrMapOvr>
    <a:masterClrMapping/>
  </p:clrMapOvr>
  <mc:AlternateContent xmlns:mc="http://schemas.openxmlformats.org/markup-compatibility/2006" xmlns:p14="http://schemas.microsoft.com/office/powerpoint/2010/main">
    <mc:Choice Requires="p14">
      <p:transition spd="slow" p14:dur="2000" advTm="132330"/>
    </mc:Choice>
    <mc:Fallback xmlns="">
      <p:transition spd="slow" advTm="132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EEB270B-D15F-43CE-A302-D3D316399D56}"/>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F6AB36A4-7D76-464F-92E0-5950F4E3D7F1}"/>
              </a:ext>
            </a:extLst>
          </p:cNvPr>
          <p:cNvSpPr/>
          <p:nvPr/>
        </p:nvSpPr>
        <p:spPr>
          <a:xfrm>
            <a:off x="1167041" y="928651"/>
            <a:ext cx="8309871" cy="1133580"/>
          </a:xfrm>
          <a:prstGeom prst="rect">
            <a:avLst/>
          </a:prstGeom>
        </p:spPr>
        <p:txBody>
          <a:bodyPr wrap="square">
            <a:spAutoFit/>
          </a:bodyPr>
          <a:lstStyle/>
          <a:p>
            <a:pPr>
              <a:lnSpc>
                <a:spcPct val="150000"/>
              </a:lnSpc>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Нақшаи принсипиалии ҳимояи дифференсиалии ХИБ дар расми 10.3. нишон дода шудааст.</a:t>
            </a:r>
            <a:endParaRPr lang="ru-RU" sz="2400" dirty="0"/>
          </a:p>
        </p:txBody>
      </p:sp>
      <p:pic>
        <p:nvPicPr>
          <p:cNvPr id="6" name="Рисунок 5" descr="Picture background">
            <a:extLst>
              <a:ext uri="{FF2B5EF4-FFF2-40B4-BE49-F238E27FC236}">
                <a16:creationId xmlns:a16="http://schemas.microsoft.com/office/drawing/2014/main" id="{2B648663-6C77-40B8-8E78-5CE431C7BEE1}"/>
              </a:ext>
            </a:extLst>
          </p:cNvPr>
          <p:cNvPicPr/>
          <p:nvPr/>
        </p:nvPicPr>
        <p:blipFill rotWithShape="1">
          <a:blip r:embed="rId2">
            <a:extLst>
              <a:ext uri="{28A0092B-C50C-407E-A947-70E740481C1C}">
                <a14:useLocalDpi xmlns:a14="http://schemas.microsoft.com/office/drawing/2010/main" val="0"/>
              </a:ext>
            </a:extLst>
          </a:blip>
          <a:srcRect l="24051" t="2352" r="25762" b="22392"/>
          <a:stretch/>
        </p:blipFill>
        <p:spPr bwMode="auto">
          <a:xfrm>
            <a:off x="1198114" y="2254597"/>
            <a:ext cx="3338375" cy="3586910"/>
          </a:xfrm>
          <a:prstGeom prst="rect">
            <a:avLst/>
          </a:prstGeom>
          <a:noFill/>
          <a:ln>
            <a:noFill/>
          </a:ln>
          <a:extLst>
            <a:ext uri="{53640926-AAD7-44D8-BBD7-CCE9431645EC}">
              <a14:shadowObscured xmlns:a14="http://schemas.microsoft.com/office/drawing/2010/main"/>
            </a:ext>
          </a:extLst>
        </p:spPr>
      </p:pic>
      <p:sp>
        <p:nvSpPr>
          <p:cNvPr id="7" name="Прямоугольник 6">
            <a:extLst>
              <a:ext uri="{FF2B5EF4-FFF2-40B4-BE49-F238E27FC236}">
                <a16:creationId xmlns:a16="http://schemas.microsoft.com/office/drawing/2014/main" id="{277AB593-1AEC-42D7-B2E4-A77DE77E0770}"/>
              </a:ext>
            </a:extLst>
          </p:cNvPr>
          <p:cNvSpPr/>
          <p:nvPr/>
        </p:nvSpPr>
        <p:spPr>
          <a:xfrm>
            <a:off x="248204" y="6033873"/>
            <a:ext cx="6534335" cy="777777"/>
          </a:xfrm>
          <a:prstGeom prst="rect">
            <a:avLst/>
          </a:prstGeom>
        </p:spPr>
        <p:txBody>
          <a:bodyPr wrap="square">
            <a:spAutoFit/>
          </a:bodyPr>
          <a:lstStyle/>
          <a:p>
            <a:pPr marL="457200">
              <a:lnSpc>
                <a:spcPct val="115000"/>
              </a:lnSpc>
            </a:pPr>
            <a:r>
              <a:rPr lang="tg-Cyrl-TJ"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Рас 10.2. Схемаи пайвасти ҳимояи дифференсиалии трансформатор. </a:t>
            </a:r>
            <a:r>
              <a:rPr lang="ru-RU" sz="20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immunocap.ru</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F693AA84-E7C9-4893-9E0B-6FA3BA0B0578}"/>
              </a:ext>
            </a:extLst>
          </p:cNvPr>
          <p:cNvSpPr/>
          <p:nvPr/>
        </p:nvSpPr>
        <p:spPr>
          <a:xfrm>
            <a:off x="4775077" y="2062231"/>
            <a:ext cx="4953000" cy="3046988"/>
          </a:xfrm>
          <a:prstGeom prst="rect">
            <a:avLst/>
          </a:prstGeom>
        </p:spPr>
        <p:txBody>
          <a:bodyPr>
            <a:spAutoFit/>
          </a:bodyPr>
          <a:lstStyle/>
          <a:p>
            <a:pPr algn="ctr"/>
            <a:r>
              <a:rPr lang="ru-RU" sz="2400" b="1" dirty="0">
                <a:latin typeface="Times New Roman" panose="02020603050405020304" pitchFamily="18" charset="0"/>
                <a:cs typeface="Times New Roman" panose="02020603050405020304" pitchFamily="18" charset="0"/>
              </a:rPr>
              <a:t>Тарзи пайвасти трансформаторҳои ҷараён</a:t>
            </a:r>
          </a:p>
          <a:p>
            <a:pPr algn="just"/>
            <a:r>
              <a:rPr lang="ru-RU" sz="2400" dirty="0">
                <a:latin typeface="Times New Roman" panose="02020603050405020304" pitchFamily="18" charset="0"/>
                <a:cs typeface="Times New Roman" panose="02020603050405020304" pitchFamily="18" charset="0"/>
              </a:rPr>
              <a:t>ТҶ-</a:t>
            </a:r>
            <a:r>
              <a:rPr lang="ru-RU" sz="2400" dirty="0" err="1">
                <a:latin typeface="Times New Roman" panose="02020603050405020304" pitchFamily="18" charset="0"/>
                <a:cs typeface="Times New Roman" panose="02020603050405020304" pitchFamily="18" charset="0"/>
              </a:rPr>
              <a:t>ҳо</a:t>
            </a:r>
            <a:r>
              <a:rPr lang="ru-RU" sz="2400" dirty="0">
                <a:latin typeface="Times New Roman" panose="02020603050405020304" pitchFamily="18" charset="0"/>
                <a:cs typeface="Times New Roman" panose="02020603050405020304" pitchFamily="18" charset="0"/>
              </a:rPr>
              <a:t> дар ҳар ду тарафи объекти ҳимояшаванда (масалан, дар ду тарафи трансформатор) насб карда мешаванд ва ғалтакҳои дувуми онҳо ба схемаҳои релеи дифференсиалӣ пайваст карда мешаванд.</a:t>
            </a:r>
          </a:p>
        </p:txBody>
      </p:sp>
    </p:spTree>
    <p:extLst>
      <p:ext uri="{BB962C8B-B14F-4D97-AF65-F5344CB8AC3E}">
        <p14:creationId xmlns:p14="http://schemas.microsoft.com/office/powerpoint/2010/main" val="2031412969"/>
      </p:ext>
    </p:extLst>
  </p:cSld>
  <p:clrMapOvr>
    <a:masterClrMapping/>
  </p:clrMapOvr>
  <mc:AlternateContent xmlns:mc="http://schemas.openxmlformats.org/markup-compatibility/2006" xmlns:p14="http://schemas.microsoft.com/office/powerpoint/2010/main">
    <mc:Choice Requires="p14">
      <p:transition spd="slow" p14:dur="2000" advTm="176576"/>
    </mc:Choice>
    <mc:Fallback xmlns="">
      <p:transition spd="slow" advTm="17657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36049EE-C016-44B5-9CFC-9CF35D74CBBB}"/>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Таблица 2">
            <a:extLst>
              <a:ext uri="{FF2B5EF4-FFF2-40B4-BE49-F238E27FC236}">
                <a16:creationId xmlns:a16="http://schemas.microsoft.com/office/drawing/2014/main" id="{99C538F7-508E-46B9-BD71-61812D1DBDF7}"/>
              </a:ext>
            </a:extLst>
          </p:cNvPr>
          <p:cNvGraphicFramePr>
            <a:graphicFrameLocks noGrp="1"/>
          </p:cNvGraphicFramePr>
          <p:nvPr>
            <p:extLst>
              <p:ext uri="{D42A27DB-BD31-4B8C-83A1-F6EECF244321}">
                <p14:modId xmlns:p14="http://schemas.microsoft.com/office/powerpoint/2010/main" val="1053309733"/>
              </p:ext>
            </p:extLst>
          </p:nvPr>
        </p:nvGraphicFramePr>
        <p:xfrm>
          <a:off x="681038" y="2166279"/>
          <a:ext cx="8543924" cy="2804160"/>
        </p:xfrm>
        <a:graphic>
          <a:graphicData uri="http://schemas.openxmlformats.org/drawingml/2006/table">
            <a:tbl>
              <a:tblPr>
                <a:tableStyleId>{3C2FFA5D-87B4-456A-9821-1D502468CF0F}</a:tableStyleId>
              </a:tblPr>
              <a:tblGrid>
                <a:gridCol w="4271962">
                  <a:extLst>
                    <a:ext uri="{9D8B030D-6E8A-4147-A177-3AD203B41FA5}">
                      <a16:colId xmlns:a16="http://schemas.microsoft.com/office/drawing/2014/main" val="585733029"/>
                    </a:ext>
                  </a:extLst>
                </a:gridCol>
                <a:gridCol w="4271962">
                  <a:extLst>
                    <a:ext uri="{9D8B030D-6E8A-4147-A177-3AD203B41FA5}">
                      <a16:colId xmlns:a16="http://schemas.microsoft.com/office/drawing/2014/main" val="2102813750"/>
                    </a:ext>
                  </a:extLst>
                </a:gridCol>
              </a:tblGrid>
              <a:tr h="304800">
                <a:tc>
                  <a:txBody>
                    <a:bodyPr/>
                    <a:lstStyle/>
                    <a:p>
                      <a:r>
                        <a:rPr lang="ru-RU" sz="2000" dirty="0">
                          <a:latin typeface="Times New Roman" panose="02020603050405020304" pitchFamily="18" charset="0"/>
                          <a:cs typeface="Times New Roman" panose="02020603050405020304" pitchFamily="18" charset="0"/>
                        </a:rPr>
                        <a:t>Намуд</a:t>
                      </a:r>
                    </a:p>
                  </a:txBody>
                  <a:tcPr anchor="ctr"/>
                </a:tc>
                <a:tc>
                  <a:txBody>
                    <a:bodyPr/>
                    <a:lstStyle/>
                    <a:p>
                      <a:r>
                        <a:rPr lang="ru-RU" sz="2000">
                          <a:latin typeface="Times New Roman" panose="02020603050405020304" pitchFamily="18" charset="0"/>
                          <a:cs typeface="Times New Roman" panose="02020603050405020304" pitchFamily="18" charset="0"/>
                        </a:rPr>
                        <a:t>Хусусият</a:t>
                      </a:r>
                    </a:p>
                  </a:txBody>
                  <a:tcPr anchor="ctr"/>
                </a:tc>
                <a:extLst>
                  <a:ext uri="{0D108BD9-81ED-4DB2-BD59-A6C34878D82A}">
                    <a16:rowId xmlns:a16="http://schemas.microsoft.com/office/drawing/2014/main" val="2446639909"/>
                  </a:ext>
                </a:extLst>
              </a:tr>
              <a:tr h="518160">
                <a:tc>
                  <a:txBody>
                    <a:bodyPr/>
                    <a:lstStyle/>
                    <a:p>
                      <a:r>
                        <a:rPr lang="ru-RU" sz="2000">
                          <a:latin typeface="Times New Roman" panose="02020603050405020304" pitchFamily="18" charset="0"/>
                          <a:cs typeface="Times New Roman" panose="02020603050405020304" pitchFamily="18" charset="0"/>
                        </a:rPr>
                        <a:t>Секунҷаи пурра (∆)</a:t>
                      </a:r>
                    </a:p>
                  </a:txBody>
                  <a:tcPr anchor="ctr"/>
                </a:tc>
                <a:tc>
                  <a:txBody>
                    <a:bodyPr/>
                    <a:lstStyle/>
                    <a:p>
                      <a:r>
                        <a:rPr lang="ru-RU" sz="2000" dirty="0">
                          <a:latin typeface="Times New Roman" panose="02020603050405020304" pitchFamily="18" charset="0"/>
                          <a:cs typeface="Times New Roman" panose="02020603050405020304" pitchFamily="18" charset="0"/>
                        </a:rPr>
                        <a:t>Барои баробар кардани ҷараёнҳо дар трансформаторҳои бо гурӯҳи пайвасти гуногун</a:t>
                      </a:r>
                    </a:p>
                  </a:txBody>
                  <a:tcPr anchor="ctr"/>
                </a:tc>
                <a:extLst>
                  <a:ext uri="{0D108BD9-81ED-4DB2-BD59-A6C34878D82A}">
                    <a16:rowId xmlns:a16="http://schemas.microsoft.com/office/drawing/2014/main" val="248388984"/>
                  </a:ext>
                </a:extLst>
              </a:tr>
              <a:tr h="518160">
                <a:tc>
                  <a:txBody>
                    <a:bodyPr/>
                    <a:lstStyle/>
                    <a:p>
                      <a:r>
                        <a:rPr lang="ru-RU" sz="2000">
                          <a:latin typeface="Times New Roman" panose="02020603050405020304" pitchFamily="18" charset="0"/>
                          <a:cs typeface="Times New Roman" panose="02020603050405020304" pitchFamily="18" charset="0"/>
                        </a:rPr>
                        <a:t>Ситора (</a:t>
                      </a:r>
                      <a:r>
                        <a:rPr lang="en-US" sz="2000">
                          <a:latin typeface="Times New Roman" panose="02020603050405020304" pitchFamily="18" charset="0"/>
                          <a:cs typeface="Times New Roman" panose="02020603050405020304" pitchFamily="18" charset="0"/>
                        </a:rPr>
                        <a:t>Y)</a:t>
                      </a:r>
                    </a:p>
                  </a:txBody>
                  <a:tcPr anchor="ctr"/>
                </a:tc>
                <a:tc>
                  <a:txBody>
                    <a:bodyPr/>
                    <a:lstStyle/>
                    <a:p>
                      <a:r>
                        <a:rPr lang="ru-RU" sz="2000">
                          <a:latin typeface="Times New Roman" panose="02020603050405020304" pitchFamily="18" charset="0"/>
                          <a:cs typeface="Times New Roman" panose="02020603050405020304" pitchFamily="18" charset="0"/>
                        </a:rPr>
                        <a:t>Барои мувофиқ кардани фазавият ва истифодаи арзон</a:t>
                      </a:r>
                    </a:p>
                  </a:txBody>
                  <a:tcPr anchor="ctr"/>
                </a:tc>
                <a:extLst>
                  <a:ext uri="{0D108BD9-81ED-4DB2-BD59-A6C34878D82A}">
                    <a16:rowId xmlns:a16="http://schemas.microsoft.com/office/drawing/2014/main" val="1768587611"/>
                  </a:ext>
                </a:extLst>
              </a:tr>
              <a:tr h="304800">
                <a:tc>
                  <a:txBody>
                    <a:bodyPr/>
                    <a:lstStyle/>
                    <a:p>
                      <a:r>
                        <a:rPr lang="ru-RU" sz="2000" dirty="0">
                          <a:latin typeface="Times New Roman" panose="02020603050405020304" pitchFamily="18" charset="0"/>
                          <a:cs typeface="Times New Roman" panose="02020603050405020304" pitchFamily="18" charset="0"/>
                        </a:rPr>
                        <a:t>Секунҷаи нопурра</a:t>
                      </a:r>
                    </a:p>
                  </a:txBody>
                  <a:tcPr anchor="ctr"/>
                </a:tc>
                <a:tc>
                  <a:txBody>
                    <a:bodyPr/>
                    <a:lstStyle/>
                    <a:p>
                      <a:r>
                        <a:rPr lang="ru-RU" sz="2000" dirty="0">
                          <a:latin typeface="Times New Roman" panose="02020603050405020304" pitchFamily="18" charset="0"/>
                          <a:cs typeface="Times New Roman" panose="02020603050405020304" pitchFamily="18" charset="0"/>
                        </a:rPr>
                        <a:t>Барои содда кардани схема дар баъзе ҳолатҳо</a:t>
                      </a:r>
                    </a:p>
                  </a:txBody>
                  <a:tcPr anchor="ctr"/>
                </a:tc>
                <a:extLst>
                  <a:ext uri="{0D108BD9-81ED-4DB2-BD59-A6C34878D82A}">
                    <a16:rowId xmlns:a16="http://schemas.microsoft.com/office/drawing/2014/main" val="725149431"/>
                  </a:ext>
                </a:extLst>
              </a:tr>
            </a:tbl>
          </a:graphicData>
        </a:graphic>
      </p:graphicFrame>
      <p:sp>
        <p:nvSpPr>
          <p:cNvPr id="5" name="Прямоугольник 4">
            <a:extLst>
              <a:ext uri="{FF2B5EF4-FFF2-40B4-BE49-F238E27FC236}">
                <a16:creationId xmlns:a16="http://schemas.microsoft.com/office/drawing/2014/main" id="{D5F32CFF-5FEA-4D16-A8BA-D675CF060D2C}"/>
              </a:ext>
            </a:extLst>
          </p:cNvPr>
          <p:cNvSpPr/>
          <p:nvPr/>
        </p:nvSpPr>
        <p:spPr>
          <a:xfrm>
            <a:off x="554235" y="1131966"/>
            <a:ext cx="8891606" cy="830997"/>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Намудҳои асосии пайвасти ТҶ барои иҷрои ҳимояи </a:t>
            </a:r>
          </a:p>
          <a:p>
            <a:pPr algn="just"/>
            <a:r>
              <a:rPr lang="ru-RU" sz="2400" dirty="0">
                <a:latin typeface="Times New Roman" panose="02020603050405020304" pitchFamily="18" charset="0"/>
                <a:cs typeface="Times New Roman" panose="02020603050405020304" pitchFamily="18" charset="0"/>
              </a:rPr>
              <a:t>дифференсиалӣ (ҲД) дар расми 10.3. (ҷадвал) оварда шудаанд:</a:t>
            </a:r>
          </a:p>
        </p:txBody>
      </p:sp>
      <p:sp>
        <p:nvSpPr>
          <p:cNvPr id="8" name="Прямоугольник 7">
            <a:extLst>
              <a:ext uri="{FF2B5EF4-FFF2-40B4-BE49-F238E27FC236}">
                <a16:creationId xmlns:a16="http://schemas.microsoft.com/office/drawing/2014/main" id="{BDFDEF79-8A63-42F6-BD6F-CA19E671E05B}"/>
              </a:ext>
            </a:extLst>
          </p:cNvPr>
          <p:cNvSpPr/>
          <p:nvPr/>
        </p:nvSpPr>
        <p:spPr>
          <a:xfrm>
            <a:off x="292592" y="5217127"/>
            <a:ext cx="6534335" cy="777777"/>
          </a:xfrm>
          <a:prstGeom prst="rect">
            <a:avLst/>
          </a:prstGeom>
        </p:spPr>
        <p:txBody>
          <a:bodyPr wrap="square">
            <a:spAutoFit/>
          </a:bodyPr>
          <a:lstStyle/>
          <a:p>
            <a:pPr marL="457200">
              <a:lnSpc>
                <a:spcPct val="115000"/>
              </a:lnSpc>
            </a:pPr>
            <a:r>
              <a:rPr lang="tg-Cyrl-TJ"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Рас 10.3 Ҷадвали пайвасти ТҶ-ҳо барои иҷрои ҳимояи дифференсиалии трансформатор,</a:t>
            </a:r>
            <a:r>
              <a:rPr lang="ru-RU"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(аз муаллиф).</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2608393"/>
      </p:ext>
    </p:extLst>
  </p:cSld>
  <p:clrMapOvr>
    <a:masterClrMapping/>
  </p:clrMapOvr>
  <mc:AlternateContent xmlns:mc="http://schemas.openxmlformats.org/markup-compatibility/2006" xmlns:p14="http://schemas.microsoft.com/office/powerpoint/2010/main">
    <mc:Choice Requires="p14">
      <p:transition spd="slow" p14:dur="2000" advTm="103703"/>
    </mc:Choice>
    <mc:Fallback xmlns="">
      <p:transition spd="slow" advTm="10370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DF30A432-A999-402A-831A-DE8DB9750151}"/>
              </a:ext>
            </a:extLst>
          </p:cNvPr>
          <p:cNvSpPr>
            <a:spLocks noChangeArrowheads="1"/>
          </p:cNvSpPr>
          <p:nvPr/>
        </p:nvSpPr>
        <p:spPr bwMode="auto">
          <a:xfrm>
            <a:off x="1571347" y="2907562"/>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a:extLst>
              <a:ext uri="{FF2B5EF4-FFF2-40B4-BE49-F238E27FC236}">
                <a16:creationId xmlns:a16="http://schemas.microsoft.com/office/drawing/2014/main" id="{07F2DC2F-BE5F-455F-B721-F9704A9A311A}"/>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1A1D10A6-88E3-4455-8B2F-11E1F25EA301}"/>
              </a:ext>
            </a:extLst>
          </p:cNvPr>
          <p:cNvSpPr/>
          <p:nvPr/>
        </p:nvSpPr>
        <p:spPr>
          <a:xfrm>
            <a:off x="896273" y="995800"/>
            <a:ext cx="8478546" cy="5011949"/>
          </a:xfrm>
          <a:prstGeom prst="rect">
            <a:avLst/>
          </a:prstGeom>
        </p:spPr>
        <p:txBody>
          <a:bodyPr wrap="square">
            <a:spAutoFit/>
          </a:bodyPr>
          <a:lstStyle/>
          <a:p>
            <a:pPr algn="ctr">
              <a:lnSpc>
                <a:spcPct val="150000"/>
              </a:lnSpc>
            </a:pPr>
            <a:r>
              <a:rPr lang="ru-RU" sz="2400" b="1" dirty="0">
                <a:latin typeface="Times New Roman" panose="02020603050405020304" pitchFamily="18" charset="0"/>
                <a:cs typeface="Times New Roman" panose="02020603050405020304" pitchFamily="18" charset="0"/>
              </a:rPr>
              <a:t>Элементҳои муҳим дар пайвасти ТҶ-ҳои ҲД.</a:t>
            </a: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Трансформатори ҷараён (ТҶ): Барои паст кардани ҷараёни хатӣ то сатҳи мувофиқ.</a:t>
            </a: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Релеҳои дифференсиалӣ: Муайян мекунанд, ки </a:t>
            </a:r>
            <a:r>
              <a:rPr lang="ru-RU" sz="2400" dirty="0" err="1">
                <a:latin typeface="Times New Roman" panose="02020603050405020304" pitchFamily="18" charset="0"/>
                <a:cs typeface="Times New Roman" panose="02020603050405020304" pitchFamily="18" charset="0"/>
              </a:rPr>
              <a:t>оё</a:t>
            </a:r>
            <a:r>
              <a:rPr lang="ru-RU" sz="2400" dirty="0">
                <a:latin typeface="Times New Roman" panose="02020603050405020304" pitchFamily="18" charset="0"/>
                <a:cs typeface="Times New Roman" panose="02020603050405020304" pitchFamily="18" charset="0"/>
              </a:rPr>
              <a:t> фарқияти ҷараён дар минтақаи ҳимояшаванда вуҷуд дорад.</a:t>
            </a: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Танзими фаза ва коэффисиенти трансформатсия: Дар трансформаторҳои ҷараён бояд бо гурӯҳи пайвасти трансформатори барқӣ мувофиқ карда </a:t>
            </a:r>
          </a:p>
          <a:p>
            <a:pPr algn="just">
              <a:lnSpc>
                <a:spcPct val="150000"/>
              </a:lnSpc>
            </a:pPr>
            <a:r>
              <a:rPr lang="ru-RU" sz="2400" dirty="0">
                <a:latin typeface="Times New Roman" panose="02020603050405020304" pitchFamily="18" charset="0"/>
                <a:cs typeface="Times New Roman" panose="02020603050405020304" pitchFamily="18" charset="0"/>
              </a:rPr>
              <a:t>шавад (масалан,        </a:t>
            </a:r>
            <a:r>
              <a:rPr lang="ru-RU" sz="2400" b="1" dirty="0">
                <a:latin typeface="Times New Roman" panose="02020603050405020304" pitchFamily="18" charset="0"/>
                <a:ea typeface="Calibri" panose="020F0502020204030204" pitchFamily="34" charset="0"/>
                <a:cs typeface="Times New Roman" panose="02020603050405020304" pitchFamily="18" charset="0"/>
              </a:rPr>
              <a:t>Δ </a:t>
            </a:r>
            <a:r>
              <a:rPr lang="en-US" sz="2400" dirty="0">
                <a:latin typeface="Times New Roman" panose="02020603050405020304" pitchFamily="18" charset="0"/>
                <a:cs typeface="Times New Roman" panose="02020603050405020304" pitchFamily="18" charset="0"/>
              </a:rPr>
              <a:t>/Y).</a:t>
            </a:r>
          </a:p>
        </p:txBody>
      </p:sp>
    </p:spTree>
    <p:extLst>
      <p:ext uri="{BB962C8B-B14F-4D97-AF65-F5344CB8AC3E}">
        <p14:creationId xmlns:p14="http://schemas.microsoft.com/office/powerpoint/2010/main" val="4200857413"/>
      </p:ext>
    </p:extLst>
  </p:cSld>
  <p:clrMapOvr>
    <a:masterClrMapping/>
  </p:clrMapOvr>
  <mc:AlternateContent xmlns:mc="http://schemas.openxmlformats.org/markup-compatibility/2006" xmlns:p14="http://schemas.microsoft.com/office/powerpoint/2010/main">
    <mc:Choice Requires="p14">
      <p:transition spd="slow" p14:dur="2000" advTm="296905"/>
    </mc:Choice>
    <mc:Fallback xmlns="">
      <p:transition spd="slow" advTm="29690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625C3CFB-2F4C-48A6-8A1E-68A734BC279B}"/>
              </a:ext>
            </a:extLst>
          </p:cNvPr>
          <p:cNvSpPr/>
          <p:nvPr/>
        </p:nvSpPr>
        <p:spPr>
          <a:xfrm>
            <a:off x="1806542" y="1002428"/>
            <a:ext cx="6782626" cy="461665"/>
          </a:xfrm>
          <a:prstGeom prst="rect">
            <a:avLst/>
          </a:prstGeom>
        </p:spPr>
        <p:txBody>
          <a:bodyPr wrap="none">
            <a:spAutoFit/>
          </a:bodyPr>
          <a:lstStyle/>
          <a:p>
            <a:r>
              <a:rPr lang="ru-RU" sz="2400" dirty="0">
                <a:latin typeface="Times New Roman" panose="02020603050405020304" pitchFamily="18" charset="0"/>
                <a:cs typeface="Times New Roman" panose="02020603050405020304" pitchFamily="18" charset="0"/>
              </a:rPr>
              <a:t>Омилҳои асосӣ барои кори дурусти ТҶ-</a:t>
            </a:r>
            <a:r>
              <a:rPr lang="ru-RU" sz="2400" dirty="0" err="1">
                <a:latin typeface="Times New Roman" panose="02020603050405020304" pitchFamily="18" charset="0"/>
                <a:cs typeface="Times New Roman" panose="02020603050405020304" pitchFamily="18" charset="0"/>
              </a:rPr>
              <a:t>ҳо</a:t>
            </a:r>
            <a:r>
              <a:rPr lang="ru-RU" sz="2400" dirty="0">
                <a:latin typeface="Times New Roman" panose="02020603050405020304" pitchFamily="18" charset="0"/>
                <a:cs typeface="Times New Roman" panose="02020603050405020304" pitchFamily="18" charset="0"/>
              </a:rPr>
              <a:t> дар ҲД</a:t>
            </a:r>
          </a:p>
        </p:txBody>
      </p:sp>
      <p:sp>
        <p:nvSpPr>
          <p:cNvPr id="5" name="Прямоугольник 4">
            <a:extLst>
              <a:ext uri="{FF2B5EF4-FFF2-40B4-BE49-F238E27FC236}">
                <a16:creationId xmlns:a16="http://schemas.microsoft.com/office/drawing/2014/main" id="{CDC08561-DAD3-411C-8E06-474B8D51F804}"/>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9A33FE58-4174-4B66-B40C-E3EF0D15B5A4}"/>
              </a:ext>
            </a:extLst>
          </p:cNvPr>
          <p:cNvSpPr>
            <a:spLocks noChangeArrowheads="1"/>
          </p:cNvSpPr>
          <p:nvPr/>
        </p:nvSpPr>
        <p:spPr bwMode="auto">
          <a:xfrm>
            <a:off x="576616" y="1537870"/>
            <a:ext cx="8752767"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tabLst/>
            </a:pPr>
            <a:r>
              <a:rPr kumimoji="0" lang="ru-RU" altLang="ru-RU"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1.Мувофиқати фазавӣ ва гурӯҳи пайваст:</a:t>
            </a:r>
            <a:endPar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Дар ҳолати муҳофизати трансформатор, бояд ба фарқияти гурӯҳҳои пайваст (масалан, Y/∆ – 11) диққати ҷиддӣ дода шавад.</a:t>
            </a:r>
          </a:p>
          <a:p>
            <a:pPr marL="342900" marR="0" lvl="0" indent="-34290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Трансформаторҳои ҷараён бояд тавре пайваст шаванд, ки ҷараёнҳои воридот ва баромад ба схема дар як фаза ва як самт бошанд (инчунин бо назардошти гардиши фаза).</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9055076"/>
      </p:ext>
    </p:extLst>
  </p:cSld>
  <p:clrMapOvr>
    <a:masterClrMapping/>
  </p:clrMapOvr>
  <mc:AlternateContent xmlns:mc="http://schemas.openxmlformats.org/markup-compatibility/2006" xmlns:p14="http://schemas.microsoft.com/office/powerpoint/2010/main">
    <mc:Choice Requires="p14">
      <p:transition spd="slow" p14:dur="2000" advTm="115049"/>
    </mc:Choice>
    <mc:Fallback xmlns="">
      <p:transition spd="slow" advTm="11504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87490ED-5CD2-4085-86BC-9DA4360C4F8F}"/>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71C4819A-2AFD-43C8-8E26-CDB48008B173}"/>
              </a:ext>
            </a:extLst>
          </p:cNvPr>
          <p:cNvSpPr/>
          <p:nvPr/>
        </p:nvSpPr>
        <p:spPr>
          <a:xfrm>
            <a:off x="1198113" y="1261620"/>
            <a:ext cx="8247727" cy="3903954"/>
          </a:xfrm>
          <a:prstGeom prst="rect">
            <a:avLst/>
          </a:prstGeom>
        </p:spPr>
        <p:txBody>
          <a:bodyPr wrap="square">
            <a:spAutoFit/>
          </a:bodyPr>
          <a:lstStyle/>
          <a:p>
            <a:pPr>
              <a:lnSpc>
                <a:spcPct val="150000"/>
              </a:lnSpc>
            </a:pPr>
            <a:r>
              <a:rPr lang="ru-RU" sz="2400" b="1" dirty="0">
                <a:latin typeface="Times New Roman" panose="02020603050405020304" pitchFamily="18" charset="0"/>
                <a:cs typeface="Times New Roman" panose="02020603050405020304" pitchFamily="18" charset="0"/>
              </a:rPr>
              <a:t>2. Баробаркунии таносуби трансформатсия:</a:t>
            </a:r>
            <a:endParaRPr lang="ru-RU" sz="2400" dirty="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Ҳамаи трансформаторҳои ҷараён дар схема бояд таносуби мувофиқ дошта бошанд (ё тавассути трансформаторҳои ёрирасон ислоҳ шаванд).</a:t>
            </a: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Агар дар ду тарафи трансформатор сатҳҳои шиддат гуногун бошанд, пас ТҶ-</a:t>
            </a:r>
            <a:r>
              <a:rPr lang="ru-RU" sz="2400" dirty="0" err="1">
                <a:latin typeface="Times New Roman" panose="02020603050405020304" pitchFamily="18" charset="0"/>
                <a:cs typeface="Times New Roman" panose="02020603050405020304" pitchFamily="18" charset="0"/>
              </a:rPr>
              <a:t>ҳо</a:t>
            </a:r>
            <a:r>
              <a:rPr lang="ru-RU" sz="2400" dirty="0">
                <a:latin typeface="Times New Roman" panose="02020603050405020304" pitchFamily="18" charset="0"/>
                <a:cs typeface="Times New Roman" panose="02020603050405020304" pitchFamily="18" charset="0"/>
              </a:rPr>
              <a:t> бояд мувофиқ ба ин таносуб интихоб шаванд.</a:t>
            </a:r>
          </a:p>
        </p:txBody>
      </p:sp>
    </p:spTree>
    <p:extLst>
      <p:ext uri="{BB962C8B-B14F-4D97-AF65-F5344CB8AC3E}">
        <p14:creationId xmlns:p14="http://schemas.microsoft.com/office/powerpoint/2010/main" val="3512006471"/>
      </p:ext>
    </p:extLst>
  </p:cSld>
  <p:clrMapOvr>
    <a:masterClrMapping/>
  </p:clrMapOvr>
  <mc:AlternateContent xmlns:mc="http://schemas.openxmlformats.org/markup-compatibility/2006" xmlns:p14="http://schemas.microsoft.com/office/powerpoint/2010/main">
    <mc:Choice Requires="p14">
      <p:transition spd="slow" p14:dur="2000" advTm="107902"/>
    </mc:Choice>
    <mc:Fallback xmlns="">
      <p:transition spd="slow" advTm="10790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5F2E081-08E4-4B1A-9570-D366BD3FF50C}"/>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642FA5C9-5E9A-4744-ACF7-D60F7572314A}"/>
              </a:ext>
            </a:extLst>
          </p:cNvPr>
          <p:cNvSpPr/>
          <p:nvPr/>
        </p:nvSpPr>
        <p:spPr>
          <a:xfrm>
            <a:off x="1198114" y="1221614"/>
            <a:ext cx="8247727" cy="2795958"/>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3. Мутобиқати занҷири дуюм (муқовимат ва бор):</a:t>
            </a:r>
            <a:endParaRPr lang="ru-RU" sz="2400" dirty="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Қисми дувуми трансформаторҳои ҷараён бояд якхела (номиналӣ) бошад (масалан, 5А ё 1А).</a:t>
            </a: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Истифодаи кабелҳои баробар дароз ва якхела барои интиқоли ҷараёни секундарӣ зарур аст.</a:t>
            </a:r>
          </a:p>
        </p:txBody>
      </p:sp>
    </p:spTree>
    <p:extLst>
      <p:ext uri="{BB962C8B-B14F-4D97-AF65-F5344CB8AC3E}">
        <p14:creationId xmlns:p14="http://schemas.microsoft.com/office/powerpoint/2010/main" val="705561213"/>
      </p:ext>
    </p:extLst>
  </p:cSld>
  <p:clrMapOvr>
    <a:masterClrMapping/>
  </p:clrMapOvr>
  <mc:AlternateContent xmlns:mc="http://schemas.openxmlformats.org/markup-compatibility/2006" xmlns:p14="http://schemas.microsoft.com/office/powerpoint/2010/main">
    <mc:Choice Requires="p14">
      <p:transition spd="slow" p14:dur="2000" advTm="83565"/>
    </mc:Choice>
    <mc:Fallback xmlns="">
      <p:transition spd="slow" advTm="8356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5887332-8FB5-425D-9FDD-2DE515BA1B35}"/>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F7F6B449-5425-44BD-8987-1AC704535490}"/>
              </a:ext>
            </a:extLst>
          </p:cNvPr>
          <p:cNvSpPr/>
          <p:nvPr/>
        </p:nvSpPr>
        <p:spPr>
          <a:xfrm>
            <a:off x="1322403" y="928651"/>
            <a:ext cx="8123438" cy="5011949"/>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4.Муттаҳидсозии релеҳои ҳимоявӣ:</a:t>
            </a:r>
            <a:endParaRPr lang="ru-RU" sz="2400" dirty="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Реле бояд ҷараёнҳои дифференсиалиро бо дақиқӣ муайян кунад ва ба ҷараёнҳои муваққатии гузаранда (масалан, ҳангоми оғози кори трансформатор) реаксия нишон надиҳад.</a:t>
            </a: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Гузоштани функсияи </a:t>
            </a:r>
            <a:r>
              <a:rPr lang="ru-RU" sz="2400" b="1" dirty="0">
                <a:latin typeface="Times New Roman" panose="02020603050405020304" pitchFamily="18" charset="0"/>
                <a:cs typeface="Times New Roman" panose="02020603050405020304" pitchFamily="18" charset="0"/>
              </a:rPr>
              <a:t>стабилизация (стабилизатор ё "</a:t>
            </a:r>
            <a:r>
              <a:rPr lang="en-US" sz="2400" b="1" dirty="0">
                <a:latin typeface="Times New Roman" panose="02020603050405020304" pitchFamily="18" charset="0"/>
                <a:cs typeface="Times New Roman" panose="02020603050405020304" pitchFamily="18" charset="0"/>
              </a:rPr>
              <a:t>bias")</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дар реле зарур аст, то аз таъсири ҷараёнҳои беруна (масалан, садама берун аз </a:t>
            </a:r>
          </a:p>
          <a:p>
            <a:pPr algn="just">
              <a:lnSpc>
                <a:spcPct val="150000"/>
              </a:lnSpc>
            </a:pPr>
            <a:r>
              <a:rPr lang="ru-RU" sz="2400" dirty="0">
                <a:latin typeface="Times New Roman" panose="02020603050405020304" pitchFamily="18" charset="0"/>
                <a:cs typeface="Times New Roman" panose="02020603050405020304" pitchFamily="18" charset="0"/>
              </a:rPr>
              <a:t>минтақаи ҳимоя) ҷилавгирӣ шавад.</a:t>
            </a:r>
          </a:p>
        </p:txBody>
      </p:sp>
    </p:spTree>
    <p:extLst>
      <p:ext uri="{BB962C8B-B14F-4D97-AF65-F5344CB8AC3E}">
        <p14:creationId xmlns:p14="http://schemas.microsoft.com/office/powerpoint/2010/main" val="3928748067"/>
      </p:ext>
    </p:extLst>
  </p:cSld>
  <p:clrMapOvr>
    <a:masterClrMapping/>
  </p:clrMapOvr>
  <mc:AlternateContent xmlns:mc="http://schemas.openxmlformats.org/markup-compatibility/2006" xmlns:p14="http://schemas.microsoft.com/office/powerpoint/2010/main">
    <mc:Choice Requires="p14">
      <p:transition spd="slow" p14:dur="2000" advTm="131412"/>
    </mc:Choice>
    <mc:Fallback xmlns="">
      <p:transition spd="slow" advTm="13141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4D36D71-9639-444B-B64A-9D8F012D63E6}"/>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FCB7547C-8CA7-444A-877D-CE806E2713AA}"/>
              </a:ext>
            </a:extLst>
          </p:cNvPr>
          <p:cNvSpPr/>
          <p:nvPr/>
        </p:nvSpPr>
        <p:spPr>
          <a:xfrm>
            <a:off x="1198113" y="1279375"/>
            <a:ext cx="8247727" cy="3903954"/>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4.Иҷроиши санҷишҳо ва ҳамоҳангсозӣ:</a:t>
            </a:r>
            <a:endParaRPr lang="ru-RU" sz="2400" dirty="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Пеш аз ба кор даровардани система, бояд ҳамаи пайвастҳо, таносубҳо ва мувозинати фазавӣ санҷида шаванд.</a:t>
            </a: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Санҷиши хати холӣ, хати кӯтоҳ ва санҷишҳои дифференсиалӣ (зери шиддати корӣ ва бе он) анҷом дода шаванд.</a:t>
            </a:r>
          </a:p>
        </p:txBody>
      </p:sp>
    </p:spTree>
    <p:extLst>
      <p:ext uri="{BB962C8B-B14F-4D97-AF65-F5344CB8AC3E}">
        <p14:creationId xmlns:p14="http://schemas.microsoft.com/office/powerpoint/2010/main" val="3680376485"/>
      </p:ext>
    </p:extLst>
  </p:cSld>
  <p:clrMapOvr>
    <a:masterClrMapping/>
  </p:clrMapOvr>
  <mc:AlternateContent xmlns:mc="http://schemas.openxmlformats.org/markup-compatibility/2006" xmlns:p14="http://schemas.microsoft.com/office/powerpoint/2010/main">
    <mc:Choice Requires="p14">
      <p:transition spd="slow" p14:dur="2000" advTm="38414"/>
    </mc:Choice>
    <mc:Fallback xmlns="">
      <p:transition spd="slow" advTm="3841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1919285-C34F-4E94-9C3D-2FDD927C5922}"/>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78A09186-9609-4DF2-8D21-9F849ED86B87}"/>
              </a:ext>
            </a:extLst>
          </p:cNvPr>
          <p:cNvSpPr/>
          <p:nvPr/>
        </p:nvSpPr>
        <p:spPr>
          <a:xfrm>
            <a:off x="1198113" y="1066311"/>
            <a:ext cx="8247727" cy="3903954"/>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6.Хатогии трансформатори ҷараён:</a:t>
            </a:r>
            <a:endParaRPr lang="ru-RU" sz="2400"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Ҳангоми аз ҳад зиёд будани ҷараён (масалан, ҳангоми садамаи РК), ТҶ метавонад тофта шавад ва сигнали нодуруст диҳад.</a:t>
            </a:r>
          </a:p>
          <a:p>
            <a:pPr marL="342900" indent="-342900">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Барои ин ҳолат, бояд ТҶ бо синфи дақиқии мувофиқ (масалан, 5</a:t>
            </a:r>
            <a:r>
              <a:rPr lang="en-US" sz="2400" dirty="0">
                <a:latin typeface="Times New Roman" panose="02020603050405020304" pitchFamily="18" charset="0"/>
                <a:cs typeface="Times New Roman" panose="02020603050405020304" pitchFamily="18" charset="0"/>
              </a:rPr>
              <a:t>P20, 10P10) </a:t>
            </a:r>
            <a:r>
              <a:rPr lang="ru-RU" sz="2400" dirty="0">
                <a:latin typeface="Times New Roman" panose="02020603050405020304" pitchFamily="18" charset="0"/>
                <a:cs typeface="Times New Roman" panose="02020603050405020304" pitchFamily="18" charset="0"/>
              </a:rPr>
              <a:t>ва барои ҳолатҳои садама интихоб шаванд.</a:t>
            </a:r>
          </a:p>
        </p:txBody>
      </p:sp>
    </p:spTree>
    <p:extLst>
      <p:ext uri="{BB962C8B-B14F-4D97-AF65-F5344CB8AC3E}">
        <p14:creationId xmlns:p14="http://schemas.microsoft.com/office/powerpoint/2010/main" val="2157296606"/>
      </p:ext>
    </p:extLst>
  </p:cSld>
  <p:clrMapOvr>
    <a:masterClrMapping/>
  </p:clrMapOvr>
  <mc:AlternateContent xmlns:mc="http://schemas.openxmlformats.org/markup-compatibility/2006" xmlns:p14="http://schemas.microsoft.com/office/powerpoint/2010/main">
    <mc:Choice Requires="p14">
      <p:transition spd="slow" p14:dur="2000" advTm="71012"/>
    </mc:Choice>
    <mc:Fallback xmlns="">
      <p:transition spd="slow" advTm="710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0150F49-CD0A-4055-A7F1-7CE28494A0C0}"/>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F037A309-3F13-4F2D-9A61-648292153093}"/>
              </a:ext>
            </a:extLst>
          </p:cNvPr>
          <p:cNvSpPr/>
          <p:nvPr/>
        </p:nvSpPr>
        <p:spPr>
          <a:xfrm>
            <a:off x="1198113" y="1185109"/>
            <a:ext cx="8247727" cy="3933834"/>
          </a:xfrm>
          <a:prstGeom prst="rect">
            <a:avLst/>
          </a:prstGeom>
        </p:spPr>
        <p:txBody>
          <a:bodyPr wrap="square">
            <a:spAutoFit/>
          </a:bodyPr>
          <a:lstStyle/>
          <a:p>
            <a:pPr algn="ctr">
              <a:lnSpc>
                <a:spcPct val="107000"/>
              </a:lnSpc>
              <a:spcBef>
                <a:spcPts val="200"/>
              </a:spcBef>
            </a:pP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2. Пайвасти ТҶ-</a:t>
            </a:r>
            <a:r>
              <a:rPr lang="ru-RU" sz="2400" b="1"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ҳо</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дар ҳимояи дифференсиалии хат ХИБ.</a:t>
            </a:r>
          </a:p>
          <a:p>
            <a:pPr marL="342900" lvl="0" indent="-342900" algn="just">
              <a:lnSpc>
                <a:spcPct val="150000"/>
              </a:lnSpc>
              <a:spcAft>
                <a:spcPts val="800"/>
              </a:spcAft>
              <a:buSzPts val="1000"/>
              <a:buFont typeface="Wingdings" panose="05000000000000000000" pitchFamily="2"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Барои хатҳои баландшиддат (110 кВ ва боло).</a:t>
            </a:r>
          </a:p>
          <a:p>
            <a:pPr marL="342900" lvl="0" indent="-342900" algn="just">
              <a:lnSpc>
                <a:spcPct val="150000"/>
              </a:lnSpc>
              <a:spcAft>
                <a:spcPts val="800"/>
              </a:spcAft>
              <a:buSzPts val="1000"/>
              <a:buFont typeface="Wingdings" panose="05000000000000000000" pitchFamily="2"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Ҷараён дар ду канори хати интиқол муқоиса мешавад.</a:t>
            </a:r>
          </a:p>
          <a:p>
            <a:pPr marL="342900" lvl="0" indent="-342900" algn="just">
              <a:lnSpc>
                <a:spcPct val="150000"/>
              </a:lnSpc>
              <a:spcAft>
                <a:spcPts val="800"/>
              </a:spcAft>
              <a:buSzPts val="1000"/>
              <a:buFont typeface="Wingdings" panose="05000000000000000000" pitchFamily="2"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Агар фарқ дар ҷараён вуҷуд дошта бошад (бар асари расиши дохилии хати интиқол), реле хати зарардидаро хомӯш мекунад.</a:t>
            </a:r>
          </a:p>
          <a:p>
            <a:pPr algn="just">
              <a:lnSpc>
                <a:spcPct val="107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2827929"/>
      </p:ext>
    </p:extLst>
  </p:cSld>
  <p:clrMapOvr>
    <a:masterClrMapping/>
  </p:clrMapOvr>
  <mc:AlternateContent xmlns:mc="http://schemas.openxmlformats.org/markup-compatibility/2006" xmlns:p14="http://schemas.microsoft.com/office/powerpoint/2010/main">
    <mc:Choice Requires="p14">
      <p:transition spd="slow" p14:dur="2000" advTm="80443"/>
    </mc:Choice>
    <mc:Fallback xmlns="">
      <p:transition spd="slow" advTm="804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BB65DBC-302C-4855-B55B-7765D0EBE48B}"/>
              </a:ext>
            </a:extLst>
          </p:cNvPr>
          <p:cNvSpPr/>
          <p:nvPr/>
        </p:nvSpPr>
        <p:spPr>
          <a:xfrm>
            <a:off x="1198114" y="97654"/>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175D6B6A-190E-4C13-B223-9CF952BD8CCD}"/>
              </a:ext>
            </a:extLst>
          </p:cNvPr>
          <p:cNvSpPr/>
          <p:nvPr/>
        </p:nvSpPr>
        <p:spPr>
          <a:xfrm>
            <a:off x="1011682" y="928651"/>
            <a:ext cx="8247727" cy="830997"/>
          </a:xfrm>
          <a:prstGeom prst="rect">
            <a:avLst/>
          </a:prstGeom>
        </p:spPr>
        <p:txBody>
          <a:bodyPr wrap="square">
            <a:spAutoFit/>
          </a:bodyPr>
          <a:lstStyle/>
          <a:p>
            <a:pPr algn="just"/>
            <a:r>
              <a:rPr lang="tg-Cyrl-TJ" sz="2400" dirty="0">
                <a:latin typeface="Times New Roman" panose="02020603050405020304" pitchFamily="18" charset="0"/>
                <a:ea typeface="Calibri" panose="020F0502020204030204" pitchFamily="34" charset="0"/>
              </a:rPr>
              <a:t>Дар нақшаи принсипиалии ҳимояи дифференсиалии ХИБ дар расми 10.3. нишон дода шудааст.</a:t>
            </a:r>
            <a:endParaRPr lang="ru-RU" sz="2400" dirty="0"/>
          </a:p>
        </p:txBody>
      </p:sp>
      <p:pic>
        <p:nvPicPr>
          <p:cNvPr id="8" name="Рисунок 7" descr="Picture background">
            <a:extLst>
              <a:ext uri="{FF2B5EF4-FFF2-40B4-BE49-F238E27FC236}">
                <a16:creationId xmlns:a16="http://schemas.microsoft.com/office/drawing/2014/main" id="{FFDC44AA-006D-4E2E-98C2-F46B751CEEA8}"/>
              </a:ext>
            </a:extLst>
          </p:cNvPr>
          <p:cNvPicPr/>
          <p:nvPr/>
        </p:nvPicPr>
        <p:blipFill rotWithShape="1">
          <a:blip r:embed="rId2">
            <a:extLst>
              <a:ext uri="{28A0092B-C50C-407E-A947-70E740481C1C}">
                <a14:useLocalDpi xmlns:a14="http://schemas.microsoft.com/office/drawing/2010/main" val="0"/>
              </a:ext>
            </a:extLst>
          </a:blip>
          <a:srcRect l="5291" t="21166" b="30516"/>
          <a:stretch/>
        </p:blipFill>
        <p:spPr bwMode="auto">
          <a:xfrm>
            <a:off x="1075770" y="1855196"/>
            <a:ext cx="4268588" cy="2929868"/>
          </a:xfrm>
          <a:prstGeom prst="rect">
            <a:avLst/>
          </a:prstGeom>
          <a:noFill/>
          <a:ln>
            <a:noFill/>
          </a:ln>
          <a:extLst>
            <a:ext uri="{53640926-AAD7-44D8-BBD7-CCE9431645EC}">
              <a14:shadowObscured xmlns:a14="http://schemas.microsoft.com/office/drawing/2010/main"/>
            </a:ext>
          </a:extLst>
        </p:spPr>
      </p:pic>
      <p:sp>
        <p:nvSpPr>
          <p:cNvPr id="3" name="Прямоугольник 2">
            <a:extLst>
              <a:ext uri="{FF2B5EF4-FFF2-40B4-BE49-F238E27FC236}">
                <a16:creationId xmlns:a16="http://schemas.microsoft.com/office/drawing/2014/main" id="{2396FD69-D77F-4D24-8F8B-6F334A7260DF}"/>
              </a:ext>
            </a:extLst>
          </p:cNvPr>
          <p:cNvSpPr/>
          <p:nvPr/>
        </p:nvSpPr>
        <p:spPr>
          <a:xfrm>
            <a:off x="621067" y="4936941"/>
            <a:ext cx="5007376" cy="1131720"/>
          </a:xfrm>
          <a:prstGeom prst="rect">
            <a:avLst/>
          </a:prstGeom>
        </p:spPr>
        <p:txBody>
          <a:bodyPr wrap="square">
            <a:spAutoFit/>
          </a:bodyPr>
          <a:lstStyle/>
          <a:p>
            <a:pPr marL="457200">
              <a:lnSpc>
                <a:spcPct val="115000"/>
              </a:lnSpc>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Рас 10.3. Схемаи пайвасти ҳимояи дифференсиалии трансформатор. </a:t>
            </a:r>
            <a:r>
              <a:rPr lang="ru-RU" sz="20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bigbim.ru</a:t>
            </a:r>
            <a:endParaRPr lang="ru-RU"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FC477FD-2B62-4894-9DAA-E647E50C6C4D}"/>
              </a:ext>
            </a:extLst>
          </p:cNvPr>
          <p:cNvSpPr/>
          <p:nvPr/>
        </p:nvSpPr>
        <p:spPr>
          <a:xfrm>
            <a:off x="5850384" y="1455981"/>
            <a:ext cx="3941685" cy="3785652"/>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Дар </a:t>
            </a:r>
            <a:r>
              <a:rPr lang="ru-RU" sz="2000" b="1" dirty="0">
                <a:latin typeface="Times New Roman" panose="02020603050405020304" pitchFamily="18" charset="0"/>
                <a:cs typeface="Times New Roman" panose="02020603050405020304" pitchFamily="18" charset="0"/>
              </a:rPr>
              <a:t>ҳимояҳои дифференсиалии хати интиқоли барқ</a:t>
            </a:r>
            <a:r>
              <a:rPr lang="ru-RU" sz="2000" dirty="0">
                <a:latin typeface="Times New Roman" panose="02020603050405020304" pitchFamily="18" charset="0"/>
                <a:cs typeface="Times New Roman" panose="02020603050405020304" pitchFamily="18" charset="0"/>
              </a:rPr>
              <a:t>, трансформаторҳои ҷараён (ТҶ) дар аввал ва охири хат пайваст карда мешаванд ва нақши асосӣ дар муайян кардани садамаҳо дар дохили хат иҷро мекунанд. Ин ҳимоя, яке аз ҳимояҳои зудкор ва боэътимод аст, ки ба таври мустақим фарқияти ҷараёнро дар ду тарафи хати интиқол муқоиса мекунад.</a:t>
            </a:r>
          </a:p>
        </p:txBody>
      </p:sp>
    </p:spTree>
    <p:extLst>
      <p:ext uri="{BB962C8B-B14F-4D97-AF65-F5344CB8AC3E}">
        <p14:creationId xmlns:p14="http://schemas.microsoft.com/office/powerpoint/2010/main" val="824312380"/>
      </p:ext>
    </p:extLst>
  </p:cSld>
  <p:clrMapOvr>
    <a:masterClrMapping/>
  </p:clrMapOvr>
  <mc:AlternateContent xmlns:mc="http://schemas.openxmlformats.org/markup-compatibility/2006" xmlns:p14="http://schemas.microsoft.com/office/powerpoint/2010/main">
    <mc:Choice Requires="p14">
      <p:transition spd="slow" p14:dur="2000" advTm="180052"/>
    </mc:Choice>
    <mc:Fallback xmlns="">
      <p:transition spd="slow" advTm="18005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48D3886-838B-4224-9B34-BD927BCBFE4C}"/>
              </a:ext>
            </a:extLst>
          </p:cNvPr>
          <p:cNvSpPr/>
          <p:nvPr/>
        </p:nvSpPr>
        <p:spPr>
          <a:xfrm>
            <a:off x="1198114" y="801170"/>
            <a:ext cx="8247726" cy="2308324"/>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Принсипи умумии пайваст</a:t>
            </a:r>
          </a:p>
          <a:p>
            <a:pPr marL="457200" indent="-457200" algn="just">
              <a:buAutoNum type="arabicPeriod"/>
            </a:pPr>
            <a:r>
              <a:rPr lang="ru-RU" sz="2400" b="1" dirty="0">
                <a:latin typeface="Times New Roman" panose="02020603050405020304" pitchFamily="18" charset="0"/>
                <a:cs typeface="Times New Roman" panose="02020603050405020304" pitchFamily="18" charset="0"/>
              </a:rPr>
              <a:t>Ҷойгиршавии трансформаторҳои ҷараён:</a:t>
            </a:r>
          </a:p>
          <a:p>
            <a:pPr marL="342900" indent="-342900" algn="just">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ТҶ-</a:t>
            </a:r>
            <a:r>
              <a:rPr lang="ru-RU" sz="2400" dirty="0" err="1">
                <a:latin typeface="Times New Roman" panose="02020603050405020304" pitchFamily="18" charset="0"/>
                <a:cs typeface="Times New Roman" panose="02020603050405020304" pitchFamily="18" charset="0"/>
              </a:rPr>
              <a:t>ҳо</a:t>
            </a:r>
            <a:r>
              <a:rPr lang="ru-RU" sz="2400" dirty="0">
                <a:latin typeface="Times New Roman" panose="02020603050405020304" pitchFamily="18" charset="0"/>
                <a:cs typeface="Times New Roman" panose="02020603050405020304" pitchFamily="18" charset="0"/>
              </a:rPr>
              <a:t> дар аввал ва охири хати интиқол (масалан, дар зеристгоҳҳои </a:t>
            </a:r>
            <a:r>
              <a:rPr lang="en-US" sz="2400" dirty="0">
                <a:latin typeface="Times New Roman" panose="02020603050405020304" pitchFamily="18" charset="0"/>
                <a:cs typeface="Times New Roman" panose="02020603050405020304" pitchFamily="18" charset="0"/>
              </a:rPr>
              <a:t>A </a:t>
            </a:r>
            <a:r>
              <a:rPr lang="ru-RU" sz="2400" dirty="0">
                <a:latin typeface="Times New Roman" panose="02020603050405020304" pitchFamily="18" charset="0"/>
                <a:cs typeface="Times New Roman" panose="02020603050405020304" pitchFamily="18" charset="0"/>
              </a:rPr>
              <a:t>ва </a:t>
            </a:r>
            <a:r>
              <a:rPr lang="en-US" sz="2400" dirty="0">
                <a:latin typeface="Times New Roman" panose="02020603050405020304" pitchFamily="18" charset="0"/>
                <a:cs typeface="Times New Roman" panose="02020603050405020304" pitchFamily="18" charset="0"/>
              </a:rPr>
              <a:t>B) </a:t>
            </a:r>
            <a:r>
              <a:rPr lang="ru-RU" sz="2400" dirty="0">
                <a:latin typeface="Times New Roman" panose="02020603050405020304" pitchFamily="18" charset="0"/>
                <a:cs typeface="Times New Roman" panose="02020603050405020304" pitchFamily="18" charset="0"/>
              </a:rPr>
              <a:t>насб карда мешаванд.</a:t>
            </a:r>
          </a:p>
          <a:p>
            <a:pPr marL="342900" indent="-342900" algn="just">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Ҳар як фазаи хати интиқол ТҶ-и алоҳида дорад (барои 3 фаза – 3 ТҶ дар аввал ва охир).</a:t>
            </a:r>
          </a:p>
        </p:txBody>
      </p:sp>
      <p:sp>
        <p:nvSpPr>
          <p:cNvPr id="10" name="Прямоугольник 9">
            <a:extLst>
              <a:ext uri="{FF2B5EF4-FFF2-40B4-BE49-F238E27FC236}">
                <a16:creationId xmlns:a16="http://schemas.microsoft.com/office/drawing/2014/main" id="{F511FC0D-9D38-42C8-9CD5-2430847BC18A}"/>
              </a:ext>
            </a:extLst>
          </p:cNvPr>
          <p:cNvSpPr/>
          <p:nvPr/>
        </p:nvSpPr>
        <p:spPr>
          <a:xfrm>
            <a:off x="1162601" y="-29827"/>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AA3FDF92-F90C-48E3-BFB1-D1B5CE7D040F}"/>
              </a:ext>
            </a:extLst>
          </p:cNvPr>
          <p:cNvSpPr/>
          <p:nvPr/>
        </p:nvSpPr>
        <p:spPr>
          <a:xfrm>
            <a:off x="1233625" y="3109494"/>
            <a:ext cx="8176703" cy="3046988"/>
          </a:xfrm>
          <a:prstGeom prst="rect">
            <a:avLst/>
          </a:prstGeom>
        </p:spPr>
        <p:txBody>
          <a:bodyPr wrap="square">
            <a:spAutoFit/>
          </a:bodyPr>
          <a:lstStyle/>
          <a:p>
            <a:pPr algn="just"/>
            <a:r>
              <a:rPr lang="ru-RU" sz="2400" b="1" dirty="0">
                <a:latin typeface="Times New Roman" panose="02020603050405020304" pitchFamily="18" charset="0"/>
                <a:cs typeface="Times New Roman" panose="02020603050405020304" pitchFamily="18" charset="0"/>
              </a:rPr>
              <a:t>2. Пайвасти ғалтакҳои дувум:</a:t>
            </a:r>
          </a:p>
          <a:p>
            <a:pPr marL="342900" indent="-342900" algn="just">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Ғалтакҳои дувуми ТҶ-</a:t>
            </a:r>
            <a:r>
              <a:rPr lang="ru-RU" sz="2400" dirty="0" err="1">
                <a:latin typeface="Times New Roman" panose="02020603050405020304" pitchFamily="18" charset="0"/>
                <a:cs typeface="Times New Roman" panose="02020603050405020304" pitchFamily="18" charset="0"/>
              </a:rPr>
              <a:t>ҳо</a:t>
            </a:r>
            <a:r>
              <a:rPr lang="ru-RU" sz="2400" dirty="0">
                <a:latin typeface="Times New Roman" panose="02020603050405020304" pitchFamily="18" charset="0"/>
                <a:cs typeface="Times New Roman" panose="02020603050405020304" pitchFamily="18" charset="0"/>
              </a:rPr>
              <a:t> ба релеҳои дифференсиалӣ пайваст мешаванд.</a:t>
            </a:r>
          </a:p>
          <a:p>
            <a:pPr marL="342900" indent="-342900" algn="just">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Одатан, схема бо пайвасти ситора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дар ҳар ду тараф сохта мешавад, то мутобиқати фазавӣ таъмин гардад.</a:t>
            </a:r>
          </a:p>
          <a:p>
            <a:pPr marL="342900" indent="-342900" algn="just">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Пайваст тавассути каналҳои иртиботӣ </a:t>
            </a:r>
          </a:p>
          <a:p>
            <a:pPr algn="just"/>
            <a:r>
              <a:rPr lang="ru-RU" sz="2400" dirty="0">
                <a:latin typeface="Times New Roman" panose="02020603050405020304" pitchFamily="18" charset="0"/>
                <a:cs typeface="Times New Roman" panose="02020603050405020304" pitchFamily="18" charset="0"/>
              </a:rPr>
              <a:t>(оптикӣ ё ноқилӣ) миёни ду нуқта </a:t>
            </a:r>
          </a:p>
          <a:p>
            <a:pPr algn="just"/>
            <a:r>
              <a:rPr lang="ru-RU" sz="2400" dirty="0">
                <a:latin typeface="Times New Roman" panose="02020603050405020304" pitchFamily="18" charset="0"/>
                <a:cs typeface="Times New Roman" panose="02020603050405020304" pitchFamily="18" charset="0"/>
              </a:rPr>
              <a:t>таъмин мешавад.</a:t>
            </a:r>
          </a:p>
        </p:txBody>
      </p:sp>
    </p:spTree>
    <p:extLst>
      <p:ext uri="{BB962C8B-B14F-4D97-AF65-F5344CB8AC3E}">
        <p14:creationId xmlns:p14="http://schemas.microsoft.com/office/powerpoint/2010/main" val="469623602"/>
      </p:ext>
    </p:extLst>
  </p:cSld>
  <p:clrMapOvr>
    <a:masterClrMapping/>
  </p:clrMapOvr>
  <mc:AlternateContent xmlns:mc="http://schemas.openxmlformats.org/markup-compatibility/2006" xmlns:p14="http://schemas.microsoft.com/office/powerpoint/2010/main">
    <mc:Choice Requires="p14">
      <p:transition spd="slow" p14:dur="2000" advTm="124493"/>
    </mc:Choice>
    <mc:Fallback xmlns="">
      <p:transition spd="slow" advTm="12449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80CE53B9-8444-4D36-9E99-7AEED014D0F0}"/>
              </a:ext>
            </a:extLst>
          </p:cNvPr>
          <p:cNvSpPr/>
          <p:nvPr/>
        </p:nvSpPr>
        <p:spPr>
          <a:xfrm>
            <a:off x="1162601" y="-29827"/>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6EF4733D-F1C1-4751-91B3-14B72E463610}"/>
              </a:ext>
            </a:extLst>
          </p:cNvPr>
          <p:cNvSpPr/>
          <p:nvPr/>
        </p:nvSpPr>
        <p:spPr>
          <a:xfrm>
            <a:off x="1020562" y="1279375"/>
            <a:ext cx="8389766" cy="3349956"/>
          </a:xfrm>
          <a:prstGeom prst="rect">
            <a:avLst/>
          </a:prstGeom>
        </p:spPr>
        <p:txBody>
          <a:bodyPr wrap="square">
            <a:spAutoFit/>
          </a:bodyPr>
          <a:lstStyle/>
          <a:p>
            <a:pPr algn="ctr">
              <a:lnSpc>
                <a:spcPct val="150000"/>
              </a:lnSpc>
            </a:pPr>
            <a:r>
              <a:rPr lang="ru-RU" sz="2400" b="1" dirty="0">
                <a:latin typeface="Times New Roman" panose="02020603050405020304" pitchFamily="18" charset="0"/>
                <a:cs typeface="Times New Roman" panose="02020603050405020304" pitchFamily="18" charset="0"/>
              </a:rPr>
              <a:t>Талабот барои иҷро намудани пайвасти ТҶ-</a:t>
            </a:r>
            <a:r>
              <a:rPr lang="ru-RU" sz="2400" b="1" dirty="0" err="1">
                <a:latin typeface="Times New Roman" panose="02020603050405020304" pitchFamily="18" charset="0"/>
                <a:cs typeface="Times New Roman" panose="02020603050405020304" pitchFamily="18" charset="0"/>
              </a:rPr>
              <a:t>ҳо</a:t>
            </a:r>
            <a:r>
              <a:rPr lang="ru-RU" sz="2400" b="1" dirty="0">
                <a:latin typeface="Times New Roman" panose="02020603050405020304" pitchFamily="18" charset="0"/>
                <a:cs typeface="Times New Roman" panose="02020603050405020304" pitchFamily="18" charset="0"/>
              </a:rPr>
              <a:t>:</a:t>
            </a:r>
          </a:p>
          <a:p>
            <a:pPr marL="342900" indent="-342900">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Ҳамаи ТҶ-</a:t>
            </a:r>
            <a:r>
              <a:rPr lang="ru-RU" sz="2400" dirty="0" err="1">
                <a:latin typeface="Times New Roman" panose="02020603050405020304" pitchFamily="18" charset="0"/>
                <a:cs typeface="Times New Roman" panose="02020603050405020304" pitchFamily="18" charset="0"/>
              </a:rPr>
              <a:t>ҳо</a:t>
            </a:r>
            <a:r>
              <a:rPr lang="ru-RU" sz="2400" dirty="0">
                <a:latin typeface="Times New Roman" panose="02020603050405020304" pitchFamily="18" charset="0"/>
                <a:cs typeface="Times New Roman" panose="02020603050405020304" pitchFamily="18" charset="0"/>
              </a:rPr>
              <a:t> бояд пайваст шаванд (ё бо баробарсозии фаза ва қутбҳо риоя шаванд).</a:t>
            </a:r>
          </a:p>
          <a:p>
            <a:pPr marL="342900" indent="-342900">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Ғалати фаза ё қутб метавонад ба ҳимоя таъсири манфӣ расонад (ба ҷои фаъол шудан, хомӯш мемонад ва ё баръакс).</a:t>
            </a:r>
          </a:p>
        </p:txBody>
      </p:sp>
    </p:spTree>
    <p:extLst>
      <p:ext uri="{BB962C8B-B14F-4D97-AF65-F5344CB8AC3E}">
        <p14:creationId xmlns:p14="http://schemas.microsoft.com/office/powerpoint/2010/main" val="280791711"/>
      </p:ext>
    </p:extLst>
  </p:cSld>
  <p:clrMapOvr>
    <a:masterClrMapping/>
  </p:clrMapOvr>
  <mc:AlternateContent xmlns:mc="http://schemas.openxmlformats.org/markup-compatibility/2006" xmlns:p14="http://schemas.microsoft.com/office/powerpoint/2010/main">
    <mc:Choice Requires="p14">
      <p:transition spd="slow" p14:dur="2000" advTm="57124"/>
    </mc:Choice>
    <mc:Fallback xmlns="">
      <p:transition spd="slow" advTm="5712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F29BD2A-14FA-4E3B-AC50-976AB6877DEB}"/>
              </a:ext>
            </a:extLst>
          </p:cNvPr>
          <p:cNvSpPr/>
          <p:nvPr/>
        </p:nvSpPr>
        <p:spPr>
          <a:xfrm>
            <a:off x="1162601" y="1096018"/>
            <a:ext cx="8247726" cy="3349956"/>
          </a:xfrm>
          <a:prstGeom prst="rect">
            <a:avLst/>
          </a:prstGeom>
        </p:spPr>
        <p:txBody>
          <a:bodyPr wrap="square">
            <a:spAutoFit/>
          </a:bodyPr>
          <a:lstStyle/>
          <a:p>
            <a:pPr algn="ctr">
              <a:lnSpc>
                <a:spcPct val="150000"/>
              </a:lnSpc>
            </a:pPr>
            <a:r>
              <a:rPr lang="ru-RU" sz="2400" b="1" dirty="0">
                <a:latin typeface="Times New Roman" panose="02020603050405020304" pitchFamily="18" charset="0"/>
                <a:cs typeface="Times New Roman" panose="02020603050405020304" pitchFamily="18" charset="0"/>
              </a:rPr>
              <a:t>Баробаркунии таносуби трансформатсия:</a:t>
            </a: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Агар хат ду сатҳи шиддат дошта бошад (масалан, 110 кВ ↔ 220 кВ), пас ТҶ-</a:t>
            </a:r>
            <a:r>
              <a:rPr lang="ru-RU" sz="2400" dirty="0" err="1">
                <a:latin typeface="Times New Roman" panose="02020603050405020304" pitchFamily="18" charset="0"/>
                <a:cs typeface="Times New Roman" panose="02020603050405020304" pitchFamily="18" charset="0"/>
              </a:rPr>
              <a:t>ҳо</a:t>
            </a:r>
            <a:r>
              <a:rPr lang="ru-RU" sz="2400" dirty="0">
                <a:latin typeface="Times New Roman" panose="02020603050405020304" pitchFamily="18" charset="0"/>
                <a:cs typeface="Times New Roman" panose="02020603050405020304" pitchFamily="18" charset="0"/>
              </a:rPr>
              <a:t> бояд мувофиқ ба шиддат ва ҷараён интихоб шаванд.</a:t>
            </a:r>
          </a:p>
          <a:p>
            <a:pPr marL="342900" indent="-342900" algn="just">
              <a:lnSpc>
                <a:spcPct val="150000"/>
              </a:lnSpc>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Ҷараёнҳои дуюми ТҶ (5 А ё 1 А) бояд бо системаи ченкунӣ ва реле мувофиқ бошанд.</a:t>
            </a:r>
          </a:p>
        </p:txBody>
      </p:sp>
      <p:sp>
        <p:nvSpPr>
          <p:cNvPr id="5" name="Прямоугольник 4">
            <a:extLst>
              <a:ext uri="{FF2B5EF4-FFF2-40B4-BE49-F238E27FC236}">
                <a16:creationId xmlns:a16="http://schemas.microsoft.com/office/drawing/2014/main" id="{28F23B9C-DBBD-47D2-BDC0-44DD6A2708D0}"/>
              </a:ext>
            </a:extLst>
          </p:cNvPr>
          <p:cNvSpPr/>
          <p:nvPr/>
        </p:nvSpPr>
        <p:spPr>
          <a:xfrm>
            <a:off x="1162601" y="-29827"/>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0929707"/>
      </p:ext>
    </p:extLst>
  </p:cSld>
  <p:clrMapOvr>
    <a:masterClrMapping/>
  </p:clrMapOvr>
  <mc:AlternateContent xmlns:mc="http://schemas.openxmlformats.org/markup-compatibility/2006" xmlns:p14="http://schemas.microsoft.com/office/powerpoint/2010/main">
    <mc:Choice Requires="p14">
      <p:transition spd="slow" p14:dur="2000" advTm="41800"/>
    </mc:Choice>
    <mc:Fallback xmlns="">
      <p:transition spd="slow" advTm="418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F21712E-AA1E-4B59-8206-8D741853CFA8}"/>
              </a:ext>
            </a:extLst>
          </p:cNvPr>
          <p:cNvSpPr/>
          <p:nvPr/>
        </p:nvSpPr>
        <p:spPr>
          <a:xfrm>
            <a:off x="1162602" y="982176"/>
            <a:ext cx="8247726" cy="4893647"/>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Каналҳои иртиботӣ:</a:t>
            </a:r>
          </a:p>
          <a:p>
            <a:pPr marL="342900" indent="-342900">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Барои муқоисаи ҷараёнҳои дар аввал ва охир, маълумот бояд тавассути </a:t>
            </a:r>
            <a:r>
              <a:rPr lang="ru-RU" sz="2400" b="1" dirty="0">
                <a:latin typeface="Times New Roman" panose="02020603050405020304" pitchFamily="18" charset="0"/>
                <a:cs typeface="Times New Roman" panose="02020603050405020304" pitchFamily="18" charset="0"/>
              </a:rPr>
              <a:t>канали оптикӣ</a:t>
            </a:r>
            <a:r>
              <a:rPr lang="ru-RU"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PLC</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ё </a:t>
            </a:r>
            <a:r>
              <a:rPr lang="ru-RU" sz="2400" b="1" dirty="0">
                <a:latin typeface="Times New Roman" panose="02020603050405020304" pitchFamily="18" charset="0"/>
                <a:cs typeface="Times New Roman" panose="02020603050405020304" pitchFamily="18" charset="0"/>
              </a:rPr>
              <a:t>канали радио</a:t>
            </a:r>
            <a:r>
              <a:rPr lang="ru-RU" sz="2400" dirty="0">
                <a:latin typeface="Times New Roman" panose="02020603050405020304" pitchFamily="18" charset="0"/>
                <a:cs typeface="Times New Roman" panose="02020603050405020304" pitchFamily="18" charset="0"/>
              </a:rPr>
              <a:t> ба тарафи муқобил интиқол дода шавад.</a:t>
            </a:r>
          </a:p>
          <a:p>
            <a:pPr marL="342900" indent="-342900">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Суръат ва синхронизатсияи ин каналҳо барои кори дурусти ҳимоя муҳиманд.</a:t>
            </a:r>
          </a:p>
          <a:p>
            <a:pPr algn="ctr"/>
            <a:r>
              <a:rPr lang="ru-RU" sz="2400" b="1" dirty="0">
                <a:latin typeface="Times New Roman" panose="02020603050405020304" pitchFamily="18" charset="0"/>
                <a:cs typeface="Times New Roman" panose="02020603050405020304" pitchFamily="18" charset="0"/>
              </a:rPr>
              <a:t>Системаи муҳофизат аз садамаҳои берун аз минтақаи ҳимоя:</a:t>
            </a:r>
          </a:p>
          <a:p>
            <a:pPr marL="342900" indent="-342900">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Реле бояд ба садамаҳое, ки берун аз минтақаи ҳимоя ҳастанд (мисли дар тарафи дигар ё дар шабака), реаксия нишон надиҳад.</a:t>
            </a:r>
          </a:p>
          <a:p>
            <a:pPr marL="342900" indent="-342900">
              <a:buFont typeface="Wingdings" panose="05000000000000000000" pitchFamily="2" charset="2"/>
              <a:buChar char="§"/>
            </a:pPr>
            <a:r>
              <a:rPr lang="ru-RU" sz="2400" dirty="0">
                <a:latin typeface="Times New Roman" panose="02020603050405020304" pitchFamily="18" charset="0"/>
                <a:cs typeface="Times New Roman" panose="02020603050405020304" pitchFamily="18" charset="0"/>
              </a:rPr>
              <a:t>Барои ин, истифодаи функсияҳои </a:t>
            </a:r>
          </a:p>
          <a:p>
            <a:r>
              <a:rPr lang="ru-RU" sz="2400" dirty="0">
                <a:latin typeface="Times New Roman" panose="02020603050405020304" pitchFamily="18" charset="0"/>
                <a:cs typeface="Times New Roman" panose="02020603050405020304" pitchFamily="18" charset="0"/>
              </a:rPr>
              <a:t>стабилизатсия (</a:t>
            </a:r>
            <a:r>
              <a:rPr lang="en-US" sz="2400" dirty="0">
                <a:latin typeface="Times New Roman" panose="02020603050405020304" pitchFamily="18" charset="0"/>
                <a:cs typeface="Times New Roman" panose="02020603050405020304" pitchFamily="18" charset="0"/>
              </a:rPr>
              <a:t>bias/restraint) </a:t>
            </a:r>
            <a:r>
              <a:rPr lang="ru-RU" sz="2400" dirty="0">
                <a:latin typeface="Times New Roman" panose="02020603050405020304" pitchFamily="18" charset="0"/>
                <a:cs typeface="Times New Roman" panose="02020603050405020304" pitchFamily="18" charset="0"/>
              </a:rPr>
              <a:t>дар реле зарур аст.</a:t>
            </a:r>
          </a:p>
        </p:txBody>
      </p:sp>
      <p:sp>
        <p:nvSpPr>
          <p:cNvPr id="5" name="Прямоугольник 4">
            <a:extLst>
              <a:ext uri="{FF2B5EF4-FFF2-40B4-BE49-F238E27FC236}">
                <a16:creationId xmlns:a16="http://schemas.microsoft.com/office/drawing/2014/main" id="{46FBCF37-0843-4FBD-B21A-A8EE2B831D80}"/>
              </a:ext>
            </a:extLst>
          </p:cNvPr>
          <p:cNvSpPr/>
          <p:nvPr/>
        </p:nvSpPr>
        <p:spPr>
          <a:xfrm>
            <a:off x="1162601" y="-29827"/>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273581"/>
      </p:ext>
    </p:extLst>
  </p:cSld>
  <p:clrMapOvr>
    <a:masterClrMapping/>
  </p:clrMapOvr>
  <mc:AlternateContent xmlns:mc="http://schemas.openxmlformats.org/markup-compatibility/2006" xmlns:p14="http://schemas.microsoft.com/office/powerpoint/2010/main">
    <mc:Choice Requires="p14">
      <p:transition spd="slow" p14:dur="2000" advTm="137551"/>
    </mc:Choice>
    <mc:Fallback xmlns="">
      <p:transition spd="slow" advTm="1375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1703DDE-7E3E-4A58-867A-6A1F4F32E28F}"/>
              </a:ext>
            </a:extLst>
          </p:cNvPr>
          <p:cNvSpPr/>
          <p:nvPr/>
        </p:nvSpPr>
        <p:spPr>
          <a:xfrm>
            <a:off x="1189237" y="1184562"/>
            <a:ext cx="8247725" cy="3194016"/>
          </a:xfrm>
          <a:prstGeom prst="rect">
            <a:avLst/>
          </a:prstGeom>
        </p:spPr>
        <p:txBody>
          <a:bodyPr wrap="square">
            <a:spAutoFit/>
          </a:bodyPr>
          <a:lstStyle/>
          <a:p>
            <a:pPr algn="ctr">
              <a:lnSpc>
                <a:spcPct val="115000"/>
              </a:lnSpc>
              <a:spcBef>
                <a:spcPts val="200"/>
              </a:spcBef>
            </a:pP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 Ҳимояи дифференсиалии генераторҳо ва </a:t>
            </a: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муҳаррик</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ҳои бузург:</a:t>
            </a:r>
          </a:p>
          <a:p>
            <a:pPr marL="342900" lvl="0" indent="-342900">
              <a:lnSpc>
                <a:spcPct val="150000"/>
              </a:lnSpc>
              <a:spcAft>
                <a:spcPts val="800"/>
              </a:spcAft>
              <a:buSzPts val="1000"/>
              <a:buFont typeface="Wingdings" panose="05000000000000000000" pitchFamily="2"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Барои муҳофизати таҷҳизоти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тавоноиаш баланд</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монанди генераторҳо ва муҳаррикҳои баландшиддат.</a:t>
            </a:r>
          </a:p>
          <a:p>
            <a:pPr marL="342900" lvl="0" indent="-342900">
              <a:lnSpc>
                <a:spcPct val="150000"/>
              </a:lnSpc>
              <a:spcAft>
                <a:spcPts val="800"/>
              </a:spcAft>
              <a:buSzPts val="1000"/>
              <a:buFont typeface="Wingdings" panose="05000000000000000000" pitchFamily="2"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Дар ҳолати расиши дохилӣ ё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расиш ба замин</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дар печҳо, дифференсиал фаъол мешавад.</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DF5D5846-B8A1-44C7-AF4E-292EEC160CFF}"/>
              </a:ext>
            </a:extLst>
          </p:cNvPr>
          <p:cNvSpPr/>
          <p:nvPr/>
        </p:nvSpPr>
        <p:spPr>
          <a:xfrm>
            <a:off x="1162601" y="-29827"/>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3607787"/>
      </p:ext>
    </p:extLst>
  </p:cSld>
  <p:clrMapOvr>
    <a:masterClrMapping/>
  </p:clrMapOvr>
  <mc:AlternateContent xmlns:mc="http://schemas.openxmlformats.org/markup-compatibility/2006" xmlns:p14="http://schemas.microsoft.com/office/powerpoint/2010/main">
    <mc:Choice Requires="p14">
      <p:transition spd="slow" p14:dur="2000" advTm="46756"/>
    </mc:Choice>
    <mc:Fallback xmlns="">
      <p:transition spd="slow" advTm="4675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4C4AD67-DFA9-47D3-BBD2-26D795DAC60D}"/>
              </a:ext>
            </a:extLst>
          </p:cNvPr>
          <p:cNvSpPr/>
          <p:nvPr/>
        </p:nvSpPr>
        <p:spPr>
          <a:xfrm>
            <a:off x="758115" y="675075"/>
            <a:ext cx="8389769" cy="1339662"/>
          </a:xfrm>
          <a:prstGeom prst="rect">
            <a:avLst/>
          </a:prstGeom>
        </p:spPr>
        <p:txBody>
          <a:bodyPr wrap="square">
            <a:spAutoFit/>
          </a:bodyPr>
          <a:lstStyle/>
          <a:p>
            <a:pPr marL="457200" algn="just">
              <a:lnSpc>
                <a:spcPct val="115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расми 10.4. нақшаи принсипиалии ҳимояи дифференсиалии генератор ва муҳаррикҳо нишон дода шудааст.</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C3B6EE3-CAF2-49EB-87F0-861E5049535B}"/>
              </a:ext>
            </a:extLst>
          </p:cNvPr>
          <p:cNvSpPr/>
          <p:nvPr/>
        </p:nvSpPr>
        <p:spPr>
          <a:xfrm>
            <a:off x="1162601" y="-29827"/>
            <a:ext cx="8247727" cy="830997"/>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Истифодаи асосии схема дар намудҳои</a:t>
            </a:r>
            <a:endParaRPr lang="ru-RU" sz="2400" dirty="0">
              <a:solidFill>
                <a:schemeClr val="bg1"/>
              </a:solidFill>
              <a:latin typeface="Times New Roman" panose="02020603050405020304" pitchFamily="18" charset="0"/>
              <a:cs typeface="Times New Roman" panose="02020603050405020304" pitchFamily="18" charset="0"/>
            </a:endParaRPr>
          </a:p>
          <a:p>
            <a:pPr algn="ctr"/>
            <a:r>
              <a:rPr lang="tg-Cyrl-TJ" sz="2400" b="1" dirty="0">
                <a:solidFill>
                  <a:schemeClr val="bg1"/>
                </a:solidFill>
                <a:latin typeface="Times New Roman" panose="02020603050405020304" pitchFamily="18" charset="0"/>
                <a:cs typeface="Times New Roman" panose="02020603050405020304" pitchFamily="18" charset="0"/>
              </a:rPr>
              <a:t>гуногуни ҳимояҳо</a:t>
            </a:r>
            <a:r>
              <a:rPr lang="ru-RU" sz="2400" b="1" dirty="0">
                <a:solidFill>
                  <a:schemeClr val="bg1"/>
                </a:solidFill>
                <a:latin typeface="Times New Roman" panose="02020603050405020304" pitchFamily="18" charset="0"/>
                <a:cs typeface="Times New Roman" panose="02020603050405020304" pitchFamily="18" charset="0"/>
              </a:rPr>
              <a:t>:</a:t>
            </a:r>
            <a:endParaRPr lang="tg-Cyrl-TJ" sz="2400" b="1" dirty="0">
              <a:solidFill>
                <a:schemeClr val="bg1"/>
              </a:solidFill>
              <a:latin typeface="Times New Roman" panose="02020603050405020304" pitchFamily="18" charset="0"/>
              <a:cs typeface="Times New Roman" panose="02020603050405020304" pitchFamily="18" charset="0"/>
            </a:endParaRPr>
          </a:p>
        </p:txBody>
      </p:sp>
      <p:pic>
        <p:nvPicPr>
          <p:cNvPr id="6" name="Рисунок 5" descr="Picture background">
            <a:extLst>
              <a:ext uri="{FF2B5EF4-FFF2-40B4-BE49-F238E27FC236}">
                <a16:creationId xmlns:a16="http://schemas.microsoft.com/office/drawing/2014/main" id="{5D7233A7-CDA6-4716-AF78-50C76106C77A}"/>
              </a:ext>
            </a:extLst>
          </p:cNvPr>
          <p:cNvPicPr/>
          <p:nvPr/>
        </p:nvPicPr>
        <p:blipFill rotWithShape="1">
          <a:blip r:embed="rId2">
            <a:extLst>
              <a:ext uri="{28A0092B-C50C-407E-A947-70E740481C1C}">
                <a14:useLocalDpi xmlns:a14="http://schemas.microsoft.com/office/drawing/2010/main" val="0"/>
              </a:ext>
            </a:extLst>
          </a:blip>
          <a:srcRect r="52883"/>
          <a:stretch/>
        </p:blipFill>
        <p:spPr bwMode="auto">
          <a:xfrm>
            <a:off x="650984" y="2023671"/>
            <a:ext cx="2749163" cy="3524539"/>
          </a:xfrm>
          <a:prstGeom prst="rect">
            <a:avLst/>
          </a:prstGeom>
          <a:noFill/>
          <a:ln>
            <a:noFill/>
          </a:ln>
          <a:extLst>
            <a:ext uri="{53640926-AAD7-44D8-BBD7-CCE9431645EC}">
              <a14:shadowObscured xmlns:a14="http://schemas.microsoft.com/office/drawing/2010/main"/>
            </a:ext>
          </a:extLst>
        </p:spPr>
      </p:pic>
      <p:sp>
        <p:nvSpPr>
          <p:cNvPr id="7" name="Прямоугольник 6">
            <a:extLst>
              <a:ext uri="{FF2B5EF4-FFF2-40B4-BE49-F238E27FC236}">
                <a16:creationId xmlns:a16="http://schemas.microsoft.com/office/drawing/2014/main" id="{380FD685-C3EE-4944-BD18-D52F4FFB1C87}"/>
              </a:ext>
            </a:extLst>
          </p:cNvPr>
          <p:cNvSpPr/>
          <p:nvPr/>
        </p:nvSpPr>
        <p:spPr>
          <a:xfrm>
            <a:off x="-168862" y="5731823"/>
            <a:ext cx="6534335" cy="777777"/>
          </a:xfrm>
          <a:prstGeom prst="rect">
            <a:avLst/>
          </a:prstGeom>
        </p:spPr>
        <p:txBody>
          <a:bodyPr wrap="square">
            <a:spAutoFit/>
          </a:bodyPr>
          <a:lstStyle/>
          <a:p>
            <a:pPr marL="457200">
              <a:lnSpc>
                <a:spcPct val="115000"/>
              </a:lnSpc>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Рас 10.4. Схемаи пайвасти ҳимояи дифференсиалии генератор ва муҳаррикҳои электрикӣ. </a:t>
            </a:r>
            <a:r>
              <a:rPr lang="ru-RU"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3"/>
              </a:rPr>
              <a:t>studfile.net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4B137D7B-C103-448E-A372-84697F8606E1}"/>
              </a:ext>
            </a:extLst>
          </p:cNvPr>
          <p:cNvSpPr/>
          <p:nvPr/>
        </p:nvSpPr>
        <p:spPr>
          <a:xfrm>
            <a:off x="3497987" y="1762559"/>
            <a:ext cx="5983547" cy="3785652"/>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Пайвасти </a:t>
            </a:r>
            <a:r>
              <a:rPr lang="ru-RU" sz="2400" b="1" dirty="0">
                <a:latin typeface="Times New Roman" panose="02020603050405020304" pitchFamily="18" charset="0"/>
                <a:cs typeface="Times New Roman" panose="02020603050405020304" pitchFamily="18" charset="0"/>
              </a:rPr>
              <a:t>трансформаторҳои ҷараён (ТҶ)</a:t>
            </a:r>
            <a:r>
              <a:rPr lang="ru-RU" sz="2400" dirty="0">
                <a:latin typeface="Times New Roman" panose="02020603050405020304" pitchFamily="18" charset="0"/>
                <a:cs typeface="Times New Roman" panose="02020603050405020304" pitchFamily="18" charset="0"/>
              </a:rPr>
              <a:t> дар </a:t>
            </a:r>
            <a:r>
              <a:rPr lang="ru-RU" sz="2400" b="1" dirty="0">
                <a:latin typeface="Times New Roman" panose="02020603050405020304" pitchFamily="18" charset="0"/>
                <a:cs typeface="Times New Roman" panose="02020603050405020304" pitchFamily="18" charset="0"/>
              </a:rPr>
              <a:t>ҳимояи дифференсиалии генераторҳо</a:t>
            </a:r>
            <a:r>
              <a:rPr lang="ru-RU" sz="2400" dirty="0">
                <a:latin typeface="Times New Roman" panose="02020603050405020304" pitchFamily="18" charset="0"/>
                <a:cs typeface="Times New Roman" panose="02020603050405020304" pitchFamily="18" charset="0"/>
              </a:rPr>
              <a:t> яке аз муҳимтарин ҷузъҳои бехатарии системаи энергетикӣ мебошад. Ҳадафи асосии ин ҳимоя — ташхиси садамаҳои дохилии генератор, аз ҷумла РК-и байни ғалтакҳои статор ва замин мебошад. Барои амалӣ намудани ин ҳимоя, ТҶ бо дақиқии баланд ва бо тарзи махсус пайваст карда мешаванд.</a:t>
            </a:r>
          </a:p>
        </p:txBody>
      </p:sp>
    </p:spTree>
    <p:extLst>
      <p:ext uri="{BB962C8B-B14F-4D97-AF65-F5344CB8AC3E}">
        <p14:creationId xmlns:p14="http://schemas.microsoft.com/office/powerpoint/2010/main" val="3777139433"/>
      </p:ext>
    </p:extLst>
  </p:cSld>
  <p:clrMapOvr>
    <a:masterClrMapping/>
  </p:clrMapOvr>
  <mc:AlternateContent xmlns:mc="http://schemas.openxmlformats.org/markup-compatibility/2006" xmlns:p14="http://schemas.microsoft.com/office/powerpoint/2010/main">
    <mc:Choice Requires="p14">
      <p:transition spd="slow" p14:dur="2000" advTm="136944"/>
    </mc:Choice>
    <mc:Fallback xmlns="">
      <p:transition spd="slow" advTm="13694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DEB88C9-CE89-4DE0-B217-EEFF4DA81E3C}"/>
              </a:ext>
            </a:extLst>
          </p:cNvPr>
          <p:cNvSpPr/>
          <p:nvPr/>
        </p:nvSpPr>
        <p:spPr>
          <a:xfrm>
            <a:off x="3182454" y="-204187"/>
            <a:ext cx="3345788" cy="661207"/>
          </a:xfrm>
          <a:prstGeom prst="rect">
            <a:avLst/>
          </a:prstGeom>
        </p:spPr>
        <p:txBody>
          <a:bodyPr wrap="none">
            <a:spAutoFit/>
          </a:bodyPr>
          <a:lstStyle/>
          <a:p>
            <a:pPr algn="just">
              <a:lnSpc>
                <a:spcPct val="150000"/>
              </a:lnSpc>
              <a:spcAft>
                <a:spcPts val="800"/>
              </a:spcAft>
            </a:pPr>
            <a:r>
              <a:rPr lang="tg-Cyrl-TJ"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510685A-84B5-4EBF-A083-FE88D351C5FE}"/>
              </a:ext>
            </a:extLst>
          </p:cNvPr>
          <p:cNvSpPr/>
          <p:nvPr/>
        </p:nvSpPr>
        <p:spPr>
          <a:xfrm>
            <a:off x="736845" y="330603"/>
            <a:ext cx="8673485" cy="5170646"/>
          </a:xfrm>
          <a:prstGeom prst="rect">
            <a:avLst/>
          </a:prstGeom>
        </p:spPr>
        <p:txBody>
          <a:bodyPr wrap="square">
            <a:spAutoFit/>
          </a:bodyPr>
          <a:lstStyle/>
          <a:p>
            <a:pPr algn="just"/>
            <a:r>
              <a:rPr lang="ru-RU" sz="2200" dirty="0">
                <a:latin typeface="Times New Roman" panose="02020603050405020304" pitchFamily="18" charset="0"/>
                <a:cs typeface="Times New Roman" panose="02020603050405020304" pitchFamily="18" charset="0"/>
              </a:rPr>
              <a:t>	Нақшаҳои пайвасти ТҶ-</a:t>
            </a:r>
            <a:r>
              <a:rPr lang="ru-RU" sz="2200" dirty="0" err="1">
                <a:latin typeface="Times New Roman" panose="02020603050405020304" pitchFamily="18" charset="0"/>
                <a:cs typeface="Times New Roman" panose="02020603050405020304" pitchFamily="18" charset="0"/>
              </a:rPr>
              <a:t>ҳо</a:t>
            </a:r>
            <a:r>
              <a:rPr lang="ru-RU" sz="2200" dirty="0">
                <a:latin typeface="Times New Roman" panose="02020603050405020304" pitchFamily="18" charset="0"/>
                <a:cs typeface="Times New Roman" panose="02020603050405020304" pitchFamily="18" charset="0"/>
              </a:rPr>
              <a:t> барои ҳама гуна ченкуниҳо ва ҳимояҳо  махсусан ҳимояи дифференсиалӣ яке аз боэътимодтарин ва зудкортарин навъҳои ҳимоя дар шабакаҳои барқӣ ба ҳисоб меравад. 	Барои кори дурусти чунин система, пайвасти дурусти трансформаторҳои ҷараён (ТҶ) нақши калидӣ мебозад. Махсусан дар ҳимояи дифференсиалии трансформаторҳо, ТҶ бояд бо ҷуброни гардиши фаза (масалан, пайвасти </a:t>
            </a:r>
            <a:r>
              <a:rPr lang="en-US" sz="2200" dirty="0">
                <a:latin typeface="Times New Roman" panose="02020603050405020304" pitchFamily="18" charset="0"/>
                <a:cs typeface="Times New Roman" panose="02020603050405020304" pitchFamily="18" charset="0"/>
              </a:rPr>
              <a:t>Y/∆) </a:t>
            </a:r>
            <a:r>
              <a:rPr lang="ru-RU" sz="2200" dirty="0">
                <a:latin typeface="Times New Roman" panose="02020603050405020304" pitchFamily="18" charset="0"/>
                <a:cs typeface="Times New Roman" panose="02020603050405020304" pitchFamily="18" charset="0"/>
              </a:rPr>
              <a:t>ва мувофиқати таносуби трансформатсия насб карда шаванд. Барои хатҳои интиқол, ТҶ дар ҳарду тарафи хат пайваст мешаванд ва маълумот тавассути каналҳои иртиботӣ ба реле интиқол меёбад. Дар генераторҳо бошад, ТҶ дар нуқтаҳои нейтрал ва баромади генератор насб шуда, барои дарёфти садамаҳои дохилӣ истифода мешаванд.</a:t>
            </a:r>
          </a:p>
          <a:p>
            <a:pPr algn="just"/>
            <a:r>
              <a:rPr lang="ru-RU" sz="2200" dirty="0">
                <a:latin typeface="Times New Roman" panose="02020603050405020304" pitchFamily="18" charset="0"/>
                <a:cs typeface="Times New Roman" panose="02020603050405020304" pitchFamily="18" charset="0"/>
              </a:rPr>
              <a:t>	Дар ҳама ҳолатҳо, риояи талаботи дақиқ ба қутбӣ, синфи дуруст, баробарии фазавӣ ва пайвасти мувофиқи занҷири дуюм ТҶ (ситора, секунҷа, нопурра) зарур аст.</a:t>
            </a:r>
          </a:p>
        </p:txBody>
      </p:sp>
    </p:spTree>
    <p:extLst>
      <p:ext uri="{BB962C8B-B14F-4D97-AF65-F5344CB8AC3E}">
        <p14:creationId xmlns:p14="http://schemas.microsoft.com/office/powerpoint/2010/main" val="2413468363"/>
      </p:ext>
    </p:extLst>
  </p:cSld>
  <p:clrMapOvr>
    <a:masterClrMapping/>
  </p:clrMapOvr>
  <mc:AlternateContent xmlns:mc="http://schemas.openxmlformats.org/markup-compatibility/2006" xmlns:p14="http://schemas.microsoft.com/office/powerpoint/2010/main">
    <mc:Choice Requires="p14">
      <p:transition spd="slow" p14:dur="2000" advTm="75955"/>
    </mc:Choice>
    <mc:Fallback xmlns="">
      <p:transition spd="slow" advTm="7595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0"/>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732845" y="920622"/>
            <a:ext cx="8617863"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tg-Cyrl-TJ" sz="20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Раҷабов, П., Д. Давлатшоев, У. Хоҷаева, и М. Каримов. </a:t>
            </a:r>
            <a:r>
              <a:rPr lang="ru-RU" sz="2000" i="1" dirty="0">
                <a:latin typeface="Times New Roman" panose="02020603050405020304" pitchFamily="18" charset="0"/>
                <a:cs typeface="Times New Roman" panose="02020603050405020304" pitchFamily="18" charset="0"/>
              </a:rPr>
              <a:t>Луғати истилоҳи соҳаи энергетика (русӣ-тоҷикӣ)</a:t>
            </a:r>
            <a:r>
              <a:rPr lang="ru-RU" sz="2000" dirty="0">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Гельфанд, Я. С. </a:t>
            </a:r>
            <a:r>
              <a:rPr lang="ru-RU" sz="2000" i="1" dirty="0">
                <a:latin typeface="Times New Roman" panose="02020603050405020304" pitchFamily="18" charset="0"/>
                <a:cs typeface="Times New Roman" panose="02020603050405020304" pitchFamily="18" charset="0"/>
              </a:rPr>
              <a:t>Релейная защита распределительных сетей</a:t>
            </a:r>
            <a:r>
              <a:rPr lang="ru-RU" sz="2000" dirty="0">
                <a:latin typeface="Times New Roman" panose="02020603050405020304" pitchFamily="18" charset="0"/>
                <a:cs typeface="Times New Roman" panose="02020603050405020304" pitchFamily="18" charset="0"/>
              </a:rPr>
              <a:t>. 2-ю издания, перераб. ва иловашуд. М.: Энергоатомиздат, 1987.</a:t>
            </a:r>
          </a:p>
          <a:p>
            <a:pPr marL="342900" lvl="0" indent="-342900">
              <a:buFont typeface="+mj-lt"/>
              <a:buAutoNum type="arabicPeriod"/>
            </a:pPr>
            <a:r>
              <a:rPr lang="ru-RU" sz="20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studfile.net</a:t>
            </a:r>
            <a:endParaRPr lang="ru-RU" sz="20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Font typeface="+mj-lt"/>
              <a:buAutoNum type="arabicPeriod"/>
            </a:pPr>
            <a:r>
              <a:rPr lang="ru-RU" sz="20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bigbim.ru</a:t>
            </a:r>
            <a:endParaRPr lang="ru-RU" sz="20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Font typeface="+mj-lt"/>
              <a:buAutoNum type="arabicPeriod"/>
            </a:pPr>
            <a:r>
              <a:rPr lang="ru-RU" sz="20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immunocap.ru</a:t>
            </a:r>
            <a:endParaRPr lang="ru-RU" sz="2000" dirty="0">
              <a:solidFill>
                <a:schemeClr val="tx1"/>
              </a:solidFill>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buClrTx/>
            </a:pPr>
            <a:endParaRPr lang="tg-Cyrl-TJ"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749"/>
    </mc:Choice>
    <mc:Fallback xmlns="">
      <p:transition spd="slow" advTm="3874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258"/>
    </mc:Choice>
    <mc:Fallback xmlns="">
      <p:transition spd="slow" advTm="4258"/>
    </mc:Fallback>
  </mc:AlternateContent>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1715</TotalTime>
  <Words>2433</Words>
  <Application>Microsoft Office PowerPoint</Application>
  <PresentationFormat>Лист A4 (210x297 мм)</PresentationFormat>
  <Paragraphs>234</Paragraphs>
  <Slides>43</Slides>
  <Notes>5</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43</vt:i4>
      </vt:variant>
    </vt:vector>
  </HeadingPairs>
  <TitlesOfParts>
    <vt:vector size="49" baseType="lpstr">
      <vt:lpstr>Century Gothic</vt:lpstr>
      <vt:lpstr>Arial</vt:lpstr>
      <vt:lpstr>Times New Roman</vt:lpstr>
      <vt:lpstr>Calibri</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166</cp:revision>
  <dcterms:created xsi:type="dcterms:W3CDTF">2017-07-03T07:04:34Z</dcterms:created>
  <dcterms:modified xsi:type="dcterms:W3CDTF">2025-05-06T11:38:21Z</dcterms:modified>
</cp:coreProperties>
</file>