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6" d="100"/>
          <a:sy n="66" d="100"/>
        </p:scale>
        <p:origin x="-150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03.10.2019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1472" y="428604"/>
            <a:ext cx="7772400" cy="2041529"/>
          </a:xfrm>
        </p:spPr>
        <p:txBody>
          <a:bodyPr>
            <a:normAutofit fontScale="90000"/>
          </a:bodyPr>
          <a:lstStyle/>
          <a:p>
            <a:r>
              <a:rPr lang="en-US" b="1" dirty="0" err="1" smtClean="0"/>
              <a:t>Mavzu</a:t>
            </a:r>
            <a:r>
              <a:rPr lang="en-US" b="1" dirty="0" smtClean="0"/>
              <a:t>: </a:t>
            </a:r>
            <a:r>
              <a:rPr lang="en-US" sz="3900" b="1" dirty="0" err="1" smtClean="0"/>
              <a:t>Ultratovush</a:t>
            </a:r>
            <a:r>
              <a:rPr lang="en-US" sz="3900" b="1" dirty="0" smtClean="0"/>
              <a:t> </a:t>
            </a:r>
            <a:r>
              <a:rPr lang="en-US" sz="3900" b="1" dirty="0" err="1" smtClean="0"/>
              <a:t>yordamida</a:t>
            </a:r>
            <a:r>
              <a:rPr lang="en-US" sz="3900" b="1" dirty="0" smtClean="0"/>
              <a:t> </a:t>
            </a:r>
            <a:r>
              <a:rPr lang="en-US" sz="3900" b="1" dirty="0" err="1" smtClean="0"/>
              <a:t>nazorat</a:t>
            </a:r>
            <a:r>
              <a:rPr lang="en-US" sz="3900" b="1" dirty="0" smtClean="0"/>
              <a:t> </a:t>
            </a:r>
            <a:r>
              <a:rPr lang="en-US" sz="3900" b="1" dirty="0" err="1" smtClean="0"/>
              <a:t>qilish</a:t>
            </a:r>
            <a:r>
              <a:rPr lang="en-US" sz="3900" b="1" dirty="0" smtClean="0"/>
              <a:t>.</a:t>
            </a:r>
            <a:br>
              <a:rPr lang="en-US" sz="3900" b="1" dirty="0" smtClean="0"/>
            </a:br>
            <a:r>
              <a:rPr lang="en-US" sz="3900" b="1" dirty="0" err="1" smtClean="0"/>
              <a:t>Ultratovush</a:t>
            </a:r>
            <a:r>
              <a:rPr lang="en-US" sz="3900" b="1" dirty="0" smtClean="0"/>
              <a:t> </a:t>
            </a:r>
            <a:r>
              <a:rPr lang="en-US" sz="3900" b="1" dirty="0" err="1" smtClean="0"/>
              <a:t>yordamida</a:t>
            </a:r>
            <a:r>
              <a:rPr lang="en-US" sz="3900" b="1" dirty="0" smtClean="0"/>
              <a:t> </a:t>
            </a:r>
            <a:r>
              <a:rPr lang="en-US" sz="3900" b="1" dirty="0" err="1" smtClean="0"/>
              <a:t>nazorat</a:t>
            </a:r>
            <a:r>
              <a:rPr lang="en-US" sz="3900" b="1" dirty="0" smtClean="0"/>
              <a:t>.</a:t>
            </a:r>
            <a:r>
              <a:rPr lang="ru-RU" dirty="0" smtClean="0"/>
              <a:t/>
            </a:r>
            <a:br>
              <a:rPr lang="ru-RU" dirty="0" smtClean="0"/>
            </a:br>
            <a:endParaRPr lang="ru-RU" dirty="0"/>
          </a:p>
        </p:txBody>
      </p:sp>
      <p:sp>
        <p:nvSpPr>
          <p:cNvPr id="3" name="Подзаголовок 2"/>
          <p:cNvSpPr>
            <a:spLocks noGrp="1"/>
          </p:cNvSpPr>
          <p:nvPr>
            <p:ph type="subTitle" idx="1"/>
          </p:nvPr>
        </p:nvSpPr>
        <p:spPr>
          <a:xfrm>
            <a:off x="1357290" y="2071678"/>
            <a:ext cx="6400800" cy="1752600"/>
          </a:xfrm>
        </p:spPr>
        <p:txBody>
          <a:bodyPr>
            <a:normAutofit/>
          </a:bodyPr>
          <a:lstStyle/>
          <a:p>
            <a:r>
              <a:rPr lang="en-US" sz="4000" dirty="0" err="1" smtClean="0">
                <a:solidFill>
                  <a:schemeClr val="tx1"/>
                </a:solidFill>
                <a:latin typeface="Times New Roman" pitchFamily="18" charset="0"/>
                <a:cs typeface="Times New Roman" pitchFamily="18" charset="0"/>
              </a:rPr>
              <a:t>Reja</a:t>
            </a:r>
            <a:r>
              <a:rPr lang="en-US" sz="4000" dirty="0" smtClean="0">
                <a:solidFill>
                  <a:schemeClr val="tx1"/>
                </a:solidFill>
                <a:latin typeface="Times New Roman" pitchFamily="18" charset="0"/>
                <a:cs typeface="Times New Roman" pitchFamily="18" charset="0"/>
              </a:rPr>
              <a:t>:</a:t>
            </a:r>
            <a:endParaRPr lang="ru-RU" sz="4000" dirty="0">
              <a:solidFill>
                <a:schemeClr val="tx1"/>
              </a:solidFill>
              <a:latin typeface="Times New Roman" pitchFamily="18" charset="0"/>
              <a:cs typeface="Times New Roman" pitchFamily="18" charset="0"/>
            </a:endParaRPr>
          </a:p>
        </p:txBody>
      </p:sp>
      <p:sp>
        <p:nvSpPr>
          <p:cNvPr id="1025" name="Rectangle 1"/>
          <p:cNvSpPr>
            <a:spLocks noChangeArrowheads="1"/>
          </p:cNvSpPr>
          <p:nvPr/>
        </p:nvSpPr>
        <p:spPr bwMode="auto">
          <a:xfrm>
            <a:off x="500034" y="3286124"/>
            <a:ext cx="7858180"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US" sz="3000" i="0" u="none" strike="noStrike" cap="none" normalizeH="0" baseline="0" dirty="0" smtClean="0">
                <a:ln>
                  <a:noFill/>
                </a:ln>
                <a:solidFill>
                  <a:schemeClr val="tx1"/>
                </a:solidFill>
                <a:effectLst/>
                <a:latin typeface="30"/>
                <a:ea typeface="Times New Roman" pitchFamily="18" charset="0"/>
                <a:cs typeface="Times New Roman" pitchFamily="18" charset="0"/>
              </a:rPr>
              <a:t>4</a:t>
            </a:r>
            <a:r>
              <a:rPr kumimoji="0" lang="uz-Cyrl-UZ" sz="3000" i="0" u="none" strike="noStrike" cap="none" normalizeH="0" baseline="0" dirty="0" smtClean="0">
                <a:ln>
                  <a:noFill/>
                </a:ln>
                <a:solidFill>
                  <a:schemeClr val="tx1"/>
                </a:solidFill>
                <a:effectLst/>
                <a:latin typeface="30"/>
                <a:ea typeface="Times New Roman" pitchFamily="18" charset="0"/>
                <a:cs typeface="Times New Roman" pitchFamily="18" charset="0"/>
              </a:rPr>
              <a:t>.1. Fizik asoslari</a:t>
            </a:r>
            <a:endParaRPr kumimoji="0" lang="en-US" sz="3000" i="0" u="none" strike="noStrike" cap="none" normalizeH="0" baseline="0" dirty="0" smtClean="0">
              <a:ln>
                <a:noFill/>
              </a:ln>
              <a:solidFill>
                <a:schemeClr val="tx1"/>
              </a:solidFill>
              <a:effectLst/>
              <a:latin typeface="30"/>
              <a:ea typeface="Times New Roman" pitchFamily="18" charset="0"/>
              <a:cs typeface="Times New Roman" pitchFamily="18" charset="0"/>
            </a:endParaRPr>
          </a:p>
          <a:p>
            <a:pPr marL="0" marR="0" lvl="0" indent="457200" algn="l" defTabSz="914400" rtl="0" eaLnBrk="1" fontAlgn="base" latinLnBrk="0" hangingPunct="1">
              <a:lnSpc>
                <a:spcPct val="100000"/>
              </a:lnSpc>
              <a:spcBef>
                <a:spcPct val="0"/>
              </a:spcBef>
              <a:spcAft>
                <a:spcPct val="0"/>
              </a:spcAft>
              <a:buClrTx/>
              <a:buSzTx/>
              <a:buFontTx/>
              <a:buNone/>
              <a:tabLst/>
            </a:pPr>
            <a:r>
              <a:rPr kumimoji="0" lang="uz-Cyrl-UZ" sz="3000" i="0" u="none" strike="noStrike" cap="none" normalizeH="0" baseline="0" dirty="0" smtClean="0">
                <a:ln>
                  <a:noFill/>
                </a:ln>
                <a:solidFill>
                  <a:schemeClr val="tx1"/>
                </a:solidFill>
                <a:effectLst/>
                <a:latin typeface="30"/>
                <a:ea typeface="Times New Roman" pitchFamily="18" charset="0"/>
                <a:cs typeface="Times New Roman" pitchFamily="18" charset="0"/>
              </a:rPr>
              <a:t>                                                                                                              </a:t>
            </a:r>
            <a:endParaRPr kumimoji="0" lang="en-US" sz="3000" i="0" u="none" strike="noStrike" cap="none" normalizeH="0" baseline="0" dirty="0" smtClean="0">
              <a:ln>
                <a:noFill/>
              </a:ln>
              <a:solidFill>
                <a:schemeClr val="tx1"/>
              </a:solidFill>
              <a:effectLst/>
              <a:latin typeface="30"/>
              <a:ea typeface="Times New Roman" pitchFamily="18"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en-US" sz="3000" i="0" u="none" strike="noStrike" cap="none" normalizeH="0" baseline="0" dirty="0" smtClean="0">
                <a:ln>
                  <a:noFill/>
                </a:ln>
                <a:solidFill>
                  <a:schemeClr val="tx1"/>
                </a:solidFill>
                <a:effectLst/>
                <a:latin typeface="30"/>
                <a:ea typeface="Times New Roman" pitchFamily="18" charset="0"/>
                <a:cs typeface="Arial" pitchFamily="34" charset="0"/>
              </a:rPr>
              <a:t>4</a:t>
            </a:r>
            <a:r>
              <a:rPr kumimoji="0" lang="uz-Cyrl-UZ" sz="3000" i="0" u="none" strike="noStrike" cap="none" normalizeH="0" baseline="0" dirty="0" smtClean="0">
                <a:ln>
                  <a:noFill/>
                </a:ln>
                <a:solidFill>
                  <a:schemeClr val="tx1"/>
                </a:solidFill>
                <a:effectLst/>
                <a:latin typeface="30"/>
                <a:ea typeface="Times New Roman" pitchFamily="18" charset="0"/>
                <a:cs typeface="Arial" pitchFamily="34" charset="0"/>
              </a:rPr>
              <a:t>.2. Apparatlar                                                                                                                     </a:t>
            </a:r>
            <a:endParaRPr kumimoji="0" lang="uz-Cyrl-UZ" sz="3000" i="0" u="none" strike="noStrike" cap="none" normalizeH="0" baseline="0" dirty="0" smtClean="0">
              <a:ln>
                <a:noFill/>
              </a:ln>
              <a:solidFill>
                <a:schemeClr val="tx1"/>
              </a:solidFill>
              <a:effectLst/>
              <a:latin typeface="3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071678"/>
            <a:ext cx="8229600" cy="4054485"/>
          </a:xfrm>
        </p:spPr>
        <p:txBody>
          <a:bodyPr>
            <a:normAutofit fontScale="92500" lnSpcReduction="10000"/>
          </a:bodyPr>
          <a:lstStyle/>
          <a:p>
            <a:r>
              <a:rPr lang="en-US" b="1" dirty="0" smtClean="0"/>
              <a:t>4</a:t>
            </a:r>
            <a:r>
              <a:rPr lang="uz-Cyrl-UZ" b="1" dirty="0" smtClean="0"/>
              <a:t>.1. Fizik asoslari</a:t>
            </a:r>
            <a:endParaRPr lang="ru-RU" dirty="0" smtClean="0"/>
          </a:p>
          <a:p>
            <a:r>
              <a:rPr lang="uz-Cyrl-UZ" b="1" dirty="0" smtClean="0"/>
              <a:t>Ultratovush to‘lqinlarining tarqalishi.</a:t>
            </a:r>
            <a:r>
              <a:rPr lang="uz-Cyrl-UZ" dirty="0" smtClean="0"/>
              <a:t> Ultratovush tebranishlari deb chastotasi inson qulog‘ining eshitish bo‘sag‘asidan tashqarida yotuvchi, yani 20000 Gs (20 kGs) bo‘lgan qayishqoq tebranishlarning mexanik tebranishini aytiladi. Ultratovush yordamida nazort qilish uchun 0,5 – 10 MGs chastotali tebranishlardan foydaniladi. </a:t>
            </a:r>
            <a:endParaRPr lang="ru-RU" dirty="0" smtClean="0"/>
          </a:p>
          <a:p>
            <a:endParaRPr lang="ru-RU" dirty="0"/>
          </a:p>
        </p:txBody>
      </p:sp>
      <p:sp>
        <p:nvSpPr>
          <p:cNvPr id="4" name="Заголовок 1"/>
          <p:cNvSpPr>
            <a:spLocks noGrp="1"/>
          </p:cNvSpPr>
          <p:nvPr>
            <p:ph type="title"/>
          </p:nvPr>
        </p:nvSpPr>
        <p:spPr>
          <a:xfrm>
            <a:off x="500034" y="714356"/>
            <a:ext cx="8229600" cy="1143000"/>
          </a:xfrm>
        </p:spPr>
        <p:txBody>
          <a:bodyPr>
            <a:normAutofit fontScale="90000"/>
          </a:bodyPr>
          <a:lstStyle/>
          <a:p>
            <a:r>
              <a:rPr lang="en-US" b="1" dirty="0" err="1" smtClean="0"/>
              <a:t>Mavzu</a:t>
            </a:r>
            <a:r>
              <a:rPr lang="en-US" b="1" dirty="0" smtClean="0"/>
              <a:t>: </a:t>
            </a:r>
            <a:r>
              <a:rPr lang="en-US" sz="3900" b="1" dirty="0" err="1" smtClean="0"/>
              <a:t>Ultratovush</a:t>
            </a:r>
            <a:r>
              <a:rPr lang="en-US" sz="3900" b="1" dirty="0" smtClean="0"/>
              <a:t> </a:t>
            </a:r>
            <a:r>
              <a:rPr lang="en-US" sz="3900" b="1" dirty="0" err="1" smtClean="0"/>
              <a:t>yordamida</a:t>
            </a:r>
            <a:r>
              <a:rPr lang="en-US" sz="3900" b="1" dirty="0" smtClean="0"/>
              <a:t> </a:t>
            </a:r>
            <a:r>
              <a:rPr lang="en-US" sz="3900" b="1" dirty="0" err="1" smtClean="0"/>
              <a:t>nazorat</a:t>
            </a:r>
            <a:r>
              <a:rPr lang="en-US" sz="3900" b="1" dirty="0" smtClean="0"/>
              <a:t> </a:t>
            </a:r>
            <a:r>
              <a:rPr lang="en-US" sz="3900" b="1" dirty="0" err="1" smtClean="0"/>
              <a:t>qilish</a:t>
            </a:r>
            <a:r>
              <a:rPr lang="en-US" sz="3900" b="1" dirty="0" smtClean="0"/>
              <a:t>.</a:t>
            </a:r>
            <a:br>
              <a:rPr lang="en-US" sz="3900" b="1" dirty="0" smtClean="0"/>
            </a:br>
            <a:r>
              <a:rPr lang="en-US" sz="3900" b="1" dirty="0" err="1" smtClean="0"/>
              <a:t>Ultratovush</a:t>
            </a:r>
            <a:r>
              <a:rPr lang="en-US" sz="3900" b="1" dirty="0" smtClean="0"/>
              <a:t> </a:t>
            </a:r>
            <a:r>
              <a:rPr lang="en-US" sz="3900" b="1" dirty="0" err="1" smtClean="0"/>
              <a:t>yordamida</a:t>
            </a:r>
            <a:r>
              <a:rPr lang="en-US" sz="3900" b="1" dirty="0" smtClean="0"/>
              <a:t> </a:t>
            </a:r>
            <a:r>
              <a:rPr lang="en-US" sz="3900" b="1" dirty="0" err="1" smtClean="0"/>
              <a:t>nazorat</a:t>
            </a:r>
            <a:r>
              <a:rPr lang="en-US" sz="3900" b="1" dirty="0" smtClean="0"/>
              <a:t>.</a:t>
            </a:r>
            <a:r>
              <a:rPr lang="ru-RU" dirty="0" smtClean="0"/>
              <a:t/>
            </a:r>
            <a:br>
              <a:rPr lang="ru-RU" dirty="0" smtClean="0"/>
            </a:br>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000240"/>
            <a:ext cx="8229600" cy="4125923"/>
          </a:xfrm>
        </p:spPr>
        <p:txBody>
          <a:bodyPr>
            <a:normAutofit fontScale="70000" lnSpcReduction="20000"/>
          </a:bodyPr>
          <a:lstStyle/>
          <a:p>
            <a:pPr algn="just"/>
            <a:r>
              <a:rPr lang="uz-Cyrl-UZ" dirty="0" smtClean="0"/>
              <a:t>Ultratovush nurlangichlari va priyomniklari (qabul qilgichlari) sifatida pezoelektrik keramika yoki pezokvarsdan tayyorlangan pezoplastinalar ishlatiladi. Ultratovush tulkinlari nurlagichlari va qabul šilgichlari </a:t>
            </a:r>
            <a:r>
              <a:rPr lang="uz-Cyrl-UZ" u="sng" dirty="0" smtClean="0">
                <a:solidFill>
                  <a:schemeClr val="accent1"/>
                </a:solidFill>
              </a:rPr>
              <a:t>pezoutkazgichlar</a:t>
            </a:r>
            <a:r>
              <a:rPr lang="uz-Cyrl-UZ" dirty="0" smtClean="0">
                <a:solidFill>
                  <a:schemeClr val="accent1"/>
                </a:solidFill>
              </a:rPr>
              <a:t> </a:t>
            </a:r>
            <a:r>
              <a:rPr lang="uz-Cyrl-UZ" dirty="0" smtClean="0"/>
              <a:t>deyiladi. Pezoplastinaga elektr kuchlanishi berilganda teskari pezoelektrik effekt tasirida plastinaning qalinligi o‘zgaradi. Agar kuchlanishning ishorasi o‘zgaruvchan bo‘lsa, u holda plastina ana shu o‘zgarishlar bilan bir taktda tebranib atrof muhitda qayishqoq tebranishlar hosil qiladi. Bunda plastina nurlangich kabi ishlaydi. (4.1-rasm, a) va aksincha, basharti pezoelektrik plastina bosim impullarini qabul qilsa (qaytarilgan ultratovush to‘lqini), u holda to‘g‘ridan to‘g‘ri pezoelektrik effekt tasirida uning qoplamalarida elektr zaryadlari paydo bo‘lib, ularning qiymatlarini o‘lchash mumkin.</a:t>
            </a:r>
            <a:endParaRPr lang="ru-RU" dirty="0"/>
          </a:p>
        </p:txBody>
      </p:sp>
      <p:sp>
        <p:nvSpPr>
          <p:cNvPr id="4" name="Заголовок 1"/>
          <p:cNvSpPr>
            <a:spLocks noGrp="1"/>
          </p:cNvSpPr>
          <p:nvPr>
            <p:ph type="title"/>
          </p:nvPr>
        </p:nvSpPr>
        <p:spPr>
          <a:xfrm>
            <a:off x="428596" y="785794"/>
            <a:ext cx="8229600" cy="1143000"/>
          </a:xfrm>
        </p:spPr>
        <p:txBody>
          <a:bodyPr>
            <a:normAutofit fontScale="90000"/>
          </a:bodyPr>
          <a:lstStyle/>
          <a:p>
            <a:r>
              <a:rPr lang="en-US" b="1" dirty="0" err="1" smtClean="0"/>
              <a:t>Mavzu</a:t>
            </a:r>
            <a:r>
              <a:rPr lang="en-US" b="1" dirty="0" smtClean="0"/>
              <a:t>: </a:t>
            </a:r>
            <a:r>
              <a:rPr lang="en-US" sz="3900" b="1" dirty="0" err="1" smtClean="0"/>
              <a:t>Ultratovush</a:t>
            </a:r>
            <a:r>
              <a:rPr lang="en-US" sz="3900" b="1" dirty="0" smtClean="0"/>
              <a:t> </a:t>
            </a:r>
            <a:r>
              <a:rPr lang="en-US" sz="3900" b="1" dirty="0" err="1" smtClean="0"/>
              <a:t>yordamida</a:t>
            </a:r>
            <a:r>
              <a:rPr lang="en-US" sz="3900" b="1" dirty="0" smtClean="0"/>
              <a:t> </a:t>
            </a:r>
            <a:r>
              <a:rPr lang="en-US" sz="3900" b="1" dirty="0" err="1" smtClean="0"/>
              <a:t>nazorat</a:t>
            </a:r>
            <a:r>
              <a:rPr lang="en-US" sz="3900" b="1" dirty="0" smtClean="0"/>
              <a:t> </a:t>
            </a:r>
            <a:r>
              <a:rPr lang="en-US" sz="3900" b="1" dirty="0" err="1" smtClean="0"/>
              <a:t>qilish</a:t>
            </a:r>
            <a:r>
              <a:rPr lang="en-US" sz="3900" b="1" dirty="0" smtClean="0"/>
              <a:t>.</a:t>
            </a:r>
            <a:br>
              <a:rPr lang="en-US" sz="3900" b="1" dirty="0" smtClean="0"/>
            </a:br>
            <a:r>
              <a:rPr lang="en-US" sz="3900" b="1" dirty="0" err="1" smtClean="0"/>
              <a:t>Ultratovush</a:t>
            </a:r>
            <a:r>
              <a:rPr lang="en-US" sz="3900" b="1" dirty="0" smtClean="0"/>
              <a:t> </a:t>
            </a:r>
            <a:r>
              <a:rPr lang="en-US" sz="3900" b="1" dirty="0" err="1" smtClean="0"/>
              <a:t>yordamida</a:t>
            </a:r>
            <a:r>
              <a:rPr lang="en-US" sz="3900" b="1" dirty="0" smtClean="0"/>
              <a:t> </a:t>
            </a:r>
            <a:r>
              <a:rPr lang="en-US" sz="3900" b="1" dirty="0" err="1" smtClean="0"/>
              <a:t>nazorat</a:t>
            </a:r>
            <a:r>
              <a:rPr lang="en-US" sz="3900" b="1" dirty="0" smtClean="0"/>
              <a:t>.</a:t>
            </a:r>
            <a:r>
              <a:rPr lang="ru-RU" dirty="0" smtClean="0"/>
              <a:t/>
            </a:r>
            <a:br>
              <a:rPr lang="ru-RU" dirty="0" smtClean="0"/>
            </a:b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latin typeface="30"/>
                <a:ea typeface="Times New Roman" pitchFamily="18" charset="0"/>
                <a:cs typeface="Times New Roman" pitchFamily="18" charset="0"/>
              </a:rPr>
              <a:t>Fizik </a:t>
            </a:r>
            <a:r>
              <a:rPr lang="uz-Cyrl-UZ" dirty="0" smtClean="0">
                <a:latin typeface="30"/>
                <a:ea typeface="Times New Roman" pitchFamily="18" charset="0"/>
                <a:cs typeface="Times New Roman" pitchFamily="18" charset="0"/>
              </a:rPr>
              <a:t>asoslari</a:t>
            </a:r>
            <a:r>
              <a:rPr lang="en-US" dirty="0" smtClean="0">
                <a:latin typeface="30"/>
                <a:ea typeface="Times New Roman" pitchFamily="18" charset="0"/>
                <a:cs typeface="Times New Roman" pitchFamily="18" charset="0"/>
              </a:rPr>
              <a:t>.</a:t>
            </a:r>
            <a:endParaRPr lang="ru-RU" dirty="0"/>
          </a:p>
        </p:txBody>
      </p:sp>
      <p:pic>
        <p:nvPicPr>
          <p:cNvPr id="4" name="Содержимое 3" descr="5"/>
          <p:cNvPicPr>
            <a:picLocks noGrp="1"/>
          </p:cNvPicPr>
          <p:nvPr>
            <p:ph idx="1"/>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1747" r="1118" b="1172"/>
          <a:stretch>
            <a:fillRect/>
          </a:stretch>
        </p:blipFill>
        <p:spPr bwMode="auto">
          <a:xfrm>
            <a:off x="1000100" y="1142984"/>
            <a:ext cx="6858048" cy="3643338"/>
          </a:xfrm>
          <a:prstGeom prst="rect">
            <a:avLst/>
          </a:prstGeom>
          <a:noFill/>
          <a:ln>
            <a:noFill/>
          </a:ln>
        </p:spPr>
      </p:pic>
      <p:sp>
        <p:nvSpPr>
          <p:cNvPr id="14337" name="Rectangle 1"/>
          <p:cNvSpPr>
            <a:spLocks noChangeArrowheads="1"/>
          </p:cNvSpPr>
          <p:nvPr/>
        </p:nvSpPr>
        <p:spPr bwMode="auto">
          <a:xfrm>
            <a:off x="357158" y="4857760"/>
            <a:ext cx="8143932"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5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a:t>
            </a:r>
            <a:r>
              <a:rPr kumimoji="0" lang="uz-Cyrl-UZ" sz="25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.1-rasm.</a:t>
            </a: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Ultratovush nurlanayotganda (a) va qabul qilinayotganda (b) </a:t>
            </a:r>
            <a:endParaRPr kumimoji="0" lang="ru-RU" sz="25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pezoplastinaning ishlash sxemasi</a:t>
            </a:r>
            <a:endParaRPr kumimoji="0" lang="ru-RU" sz="25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Kuchning tasir yo</a:t>
            </a:r>
            <a:r>
              <a:rPr kumimoji="0" lang="uz-Cyrl-UZ" sz="25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nalishi 2. Kuchning tasir yo</a:t>
            </a:r>
            <a:r>
              <a:rPr kumimoji="0" lang="uz-Cyrl-UZ" sz="25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nalishi</a:t>
            </a:r>
            <a:r>
              <a:rPr kumimoji="0" lang="en-US"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US" sz="25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1500174"/>
            <a:ext cx="8229600" cy="4525963"/>
          </a:xfrm>
        </p:spPr>
        <p:txBody>
          <a:bodyPr>
            <a:normAutofit fontScale="62500" lnSpcReduction="20000"/>
          </a:bodyPr>
          <a:lstStyle/>
          <a:p>
            <a:pPr algn="just"/>
            <a:r>
              <a:rPr lang="uz-Cyrl-UZ" sz="3400" dirty="0" smtClean="0"/>
              <a:t>Ultratovushning fazoda tarqalish jarayoni to‘lqinsimon bo‘ladi. Muhitning tebranayotgan zarralarini hali tebrana boshlamagan zarralaridan ajratib turuvchi chegara </a:t>
            </a:r>
            <a:r>
              <a:rPr lang="uz-Cyrl-UZ" sz="3400" u="sng" dirty="0" smtClean="0"/>
              <a:t>to‘lqin fronti</a:t>
            </a:r>
            <a:r>
              <a:rPr lang="uz-Cyrl-UZ" sz="3400" dirty="0" smtClean="0"/>
              <a:t>deyiladi. Qayishqoq to‘lqinlar tarqalish tezligi </a:t>
            </a:r>
            <a:r>
              <a:rPr lang="uz-Cyrl-UZ" sz="3400" i="1" dirty="0" smtClean="0"/>
              <a:t>S</a:t>
            </a:r>
            <a:r>
              <a:rPr lang="uz-Cyrl-UZ" sz="3400" dirty="0" smtClean="0"/>
              <a:t>, to‘lqin uzunligi </a:t>
            </a:r>
            <a:r>
              <a:rPr lang="uz-Cyrl-UZ" sz="3400" i="1" dirty="0" smtClean="0"/>
              <a:t>λ</a:t>
            </a:r>
            <a:r>
              <a:rPr lang="uz-Cyrl-UZ" sz="3400" dirty="0" smtClean="0"/>
              <a:t> va chastotasi </a:t>
            </a:r>
            <a:r>
              <a:rPr lang="uz-Cyrl-UZ" sz="3400" i="1" dirty="0" smtClean="0"/>
              <a:t>ƒ</a:t>
            </a:r>
            <a:r>
              <a:rPr lang="uz-Cyrl-UZ" sz="3400" dirty="0" smtClean="0"/>
              <a:t> bilan tavsiflanadi.  Bunda </a:t>
            </a:r>
            <a:r>
              <a:rPr lang="uz-Cyrl-UZ" sz="3400" u="sng" dirty="0" smtClean="0"/>
              <a:t>to‘lqin uzunligi</a:t>
            </a:r>
            <a:r>
              <a:rPr lang="uz-Cyrl-UZ" sz="3400" dirty="0" smtClean="0"/>
              <a:t> deyilganda, bir xil tarzda (bir xil fazada) tebranayotgan eng yaqin zarralar o‘rtasidagi oraliq tushuniladi. Ushbu fazoning berilgan nuqtasidan xar sekundda o‘tadigan to‘lqinlar soni </a:t>
            </a:r>
            <a:r>
              <a:rPr lang="uz-Cyrl-UZ" sz="3400" u="sng" dirty="0" smtClean="0"/>
              <a:t>ultratovush chastotasini</a:t>
            </a:r>
            <a:r>
              <a:rPr lang="uz-Cyrl-UZ" sz="3400" dirty="0" smtClean="0"/>
              <a:t> belgilaydi. To‘lqin uzunligi uning tarqalish tezligi va tebranish chastotasi bilan  </a:t>
            </a:r>
            <a:r>
              <a:rPr lang="uz-Cyrl-UZ" sz="3400" i="1" dirty="0" smtClean="0"/>
              <a:t>λ</a:t>
            </a:r>
            <a:r>
              <a:rPr lang="uz-Cyrl-UZ" sz="3400" dirty="0" smtClean="0"/>
              <a:t>=</a:t>
            </a:r>
            <a:r>
              <a:rPr lang="uz-Cyrl-UZ" sz="3400" i="1" dirty="0" smtClean="0"/>
              <a:t>s</a:t>
            </a:r>
            <a:r>
              <a:rPr lang="uz-Cyrl-UZ" sz="3400" dirty="0" smtClean="0"/>
              <a:t>/</a:t>
            </a:r>
            <a:r>
              <a:rPr lang="uz-Cyrl-UZ" sz="3400" i="1" dirty="0" smtClean="0"/>
              <a:t>ƒ</a:t>
            </a:r>
            <a:r>
              <a:rPr lang="uz-Cyrl-UZ" sz="3400" dirty="0" smtClean="0"/>
              <a:t> nisbat bilan bog‘liqdir. </a:t>
            </a:r>
            <a:endParaRPr lang="ru-RU" sz="3400" dirty="0" smtClean="0"/>
          </a:p>
          <a:p>
            <a:pPr algn="just"/>
            <a:r>
              <a:rPr lang="uz-Cyrl-UZ" sz="3400" dirty="0" smtClean="0"/>
              <a:t>Zarralarning tebranish yo‘nalishiga qarab to‘lqinlarning bir necha turi bo‘ladi. Agar muhit zarralari to‘lqinning tarqalish yo‘nalishi bo‘ylab tebransa, u holda bunday to‘lqinlar (32-rasm, a) bo‘ylama to‘lqinlar (cho‘zilish – siqilish to‘lqinlari) deyiladi. Basharti muhit zarralari to‘lqinning tarqalish yo‘nalishiga perpendikulyar tarzda tebransa, u holda bunday to‘lqinlar (4.2-rasm, b) ko‘ndalang to‘lqinlari (siljish to‘lqinlari) deb ataladi</a:t>
            </a:r>
            <a:r>
              <a:rPr lang="uz-Cyrl-UZ" dirty="0" smtClean="0"/>
              <a:t>. </a:t>
            </a:r>
            <a:endParaRPr lang="ru-RU" dirty="0"/>
          </a:p>
        </p:txBody>
      </p:sp>
      <p:sp>
        <p:nvSpPr>
          <p:cNvPr id="4" name="Заголовок 1"/>
          <p:cNvSpPr>
            <a:spLocks noGrp="1"/>
          </p:cNvSpPr>
          <p:nvPr>
            <p:ph type="title"/>
          </p:nvPr>
        </p:nvSpPr>
        <p:spPr/>
        <p:txBody>
          <a:bodyPr/>
          <a:lstStyle/>
          <a:p>
            <a:r>
              <a:rPr lang="uz-Cyrl-UZ" dirty="0" smtClean="0">
                <a:latin typeface="30"/>
                <a:ea typeface="Times New Roman" pitchFamily="18" charset="0"/>
                <a:cs typeface="Times New Roman" pitchFamily="18" charset="0"/>
              </a:rPr>
              <a:t>Fizik </a:t>
            </a:r>
            <a:r>
              <a:rPr lang="uz-Cyrl-UZ" dirty="0" smtClean="0">
                <a:latin typeface="30"/>
                <a:ea typeface="Times New Roman" pitchFamily="18" charset="0"/>
                <a:cs typeface="Times New Roman" pitchFamily="18" charset="0"/>
              </a:rPr>
              <a:t>asoslari</a:t>
            </a:r>
            <a:r>
              <a:rPr lang="en-US" dirty="0" smtClean="0">
                <a:latin typeface="30"/>
                <a:ea typeface="Times New Roman" pitchFamily="18" charset="0"/>
                <a:cs typeface="Times New Roman" pitchFamily="18" charset="0"/>
              </a:rPr>
              <a:t>.</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latin typeface="30"/>
                <a:ea typeface="Times New Roman" pitchFamily="18" charset="0"/>
                <a:cs typeface="Times New Roman" pitchFamily="18" charset="0"/>
              </a:rPr>
              <a:t>Fizik asoslari</a:t>
            </a:r>
            <a:r>
              <a:rPr lang="en-US" dirty="0" smtClean="0">
                <a:latin typeface="30"/>
                <a:ea typeface="Times New Roman" pitchFamily="18" charset="0"/>
                <a:cs typeface="Times New Roman" pitchFamily="18" charset="0"/>
              </a:rPr>
              <a:t>.</a:t>
            </a:r>
            <a:endParaRPr lang="ru-RU" dirty="0"/>
          </a:p>
        </p:txBody>
      </p:sp>
      <p:pic>
        <p:nvPicPr>
          <p:cNvPr id="4" name="Содержимое 3" descr="5"/>
          <p:cNvPicPr>
            <a:picLocks noGrp="1"/>
          </p:cNvPicPr>
          <p:nvPr>
            <p:ph idx="1"/>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6219" r="1642"/>
          <a:stretch>
            <a:fillRect/>
          </a:stretch>
        </p:blipFill>
        <p:spPr bwMode="auto">
          <a:xfrm>
            <a:off x="1000100" y="1785926"/>
            <a:ext cx="4143404" cy="1428760"/>
          </a:xfrm>
          <a:prstGeom prst="rect">
            <a:avLst/>
          </a:prstGeom>
          <a:noFill/>
          <a:ln>
            <a:noFill/>
          </a:ln>
        </p:spPr>
      </p:pic>
      <p:pic>
        <p:nvPicPr>
          <p:cNvPr id="5" name="Рисунок 4" descr="5"/>
          <p:cNvPicPr/>
          <p:nvPr/>
        </p:nvPicPr>
        <p:blipFill>
          <a:blip r:embed="rId3"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7672" t="1387" r="2078"/>
          <a:stretch>
            <a:fillRect/>
          </a:stretch>
        </p:blipFill>
        <p:spPr bwMode="auto">
          <a:xfrm>
            <a:off x="6072198" y="1714488"/>
            <a:ext cx="2286016" cy="2428892"/>
          </a:xfrm>
          <a:prstGeom prst="rect">
            <a:avLst/>
          </a:prstGeom>
          <a:noFill/>
          <a:ln>
            <a:noFill/>
          </a:ln>
        </p:spPr>
      </p:pic>
      <p:sp>
        <p:nvSpPr>
          <p:cNvPr id="17409" name="Rectangle 1"/>
          <p:cNvSpPr>
            <a:spLocks noChangeArrowheads="1"/>
          </p:cNvSpPr>
          <p:nvPr/>
        </p:nvSpPr>
        <p:spPr bwMode="auto">
          <a:xfrm>
            <a:off x="642878" y="4357694"/>
            <a:ext cx="8501122" cy="8617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5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a:t>
            </a:r>
            <a:r>
              <a:rPr kumimoji="0" lang="uz-Cyrl-UZ" sz="25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.2-rasm.</a:t>
            </a: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To</a:t>
            </a:r>
            <a:r>
              <a:rPr kumimoji="0" lang="uz-Cyrl-UZ" sz="25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lqin turlarining sxematik tasviri.</a:t>
            </a:r>
            <a:endParaRPr kumimoji="0" lang="ru-RU" sz="25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 </a:t>
            </a:r>
            <a:r>
              <a:rPr kumimoji="0" lang="uz-Cyrl-UZ" sz="25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bo</a:t>
            </a:r>
            <a:r>
              <a:rPr kumimoji="0" lang="uz-Cyrl-UZ" sz="25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ylama to</a:t>
            </a:r>
            <a:r>
              <a:rPr kumimoji="0" lang="uz-Cyrl-UZ" sz="25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lqin, b </a:t>
            </a:r>
            <a:r>
              <a:rPr kumimoji="0" lang="uz-Cyrl-UZ" sz="25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ko</a:t>
            </a:r>
            <a:r>
              <a:rPr kumimoji="0" lang="uz-Cyrl-UZ" sz="25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ndalang to</a:t>
            </a:r>
            <a:r>
              <a:rPr kumimoji="0" lang="uz-Cyrl-UZ" sz="25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lqin, v </a:t>
            </a:r>
            <a:r>
              <a:rPr kumimoji="0" lang="uz-Cyrl-UZ" sz="25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yuzadagi to</a:t>
            </a:r>
            <a:r>
              <a:rPr kumimoji="0" lang="uz-Cyrl-UZ" sz="25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5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lqin</a:t>
            </a:r>
            <a:endParaRPr kumimoji="0" lang="uz-Cyrl-UZ" sz="25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571480"/>
            <a:ext cx="8229600" cy="4525963"/>
          </a:xfrm>
        </p:spPr>
        <p:txBody>
          <a:bodyPr>
            <a:normAutofit/>
          </a:bodyPr>
          <a:lstStyle/>
          <a:p>
            <a:pPr algn="just"/>
            <a:r>
              <a:rPr lang="uz-Cyrl-UZ" sz="2400" u="sng" dirty="0" smtClean="0"/>
              <a:t>Yaqin zona </a:t>
            </a:r>
            <a:r>
              <a:rPr lang="uz-Cyrl-UZ" sz="2400" dirty="0" smtClean="0"/>
              <a:t>deb ataladigan zonada nurlangich yaqinida (4.3-rasm) ultratovush dastasi deyarli tarqalmaydi va silindr shaklida bo‘ladi. Bu joyning uzunligi </a:t>
            </a:r>
            <a:r>
              <a:rPr lang="en-US" sz="2400" dirty="0" err="1" smtClean="0"/>
              <a:t>r</a:t>
            </a:r>
            <a:r>
              <a:rPr lang="en-US" sz="2400" baseline="-25000" dirty="0" err="1" smtClean="0"/>
              <a:t>δ</a:t>
            </a:r>
            <a:r>
              <a:rPr lang="en-US" sz="2400" baseline="-25000" dirty="0" smtClean="0"/>
              <a:t> </a:t>
            </a:r>
            <a:r>
              <a:rPr lang="uz-Cyrl-UZ" sz="2400" dirty="0" smtClean="0"/>
              <a:t>=a²/</a:t>
            </a:r>
            <a:r>
              <a:rPr lang="en-US" sz="2400" dirty="0" smtClean="0"/>
              <a:t>λ </a:t>
            </a:r>
            <a:r>
              <a:rPr lang="uz-Cyrl-UZ" sz="2400" dirty="0" smtClean="0"/>
              <a:t>=(a²ƒ)/</a:t>
            </a:r>
            <a:r>
              <a:rPr lang="uz-Cyrl-UZ" sz="2400" i="1" dirty="0" smtClean="0"/>
              <a:t>C</a:t>
            </a:r>
            <a:r>
              <a:rPr lang="uz-Cyrl-UZ" sz="2400" dirty="0" smtClean="0"/>
              <a:t> ga teng bo‘ladi. </a:t>
            </a:r>
            <a:r>
              <a:rPr lang="uz-Cyrl-UZ" sz="2400" u="sng" dirty="0" smtClean="0"/>
              <a:t>Uzoq zonada</a:t>
            </a:r>
            <a:r>
              <a:rPr lang="uz-Cyrl-UZ" sz="2400" dirty="0" smtClean="0"/>
              <a:t> ultratovush to‘lqini asta sekin tarqala boshlaydi va dasta kesik konus shaklini oladi (3.3-rasmga qarang).</a:t>
            </a:r>
            <a:endParaRPr lang="en-US" sz="2400" dirty="0" smtClean="0"/>
          </a:p>
          <a:p>
            <a:pPr algn="just"/>
            <a:endParaRPr lang="en-US" sz="2400" dirty="0" smtClean="0"/>
          </a:p>
          <a:p>
            <a:pPr algn="just"/>
            <a:endParaRPr lang="ru-RU" sz="2400" dirty="0" smtClean="0"/>
          </a:p>
          <a:p>
            <a:endParaRPr lang="en-US" dirty="0" smtClean="0"/>
          </a:p>
          <a:p>
            <a:endParaRPr lang="ru-RU" dirty="0"/>
          </a:p>
        </p:txBody>
      </p:sp>
      <p:pic>
        <p:nvPicPr>
          <p:cNvPr id="4" name="Рисунок 3" descr="5"/>
          <p:cNvPicPr/>
          <p:nvPr/>
        </p:nvPicPr>
        <p:blipFill>
          <a:blip r:embed="rId2">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11253" t="584" r="3180" b="2043"/>
          <a:stretch>
            <a:fillRect/>
          </a:stretch>
        </p:blipFill>
        <p:spPr bwMode="auto">
          <a:xfrm>
            <a:off x="428596" y="2857496"/>
            <a:ext cx="4500594" cy="2071702"/>
          </a:xfrm>
          <a:prstGeom prst="rect">
            <a:avLst/>
          </a:prstGeom>
          <a:noFill/>
          <a:ln>
            <a:noFill/>
          </a:ln>
        </p:spPr>
      </p:pic>
      <p:sp>
        <p:nvSpPr>
          <p:cNvPr id="5" name="Прямоугольник 4"/>
          <p:cNvSpPr/>
          <p:nvPr/>
        </p:nvSpPr>
        <p:spPr>
          <a:xfrm>
            <a:off x="357158" y="5143512"/>
            <a:ext cx="5786478" cy="646331"/>
          </a:xfrm>
          <a:prstGeom prst="rect">
            <a:avLst/>
          </a:prstGeom>
        </p:spPr>
        <p:txBody>
          <a:bodyPr wrap="square">
            <a:spAutoFit/>
          </a:bodyPr>
          <a:lstStyle/>
          <a:p>
            <a:pPr algn="just"/>
            <a:r>
              <a:rPr lang="en-US" dirty="0" smtClean="0"/>
              <a:t>4</a:t>
            </a:r>
            <a:r>
              <a:rPr lang="uz-Cyrl-UZ" dirty="0" smtClean="0"/>
              <a:t>.3-rasm. Nurlangichning </a:t>
            </a:r>
            <a:r>
              <a:rPr lang="uz-Cyrl-UZ" dirty="0" smtClean="0"/>
              <a:t>ultratovush</a:t>
            </a:r>
            <a:endParaRPr lang="en-US" dirty="0" smtClean="0"/>
          </a:p>
          <a:p>
            <a:pPr algn="just"/>
            <a:r>
              <a:rPr lang="en-US" dirty="0" smtClean="0"/>
              <a:t> </a:t>
            </a:r>
            <a:r>
              <a:rPr lang="en-US" dirty="0" smtClean="0"/>
              <a:t>                 </a:t>
            </a:r>
            <a:r>
              <a:rPr lang="uz-Cyrl-UZ" dirty="0" smtClean="0"/>
              <a:t> </a:t>
            </a:r>
            <a:r>
              <a:rPr lang="uz-Cyrl-UZ" dirty="0" smtClean="0"/>
              <a:t>maydoni </a:t>
            </a:r>
            <a:r>
              <a:rPr lang="uz-Cyrl-UZ" dirty="0" smtClean="0"/>
              <a:t>tuzilmasi</a:t>
            </a:r>
            <a:endParaRPr lang="ru-RU" dirty="0" smtClean="0"/>
          </a:p>
        </p:txBody>
      </p:sp>
      <p:pic>
        <p:nvPicPr>
          <p:cNvPr id="6" name="Рисунок 5" descr="5"/>
          <p:cNvPicPr/>
          <p:nvPr/>
        </p:nvPicPr>
        <p:blipFill>
          <a:blip r:embed="rId3">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17960" t="8339" r="7582" b="3752"/>
          <a:stretch>
            <a:fillRect/>
          </a:stretch>
        </p:blipFill>
        <p:spPr bwMode="auto">
          <a:xfrm>
            <a:off x="6143636" y="2714620"/>
            <a:ext cx="1857388" cy="2571768"/>
          </a:xfrm>
          <a:prstGeom prst="rect">
            <a:avLst/>
          </a:prstGeom>
          <a:noFill/>
          <a:ln>
            <a:noFill/>
          </a:ln>
        </p:spPr>
      </p:pic>
      <p:sp>
        <p:nvSpPr>
          <p:cNvPr id="7" name="Прямоугольник 6"/>
          <p:cNvSpPr/>
          <p:nvPr/>
        </p:nvSpPr>
        <p:spPr>
          <a:xfrm>
            <a:off x="5357786" y="5572140"/>
            <a:ext cx="3786214" cy="646331"/>
          </a:xfrm>
          <a:prstGeom prst="rect">
            <a:avLst/>
          </a:prstGeom>
        </p:spPr>
        <p:txBody>
          <a:bodyPr wrap="square">
            <a:spAutoFit/>
          </a:bodyPr>
          <a:lstStyle/>
          <a:p>
            <a:r>
              <a:rPr lang="en-US" dirty="0" smtClean="0"/>
              <a:t>4</a:t>
            </a:r>
            <a:r>
              <a:rPr lang="uz-Cyrl-UZ" dirty="0" smtClean="0"/>
              <a:t>.4-rasm. Ultratovush </a:t>
            </a:r>
            <a:r>
              <a:rPr lang="uz-Cyrl-UZ" dirty="0" smtClean="0"/>
              <a:t>maydonining</a:t>
            </a:r>
            <a:endParaRPr lang="en-US" dirty="0" smtClean="0"/>
          </a:p>
          <a:p>
            <a:r>
              <a:rPr lang="uz-Cyrl-UZ" dirty="0" smtClean="0"/>
              <a:t> </a:t>
            </a:r>
            <a:r>
              <a:rPr lang="en-US" dirty="0" smtClean="0"/>
              <a:t>              </a:t>
            </a:r>
            <a:r>
              <a:rPr lang="uz-Cyrl-UZ" dirty="0" smtClean="0"/>
              <a:t>yo‘nalish </a:t>
            </a:r>
            <a:r>
              <a:rPr lang="uz-Cyrl-UZ" dirty="0" smtClean="0"/>
              <a:t>diagrammasi</a:t>
            </a:r>
            <a:endParaRPr lang="ru-RU"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714356"/>
            <a:ext cx="8229600" cy="4857784"/>
          </a:xfrm>
        </p:spPr>
        <p:txBody>
          <a:bodyPr>
            <a:normAutofit fontScale="92500"/>
          </a:bodyPr>
          <a:lstStyle/>
          <a:p>
            <a:pPr algn="just"/>
            <a:r>
              <a:rPr lang="uz-Cyrl-UZ" sz="2700" dirty="0" smtClean="0"/>
              <a:t>Ultratovush to‘lqinlari manbadan tarqalganda nurlanish jadalligi pasayadi. Bunga dastaning konus bo‘ylab tarqalishigina emas, balki tebranishlarning so‘nishi ham sabab bo‘ladi. Ultratovush tebranishlarning dasta o‘qi bo‘ylab so‘nishi eksponensial qonun bo‘yicha sodir bo‘ladi</a:t>
            </a:r>
            <a:r>
              <a:rPr lang="uz-Cyrl-UZ" sz="2700" dirty="0" smtClean="0"/>
              <a:t>:</a:t>
            </a:r>
            <a:endParaRPr lang="en-US" sz="2700" dirty="0" smtClean="0"/>
          </a:p>
          <a:p>
            <a:pPr algn="just"/>
            <a:endParaRPr lang="en-US" sz="2700" dirty="0" smtClean="0"/>
          </a:p>
          <a:p>
            <a:pPr algn="just"/>
            <a:endParaRPr lang="ru-RU" sz="2700" dirty="0" smtClean="0"/>
          </a:p>
          <a:p>
            <a:r>
              <a:rPr lang="uz-Cyrl-UZ" sz="3000" i="1" dirty="0" smtClean="0"/>
              <a:t>A</a:t>
            </a:r>
            <a:r>
              <a:rPr lang="uz-Cyrl-UZ" sz="3000" dirty="0" smtClean="0"/>
              <a:t>=</a:t>
            </a:r>
            <a:r>
              <a:rPr lang="uz-Cyrl-UZ" sz="3000" i="1" dirty="0" smtClean="0"/>
              <a:t>A</a:t>
            </a:r>
            <a:r>
              <a:rPr lang="uz-Cyrl-UZ" sz="3000" baseline="-25000" dirty="0" smtClean="0"/>
              <a:t> 0</a:t>
            </a:r>
            <a:r>
              <a:rPr lang="uz-Cyrl-UZ" sz="3000" i="1" dirty="0" smtClean="0"/>
              <a:t>e</a:t>
            </a:r>
            <a:r>
              <a:rPr lang="uz-Cyrl-UZ" sz="3000" baseline="30000" dirty="0" smtClean="0"/>
              <a:t>-</a:t>
            </a:r>
            <a:r>
              <a:rPr lang="en-US" sz="3000" baseline="30000" dirty="0" smtClean="0"/>
              <a:t>δ</a:t>
            </a:r>
            <a:r>
              <a:rPr lang="uz-Cyrl-UZ" sz="3000" baseline="30000" dirty="0" smtClean="0"/>
              <a:t>r</a:t>
            </a:r>
            <a:r>
              <a:rPr lang="uz-Cyrl-UZ" sz="3000" dirty="0" smtClean="0"/>
              <a:t> , bu erda: </a:t>
            </a:r>
            <a:r>
              <a:rPr lang="uz-Cyrl-UZ" sz="3000" i="1" dirty="0" smtClean="0"/>
              <a:t>A</a:t>
            </a:r>
            <a:r>
              <a:rPr lang="uz-Cyrl-UZ" sz="3000" dirty="0" smtClean="0"/>
              <a:t> – nurlangichdan narida ultratovush amplitudasi,</a:t>
            </a:r>
            <a:endParaRPr lang="ru-RU" sz="3000" dirty="0" smtClean="0"/>
          </a:p>
          <a:p>
            <a:r>
              <a:rPr lang="uz-Cyrl-UZ" sz="3000" i="1" dirty="0" smtClean="0"/>
              <a:t>A</a:t>
            </a:r>
            <a:r>
              <a:rPr lang="uz-Cyrl-UZ" sz="3000" baseline="-25000" dirty="0" smtClean="0"/>
              <a:t>0</a:t>
            </a:r>
            <a:r>
              <a:rPr lang="uz-Cyrl-UZ" sz="3000" dirty="0" smtClean="0"/>
              <a:t> – zondlovchi impuls amplitudasi, </a:t>
            </a:r>
            <a:r>
              <a:rPr lang="en-US" sz="3000" dirty="0" smtClean="0"/>
              <a:t>δ</a:t>
            </a:r>
            <a:r>
              <a:rPr lang="uz-Cyrl-UZ" sz="3000" dirty="0" smtClean="0"/>
              <a:t> – so‘nish koeffitsienti, </a:t>
            </a:r>
            <a:r>
              <a:rPr lang="uz-Cyrl-UZ" sz="3000" i="1" dirty="0" smtClean="0"/>
              <a:t>e</a:t>
            </a:r>
            <a:r>
              <a:rPr lang="uz-Cyrl-UZ" sz="3000" dirty="0" smtClean="0"/>
              <a:t> – natural logarifmlar asosi.</a:t>
            </a:r>
            <a:endParaRPr lang="ru-RU" sz="3000" dirty="0" smtClean="0"/>
          </a:p>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t>Ultratovush </a:t>
            </a:r>
            <a:r>
              <a:rPr lang="uz-Cyrl-UZ" dirty="0" smtClean="0"/>
              <a:t>tebranishlari</a:t>
            </a:r>
            <a:r>
              <a:rPr lang="en-US" dirty="0" smtClean="0"/>
              <a:t>.</a:t>
            </a:r>
            <a:r>
              <a:rPr lang="uz-Cyrl-UZ" dirty="0" smtClean="0"/>
              <a:t> </a:t>
            </a:r>
            <a:endParaRPr lang="ru-RU" dirty="0"/>
          </a:p>
        </p:txBody>
      </p:sp>
      <p:sp>
        <p:nvSpPr>
          <p:cNvPr id="3" name="Содержимое 2"/>
          <p:cNvSpPr>
            <a:spLocks noGrp="1"/>
          </p:cNvSpPr>
          <p:nvPr>
            <p:ph idx="1"/>
          </p:nvPr>
        </p:nvSpPr>
        <p:spPr/>
        <p:txBody>
          <a:bodyPr>
            <a:normAutofit fontScale="85000" lnSpcReduction="20000"/>
          </a:bodyPr>
          <a:lstStyle/>
          <a:p>
            <a:pPr algn="just"/>
            <a:r>
              <a:rPr lang="uz-Cyrl-UZ" dirty="0" smtClean="0"/>
              <a:t>Bo‘ylama to‘lqin qattiq </a:t>
            </a:r>
            <a:r>
              <a:rPr lang="uz-Cyrl-UZ" i="1" dirty="0" smtClean="0"/>
              <a:t>I</a:t>
            </a:r>
            <a:r>
              <a:rPr lang="uz-Cyrl-UZ" dirty="0" smtClean="0"/>
              <a:t> muhitdan boshqa qattiq muhit </a:t>
            </a:r>
            <a:r>
              <a:rPr lang="uz-Cyrl-UZ" i="1" dirty="0" smtClean="0"/>
              <a:t>II</a:t>
            </a:r>
            <a:r>
              <a:rPr lang="uz-Cyrl-UZ" dirty="0" smtClean="0"/>
              <a:t> ga qiya holatda (</a:t>
            </a:r>
            <a:r>
              <a:rPr lang="en-US" dirty="0" smtClean="0"/>
              <a:t>β</a:t>
            </a:r>
            <a:r>
              <a:rPr lang="uz-Cyrl-UZ" dirty="0" smtClean="0"/>
              <a:t> burchak ostida) o‘sa, ajralish chegarasida qaytarilish, sinish va transformatsiya (to‘lqinning parchalanishi) sodir bo‘ladi. Umumiy holda (</a:t>
            </a:r>
            <a:r>
              <a:rPr lang="en-US" dirty="0" smtClean="0"/>
              <a:t>4</a:t>
            </a:r>
            <a:r>
              <a:rPr lang="uz-Cyrl-UZ" dirty="0" smtClean="0"/>
              <a:t>.5-rasm, a) to‘rtta: ikkita singan (bo‘ylama </a:t>
            </a:r>
            <a:r>
              <a:rPr lang="uz-Cyrl-UZ" i="1" dirty="0" smtClean="0"/>
              <a:t>S’</a:t>
            </a:r>
            <a:r>
              <a:rPr lang="uz-Cyrl-UZ" i="1" baseline="-25000" dirty="0" smtClean="0"/>
              <a:t>l</a:t>
            </a:r>
            <a:r>
              <a:rPr lang="uz-Cyrl-UZ" dirty="0" smtClean="0"/>
              <a:t> va ko‘ndalang </a:t>
            </a:r>
            <a:r>
              <a:rPr lang="uz-Cyrl-UZ" i="1" dirty="0" smtClean="0"/>
              <a:t>S’</a:t>
            </a:r>
            <a:r>
              <a:rPr lang="uz-Cyrl-UZ" i="1" baseline="-25000" dirty="0" smtClean="0"/>
              <a:t>t</a:t>
            </a:r>
            <a:r>
              <a:rPr lang="uz-Cyrl-UZ" i="1" dirty="0" smtClean="0"/>
              <a:t>)</a:t>
            </a:r>
            <a:r>
              <a:rPr lang="uz-Cyrl-UZ" dirty="0" smtClean="0"/>
              <a:t> va ikkita qaytarilgan (bo‘ylama </a:t>
            </a:r>
            <a:r>
              <a:rPr lang="uz-Cyrl-UZ" i="1" dirty="0" smtClean="0"/>
              <a:t>S</a:t>
            </a:r>
            <a:r>
              <a:rPr lang="uz-Cyrl-UZ" i="1" baseline="-25000" dirty="0" smtClean="0"/>
              <a:t>l</a:t>
            </a:r>
            <a:r>
              <a:rPr lang="uz-Cyrl-UZ" dirty="0" smtClean="0"/>
              <a:t> va ko‘ndalang </a:t>
            </a:r>
            <a:r>
              <a:rPr lang="uz-Cyrl-UZ" i="1" dirty="0" smtClean="0"/>
              <a:t>S</a:t>
            </a:r>
            <a:r>
              <a:rPr lang="uz-Cyrl-UZ" i="1" baseline="-25000" dirty="0" smtClean="0"/>
              <a:t>t</a:t>
            </a:r>
            <a:r>
              <a:rPr lang="uz-Cyrl-UZ" dirty="0" smtClean="0"/>
              <a:t>) to‘lqin yuzaga keladi. To‘lqinlarning qaytarilish va sinish burchaklari pasayish burchagi bilan Snellius ifodasi bo‘yicha bog‘langan; sin </a:t>
            </a:r>
            <a:r>
              <a:rPr lang="uz-Cyrl-UZ" dirty="0" smtClean="0">
                <a:sym typeface="Symbol"/>
              </a:rPr>
              <a:t></a:t>
            </a:r>
            <a:r>
              <a:rPr lang="uz-Cyrl-UZ" dirty="0" smtClean="0"/>
              <a:t>/</a:t>
            </a:r>
            <a:r>
              <a:rPr lang="uz-Cyrl-UZ" i="1" dirty="0" smtClean="0"/>
              <a:t>S</a:t>
            </a:r>
            <a:r>
              <a:rPr lang="uz-Cyrl-UZ" i="1" baseline="-25000" dirty="0" smtClean="0"/>
              <a:t>l</a:t>
            </a:r>
            <a:r>
              <a:rPr lang="uz-Cyrl-UZ" dirty="0" smtClean="0"/>
              <a:t> = sin </a:t>
            </a:r>
            <a:r>
              <a:rPr lang="uz-Cyrl-UZ" dirty="0" smtClean="0">
                <a:sym typeface="Symbol"/>
              </a:rPr>
              <a:t></a:t>
            </a:r>
            <a:r>
              <a:rPr lang="uz-Cyrl-UZ" i="1" baseline="-25000" dirty="0" smtClean="0"/>
              <a:t>l</a:t>
            </a:r>
            <a:r>
              <a:rPr lang="uz-Cyrl-UZ" dirty="0" smtClean="0"/>
              <a:t>/</a:t>
            </a:r>
            <a:r>
              <a:rPr lang="uz-Cyrl-UZ" i="1" dirty="0" smtClean="0"/>
              <a:t>S</a:t>
            </a:r>
            <a:r>
              <a:rPr lang="uz-Cyrl-UZ" i="1" baseline="-25000" dirty="0" smtClean="0"/>
              <a:t>l</a:t>
            </a:r>
            <a:r>
              <a:rPr lang="uz-Cyrl-UZ" dirty="0" smtClean="0"/>
              <a:t> = sin </a:t>
            </a:r>
            <a:r>
              <a:rPr lang="uz-Cyrl-UZ" dirty="0" smtClean="0">
                <a:sym typeface="Symbol"/>
              </a:rPr>
              <a:t></a:t>
            </a:r>
            <a:r>
              <a:rPr lang="uz-Cyrl-UZ" i="1" baseline="-25000" dirty="0" smtClean="0"/>
              <a:t>t </a:t>
            </a:r>
            <a:r>
              <a:rPr lang="uz-Cyrl-UZ" i="1" dirty="0" smtClean="0"/>
              <a:t>/S</a:t>
            </a:r>
            <a:r>
              <a:rPr lang="uz-Cyrl-UZ" i="1" baseline="-25000" dirty="0" smtClean="0"/>
              <a:t>t </a:t>
            </a:r>
            <a:r>
              <a:rPr lang="uz-Cyrl-UZ" dirty="0" smtClean="0"/>
              <a:t>= sin </a:t>
            </a:r>
            <a:r>
              <a:rPr lang="uz-Cyrl-UZ" dirty="0" smtClean="0">
                <a:sym typeface="Symbol"/>
              </a:rPr>
              <a:t></a:t>
            </a:r>
            <a:r>
              <a:rPr lang="uz-Cyrl-UZ" baseline="-25000" dirty="0" smtClean="0"/>
              <a:t>l</a:t>
            </a:r>
            <a:r>
              <a:rPr lang="uz-Cyrl-UZ" i="1" dirty="0" smtClean="0"/>
              <a:t>/S’</a:t>
            </a:r>
            <a:r>
              <a:rPr lang="uz-Cyrl-UZ" i="1" baseline="-25000" dirty="0" smtClean="0"/>
              <a:t>t </a:t>
            </a:r>
            <a:r>
              <a:rPr lang="uz-Cyrl-UZ" dirty="0" smtClean="0"/>
              <a:t>= sin </a:t>
            </a:r>
            <a:r>
              <a:rPr lang="uz-Cyrl-UZ" dirty="0" smtClean="0">
                <a:sym typeface="Symbol"/>
              </a:rPr>
              <a:t></a:t>
            </a:r>
            <a:r>
              <a:rPr lang="uz-Cyrl-UZ" i="1" baseline="-25000" dirty="0" smtClean="0"/>
              <a:t>t</a:t>
            </a:r>
            <a:r>
              <a:rPr lang="uz-Cyrl-UZ" i="1" dirty="0" smtClean="0"/>
              <a:t>/S’</a:t>
            </a:r>
            <a:r>
              <a:rPr lang="uz-Cyrl-UZ" i="1" baseline="-25000" dirty="0" smtClean="0"/>
              <a:t>t </a:t>
            </a:r>
            <a:r>
              <a:rPr lang="uz-Cyrl-UZ" dirty="0" smtClean="0"/>
              <a:t>bu erda: </a:t>
            </a:r>
            <a:r>
              <a:rPr lang="uz-Cyrl-UZ" i="1" dirty="0" smtClean="0"/>
              <a:t>S</a:t>
            </a:r>
            <a:r>
              <a:rPr lang="uz-Cyrl-UZ" i="1" baseline="-25000" dirty="0" smtClean="0"/>
              <a:t>l</a:t>
            </a:r>
            <a:r>
              <a:rPr lang="uz-Cyrl-UZ" i="1" dirty="0" smtClean="0"/>
              <a:t>, C</a:t>
            </a:r>
            <a:r>
              <a:rPr lang="uz-Cyrl-UZ" i="1" baseline="-25000" dirty="0" smtClean="0"/>
              <a:t>t</a:t>
            </a:r>
            <a:r>
              <a:rPr lang="uz-Cyrl-UZ" dirty="0" smtClean="0"/>
              <a:t> – bo‘ylama va ko‘ndalang to‘lqinlarning birinchi muhitda tarqalish tezliklari, </a:t>
            </a:r>
            <a:r>
              <a:rPr lang="uz-Cyrl-UZ" i="1" dirty="0" smtClean="0"/>
              <a:t>S’</a:t>
            </a:r>
            <a:r>
              <a:rPr lang="uz-Cyrl-UZ" i="1" baseline="-25000" dirty="0" smtClean="0"/>
              <a:t>l</a:t>
            </a:r>
            <a:r>
              <a:rPr lang="uz-Cyrl-UZ" i="1" dirty="0" smtClean="0"/>
              <a:t>, C’</a:t>
            </a:r>
            <a:r>
              <a:rPr lang="uz-Cyrl-UZ" i="1" baseline="-25000" dirty="0" smtClean="0"/>
              <a:t>t</a:t>
            </a:r>
            <a:r>
              <a:rPr lang="uz-Cyrl-UZ" dirty="0" smtClean="0"/>
              <a:t> – bo‘ylama hamda ko‘ndalang to‘lqinlarning tarqalish tezliklari.</a:t>
            </a:r>
            <a:endParaRPr lang="ru-RU" dirty="0" smtClean="0"/>
          </a:p>
          <a:p>
            <a:pPr algn="just"/>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p:txBody>
          <a:bodyPr/>
          <a:lstStyle/>
          <a:p>
            <a:r>
              <a:rPr lang="uz-Cyrl-UZ" dirty="0" smtClean="0"/>
              <a:t>Ultratovush </a:t>
            </a:r>
            <a:r>
              <a:rPr lang="uz-Cyrl-UZ" dirty="0" smtClean="0"/>
              <a:t>tebranishlari</a:t>
            </a:r>
            <a:r>
              <a:rPr lang="en-US" dirty="0" smtClean="0"/>
              <a:t>.</a:t>
            </a:r>
            <a:r>
              <a:rPr lang="uz-Cyrl-UZ" dirty="0" smtClean="0"/>
              <a:t> </a:t>
            </a:r>
            <a:endParaRPr lang="ru-RU" dirty="0"/>
          </a:p>
        </p:txBody>
      </p:sp>
      <p:pic>
        <p:nvPicPr>
          <p:cNvPr id="5" name="Содержимое 4" descr="5"/>
          <p:cNvPicPr>
            <a:picLocks noGrp="1"/>
          </p:cNvPicPr>
          <p:nvPr>
            <p:ph idx="1"/>
          </p:nvPr>
        </p:nvPicPr>
        <p:blipFill>
          <a:blip r:embed="rId2">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6931" t="3043" r="8774" b="2457"/>
          <a:stretch>
            <a:fillRect/>
          </a:stretch>
        </p:blipFill>
        <p:spPr bwMode="auto">
          <a:xfrm>
            <a:off x="1357290" y="1357298"/>
            <a:ext cx="6143668" cy="3000396"/>
          </a:xfrm>
          <a:prstGeom prst="rect">
            <a:avLst/>
          </a:prstGeom>
          <a:noFill/>
          <a:ln>
            <a:noFill/>
          </a:ln>
        </p:spPr>
      </p:pic>
      <p:sp>
        <p:nvSpPr>
          <p:cNvPr id="19457" name="Rectangle 1"/>
          <p:cNvSpPr>
            <a:spLocks noChangeArrowheads="1"/>
          </p:cNvSpPr>
          <p:nvPr/>
        </p:nvSpPr>
        <p:spPr bwMode="auto">
          <a:xfrm>
            <a:off x="428596" y="4643446"/>
            <a:ext cx="8143900"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.5-rasm. Ikkita qattiq fazaning ajralish chegarasida bo</a:t>
            </a:r>
            <a:r>
              <a:rPr kumimoji="0" lang="uz-Cyrl-UZ" sz="22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ylama to</a:t>
            </a:r>
            <a:r>
              <a:rPr kumimoji="0" lang="uz-Cyrl-UZ" sz="22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lqinning </a:t>
            </a:r>
            <a:r>
              <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qaytarilishi va sinishi.</a:t>
            </a:r>
            <a:endParaRPr kumimoji="0" lang="uz-Cyrl-UZ"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t>Ultratovush tebranishlari</a:t>
            </a:r>
            <a:r>
              <a:rPr lang="en-US" dirty="0" smtClean="0"/>
              <a:t>.</a:t>
            </a:r>
            <a:r>
              <a:rPr lang="uz-Cyrl-UZ" dirty="0" smtClean="0"/>
              <a:t> </a:t>
            </a:r>
            <a:endParaRPr lang="ru-RU" dirty="0"/>
          </a:p>
        </p:txBody>
      </p:sp>
      <p:sp>
        <p:nvSpPr>
          <p:cNvPr id="3" name="Содержимое 2"/>
          <p:cNvSpPr>
            <a:spLocks noGrp="1"/>
          </p:cNvSpPr>
          <p:nvPr>
            <p:ph idx="1"/>
          </p:nvPr>
        </p:nvSpPr>
        <p:spPr>
          <a:xfrm>
            <a:off x="357158" y="1643050"/>
            <a:ext cx="8158162" cy="4525963"/>
          </a:xfrm>
        </p:spPr>
        <p:txBody>
          <a:bodyPr>
            <a:normAutofit fontScale="92500" lnSpcReduction="10000"/>
          </a:bodyPr>
          <a:lstStyle/>
          <a:p>
            <a:pPr algn="just"/>
            <a:r>
              <a:rPr lang="uz-Cyrl-UZ" dirty="0" smtClean="0"/>
              <a:t>Ultratovushning sinish yoki qaytarilish jarayonida to‘lqinlarning u yohud bu turlari yo‘qoladigan burchaklar </a:t>
            </a:r>
            <a:r>
              <a:rPr lang="uz-Cyrl-UZ" u="sng" dirty="0" smtClean="0"/>
              <a:t>kritik</a:t>
            </a:r>
            <a:r>
              <a:rPr lang="uz-Cyrl-UZ" dirty="0" smtClean="0"/>
              <a:t>burchaklar deyiladi (</a:t>
            </a:r>
            <a:r>
              <a:rPr lang="en-US" dirty="0" smtClean="0"/>
              <a:t>4</a:t>
            </a:r>
            <a:r>
              <a:rPr lang="uz-Cyrl-UZ" dirty="0" smtClean="0"/>
              <a:t>.5-rasm, b, v). Pasayish burchagi </a:t>
            </a:r>
            <a:r>
              <a:rPr lang="en-US" dirty="0" smtClean="0"/>
              <a:t>β</a:t>
            </a:r>
            <a:r>
              <a:rPr lang="uz-Cyrl-UZ" dirty="0" smtClean="0"/>
              <a:t> kattalashganda </a:t>
            </a:r>
            <a:r>
              <a:rPr lang="uz-Cyrl-UZ" u="sng" dirty="0" smtClean="0"/>
              <a:t>birinchi kritik burchak</a:t>
            </a:r>
            <a:r>
              <a:rPr lang="uz-Cyrl-UZ" dirty="0" smtClean="0"/>
              <a:t>deb ataluvchi </a:t>
            </a:r>
            <a:r>
              <a:rPr lang="en-US" dirty="0" smtClean="0"/>
              <a:t>β</a:t>
            </a:r>
            <a:r>
              <a:rPr lang="uz-Cyrl-UZ" baseline="-25000" dirty="0" smtClean="0"/>
              <a:t>kr1</a:t>
            </a:r>
            <a:r>
              <a:rPr lang="uz-Cyrl-UZ" dirty="0" smtClean="0"/>
              <a:t> ning qandaydir qiymatidan boshlab singan bo‘ylama to‘lqin yo‘qoladi:     </a:t>
            </a:r>
            <a:r>
              <a:rPr lang="uz-Cyrl-UZ" i="1" dirty="0" smtClean="0"/>
              <a:t>S’</a:t>
            </a:r>
            <a:r>
              <a:rPr lang="uz-Cyrl-UZ" i="1" baseline="-25000" dirty="0" smtClean="0"/>
              <a:t>l </a:t>
            </a:r>
            <a:r>
              <a:rPr lang="uz-Cyrl-UZ" dirty="0" smtClean="0"/>
              <a:t>(</a:t>
            </a:r>
            <a:r>
              <a:rPr lang="uz-Cyrl-UZ" dirty="0" smtClean="0">
                <a:sym typeface="Symbol"/>
              </a:rPr>
              <a:t></a:t>
            </a:r>
            <a:r>
              <a:rPr lang="uz-Cyrl-UZ" i="1" baseline="-25000" dirty="0" smtClean="0"/>
              <a:t>l</a:t>
            </a:r>
            <a:r>
              <a:rPr lang="uz-Cyrl-UZ" dirty="0" smtClean="0"/>
              <a:t> = 90º). </a:t>
            </a:r>
            <a:r>
              <a:rPr lang="uz-Cyrl-UZ" dirty="0" smtClean="0">
                <a:sym typeface="Symbol"/>
              </a:rPr>
              <a:t></a:t>
            </a:r>
            <a:r>
              <a:rPr lang="uz-Cyrl-UZ" dirty="0" smtClean="0"/>
              <a:t> burchak yanada kattalashganda shunday payt boshlandiki, bunda ko‘ndalang to‘lqin yo‘qoladi: </a:t>
            </a:r>
            <a:r>
              <a:rPr lang="uz-Cyrl-UZ" i="1" dirty="0" smtClean="0"/>
              <a:t>S’</a:t>
            </a:r>
            <a:r>
              <a:rPr lang="uz-Cyrl-UZ" i="1" baseline="-25000" dirty="0" smtClean="0"/>
              <a:t>t </a:t>
            </a:r>
            <a:r>
              <a:rPr lang="uz-Cyrl-UZ" dirty="0" smtClean="0"/>
              <a:t>(</a:t>
            </a:r>
            <a:r>
              <a:rPr lang="uz-Cyrl-UZ" dirty="0" smtClean="0">
                <a:sym typeface="Symbol"/>
              </a:rPr>
              <a:t></a:t>
            </a:r>
            <a:r>
              <a:rPr lang="uz-Cyrl-UZ" i="1" baseline="-25000" dirty="0" smtClean="0"/>
              <a:t>t</a:t>
            </a:r>
            <a:r>
              <a:rPr lang="uz-Cyrl-UZ" dirty="0" smtClean="0"/>
              <a:t> = 90º). Bu hodisa ikkiinchi kritik burchak </a:t>
            </a:r>
            <a:r>
              <a:rPr lang="en-US" dirty="0" smtClean="0"/>
              <a:t>β</a:t>
            </a:r>
            <a:r>
              <a:rPr lang="uz-Cyrl-UZ" baseline="-25000" dirty="0" smtClean="0"/>
              <a:t>kr1 </a:t>
            </a:r>
            <a:r>
              <a:rPr lang="uz-Cyrl-UZ" dirty="0" smtClean="0"/>
              <a:t>ga mos keladi.</a:t>
            </a:r>
            <a:endParaRPr lang="ru-RU" dirty="0" smtClean="0"/>
          </a:p>
          <a:p>
            <a:pPr algn="just"/>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357166"/>
            <a:ext cx="8229600" cy="1143000"/>
          </a:xfrm>
        </p:spPr>
        <p:txBody>
          <a:bodyPr>
            <a:normAutofit fontScale="90000"/>
          </a:bodyPr>
          <a:lstStyle/>
          <a:p>
            <a:r>
              <a:rPr lang="uz-Cyrl-UZ" b="1" dirty="0" smtClean="0"/>
              <a:t>Ultratovush bilan nazorat qilish usullari.</a:t>
            </a:r>
            <a:endParaRPr lang="ru-RU" dirty="0"/>
          </a:p>
        </p:txBody>
      </p:sp>
      <p:sp>
        <p:nvSpPr>
          <p:cNvPr id="3" name="Содержимое 2"/>
          <p:cNvSpPr>
            <a:spLocks noGrp="1"/>
          </p:cNvSpPr>
          <p:nvPr>
            <p:ph idx="1"/>
          </p:nvPr>
        </p:nvSpPr>
        <p:spPr>
          <a:xfrm>
            <a:off x="457200" y="1714488"/>
            <a:ext cx="8229600" cy="4411675"/>
          </a:xfrm>
        </p:spPr>
        <p:txBody>
          <a:bodyPr>
            <a:normAutofit fontScale="77500" lnSpcReduction="20000"/>
          </a:bodyPr>
          <a:lstStyle/>
          <a:p>
            <a:pPr algn="just"/>
            <a:r>
              <a:rPr lang="uz-Cyrl-UZ" dirty="0" smtClean="0"/>
              <a:t>Ultratovushli defektoskopiya (UTD) ultratovush to‘lqinlarining muhitlarda muayyan yo‘nalishda tarqalish va muhitlar chegarasidan yoki boshqa akustik qarshilikka ega bo‘lgan nuqsonlardan (yaxlitlik buzilgan joylardan) qaytarilish xossasiga asoslangan. </a:t>
            </a:r>
            <a:endParaRPr lang="en-US" dirty="0" smtClean="0"/>
          </a:p>
          <a:p>
            <a:pPr algn="just"/>
            <a:r>
              <a:rPr lang="uz-Cyrl-UZ" dirty="0" smtClean="0"/>
              <a:t>Payvand </a:t>
            </a:r>
            <a:r>
              <a:rPr lang="uz-Cyrl-UZ" dirty="0" smtClean="0"/>
              <a:t>birikmalar sifatini nazorat qilish amaliyotida asosan </a:t>
            </a:r>
            <a:r>
              <a:rPr lang="uz-Cyrl-UZ" u="sng" dirty="0" smtClean="0"/>
              <a:t>aks-sado-impuls(yohud aks-sado-lokatsiya) usulidan</a:t>
            </a:r>
            <a:r>
              <a:rPr lang="uz-Cyrl-UZ" dirty="0" smtClean="0"/>
              <a:t> foydalaniladi. </a:t>
            </a:r>
            <a:endParaRPr lang="en-US" dirty="0" smtClean="0"/>
          </a:p>
          <a:p>
            <a:pPr algn="just"/>
            <a:r>
              <a:rPr lang="uz-Cyrl-UZ" dirty="0" smtClean="0"/>
              <a:t>U </a:t>
            </a:r>
            <a:r>
              <a:rPr lang="uz-Cyrl-UZ" dirty="0" smtClean="0"/>
              <a:t>buyumni ultratovushning qisqa impulslari </a:t>
            </a:r>
            <a:r>
              <a:rPr lang="uz-Cyrl-UZ" i="1" dirty="0" smtClean="0"/>
              <a:t>1</a:t>
            </a:r>
            <a:r>
              <a:rPr lang="uz-Cyrl-UZ" dirty="0" smtClean="0"/>
              <a:t> bilan tovush yordamida nazorat qilish va nuqsondan qabul qilgichga qaytarilgan aks-sado-signallar </a:t>
            </a:r>
            <a:r>
              <a:rPr lang="uz-Cyrl-UZ" i="1" dirty="0" smtClean="0"/>
              <a:t>3</a:t>
            </a:r>
            <a:r>
              <a:rPr lang="uz-Cyrl-UZ" dirty="0" smtClean="0"/>
              <a:t> ni qayd qilishdan iborat</a:t>
            </a:r>
            <a:r>
              <a:rPr lang="uz-Cyrl-UZ" dirty="0" smtClean="0"/>
              <a:t>.</a:t>
            </a:r>
            <a:endParaRPr lang="en-US" dirty="0" smtClean="0"/>
          </a:p>
          <a:p>
            <a:pPr algn="just"/>
            <a:r>
              <a:rPr lang="uz-Cyrl-UZ" dirty="0" smtClean="0"/>
              <a:t> </a:t>
            </a:r>
            <a:r>
              <a:rPr lang="uz-Cyrl-UZ" dirty="0" smtClean="0"/>
              <a:t>Defektoskop ekranida aks-sado-signal (impuls) </a:t>
            </a:r>
            <a:r>
              <a:rPr lang="uz-Cyrl-UZ" i="1" dirty="0" smtClean="0"/>
              <a:t>3</a:t>
            </a:r>
            <a:r>
              <a:rPr lang="uz-Cyrl-UZ" dirty="0" smtClean="0"/>
              <a:t> ning paydo bo‘lishi nuqson belgisi </a:t>
            </a:r>
            <a:r>
              <a:rPr lang="uz-Cyrl-UZ" dirty="0" smtClean="0"/>
              <a:t>hisoblanadi</a:t>
            </a:r>
            <a:r>
              <a:rPr lang="en-US" dirty="0" smtClean="0"/>
              <a:t>.</a:t>
            </a:r>
            <a:endParaRPr lang="ru-RU"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357166"/>
            <a:ext cx="8229600" cy="1143000"/>
          </a:xfrm>
        </p:spPr>
        <p:txBody>
          <a:bodyPr>
            <a:normAutofit fontScale="90000"/>
          </a:bodyPr>
          <a:lstStyle/>
          <a:p>
            <a:r>
              <a:rPr lang="uz-Cyrl-UZ" b="1" dirty="0" smtClean="0"/>
              <a:t>Ultratovush bilan nazorat qilish usullari.</a:t>
            </a:r>
            <a:endParaRPr lang="ru-RU" dirty="0"/>
          </a:p>
        </p:txBody>
      </p:sp>
      <p:pic>
        <p:nvPicPr>
          <p:cNvPr id="4" name="Содержимое 3" descr="5"/>
          <p:cNvPicPr>
            <a:picLocks noGrp="1"/>
          </p:cNvPicPr>
          <p:nvPr>
            <p:ph idx="1"/>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b="2214"/>
          <a:stretch>
            <a:fillRect/>
          </a:stretch>
        </p:blipFill>
        <p:spPr bwMode="auto">
          <a:xfrm>
            <a:off x="642910" y="1785926"/>
            <a:ext cx="3071834" cy="4572032"/>
          </a:xfrm>
          <a:prstGeom prst="rect">
            <a:avLst/>
          </a:prstGeom>
          <a:noFill/>
          <a:ln>
            <a:noFill/>
          </a:ln>
        </p:spPr>
      </p:pic>
      <p:sp>
        <p:nvSpPr>
          <p:cNvPr id="23553" name="Rectangle 1"/>
          <p:cNvSpPr>
            <a:spLocks noChangeArrowheads="1"/>
          </p:cNvSpPr>
          <p:nvPr/>
        </p:nvSpPr>
        <p:spPr bwMode="auto">
          <a:xfrm>
            <a:off x="3571868" y="3000372"/>
            <a:ext cx="5000660" cy="178510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.6-rasm. Ultratovush bilan ask-sado-signal (a) va soya (b) usullarida nazorat qilish sxemasi:</a:t>
            </a:r>
            <a:endParaRPr kumimoji="0" lang="ru-RU" sz="2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G </a:t>
            </a:r>
            <a:r>
              <a:rPr kumimoji="0" lang="uz-Cyrl-UZ" sz="22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zondlovchi impulslar generatori, </a:t>
            </a:r>
            <a:endParaRPr kumimoji="0" lang="en-US"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 </a:t>
            </a:r>
            <a:r>
              <a:rPr kumimoji="0" lang="uz-Cyrl-UZ" sz="2200"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sz="2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priyomnik (qabul qilgich)</a:t>
            </a:r>
            <a:endParaRPr kumimoji="0" lang="uz-Cyrl-UZ"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428604"/>
            <a:ext cx="8229600" cy="796908"/>
          </a:xfrm>
        </p:spPr>
        <p:txBody>
          <a:bodyPr>
            <a:normAutofit/>
          </a:bodyPr>
          <a:lstStyle/>
          <a:p>
            <a:r>
              <a:rPr lang="uz-Cyrl-UZ" b="1" dirty="0" smtClean="0"/>
              <a:t>Apparatlar</a:t>
            </a:r>
            <a:r>
              <a:rPr lang="en-US" b="1" dirty="0" smtClean="0"/>
              <a:t>.</a:t>
            </a:r>
            <a:endParaRPr lang="ru-RU" dirty="0"/>
          </a:p>
        </p:txBody>
      </p:sp>
      <p:sp>
        <p:nvSpPr>
          <p:cNvPr id="3" name="Содержимое 2"/>
          <p:cNvSpPr>
            <a:spLocks noGrp="1"/>
          </p:cNvSpPr>
          <p:nvPr>
            <p:ph idx="1"/>
          </p:nvPr>
        </p:nvSpPr>
        <p:spPr>
          <a:xfrm>
            <a:off x="428596" y="1428736"/>
            <a:ext cx="8229600" cy="4768865"/>
          </a:xfrm>
        </p:spPr>
        <p:txBody>
          <a:bodyPr>
            <a:normAutofit fontScale="70000" lnSpcReduction="20000"/>
          </a:bodyPr>
          <a:lstStyle/>
          <a:p>
            <a:pPr algn="just"/>
            <a:r>
              <a:rPr lang="uz-Cyrl-UZ" b="1" dirty="0" smtClean="0">
                <a:latin typeface="Times New Roman" pitchFamily="18" charset="0"/>
                <a:cs typeface="Times New Roman" pitchFamily="18" charset="0"/>
              </a:rPr>
              <a:t>O‘zgartkichlar.</a:t>
            </a:r>
            <a:r>
              <a:rPr lang="uz-Cyrl-UZ" dirty="0" smtClean="0">
                <a:latin typeface="Times New Roman" pitchFamily="18" charset="0"/>
                <a:cs typeface="Times New Roman" pitchFamily="18" charset="0"/>
              </a:rPr>
              <a:t> Ular uch asosiy turga (</a:t>
            </a:r>
            <a:r>
              <a:rPr lang="en-US" dirty="0" smtClean="0">
                <a:latin typeface="Times New Roman" pitchFamily="18" charset="0"/>
                <a:cs typeface="Times New Roman" pitchFamily="18" charset="0"/>
              </a:rPr>
              <a:t>4</a:t>
            </a:r>
            <a:r>
              <a:rPr lang="uz-Cyrl-UZ" dirty="0" smtClean="0">
                <a:latin typeface="Times New Roman" pitchFamily="18" charset="0"/>
                <a:cs typeface="Times New Roman" pitchFamily="18" charset="0"/>
              </a:rPr>
              <a:t>.7-rasm): to‘g‘ri (</a:t>
            </a:r>
            <a:r>
              <a:rPr lang="uz-Cyrl-UZ" i="1" dirty="0" smtClean="0">
                <a:latin typeface="Times New Roman" pitchFamily="18" charset="0"/>
                <a:cs typeface="Times New Roman" pitchFamily="18" charset="0"/>
              </a:rPr>
              <a:t>a</a:t>
            </a:r>
            <a:r>
              <a:rPr lang="uz-Cyrl-UZ" dirty="0" smtClean="0">
                <a:latin typeface="Times New Roman" pitchFamily="18" charset="0"/>
                <a:cs typeface="Times New Roman" pitchFamily="18" charset="0"/>
              </a:rPr>
              <a:t>), qiya (</a:t>
            </a:r>
            <a:r>
              <a:rPr lang="uz-Cyrl-UZ" i="1" dirty="0" smtClean="0">
                <a:latin typeface="Times New Roman" pitchFamily="18" charset="0"/>
                <a:cs typeface="Times New Roman" pitchFamily="18" charset="0"/>
              </a:rPr>
              <a:t>b</a:t>
            </a:r>
            <a:r>
              <a:rPr lang="uz-Cyrl-UZ" dirty="0" smtClean="0">
                <a:latin typeface="Times New Roman" pitchFamily="18" charset="0"/>
                <a:cs typeface="Times New Roman" pitchFamily="18" charset="0"/>
              </a:rPr>
              <a:t>) va birlashtirilgan alohida-alohida (</a:t>
            </a:r>
            <a:r>
              <a:rPr lang="uz-Cyrl-UZ" i="1" dirty="0" smtClean="0">
                <a:latin typeface="Times New Roman" pitchFamily="18" charset="0"/>
                <a:cs typeface="Times New Roman" pitchFamily="18" charset="0"/>
              </a:rPr>
              <a:t>v</a:t>
            </a:r>
            <a:r>
              <a:rPr lang="uz-Cyrl-UZ" dirty="0" smtClean="0">
                <a:latin typeface="Times New Roman" pitchFamily="18" charset="0"/>
                <a:cs typeface="Times New Roman" pitchFamily="18" charset="0"/>
              </a:rPr>
              <a:t>) o‘zgartkichlarga bo‘linadi</a:t>
            </a:r>
            <a:r>
              <a:rPr lang="uz-Cyrl-UZ"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algn="just"/>
            <a:endParaRPr lang="en-US"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To‘g‘ri o‘zgartkichlar buyumga bo‘ylama to‘lqinni tegish yuzasiga (O‘TTni kiritish yuzasiga) perpendikulyar ravishda nurlantiradi; qiya o‘zgartkichlar metallga ko‘ndalang to‘lqinni kiritish yuzasiga nisbatan burchak ostida kiritadi, birlashtirilgan alohida-alohida o‘zgartkichlar bo‘ylama to‘lqinning metallga kiritish yuzasiga perpendikluyar bo‘lgan tekislikka nisbatan 5 – 10</a:t>
            </a:r>
            <a:r>
              <a:rPr lang="uz-Cyrl-UZ" baseline="30000" dirty="0" smtClean="0">
                <a:latin typeface="Times New Roman" pitchFamily="18" charset="0"/>
                <a:cs typeface="Times New Roman" pitchFamily="18" charset="0"/>
              </a:rPr>
              <a:t>0</a:t>
            </a:r>
            <a:r>
              <a:rPr lang="uz-Cyrl-UZ" dirty="0" smtClean="0">
                <a:latin typeface="Times New Roman" pitchFamily="18" charset="0"/>
                <a:cs typeface="Times New Roman" pitchFamily="18" charset="0"/>
              </a:rPr>
              <a:t> burchak ostida kiritilishini </a:t>
            </a:r>
            <a:r>
              <a:rPr lang="uz-Cyrl-UZ" dirty="0" smtClean="0">
                <a:latin typeface="Times New Roman" pitchFamily="18" charset="0"/>
                <a:cs typeface="Times New Roman" pitchFamily="18" charset="0"/>
              </a:rPr>
              <a:t>taminlaydi.</a:t>
            </a:r>
            <a:endParaRPr lang="en-US" dirty="0" smtClean="0">
              <a:latin typeface="Times New Roman" pitchFamily="18" charset="0"/>
              <a:cs typeface="Times New Roman" pitchFamily="18" charset="0"/>
            </a:endParaRPr>
          </a:p>
          <a:p>
            <a:pPr algn="just"/>
            <a:r>
              <a:rPr lang="uz-Cyrl-UZ" dirty="0" smtClean="0">
                <a:latin typeface="Times New Roman" pitchFamily="18" charset="0"/>
                <a:cs typeface="Times New Roman" pitchFamily="18" charset="0"/>
              </a:rPr>
              <a:t> Pezoo‘zgartkichning </a:t>
            </a:r>
            <a:r>
              <a:rPr lang="uz-Cyrl-UZ" dirty="0" smtClean="0">
                <a:latin typeface="Times New Roman" pitchFamily="18" charset="0"/>
                <a:cs typeface="Times New Roman" pitchFamily="18" charset="0"/>
              </a:rPr>
              <a:t>asosiy elementi qalinligi nurlanayotgan ultratovush tebranishlari to‘lqini uzunligining yarmiga teng bo‘lgan disk yoki to‘rtburchak plastina ko‘rinishidagi pezoelementdan iborat.</a:t>
            </a:r>
            <a:endParaRPr lang="ru-RU" dirty="0" smtClean="0">
              <a:latin typeface="Times New Roman" pitchFamily="18" charset="0"/>
              <a:cs typeface="Times New Roman" pitchFamily="18" charset="0"/>
            </a:endParaRPr>
          </a:p>
          <a:p>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t>Apparatlar</a:t>
            </a:r>
            <a:r>
              <a:rPr lang="en-US" b="1" dirty="0" smtClean="0"/>
              <a:t>.</a:t>
            </a:r>
            <a:endParaRPr lang="ru-RU" dirty="0"/>
          </a:p>
        </p:txBody>
      </p:sp>
      <p:pic>
        <p:nvPicPr>
          <p:cNvPr id="4" name="Содержимое 3" descr="5"/>
          <p:cNvPicPr>
            <a:picLocks noGrp="1"/>
          </p:cNvPicPr>
          <p:nvPr>
            <p:ph idx="1"/>
          </p:nvPr>
        </p:nvPicPr>
        <p:blipFill>
          <a:blip r:embed="rId2">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7657" t="8339" r="4506" b="3474"/>
          <a:stretch>
            <a:fillRect/>
          </a:stretch>
        </p:blipFill>
        <p:spPr bwMode="auto">
          <a:xfrm>
            <a:off x="1000100" y="1214422"/>
            <a:ext cx="6643734" cy="3669457"/>
          </a:xfrm>
          <a:prstGeom prst="rect">
            <a:avLst/>
          </a:prstGeom>
          <a:noFill/>
          <a:ln>
            <a:noFill/>
          </a:ln>
        </p:spPr>
      </p:pic>
      <p:sp>
        <p:nvSpPr>
          <p:cNvPr id="26625" name="Rectangle 1"/>
          <p:cNvSpPr>
            <a:spLocks noChangeArrowheads="1"/>
          </p:cNvSpPr>
          <p:nvPr/>
        </p:nvSpPr>
        <p:spPr bwMode="auto">
          <a:xfrm>
            <a:off x="642910" y="4786322"/>
            <a:ext cx="778671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.7-rasm. Ultratovushli o</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zgartkichlar:</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 </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to</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g</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ri, b </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qiya, (prizmasimon), v </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birlashtirilgan alohida</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alohida;</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 </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korpus, 2 </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dempfer, 3 </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pezoplastina, 4 </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himoya tubi (protektor), 5 </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prizma, </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6 </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tok keltirgich, 7 </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akustik ekran</a:t>
            </a:r>
            <a:endParaRPr kumimoji="0" lang="uz-Cyrl-UZ"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t>Elektron blok.</a:t>
            </a:r>
            <a:endParaRPr lang="ru-RU" dirty="0"/>
          </a:p>
        </p:txBody>
      </p:sp>
      <p:sp>
        <p:nvSpPr>
          <p:cNvPr id="3" name="Содержимое 2"/>
          <p:cNvSpPr>
            <a:spLocks noGrp="1"/>
          </p:cNvSpPr>
          <p:nvPr>
            <p:ph idx="1"/>
          </p:nvPr>
        </p:nvSpPr>
        <p:spPr/>
        <p:txBody>
          <a:bodyPr/>
          <a:lstStyle/>
          <a:p>
            <a:r>
              <a:rPr lang="uz-Cyrl-UZ" sz="2200" dirty="0" smtClean="0">
                <a:latin typeface="Times New Roman" pitchFamily="18" charset="0"/>
                <a:cs typeface="Times New Roman" pitchFamily="18" charset="0"/>
              </a:rPr>
              <a:t>U </a:t>
            </a:r>
            <a:r>
              <a:rPr lang="uz-Cyrl-UZ" sz="2200" dirty="0" smtClean="0">
                <a:latin typeface="Times New Roman" pitchFamily="18" charset="0"/>
                <a:cs typeface="Times New Roman" pitchFamily="18" charset="0"/>
              </a:rPr>
              <a:t>yuqori chastotali kuchlanishning zondlovchi impulslarini yuzaga keltirish, nuqsondan qaytarilgan aks-sado-signallarni kuchaytirish va o‘zgartirish hamda aks-sado-signallarning amplituda - vaqt tavsiflarini elektron - nur trubka (ENT) da yaqqol aks ettirish uchun mo‘ljallangan.</a:t>
            </a:r>
            <a:endParaRPr lang="ru-RU" sz="2200" dirty="0" smtClean="0">
              <a:latin typeface="Times New Roman" pitchFamily="18" charset="0"/>
              <a:cs typeface="Times New Roman" pitchFamily="18" charset="0"/>
            </a:endParaRPr>
          </a:p>
          <a:p>
            <a:endParaRPr lang="ru-RU" dirty="0"/>
          </a:p>
        </p:txBody>
      </p:sp>
      <p:pic>
        <p:nvPicPr>
          <p:cNvPr id="4" name="Рисунок 3" descr="5"/>
          <p:cNvPicPr/>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6963"/>
          <a:stretch>
            <a:fillRect/>
          </a:stretch>
        </p:blipFill>
        <p:spPr bwMode="auto">
          <a:xfrm>
            <a:off x="2857488" y="3143248"/>
            <a:ext cx="3571900" cy="2571768"/>
          </a:xfrm>
          <a:prstGeom prst="rect">
            <a:avLst/>
          </a:prstGeom>
          <a:noFill/>
          <a:ln>
            <a:noFill/>
          </a:ln>
        </p:spPr>
      </p:pic>
      <p:sp>
        <p:nvSpPr>
          <p:cNvPr id="28673" name="Rectangle 1"/>
          <p:cNvSpPr>
            <a:spLocks noChangeArrowheads="1"/>
          </p:cNvSpPr>
          <p:nvPr/>
        </p:nvSpPr>
        <p:spPr bwMode="auto">
          <a:xfrm>
            <a:off x="928662" y="5929330"/>
            <a:ext cx="742952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.8-rasm. UD-11PU defektoskopning umumiy ko</a:t>
            </a:r>
            <a:r>
              <a:rPr kumimoji="0" lang="uz-Cyrl-UZ" b="0" i="0" u="none" strike="noStrike" cap="none" normalizeH="0" baseline="0" dirty="0" smtClean="0">
                <a:ln>
                  <a:noFill/>
                </a:ln>
                <a:solidFill>
                  <a:schemeClr val="tx1"/>
                </a:solidFill>
                <a:effectLst/>
                <a:latin typeface="Calibri"/>
                <a:ea typeface="Times New Roman" pitchFamily="18" charset="0"/>
                <a:cs typeface="Times New Roman" pitchFamily="18" charset="0"/>
              </a:rPr>
              <a:t>‘</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rinishi</a:t>
            </a:r>
            <a:endParaRPr kumimoji="0" lang="uz-Cyrl-UZ"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t>Yordamchi qurilmalar.</a:t>
            </a:r>
            <a:endParaRPr lang="ru-RU" dirty="0"/>
          </a:p>
        </p:txBody>
      </p:sp>
      <p:sp>
        <p:nvSpPr>
          <p:cNvPr id="3" name="Содержимое 2"/>
          <p:cNvSpPr>
            <a:spLocks noGrp="1"/>
          </p:cNvSpPr>
          <p:nvPr>
            <p:ph idx="1"/>
          </p:nvPr>
        </p:nvSpPr>
        <p:spPr>
          <a:xfrm>
            <a:off x="500034" y="1714488"/>
            <a:ext cx="8229600" cy="4525963"/>
          </a:xfrm>
        </p:spPr>
        <p:txBody>
          <a:bodyPr>
            <a:normAutofit/>
          </a:bodyPr>
          <a:lstStyle/>
          <a:p>
            <a:pPr algn="just"/>
            <a:r>
              <a:rPr lang="uz-Cyrl-UZ" sz="2200" dirty="0" smtClean="0"/>
              <a:t>Defektoskopda </a:t>
            </a:r>
            <a:r>
              <a:rPr lang="uz-Cyrl-UZ" sz="2200" dirty="0" smtClean="0"/>
              <a:t>maxsus qayta ulagich nazarda tutilgan bo‘lib, uning yordamida kuchaytirgich to‘g‘ridan to‘g‘ri radioimpulslar generatoriga ulanishi (qo‘shilgan sxemada ishlaganda, yani o‘zgartkich ham UTT nurlangichi, ham qabul qilgichi vazifalarini bajarganda) yoki undan uzib qo‘yilishi (alohida sxema) mumkin. Defektoskopda avtomatik nuqsonlar signalizatori (ANS) ham mavjud bo‘lib, u nuqsonlar haqida tovush yoki yorug‘lik signallari beradi. Agar signal strob–impulsga tushsa, signalizator ishlab ketadi. Nazorat vazifalariga qarab strob–impulsning eni katta doiralarda rostlanishi mumkin.</a:t>
            </a:r>
            <a:endParaRPr lang="ru-RU" sz="2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t>Yordamchi qurilmalar.</a:t>
            </a:r>
            <a:endParaRPr lang="ru-RU" dirty="0"/>
          </a:p>
        </p:txBody>
      </p:sp>
      <p:pic>
        <p:nvPicPr>
          <p:cNvPr id="4" name="Содержимое 3" descr="5"/>
          <p:cNvPicPr>
            <a:picLocks noGrp="1"/>
          </p:cNvPicPr>
          <p:nvPr>
            <p:ph idx="1"/>
          </p:nvPr>
        </p:nvPicPr>
        <p:blipFill>
          <a:blip r:embed="rId2" cstate="print">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a14="http://schemas.microsoft.com/office/drawing/2010/main" xmlns:wps="http://schemas.microsoft.com/office/word/2010/wordprocessingShape"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14="http://schemas.microsoft.com/office/word/2010/wordprocessingDrawing" xmlns:v="urn:schemas-microsoft-com:vml" xmlns:o="urn:schemas-microsoft-com:office:office" xmlns:mc="http://schemas.openxmlformats.org/markup-compatibility/2006" xmlns:wpc="http://schemas.microsoft.com/office/word/2010/wordprocessingCanvas" xmlns="" xmlns:pic="http://schemas.openxmlformats.org/drawingml/2006/picture" xmlns:lc="http://schemas.openxmlformats.org/drawingml/2006/lockedCanvas" val="0"/>
              </a:ext>
            </a:extLst>
          </a:blip>
          <a:srcRect l="2814"/>
          <a:stretch>
            <a:fillRect/>
          </a:stretch>
        </p:blipFill>
        <p:spPr bwMode="auto">
          <a:xfrm>
            <a:off x="2500298" y="1928802"/>
            <a:ext cx="4286280" cy="2714644"/>
          </a:xfrm>
          <a:prstGeom prst="rect">
            <a:avLst/>
          </a:prstGeom>
          <a:noFill/>
          <a:ln>
            <a:noFill/>
          </a:ln>
        </p:spPr>
      </p:pic>
      <p:sp>
        <p:nvSpPr>
          <p:cNvPr id="29697" name="Rectangle 1"/>
          <p:cNvSpPr>
            <a:spLocks noChangeArrowheads="1"/>
          </p:cNvSpPr>
          <p:nvPr/>
        </p:nvSpPr>
        <p:spPr bwMode="auto">
          <a:xfrm>
            <a:off x="2071670" y="5143512"/>
            <a:ext cx="4782078"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4.9-rasm</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Ultratovushli UDS-105M defektoskopi</a:t>
            </a:r>
            <a:endParaRPr kumimoji="0" lang="uz-Cyrl-UZ"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TotalTime>
  <Words>1176</Words>
  <PresentationFormat>Экран (4:3)</PresentationFormat>
  <Paragraphs>64</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Тема Office</vt:lpstr>
      <vt:lpstr>Mavzu: Ultratovush yordamida nazorat qilish. Ultratovush yordamida nazorat. </vt:lpstr>
      <vt:lpstr>Mavzu: Ultratovush yordamida nazorat qilish. Ultratovush yordamida nazorat. </vt:lpstr>
      <vt:lpstr>Mavzu: Ultratovush yordamida nazorat qilish. Ultratovush yordamida nazorat. </vt:lpstr>
      <vt:lpstr>Fizik asoslari.</vt:lpstr>
      <vt:lpstr>Fizik asoslari.</vt:lpstr>
      <vt:lpstr>Fizik asoslari.</vt:lpstr>
      <vt:lpstr>Слайд 7</vt:lpstr>
      <vt:lpstr>Слайд 8</vt:lpstr>
      <vt:lpstr>Ultratovush tebranishlari. </vt:lpstr>
      <vt:lpstr>Ultratovush tebranishlari. </vt:lpstr>
      <vt:lpstr>Ultratovush tebranishlari. </vt:lpstr>
      <vt:lpstr>Ultratovush bilan nazorat qilish usullari.</vt:lpstr>
      <vt:lpstr>Ultratovush bilan nazorat qilish usullari.</vt:lpstr>
      <vt:lpstr>Apparatlar.</vt:lpstr>
      <vt:lpstr>Apparatlar.</vt:lpstr>
      <vt:lpstr>Elektron blok.</vt:lpstr>
      <vt:lpstr>Yordamchi qurilmalar.</vt:lpstr>
      <vt:lpstr>Yordamchi qurilmalar.</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 Ultratovush yordamida nazorat qilish. Ultratovush yordamida nazorat. </dc:title>
  <dc:creator>Piloteh</dc:creator>
  <cp:lastModifiedBy>Piloteh</cp:lastModifiedBy>
  <cp:revision>4</cp:revision>
  <dcterms:created xsi:type="dcterms:W3CDTF">2019-10-03T09:20:00Z</dcterms:created>
  <dcterms:modified xsi:type="dcterms:W3CDTF">2019-10-03T09:58:17Z</dcterms:modified>
</cp:coreProperties>
</file>