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vsd" ContentType="application/vnd.visi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256" r:id="rId2"/>
    <p:sldId id="257" r:id="rId3"/>
    <p:sldId id="258"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319" r:id="rId19"/>
    <p:sldId id="320" r:id="rId20"/>
    <p:sldId id="321" r:id="rId21"/>
    <p:sldId id="322" r:id="rId22"/>
    <p:sldId id="323" r:id="rId23"/>
    <p:sldId id="324" r:id="rId24"/>
    <p:sldId id="325" r:id="rId25"/>
    <p:sldId id="328" r:id="rId26"/>
    <p:sldId id="327" r:id="rId27"/>
    <p:sldId id="326" r:id="rId28"/>
    <p:sldId id="329" r:id="rId29"/>
    <p:sldId id="330" r:id="rId30"/>
    <p:sldId id="331" r:id="rId31"/>
    <p:sldId id="332" r:id="rId32"/>
    <p:sldId id="334" r:id="rId33"/>
    <p:sldId id="333" r:id="rId34"/>
    <p:sldId id="335" r:id="rId35"/>
    <p:sldId id="336" r:id="rId36"/>
    <p:sldId id="318" r:id="rId37"/>
    <p:sldId id="279" r:id="rId38"/>
    <p:sldId id="280" r:id="rId39"/>
  </p:sldIdLst>
  <p:sldSz cx="9906000" cy="6858000" type="A4"/>
  <p:notesSz cx="6742113" cy="9875838"/>
  <p:embeddedFontLst>
    <p:embeddedFont>
      <p:font typeface="Calibri" panose="020F0502020204030204" pitchFamily="34" charset="0"/>
      <p:regular r:id="rId41"/>
      <p:bold r:id="rId42"/>
      <p:italic r:id="rId43"/>
      <p:boldItalic r:id="rId44"/>
    </p:embeddedFont>
    <p:embeddedFont>
      <p:font typeface="Century Gothic" panose="020B0502020202020204" pitchFamily="34" charset="0"/>
      <p:regular r:id="rId45"/>
      <p:bold r:id="rId46"/>
      <p:italic r:id="rId47"/>
      <p:boldItalic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4"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Microsoft_Visio_2003-2010_Drawing24.vsd"/><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000" b="1" dirty="0">
                <a:latin typeface="Times New Roman" panose="02020603050405020304" pitchFamily="18" charset="0"/>
                <a:cs typeface="Times New Roman" panose="02020603050405020304" pitchFamily="18" charset="0"/>
              </a:rPr>
              <a:t>Week </a:t>
            </a:r>
            <a:r>
              <a:rPr lang="tg-Cyrl-TJ" sz="2000" b="1" dirty="0">
                <a:latin typeface="Times New Roman" panose="02020603050405020304" pitchFamily="18" charset="0"/>
                <a:cs typeface="Times New Roman" panose="02020603050405020304" pitchFamily="18" charset="0"/>
              </a:rPr>
              <a:t>11</a:t>
            </a:r>
            <a:r>
              <a:rPr lang="en-US" sz="2000" b="1" dirty="0">
                <a:latin typeface="Times New Roman" panose="02020603050405020304" pitchFamily="18" charset="0"/>
                <a:cs typeface="Times New Roman" panose="02020603050405020304" pitchFamily="18" charset="0"/>
              </a:rPr>
              <a:t>: Connection diagram of current transformers as a zero-sequence flow filter.</a:t>
            </a:r>
            <a:endParaRPr lang="ru-RU" sz="20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000" b="1" dirty="0">
                <a:latin typeface="Times New Roman" panose="02020603050405020304" pitchFamily="18" charset="0"/>
                <a:cs typeface="Times New Roman" panose="02020603050405020304" pitchFamily="18" charset="0"/>
              </a:rPr>
              <a:t>Ҳафтаи 11.</a:t>
            </a:r>
          </a:p>
          <a:p>
            <a:pPr algn="ctr"/>
            <a:r>
              <a:rPr lang="tg-Cyrl-TJ" sz="2000" b="1" dirty="0">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0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547253" y="512361"/>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sz="2400"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BD8EDB-C057-4FBB-8BA7-6B1D3C95E677}"/>
              </a:ext>
            </a:extLst>
          </p:cNvPr>
          <p:cNvSpPr/>
          <p:nvPr/>
        </p:nvSpPr>
        <p:spPr>
          <a:xfrm>
            <a:off x="813236" y="1024722"/>
            <a:ext cx="8132354" cy="1938992"/>
          </a:xfrm>
          <a:prstGeom prst="rect">
            <a:avLst/>
          </a:prstGeom>
        </p:spPr>
        <p:txBody>
          <a:bodyPr wrap="none">
            <a:spAutoFit/>
          </a:bodyPr>
          <a:lstStyle/>
          <a:p>
            <a:pPr marL="457200" indent="-457200">
              <a:buFont typeface="Arial"/>
              <a:buAutoNum type="arabicPeriod"/>
            </a:pPr>
            <a:r>
              <a:rPr lang="tg-Cyrl-TJ" sz="2400" b="1" dirty="0">
                <a:latin typeface="Times New Roman" panose="02020603050405020304" pitchFamily="18" charset="0"/>
                <a:cs typeface="Times New Roman" panose="02020603050405020304" pitchFamily="18" charset="0"/>
              </a:rPr>
              <a:t>Нақшаи пайвасти трансформаторҳои ҷараен ҳамчун </a:t>
            </a:r>
          </a:p>
          <a:p>
            <a:r>
              <a:rPr lang="tg-Cyrl-TJ" sz="2400" b="1" dirty="0">
                <a:latin typeface="Times New Roman" panose="02020603050405020304" pitchFamily="18" charset="0"/>
                <a:cs typeface="Times New Roman" panose="02020603050405020304" pitchFamily="18" charset="0"/>
              </a:rPr>
              <a:t>филтри ҷараени пайдарпаии сифрӣ.</a:t>
            </a:r>
            <a:endParaRPr lang="ru-RU" sz="2400" b="1"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2. Схемаи пайвасти трансформаторҳои ҷараён барои </a:t>
            </a:r>
          </a:p>
          <a:p>
            <a:r>
              <a:rPr lang="ru-RU" sz="2400" b="1" dirty="0">
                <a:latin typeface="Times New Roman" panose="02020603050405020304" pitchFamily="18" charset="0"/>
                <a:cs typeface="Times New Roman" panose="02020603050405020304" pitchFamily="18" charset="0"/>
              </a:rPr>
              <a:t>ҷудо кардани </a:t>
            </a:r>
            <a:r>
              <a:rPr lang="tg-Cyrl-TJ" sz="2400" b="1" dirty="0">
                <a:latin typeface="Times New Roman" panose="02020603050405020304" pitchFamily="18" charset="0"/>
                <a:cs typeface="Times New Roman" panose="02020603050405020304" pitchFamily="18" charset="0"/>
              </a:rPr>
              <a:t>I</a:t>
            </a:r>
            <a:r>
              <a:rPr lang="tg-Cyrl-TJ" sz="2400" b="1" baseline="-25000" dirty="0">
                <a:latin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cs typeface="Times New Roman" panose="02020603050405020304" pitchFamily="18" charset="0"/>
            </a:endParaRPr>
          </a:p>
          <a:p>
            <a:r>
              <a:rPr lang="tg-Cyrl-TJ" sz="2400" b="1" dirty="0">
                <a:latin typeface="Times New Roman" panose="02020603050405020304" pitchFamily="18" charset="0"/>
                <a:cs typeface="Times New Roman" panose="02020603050405020304" pitchFamily="18" charset="0"/>
              </a:rPr>
              <a:t>3. Нақшаи дуфазаи секунҷаи нопурра</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813236" y="2849033"/>
            <a:ext cx="2893741" cy="579967"/>
          </a:xfrm>
          <a:prstGeom prst="rect">
            <a:avLst/>
          </a:prstGeom>
        </p:spPr>
        <p:txBody>
          <a:bodyPr wrap="none">
            <a:spAutoFit/>
          </a:bodyPr>
          <a:lstStyle/>
          <a:p>
            <a:pPr algn="just">
              <a:lnSpc>
                <a:spcPct val="150000"/>
              </a:lnSpc>
              <a:spcAft>
                <a:spcPts val="800"/>
              </a:spcAft>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a:extLst>
              <a:ext uri="{FF2B5EF4-FFF2-40B4-BE49-F238E27FC236}">
                <a16:creationId xmlns:a16="http://schemas.microsoft.com/office/drawing/2014/main" id="{EBF0FD7E-F686-4478-8021-C4431F6177BE}"/>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D9CAD3F8-B714-494C-A693-8055E735C54E}"/>
              </a:ext>
            </a:extLst>
          </p:cNvPr>
          <p:cNvSpPr/>
          <p:nvPr/>
        </p:nvSpPr>
        <p:spPr>
          <a:xfrm>
            <a:off x="914030" y="1205379"/>
            <a:ext cx="8460787" cy="4457952"/>
          </a:xfrm>
          <a:prstGeom prst="rect">
            <a:avLst/>
          </a:prstGeom>
        </p:spPr>
        <p:txBody>
          <a:bodyPr wrap="square">
            <a:spAutoFit/>
          </a:bodyPr>
          <a:lstStyle/>
          <a:p>
            <a:pPr marL="457200"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Ҷараён бо реле вақте мегузарад, ки РК ба замин пайдо шавад. Реҷаи ғайрисимметрӣ ба вуҷуд меояд ва </a:t>
            </a:r>
          </a:p>
          <a:p>
            <a:pPr marL="457200" algn="ctr">
              <a:lnSpc>
                <a:spcPct val="150000"/>
              </a:lnSpc>
            </a:pPr>
            <a:r>
              <a:rPr lang="tg-Cyrl-TJ" sz="2400" b="1" i="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1" i="1" baseline="-25000" dirty="0">
                <a:latin typeface="Times New Roman" panose="02020603050405020304" pitchFamily="18" charset="0"/>
                <a:ea typeface="Times New Roman" panose="02020603050405020304" pitchFamily="18" charset="0"/>
                <a:cs typeface="Times New Roman" panose="02020603050405020304" pitchFamily="18" charset="0"/>
              </a:rPr>
              <a:t>р </a:t>
            </a:r>
            <a:r>
              <a:rPr lang="tg-Cyrl-TJ" sz="2400" b="1" i="1" dirty="0">
                <a:latin typeface="Times New Roman" panose="02020603050405020304" pitchFamily="18" charset="0"/>
                <a:ea typeface="Times New Roman" panose="02020603050405020304" pitchFamily="18" charset="0"/>
                <a:cs typeface="Times New Roman" panose="02020603050405020304" pitchFamily="18" charset="0"/>
              </a:rPr>
              <a:t>= 3 · I</a:t>
            </a:r>
            <a:r>
              <a:rPr lang="tg-Cyrl-TJ" sz="2400" b="1" i="1" baseline="-25000" dirty="0">
                <a:latin typeface="Times New Roman" panose="02020603050405020304" pitchFamily="18" charset="0"/>
                <a:ea typeface="Times New Roman" panose="02020603050405020304" pitchFamily="18" charset="0"/>
                <a:cs typeface="Times New Roman" panose="02020603050405020304" pitchFamily="18" charset="0"/>
              </a:rPr>
              <a:t>0         </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(11.1.)</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Ҳангоми серборӣ, РК сефаза ва дуфаза суммаи ҷараёнҳои якум ба сифр баробар аст ва дар чунин ҳолат реле фаъол намешавад. Дар амал аз ҳисоби хатогии трансформатори ҷараён, дар реле ҷараёнҳои хурди ғайритавозунӣ ҷорӣ мешаванд.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9918829"/>
      </p:ext>
    </p:extLst>
  </p:cSld>
  <p:clrMapOvr>
    <a:masterClrMapping/>
  </p:clrMapOvr>
  <mc:AlternateContent xmlns:mc="http://schemas.openxmlformats.org/markup-compatibility/2006" xmlns:p14="http://schemas.microsoft.com/office/powerpoint/2010/main">
    <mc:Choice Requires="p14">
      <p:transition spd="slow" p14:dur="2000" advTm="104332"/>
    </mc:Choice>
    <mc:Fallback xmlns="">
      <p:transition spd="slow" advTm="1043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4D6E788C-C9E8-4DAB-96ED-0EC28887F7EC}"/>
              </a:ext>
            </a:extLst>
          </p:cNvPr>
          <p:cNvSpPr/>
          <p:nvPr/>
        </p:nvSpPr>
        <p:spPr>
          <a:xfrm>
            <a:off x="976543" y="1402471"/>
            <a:ext cx="8460419" cy="57996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a:t>
            </a:r>
          </a:p>
        </p:txBody>
      </p:sp>
      <p:sp>
        <p:nvSpPr>
          <p:cNvPr id="2" name="Прямоугольник 1">
            <a:extLst>
              <a:ext uri="{FF2B5EF4-FFF2-40B4-BE49-F238E27FC236}">
                <a16:creationId xmlns:a16="http://schemas.microsoft.com/office/drawing/2014/main" id="{F857E3AF-F588-4AB9-9C30-65D67E72F749}"/>
              </a:ext>
            </a:extLst>
          </p:cNvPr>
          <p:cNvSpPr/>
          <p:nvPr/>
        </p:nvSpPr>
        <p:spPr>
          <a:xfrm>
            <a:off x="5682910" y="1591246"/>
            <a:ext cx="4068407" cy="2803140"/>
          </a:xfrm>
          <a:prstGeom prst="rect">
            <a:avLst/>
          </a:prstGeom>
        </p:spPr>
        <p:txBody>
          <a:bodyPr wrap="square">
            <a:spAutoFit/>
          </a:bodyPr>
          <a:lstStyle/>
          <a:p>
            <a:pPr marL="457200">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Дар бисёр ҳолатҳо схемаро филтри сетрансформатораи пайдарпайии сифрӣ меноманд.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2">
            <a:extLst>
              <a:ext uri="{FF2B5EF4-FFF2-40B4-BE49-F238E27FC236}">
                <a16:creationId xmlns:a16="http://schemas.microsoft.com/office/drawing/2014/main" id="{30A9B5FA-F095-4E4D-AFF6-192D13FD8DB2}"/>
              </a:ext>
            </a:extLst>
          </p:cNvPr>
          <p:cNvSpPr>
            <a:spLocks noChangeArrowheads="1"/>
          </p:cNvSpPr>
          <p:nvPr/>
        </p:nvSpPr>
        <p:spPr bwMode="auto">
          <a:xfrm>
            <a:off x="969236" y="1562469"/>
            <a:ext cx="992893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a:extLst>
              <a:ext uri="{FF2B5EF4-FFF2-40B4-BE49-F238E27FC236}">
                <a16:creationId xmlns:a16="http://schemas.microsoft.com/office/drawing/2014/main" id="{AB43CA66-1D76-4EC3-BB82-0046C02AF397}"/>
              </a:ext>
            </a:extLst>
          </p:cNvPr>
          <p:cNvGraphicFramePr>
            <a:graphicFrameLocks noChangeAspect="1"/>
          </p:cNvGraphicFramePr>
          <p:nvPr>
            <p:extLst>
              <p:ext uri="{D42A27DB-BD31-4B8C-83A1-F6EECF244321}">
                <p14:modId xmlns:p14="http://schemas.microsoft.com/office/powerpoint/2010/main" val="3474486838"/>
              </p:ext>
            </p:extLst>
          </p:nvPr>
        </p:nvGraphicFramePr>
        <p:xfrm>
          <a:off x="969236" y="1562469"/>
          <a:ext cx="4399319" cy="3695905"/>
        </p:xfrm>
        <a:graphic>
          <a:graphicData uri="http://schemas.openxmlformats.org/presentationml/2006/ole">
            <mc:AlternateContent xmlns:mc="http://schemas.openxmlformats.org/markup-compatibility/2006">
              <mc:Choice xmlns:v="urn:schemas-microsoft-com:vml" Requires="v">
                <p:oleObj spid="_x0000_s1029" r:id="rId3" imgW="2431564" imgH="2058409" progId="Visio.Drawing.11">
                  <p:embed/>
                </p:oleObj>
              </mc:Choice>
              <mc:Fallback>
                <p:oleObj r:id="rId3" imgW="2431564" imgH="205840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9236" y="1562469"/>
                        <a:ext cx="4399319" cy="3695905"/>
                      </a:xfrm>
                      <a:prstGeom prst="rect">
                        <a:avLst/>
                      </a:prstGeom>
                      <a:noFill/>
                    </p:spPr>
                  </p:pic>
                </p:oleObj>
              </mc:Fallback>
            </mc:AlternateContent>
          </a:graphicData>
        </a:graphic>
      </p:graphicFrame>
      <p:sp>
        <p:nvSpPr>
          <p:cNvPr id="9" name="Прямоугольник 8">
            <a:extLst>
              <a:ext uri="{FF2B5EF4-FFF2-40B4-BE49-F238E27FC236}">
                <a16:creationId xmlns:a16="http://schemas.microsoft.com/office/drawing/2014/main" id="{FE772D78-7811-4763-A788-14A6D53FB0B7}"/>
              </a:ext>
            </a:extLst>
          </p:cNvPr>
          <p:cNvSpPr/>
          <p:nvPr/>
        </p:nvSpPr>
        <p:spPr>
          <a:xfrm>
            <a:off x="-231190" y="5295531"/>
            <a:ext cx="6747400" cy="923330"/>
          </a:xfrm>
          <a:prstGeom prst="rect">
            <a:avLst/>
          </a:prstGeom>
        </p:spPr>
        <p:txBody>
          <a:bodyPr wrap="square">
            <a:spAutoFit/>
          </a:bodyPr>
          <a:lstStyle/>
          <a:p>
            <a:pPr marL="457200" indent="270510"/>
            <a:r>
              <a:rPr lang="tg-Cyrl-TJ" sz="1800" dirty="0">
                <a:latin typeface="Times New Roman" panose="02020603050405020304" pitchFamily="18" charset="0"/>
                <a:ea typeface="Times New Roman" panose="02020603050405020304" pitchFamily="18" charset="0"/>
                <a:cs typeface="Times New Roman" panose="02020603050405020304" pitchFamily="18" charset="0"/>
              </a:rPr>
              <a:t>Рас. 11.1. Схемаи пайвасти трансформаторҳои ҷараён чун филтри ҷараёни пайдарпайии сифрӣ.,</a:t>
            </a:r>
            <a:r>
              <a:rPr lang="tg-Cyrl-TJ" sz="1800" dirty="0">
                <a:latin typeface="Times New Roman" panose="02020603050405020304" pitchFamily="18" charset="0"/>
                <a:cs typeface="Times New Roman" panose="02020603050405020304" pitchFamily="18" charset="0"/>
              </a:rPr>
              <a:t> Абдуллоев, Р.Т. Ҳимояи релеии таҷҳизоти электроэнергетикӣ: воситаи таълим</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737C0336-0C84-4B3E-A23C-7D4DB52E3BD8}"/>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2269096"/>
      </p:ext>
    </p:extLst>
  </p:cSld>
  <p:clrMapOvr>
    <a:masterClrMapping/>
  </p:clrMapOvr>
  <mc:AlternateContent xmlns:mc="http://schemas.openxmlformats.org/markup-compatibility/2006" xmlns:p14="http://schemas.microsoft.com/office/powerpoint/2010/main">
    <mc:Choice Requires="p14">
      <p:transition spd="slow" p14:dur="2000" advTm="63639"/>
    </mc:Choice>
    <mc:Fallback xmlns="">
      <p:transition spd="slow" advTm="636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8C768F0-5E84-4F24-86FB-5C634FB75869}"/>
              </a:ext>
            </a:extLst>
          </p:cNvPr>
          <p:cNvSpPr/>
          <p:nvPr/>
        </p:nvSpPr>
        <p:spPr>
          <a:xfrm>
            <a:off x="896274" y="1051761"/>
            <a:ext cx="8460789" cy="579967"/>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a:t>
            </a:r>
          </a:p>
        </p:txBody>
      </p:sp>
      <p:sp>
        <p:nvSpPr>
          <p:cNvPr id="2" name="Прямоугольник 1">
            <a:extLst>
              <a:ext uri="{FF2B5EF4-FFF2-40B4-BE49-F238E27FC236}">
                <a16:creationId xmlns:a16="http://schemas.microsoft.com/office/drawing/2014/main" id="{5E1ABE2C-ABCC-4F38-BBBF-880AAD978344}"/>
              </a:ext>
            </a:extLst>
          </p:cNvPr>
          <p:cNvSpPr/>
          <p:nvPr/>
        </p:nvSpPr>
        <p:spPr>
          <a:xfrm>
            <a:off x="896273" y="794674"/>
            <a:ext cx="8460789"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ҳама схемаҳо ба сершохагии занҷирҳо нигоҳ накарда, заминваслаки трансформатори ҷараён дар як нуқта гузошта шудааст. Ин ба он алоқаманд аст, ки ҳангоми пайдоиши заминваслаки дуюм эҳтимоли пайдошавии ҷараёнҳои паразитӣ калон аст ва дар ин ҳолат мумкин аст, ки ҳимояи релеӣ иштибоҳан кор кунад. Аз схемаҳои овардашуда маълум кардан мумкин аст, ки бори дуюми трансформатори ҷараён аз муқовимати ноқилҳои пайвасткунанда ва муқовимати печаҳои ҳимояи релеӣ иборат аст.</a:t>
            </a:r>
            <a:endParaRPr lang="ru-RU" sz="2400" dirty="0"/>
          </a:p>
        </p:txBody>
      </p:sp>
      <p:sp>
        <p:nvSpPr>
          <p:cNvPr id="8" name="Прямоугольник 7">
            <a:extLst>
              <a:ext uri="{FF2B5EF4-FFF2-40B4-BE49-F238E27FC236}">
                <a16:creationId xmlns:a16="http://schemas.microsoft.com/office/drawing/2014/main" id="{7D597FDB-863F-4923-BA32-72101B573809}"/>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3889901"/>
      </p:ext>
    </p:extLst>
  </p:cSld>
  <p:clrMapOvr>
    <a:masterClrMapping/>
  </p:clrMapOvr>
  <mc:AlternateContent xmlns:mc="http://schemas.openxmlformats.org/markup-compatibility/2006" xmlns:p14="http://schemas.microsoft.com/office/powerpoint/2010/main">
    <mc:Choice Requires="p14">
      <p:transition spd="slow" p14:dur="2000" advTm="139876"/>
    </mc:Choice>
    <mc:Fallback xmlns="">
      <p:transition spd="slow" advTm="1398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78F4584-B87E-4963-805D-4050ACFB1EE6}"/>
              </a:ext>
            </a:extLst>
          </p:cNvPr>
          <p:cNvSpPr/>
          <p:nvPr/>
        </p:nvSpPr>
        <p:spPr>
          <a:xfrm>
            <a:off x="1109336" y="923217"/>
            <a:ext cx="8158949"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системаҳои энергетикии муосир, таъмини бехатарӣ ва устувории кори шабака аз муайянсозии фаврии ҳолатҳои фавқулодда, аз қабили кӯтоҳкунии якфазавӣ ба замин, вобастагии калон дорад. Яке аз унсурҳои муҳими ин раванд трансформаторҳои ҷараён (ТҶ) мебошанд, ки барои чен кардан ва фиристодани иттилоот ба системаҳои ҳимоявӣ истифода мешаванд. Дар мавриди ин лексия, мо ба нақши ТҶ ҳамчун филтри ҷараёни пайдарпайии сифрӣ диққат медиҳем.</a:t>
            </a:r>
            <a:endParaRPr lang="ru-RU" sz="2400" dirty="0"/>
          </a:p>
        </p:txBody>
      </p:sp>
      <p:sp>
        <p:nvSpPr>
          <p:cNvPr id="6" name="Прямоугольник 5">
            <a:extLst>
              <a:ext uri="{FF2B5EF4-FFF2-40B4-BE49-F238E27FC236}">
                <a16:creationId xmlns:a16="http://schemas.microsoft.com/office/drawing/2014/main" id="{0973CC7D-1517-4D6A-9D94-E0DBEFFFF556}"/>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146009"/>
      </p:ext>
    </p:extLst>
  </p:cSld>
  <p:clrMapOvr>
    <a:masterClrMapping/>
  </p:clrMapOvr>
  <mc:AlternateContent xmlns:mc="http://schemas.openxmlformats.org/markup-compatibility/2006" xmlns:p14="http://schemas.microsoft.com/office/powerpoint/2010/main">
    <mc:Choice Requires="p14">
      <p:transition spd="slow" p14:dur="2000" advTm="222557"/>
    </mc:Choice>
    <mc:Fallback xmlns="">
      <p:transition spd="slow" advTm="22255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4F1C808-4E50-467E-A605-BC8D6A04B3EC}"/>
              </a:ext>
            </a:extLst>
          </p:cNvPr>
          <p:cNvSpPr/>
          <p:nvPr/>
        </p:nvSpPr>
        <p:spPr>
          <a:xfrm>
            <a:off x="1073828" y="923025"/>
            <a:ext cx="8158948" cy="5011949"/>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Трансформаторҳои ҷараён воситаҳои ченкунии ҷараёнҳои баланд мебошанд, ки барои табдили ҷараён ба арзишҳои муносиб барои таҳлил ва ҳимоя истифода мешаванд. Онҳо қисми ҷудонашавандаи системаҳои автоматика, ҳимоя ва мониторинги ҳолати шабакаи барқӣ мебошанд.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Дар системаҳои энергетикии муосир, таъмини бехатарӣ ва устувории кори шабака аз муайянсозии фаврии ҳолатҳои фавқулодда, аз қабили кӯтоҳкунии якфазавӣ ба замин, вобастагии калон дорад</a:t>
            </a:r>
            <a:endParaRPr lang="ru-RU" sz="24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BE3C0A2A-848E-48F6-91F1-7C4E540DACB4}"/>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966772"/>
      </p:ext>
    </p:extLst>
  </p:cSld>
  <p:clrMapOvr>
    <a:masterClrMapping/>
  </p:clrMapOvr>
  <mc:AlternateContent xmlns:mc="http://schemas.openxmlformats.org/markup-compatibility/2006" xmlns:p14="http://schemas.microsoft.com/office/powerpoint/2010/main">
    <mc:Choice Requires="p14">
      <p:transition spd="slow" p14:dur="2000" advTm="110600"/>
    </mc:Choice>
    <mc:Fallback xmlns="">
      <p:transition spd="slow" advTm="1106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E69B805-0A57-4AA7-8621-A730DD89742F}"/>
              </a:ext>
            </a:extLst>
          </p:cNvPr>
          <p:cNvSpPr/>
          <p:nvPr/>
        </p:nvSpPr>
        <p:spPr>
          <a:xfrm>
            <a:off x="1180357" y="871729"/>
            <a:ext cx="8158948" cy="5114542"/>
          </a:xfrm>
          <a:prstGeom prst="rect">
            <a:avLst/>
          </a:prstGeom>
        </p:spPr>
        <p:txBody>
          <a:bodyPr wrap="square">
            <a:spAutoFit/>
          </a:bodyPr>
          <a:lstStyle/>
          <a:p>
            <a:pPr indent="449580" algn="just">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Яке аз унсурҳои муҳими ин раванд трансформаторҳои ҷараён (ТҶ) мебошанд, ки барои чен кардан ва фиристодани иттилоот ба системаҳои ҳимоявӣ истифода мешаванд. Дар мавриди ин лексия, мо ба нақши ТҶ ҳамчун филтри ҷараёни пайдарпайии сифрӣ диққат медиҳем.</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Трансформаторҳои ҷараён ба ғайр аз вазифаи ченкунии ҷараён, инчунин метавонанд ҳамчун василаи ҷудокунии ҷараёнҳои номутаносиб (аз ҷумла ҷараёни пайдарпайии сифрӣ) истифода шаванд.</a:t>
            </a:r>
            <a:endParaRPr lang="ru-RU" sz="24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228F3329-A44F-46B0-9AB2-95B9D31351AD}"/>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3623580"/>
      </p:ext>
    </p:extLst>
  </p:cSld>
  <p:clrMapOvr>
    <a:masterClrMapping/>
  </p:clrMapOvr>
  <mc:AlternateContent xmlns:mc="http://schemas.openxmlformats.org/markup-compatibility/2006" xmlns:p14="http://schemas.microsoft.com/office/powerpoint/2010/main">
    <mc:Choice Requires="p14">
      <p:transition spd="slow" p14:dur="2000" advTm="76929"/>
    </mc:Choice>
    <mc:Fallback xmlns="">
      <p:transition spd="slow" advTm="769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A2AF718-E8B2-4409-BF2C-B2EB381FE399}"/>
              </a:ext>
            </a:extLst>
          </p:cNvPr>
          <p:cNvSpPr/>
          <p:nvPr/>
        </p:nvSpPr>
        <p:spPr>
          <a:xfrm>
            <a:off x="1215868" y="767676"/>
            <a:ext cx="8158949" cy="5011949"/>
          </a:xfrm>
          <a:prstGeom prst="rect">
            <a:avLst/>
          </a:prstGeom>
        </p:spPr>
        <p:txBody>
          <a:bodyPr wrap="square">
            <a:spAutoFit/>
          </a:bodyPr>
          <a:lstStyle/>
          <a:p>
            <a:pPr indent="449580" algn="just">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Ин ҷараён барои муайян кардани хатоҳои марбут ба замин ва дигар ҳолатҳои ғайримуқаррарӣ истифода мегардад. Бо истифодаи схемаи дурусти пайваст, ТҶ метавонанд ҳамчун як навъи </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филтр</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хизмат кунанд, ки танҳо ҷузъи зарурии сигналро ҷудо намуда, онро ба дастгоҳи ҳимоявӣ равон мекунад. </a:t>
            </a:r>
            <a:r>
              <a:rPr lang="tg-Cyrl-TJ" sz="2400" dirty="0">
                <a:latin typeface="Times New Roman" panose="02020603050405020304" pitchFamily="18" charset="0"/>
                <a:ea typeface="Calibri" panose="020F0502020204030204" pitchFamily="34" charset="0"/>
                <a:cs typeface="Times New Roman" panose="02020603050405020304" pitchFamily="18" charset="0"/>
              </a:rPr>
              <a:t>Се ТҶ одатан дар хати сефазагӣ, дар фазаҳои A, B ва C насб карда мешаванд. Аз сигналҳои ТҶ, релеҳои ҳимоявӣ метавонанд дар бораи мавҷудияти ҳолатҳои ғайримуқаррарӣ маълумот гиранд.</a:t>
            </a:r>
            <a:endParaRPr lang="ru-RU" sz="24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DDB92EDA-53F6-4BCF-B9EB-555808ABC1BA}"/>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5488681"/>
      </p:ext>
    </p:extLst>
  </p:cSld>
  <p:clrMapOvr>
    <a:masterClrMapping/>
  </p:clrMapOvr>
  <mc:AlternateContent xmlns:mc="http://schemas.openxmlformats.org/markup-compatibility/2006" xmlns:p14="http://schemas.microsoft.com/office/powerpoint/2010/main">
    <mc:Choice Requires="p14">
      <p:transition spd="slow" p14:dur="2000" advTm="31064"/>
    </mc:Choice>
    <mc:Fallback xmlns="">
      <p:transition spd="slow" advTm="3106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98E2D53-BFCF-4642-9FCF-DF631C8BD170}"/>
              </a:ext>
            </a:extLst>
          </p:cNvPr>
          <p:cNvSpPr/>
          <p:nvPr/>
        </p:nvSpPr>
        <p:spPr>
          <a:xfrm>
            <a:off x="1215868" y="1184155"/>
            <a:ext cx="8158949" cy="2898550"/>
          </a:xfrm>
          <a:prstGeom prst="rect">
            <a:avLst/>
          </a:prstGeom>
        </p:spPr>
        <p:txBody>
          <a:bodyPr wrap="square">
            <a:spAutoFit/>
          </a:bodyPr>
          <a:lstStyle/>
          <a:p>
            <a:pPr indent="449580" algn="just">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Ҷараёни пайдарпайии сифрӣ яке аз ҷузъҳои ҷараён мебошад, ки дар натиҷаи вайрон шудани мувозинати ҷараёнҳои сефазагӣ ба вуҷуд меояд. Он аз ҷамъбасти арифметикии ҷараёнҳои се фаза ҳисоб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=1/3(IA+IB+IC)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(11.2.)</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B8370B78-E3BE-47D1-9AC4-92D2B4530D0A}"/>
              </a:ext>
            </a:extLst>
          </p:cNvPr>
          <p:cNvSpPr/>
          <p:nvPr/>
        </p:nvSpPr>
        <p:spPr>
          <a:xfrm>
            <a:off x="1215868" y="4231520"/>
            <a:ext cx="8158948" cy="1200329"/>
          </a:xfrm>
          <a:prstGeom prst="rect">
            <a:avLst/>
          </a:prstGeom>
        </p:spPr>
        <p:txBody>
          <a:bodyPr wrap="square">
            <a:spAutoFit/>
          </a:bodyPr>
          <a:lstStyle/>
          <a:p>
            <a:pPr algn="just"/>
            <a:r>
              <a:rPr lang="tg-Cyrl-TJ" sz="2400" dirty="0">
                <a:latin typeface="Times New Roman" panose="02020603050405020304" pitchFamily="18" charset="0"/>
                <a:ea typeface="Times New Roman" panose="02020603050405020304" pitchFamily="18" charset="0"/>
              </a:rPr>
              <a:t>	Дар ҳолати кори муътадили шабака (яъне шабакаи мутавозин), арзиши I</a:t>
            </a:r>
            <a:r>
              <a:rPr lang="tg-Cyrl-TJ" sz="2400" baseline="-25000" dirty="0">
                <a:latin typeface="Times New Roman" panose="02020603050405020304" pitchFamily="18" charset="0"/>
                <a:ea typeface="Times New Roman" panose="02020603050405020304" pitchFamily="18" charset="0"/>
              </a:rPr>
              <a:t>0​</a:t>
            </a:r>
            <a:r>
              <a:rPr lang="tg-Cyrl-TJ" sz="2400" dirty="0">
                <a:latin typeface="Times New Roman" panose="02020603050405020304" pitchFamily="18" charset="0"/>
                <a:ea typeface="Times New Roman" panose="02020603050405020304" pitchFamily="18" charset="0"/>
              </a:rPr>
              <a:t> ба сифр баробар аст ё хеле хурд мебошад.</a:t>
            </a:r>
            <a:endParaRPr lang="ru-RU" sz="2400" dirty="0"/>
          </a:p>
        </p:txBody>
      </p:sp>
      <p:sp>
        <p:nvSpPr>
          <p:cNvPr id="10" name="Прямоугольник 9">
            <a:extLst>
              <a:ext uri="{FF2B5EF4-FFF2-40B4-BE49-F238E27FC236}">
                <a16:creationId xmlns:a16="http://schemas.microsoft.com/office/drawing/2014/main" id="{565536D2-4EBB-4763-9928-039F936142F5}"/>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035438"/>
      </p:ext>
    </p:extLst>
  </p:cSld>
  <p:clrMapOvr>
    <a:masterClrMapping/>
  </p:clrMapOvr>
  <mc:AlternateContent xmlns:mc="http://schemas.openxmlformats.org/markup-compatibility/2006" xmlns:p14="http://schemas.microsoft.com/office/powerpoint/2010/main">
    <mc:Choice Requires="p14">
      <p:transition spd="slow" p14:dur="2000" advTm="77312"/>
    </mc:Choice>
    <mc:Fallback xmlns="">
      <p:transition spd="slow" advTm="773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43FAE3E-2C71-461D-B772-733DF8AFBF93}"/>
              </a:ext>
            </a:extLst>
          </p:cNvPr>
          <p:cNvSpPr/>
          <p:nvPr/>
        </p:nvSpPr>
        <p:spPr>
          <a:xfrm>
            <a:off x="1215868" y="954107"/>
            <a:ext cx="8158949"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Вале, дар ҳолатҳои кӯтоҳкунии якфазагӣ ба замин ё дигар ҳолатҳои номутаносиб, ҷараёни 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назаррас мегардад ва ҳамчун нишондиҳандаи ҳолати хато истифода мешавад.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Зарурати филтр кардани ҷараёни </a:t>
            </a:r>
            <a:r>
              <a:rPr lang="tg-Cyrl-TJ" sz="2400"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0. </a:t>
            </a:r>
            <a:r>
              <a:rPr lang="tg-Cyrl-TJ" sz="2400" dirty="0">
                <a:latin typeface="Times New Roman" panose="02020603050405020304" pitchFamily="18" charset="0"/>
                <a:ea typeface="Calibri" panose="020F0502020204030204" pitchFamily="34" charset="0"/>
                <a:cs typeface="Times New Roman" panose="02020603050405020304" pitchFamily="18" charset="0"/>
              </a:rPr>
              <a:t>Барои он ки ҷараёни пайдарпайии сифриро аз сигналҳои умумии ҷараён ҷудо карда тавонем, истифодаи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филтри ҷараён</a:t>
            </a:r>
            <a:r>
              <a:rPr lang="tg-Cyrl-TJ" sz="2400" dirty="0">
                <a:latin typeface="Times New Roman" panose="02020603050405020304" pitchFamily="18" charset="0"/>
                <a:ea typeface="Calibri" panose="020F0502020204030204" pitchFamily="34" charset="0"/>
                <a:cs typeface="Times New Roman" panose="02020603050405020304" pitchFamily="18" charset="0"/>
              </a:rPr>
              <a:t>, яъне як навъи схемае, ки танҳо 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0</a:t>
            </a:r>
            <a:r>
              <a:rPr lang="tg-Cyrl-TJ" sz="2400" dirty="0">
                <a:latin typeface="Times New Roman" panose="02020603050405020304" pitchFamily="18" charset="0"/>
                <a:ea typeface="Calibri" panose="020F0502020204030204" pitchFamily="34" charset="0"/>
                <a:cs typeface="Times New Roman" panose="02020603050405020304" pitchFamily="18" charset="0"/>
              </a:rPr>
              <a:t>​-ро ҷудо мекунад, зарур мебошад. </a:t>
            </a:r>
            <a:r>
              <a:rPr lang="ru-RU" sz="2400" dirty="0">
                <a:latin typeface="Times New Roman" panose="02020603050405020304" pitchFamily="18" charset="0"/>
                <a:ea typeface="Calibri" panose="020F0502020204030204" pitchFamily="34" charset="0"/>
                <a:cs typeface="Times New Roman" panose="02020603050405020304" pitchFamily="18" charset="0"/>
              </a:rPr>
              <a:t>Барои амалӣ намудани чунин вазифа, схемаи махсуси пайвасти ТҶ истифода мешавад.</a:t>
            </a:r>
            <a:endParaRPr lang="ru-RU" sz="2400" dirty="0">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681F1486-AAC4-4469-9B37-8D235E98F0FE}"/>
              </a:ext>
            </a:extLst>
          </p:cNvPr>
          <p:cNvSpPr/>
          <p:nvPr/>
        </p:nvSpPr>
        <p:spPr>
          <a:xfrm>
            <a:off x="1215868" y="115410"/>
            <a:ext cx="8158949"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cs typeface="Times New Roman" panose="02020603050405020304" pitchFamily="18" charset="0"/>
              </a:rPr>
              <a:t>Нақшаи пайвасти трансформаторҳои ҷараен ҳамчун филтри ҷараени пайдарпаии сифрӣ.</a:t>
            </a:r>
            <a:endParaRPr lang="ru-RU"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256642"/>
      </p:ext>
    </p:extLst>
  </p:cSld>
  <p:clrMapOvr>
    <a:masterClrMapping/>
  </p:clrMapOvr>
  <mc:AlternateContent xmlns:mc="http://schemas.openxmlformats.org/markup-compatibility/2006" xmlns:p14="http://schemas.microsoft.com/office/powerpoint/2010/main">
    <mc:Choice Requires="p14">
      <p:transition spd="slow" p14:dur="2000" advTm="269981"/>
    </mc:Choice>
    <mc:Fallback xmlns="">
      <p:transition spd="slow" advTm="2699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28C1D8F5-8FEA-40CD-B4C7-3D9B05480A00}"/>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52CABE00-C016-4284-B6CA-5ACEAA48D231}"/>
              </a:ext>
            </a:extLst>
          </p:cNvPr>
          <p:cNvSpPr/>
          <p:nvPr/>
        </p:nvSpPr>
        <p:spPr>
          <a:xfrm>
            <a:off x="1215869" y="954107"/>
            <a:ext cx="8158949" cy="5219891"/>
          </a:xfrm>
          <a:prstGeom prst="rect">
            <a:avLst/>
          </a:prstGeom>
        </p:spPr>
        <p:txBody>
          <a:bodyPr wrap="square">
            <a:spAutoFit/>
          </a:bodyPr>
          <a:lstStyle/>
          <a:p>
            <a:pPr algn="just">
              <a:lnSpc>
                <a:spcPct val="115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Схемае, ки барои ин мақсад истифода мешавад, чунин сохтор дорад: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Се трансформатори ҷараён дар ҳар як фаза насб карда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Натиҷаи дуюми трансформаторҳо (сараҳои дуюмдараҷаи онҳо) ба таври </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пайдарпайӣ</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бо ҳам пайваст карда мешаванд.</a:t>
            </a:r>
          </a:p>
          <a:p>
            <a:pPr algn="just"/>
            <a:r>
              <a:rPr lang="ru-RU" sz="2400" dirty="0">
                <a:latin typeface="Times New Roman" panose="02020603050405020304" pitchFamily="18" charset="0"/>
                <a:ea typeface="Times New Roman" panose="02020603050405020304" pitchFamily="18" charset="0"/>
                <a:cs typeface="Times New Roman" panose="02020603050405020304" pitchFamily="18" charset="0"/>
              </a:rPr>
              <a:t>	Сарбории умумии схема ба чунин нуқтаи пайваст карда мешавад, ки ҷараёни он таносубан ба ҷамъбасти ҷараёнҳои фазаҳои A, B ва C баробар аст. </a:t>
            </a:r>
            <a:r>
              <a:rPr lang="ru-RU" sz="2400" dirty="0">
                <a:latin typeface="Times New Roman" panose="02020603050405020304" pitchFamily="18" charset="0"/>
                <a:cs typeface="Times New Roman" panose="02020603050405020304" pitchFamily="18" charset="0"/>
              </a:rPr>
              <a:t>Дар натиҷа, сигнале, ки аз ин схема мегузарад, ба ҷараёни пайдарпайии сифрӣ мувофиқ аст.</a:t>
            </a:r>
          </a:p>
        </p:txBody>
      </p:sp>
    </p:spTree>
    <p:extLst>
      <p:ext uri="{BB962C8B-B14F-4D97-AF65-F5344CB8AC3E}">
        <p14:creationId xmlns:p14="http://schemas.microsoft.com/office/powerpoint/2010/main" val="3287793670"/>
      </p:ext>
    </p:extLst>
  </p:cSld>
  <p:clrMapOvr>
    <a:masterClrMapping/>
  </p:clrMapOvr>
  <mc:AlternateContent xmlns:mc="http://schemas.openxmlformats.org/markup-compatibility/2006" xmlns:p14="http://schemas.microsoft.com/office/powerpoint/2010/main">
    <mc:Choice Requires="p14">
      <p:transition spd="slow" p14:dur="2000" advTm="72242"/>
    </mc:Choice>
    <mc:Fallback xmlns="">
      <p:transition spd="slow" advTm="722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F06C9300-13F8-4CC7-AFC0-14A3A668DDA4}"/>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AC2BC3F7-4E07-4B0F-B6BF-1AF18483AFC4}"/>
              </a:ext>
            </a:extLst>
          </p:cNvPr>
          <p:cNvSpPr/>
          <p:nvPr/>
        </p:nvSpPr>
        <p:spPr>
          <a:xfrm>
            <a:off x="1215869" y="1292864"/>
            <a:ext cx="8158948" cy="2966966"/>
          </a:xfrm>
          <a:prstGeom prst="rect">
            <a:avLst/>
          </a:prstGeom>
        </p:spPr>
        <p:txBody>
          <a:bodyPr wrap="square">
            <a:spAutoFit/>
          </a:bodyPr>
          <a:lstStyle/>
          <a:p>
            <a:pPr algn="just">
              <a:lnSpc>
                <a:spcPct val="150000"/>
              </a:lnSpc>
              <a:spcAft>
                <a:spcPts val="800"/>
              </a:spcAft>
            </a:pP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Нуқтаҳои асосии схемаи пайваст: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ТҶ ба ҳар як хати сефазагӣ пайваст карда мешаванд;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Сарбории ченкунии филтр (масалан, реле ё сигнализатор) дар охири занҷири пайвасти дуюмдараҷаи ТҶ ҷойгир 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Times New Roman" panose="02020603050405020304" pitchFamily="18" charset="0"/>
                <a:cs typeface="Times New Roman" panose="02020603050405020304" pitchFamily="18" charset="0"/>
              </a:rPr>
              <a:t>	Дар натиҷа, танҳо ҷараёни номутаносиб (яъне </a:t>
            </a:r>
            <a:r>
              <a:rPr lang="ru-RU" sz="2400" dirty="0">
                <a:latin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cs typeface="Times New Roman" panose="02020603050405020304" pitchFamily="18" charset="0"/>
              </a:rPr>
              <a:t>0</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ба дастгоҳ ворид мешавад.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045202"/>
      </p:ext>
    </p:extLst>
  </p:cSld>
  <p:clrMapOvr>
    <a:masterClrMapping/>
  </p:clrMapOvr>
  <mc:AlternateContent xmlns:mc="http://schemas.openxmlformats.org/markup-compatibility/2006" xmlns:p14="http://schemas.microsoft.com/office/powerpoint/2010/main">
    <mc:Choice Requires="p14">
      <p:transition spd="slow" p14:dur="2000" advTm="64039"/>
    </mc:Choice>
    <mc:Fallback xmlns="">
      <p:transition spd="slow" advTm="640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920C5B5C-A657-4118-952A-09FCFA1DDE18}"/>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5DB5918-36B2-499D-89CC-E564558E6C68}"/>
              </a:ext>
            </a:extLst>
          </p:cNvPr>
          <p:cNvSpPr/>
          <p:nvPr/>
        </p:nvSpPr>
        <p:spPr>
          <a:xfrm>
            <a:off x="1215869" y="948321"/>
            <a:ext cx="8158948" cy="4961358"/>
          </a:xfrm>
          <a:prstGeom prst="rect">
            <a:avLst/>
          </a:prstGeom>
        </p:spPr>
        <p:txBody>
          <a:bodyPr wrap="square">
            <a:spAutoFit/>
          </a:bodyPr>
          <a:lstStyle/>
          <a:p>
            <a:pPr algn="just">
              <a:lnSpc>
                <a:spcPct val="115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Афзалиятҳои чунин схема</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ин и</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стифодаи ин схема дар системаҳои ҳимоявии барқӣ як қатор бартариҳо дорад:</a:t>
            </a: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Содагӣ дар татбиқ – схема аз ҷузъҳои стандартӣ иборат аст;</a:t>
            </a: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Эътимоднокии баланд – бо вуҷуди соддагии худ, схема хеле дақиқ ва боэътимод аст;</a:t>
            </a: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Ҳассосият ба хатоҳо – система метавонад ҳатто хатоҳои бо ҷараёни хурдро (масалан,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РК ба замин</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дар ноқилҳои нейтралӣ) муайян намояд;</a:t>
            </a:r>
          </a:p>
          <a:p>
            <a:pPr algn="just"/>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Имконияти танзим – ҳассосияти схема метавонад мутобиқи талаботи система танзим карда шавад.</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4965931"/>
      </p:ext>
    </p:extLst>
  </p:cSld>
  <p:clrMapOvr>
    <a:masterClrMapping/>
  </p:clrMapOvr>
  <mc:AlternateContent xmlns:mc="http://schemas.openxmlformats.org/markup-compatibility/2006" xmlns:p14="http://schemas.microsoft.com/office/powerpoint/2010/main">
    <mc:Choice Requires="p14">
      <p:transition spd="slow" p14:dur="2000" advTm="73703"/>
    </mc:Choice>
    <mc:Fallback xmlns="">
      <p:transition spd="slow" advTm="737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495CE1CD-F5EF-4996-9800-563FCF116BEB}"/>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A53505AF-32B1-41B6-98B6-405400DC307C}"/>
              </a:ext>
            </a:extLst>
          </p:cNvPr>
          <p:cNvSpPr/>
          <p:nvPr/>
        </p:nvSpPr>
        <p:spPr>
          <a:xfrm>
            <a:off x="1215869" y="1256610"/>
            <a:ext cx="8158948" cy="4314323"/>
          </a:xfrm>
          <a:prstGeom prst="rect">
            <a:avLst/>
          </a:prstGeom>
        </p:spPr>
        <p:txBody>
          <a:bodyPr wrap="square">
            <a:spAutoFit/>
          </a:bodyPr>
          <a:lstStyle/>
          <a:p>
            <a:pPr indent="228600" algn="just">
              <a:lnSpc>
                <a:spcPct val="150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Схемаҳои ТҶ ҳамчун филтри ҷараёни сифрӣ дар намудҳои зерин васеъ истифода мешаванд:</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Дар зеристгоҳҳои барқии саноатӣ;</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Дар шабакаҳои тақсимоти 6–35 кВ;</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Дар системаҳои ҳимоя аз </a:t>
            </a:r>
            <a:r>
              <a:rPr lang="tg-Cyrl-TJ" sz="2400" dirty="0">
                <a:latin typeface="Times New Roman" panose="02020603050405020304" pitchFamily="18" charset="0"/>
                <a:ea typeface="Calibri" panose="020F0502020204030204" pitchFamily="34" charset="0"/>
                <a:cs typeface="Times New Roman" panose="02020603050405020304" pitchFamily="18" charset="0"/>
              </a:rPr>
              <a:t>РК-и якфаза</a:t>
            </a:r>
            <a:r>
              <a:rPr lang="ru-RU" sz="2400" dirty="0">
                <a:latin typeface="Times New Roman" panose="02020603050405020304" pitchFamily="18" charset="0"/>
                <a:ea typeface="Calibri" panose="020F0502020204030204" pitchFamily="34" charset="0"/>
                <a:cs typeface="Times New Roman" panose="02020603050405020304" pitchFamily="18" charset="0"/>
              </a:rPr>
              <a:t> ба замин;</a:t>
            </a:r>
          </a:p>
          <a:p>
            <a:pPr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	Дар таҷҳизоти автоматика ва телеме</a:t>
            </a:r>
            <a:r>
              <a:rPr lang="tg-Cyrl-TJ" sz="2400" dirty="0">
                <a:latin typeface="Times New Roman" panose="02020603050405020304" pitchFamily="18" charset="0"/>
                <a:ea typeface="Calibri" panose="020F0502020204030204" pitchFamily="34" charset="0"/>
                <a:cs typeface="Times New Roman" panose="02020603050405020304" pitchFamily="18" charset="0"/>
              </a:rPr>
              <a:t>ханика</a:t>
            </a:r>
            <a:r>
              <a:rPr lang="ru-RU" sz="2400" dirty="0">
                <a:latin typeface="Times New Roman" panose="02020603050405020304" pitchFamily="18" charset="0"/>
                <a:ea typeface="Calibri" panose="020F0502020204030204" pitchFamily="34" charset="0"/>
                <a:cs typeface="Times New Roman" panose="02020603050405020304" pitchFamily="18" charset="0"/>
              </a:rPr>
              <a:t> барои мониторинги ҳолатҳои фавқулодда.</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550981"/>
      </p:ext>
    </p:extLst>
  </p:cSld>
  <p:clrMapOvr>
    <a:masterClrMapping/>
  </p:clrMapOvr>
  <mc:AlternateContent xmlns:mc="http://schemas.openxmlformats.org/markup-compatibility/2006" xmlns:p14="http://schemas.microsoft.com/office/powerpoint/2010/main">
    <mc:Choice Requires="p14">
      <p:transition spd="slow" p14:dur="2000" advTm="145795"/>
    </mc:Choice>
    <mc:Fallback xmlns="">
      <p:transition spd="slow" advTm="14579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E0C765E-416C-4FF7-8299-CEDBC3ED40EC}"/>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DDE1F24B-A92D-478A-9D73-BF319C8F63B8}"/>
              </a:ext>
            </a:extLst>
          </p:cNvPr>
          <p:cNvSpPr/>
          <p:nvPr/>
        </p:nvSpPr>
        <p:spPr>
          <a:xfrm>
            <a:off x="1206989" y="798597"/>
            <a:ext cx="8158949" cy="5011949"/>
          </a:xfrm>
          <a:prstGeom prst="rect">
            <a:avLst/>
          </a:prstGeom>
        </p:spPr>
        <p:txBody>
          <a:bodyPr wrap="square">
            <a:spAutoFit/>
          </a:bodyPr>
          <a:lstStyle/>
          <a:p>
            <a:pPr algn="ctr">
              <a:lnSpc>
                <a:spcPct val="150000"/>
              </a:lnSpc>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Принсипи кор</a:t>
            </a:r>
          </a:p>
          <a:p>
            <a:pPr algn="just">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Схемаи классикии пайвасти пайдарпайии сифрӣ дар бар мегирад:</a:t>
            </a:r>
          </a:p>
          <a:p>
            <a:pPr marL="342900" lvl="0" indent="-342900" algn="just">
              <a:lnSpc>
                <a:spcPct val="150000"/>
              </a:lnSpc>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Се трансформатори ҷараён (ТҶ), ки дар фазаҳои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ва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ҷойгиранд;</a:t>
            </a:r>
          </a:p>
          <a:p>
            <a:pPr marL="342900" lvl="0" indent="-342900" algn="just">
              <a:lnSpc>
                <a:spcPct val="150000"/>
              </a:lnSpc>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Дуюмдараҷаи ҳамаи ТҶ-ҳо ба таври занҷирӣ (сиркулӣ) пайваст карда шудаанд;</a:t>
            </a:r>
          </a:p>
          <a:p>
            <a:pPr algn="just">
              <a:lnSpc>
                <a:spcPct val="150000"/>
              </a:lnSpc>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Аз нуқтаи умумӣ, ки ин се дуюмдараҷаро мепайвандад, ба система ё релеи ҳимоявӣ ҷараён дода мешавад.</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6919102"/>
      </p:ext>
    </p:extLst>
  </p:cSld>
  <p:clrMapOvr>
    <a:masterClrMapping/>
  </p:clrMapOvr>
  <mc:AlternateContent xmlns:mc="http://schemas.openxmlformats.org/markup-compatibility/2006" xmlns:p14="http://schemas.microsoft.com/office/powerpoint/2010/main">
    <mc:Choice Requires="p14">
      <p:transition spd="slow" p14:dur="2000" advTm="173451"/>
    </mc:Choice>
    <mc:Fallback xmlns="">
      <p:transition spd="slow" advTm="1734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0FD7662-1226-46D7-A874-AB8B3046460F}"/>
              </a:ext>
            </a:extLst>
          </p:cNvPr>
          <p:cNvSpPr/>
          <p:nvPr/>
        </p:nvSpPr>
        <p:spPr>
          <a:xfrm>
            <a:off x="1206991" y="71022"/>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D2489D1-8CD6-4F17-B1E7-0EA0BC1A4A88}"/>
              </a:ext>
            </a:extLst>
          </p:cNvPr>
          <p:cNvSpPr/>
          <p:nvPr/>
        </p:nvSpPr>
        <p:spPr>
          <a:xfrm>
            <a:off x="1073827" y="1436219"/>
            <a:ext cx="8158948" cy="3349956"/>
          </a:xfrm>
          <a:prstGeom prst="rect">
            <a:avLst/>
          </a:prstGeom>
        </p:spPr>
        <p:txBody>
          <a:bodyPr wrap="square">
            <a:spAutoFit/>
          </a:bodyPr>
          <a:lstStyle/>
          <a:p>
            <a:pPr marL="228600" indent="220980" algn="just">
              <a:lnSpc>
                <a:spcPct val="150000"/>
              </a:lnSpc>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Дар ҳолати симметрии пурра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ҷараёни реле ба формулаи зерин ҳисоб карда мешавад:</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50000"/>
              </a:lnSpc>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I</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A</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B</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C</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​=0     ⇒      I</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​=0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(11.3.)</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Азбаски суммаи ҷараёнҳо баробар ба сифр аст, дар занҷири дуюми ТҶ ҷараёне намегузарад, яъне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реле фаъол намешавад</a:t>
            </a:r>
            <a:r>
              <a:rPr lang="tg-Cyrl-TJ"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0378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499F0E8-AB3F-4817-AFE3-A56CA304CD25}"/>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F98DC6FD-30A5-4EEB-8CF2-CFE5A00B16AE}"/>
              </a:ext>
            </a:extLst>
          </p:cNvPr>
          <p:cNvSpPr/>
          <p:nvPr/>
        </p:nvSpPr>
        <p:spPr>
          <a:xfrm>
            <a:off x="1215869" y="1401105"/>
            <a:ext cx="8158948" cy="1937775"/>
          </a:xfrm>
          <a:prstGeom prst="rect">
            <a:avLst/>
          </a:prstGeom>
        </p:spPr>
        <p:txBody>
          <a:bodyPr wrap="square">
            <a:spAutoFit/>
          </a:bodyPr>
          <a:lstStyle/>
          <a:p>
            <a:pPr indent="449580" algn="just"/>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Ҳолати хато (масалан, РК ба замин) дар натиҷаи вайрон шудани симметрия ҷараён бо формулаи зерин муаян карда мешавад:</a:t>
            </a:r>
          </a:p>
          <a:p>
            <a:pPr indent="449580" algn="just"/>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             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A</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B</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C</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≠0  ⇒  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0</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≠0</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(11.4.)</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2DF91313-73B5-4CC9-88D5-7DE7AA50165B}"/>
              </a:ext>
            </a:extLst>
          </p:cNvPr>
          <p:cNvSpPr/>
          <p:nvPr/>
        </p:nvSpPr>
        <p:spPr>
          <a:xfrm>
            <a:off x="1215868" y="3519121"/>
            <a:ext cx="8158947" cy="1200329"/>
          </a:xfrm>
          <a:prstGeom prst="rect">
            <a:avLst/>
          </a:prstGeom>
        </p:spPr>
        <p:txBody>
          <a:bodyPr wrap="square">
            <a:spAutoFit/>
          </a:bodyPr>
          <a:lstStyle/>
          <a:p>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Ин ҷараён дар занҷири дуюми ТҶҳо пайдо мешавад ва реле сигнал мегирад. </a:t>
            </a: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ҳолати хатогӣ танҳо дар фазаи A бошад, пас:</a:t>
            </a:r>
            <a:endParaRPr lang="ru-RU" sz="2400" dirty="0">
              <a:latin typeface="Times New Roman" panose="02020603050405020304" pitchFamily="18"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ECD6EC21-F870-4CF3-8E85-8C811FB42A3B}"/>
              </a:ext>
            </a:extLst>
          </p:cNvPr>
          <p:cNvPicPr/>
          <p:nvPr/>
        </p:nvPicPr>
        <p:blipFill rotWithShape="1">
          <a:blip r:embed="rId2">
            <a:extLst>
              <a:ext uri="{28A0092B-C50C-407E-A947-70E740481C1C}">
                <a14:useLocalDpi xmlns:a14="http://schemas.microsoft.com/office/drawing/2010/main" val="0"/>
              </a:ext>
            </a:extLst>
          </a:blip>
          <a:srcRect l="42170" t="41334" r="43399" b="50399"/>
          <a:stretch/>
        </p:blipFill>
        <p:spPr bwMode="auto">
          <a:xfrm>
            <a:off x="3457007" y="4818720"/>
            <a:ext cx="2162557" cy="774212"/>
          </a:xfrm>
          <a:prstGeom prst="rect">
            <a:avLst/>
          </a:prstGeom>
          <a:ln>
            <a:noFill/>
          </a:ln>
          <a:extLst>
            <a:ext uri="{53640926-AAD7-44D8-BBD7-CCE9431645EC}">
              <a14:shadowObscured xmlns:a14="http://schemas.microsoft.com/office/drawing/2010/main"/>
            </a:ext>
          </a:extLst>
        </p:spPr>
      </p:pic>
      <p:sp>
        <p:nvSpPr>
          <p:cNvPr id="9" name="Прямоугольник 8">
            <a:extLst>
              <a:ext uri="{FF2B5EF4-FFF2-40B4-BE49-F238E27FC236}">
                <a16:creationId xmlns:a16="http://schemas.microsoft.com/office/drawing/2014/main" id="{464AD564-31BC-4D63-9A19-06FB3B8F939A}"/>
              </a:ext>
            </a:extLst>
          </p:cNvPr>
          <p:cNvSpPr/>
          <p:nvPr/>
        </p:nvSpPr>
        <p:spPr>
          <a:xfrm>
            <a:off x="5864692" y="4974993"/>
            <a:ext cx="1005403" cy="461665"/>
          </a:xfrm>
          <a:prstGeom prst="rect">
            <a:avLst/>
          </a:prstGeom>
        </p:spPr>
        <p:txBody>
          <a:bodyPr wrap="none">
            <a:spAutoFit/>
          </a:bodyPr>
          <a:lstStyle/>
          <a:p>
            <a:r>
              <a:rPr lang="tg-Cyrl-TJ" sz="2400" dirty="0">
                <a:latin typeface="Times New Roman" panose="02020603050405020304" pitchFamily="18" charset="0"/>
                <a:ea typeface="Calibri" panose="020F0502020204030204" pitchFamily="34" charset="0"/>
              </a:rPr>
              <a:t>(11.5.)</a:t>
            </a:r>
            <a:endParaRPr lang="ru-RU" sz="2400" dirty="0"/>
          </a:p>
        </p:txBody>
      </p:sp>
    </p:spTree>
    <p:extLst>
      <p:ext uri="{BB962C8B-B14F-4D97-AF65-F5344CB8AC3E}">
        <p14:creationId xmlns:p14="http://schemas.microsoft.com/office/powerpoint/2010/main" val="400359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DA1F192-7554-440D-B5BD-ECA2EA22EEC4}"/>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4C3C0A28-361B-4687-8727-F8DD220C17C2}"/>
              </a:ext>
            </a:extLst>
          </p:cNvPr>
          <p:cNvSpPr/>
          <p:nvPr/>
        </p:nvSpPr>
        <p:spPr>
          <a:xfrm>
            <a:off x="1215868" y="1259011"/>
            <a:ext cx="8158949" cy="5504840"/>
          </a:xfrm>
          <a:prstGeom prst="rect">
            <a:avLst/>
          </a:prstGeom>
        </p:spPr>
        <p:txBody>
          <a:bodyPr wrap="square">
            <a:spAutoFit/>
          </a:bodyPr>
          <a:lstStyle/>
          <a:p>
            <a:pPr algn="just">
              <a:lnSpc>
                <a:spcPct val="107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Ҳисоб</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ӣ барои интихоби ғалтаки дуюми</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ТҶ</a:t>
            </a:r>
          </a:p>
          <a:p>
            <a:pPr algn="just">
              <a:lnSpc>
                <a:spcPct val="115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Агар:</a:t>
            </a:r>
          </a:p>
          <a:p>
            <a:pPr marL="342900" lvl="0" indent="-342900" algn="just">
              <a:lnSpc>
                <a:spcPct val="115000"/>
              </a:lnSpc>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Таъмини номиналии ҷараён: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Inom</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Ҷараёни дуюмдараҷаи ТҶ: I</a:t>
            </a:r>
            <a:r>
              <a:rPr lang="en-US" sz="2400" baseline="-25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2</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SzPts val="1000"/>
              <a:buFont typeface="Symbol" panose="05050102010706020507" pitchFamily="18" charset="2"/>
              <a:buChar char=""/>
              <a:tabLst>
                <a:tab pos="457200" algn="l"/>
              </a:tabLst>
            </a:pP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Таносуби ТҶ: n=I1</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I2</a:t>
            </a:r>
            <a:endPar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15000"/>
              </a:lnSpc>
              <a:buSzPts val="1000"/>
              <a:tabLst>
                <a:tab pos="457200" algn="l"/>
              </a:tabLst>
            </a:pP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Он гоҳ:</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a:t>
            </a: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a:t>
            </a:r>
            <a:r>
              <a:rPr lang="en-US" sz="2400" baseline="-25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0</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n</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(11.6.)</a:t>
            </a:r>
          </a:p>
          <a:p>
            <a:pPr algn="just">
              <a:lnSpc>
                <a:spcPct val="107000"/>
              </a:lnSpc>
              <a:spcAft>
                <a:spcPts val="800"/>
              </a:spcAft>
            </a:pP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Масалан:</a:t>
            </a:r>
          </a:p>
          <a:p>
            <a:pPr marL="342900" lvl="0" indent="-342900" algn="just">
              <a:buSzPts val="1000"/>
              <a:buFont typeface="Symbol" panose="05050102010706020507" pitchFamily="18" charset="2"/>
              <a:buChar char=""/>
              <a:tabLst>
                <a:tab pos="457200" algn="l"/>
              </a:tabLst>
            </a:pP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a:t>
            </a:r>
            <a:r>
              <a:rPr lang="en-US" sz="2400" baseline="-25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0</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=15 А</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SzPts val="1000"/>
              <a:buFont typeface="Symbol" panose="05050102010706020507" pitchFamily="18" charset="2"/>
              <a:buChar char=""/>
              <a:tabLst>
                <a:tab pos="457200" algn="l"/>
              </a:tabLst>
            </a:pP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n=1000/5⇒n=200</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a:t>
            </a:r>
            <a:r>
              <a:rPr lang="en-US" sz="2400" baseline="-25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=15</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200=0.075 А=75 мА</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433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6B9E3E4-8311-4893-A8A6-263FF76C5908}"/>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CC3D70E-5A69-4DA9-93E0-1CE6B2A21BCE}"/>
              </a:ext>
            </a:extLst>
          </p:cNvPr>
          <p:cNvSpPr/>
          <p:nvPr/>
        </p:nvSpPr>
        <p:spPr>
          <a:xfrm>
            <a:off x="1233624" y="923025"/>
            <a:ext cx="8158948"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Times New Roman" panose="02020603050405020304" pitchFamily="18" charset="0"/>
              </a:rPr>
              <a:t>	Ин ҷараён дар занҷири реле пайдо мешавад ва он бояд бо чунин ҳассосият фаъол шавад. </a:t>
            </a:r>
            <a:r>
              <a:rPr lang="en-US" sz="2400" dirty="0">
                <a:latin typeface="Times New Roman" panose="02020603050405020304" pitchFamily="18" charset="0"/>
                <a:ea typeface="Times New Roman" panose="02020603050405020304" pitchFamily="18" charset="0"/>
              </a:rPr>
              <a:t>Нуқтаҳои муҳими амал</a:t>
            </a:r>
            <a:r>
              <a:rPr lang="tg-Cyrl-TJ" sz="2400" dirty="0">
                <a:latin typeface="Times New Roman" panose="02020603050405020304" pitchFamily="18" charset="0"/>
                <a:ea typeface="Times New Roman" panose="02020603050405020304" pitchFamily="18" charset="0"/>
              </a:rPr>
              <a:t>ии ҳимоя.</a:t>
            </a:r>
            <a:endParaRPr lang="ru-RU" sz="2400" dirty="0">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anose="05050102010706020507" pitchFamily="18" charset="2"/>
              <a:buChar char=""/>
              <a:tabLst>
                <a:tab pos="457200" algn="l"/>
              </a:tabLst>
            </a:pPr>
            <a:r>
              <a:rPr lang="tg-Cyrl-TJ" sz="2400" dirty="0">
                <a:latin typeface="Times New Roman" panose="02020603050405020304" pitchFamily="18" charset="0"/>
                <a:ea typeface="Times New Roman" panose="02020603050405020304" pitchFamily="18" charset="0"/>
              </a:rPr>
              <a:t>Ҳассосияти реле бояд аз ҳадди ақали I</a:t>
            </a:r>
            <a:r>
              <a:rPr lang="tg-Cyrl-TJ" sz="2400" baseline="-25000" dirty="0">
                <a:latin typeface="Times New Roman" panose="02020603050405020304" pitchFamily="18" charset="0"/>
                <a:ea typeface="Times New Roman" panose="02020603050405020304" pitchFamily="18" charset="0"/>
              </a:rPr>
              <a:t>0</a:t>
            </a:r>
            <a:r>
              <a:rPr lang="tg-Cyrl-TJ" sz="2400" dirty="0">
                <a:latin typeface="Times New Roman" panose="02020603050405020304" pitchFamily="18" charset="0"/>
                <a:ea typeface="Times New Roman" panose="02020603050405020304" pitchFamily="18" charset="0"/>
              </a:rPr>
              <a:t> зиёд набошад (масалан, дар 30–100 мА);</a:t>
            </a:r>
            <a:endParaRPr lang="ru-RU" sz="2400" dirty="0">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rPr>
              <a:t>Дар ТҶ-ҳо симметрия ва калибровкаи дақиқ бояд риоя гардад;</a:t>
            </a:r>
          </a:p>
          <a:p>
            <a:pPr marL="342900" lvl="0" indent="-342900">
              <a:lnSpc>
                <a:spcPct val="150000"/>
              </a:lnSpc>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rPr>
              <a:t>Системаи заминваслаи шабакаи 6–35 кВ барои кори дурусти схема муҳим аст.</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6679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F3F9676-6943-4E31-B3D1-BD0186AA5104}"/>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9B81BC77-0E1B-49E9-8D52-3D7CB0D52E8D}"/>
              </a:ext>
            </a:extLst>
          </p:cNvPr>
          <p:cNvSpPr/>
          <p:nvPr/>
        </p:nvSpPr>
        <p:spPr>
          <a:xfrm>
            <a:off x="1215869" y="878435"/>
            <a:ext cx="8158948" cy="4919295"/>
          </a:xfrm>
          <a:prstGeom prst="rect">
            <a:avLst/>
          </a:prstGeom>
        </p:spPr>
        <p:txBody>
          <a:bodyPr wrap="square">
            <a:spAutoFit/>
          </a:bodyPr>
          <a:lstStyle/>
          <a:p>
            <a:pPr algn="ctr">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Бартариҳо ва норасоии схемаи пайвасти ТҶ</a:t>
            </a:r>
          </a:p>
          <a:p>
            <a:pPr>
              <a:lnSpc>
                <a:spcPct val="150000"/>
              </a:lnSpc>
              <a:spcBef>
                <a:spcPts val="200"/>
              </a:spcBef>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Бартариҳо:</a:t>
            </a:r>
          </a:p>
          <a:p>
            <a:pPr marL="342900" lvl="0" indent="-342900">
              <a:lnSpc>
                <a:spcPct val="150000"/>
              </a:lnSpc>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Соддагии иҷроиш – схема танҳо се ТҶ ва пайвасти дуюмдараҷаро талаб мекунад.</a:t>
            </a:r>
          </a:p>
          <a:p>
            <a:pPr marL="342900" lvl="0" indent="-342900">
              <a:lnSpc>
                <a:spcPct val="150000"/>
              </a:lnSpc>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Муайянсозии дақиқи хатоҳои заминӣ – ба воситаи ҷараёни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₀ хатоҳои якфазагӣ хуб муайян мешаванд.</a:t>
            </a:r>
          </a:p>
          <a:p>
            <a:pPr marL="342900" lvl="0" indent="-342900">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Мутобиқат бо системаҳои релеи рақамӣ – сигналҳои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₀ барои таҳлили рақамӣ мувофиқанд.</a:t>
            </a:r>
          </a:p>
          <a:p>
            <a:pPr marL="342900" lvl="0" indent="-342900">
              <a:spcAft>
                <a:spcPts val="1000"/>
              </a:spcAft>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Харҷи кам – аз ТҶ-ҳои мавҷуда бе таҷҳизоти иловагӣ истифода мешавад.</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497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73A5231-B178-4F4D-B27C-71AB63E23142}"/>
              </a:ext>
            </a:extLst>
          </p:cNvPr>
          <p:cNvSpPr/>
          <p:nvPr/>
        </p:nvSpPr>
        <p:spPr>
          <a:xfrm>
            <a:off x="1215869" y="0"/>
            <a:ext cx="8158949"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пайвасти трансформаторҳои ҷараён барои ҷудо кардани </a:t>
            </a:r>
            <a:r>
              <a:rPr lang="tg-Cyrl-TJ" sz="2800" b="1" dirty="0">
                <a:solidFill>
                  <a:schemeClr val="bg1"/>
                </a:solidFill>
                <a:latin typeface="Times New Roman" panose="02020603050405020304" pitchFamily="18" charset="0"/>
                <a:cs typeface="Times New Roman" panose="02020603050405020304" pitchFamily="18" charset="0"/>
              </a:rPr>
              <a:t>I</a:t>
            </a:r>
            <a:r>
              <a:rPr lang="tg-Cyrl-TJ" sz="2800" b="1" baseline="-25000" dirty="0">
                <a:solidFill>
                  <a:schemeClr val="bg1"/>
                </a:solidFill>
                <a:latin typeface="Times New Roman" panose="02020603050405020304" pitchFamily="18" charset="0"/>
                <a:cs typeface="Times New Roman" panose="02020603050405020304" pitchFamily="18" charset="0"/>
              </a:rPr>
              <a:t>0</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1B37197F-FB4A-4846-94E8-C15C4612933C}"/>
              </a:ext>
            </a:extLst>
          </p:cNvPr>
          <p:cNvSpPr/>
          <p:nvPr/>
        </p:nvSpPr>
        <p:spPr>
          <a:xfrm>
            <a:off x="1215867" y="923025"/>
            <a:ext cx="8158949" cy="5011949"/>
          </a:xfrm>
          <a:prstGeom prst="rect">
            <a:avLst/>
          </a:prstGeom>
        </p:spPr>
        <p:txBody>
          <a:bodyPr wrap="square">
            <a:spAutoFit/>
          </a:bodyPr>
          <a:lstStyle/>
          <a:p>
            <a:pPr>
              <a:lnSpc>
                <a:spcPct val="150000"/>
              </a:lnSpc>
              <a:spcBef>
                <a:spcPts val="200"/>
              </a:spcBef>
            </a:pP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Норасоиҳо:</a:t>
            </a:r>
          </a:p>
          <a:p>
            <a:pPr marL="342900" lvl="0" indent="-342900" algn="just">
              <a:lnSpc>
                <a:spcPct val="150000"/>
              </a:lnSpc>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Нигоҳдории дақиқ талаб мешавад – хатои ТҶ метавонад ба хулосаи нодуруст бирасонад.</a:t>
            </a:r>
          </a:p>
          <a:p>
            <a:pPr marL="342900" lvl="0" indent="-342900" algn="just">
              <a:lnSpc>
                <a:spcPct val="150000"/>
              </a:lnSpc>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Маҳдудият дар шабакаҳои бо замини сахт пайваст – эҳтимоли баланд шудани ҷараёни хато вуҷуд дорад.</a:t>
            </a:r>
          </a:p>
          <a:p>
            <a:pPr marL="342900" lvl="0" indent="-342900" algn="just">
              <a:lnSpc>
                <a:spcPct val="150000"/>
              </a:lnSpc>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Таъсири таҳрифҳои гармоникӣ – метавонад ба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₀ таъсири манфӣ расонад.</a:t>
            </a:r>
          </a:p>
          <a:p>
            <a:pPr marL="342900" lvl="0" indent="-342900" algn="just">
              <a:lnSpc>
                <a:spcPct val="150000"/>
              </a:lnSpc>
              <a:spcAft>
                <a:spcPts val="1000"/>
              </a:spcAft>
              <a:buFont typeface="Symbol" panose="05050102010706020507" pitchFamily="18" charset="2"/>
              <a:buChar char=""/>
              <a:tabLst>
                <a:tab pos="228600" algn="l"/>
              </a:tabLst>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Таъхири реаксия – агар </a:t>
            </a:r>
            <a:r>
              <a:rPr lang="en-US"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I</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₀ хурд бошад, реле метавонад дер фаъол шавад.</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2763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8D6EC7B-AC2F-41A6-9D16-F6F5BF56D879}"/>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584A231C-393E-4433-98A6-016680135F07}"/>
              </a:ext>
            </a:extLst>
          </p:cNvPr>
          <p:cNvSpPr/>
          <p:nvPr/>
        </p:nvSpPr>
        <p:spPr>
          <a:xfrm>
            <a:off x="1304648" y="908607"/>
            <a:ext cx="7901496" cy="5019131"/>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Нақшаи пайвасти дуфазаи секунҷаи нопурра яке аз схемаҳое ба ҳисоб меравад, ки дар системаҳои ҳимоявии шабакаи барқӣ нақши муҳим дорад ва фаҳмиши амиқро дар сатҳи таҳлилӣ талаб мекунад. Истифодаи чунин пайваст метавонад бо як қатор мушкилот, аз ҷумла тақсимоти носамараноки энергия ва пайдоиши ҷараёнҳои номутаносиб дар байни ду фаза, ҳамроҳ бошад.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Ин ҳолат метавонад ба боркунии зиёдатӣ ва пастшавии самаранокии кори тамоми система оварда расонад.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80641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FD98D18-AB86-465C-8EAB-BBA0145E4AA7}"/>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6371BF34-52B4-477C-8264-303174CEA573}"/>
              </a:ext>
            </a:extLst>
          </p:cNvPr>
          <p:cNvSpPr/>
          <p:nvPr/>
        </p:nvSpPr>
        <p:spPr>
          <a:xfrm>
            <a:off x="1109338" y="655637"/>
            <a:ext cx="8194459" cy="5573129"/>
          </a:xfrm>
          <a:prstGeom prst="rect">
            <a:avLst/>
          </a:prstGeom>
        </p:spPr>
        <p:txBody>
          <a:bodyPr wrap="square">
            <a:spAutoFit/>
          </a:bodyPr>
          <a:lstStyle/>
          <a:p>
            <a:pPr algn="just">
              <a:lnSpc>
                <a:spcPct val="150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Ҳадафи асосии омӯзиши ин мавзӯъ таҳлили хусусиятҳои пайвасти дуфазаи нопурраи секунҷа, арзёбии кори он ва муайян кардани омилҳое мебошад, ки ба пайдоиши фарқияти ҷараён дар фазаҳо таъсир мерасонанд. Дар ин раванд, ҳам муҳаққиқон ва ҳам мутахассисони амалӣ саҳми калон доранд, зеро онҳо бо таҳияи роҳҳои нави оптимизатсия ва баланд бардоштани самаранокии системаҳои энергетикӣ машғуланд, инчунин паёмадҳои манфии чунин пайвастҳоро омӯхта, чораҳои ислоҳиро пешниҳод менамоянд.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3306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811A86A-E2BB-4229-AAFC-A9E1C0E1A85C}"/>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8C3086B-52EA-4A2C-82B0-CD4F9FFD5CC1}"/>
              </a:ext>
            </a:extLst>
          </p:cNvPr>
          <p:cNvSpPr/>
          <p:nvPr/>
        </p:nvSpPr>
        <p:spPr>
          <a:xfrm>
            <a:off x="1198116" y="1107260"/>
            <a:ext cx="8150070" cy="4457952"/>
          </a:xfrm>
          <a:prstGeom prst="rect">
            <a:avLst/>
          </a:prstGeom>
        </p:spPr>
        <p:txBody>
          <a:bodyPr wrap="square">
            <a:spAutoFit/>
          </a:bodyPr>
          <a:lstStyle/>
          <a:p>
            <a:pPr algn="ctr">
              <a:lnSpc>
                <a:spcPct val="150000"/>
              </a:lnSpc>
              <a:spcBef>
                <a:spcPts val="200"/>
              </a:spcBef>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Принсипи кори нақша</a:t>
            </a:r>
            <a:endPar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Принсипи асосӣ ба муқоисаи ҷараён дар ду нуқтаи муҳими шабака асос меёбад — яъне ҷараёни воридшаванда ба таҷҳизот ва ҷараёни аз он хориҷшаванда. Дар ҳолати кори муътадил ва бидуни осеб, ин ду ҷараён баробар мебошанд ва ҳеҷ гуна фарқи назаррас мушоҳида намешавад. Масалан:</a:t>
            </a:r>
          </a:p>
          <a:p>
            <a:pPr>
              <a:lnSpc>
                <a:spcPct val="150000"/>
              </a:lnSpc>
            </a:pP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Δ</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I=Iв​−Iх​≈0   (11.7.)</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23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0375CE7-AF33-4B8E-BAD9-C84B7F355C1F}"/>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0181C6A-9C35-4046-9B37-E4CF479153AA}"/>
              </a:ext>
            </a:extLst>
          </p:cNvPr>
          <p:cNvSpPr/>
          <p:nvPr/>
        </p:nvSpPr>
        <p:spPr>
          <a:xfrm>
            <a:off x="985050" y="1396649"/>
            <a:ext cx="8150071" cy="4064702"/>
          </a:xfrm>
          <a:prstGeom prst="rect">
            <a:avLst/>
          </a:prstGeom>
        </p:spPr>
        <p:txBody>
          <a:bodyPr wrap="square">
            <a:spAutoFit/>
          </a:bodyPr>
          <a:lstStyle/>
          <a:p>
            <a:pPr indent="449580" algn="just">
              <a:lnSpc>
                <a:spcPct val="115000"/>
              </a:lnSpc>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Дар ҳолате ки дар дохили таҷҳизот расиши кӯтоҳ, пайвастшавӣ ба замин ё осеб дидани изолятсия ба вуҷуд меояд, миёни ҷараёни дохилшаванда ва хориҷшаванда тафовут ба вуҷуд меояд:</a:t>
            </a:r>
          </a:p>
          <a:p>
            <a:pPr indent="449580" algn="ctr">
              <a:lnSpc>
                <a:spcPct val="115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Δ</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I=Iв​−Iх​≠0   </a:t>
            </a:r>
            <a:r>
              <a:rPr lang="tg-Cyrl-TJ" sz="2400" dirty="0">
                <a:latin typeface="Times New Roman" panose="02020603050405020304" pitchFamily="18" charset="0"/>
                <a:ea typeface="Calibri" panose="020F0502020204030204" pitchFamily="34" charset="0"/>
                <a:cs typeface="Times New Roman" panose="02020603050405020304" pitchFamily="18" charset="0"/>
              </a:rPr>
              <a:t>(11.8.)</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Ин ҷараёни фарқ (∆I) аз ҷониби трансформаторҳои ҷараён (ТҶ) муайян шуда, ба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реле дифференсиалӣ</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дода мешавад. Агар:</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ctr"/>
            <a:r>
              <a:rPr lang="ru-RU" sz="2400" b="1" dirty="0">
                <a:latin typeface="Times New Roman" panose="02020603050405020304" pitchFamily="18" charset="0"/>
                <a:ea typeface="Calibri" panose="020F0502020204030204" pitchFamily="34" charset="0"/>
                <a:cs typeface="Times New Roman" panose="02020603050405020304" pitchFamily="18" charset="0"/>
              </a:rPr>
              <a:t>Δ</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I&gt;I муқарарӣ</a:t>
            </a:r>
            <a:r>
              <a:rPr lang="tg-Cyrl-TJ" sz="2400" dirty="0">
                <a:latin typeface="Times New Roman" panose="02020603050405020304" pitchFamily="18" charset="0"/>
                <a:ea typeface="Calibri" panose="020F0502020204030204" pitchFamily="34" charset="0"/>
                <a:cs typeface="Times New Roman" panose="02020603050405020304" pitchFamily="18" charset="0"/>
              </a:rPr>
              <a:t>​      (11.9.)</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90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DE6C843-B99A-4911-A117-88830FB61DBF}"/>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E04CFE5-6BDE-4D42-AB32-0BDD4327377C}"/>
              </a:ext>
            </a:extLst>
          </p:cNvPr>
          <p:cNvSpPr/>
          <p:nvPr/>
        </p:nvSpPr>
        <p:spPr>
          <a:xfrm>
            <a:off x="1260260" y="1116913"/>
            <a:ext cx="8096804" cy="3456139"/>
          </a:xfrm>
          <a:prstGeom prst="rect">
            <a:avLst/>
          </a:prstGeom>
        </p:spPr>
        <p:txBody>
          <a:bodyPr wrap="square">
            <a:spAutoFit/>
          </a:bodyPr>
          <a:lstStyle/>
          <a:p>
            <a:pPr indent="449580" algn="just">
              <a:lnSpc>
                <a:spcPct val="115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Таҷҳизоти хомӯшкунандаи система (монанди контактор, автомат ё реле, ки ба берун пайваст аст) ба ҳолати фаъол мегузарад.</a:t>
            </a:r>
            <a:br>
              <a:rPr lang="tg-Cyrl-TJ" sz="2400" dirty="0">
                <a:latin typeface="Times New Roman" panose="02020603050405020304" pitchFamily="18" charset="0"/>
                <a:ea typeface="Times New Roman" panose="02020603050405020304" pitchFamily="18" charset="0"/>
                <a:cs typeface="Times New Roman" panose="02020603050405020304" pitchFamily="18" charset="0"/>
              </a:rPr>
            </a:b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15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Барои муайян кардани талафоти дохилӣ дар доираи ҳимоя, мумкин аст аз формулаи зерин истифода бурда шавад:</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ctr">
              <a:lnSpc>
                <a:spcPct val="115000"/>
              </a:lnSpc>
              <a:spcAft>
                <a:spcPts val="800"/>
              </a:spcAft>
            </a:pPr>
            <a:r>
              <a:rPr lang="ru-RU" sz="2400" b="1" dirty="0">
                <a:latin typeface="Times New Roman" panose="02020603050405020304" pitchFamily="18" charset="0"/>
                <a:ea typeface="Calibri" panose="020F0502020204030204" pitchFamily="34" charset="0"/>
                <a:cs typeface="Times New Roman" panose="02020603050405020304" pitchFamily="18" charset="0"/>
              </a:rPr>
              <a:t>Δ</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1</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(11.10.)</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A4BB224-A757-47CC-A866-09CD9EDF0922}"/>
              </a:ext>
            </a:extLst>
          </p:cNvPr>
          <p:cNvSpPr/>
          <p:nvPr/>
        </p:nvSpPr>
        <p:spPr>
          <a:xfrm>
            <a:off x="1029441" y="4422132"/>
            <a:ext cx="8096804" cy="1787477"/>
          </a:xfrm>
          <a:prstGeom prst="rect">
            <a:avLst/>
          </a:prstGeom>
        </p:spPr>
        <p:txBody>
          <a:bodyPr wrap="square">
            <a:spAutoFit/>
          </a:bodyPr>
          <a:lstStyle/>
          <a:p>
            <a:pPr indent="449580">
              <a:lnSpc>
                <a:spcPct val="115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Дар инҷо:</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I</a:t>
            </a:r>
            <a:r>
              <a:rPr lang="tg-Cyrl-TJ" sz="20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 ҷараён аз тарафи аввал (фаза ё тарафи воридшаванда),</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0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 ҷараён аз тарафи дуюм (фаза ё тарафи хориҷшаванда),</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Δ</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I — ҷараёни фарқӣ (барои фаъолсозии муҳофизат).</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98367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3735920-6FC6-4E37-B761-DD715F792092}"/>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1F813BC3-3A39-4F5E-B8D7-05C7E962556D}"/>
              </a:ext>
            </a:extLst>
          </p:cNvPr>
          <p:cNvSpPr/>
          <p:nvPr/>
        </p:nvSpPr>
        <p:spPr>
          <a:xfrm>
            <a:off x="1251382" y="1114264"/>
            <a:ext cx="8052416" cy="4765728"/>
          </a:xfrm>
          <a:prstGeom prst="rect">
            <a:avLst/>
          </a:prstGeom>
        </p:spPr>
        <p:txBody>
          <a:bodyPr wrap="square">
            <a:spAutoFit/>
          </a:bodyPr>
          <a:lstStyle/>
          <a:p>
            <a:pPr>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Шиддати дар печи реле индуксиятшаванда:</a:t>
            </a:r>
          </a:p>
          <a:p>
            <a:pPr indent="449580">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Агар дар ду фаза фарқи ҷараён мавҷуд бошад, дар печи релеи ҷараён (CT-реле) шиддат ба вуҷуд меояд:</a:t>
            </a:r>
          </a:p>
          <a:p>
            <a:pPr algn="ctr">
              <a:lnSpc>
                <a:spcPct val="150000"/>
              </a:lnSpc>
              <a:spcAft>
                <a:spcPts val="800"/>
              </a:spcAf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Uреле​=Zреле​⋅ΔI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(11.11.)</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Дар инҷо:</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Zреле​ — муқовимати дохилии печи реле,</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Uрел</a:t>
            </a: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е</a:t>
            </a:r>
            <a:r>
              <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шиддати индуксиятшуда барои фаъолсозии контакти реле.</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2531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25049A7-41AE-468E-ADAE-07627D400C95}"/>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D67FA71-A5AE-4034-8347-89D0945A6DE4}"/>
              </a:ext>
            </a:extLst>
          </p:cNvPr>
          <p:cNvSpPr/>
          <p:nvPr/>
        </p:nvSpPr>
        <p:spPr>
          <a:xfrm>
            <a:off x="1127094" y="1072810"/>
            <a:ext cx="8185582"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Зикр кардани он муҳим аст, ки оптимизатсияи системаҳои энергетикӣ ва таҳияи тавсияҳо барои тарҳрезии схемаҳои пайвастшавӣ метавонанд ба беҳтар шудани кори умумии система таъсири назаррас расонанд. Дар доираи ин мавзӯъ, зарур аст масъалаҳое мавриди омӯзиш қарор гиранд, ки ба таҳлили ҷараён дар системаи дуфазавӣ, муайян кардани омилҳои таъсиргузор ба фарқи ҷараёнҳо ва таҳияи роҳҳои баланд бардоштани самаранокии пайвастшавиҳо вобаста мебошанд.</a:t>
            </a:r>
            <a:endParaRPr lang="ru-RU" sz="2400" dirty="0"/>
          </a:p>
        </p:txBody>
      </p:sp>
    </p:spTree>
    <p:extLst>
      <p:ext uri="{BB962C8B-B14F-4D97-AF65-F5344CB8AC3E}">
        <p14:creationId xmlns:p14="http://schemas.microsoft.com/office/powerpoint/2010/main" val="197378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AC16E49-9513-4820-9213-E355142AE8DF}"/>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3F5D1204-343C-41DA-9582-7DF4E6413545}"/>
              </a:ext>
            </a:extLst>
          </p:cNvPr>
          <p:cNvSpPr/>
          <p:nvPr/>
        </p:nvSpPr>
        <p:spPr>
          <a:xfrm>
            <a:off x="985052" y="702308"/>
            <a:ext cx="8114560" cy="3103735"/>
          </a:xfrm>
          <a:prstGeom prst="rect">
            <a:avLst/>
          </a:prstGeom>
        </p:spPr>
        <p:txBody>
          <a:bodyPr wrap="square">
            <a:spAutoFit/>
          </a:bodyPr>
          <a:lstStyle/>
          <a:p>
            <a:pPr indent="228600" algn="just">
              <a:spcAft>
                <a:spcPts val="800"/>
              </a:spcAf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Аз ҷумла, саволҳои муҳиме, ки метавонанд таҳқиқ шаванд, иборатанд аз:</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То кадом андоза параметрҳои гуногуни схемаи пайвастшавӣ ба самаранокии он таъсир мерасонанд?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Кадом мисолҳои амалӣ аз истифодаи пайвасти нопурраи дуфазавӣ дар соҳаи энергетика мавҷуданд?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Ҳассосияти муҳофизат:</a:t>
            </a:r>
            <a:endParaRPr lang="ru-RU" sz="2400"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C2D2FE9D-821B-4651-B7B8-E9C3351C557D}"/>
              </a:ext>
            </a:extLst>
          </p:cNvPr>
          <p:cNvPicPr/>
          <p:nvPr/>
        </p:nvPicPr>
        <p:blipFill rotWithShape="1">
          <a:blip r:embed="rId2"/>
          <a:srcRect l="45538" t="49316" r="46606" b="40422"/>
          <a:stretch/>
        </p:blipFill>
        <p:spPr bwMode="auto">
          <a:xfrm>
            <a:off x="3213443" y="3841763"/>
            <a:ext cx="1499859" cy="1114832"/>
          </a:xfrm>
          <a:prstGeom prst="rect">
            <a:avLst/>
          </a:prstGeom>
          <a:ln>
            <a:noFill/>
          </a:ln>
          <a:extLst>
            <a:ext uri="{53640926-AAD7-44D8-BBD7-CCE9431645EC}">
              <a14:shadowObscured xmlns:a14="http://schemas.microsoft.com/office/drawing/2010/main"/>
            </a:ext>
          </a:extLst>
        </p:spPr>
      </p:pic>
      <p:sp>
        <p:nvSpPr>
          <p:cNvPr id="8" name="Прямоугольник 7">
            <a:extLst>
              <a:ext uri="{FF2B5EF4-FFF2-40B4-BE49-F238E27FC236}">
                <a16:creationId xmlns:a16="http://schemas.microsoft.com/office/drawing/2014/main" id="{F1CD4C59-DBAA-4C81-B603-8DAE84B6B40C}"/>
              </a:ext>
            </a:extLst>
          </p:cNvPr>
          <p:cNvSpPr/>
          <p:nvPr/>
        </p:nvSpPr>
        <p:spPr>
          <a:xfrm>
            <a:off x="5042332" y="4212140"/>
            <a:ext cx="915635" cy="374077"/>
          </a:xfrm>
          <a:prstGeom prst="rect">
            <a:avLst/>
          </a:prstGeom>
        </p:spPr>
        <p:txBody>
          <a:bodyPr wrap="none">
            <a:spAutoFit/>
          </a:bodyPr>
          <a:lstStyle/>
          <a:p>
            <a:pPr algn="ctr">
              <a:lnSpc>
                <a:spcPct val="107000"/>
              </a:lnSpc>
              <a:spcAft>
                <a:spcPts val="800"/>
              </a:spcAft>
            </a:pPr>
            <a:r>
              <a:rPr lang="tg-Cyrl-TJ" sz="1800" dirty="0">
                <a:latin typeface="Times New Roman" panose="02020603050405020304" pitchFamily="18" charset="0"/>
                <a:ea typeface="Calibri" panose="020F0502020204030204" pitchFamily="34" charset="0"/>
                <a:cs typeface="Times New Roman" panose="02020603050405020304" pitchFamily="18" charset="0"/>
              </a:rPr>
              <a:t>(11.12.)</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5195729B-7190-48C2-9F9C-3E10B9BD456F}"/>
              </a:ext>
            </a:extLst>
          </p:cNvPr>
          <p:cNvSpPr/>
          <p:nvPr/>
        </p:nvSpPr>
        <p:spPr>
          <a:xfrm>
            <a:off x="195309" y="4992314"/>
            <a:ext cx="7276934" cy="1323439"/>
          </a:xfrm>
          <a:prstGeom prst="rect">
            <a:avLst/>
          </a:prstGeom>
        </p:spPr>
        <p:txBody>
          <a:bodyPr wrap="square">
            <a:spAutoFit/>
          </a:bodyPr>
          <a:lstStyle/>
          <a:p>
            <a:pPr marL="457200" algn="just"/>
            <a:r>
              <a:rPr lang="ru-RU" sz="2000" dirty="0">
                <a:latin typeface="Times New Roman" panose="02020603050405020304" pitchFamily="18" charset="0"/>
                <a:ea typeface="Calibri" panose="020F0502020204030204" pitchFamily="34" charset="0"/>
                <a:cs typeface="Times New Roman" panose="02020603050405020304" pitchFamily="18" charset="0"/>
              </a:rPr>
              <a:t>S — коэффисиенти ҳассосият, Iрасиш min​ — ҳадди ақалли ҷараёни расиши муайяншаванда, Iном​ — ҷараёни номиналии таҷҳизот. Қимати S бояд ≥ 1.2...1.5 бошад, то муҳофизат дуруст ва боэътимод кор кунад.</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341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85FA3CD-B6C6-48AF-ABDB-538EEF3A677A}"/>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ED00DAA-5817-4BA4-9C6C-3DD8F401A996}"/>
              </a:ext>
            </a:extLst>
          </p:cNvPr>
          <p:cNvSpPr/>
          <p:nvPr/>
        </p:nvSpPr>
        <p:spPr>
          <a:xfrm>
            <a:off x="784749" y="494570"/>
            <a:ext cx="8336501" cy="5565563"/>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Times New Roman" panose="02020603050405020304" pitchFamily="18" charset="0"/>
              </a:rPr>
              <a:t>	Оянда дар самти пайвасти нопурраи дуфазаи </a:t>
            </a:r>
            <a:r>
              <a:rPr lang="tg-Cyrl-TJ" sz="2400" dirty="0">
                <a:latin typeface="Times New Roman" panose="02020603050405020304" pitchFamily="18" charset="0"/>
                <a:ea typeface="Times New Roman" panose="02020603050405020304" pitchFamily="18" charset="0"/>
              </a:rPr>
              <a:t>секунҷа </a:t>
            </a:r>
            <a:r>
              <a:rPr lang="ru-RU" sz="2400" dirty="0">
                <a:latin typeface="Times New Roman" panose="02020603050405020304" pitchFamily="18" charset="0"/>
                <a:ea typeface="Times New Roman" panose="02020603050405020304" pitchFamily="18" charset="0"/>
              </a:rPr>
              <a:t>имкониятҳои васеъро дар бар мегирад. Аз ҷумла, рушди моделҳои дақиқтар барои таҳлили ҳолатҳои фавқулодда, оптимизатсияи схемаи пайвастшавӣ ва истифодаи технологияҳои муосир барои баланд бардоштани эътимоднокӣ ва самаранокии системаҳои ҳимоявӣ. Ин муқаддима замина фароҳам меорад барои гузариш ба қисми асосии таҳқиқот, ки дар он паҳлуҳои назариявӣ ва амалии чунин пайваст тавассути таҳлили муфассал ва пешниҳоди усулҳои беҳсозӣ баррасӣ мешаванд.</a:t>
            </a:r>
            <a:endParaRPr lang="ru-RU" sz="2400" dirty="0"/>
          </a:p>
        </p:txBody>
      </p:sp>
    </p:spTree>
    <p:extLst>
      <p:ext uri="{BB962C8B-B14F-4D97-AF65-F5344CB8AC3E}">
        <p14:creationId xmlns:p14="http://schemas.microsoft.com/office/powerpoint/2010/main" val="40985066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DC46DB8-742B-4FCD-B3C9-21C84D3628E3}"/>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FB88C616-7325-4DCA-B4CD-F2EBF2490963}"/>
              </a:ext>
            </a:extLst>
          </p:cNvPr>
          <p:cNvSpPr/>
          <p:nvPr/>
        </p:nvSpPr>
        <p:spPr>
          <a:xfrm>
            <a:off x="1020562" y="896559"/>
            <a:ext cx="8327624" cy="4214487"/>
          </a:xfrm>
          <a:prstGeom prst="rect">
            <a:avLst/>
          </a:prstGeom>
        </p:spPr>
        <p:txBody>
          <a:bodyPr wrap="square">
            <a:spAutoFit/>
          </a:bodyPr>
          <a:lstStyle/>
          <a:p>
            <a:pPr algn="just">
              <a:lnSpc>
                <a:spcPct val="115000"/>
              </a:lnSpc>
              <a:spcAft>
                <a:spcPts val="800"/>
              </a:spcAft>
              <a:tabLst>
                <a:tab pos="3238500" algn="l"/>
              </a:tabLst>
            </a:pP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Бартарӣ ва хусусиятҳои асосӣ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Имкони муайян кардани расишҳо дар дохили таҷҳизот бо дақиқии баланд;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Суръати баланди вокуниш (одатан дар ҳудуди 20–40 миллисония);</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Назорати мустақили ҷараёни ҳар як фаза (ё ду фаза) дар системаи сефазавӣ;</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ru-RU" sz="2400" dirty="0">
                <a:latin typeface="Times New Roman" panose="02020603050405020304" pitchFamily="18" charset="0"/>
                <a:ea typeface="Times New Roman" panose="02020603050405020304" pitchFamily="18" charset="0"/>
                <a:cs typeface="Times New Roman" panose="02020603050405020304" pitchFamily="18" charset="0"/>
              </a:rPr>
              <a:t>	Содагии пайваст тавассути трансформаторҳои ҷараён ва релеҳои мувофиқ.</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77322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0D43E9E-8FED-4446-9950-8100FFAFBDD2}"/>
              </a:ext>
            </a:extLst>
          </p:cNvPr>
          <p:cNvSpPr/>
          <p:nvPr/>
        </p:nvSpPr>
        <p:spPr>
          <a:xfrm>
            <a:off x="1002805" y="1037299"/>
            <a:ext cx="8372013" cy="5011565"/>
          </a:xfrm>
          <a:prstGeom prst="rect">
            <a:avLst/>
          </a:prstGeom>
        </p:spPr>
        <p:txBody>
          <a:bodyPr wrap="square">
            <a:spAutoFit/>
          </a:bodyPr>
          <a:lstStyle/>
          <a:p>
            <a:pPr algn="just">
              <a:lnSpc>
                <a:spcPct val="150000"/>
              </a:lnSpc>
            </a:pPr>
            <a:br>
              <a:rPr lang="ru-RU" sz="2400" dirty="0">
                <a:latin typeface="Times New Roman" panose="02020603050405020304" pitchFamily="18" charset="0"/>
                <a:ea typeface="Times New Roman" panose="02020603050405020304" pitchFamily="18" charset="0"/>
              </a:rPr>
            </a:br>
            <a:r>
              <a:rPr lang="ru-RU" sz="2400" dirty="0">
                <a:latin typeface="Times New Roman" panose="02020603050405020304" pitchFamily="18" charset="0"/>
                <a:ea typeface="Times New Roman" panose="02020603050405020304" pitchFamily="18" charset="0"/>
              </a:rPr>
              <a:t>	Барои ду фазаи интихобшуда (масалан, A ва B), ду трансформатори ҷараён (ТҶ) ба ноқилҳои дахлдор пайваст карда мешаванд. Ҷараёни аз ҳар ТҶ баромада ба печи умумии реле ворид мешавад. Дар ҳолати кори муътадил, ҷараёнҳо бо ҳам баробар буда, дар сатҳи векторӣ қапида мешаванд ва ягон ҷараёни фарқӣ ба вуҷуд намеояд. Агар фарқият дар ҷараёнҳо ба миён ояд (масалан, дар натиҷаи расиш), реле фарқро сабт карда, фаъол мешавад.</a:t>
            </a:r>
            <a:endParaRPr lang="ru-RU" sz="2400" dirty="0"/>
          </a:p>
        </p:txBody>
      </p:sp>
      <p:sp>
        <p:nvSpPr>
          <p:cNvPr id="5" name="Прямоугольник 4">
            <a:extLst>
              <a:ext uri="{FF2B5EF4-FFF2-40B4-BE49-F238E27FC236}">
                <a16:creationId xmlns:a16="http://schemas.microsoft.com/office/drawing/2014/main" id="{99E51A9D-D4F2-4EA4-A4D0-5998696EB9FB}"/>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7D9D52F7-A0FF-4F43-8462-715CBA9534DE}"/>
              </a:ext>
            </a:extLst>
          </p:cNvPr>
          <p:cNvSpPr/>
          <p:nvPr/>
        </p:nvSpPr>
        <p:spPr>
          <a:xfrm>
            <a:off x="1646705" y="809136"/>
            <a:ext cx="6612590" cy="830997"/>
          </a:xfrm>
          <a:prstGeom prst="rect">
            <a:avLst/>
          </a:prstGeom>
        </p:spPr>
        <p:txBody>
          <a:bodyPr wrap="square">
            <a:spAutoFit/>
          </a:bodyPr>
          <a:lstStyle/>
          <a:p>
            <a:pPr algn="ctr"/>
            <a:r>
              <a:rPr lang="ru-RU" sz="2400" b="1" dirty="0">
                <a:latin typeface="Times New Roman" panose="02020603050405020304" pitchFamily="18" charset="0"/>
                <a:ea typeface="Times New Roman" panose="02020603050405020304" pitchFamily="18" charset="0"/>
              </a:rPr>
              <a:t>Принсипи кори схема ва пайвасти ТҶ ва печҳои реле</a:t>
            </a:r>
            <a:endParaRPr lang="ru-RU" sz="2400" dirty="0"/>
          </a:p>
        </p:txBody>
      </p:sp>
    </p:spTree>
    <p:extLst>
      <p:ext uri="{BB962C8B-B14F-4D97-AF65-F5344CB8AC3E}">
        <p14:creationId xmlns:p14="http://schemas.microsoft.com/office/powerpoint/2010/main" val="30280141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7B5433E-2876-4CB3-9A12-E3136F20F9AF}"/>
              </a:ext>
            </a:extLst>
          </p:cNvPr>
          <p:cNvSpPr/>
          <p:nvPr/>
        </p:nvSpPr>
        <p:spPr>
          <a:xfrm>
            <a:off x="1963239" y="132417"/>
            <a:ext cx="5979522" cy="523220"/>
          </a:xfrm>
          <a:prstGeom prst="rect">
            <a:avLst/>
          </a:prstGeom>
        </p:spPr>
        <p:txBody>
          <a:bodyPr wrap="none">
            <a:spAutoFit/>
          </a:bodyPr>
          <a:lstStyle/>
          <a:p>
            <a:r>
              <a:rPr lang="tg-Cyrl-TJ" sz="2800" b="1" dirty="0">
                <a:solidFill>
                  <a:schemeClr val="bg1"/>
                </a:solidFill>
                <a:latin typeface="Times New Roman" panose="02020603050405020304" pitchFamily="18" charset="0"/>
                <a:cs typeface="Times New Roman" panose="02020603050405020304" pitchFamily="18" charset="0"/>
              </a:rPr>
              <a:t>Нақшаи дуфазаи секунҷаи нопурра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75E79F54-D016-4F32-A9F9-F831AE1F43CD}"/>
              </a:ext>
            </a:extLst>
          </p:cNvPr>
          <p:cNvSpPr/>
          <p:nvPr/>
        </p:nvSpPr>
        <p:spPr>
          <a:xfrm>
            <a:off x="869642" y="772283"/>
            <a:ext cx="8443034" cy="5011949"/>
          </a:xfrm>
          <a:prstGeom prst="rect">
            <a:avLst/>
          </a:prstGeom>
        </p:spPr>
        <p:txBody>
          <a:bodyPr wrap="square">
            <a:spAutoFit/>
          </a:bodyPr>
          <a:lstStyle/>
          <a:p>
            <a:pPr algn="just">
              <a:lnSpc>
                <a:spcPct val="150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Дар зер як қатор системаҳои ҳимоявии таҷҳизоти барқӣ оварда мешаванд, ки бо истифода аз чунин схемаи пайваст — яъне пайвасти ду ТҶ ба ду фаза ва пайвасти онҳо ба реле барои муайян кардани ҷараёни фарқ — амал мекунанд. </a:t>
            </a:r>
            <a:r>
              <a:rPr lang="tg-Cyrl-TJ" sz="2400" dirty="0">
                <a:latin typeface="Times New Roman" panose="02020603050405020304" pitchFamily="18" charset="0"/>
                <a:ea typeface="Calibri" panose="020F0502020204030204" pitchFamily="34" charset="0"/>
                <a:cs typeface="Times New Roman" panose="02020603050405020304" pitchFamily="18" charset="0"/>
              </a:rPr>
              <a:t>Пайвасти нопурраи дуфазавии дельта яке аз роҳҳои муҳими ташхиси расиш ва нобаробарии ҷараён дар системаҳои сефазаи барқӣ ба шумор меравад, ки бо содагӣ, суръати баланди реаксия ва имкони мутобиқшавӣ ба технологияҳои ҳимоявии муосир фарқ мекунад.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387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DEB88C9-CE89-4DE0-B217-EEFF4DA81E3C}"/>
              </a:ext>
            </a:extLst>
          </p:cNvPr>
          <p:cNvSpPr/>
          <p:nvPr/>
        </p:nvSpPr>
        <p:spPr>
          <a:xfrm>
            <a:off x="3182454" y="-88778"/>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510685A-84B5-4EBF-A083-FE88D351C5FE}"/>
              </a:ext>
            </a:extLst>
          </p:cNvPr>
          <p:cNvSpPr/>
          <p:nvPr/>
        </p:nvSpPr>
        <p:spPr>
          <a:xfrm>
            <a:off x="692457" y="572429"/>
            <a:ext cx="8780017" cy="5324535"/>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	Ин се мавзӯъ масъалаҳои муҳими пайваст ва истифодаи трансформаторҳои ҷараёнро дар системаҳои муҳофизатӣ дар бар мегиранд. Нахуст, нақшаи пайвасти трансформаторҳо ҳамчун филтри ҷараёни пайдарпаии сифрӣ имконият медиҳад, ки РК-и замин ба таври дақиқ ошкор карда шавад. Ин ҷараён (</a:t>
            </a:r>
            <a:r>
              <a:rPr lang="en-US" sz="2000" dirty="0">
                <a:latin typeface="Times New Roman" panose="02020603050405020304" pitchFamily="18" charset="0"/>
                <a:cs typeface="Times New Roman" panose="02020603050405020304" pitchFamily="18" charset="0"/>
              </a:rPr>
              <a:t>I₀) </a:t>
            </a:r>
            <a:r>
              <a:rPr lang="ru-RU" sz="2000" dirty="0">
                <a:latin typeface="Times New Roman" panose="02020603050405020304" pitchFamily="18" charset="0"/>
                <a:cs typeface="Times New Roman" panose="02020603050405020304" pitchFamily="18" charset="0"/>
              </a:rPr>
              <a:t>барои муайян кардани расиши якфаза ба замин аҳамияти калон дорад. Дуюм, схемаи пайваст барои ҷудо кардани </a:t>
            </a:r>
            <a:r>
              <a:rPr lang="en-US" sz="2000" dirty="0">
                <a:latin typeface="Times New Roman" panose="02020603050405020304" pitchFamily="18" charset="0"/>
                <a:cs typeface="Times New Roman" panose="02020603050405020304" pitchFamily="18" charset="0"/>
              </a:rPr>
              <a:t>I₀ </a:t>
            </a:r>
            <a:r>
              <a:rPr lang="ru-RU" sz="2000" dirty="0">
                <a:latin typeface="Times New Roman" panose="02020603050405020304" pitchFamily="18" charset="0"/>
                <a:cs typeface="Times New Roman" panose="02020603050405020304" pitchFamily="18" charset="0"/>
              </a:rPr>
              <a:t>дар асоси ҷамъбасти вектории се ҷараён сохта мешавад ва дар системаҳои муҳофизати дифференсиалӣ васеъ истифода мешавад. Дар ҳолати мувозинат будани шабака, </a:t>
            </a:r>
            <a:r>
              <a:rPr lang="en-US" sz="2000" dirty="0">
                <a:latin typeface="Times New Roman" panose="02020603050405020304" pitchFamily="18" charset="0"/>
                <a:cs typeface="Times New Roman" panose="02020603050405020304" pitchFamily="18" charset="0"/>
              </a:rPr>
              <a:t>I₀ </a:t>
            </a:r>
            <a:r>
              <a:rPr lang="ru-RU" sz="2000" dirty="0">
                <a:latin typeface="Times New Roman" panose="02020603050405020304" pitchFamily="18" charset="0"/>
                <a:cs typeface="Times New Roman" panose="02020603050405020304" pitchFamily="18" charset="0"/>
              </a:rPr>
              <a:t>бояд баробар ба сифр бошад ва дар сурати садама аз сифр фарқ мекунад. Сеюм, нақшаи дуфазаи секунҷаи нопурра бо истифодаи танҳо ду трансформатори ҷараён (одатан дар фазаҳои </a:t>
            </a:r>
            <a:r>
              <a:rPr lang="en-US" sz="2000" dirty="0">
                <a:latin typeface="Times New Roman" panose="02020603050405020304" pitchFamily="18" charset="0"/>
                <a:cs typeface="Times New Roman" panose="02020603050405020304" pitchFamily="18" charset="0"/>
              </a:rPr>
              <a:t>A </a:t>
            </a:r>
            <a:r>
              <a:rPr lang="ru-RU" sz="2000" dirty="0">
                <a:latin typeface="Times New Roman" panose="02020603050405020304" pitchFamily="18" charset="0"/>
                <a:cs typeface="Times New Roman" panose="02020603050405020304" pitchFamily="18" charset="0"/>
              </a:rPr>
              <a:t>ва </a:t>
            </a:r>
            <a:r>
              <a:rPr lang="en-US" sz="2000" dirty="0">
                <a:latin typeface="Times New Roman" panose="02020603050405020304" pitchFamily="18" charset="0"/>
                <a:cs typeface="Times New Roman" panose="02020603050405020304" pitchFamily="18" charset="0"/>
              </a:rPr>
              <a:t>C) </a:t>
            </a:r>
            <a:r>
              <a:rPr lang="ru-RU" sz="2000" dirty="0">
                <a:latin typeface="Times New Roman" panose="02020603050405020304" pitchFamily="18" charset="0"/>
                <a:cs typeface="Times New Roman" panose="02020603050405020304" pitchFamily="18" charset="0"/>
              </a:rPr>
              <a:t>тарҳрезӣ мешавад, ки он бо воситаи ҳисобҳо ҷараёни фазаи сеюмро муайян мекунад. Ин схема барои коҳиши хароҷот, оддӣ кардани сохт ва нигоҳдории таҷҳизот мувофиқ аст, вале метавонад баъзе маҳдудиятҳои дақиқӣ дошта бошад. Умуман, ин мавзуъҳо ба тарҳрезии схемаи самарабахши муҳофизати шабакаҳои барқӣ равона шудаанд ва барои устуворӣ ва бехатарии кори система аҳамияти калон доранд.</a:t>
            </a:r>
          </a:p>
          <a:p>
            <a:pPr algn="just"/>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468363"/>
      </p:ext>
    </p:extLst>
  </p:cSld>
  <p:clrMapOvr>
    <a:masterClrMapping/>
  </p:clrMapOvr>
  <mc:AlternateContent xmlns:mc="http://schemas.openxmlformats.org/markup-compatibility/2006" xmlns:p14="http://schemas.microsoft.com/office/powerpoint/2010/main">
    <mc:Choice Requires="p14">
      <p:transition spd="slow" p14:dur="2000" advTm="75955"/>
    </mc:Choice>
    <mc:Fallback xmlns="">
      <p:transition spd="slow" advTm="7595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50600" y="849627"/>
            <a:ext cx="8617863"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1818</TotalTime>
  <Words>1452</Words>
  <Application>Microsoft Office PowerPoint</Application>
  <PresentationFormat>Лист A4 (210x297 мм)</PresentationFormat>
  <Paragraphs>177</Paragraphs>
  <Slides>38</Slides>
  <Notes>5</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38</vt:i4>
      </vt:variant>
    </vt:vector>
  </HeadingPairs>
  <TitlesOfParts>
    <vt:vector size="45" baseType="lpstr">
      <vt:lpstr>Century Gothic</vt:lpstr>
      <vt:lpstr>Arial</vt:lpstr>
      <vt:lpstr>Times New Roman</vt:lpstr>
      <vt:lpstr>Calibri</vt:lpstr>
      <vt:lpstr>Symbol</vt:lpstr>
      <vt:lpstr>Тема Office</vt:lpstr>
      <vt:lpstr>Visio.Drawing.11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175</cp:revision>
  <dcterms:created xsi:type="dcterms:W3CDTF">2017-07-03T07:04:34Z</dcterms:created>
  <dcterms:modified xsi:type="dcterms:W3CDTF">2025-05-07T10:04:35Z</dcterms:modified>
</cp:coreProperties>
</file>