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vml" ContentType="application/vnd.openxmlformats-officedocument.vmlDrawing"/>
  <Default Extension="vsd" ContentType="application/vnd.visi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8"/>
  </p:notesMasterIdLst>
  <p:sldIdLst>
    <p:sldId id="256" r:id="rId2"/>
    <p:sldId id="257" r:id="rId3"/>
    <p:sldId id="258" r:id="rId4"/>
    <p:sldId id="319" r:id="rId5"/>
    <p:sldId id="320" r:id="rId6"/>
    <p:sldId id="321" r:id="rId7"/>
    <p:sldId id="322" r:id="rId8"/>
    <p:sldId id="323" r:id="rId9"/>
    <p:sldId id="324" r:id="rId10"/>
    <p:sldId id="325" r:id="rId11"/>
    <p:sldId id="326" r:id="rId12"/>
    <p:sldId id="327" r:id="rId13"/>
    <p:sldId id="328" r:id="rId14"/>
    <p:sldId id="329" r:id="rId15"/>
    <p:sldId id="330" r:id="rId16"/>
    <p:sldId id="331" r:id="rId17"/>
    <p:sldId id="332" r:id="rId18"/>
    <p:sldId id="351" r:id="rId19"/>
    <p:sldId id="352" r:id="rId20"/>
    <p:sldId id="353" r:id="rId21"/>
    <p:sldId id="354" r:id="rId22"/>
    <p:sldId id="355" r:id="rId23"/>
    <p:sldId id="334" r:id="rId24"/>
    <p:sldId id="335" r:id="rId25"/>
    <p:sldId id="336" r:id="rId26"/>
    <p:sldId id="337" r:id="rId27"/>
    <p:sldId id="338" r:id="rId28"/>
    <p:sldId id="339" r:id="rId29"/>
    <p:sldId id="340" r:id="rId30"/>
    <p:sldId id="341" r:id="rId31"/>
    <p:sldId id="342" r:id="rId32"/>
    <p:sldId id="343" r:id="rId33"/>
    <p:sldId id="356" r:id="rId34"/>
    <p:sldId id="318" r:id="rId35"/>
    <p:sldId id="279" r:id="rId36"/>
    <p:sldId id="280" r:id="rId37"/>
  </p:sldIdLst>
  <p:sldSz cx="9906000" cy="6858000" type="A4"/>
  <p:notesSz cx="6742113" cy="9875838"/>
  <p:embeddedFontLst>
    <p:embeddedFont>
      <p:font typeface="Calibri" panose="020F0502020204030204" pitchFamily="34" charset="0"/>
      <p:regular r:id="rId39"/>
      <p:bold r:id="rId40"/>
      <p:italic r:id="rId41"/>
      <p:boldItalic r:id="rId42"/>
    </p:embeddedFont>
    <p:embeddedFont>
      <p:font typeface="Century Gothic" panose="020B0502020202020204" pitchFamily="34" charset="0"/>
      <p:regular r:id="rId43"/>
      <p:bold r:id="rId44"/>
      <p:italic r:id="rId45"/>
      <p:boldItalic r:id="rId4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4" roundtripDataSignature="AMtx7mjkR8ZcckKjJAiJKVn2pyipufvnf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1446" y="10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4.fntdata"/><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46"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3.fntdata"/><Relationship Id="rId54"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2.fntdata"/><Relationship Id="rId45" Type="http://schemas.openxmlformats.org/officeDocument/2006/relationships/font" Target="fonts/font7.fntdata"/><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5.fntdata"/><Relationship Id="rId56" Type="http://schemas.openxmlformats.org/officeDocument/2006/relationships/viewProps" Target="viewProps.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21000" cy="4953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19525" y="0"/>
            <a:ext cx="2921000" cy="4953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4688" y="4752975"/>
            <a:ext cx="5392737" cy="3887788"/>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380538"/>
            <a:ext cx="2921000" cy="4953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19525" y="9380538"/>
            <a:ext cx="2921000" cy="4953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uz-Cyrl-UZ"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Титульный слайд" type="title">
  <p:cSld name="TITLE">
    <p:spTree>
      <p:nvGrpSpPr>
        <p:cNvPr id="1" name="Shape 15"/>
        <p:cNvGrpSpPr/>
        <p:nvPr/>
      </p:nvGrpSpPr>
      <p:grpSpPr>
        <a:xfrm>
          <a:off x="0" y="0"/>
          <a:ext cx="0" cy="0"/>
          <a:chOff x="0" y="0"/>
          <a:chExt cx="0" cy="0"/>
        </a:xfrm>
      </p:grpSpPr>
      <p:sp>
        <p:nvSpPr>
          <p:cNvPr id="16" name="Google Shape;16;p27"/>
          <p:cNvSpPr txBox="1">
            <a:spLocks noGrp="1"/>
          </p:cNvSpPr>
          <p:nvPr>
            <p:ph type="ctrTitle"/>
          </p:nvPr>
        </p:nvSpPr>
        <p:spPr>
          <a:xfrm>
            <a:off x="1238250" y="1122363"/>
            <a:ext cx="74295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7"/>
          <p:cNvSpPr txBox="1">
            <a:spLocks noGrp="1"/>
          </p:cNvSpPr>
          <p:nvPr>
            <p:ph type="subTitle" idx="1"/>
          </p:nvPr>
        </p:nvSpPr>
        <p:spPr>
          <a:xfrm>
            <a:off x="1238250" y="3602038"/>
            <a:ext cx="74295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2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7"/>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21"/>
        <p:cNvGrpSpPr/>
        <p:nvPr/>
      </p:nvGrpSpPr>
      <p:grpSpPr>
        <a:xfrm>
          <a:off x="0" y="0"/>
          <a:ext cx="0" cy="0"/>
          <a:chOff x="0" y="0"/>
          <a:chExt cx="0" cy="0"/>
        </a:xfrm>
      </p:grpSpPr>
      <p:sp>
        <p:nvSpPr>
          <p:cNvPr id="22" name="Google Shape;22;p28"/>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28"/>
          <p:cNvSpPr txBox="1">
            <a:spLocks noGrp="1"/>
          </p:cNvSpPr>
          <p:nvPr>
            <p:ph type="body" idx="1"/>
          </p:nvPr>
        </p:nvSpPr>
        <p:spPr>
          <a:xfrm>
            <a:off x="681039" y="1825625"/>
            <a:ext cx="8543925"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28"/>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8"/>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8"/>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Заголовок раздела" type="secHead">
  <p:cSld name="SECTION_HEADER">
    <p:spTree>
      <p:nvGrpSpPr>
        <p:cNvPr id="1" name="Shape 27"/>
        <p:cNvGrpSpPr/>
        <p:nvPr/>
      </p:nvGrpSpPr>
      <p:grpSpPr>
        <a:xfrm>
          <a:off x="0" y="0"/>
          <a:ext cx="0" cy="0"/>
          <a:chOff x="0" y="0"/>
          <a:chExt cx="0" cy="0"/>
        </a:xfrm>
      </p:grpSpPr>
      <p:sp>
        <p:nvSpPr>
          <p:cNvPr id="28" name="Google Shape;28;p29"/>
          <p:cNvSpPr txBox="1">
            <a:spLocks noGrp="1"/>
          </p:cNvSpPr>
          <p:nvPr>
            <p:ph type="title"/>
          </p:nvPr>
        </p:nvSpPr>
        <p:spPr>
          <a:xfrm>
            <a:off x="675880" y="1709739"/>
            <a:ext cx="8543925"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9"/>
          <p:cNvSpPr txBox="1">
            <a:spLocks noGrp="1"/>
          </p:cNvSpPr>
          <p:nvPr>
            <p:ph type="body" idx="1"/>
          </p:nvPr>
        </p:nvSpPr>
        <p:spPr>
          <a:xfrm>
            <a:off x="675880" y="4589465"/>
            <a:ext cx="8543925"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9"/>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9"/>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9"/>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Два объекта" type="twoObj">
  <p:cSld name="TWO_OBJECTS">
    <p:spTree>
      <p:nvGrpSpPr>
        <p:cNvPr id="1" name="Shape 33"/>
        <p:cNvGrpSpPr/>
        <p:nvPr/>
      </p:nvGrpSpPr>
      <p:grpSpPr>
        <a:xfrm>
          <a:off x="0" y="0"/>
          <a:ext cx="0" cy="0"/>
          <a:chOff x="0" y="0"/>
          <a:chExt cx="0" cy="0"/>
        </a:xfrm>
      </p:grpSpPr>
      <p:sp>
        <p:nvSpPr>
          <p:cNvPr id="34" name="Google Shape;34;p30"/>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30"/>
          <p:cNvSpPr txBox="1">
            <a:spLocks noGrp="1"/>
          </p:cNvSpPr>
          <p:nvPr>
            <p:ph type="body" idx="1"/>
          </p:nvPr>
        </p:nvSpPr>
        <p:spPr>
          <a:xfrm>
            <a:off x="681038"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30"/>
          <p:cNvSpPr txBox="1">
            <a:spLocks noGrp="1"/>
          </p:cNvSpPr>
          <p:nvPr>
            <p:ph type="body" idx="2"/>
          </p:nvPr>
        </p:nvSpPr>
        <p:spPr>
          <a:xfrm>
            <a:off x="5014913"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30"/>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30"/>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0"/>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Сравнение" type="twoTxTwoObj">
  <p:cSld name="TWO_OBJECTS_WITH_TEXT">
    <p:spTree>
      <p:nvGrpSpPr>
        <p:cNvPr id="1" name="Shape 40"/>
        <p:cNvGrpSpPr/>
        <p:nvPr/>
      </p:nvGrpSpPr>
      <p:grpSpPr>
        <a:xfrm>
          <a:off x="0" y="0"/>
          <a:ext cx="0" cy="0"/>
          <a:chOff x="0" y="0"/>
          <a:chExt cx="0" cy="0"/>
        </a:xfrm>
      </p:grpSpPr>
      <p:sp>
        <p:nvSpPr>
          <p:cNvPr id="41" name="Google Shape;41;p31"/>
          <p:cNvSpPr txBox="1">
            <a:spLocks noGrp="1"/>
          </p:cNvSpPr>
          <p:nvPr>
            <p:ph type="title"/>
          </p:nvPr>
        </p:nvSpPr>
        <p:spPr>
          <a:xfrm>
            <a:off x="68232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1"/>
          <p:cNvSpPr txBox="1">
            <a:spLocks noGrp="1"/>
          </p:cNvSpPr>
          <p:nvPr>
            <p:ph type="body" idx="1"/>
          </p:nvPr>
        </p:nvSpPr>
        <p:spPr>
          <a:xfrm>
            <a:off x="682329" y="1681163"/>
            <a:ext cx="4190702"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1"/>
          <p:cNvSpPr txBox="1">
            <a:spLocks noGrp="1"/>
          </p:cNvSpPr>
          <p:nvPr>
            <p:ph type="body" idx="2"/>
          </p:nvPr>
        </p:nvSpPr>
        <p:spPr>
          <a:xfrm>
            <a:off x="682329" y="2505076"/>
            <a:ext cx="4190702"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1"/>
          <p:cNvSpPr txBox="1">
            <a:spLocks noGrp="1"/>
          </p:cNvSpPr>
          <p:nvPr>
            <p:ph type="body" idx="3"/>
          </p:nvPr>
        </p:nvSpPr>
        <p:spPr>
          <a:xfrm>
            <a:off x="5014914" y="1681163"/>
            <a:ext cx="4211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1"/>
          <p:cNvSpPr txBox="1">
            <a:spLocks noGrp="1"/>
          </p:cNvSpPr>
          <p:nvPr>
            <p:ph type="body" idx="4"/>
          </p:nvPr>
        </p:nvSpPr>
        <p:spPr>
          <a:xfrm>
            <a:off x="5014914" y="2505076"/>
            <a:ext cx="4211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1"/>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1"/>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1"/>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TITLE_ONLY">
    <p:spTree>
      <p:nvGrpSpPr>
        <p:cNvPr id="1" name="Shape 49"/>
        <p:cNvGrpSpPr/>
        <p:nvPr/>
      </p:nvGrpSpPr>
      <p:grpSpPr>
        <a:xfrm>
          <a:off x="0" y="0"/>
          <a:ext cx="0" cy="0"/>
          <a:chOff x="0" y="0"/>
          <a:chExt cx="0" cy="0"/>
        </a:xfrm>
      </p:grpSpPr>
      <p:sp>
        <p:nvSpPr>
          <p:cNvPr id="50" name="Google Shape;50;p32"/>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32"/>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2"/>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2"/>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Пустой слайд" type="blank">
  <p:cSld name="BLANK">
    <p:spTree>
      <p:nvGrpSpPr>
        <p:cNvPr id="1" name="Shape 54"/>
        <p:cNvGrpSpPr/>
        <p:nvPr/>
      </p:nvGrpSpPr>
      <p:grpSpPr>
        <a:xfrm>
          <a:off x="0" y="0"/>
          <a:ext cx="0" cy="0"/>
          <a:chOff x="0" y="0"/>
          <a:chExt cx="0" cy="0"/>
        </a:xfrm>
      </p:grpSpPr>
      <p:sp>
        <p:nvSpPr>
          <p:cNvPr id="55" name="Google Shape;55;p33"/>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33"/>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33"/>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Объект с подписью" type="objTx">
  <p:cSld name="OBJECT_WITH_CAPTION_TEXT">
    <p:spTree>
      <p:nvGrpSpPr>
        <p:cNvPr id="1" name="Shape 58"/>
        <p:cNvGrpSpPr/>
        <p:nvPr/>
      </p:nvGrpSpPr>
      <p:grpSpPr>
        <a:xfrm>
          <a:off x="0" y="0"/>
          <a:ext cx="0" cy="0"/>
          <a:chOff x="0" y="0"/>
          <a:chExt cx="0" cy="0"/>
        </a:xfrm>
      </p:grpSpPr>
      <p:sp>
        <p:nvSpPr>
          <p:cNvPr id="59" name="Google Shape;59;p34"/>
          <p:cNvSpPr txBox="1">
            <a:spLocks noGrp="1"/>
          </p:cNvSpPr>
          <p:nvPr>
            <p:ph type="title"/>
          </p:nvPr>
        </p:nvSpPr>
        <p:spPr>
          <a:xfrm>
            <a:off x="682329" y="457200"/>
            <a:ext cx="3194942"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34"/>
          <p:cNvSpPr txBox="1">
            <a:spLocks noGrp="1"/>
          </p:cNvSpPr>
          <p:nvPr>
            <p:ph type="body" idx="1"/>
          </p:nvPr>
        </p:nvSpPr>
        <p:spPr>
          <a:xfrm>
            <a:off x="4211341" y="987426"/>
            <a:ext cx="5014913"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34"/>
          <p:cNvSpPr txBox="1">
            <a:spLocks noGrp="1"/>
          </p:cNvSpPr>
          <p:nvPr>
            <p:ph type="body" idx="2"/>
          </p:nvPr>
        </p:nvSpPr>
        <p:spPr>
          <a:xfrm>
            <a:off x="682329" y="2057400"/>
            <a:ext cx="3194942"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34"/>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34"/>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34"/>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Рисунок с подписью" type="picTx">
  <p:cSld name="PICTURE_WITH_CAPTION_TEXT">
    <p:spTree>
      <p:nvGrpSpPr>
        <p:cNvPr id="1" name="Shape 65"/>
        <p:cNvGrpSpPr/>
        <p:nvPr/>
      </p:nvGrpSpPr>
      <p:grpSpPr>
        <a:xfrm>
          <a:off x="0" y="0"/>
          <a:ext cx="0" cy="0"/>
          <a:chOff x="0" y="0"/>
          <a:chExt cx="0" cy="0"/>
        </a:xfrm>
      </p:grpSpPr>
      <p:sp>
        <p:nvSpPr>
          <p:cNvPr id="66" name="Google Shape;66;p35"/>
          <p:cNvSpPr txBox="1">
            <a:spLocks noGrp="1"/>
          </p:cNvSpPr>
          <p:nvPr>
            <p:ph type="title"/>
          </p:nvPr>
        </p:nvSpPr>
        <p:spPr>
          <a:xfrm>
            <a:off x="682329" y="457200"/>
            <a:ext cx="3194942"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35"/>
          <p:cNvSpPr>
            <a:spLocks noGrp="1"/>
          </p:cNvSpPr>
          <p:nvPr>
            <p:ph type="pic" idx="2"/>
          </p:nvPr>
        </p:nvSpPr>
        <p:spPr>
          <a:xfrm>
            <a:off x="4211341" y="987426"/>
            <a:ext cx="5014913" cy="4873625"/>
          </a:xfrm>
          <a:prstGeom prst="rect">
            <a:avLst/>
          </a:prstGeom>
          <a:noFill/>
          <a:ln>
            <a:noFill/>
          </a:ln>
        </p:spPr>
      </p:sp>
      <p:sp>
        <p:nvSpPr>
          <p:cNvPr id="68" name="Google Shape;68;p35"/>
          <p:cNvSpPr txBox="1">
            <a:spLocks noGrp="1"/>
          </p:cNvSpPr>
          <p:nvPr>
            <p:ph type="body" idx="1"/>
          </p:nvPr>
        </p:nvSpPr>
        <p:spPr>
          <a:xfrm>
            <a:off x="682329" y="2057400"/>
            <a:ext cx="3194942"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35"/>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35"/>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35"/>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VERTICAL_TEXT">
    <p:spTree>
      <p:nvGrpSpPr>
        <p:cNvPr id="1" name="Shape 72"/>
        <p:cNvGrpSpPr/>
        <p:nvPr/>
      </p:nvGrpSpPr>
      <p:grpSpPr>
        <a:xfrm>
          <a:off x="0" y="0"/>
          <a:ext cx="0" cy="0"/>
          <a:chOff x="0" y="0"/>
          <a:chExt cx="0" cy="0"/>
        </a:xfrm>
      </p:grpSpPr>
      <p:sp>
        <p:nvSpPr>
          <p:cNvPr id="73" name="Google Shape;73;p36"/>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36"/>
          <p:cNvSpPr txBox="1">
            <a:spLocks noGrp="1"/>
          </p:cNvSpPr>
          <p:nvPr>
            <p:ph type="body" idx="1"/>
          </p:nvPr>
        </p:nvSpPr>
        <p:spPr>
          <a:xfrm rot="5400000">
            <a:off x="2777333" y="-270668"/>
            <a:ext cx="4351338" cy="85439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3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36"/>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3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VERTICAL_TITLE_AND_VERTICAL_TEXT">
    <p:spTree>
      <p:nvGrpSpPr>
        <p:cNvPr id="1" name="Shape 78"/>
        <p:cNvGrpSpPr/>
        <p:nvPr/>
      </p:nvGrpSpPr>
      <p:grpSpPr>
        <a:xfrm>
          <a:off x="0" y="0"/>
          <a:ext cx="0" cy="0"/>
          <a:chOff x="0" y="0"/>
          <a:chExt cx="0" cy="0"/>
        </a:xfrm>
      </p:grpSpPr>
      <p:sp>
        <p:nvSpPr>
          <p:cNvPr id="79" name="Google Shape;79;p37"/>
          <p:cNvSpPr txBox="1">
            <a:spLocks noGrp="1"/>
          </p:cNvSpPr>
          <p:nvPr>
            <p:ph type="title"/>
          </p:nvPr>
        </p:nvSpPr>
        <p:spPr>
          <a:xfrm rot="5400000">
            <a:off x="5251052" y="2203054"/>
            <a:ext cx="5811838" cy="213598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37"/>
          <p:cNvSpPr txBox="1">
            <a:spLocks noGrp="1"/>
          </p:cNvSpPr>
          <p:nvPr>
            <p:ph type="body" idx="1"/>
          </p:nvPr>
        </p:nvSpPr>
        <p:spPr>
          <a:xfrm rot="5400000">
            <a:off x="917177" y="128984"/>
            <a:ext cx="5811838" cy="628411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3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37"/>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3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4A90D0"/>
            </a:gs>
            <a:gs pos="10000">
              <a:srgbClr val="4A90D0"/>
            </a:gs>
            <a:gs pos="68000">
              <a:srgbClr val="B3D1EC"/>
            </a:gs>
            <a:gs pos="83000">
              <a:srgbClr val="B3D1EC"/>
            </a:gs>
            <a:gs pos="100000">
              <a:srgbClr val="CCE0F2"/>
            </a:gs>
          </a:gsLst>
          <a:lin ang="5400000" scaled="0"/>
        </a:gradFill>
        <a:effectLst/>
      </p:bgPr>
    </p:bg>
    <p:spTree>
      <p:nvGrpSpPr>
        <p:cNvPr id="1" name="Shape 9"/>
        <p:cNvGrpSpPr/>
        <p:nvPr/>
      </p:nvGrpSpPr>
      <p:grpSpPr>
        <a:xfrm>
          <a:off x="0" y="0"/>
          <a:ext cx="0" cy="0"/>
          <a:chOff x="0" y="0"/>
          <a:chExt cx="0" cy="0"/>
        </a:xfrm>
      </p:grpSpPr>
      <p:sp>
        <p:nvSpPr>
          <p:cNvPr id="10" name="Google Shape;10;p26"/>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6"/>
          <p:cNvSpPr txBox="1">
            <a:spLocks noGrp="1"/>
          </p:cNvSpPr>
          <p:nvPr>
            <p:ph type="body" idx="1"/>
          </p:nvPr>
        </p:nvSpPr>
        <p:spPr>
          <a:xfrm>
            <a:off x="681039" y="1825625"/>
            <a:ext cx="8543925"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2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6"/>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uz-Cyrl-UZ"/>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oleObject" Target="../embeddings/Microsoft_Visio_2003-2010_Drawing25.vsd"/><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em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kasheloff.ru/photos/printsip-ustroystva-transformatora-toka/84"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Microsoft_Visio_2003-2010_Drawing26.vsd"/><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4.em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
          <p:cNvSpPr/>
          <p:nvPr/>
        </p:nvSpPr>
        <p:spPr>
          <a:xfrm>
            <a:off x="4687613" y="1750753"/>
            <a:ext cx="4912010" cy="2714643"/>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algn="ctr"/>
            <a:r>
              <a:rPr lang="en-US" sz="2400" b="1" dirty="0">
                <a:latin typeface="Times New Roman" panose="02020603050405020304" pitchFamily="18" charset="0"/>
                <a:cs typeface="Times New Roman" panose="02020603050405020304" pitchFamily="18" charset="0"/>
              </a:rPr>
              <a:t>Week </a:t>
            </a:r>
            <a:r>
              <a:rPr lang="tg-Cyrl-TJ" sz="2400" b="1" dirty="0">
                <a:latin typeface="Times New Roman" panose="02020603050405020304" pitchFamily="18" charset="0"/>
                <a:cs typeface="Times New Roman" panose="02020603050405020304" pitchFamily="18" charset="0"/>
              </a:rPr>
              <a:t>12</a:t>
            </a:r>
            <a:r>
              <a:rPr lang="en-US" sz="2400" b="1" dirty="0">
                <a:latin typeface="Times New Roman" panose="02020603050405020304" pitchFamily="18" charset="0"/>
                <a:cs typeface="Times New Roman" panose="02020603050405020304" pitchFamily="18" charset="0"/>
              </a:rPr>
              <a:t>: Voltage transformers and wiring diagrams of their windings with relays.</a:t>
            </a:r>
            <a:endParaRPr lang="ru-RU" sz="2400" dirty="0">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90" name="Google Shape;90;p1"/>
          <p:cNvSpPr/>
          <p:nvPr/>
        </p:nvSpPr>
        <p:spPr>
          <a:xfrm>
            <a:off x="106681" y="122976"/>
            <a:ext cx="9692640" cy="1938952"/>
          </a:xfrm>
          <a:prstGeom prst="rect">
            <a:avLst/>
          </a:prstGeom>
          <a:noFill/>
          <a:ln>
            <a:noFill/>
          </a:ln>
        </p:spPr>
        <p:txBody>
          <a:bodyPr spcFirstLastPara="1" wrap="square" lIns="91425" tIns="45700" rIns="91425" bIns="45700" anchor="t" anchorCtr="0">
            <a:spAutoFit/>
          </a:bodyPr>
          <a:lstStyle/>
          <a:p>
            <a:pPr algn="ctr"/>
            <a:r>
              <a:rPr lang="en-US" sz="32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«Institute of energy of Tajikistan</a:t>
            </a:r>
            <a:r>
              <a:rPr lang="en-US" sz="3200" b="1" i="0"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t>»</a:t>
            </a:r>
            <a:br>
              <a:rPr lang="en-US" sz="3200" b="1" i="0"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br>
            <a:r>
              <a:rPr lang="en-US" sz="3200" b="1" i="1"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t>Course: </a:t>
            </a:r>
            <a:r>
              <a:rPr lang="en-US" sz="3200" b="1" dirty="0">
                <a:latin typeface="Times New Roman" panose="02020603050405020304" pitchFamily="18" charset="0"/>
                <a:cs typeface="Times New Roman" panose="02020603050405020304" pitchFamily="18" charset="0"/>
              </a:rPr>
              <a:t>Relay protection systems</a:t>
            </a:r>
            <a:r>
              <a:rPr lang="en-US" sz="3200" b="1" spc="-5"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for electrical</a:t>
            </a:r>
            <a:r>
              <a:rPr lang="en-US" sz="3200" b="1" spc="-5"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and electrical</a:t>
            </a:r>
            <a:r>
              <a:rPr lang="en-US" sz="3200" b="1" spc="-5" dirty="0">
                <a:latin typeface="Times New Roman" panose="02020603050405020304" pitchFamily="18" charset="0"/>
                <a:cs typeface="Times New Roman" panose="02020603050405020304" pitchFamily="18" charset="0"/>
              </a:rPr>
              <a:t> </a:t>
            </a:r>
            <a:r>
              <a:rPr lang="en-US" sz="3200" b="1" spc="-10" dirty="0">
                <a:latin typeface="Times New Roman" panose="02020603050405020304" pitchFamily="18" charset="0"/>
                <a:cs typeface="Times New Roman" panose="02020603050405020304" pitchFamily="18" charset="0"/>
              </a:rPr>
              <a:t>devices</a:t>
            </a:r>
            <a:r>
              <a:rPr lang="en-US" sz="3200" b="1" i="1"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a:t>
            </a:r>
            <a:endParaRPr lang="en-US" sz="3200" b="1" i="1"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None/>
            </a:pPr>
            <a:endParaRPr sz="2400" b="1" i="0" u="none" strike="noStrike" cap="none" dirty="0">
              <a:solidFill>
                <a:srgbClr val="000000"/>
              </a:solidFill>
              <a:latin typeface="Times New Roman"/>
              <a:ea typeface="Times New Roman"/>
              <a:cs typeface="Times New Roman"/>
              <a:sym typeface="Times New Roman"/>
            </a:endParaRPr>
          </a:p>
        </p:txBody>
      </p:sp>
      <p:sp>
        <p:nvSpPr>
          <p:cNvPr id="91" name="Google Shape;91;p1"/>
          <p:cNvSpPr/>
          <p:nvPr/>
        </p:nvSpPr>
        <p:spPr>
          <a:xfrm>
            <a:off x="2109648" y="5268498"/>
            <a:ext cx="2329542"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i="0" u="none" strike="noStrike" cap="none" dirty="0">
                <a:solidFill>
                  <a:srgbClr val="323F4F"/>
                </a:solidFill>
                <a:latin typeface="Times New Roman"/>
                <a:ea typeface="Times New Roman"/>
                <a:cs typeface="Times New Roman"/>
                <a:sym typeface="Times New Roman"/>
              </a:rPr>
              <a:t>Abdulloev Bakhtiyor Tolibjonovich</a:t>
            </a:r>
            <a:endParaRPr dirty="0"/>
          </a:p>
        </p:txBody>
      </p:sp>
      <p:sp>
        <p:nvSpPr>
          <p:cNvPr id="92" name="Google Shape;92;p1"/>
          <p:cNvSpPr/>
          <p:nvPr/>
        </p:nvSpPr>
        <p:spPr>
          <a:xfrm>
            <a:off x="4298513" y="5268498"/>
            <a:ext cx="2845105" cy="1200288"/>
          </a:xfrm>
          <a:prstGeom prst="rect">
            <a:avLst/>
          </a:prstGeom>
          <a:noFill/>
          <a:ln>
            <a:noFill/>
          </a:ln>
        </p:spPr>
        <p:txBody>
          <a:bodyPr spcFirstLastPara="1" wrap="square" lIns="91425" tIns="45700" rIns="91425" bIns="45700" anchor="t" anchorCtr="0">
            <a:spAutoFit/>
          </a:bodyPr>
          <a:lstStyle/>
          <a:p>
            <a:pPr lvl="0" algn="ctr"/>
            <a:r>
              <a:rPr lang="uz-Cyrl-UZ" sz="1800" b="1" i="0" u="none" strike="noStrike" cap="none" dirty="0">
                <a:solidFill>
                  <a:schemeClr val="tx1"/>
                </a:solidFill>
                <a:latin typeface="Times New Roman"/>
                <a:ea typeface="Times New Roman"/>
                <a:cs typeface="Times New Roman"/>
                <a:sym typeface="Times New Roman"/>
              </a:rPr>
              <a:t>Lecturer of:</a:t>
            </a:r>
            <a:r>
              <a:rPr lang="en-US" sz="1800" b="1" dirty="0">
                <a:solidFill>
                  <a:schemeClr val="tx1"/>
                </a:solidFill>
                <a:latin typeface="Times New Roman" panose="02020603050405020304" pitchFamily="18" charset="0"/>
                <a:cs typeface="Times New Roman" panose="02020603050405020304" pitchFamily="18" charset="0"/>
              </a:rPr>
              <a:t> Relay protection systems</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dirty="0">
                <a:solidFill>
                  <a:schemeClr val="tx1"/>
                </a:solidFill>
                <a:latin typeface="Times New Roman" panose="02020603050405020304" pitchFamily="18" charset="0"/>
                <a:cs typeface="Times New Roman" panose="02020603050405020304" pitchFamily="18" charset="0"/>
              </a:rPr>
              <a:t>for electrical</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dirty="0">
                <a:solidFill>
                  <a:schemeClr val="tx1"/>
                </a:solidFill>
                <a:latin typeface="Times New Roman" panose="02020603050405020304" pitchFamily="18" charset="0"/>
                <a:cs typeface="Times New Roman" panose="02020603050405020304" pitchFamily="18" charset="0"/>
              </a:rPr>
              <a:t>and electrical</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spc="-10" dirty="0">
                <a:solidFill>
                  <a:schemeClr val="tx1"/>
                </a:solidFill>
                <a:latin typeface="Times New Roman" panose="02020603050405020304" pitchFamily="18" charset="0"/>
                <a:cs typeface="Times New Roman" panose="02020603050405020304" pitchFamily="18" charset="0"/>
              </a:rPr>
              <a:t>devices</a:t>
            </a:r>
            <a:endParaRPr sz="1800" b="1" i="0" u="none" strike="noStrike" cap="none" dirty="0">
              <a:solidFill>
                <a:schemeClr val="tx1"/>
              </a:solidFill>
              <a:latin typeface="Times New Roman"/>
              <a:ea typeface="Times New Roman"/>
              <a:cs typeface="Times New Roman"/>
              <a:sym typeface="Times New Roman"/>
            </a:endParaRPr>
          </a:p>
        </p:txBody>
      </p:sp>
      <p:cxnSp>
        <p:nvCxnSpPr>
          <p:cNvPr id="93" name="Google Shape;93;p1"/>
          <p:cNvCxnSpPr/>
          <p:nvPr/>
        </p:nvCxnSpPr>
        <p:spPr>
          <a:xfrm>
            <a:off x="4439190" y="5268498"/>
            <a:ext cx="0" cy="1200329"/>
          </a:xfrm>
          <a:prstGeom prst="straightConnector1">
            <a:avLst/>
          </a:prstGeom>
          <a:noFill/>
          <a:ln w="9525" cap="flat" cmpd="sng">
            <a:solidFill>
              <a:schemeClr val="accent1"/>
            </a:solidFill>
            <a:prstDash val="solid"/>
            <a:miter lim="800000"/>
            <a:headEnd type="none" w="sm" len="sm"/>
            <a:tailEnd type="none" w="sm" len="sm"/>
          </a:ln>
        </p:spPr>
      </p:cxnSp>
      <p:pic>
        <p:nvPicPr>
          <p:cNvPr id="5" name="Рисунок 4">
            <a:extLst>
              <a:ext uri="{FF2B5EF4-FFF2-40B4-BE49-F238E27FC236}">
                <a16:creationId xmlns:a16="http://schemas.microsoft.com/office/drawing/2014/main" id="{44EEDBD7-9A0B-40A7-A112-5717B3C7D445}"/>
              </a:ext>
            </a:extLst>
          </p:cNvPr>
          <p:cNvPicPr>
            <a:picLocks noChangeAspect="1"/>
          </p:cNvPicPr>
          <p:nvPr/>
        </p:nvPicPr>
        <p:blipFill rotWithShape="1">
          <a:blip r:embed="rId3"/>
          <a:srcRect l="33445" t="30319" r="34983" b="25466"/>
          <a:stretch/>
        </p:blipFill>
        <p:spPr>
          <a:xfrm>
            <a:off x="609600" y="1750752"/>
            <a:ext cx="3975651" cy="271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2000" advTm="33257"/>
    </mc:Choice>
    <mc:Fallback xmlns="">
      <p:transition spd="slow" advTm="3325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2"/>
          <p:cNvSpPr/>
          <p:nvPr/>
        </p:nvSpPr>
        <p:spPr>
          <a:xfrm>
            <a:off x="4566671" y="1429292"/>
            <a:ext cx="5249991" cy="2750757"/>
          </a:xfrm>
          <a:prstGeom prst="roundRect">
            <a:avLst>
              <a:gd name="adj" fmla="val 6141"/>
            </a:avLst>
          </a:prstGeom>
          <a:solidFill>
            <a:srgbClr val="BBD6EE"/>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algn="ctr"/>
            <a:r>
              <a:rPr lang="tg-Cyrl-TJ" sz="2400" b="1" dirty="0">
                <a:latin typeface="Times New Roman" panose="02020603050405020304" pitchFamily="18" charset="0"/>
                <a:cs typeface="Times New Roman" panose="02020603050405020304" pitchFamily="18" charset="0"/>
              </a:rPr>
              <a:t>Ҳафтаи 12.</a:t>
            </a:r>
          </a:p>
          <a:p>
            <a:pPr algn="ctr"/>
            <a:r>
              <a:rPr lang="tg-Cyrl-TJ" sz="2400" b="1" dirty="0">
                <a:latin typeface="Times New Roman" panose="02020603050405020304" pitchFamily="18" charset="0"/>
                <a:cs typeface="Times New Roman" panose="02020603050405020304" pitchFamily="18" charset="0"/>
              </a:rPr>
              <a:t>Трансформаторҳои шиддат ва схемаҳои пайвасти печаҳои он бо реле</a:t>
            </a:r>
            <a:endParaRPr lang="ru-RU" sz="2400" b="1" dirty="0">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100" name="Google Shape;100;p2"/>
          <p:cNvSpPr/>
          <p:nvPr/>
        </p:nvSpPr>
        <p:spPr>
          <a:xfrm>
            <a:off x="2271900" y="5268497"/>
            <a:ext cx="2329542"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400" b="1" i="0" u="none" strike="noStrike" cap="none" dirty="0">
                <a:solidFill>
                  <a:srgbClr val="323F4F"/>
                </a:solidFill>
                <a:latin typeface="Times New Roman"/>
                <a:ea typeface="Times New Roman"/>
                <a:cs typeface="Times New Roman"/>
                <a:sym typeface="Times New Roman"/>
              </a:rPr>
              <a:t>Абдуллоев Бахтиёр Толибҷонович</a:t>
            </a:r>
            <a:endParaRPr sz="2400" b="1" i="0" u="none" strike="noStrike" cap="none" dirty="0">
              <a:solidFill>
                <a:srgbClr val="323F4F"/>
              </a:solidFill>
              <a:latin typeface="Times New Roman"/>
              <a:ea typeface="Times New Roman"/>
              <a:cs typeface="Times New Roman"/>
              <a:sym typeface="Times New Roman"/>
            </a:endParaRPr>
          </a:p>
        </p:txBody>
      </p:sp>
      <p:sp>
        <p:nvSpPr>
          <p:cNvPr id="101" name="Google Shape;101;p2"/>
          <p:cNvSpPr/>
          <p:nvPr/>
        </p:nvSpPr>
        <p:spPr>
          <a:xfrm>
            <a:off x="4601442" y="5268456"/>
            <a:ext cx="2764221" cy="1477287"/>
          </a:xfrm>
          <a:prstGeom prst="rect">
            <a:avLst/>
          </a:prstGeom>
          <a:noFill/>
          <a:ln>
            <a:noFill/>
          </a:ln>
        </p:spPr>
        <p:txBody>
          <a:bodyPr spcFirstLastPara="1" wrap="square" lIns="91425" tIns="45700" rIns="91425" bIns="45700" anchor="t" anchorCtr="0">
            <a:spAutoFit/>
          </a:bodyPr>
          <a:lstStyle/>
          <a:p>
            <a:pPr algn="ctr"/>
            <a:r>
              <a:rPr lang="uz-Cyrl-UZ" sz="1800" b="1" i="0" u="none" strike="noStrike" cap="none" dirty="0">
                <a:solidFill>
                  <a:schemeClr val="tx1"/>
                </a:solidFill>
                <a:latin typeface="Times New Roman"/>
                <a:ea typeface="Times New Roman"/>
                <a:cs typeface="Times New Roman"/>
                <a:sym typeface="Times New Roman"/>
              </a:rPr>
              <a:t>“</a:t>
            </a:r>
            <a:r>
              <a:rPr lang="uz-Cyrl-UZ" sz="1800" b="1" i="1" dirty="0">
                <a:solidFill>
                  <a:schemeClr val="tx1"/>
                </a:solidFill>
                <a:latin typeface="Times New Roman" panose="02020603050405020304" pitchFamily="18" charset="0"/>
                <a:cs typeface="Times New Roman" panose="02020603050405020304" pitchFamily="18" charset="0"/>
              </a:rPr>
              <a:t>Ҳимояи релеӣ ва авттоматикунонии шабакаҳо ва таҷҳизоти электрикӣ”</a:t>
            </a:r>
            <a:endParaRPr lang="uz-Cyrl-UZ" sz="1800" dirty="0">
              <a:solidFill>
                <a:schemeClr val="tx1"/>
              </a:solidFill>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1800" b="0" i="0" u="none" strike="noStrike" cap="none" dirty="0">
              <a:solidFill>
                <a:schemeClr val="accent1"/>
              </a:solidFill>
              <a:latin typeface="Times New Roman"/>
              <a:ea typeface="Times New Roman"/>
              <a:cs typeface="Times New Roman"/>
              <a:sym typeface="Times New Roman"/>
            </a:endParaRPr>
          </a:p>
        </p:txBody>
      </p:sp>
      <p:cxnSp>
        <p:nvCxnSpPr>
          <p:cNvPr id="102" name="Google Shape;102;p2"/>
          <p:cNvCxnSpPr/>
          <p:nvPr/>
        </p:nvCxnSpPr>
        <p:spPr>
          <a:xfrm>
            <a:off x="4601442" y="5268456"/>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106679" y="44297"/>
            <a:ext cx="9709983" cy="17542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3600" b="1" i="0" u="none" strike="noStrike" cap="none" dirty="0">
                <a:solidFill>
                  <a:srgbClr val="000000"/>
                </a:solidFill>
                <a:latin typeface="Times New Roman"/>
                <a:ea typeface="Times New Roman"/>
                <a:cs typeface="Times New Roman"/>
                <a:sym typeface="Times New Roman"/>
              </a:rPr>
              <a:t>Донишкадаи энергетикии Тоҷикистон</a:t>
            </a:r>
            <a:r>
              <a:rPr lang="uz-Cyrl-UZ" sz="2400" b="1" i="1" u="none" strike="noStrike" cap="none" dirty="0">
                <a:solidFill>
                  <a:srgbClr val="000000"/>
                </a:solidFill>
                <a:latin typeface="Arial"/>
                <a:ea typeface="Arial"/>
                <a:cs typeface="Arial"/>
                <a:sym typeface="Arial"/>
              </a:rPr>
              <a:t>.</a:t>
            </a:r>
          </a:p>
          <a:p>
            <a:pPr marL="0" marR="0" lvl="0" indent="0" algn="ctr" rtl="0">
              <a:spcBef>
                <a:spcPts val="0"/>
              </a:spcBef>
              <a:spcAft>
                <a:spcPts val="0"/>
              </a:spcAft>
              <a:buNone/>
            </a:pPr>
            <a:r>
              <a:rPr lang="uz-Cyrl-UZ" sz="2400" b="1" i="1" dirty="0"/>
              <a:t>Номи фан: Ҳимояи релеӣ ва авттоматикунонии шабакаҳо ва таҷҳизоти электрикӣ</a:t>
            </a:r>
            <a:endParaRPr dirty="0"/>
          </a:p>
          <a:p>
            <a:pPr marL="0" marR="0" lvl="0" indent="0" algn="ctr" rtl="0">
              <a:spcBef>
                <a:spcPts val="0"/>
              </a:spcBef>
              <a:spcAft>
                <a:spcPts val="0"/>
              </a:spcAft>
              <a:buNone/>
            </a:pPr>
            <a:endParaRPr sz="2400" b="1" i="0" u="none" strike="noStrike" cap="none" dirty="0">
              <a:solidFill>
                <a:srgbClr val="000000"/>
              </a:solidFill>
              <a:latin typeface="Times New Roman"/>
              <a:ea typeface="Times New Roman"/>
              <a:cs typeface="Times New Roman"/>
              <a:sym typeface="Times New Roman"/>
            </a:endParaRPr>
          </a:p>
        </p:txBody>
      </p:sp>
      <p:pic>
        <p:nvPicPr>
          <p:cNvPr id="8" name="Рисунок 7">
            <a:extLst>
              <a:ext uri="{FF2B5EF4-FFF2-40B4-BE49-F238E27FC236}">
                <a16:creationId xmlns:a16="http://schemas.microsoft.com/office/drawing/2014/main" id="{C6DE7F39-29B4-4BC5-B4E6-A00589BCDA04}"/>
              </a:ext>
            </a:extLst>
          </p:cNvPr>
          <p:cNvPicPr>
            <a:picLocks noChangeAspect="1"/>
          </p:cNvPicPr>
          <p:nvPr/>
        </p:nvPicPr>
        <p:blipFill rotWithShape="1">
          <a:blip r:embed="rId3"/>
          <a:srcRect l="33445" t="30319" r="34983" b="25466"/>
          <a:stretch/>
        </p:blipFill>
        <p:spPr>
          <a:xfrm>
            <a:off x="423169" y="1465406"/>
            <a:ext cx="3975651" cy="271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2000" advTm="24272"/>
    </mc:Choice>
    <mc:Fallback xmlns="">
      <p:transition spd="slow" advTm="2427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698174" y="443789"/>
            <a:ext cx="8811491"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endParaRPr lang="ru-RU" sz="2400" dirty="0">
              <a:latin typeface="Times New Roman" panose="02020603050405020304" pitchFamily="18" charset="0"/>
              <a:cs typeface="Times New Roman" panose="02020603050405020304" pitchFamily="18" charset="0"/>
            </a:endParaRPr>
          </a:p>
        </p:txBody>
      </p:sp>
      <p:sp>
        <p:nvSpPr>
          <p:cNvPr id="109" name="Google Shape;109;p3"/>
          <p:cNvSpPr txBox="1"/>
          <p:nvPr/>
        </p:nvSpPr>
        <p:spPr>
          <a:xfrm>
            <a:off x="-12617" y="0"/>
            <a:ext cx="9931233" cy="512361"/>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200" b="1" dirty="0">
                <a:solidFill>
                  <a:schemeClr val="tx1"/>
                </a:solidFill>
                <a:latin typeface="Times New Roman" panose="02020603050405020304" pitchFamily="18" charset="0"/>
                <a:cs typeface="Times New Roman" panose="02020603050405020304" pitchFamily="18" charset="0"/>
              </a:rPr>
              <a:t>Нақшаи лексия</a:t>
            </a:r>
            <a:endParaRPr lang="ru-RU" altLang="ru-RU" sz="3200" dirty="0">
              <a:solidFill>
                <a:schemeClr val="tx1"/>
              </a:solidFill>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85BD8EDB-C057-4FBB-8BA7-6B1D3C95E677}"/>
              </a:ext>
            </a:extLst>
          </p:cNvPr>
          <p:cNvSpPr/>
          <p:nvPr/>
        </p:nvSpPr>
        <p:spPr>
          <a:xfrm>
            <a:off x="995100" y="956150"/>
            <a:ext cx="7685117" cy="3046988"/>
          </a:xfrm>
          <a:prstGeom prst="rect">
            <a:avLst/>
          </a:prstGeom>
        </p:spPr>
        <p:txBody>
          <a:bodyPr wrap="none">
            <a:spAutoFit/>
          </a:bodyPr>
          <a:lstStyle/>
          <a:p>
            <a:pPr marL="457200" indent="-457200">
              <a:buFont typeface="Arial"/>
              <a:buAutoNum type="arabicPeriod"/>
            </a:pPr>
            <a:r>
              <a:rPr lang="tg-Cyrl-TJ"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Трансформаторҳои шиддат ва схемаҳои пайвасти </a:t>
            </a:r>
          </a:p>
          <a:p>
            <a:pPr marL="457200" indent="-457200">
              <a:buFont typeface="Arial"/>
              <a:buAutoNum type="arabicPeriod"/>
            </a:pPr>
            <a:r>
              <a:rPr lang="tg-Cyrl-TJ"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печаҳои он бо реле</a:t>
            </a:r>
            <a:endParaRPr lang="ru-RU" sz="2400" b="1" dirty="0">
              <a:solidFill>
                <a:schemeClr val="tx1"/>
              </a:solidFill>
              <a:latin typeface="Times New Roman" panose="02020603050405020304" pitchFamily="18" charset="0"/>
              <a:cs typeface="Times New Roman" panose="02020603050405020304" pitchFamily="18" charset="0"/>
            </a:endParaRPr>
          </a:p>
          <a:p>
            <a:pPr marL="457200" indent="-457200">
              <a:buFont typeface="Arial"/>
              <a:buAutoNum type="arabicPeriod"/>
            </a:pPr>
            <a:r>
              <a:rPr lang="ru-RU" sz="2400" b="1" dirty="0">
                <a:latin typeface="Times New Roman" panose="02020603050405020304" pitchFamily="18" charset="0"/>
                <a:cs typeface="Times New Roman" panose="02020603050405020304" pitchFamily="18" charset="0"/>
              </a:rPr>
              <a:t>Вазифа ва аҳамияти трансформаторҳои шиддат.</a:t>
            </a:r>
          </a:p>
          <a:p>
            <a:pPr marL="457200" indent="-457200">
              <a:buFont typeface="Arial"/>
              <a:buAutoNum type="arabicPeriod"/>
            </a:pPr>
            <a:r>
              <a:rPr lang="ru-RU" sz="2400" b="1" dirty="0">
                <a:latin typeface="Times New Roman" panose="02020603050405020304" pitchFamily="18" charset="0"/>
                <a:cs typeface="Times New Roman" panose="02020603050405020304" pitchFamily="18" charset="0"/>
              </a:rPr>
              <a:t>Намудҳои трансформаторҳои шиддат</a:t>
            </a:r>
            <a:r>
              <a:rPr lang="tg-Cyrl-TJ" sz="2400" b="1" dirty="0">
                <a:latin typeface="Times New Roman" panose="02020603050405020304" pitchFamily="18" charset="0"/>
                <a:cs typeface="Times New Roman" panose="02020603050405020304" pitchFamily="18" charset="0"/>
              </a:rPr>
              <a:t> (ТШ)</a:t>
            </a:r>
            <a:r>
              <a:rPr lang="ru-RU" sz="2400" b="1" dirty="0">
                <a:latin typeface="Times New Roman" panose="02020603050405020304" pitchFamily="18" charset="0"/>
                <a:cs typeface="Times New Roman" panose="02020603050405020304" pitchFamily="18" charset="0"/>
              </a:rPr>
              <a:t>.</a:t>
            </a:r>
          </a:p>
          <a:p>
            <a:r>
              <a:rPr lang="ru-RU" sz="2400" b="1" dirty="0">
                <a:latin typeface="Times New Roman" panose="02020603050405020304" pitchFamily="18" charset="0"/>
                <a:cs typeface="Times New Roman" panose="02020603050405020304" pitchFamily="18" charset="0"/>
              </a:rPr>
              <a:t>5. Схемаҳои пайвасти печаҳои трансформаторҳои </a:t>
            </a:r>
            <a:endParaRPr lang="ru-RU" sz="2400" dirty="0">
              <a:latin typeface="Times New Roman" panose="02020603050405020304" pitchFamily="18" charset="0"/>
              <a:cs typeface="Times New Roman" panose="02020603050405020304" pitchFamily="18" charset="0"/>
            </a:endParaRPr>
          </a:p>
          <a:p>
            <a:r>
              <a:rPr lang="ru-RU" sz="2400" b="1" dirty="0">
                <a:latin typeface="Times New Roman" panose="02020603050405020304" pitchFamily="18" charset="0"/>
                <a:cs typeface="Times New Roman" panose="02020603050405020304" pitchFamily="18" charset="0"/>
              </a:rPr>
              <a:t>шиддат бо реле.</a:t>
            </a:r>
          </a:p>
          <a:p>
            <a:r>
              <a:rPr lang="tg-Cyrl-TJ" sz="2400" b="1" dirty="0">
                <a:latin typeface="Times New Roman" panose="02020603050405020304" pitchFamily="18" charset="0"/>
                <a:cs typeface="Times New Roman" panose="02020603050405020304" pitchFamily="18" charset="0"/>
              </a:rPr>
              <a:t>4</a:t>
            </a:r>
            <a:r>
              <a:rPr lang="ru-RU" sz="2400" b="1" dirty="0">
                <a:latin typeface="Times New Roman" panose="02020603050405020304" pitchFamily="18" charset="0"/>
                <a:cs typeface="Times New Roman" panose="02020603050405020304" pitchFamily="18" charset="0"/>
              </a:rPr>
              <a:t>. </a:t>
            </a:r>
            <a:r>
              <a:rPr lang="tg-Cyrl-TJ" sz="2400" b="1" dirty="0">
                <a:latin typeface="Times New Roman" panose="02020603050405020304" pitchFamily="18" charset="0"/>
                <a:cs typeface="Times New Roman" panose="02020603050405020304" pitchFamily="18" charset="0"/>
              </a:rPr>
              <a:t>Афзалият ва камбудиҳои ТШ.</a:t>
            </a:r>
            <a:endParaRPr lang="ru-RU" sz="2400" dirty="0">
              <a:latin typeface="Times New Roman" panose="02020603050405020304" pitchFamily="18" charset="0"/>
              <a:cs typeface="Times New Roman" panose="02020603050405020304" pitchFamily="18" charset="0"/>
            </a:endParaRPr>
          </a:p>
          <a:p>
            <a:pPr marL="457200" indent="-457200">
              <a:buFont typeface="Arial"/>
              <a:buAutoNum type="arabicPeriod"/>
            </a:pPr>
            <a:endParaRPr lang="ru-RU" sz="2400" b="1"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BF039CDF-1F9D-462B-AB74-0E7345ADAAE2}"/>
              </a:ext>
            </a:extLst>
          </p:cNvPr>
          <p:cNvSpPr/>
          <p:nvPr/>
        </p:nvSpPr>
        <p:spPr>
          <a:xfrm>
            <a:off x="1225783" y="3621391"/>
            <a:ext cx="2893741" cy="579967"/>
          </a:xfrm>
          <a:prstGeom prst="rect">
            <a:avLst/>
          </a:prstGeom>
        </p:spPr>
        <p:txBody>
          <a:bodyPr wrap="none">
            <a:spAutoFit/>
          </a:bodyPr>
          <a:lstStyle/>
          <a:p>
            <a:pPr algn="just">
              <a:lnSpc>
                <a:spcPct val="150000"/>
              </a:lnSpc>
              <a:spcAft>
                <a:spcPts val="800"/>
              </a:spcAft>
            </a:pPr>
            <a:r>
              <a:rPr lang="tg-Cyrl-TJ"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Ҷамъбасти мавзуъ</a:t>
            </a:r>
            <a:r>
              <a:rPr lang="ru-RU"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82645"/>
    </mc:Choice>
    <mc:Fallback xmlns="">
      <p:transition spd="slow" advTm="8264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ED1CC991-5E41-496D-849E-F5C8FEA1E8E0}"/>
              </a:ext>
            </a:extLst>
          </p:cNvPr>
          <p:cNvSpPr/>
          <p:nvPr/>
        </p:nvSpPr>
        <p:spPr>
          <a:xfrm>
            <a:off x="1624244" y="186156"/>
            <a:ext cx="7191282" cy="856068"/>
          </a:xfrm>
          <a:prstGeom prst="rect">
            <a:avLst/>
          </a:prstGeom>
        </p:spPr>
        <p:txBody>
          <a:bodyPr wrap="square">
            <a:spAutoFit/>
          </a:bodyPr>
          <a:lstStyle/>
          <a:p>
            <a:pPr algn="ctr">
              <a:lnSpc>
                <a:spcPct val="107000"/>
              </a:lnSpc>
              <a:spcBef>
                <a:spcPts val="1200"/>
              </a:spcBef>
            </a:pPr>
            <a:r>
              <a:rPr lang="tg-Cyrl-TJ"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Трансформаторҳои шиддат ва схемаҳои пайвасти печаҳои он бо реле</a:t>
            </a:r>
            <a:endParaRPr lang="ru-RU" sz="20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6983FAE9-478F-4CE3-9D33-20D8ED02D90B}"/>
              </a:ext>
            </a:extLst>
          </p:cNvPr>
          <p:cNvSpPr/>
          <p:nvPr/>
        </p:nvSpPr>
        <p:spPr>
          <a:xfrm>
            <a:off x="976173" y="1081347"/>
            <a:ext cx="8460790" cy="4457567"/>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Трансформаторҳои шиддат (ё трансформаторҳои пасткунандаи шиддат) як навъи трансформаторҳои ченкунандаи мебошанд, ки барои паст кардани шиддати баланд то сатҳи стандартии паст истифода мешаванд, то ки он барои истифодаи асбобҳои ченкунии шиддат ва системаҳои ҳимоявӣ (релеҳо) бехатар ва қобили қабул гардад. Онҳо нақши муҳимро дар системаи энергетикии баландшиддат бозӣ мекунанд.</a:t>
            </a:r>
            <a:endParaRPr lang="ru-RU" sz="2400" dirty="0"/>
          </a:p>
        </p:txBody>
      </p:sp>
    </p:spTree>
    <p:extLst>
      <p:ext uri="{BB962C8B-B14F-4D97-AF65-F5344CB8AC3E}">
        <p14:creationId xmlns:p14="http://schemas.microsoft.com/office/powerpoint/2010/main" val="27510061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E01B0E73-7D63-46DA-905B-2BAC68DE0D37}"/>
              </a:ext>
            </a:extLst>
          </p:cNvPr>
          <p:cNvSpPr/>
          <p:nvPr/>
        </p:nvSpPr>
        <p:spPr>
          <a:xfrm>
            <a:off x="1784814" y="150172"/>
            <a:ext cx="6893234" cy="461665"/>
          </a:xfrm>
          <a:prstGeom prst="rect">
            <a:avLst/>
          </a:prstGeom>
        </p:spPr>
        <p:txBody>
          <a:bodyPr wrap="none">
            <a:spAutoFit/>
          </a:bodyPr>
          <a:lstStyle/>
          <a:p>
            <a:r>
              <a:rPr lang="ru-RU" sz="2400" b="1" dirty="0">
                <a:solidFill>
                  <a:schemeClr val="bg1"/>
                </a:solidFill>
                <a:latin typeface="Times New Roman" panose="02020603050405020304" pitchFamily="18" charset="0"/>
                <a:cs typeface="Times New Roman" panose="02020603050405020304" pitchFamily="18" charset="0"/>
              </a:rPr>
              <a:t>Вазифа ва аҳамияти трансформаторҳои шиддат</a:t>
            </a:r>
            <a:endParaRPr lang="ru-RU" sz="2400" dirty="0">
              <a:solidFill>
                <a:schemeClr val="bg1"/>
              </a:solidFill>
            </a:endParaRPr>
          </a:p>
        </p:txBody>
      </p:sp>
      <p:sp>
        <p:nvSpPr>
          <p:cNvPr id="5" name="Прямоугольник 4">
            <a:extLst>
              <a:ext uri="{FF2B5EF4-FFF2-40B4-BE49-F238E27FC236}">
                <a16:creationId xmlns:a16="http://schemas.microsoft.com/office/drawing/2014/main" id="{EA337ED8-2D75-4F83-A89A-3772C4B7D1C3}"/>
              </a:ext>
            </a:extLst>
          </p:cNvPr>
          <p:cNvSpPr/>
          <p:nvPr/>
        </p:nvSpPr>
        <p:spPr>
          <a:xfrm>
            <a:off x="922909" y="511601"/>
            <a:ext cx="8372012" cy="5217134"/>
          </a:xfrm>
          <a:prstGeom prst="rect">
            <a:avLst/>
          </a:prstGeom>
        </p:spPr>
        <p:txBody>
          <a:bodyPr wrap="square">
            <a:spAutoFit/>
          </a:bodyPr>
          <a:lstStyle/>
          <a:p>
            <a:pPr indent="228600" algn="just">
              <a:lnSpc>
                <a:spcPct val="150000"/>
              </a:lnSpc>
              <a:spcAft>
                <a:spcPts val="800"/>
              </a:spcAf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Трансформатори шиддат яке аз элементҳои муҳими системаҳои энергетикӣ мебошад ва вазифаҳои асосии зеринро иҷро мекунад: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Коҳиш додани шиддати баланд то сатҳи стандартии паст (масалан, аз 6 кВ/10 кВ то 100 В/110 В), то ки истифодаи он барои воситаҳои ченкунӣ ва релеҳо бехатар гардад.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Таъмини ҷудокунии электрии байни системаҳои баландшиддат ва таҷҳизоти ченкунӣ ва автоматика, ки барои амнияти шахсӣ ва муҳофизати таҷҳизот зарур аст.</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308568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6D4972DF-51ED-4160-BFF3-2A3E185C42BC}"/>
              </a:ext>
            </a:extLst>
          </p:cNvPr>
          <p:cNvSpPr/>
          <p:nvPr/>
        </p:nvSpPr>
        <p:spPr>
          <a:xfrm>
            <a:off x="1702246" y="0"/>
            <a:ext cx="6893234" cy="461665"/>
          </a:xfrm>
          <a:prstGeom prst="rect">
            <a:avLst/>
          </a:prstGeom>
        </p:spPr>
        <p:txBody>
          <a:bodyPr wrap="none">
            <a:spAutoFit/>
          </a:bodyPr>
          <a:lstStyle/>
          <a:p>
            <a:r>
              <a:rPr lang="ru-RU" sz="2400" b="1" dirty="0">
                <a:solidFill>
                  <a:schemeClr val="bg1"/>
                </a:solidFill>
                <a:latin typeface="Times New Roman" panose="02020603050405020304" pitchFamily="18" charset="0"/>
                <a:cs typeface="Times New Roman" panose="02020603050405020304" pitchFamily="18" charset="0"/>
              </a:rPr>
              <a:t>Вазифа ва аҳамияти трансформаторҳои шиддат</a:t>
            </a:r>
            <a:endParaRPr lang="ru-RU" sz="2400" dirty="0">
              <a:solidFill>
                <a:schemeClr val="bg1"/>
              </a:solidFill>
            </a:endParaRPr>
          </a:p>
        </p:txBody>
      </p:sp>
      <p:sp>
        <p:nvSpPr>
          <p:cNvPr id="5" name="Прямоугольник 4">
            <a:extLst>
              <a:ext uri="{FF2B5EF4-FFF2-40B4-BE49-F238E27FC236}">
                <a16:creationId xmlns:a16="http://schemas.microsoft.com/office/drawing/2014/main" id="{0059AF3A-7BFA-421E-940B-6E59088737FD}"/>
              </a:ext>
            </a:extLst>
          </p:cNvPr>
          <p:cNvSpPr/>
          <p:nvPr/>
        </p:nvSpPr>
        <p:spPr>
          <a:xfrm>
            <a:off x="1020560" y="292226"/>
            <a:ext cx="8611711" cy="5771132"/>
          </a:xfrm>
          <a:prstGeom prst="rect">
            <a:avLst/>
          </a:prstGeom>
        </p:spPr>
        <p:txBody>
          <a:bodyPr wrap="square">
            <a:spAutoFit/>
          </a:bodyPr>
          <a:lstStyle/>
          <a:p>
            <a:pPr lvl="0" algn="just">
              <a:lnSpc>
                <a:spcPct val="150000"/>
              </a:lnSpc>
              <a:spcAft>
                <a:spcPts val="800"/>
              </a:spcAft>
              <a:tabLst>
                <a:tab pos="457200" algn="l"/>
              </a:tabLs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3. Таъмини маълумоти шиддатӣ барои релеҳои ҳимоявӣ, ба монанди релеҳои шиддати паст, релеҳои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сифрӣ</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(U₀), релеҳои фарқкунандаи шиддат ва ғайра, ки барои ҳимояи система аз ҳолатҳои фавқулодда хизмат мекунанд.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50000"/>
              </a:lnSpc>
              <a:spcAft>
                <a:spcPts val="800"/>
              </a:spcAft>
              <a:tabLst>
                <a:tab pos="457200" algn="l"/>
              </a:tabLs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4. Таъмини сигналҳои шиддат барои системаҳои автоматика ва идоракунӣ, ки ба воситаи онҳо идоракунии таҷҳизот дар шабакаи барқӣ амалӣ карда мешавад.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50000"/>
              </a:lnSpc>
              <a:spcAft>
                <a:spcPts val="800"/>
              </a:spcAft>
              <a:tabLst>
                <a:tab pos="457200" algn="l"/>
              </a:tabLs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5. Имконият додан ба ҳисоб ва назорати шиддати хат ба воситаи асбобҳои ченкунӣ (волтметр, ваттметр, ҳисобкунакҳо) бо дақиқӣ ва бехатарӣ.</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034321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19C46BB6-FB28-4193-B58B-CB6B4D2BFBFF}"/>
              </a:ext>
            </a:extLst>
          </p:cNvPr>
          <p:cNvSpPr/>
          <p:nvPr/>
        </p:nvSpPr>
        <p:spPr>
          <a:xfrm>
            <a:off x="1784814" y="150172"/>
            <a:ext cx="6893234" cy="461665"/>
          </a:xfrm>
          <a:prstGeom prst="rect">
            <a:avLst/>
          </a:prstGeom>
        </p:spPr>
        <p:txBody>
          <a:bodyPr wrap="none">
            <a:spAutoFit/>
          </a:bodyPr>
          <a:lstStyle/>
          <a:p>
            <a:r>
              <a:rPr lang="ru-RU" sz="2400" b="1" dirty="0">
                <a:solidFill>
                  <a:schemeClr val="bg1"/>
                </a:solidFill>
                <a:latin typeface="Times New Roman" panose="02020603050405020304" pitchFamily="18" charset="0"/>
                <a:cs typeface="Times New Roman" panose="02020603050405020304" pitchFamily="18" charset="0"/>
              </a:rPr>
              <a:t>Вазифа ва аҳамияти трансформаторҳои шиддат</a:t>
            </a:r>
            <a:endParaRPr lang="ru-RU" sz="2400" dirty="0">
              <a:solidFill>
                <a:schemeClr val="bg1"/>
              </a:solidFill>
            </a:endParaRPr>
          </a:p>
        </p:txBody>
      </p:sp>
      <p:sp>
        <p:nvSpPr>
          <p:cNvPr id="5" name="Прямоугольник 4">
            <a:extLst>
              <a:ext uri="{FF2B5EF4-FFF2-40B4-BE49-F238E27FC236}">
                <a16:creationId xmlns:a16="http://schemas.microsoft.com/office/drawing/2014/main" id="{A5C62375-498D-4EB1-BF80-6D3CF7BC7AB9}"/>
              </a:ext>
            </a:extLst>
          </p:cNvPr>
          <p:cNvSpPr/>
          <p:nvPr/>
        </p:nvSpPr>
        <p:spPr>
          <a:xfrm>
            <a:off x="1118215" y="1090566"/>
            <a:ext cx="8150071" cy="4457952"/>
          </a:xfrm>
          <a:prstGeom prst="rect">
            <a:avLst/>
          </a:prstGeom>
        </p:spPr>
        <p:txBody>
          <a:bodyPr wrap="square">
            <a:spAutoFit/>
          </a:bodyPr>
          <a:lstStyle/>
          <a:p>
            <a:pPr lvl="0" algn="just">
              <a:lnSpc>
                <a:spcPct val="150000"/>
              </a:lnSpc>
              <a:tabLst>
                <a:tab pos="457200" algn="l"/>
              </a:tabLst>
            </a:pPr>
            <a:r>
              <a:rPr lang="tg-Cyrl-TJ" sz="2400" dirty="0">
                <a:latin typeface="Times New Roman" panose="02020603050405020304" pitchFamily="18" charset="0"/>
                <a:ea typeface="Calibri" panose="020F0502020204030204" pitchFamily="34" charset="0"/>
                <a:cs typeface="Times New Roman" panose="02020603050405020304" pitchFamily="18" charset="0"/>
              </a:rPr>
              <a:t>6. Гирифтани шиддати дуюм мутаносиби якумӣ, вале бо бузургии қабулшаванда барои ҳимояи релеӣ;</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50000"/>
              </a:lnSpc>
              <a:tabLst>
                <a:tab pos="457200" algn="l"/>
              </a:tabLst>
            </a:pPr>
            <a:r>
              <a:rPr lang="tg-Cyrl-TJ" sz="2400" dirty="0">
                <a:latin typeface="Times New Roman" panose="02020603050405020304" pitchFamily="18" charset="0"/>
                <a:ea typeface="Calibri" panose="020F0502020204030204" pitchFamily="34" charset="0"/>
                <a:cs typeface="Times New Roman" panose="02020603050405020304" pitchFamily="18" charset="0"/>
              </a:rPr>
              <a:t>7. Ҷудокунии занҷири дуюм аз занҷири якум, ки он дар зери шиддати баланд қарор дорад.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Трансформатори шиддат аз магнитноқил, печаи шиддати баланди дорои печакҳои зиёд ва  печаи  дуюми барои ҳимояи релеӣ ва ченкунии шиддат истифода шаванда, иборат мебошад (рас. 12.1.).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33069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79F3A192-2B8A-4A8C-A128-C20390520DDA}"/>
              </a:ext>
            </a:extLst>
          </p:cNvPr>
          <p:cNvSpPr/>
          <p:nvPr/>
        </p:nvSpPr>
        <p:spPr>
          <a:xfrm>
            <a:off x="1784814" y="150172"/>
            <a:ext cx="6893234" cy="461665"/>
          </a:xfrm>
          <a:prstGeom prst="rect">
            <a:avLst/>
          </a:prstGeom>
        </p:spPr>
        <p:txBody>
          <a:bodyPr wrap="none">
            <a:spAutoFit/>
          </a:bodyPr>
          <a:lstStyle/>
          <a:p>
            <a:r>
              <a:rPr lang="ru-RU" sz="2400" b="1" dirty="0">
                <a:solidFill>
                  <a:schemeClr val="bg1"/>
                </a:solidFill>
                <a:latin typeface="Times New Roman" panose="02020603050405020304" pitchFamily="18" charset="0"/>
                <a:cs typeface="Times New Roman" panose="02020603050405020304" pitchFamily="18" charset="0"/>
              </a:rPr>
              <a:t>Вазифа ва аҳамияти трансформаторҳои шиддат</a:t>
            </a:r>
            <a:endParaRPr lang="ru-RU" sz="2400" dirty="0">
              <a:solidFill>
                <a:schemeClr val="bg1"/>
              </a:solidFill>
            </a:endParaRPr>
          </a:p>
        </p:txBody>
      </p:sp>
      <p:sp>
        <p:nvSpPr>
          <p:cNvPr id="5" name="Rectangle 2">
            <a:extLst>
              <a:ext uri="{FF2B5EF4-FFF2-40B4-BE49-F238E27FC236}">
                <a16:creationId xmlns:a16="http://schemas.microsoft.com/office/drawing/2014/main" id="{8E4EA4F7-2EC5-4613-BDB8-BBF30AA67CE4}"/>
              </a:ext>
            </a:extLst>
          </p:cNvPr>
          <p:cNvSpPr>
            <a:spLocks noChangeArrowheads="1"/>
          </p:cNvSpPr>
          <p:nvPr/>
        </p:nvSpPr>
        <p:spPr bwMode="auto">
          <a:xfrm>
            <a:off x="763480" y="1233996"/>
            <a:ext cx="10895822"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6" name="Объект 5">
            <a:extLst>
              <a:ext uri="{FF2B5EF4-FFF2-40B4-BE49-F238E27FC236}">
                <a16:creationId xmlns:a16="http://schemas.microsoft.com/office/drawing/2014/main" id="{3D4686CB-7999-41F2-9CAA-A34855CEF6B5}"/>
              </a:ext>
            </a:extLst>
          </p:cNvPr>
          <p:cNvGraphicFramePr>
            <a:graphicFrameLocks noChangeAspect="1"/>
          </p:cNvGraphicFramePr>
          <p:nvPr>
            <p:extLst>
              <p:ext uri="{D42A27DB-BD31-4B8C-83A1-F6EECF244321}">
                <p14:modId xmlns:p14="http://schemas.microsoft.com/office/powerpoint/2010/main" val="4147469671"/>
              </p:ext>
            </p:extLst>
          </p:nvPr>
        </p:nvGraphicFramePr>
        <p:xfrm>
          <a:off x="577048" y="1256855"/>
          <a:ext cx="4509819" cy="3407696"/>
        </p:xfrm>
        <a:graphic>
          <a:graphicData uri="http://schemas.openxmlformats.org/presentationml/2006/ole">
            <mc:AlternateContent xmlns:mc="http://schemas.openxmlformats.org/markup-compatibility/2006">
              <mc:Choice xmlns:v="urn:schemas-microsoft-com:vml" Requires="v">
                <p:oleObj spid="_x0000_s2052" r:id="rId3" imgW="4053616" imgH="2064460" progId="Visio.Drawing.11">
                  <p:embed/>
                </p:oleObj>
              </mc:Choice>
              <mc:Fallback>
                <p:oleObj r:id="rId3" imgW="4053616" imgH="2064460"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7048" y="1256855"/>
                        <a:ext cx="4509819" cy="3407696"/>
                      </a:xfrm>
                      <a:prstGeom prst="rect">
                        <a:avLst/>
                      </a:prstGeom>
                      <a:noFill/>
                    </p:spPr>
                  </p:pic>
                </p:oleObj>
              </mc:Fallback>
            </mc:AlternateContent>
          </a:graphicData>
        </a:graphic>
      </p:graphicFrame>
      <p:sp>
        <p:nvSpPr>
          <p:cNvPr id="7" name="Прямоугольник 6">
            <a:extLst>
              <a:ext uri="{FF2B5EF4-FFF2-40B4-BE49-F238E27FC236}">
                <a16:creationId xmlns:a16="http://schemas.microsoft.com/office/drawing/2014/main" id="{CEDB1980-D540-46F5-AE8C-F6A0A19F58A3}"/>
              </a:ext>
            </a:extLst>
          </p:cNvPr>
          <p:cNvSpPr/>
          <p:nvPr/>
        </p:nvSpPr>
        <p:spPr>
          <a:xfrm>
            <a:off x="79528" y="5149048"/>
            <a:ext cx="6054942" cy="1064009"/>
          </a:xfrm>
          <a:prstGeom prst="rect">
            <a:avLst/>
          </a:prstGeom>
        </p:spPr>
        <p:txBody>
          <a:bodyPr wrap="square">
            <a:spAutoFit/>
          </a:bodyPr>
          <a:lstStyle/>
          <a:p>
            <a:pPr marL="651510" indent="-651510">
              <a:lnSpc>
                <a:spcPct val="107000"/>
              </a:lnSpc>
            </a:pPr>
            <a:r>
              <a:rPr lang="tg-Cyrl-TJ" sz="2000" dirty="0">
                <a:latin typeface="Times New Roman" panose="02020603050405020304" pitchFamily="18" charset="0"/>
                <a:ea typeface="Calibri" panose="020F0502020204030204" pitchFamily="34" charset="0"/>
                <a:cs typeface="Times New Roman" panose="02020603050405020304" pitchFamily="18" charset="0"/>
              </a:rPr>
              <a:t>Рас. 12.1. Схемаи принсипиалии трансформатори шиддат </a:t>
            </a: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Абдуллоев, Р.Т. Ҳимояи релеии таҷҳизоти электроэнергетикӣ: саҳ. 47.</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52D09A12-B7F2-43F0-8332-CA92D5EBB14D}"/>
              </a:ext>
            </a:extLst>
          </p:cNvPr>
          <p:cNvSpPr/>
          <p:nvPr/>
        </p:nvSpPr>
        <p:spPr>
          <a:xfrm>
            <a:off x="4944900" y="997969"/>
            <a:ext cx="4509819" cy="4154984"/>
          </a:xfrm>
          <a:prstGeom prst="rect">
            <a:avLst/>
          </a:prstGeom>
        </p:spPr>
        <p:txBody>
          <a:bodyPr wrap="square">
            <a:spAutoFit/>
          </a:bodyPr>
          <a:lstStyle/>
          <a:p>
            <a:pPr algn="just"/>
            <a:r>
              <a:rPr lang="tg-Cyrl-TJ" sz="2400" dirty="0">
                <a:latin typeface="Times New Roman" panose="02020603050405020304" pitchFamily="18" charset="0"/>
                <a:ea typeface="Calibri" panose="020F0502020204030204" pitchFamily="34" charset="0"/>
                <a:cs typeface="Times New Roman" panose="02020603050405020304" pitchFamily="18" charset="0"/>
              </a:rPr>
              <a:t>	Аз сабаби он, ки трансформатори шиддат функсияи ҷудокуниро иҷро мекунад, барои таъмини бехатарӣ дар занҷири дуюм, </a:t>
            </a:r>
            <a:r>
              <a:rPr lang="tg-Cyrl-TJ" sz="2400" dirty="0">
                <a:latin typeface="Times New Roman" panose="02020603050405020304" pitchFamily="18" charset="0"/>
                <a:cs typeface="Times New Roman" panose="02020603050405020304" pitchFamily="18" charset="0"/>
              </a:rPr>
              <a:t>печаи дуюми он бояд аз нуқтаи сифрӣ ба замин васл бошад. Печаи якум ба тахтасими шиддати баланде, ки занҷири авваларо ташкил медиҳад, пайваст мешавад.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3032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883483BE-8403-4088-B770-6300F5C9E07B}"/>
              </a:ext>
            </a:extLst>
          </p:cNvPr>
          <p:cNvSpPr/>
          <p:nvPr/>
        </p:nvSpPr>
        <p:spPr>
          <a:xfrm>
            <a:off x="2096598" y="150172"/>
            <a:ext cx="6269665" cy="461665"/>
          </a:xfrm>
          <a:prstGeom prst="rect">
            <a:avLst/>
          </a:prstGeom>
        </p:spPr>
        <p:txBody>
          <a:bodyPr wrap="none">
            <a:spAutoFit/>
          </a:bodyPr>
          <a:lstStyle/>
          <a:p>
            <a:pPr algn="ctr">
              <a:spcBef>
                <a:spcPts val="200"/>
              </a:spcBef>
            </a:pPr>
            <a:r>
              <a:rPr lang="ru-RU"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Намудҳои трансформаторҳои шиддат</a:t>
            </a:r>
            <a:r>
              <a:rPr lang="tg-Cyrl-TJ"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(ТШ)</a:t>
            </a:r>
          </a:p>
        </p:txBody>
      </p:sp>
      <p:sp>
        <p:nvSpPr>
          <p:cNvPr id="5" name="Прямоугольник 4">
            <a:extLst>
              <a:ext uri="{FF2B5EF4-FFF2-40B4-BE49-F238E27FC236}">
                <a16:creationId xmlns:a16="http://schemas.microsoft.com/office/drawing/2014/main" id="{9484C920-E544-46AC-B081-47E874A7BFF9}"/>
              </a:ext>
            </a:extLst>
          </p:cNvPr>
          <p:cNvSpPr/>
          <p:nvPr/>
        </p:nvSpPr>
        <p:spPr>
          <a:xfrm>
            <a:off x="907821" y="922555"/>
            <a:ext cx="8647220" cy="4488408"/>
          </a:xfrm>
          <a:prstGeom prst="rect">
            <a:avLst/>
          </a:prstGeom>
        </p:spPr>
        <p:txBody>
          <a:bodyPr wrap="square">
            <a:spAutoFit/>
          </a:bodyPr>
          <a:lstStyle/>
          <a:p>
            <a:pPr algn="ctr">
              <a:spcBef>
                <a:spcPts val="200"/>
              </a:spcBef>
            </a:pPr>
            <a:r>
              <a:rPr lang="ru-RU"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Намудҳои трансформаторҳои шиддат</a:t>
            </a:r>
            <a:r>
              <a:rPr lang="tg-Cyrl-TJ"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(ТШ)</a:t>
            </a:r>
          </a:p>
          <a:p>
            <a:pPr algn="ctr">
              <a:spcBef>
                <a:spcPts val="200"/>
              </a:spcBef>
            </a:pPr>
            <a:endPar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800"/>
              </a:spcAft>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1.Трансформаторҳои шиддати хушк – бидуни равған, бештар дар системаҳои дохилӣ истифода мешаванд.</a:t>
            </a:r>
          </a:p>
          <a:p>
            <a:pPr marL="342900" lvl="0" indent="-342900">
              <a:spcAft>
                <a:spcPts val="800"/>
              </a:spcAft>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2.Трансформаторҳои шиддати равғанӣ – бо равған барои хунуккунӣ, дар шабакаҳои беруна истифода мешаванд.</a:t>
            </a:r>
          </a:p>
          <a:p>
            <a:pPr marL="342900" lvl="0" indent="-342900">
              <a:spcAft>
                <a:spcPts val="800"/>
              </a:spcAft>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3.Трансформаторҳои шиддати электростатикӣ – камтар истифода мешаванд, асосан дар микросистемаҳову таҷҳизоти махсус.</a:t>
            </a:r>
          </a:p>
          <a:p>
            <a:pPr marL="342900" lvl="0" indent="-342900">
              <a:spcAft>
                <a:spcPts val="800"/>
              </a:spcAft>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4.Трансформаторҳои шиддати камҳарҷ (мережевые) – барои истифодаи дохили бино.</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153572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7DD269A-3111-4330-8A25-F22686C8BE3D}"/>
              </a:ext>
            </a:extLst>
          </p:cNvPr>
          <p:cNvSpPr/>
          <p:nvPr/>
        </p:nvSpPr>
        <p:spPr>
          <a:xfrm>
            <a:off x="2096598" y="150172"/>
            <a:ext cx="6269665" cy="461665"/>
          </a:xfrm>
          <a:prstGeom prst="rect">
            <a:avLst/>
          </a:prstGeom>
        </p:spPr>
        <p:txBody>
          <a:bodyPr wrap="none">
            <a:spAutoFit/>
          </a:bodyPr>
          <a:lstStyle/>
          <a:p>
            <a:pPr algn="ctr">
              <a:spcBef>
                <a:spcPts val="200"/>
              </a:spcBef>
            </a:pPr>
            <a:r>
              <a:rPr lang="ru-RU"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Намудҳои трансформаторҳои шиддат</a:t>
            </a:r>
            <a:r>
              <a:rPr lang="tg-Cyrl-TJ"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(ТШ)</a:t>
            </a:r>
          </a:p>
        </p:txBody>
      </p:sp>
      <p:sp>
        <p:nvSpPr>
          <p:cNvPr id="5" name="Прямоугольник 4">
            <a:extLst>
              <a:ext uri="{FF2B5EF4-FFF2-40B4-BE49-F238E27FC236}">
                <a16:creationId xmlns:a16="http://schemas.microsoft.com/office/drawing/2014/main" id="{3B712816-96E3-4164-B4B7-6CBA345D2424}"/>
              </a:ext>
            </a:extLst>
          </p:cNvPr>
          <p:cNvSpPr/>
          <p:nvPr/>
        </p:nvSpPr>
        <p:spPr>
          <a:xfrm>
            <a:off x="1014351" y="445729"/>
            <a:ext cx="8434157" cy="5668539"/>
          </a:xfrm>
          <a:prstGeom prst="rect">
            <a:avLst/>
          </a:prstGeom>
        </p:spPr>
        <p:txBody>
          <a:bodyPr wrap="square">
            <a:spAutoFit/>
          </a:bodyPr>
          <a:lstStyle/>
          <a:p>
            <a:pPr indent="228600" algn="just">
              <a:lnSpc>
                <a:spcPct val="150000"/>
              </a:lnSpc>
              <a:spcBef>
                <a:spcPts val="200"/>
              </a:spcBef>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Трансформаторҳои шиддати хушк — ин трансформаторҳое мебошанд, ки дар сохтмони онҳо моеъи хунуккунанда (масалан, равған) истифода намешавад. Печҳо ва дигар қисмҳои дохилӣ бо моддаҳои изолятсионӣ (масалан, эпоксид ё ҳаво) пӯшонида мешаванд. Хусусият ва сохтор</a:t>
            </a:r>
            <a:r>
              <a:rPr lang="tg-Cyrl-TJ"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и ТШ-и хушк дар поён оварда шудааст</a:t>
            </a: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t>
            </a:r>
          </a:p>
          <a:p>
            <a:pPr marL="342900" lvl="0" indent="-342900" algn="just">
              <a:lnSpc>
                <a:spcPct val="150000"/>
              </a:lnSpc>
              <a:spcAft>
                <a:spcPts val="800"/>
              </a:spcAft>
              <a:buSzPts val="1000"/>
              <a:buFont typeface="Symbol" panose="05050102010706020507" pitchFamily="18" charset="2"/>
              <a:buChar char=""/>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Изолятсия: Печҳо бо </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танаи</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сахт, изолятори ҳавоӣ ё моддаҳои изолятсионии махсус пӯшонида мешаванд.</a:t>
            </a:r>
          </a:p>
          <a:p>
            <a:pPr marL="342900" lvl="0" indent="-342900" algn="just">
              <a:lnSpc>
                <a:spcPct val="150000"/>
              </a:lnSpc>
              <a:spcAft>
                <a:spcPts val="800"/>
              </a:spcAft>
              <a:buSzPts val="1000"/>
              <a:buFont typeface="Symbol" panose="05050102010706020507" pitchFamily="18" charset="2"/>
              <a:buChar char=""/>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Хунуккунӣ: Бо ҳавои табиӣ ё </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сунъӣ</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(вентиляторҳо) анҷом дода мешавад.</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405001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EB682D1C-26F8-4AA2-8D2D-235D87693A03}"/>
              </a:ext>
            </a:extLst>
          </p:cNvPr>
          <p:cNvSpPr/>
          <p:nvPr/>
        </p:nvSpPr>
        <p:spPr>
          <a:xfrm>
            <a:off x="2096598" y="150172"/>
            <a:ext cx="6269665" cy="461665"/>
          </a:xfrm>
          <a:prstGeom prst="rect">
            <a:avLst/>
          </a:prstGeom>
        </p:spPr>
        <p:txBody>
          <a:bodyPr wrap="none">
            <a:spAutoFit/>
          </a:bodyPr>
          <a:lstStyle/>
          <a:p>
            <a:pPr algn="ctr">
              <a:spcBef>
                <a:spcPts val="200"/>
              </a:spcBef>
            </a:pPr>
            <a:r>
              <a:rPr lang="ru-RU"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Намудҳои трансформаторҳои шиддат</a:t>
            </a:r>
            <a:r>
              <a:rPr lang="tg-Cyrl-TJ"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(ТШ)</a:t>
            </a:r>
          </a:p>
        </p:txBody>
      </p:sp>
      <p:sp>
        <p:nvSpPr>
          <p:cNvPr id="5" name="Прямоугольник 4">
            <a:extLst>
              <a:ext uri="{FF2B5EF4-FFF2-40B4-BE49-F238E27FC236}">
                <a16:creationId xmlns:a16="http://schemas.microsoft.com/office/drawing/2014/main" id="{1EEA1F8D-B867-4808-B5FF-E2A0A580EA04}"/>
              </a:ext>
            </a:extLst>
          </p:cNvPr>
          <p:cNvSpPr/>
          <p:nvPr/>
        </p:nvSpPr>
        <p:spPr>
          <a:xfrm>
            <a:off x="1047196" y="903885"/>
            <a:ext cx="8265480" cy="4109138"/>
          </a:xfrm>
          <a:prstGeom prst="rect">
            <a:avLst/>
          </a:prstGeom>
        </p:spPr>
        <p:txBody>
          <a:bodyPr wrap="square">
            <a:spAutoFit/>
          </a:bodyPr>
          <a:lstStyle/>
          <a:p>
            <a:pPr marL="342900" lvl="0" indent="-342900" algn="just">
              <a:lnSpc>
                <a:spcPct val="150000"/>
              </a:lnSpc>
              <a:spcAft>
                <a:spcPts val="800"/>
              </a:spcAft>
              <a:buSzPts val="1000"/>
              <a:buFont typeface="Symbol" panose="05050102010706020507" pitchFamily="18" charset="2"/>
              <a:buChar char=""/>
              <a:tabLst>
                <a:tab pos="457200" algn="l"/>
              </a:tabLst>
            </a:pPr>
            <a:r>
              <a:rPr lang="ru-RU" sz="2400" b="1" dirty="0">
                <a:latin typeface="Times New Roman" panose="02020603050405020304" pitchFamily="18" charset="0"/>
                <a:ea typeface="Calibri" panose="020F0502020204030204" pitchFamily="34" charset="0"/>
                <a:cs typeface="Times New Roman" panose="02020603050405020304" pitchFamily="18" charset="0"/>
              </a:rPr>
              <a:t>Хунуккунӣ:</a:t>
            </a:r>
            <a:r>
              <a:rPr lang="ru-RU" sz="2400" dirty="0">
                <a:latin typeface="Times New Roman" panose="02020603050405020304" pitchFamily="18" charset="0"/>
                <a:ea typeface="Calibri" panose="020F0502020204030204" pitchFamily="34" charset="0"/>
                <a:cs typeface="Times New Roman" panose="02020603050405020304" pitchFamily="18" charset="0"/>
              </a:rPr>
              <a:t> Бо ҳавои табиӣ ё </a:t>
            </a:r>
            <a:r>
              <a:rPr lang="tg-Cyrl-TJ" sz="2400" dirty="0">
                <a:latin typeface="Times New Roman" panose="02020603050405020304" pitchFamily="18" charset="0"/>
                <a:ea typeface="Calibri" panose="020F0502020204030204" pitchFamily="34" charset="0"/>
                <a:cs typeface="Times New Roman" panose="02020603050405020304" pitchFamily="18" charset="0"/>
              </a:rPr>
              <a:t>сунъӣ</a:t>
            </a:r>
            <a:r>
              <a:rPr lang="ru-RU" sz="2400" dirty="0">
                <a:latin typeface="Times New Roman" panose="02020603050405020304" pitchFamily="18" charset="0"/>
                <a:ea typeface="Calibri" panose="020F0502020204030204" pitchFamily="34" charset="0"/>
                <a:cs typeface="Times New Roman" panose="02020603050405020304" pitchFamily="18" charset="0"/>
              </a:rPr>
              <a:t> (вентиляторҳо) анҷом дода мешавад.</a:t>
            </a:r>
          </a:p>
          <a:p>
            <a:pPr marL="342900" lvl="0" indent="-342900" algn="just">
              <a:lnSpc>
                <a:spcPct val="150000"/>
              </a:lnSpc>
              <a:spcAft>
                <a:spcPts val="800"/>
              </a:spcAft>
              <a:buSzPts val="1000"/>
              <a:buFont typeface="Symbol" panose="05050102010706020507" pitchFamily="18" charset="2"/>
              <a:buChar char=""/>
              <a:tabLst>
                <a:tab pos="457200" algn="l"/>
              </a:tabLst>
            </a:pPr>
            <a:r>
              <a:rPr lang="ru-RU" sz="2400" b="1" dirty="0">
                <a:latin typeface="Times New Roman" panose="02020603050405020304" pitchFamily="18" charset="0"/>
                <a:ea typeface="Calibri" panose="020F0502020204030204" pitchFamily="34" charset="0"/>
                <a:cs typeface="Times New Roman" panose="02020603050405020304" pitchFamily="18" charset="0"/>
              </a:rPr>
              <a:t>Муҳити истифода:</a:t>
            </a:r>
            <a:r>
              <a:rPr lang="ru-RU" sz="2400" dirty="0">
                <a:latin typeface="Times New Roman" panose="02020603050405020304" pitchFamily="18" charset="0"/>
                <a:ea typeface="Calibri" panose="020F0502020204030204" pitchFamily="34" charset="0"/>
                <a:cs typeface="Times New Roman" panose="02020603050405020304" pitchFamily="18" charset="0"/>
              </a:rPr>
              <a:t> Аксаран дар дохили биноҳо, утоқҳои таҷҳизотӣ, марказҳои тақсимотӣ ва шабакаҳои шаҳрӣ истифода мешаванд.</a:t>
            </a:r>
          </a:p>
          <a:p>
            <a:pPr marL="342900" lvl="0" indent="-342900" algn="just">
              <a:lnSpc>
                <a:spcPct val="150000"/>
              </a:lnSpc>
              <a:spcAft>
                <a:spcPts val="800"/>
              </a:spcAft>
              <a:buSzPts val="1000"/>
              <a:buFont typeface="Symbol" panose="05050102010706020507" pitchFamily="18" charset="2"/>
              <a:buChar char=""/>
              <a:tabLst>
                <a:tab pos="457200" algn="l"/>
              </a:tabLst>
            </a:pPr>
            <a:r>
              <a:rPr lang="ru-RU" sz="2400" b="1" dirty="0">
                <a:latin typeface="Times New Roman" panose="02020603050405020304" pitchFamily="18" charset="0"/>
                <a:ea typeface="Calibri" panose="020F0502020204030204" pitchFamily="34" charset="0"/>
                <a:cs typeface="Times New Roman" panose="02020603050405020304" pitchFamily="18" charset="0"/>
              </a:rPr>
              <a:t>Усулҳои насб:</a:t>
            </a:r>
            <a:r>
              <a:rPr lang="ru-RU" sz="2400" dirty="0">
                <a:latin typeface="Times New Roman" panose="02020603050405020304" pitchFamily="18" charset="0"/>
                <a:ea typeface="Calibri" panose="020F0502020204030204" pitchFamily="34" charset="0"/>
                <a:cs typeface="Times New Roman" panose="02020603050405020304" pitchFamily="18" charset="0"/>
              </a:rPr>
              <a:t> Одатан </a:t>
            </a:r>
            <a:r>
              <a:rPr lang="tg-Cyrl-TJ" sz="2400" dirty="0">
                <a:latin typeface="Times New Roman" panose="02020603050405020304" pitchFamily="18" charset="0"/>
                <a:ea typeface="Calibri" panose="020F0502020204030204" pitchFamily="34" charset="0"/>
                <a:cs typeface="Times New Roman" panose="02020603050405020304" pitchFamily="18" charset="0"/>
              </a:rPr>
              <a:t>дар қуттиҳои муҳофизатӣ</a:t>
            </a:r>
            <a:r>
              <a:rPr lang="ru-RU" sz="2400" dirty="0">
                <a:latin typeface="Times New Roman" panose="02020603050405020304" pitchFamily="18" charset="0"/>
                <a:ea typeface="Calibri" panose="020F0502020204030204" pitchFamily="34" charset="0"/>
                <a:cs typeface="Times New Roman" panose="02020603050405020304" pitchFamily="18" charset="0"/>
              </a:rPr>
              <a:t> насб карда мешаванд ва ба замин пайваст карда мешаванд.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199709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EA7E1117-39B8-4340-8144-B096E9206725}"/>
              </a:ext>
            </a:extLst>
          </p:cNvPr>
          <p:cNvSpPr/>
          <p:nvPr/>
        </p:nvSpPr>
        <p:spPr>
          <a:xfrm>
            <a:off x="2096598" y="150172"/>
            <a:ext cx="6269665" cy="461665"/>
          </a:xfrm>
          <a:prstGeom prst="rect">
            <a:avLst/>
          </a:prstGeom>
        </p:spPr>
        <p:txBody>
          <a:bodyPr wrap="none">
            <a:spAutoFit/>
          </a:bodyPr>
          <a:lstStyle/>
          <a:p>
            <a:pPr algn="ctr">
              <a:spcBef>
                <a:spcPts val="200"/>
              </a:spcBef>
            </a:pPr>
            <a:r>
              <a:rPr lang="ru-RU"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Намудҳои трансформаторҳои шиддат</a:t>
            </a:r>
            <a:r>
              <a:rPr lang="tg-Cyrl-TJ"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(ТШ)</a:t>
            </a:r>
          </a:p>
        </p:txBody>
      </p:sp>
      <p:sp>
        <p:nvSpPr>
          <p:cNvPr id="5" name="Прямоугольник 4">
            <a:extLst>
              <a:ext uri="{FF2B5EF4-FFF2-40B4-BE49-F238E27FC236}">
                <a16:creationId xmlns:a16="http://schemas.microsoft.com/office/drawing/2014/main" id="{0A7F2320-D869-4EFC-B652-BC5E9AA4DBBE}"/>
              </a:ext>
            </a:extLst>
          </p:cNvPr>
          <p:cNvSpPr/>
          <p:nvPr/>
        </p:nvSpPr>
        <p:spPr>
          <a:xfrm>
            <a:off x="1029441" y="611837"/>
            <a:ext cx="8212214" cy="830997"/>
          </a:xfrm>
          <a:prstGeom prst="rect">
            <a:avLst/>
          </a:prstGeom>
        </p:spPr>
        <p:txBody>
          <a:bodyPr wrap="square">
            <a:spAutoFit/>
          </a:bodyPr>
          <a:lstStyle/>
          <a:p>
            <a:r>
              <a:rPr lang="tg-Cyrl-TJ" sz="2400" dirty="0">
                <a:latin typeface="Times New Roman" panose="02020603050405020304" pitchFamily="18" charset="0"/>
                <a:ea typeface="Calibri" panose="020F0502020204030204" pitchFamily="34" charset="0"/>
              </a:rPr>
              <a:t>	Намудҳои трансформаторҳои шиддат дар расми 12.2. нишон дода шудааст.</a:t>
            </a:r>
            <a:endParaRPr lang="ru-RU" sz="2400" dirty="0"/>
          </a:p>
        </p:txBody>
      </p:sp>
      <p:pic>
        <p:nvPicPr>
          <p:cNvPr id="6" name="Рисунок 5" descr="Picture background">
            <a:extLst>
              <a:ext uri="{FF2B5EF4-FFF2-40B4-BE49-F238E27FC236}">
                <a16:creationId xmlns:a16="http://schemas.microsoft.com/office/drawing/2014/main" id="{77C46654-C71A-45F5-A652-5672E01B417E}"/>
              </a:ext>
            </a:extLst>
          </p:cNvPr>
          <p:cNvPicPr/>
          <p:nvPr/>
        </p:nvPicPr>
        <p:blipFill rotWithShape="1">
          <a:blip r:embed="rId2">
            <a:extLst>
              <a:ext uri="{28A0092B-C50C-407E-A947-70E740481C1C}">
                <a14:useLocalDpi xmlns:a14="http://schemas.microsoft.com/office/drawing/2010/main" val="0"/>
              </a:ext>
            </a:extLst>
          </a:blip>
          <a:srcRect l="68306" t="27615"/>
          <a:stretch/>
        </p:blipFill>
        <p:spPr bwMode="auto">
          <a:xfrm>
            <a:off x="6303146" y="1216613"/>
            <a:ext cx="3098308" cy="3875597"/>
          </a:xfrm>
          <a:prstGeom prst="rect">
            <a:avLst/>
          </a:prstGeom>
          <a:noFill/>
          <a:ln>
            <a:noFill/>
          </a:ln>
          <a:extLst>
            <a:ext uri="{53640926-AAD7-44D8-BBD7-CCE9431645EC}">
              <a14:shadowObscured xmlns:a14="http://schemas.microsoft.com/office/drawing/2010/main"/>
            </a:ext>
          </a:extLst>
        </p:spPr>
      </p:pic>
      <p:sp>
        <p:nvSpPr>
          <p:cNvPr id="7" name="Прямоугольник 6">
            <a:extLst>
              <a:ext uri="{FF2B5EF4-FFF2-40B4-BE49-F238E27FC236}">
                <a16:creationId xmlns:a16="http://schemas.microsoft.com/office/drawing/2014/main" id="{8BCBC8C8-B441-4D98-A1E0-29B555C1B31E}"/>
              </a:ext>
            </a:extLst>
          </p:cNvPr>
          <p:cNvSpPr/>
          <p:nvPr/>
        </p:nvSpPr>
        <p:spPr>
          <a:xfrm>
            <a:off x="853496" y="5878819"/>
            <a:ext cx="5289851" cy="734688"/>
          </a:xfrm>
          <a:prstGeom prst="rect">
            <a:avLst/>
          </a:prstGeom>
        </p:spPr>
        <p:txBody>
          <a:bodyPr wrap="square">
            <a:spAutoFit/>
          </a:bodyPr>
          <a:lstStyle/>
          <a:p>
            <a:pPr marL="651510" indent="-651510">
              <a:lnSpc>
                <a:spcPct val="107000"/>
              </a:lnSpc>
            </a:pPr>
            <a:r>
              <a:rPr lang="tg-Cyrl-TJ" sz="2000" dirty="0">
                <a:latin typeface="Times New Roman" panose="02020603050405020304" pitchFamily="18" charset="0"/>
                <a:ea typeface="Calibri" panose="020F0502020204030204" pitchFamily="34" charset="0"/>
                <a:cs typeface="Times New Roman" panose="02020603050405020304" pitchFamily="18" charset="0"/>
              </a:rPr>
              <a:t>Рас. 12.2. Схемаи принсипиалии трансформатори шиддат </a:t>
            </a:r>
            <a:r>
              <a:rPr lang="ru-RU" sz="20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hlinkClick r:id="rId3"/>
              </a:rPr>
              <a:t>kasheloff.ru</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5F310E24-6561-40DD-91FF-436AEC0CFEA2}"/>
              </a:ext>
            </a:extLst>
          </p:cNvPr>
          <p:cNvSpPr/>
          <p:nvPr/>
        </p:nvSpPr>
        <p:spPr>
          <a:xfrm>
            <a:off x="915645" y="1690139"/>
            <a:ext cx="4953000" cy="4154984"/>
          </a:xfrm>
          <a:prstGeom prst="rect">
            <a:avLst/>
          </a:prstGeom>
        </p:spPr>
        <p:txBody>
          <a:bodyPr>
            <a:spAutoFit/>
          </a:bodyPr>
          <a:lstStyle/>
          <a:p>
            <a:pPr indent="449580" algn="just">
              <a:spcAft>
                <a:spcPts val="800"/>
              </a:spcAft>
            </a:pPr>
            <a:r>
              <a:rPr lang="tg-Cyrl-TJ" sz="2400" dirty="0">
                <a:latin typeface="Times New Roman" panose="02020603050405020304" pitchFamily="18" charset="0"/>
                <a:ea typeface="Calibri" panose="020F0502020204030204" pitchFamily="34" charset="0"/>
                <a:cs typeface="Times New Roman" panose="02020603050405020304" pitchFamily="18" charset="0"/>
              </a:rPr>
              <a:t>Дар инҷо: 1. Оиқҳои гузаронанда (проход</a:t>
            </a:r>
            <a:r>
              <a:rPr lang="ru-RU" sz="2400" dirty="0">
                <a:latin typeface="Times New Roman" panose="02020603050405020304" pitchFamily="18" charset="0"/>
                <a:ea typeface="Calibri" panose="020F0502020204030204" pitchFamily="34" charset="0"/>
                <a:cs typeface="Times New Roman" panose="02020603050405020304" pitchFamily="18" charset="0"/>
              </a:rPr>
              <a:t>ные изоляторы</a:t>
            </a:r>
            <a:r>
              <a:rPr lang="tg-Cyrl-TJ" sz="2400" dirty="0">
                <a:latin typeface="Times New Roman" panose="02020603050405020304" pitchFamily="18" charset="0"/>
                <a:ea typeface="Calibri" panose="020F0502020204030204" pitchFamily="34" charset="0"/>
                <a:cs typeface="Times New Roman" panose="02020603050405020304" pitchFamily="18" charset="0"/>
              </a:rPr>
              <a:t>). 2. Болт барои заминвасл </a:t>
            </a:r>
            <a:r>
              <a:rPr lang="ru-RU" sz="2400" dirty="0">
                <a:latin typeface="Times New Roman" panose="02020603050405020304" pitchFamily="18" charset="0"/>
                <a:ea typeface="Calibri" panose="020F0502020204030204" pitchFamily="34" charset="0"/>
                <a:cs typeface="Times New Roman" panose="02020603050405020304" pitchFamily="18" charset="0"/>
              </a:rPr>
              <a:t>(болт заземления)</a:t>
            </a:r>
            <a:r>
              <a:rPr lang="tg-Cyrl-TJ" sz="2400" dirty="0">
                <a:latin typeface="Times New Roman" panose="02020603050405020304" pitchFamily="18" charset="0"/>
                <a:ea typeface="Calibri" panose="020F0502020204030204" pitchFamily="34" charset="0"/>
                <a:cs typeface="Times New Roman" panose="02020603050405020304" pitchFamily="18" charset="0"/>
              </a:rPr>
              <a:t>. 3. Сарпушаки равғанпуркунӣ (сливная пробка). 4. Тана (бак корпуса). 5.Ғалтак (обмотка). 7. Дилак (сердечник). 8. Сарпушаки винтӣ (винтовая пробка). 9. Нуқтаи пайвасткунии шиддати баланд (контакт высоковольтного ввода).</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546657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F25C3761-CC63-4B8A-B32D-5D6C593FC545}"/>
              </a:ext>
            </a:extLst>
          </p:cNvPr>
          <p:cNvSpPr/>
          <p:nvPr/>
        </p:nvSpPr>
        <p:spPr>
          <a:xfrm>
            <a:off x="1270974" y="0"/>
            <a:ext cx="8050602" cy="954107"/>
          </a:xfrm>
          <a:prstGeom prst="rect">
            <a:avLst/>
          </a:prstGeom>
        </p:spPr>
        <p:txBody>
          <a:bodyPr wrap="non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Схемаҳои пайвасти печаҳои трансформаторҳои </a:t>
            </a:r>
            <a:endParaRPr lang="ru-RU" sz="2800" dirty="0">
              <a:solidFill>
                <a:schemeClr val="bg1"/>
              </a:solidFill>
              <a:latin typeface="Times New Roman" panose="02020603050405020304" pitchFamily="18" charset="0"/>
              <a:cs typeface="Times New Roman" panose="02020603050405020304" pitchFamily="18" charset="0"/>
            </a:endParaRPr>
          </a:p>
          <a:p>
            <a:pPr algn="ctr"/>
            <a:r>
              <a:rPr lang="ru-RU" sz="2800" b="1" dirty="0">
                <a:solidFill>
                  <a:schemeClr val="bg1"/>
                </a:solidFill>
                <a:latin typeface="Times New Roman" panose="02020603050405020304" pitchFamily="18" charset="0"/>
                <a:cs typeface="Times New Roman" panose="02020603050405020304" pitchFamily="18" charset="0"/>
              </a:rPr>
              <a:t>шиддат бо реле.</a:t>
            </a:r>
          </a:p>
        </p:txBody>
      </p:sp>
      <p:sp>
        <p:nvSpPr>
          <p:cNvPr id="5" name="Прямоугольник 4">
            <a:extLst>
              <a:ext uri="{FF2B5EF4-FFF2-40B4-BE49-F238E27FC236}">
                <a16:creationId xmlns:a16="http://schemas.microsoft.com/office/drawing/2014/main" id="{553E57A7-2245-4FF7-9728-F1C0AF9085CC}"/>
              </a:ext>
            </a:extLst>
          </p:cNvPr>
          <p:cNvSpPr/>
          <p:nvPr/>
        </p:nvSpPr>
        <p:spPr>
          <a:xfrm>
            <a:off x="1082706" y="1194711"/>
            <a:ext cx="8372012" cy="4385816"/>
          </a:xfrm>
          <a:prstGeom prst="rect">
            <a:avLst/>
          </a:prstGeom>
        </p:spPr>
        <p:txBody>
          <a:bodyPr wrap="square">
            <a:spAutoFit/>
          </a:bodyPr>
          <a:lstStyle/>
          <a:p>
            <a:pPr marL="228600" indent="220980" algn="just">
              <a:lnSpc>
                <a:spcPct val="150000"/>
              </a:lnSpc>
              <a:spcAft>
                <a:spcPts val="800"/>
              </a:spcAf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Пайвастшавии дурусти трансформаторҳои шиддат бо релеҳо аҳамияти бузург дорад, зеро хатогӣ метавонад боиси кор накардани системаҳои ҳимоявӣ гардад.</a:t>
            </a:r>
          </a:p>
          <a:p>
            <a:pPr>
              <a:lnSpc>
                <a:spcPct val="150000"/>
              </a:lnSpc>
              <a:spcBef>
                <a:spcPts val="200"/>
              </a:spcBef>
            </a:pPr>
            <a:r>
              <a:rPr lang="ru-RU" sz="2400" b="1"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Пайвасти якфазаи трансформатори шиддат бо реле</a:t>
            </a:r>
          </a:p>
          <a:p>
            <a:pPr marL="342900" lvl="0" indent="-342900">
              <a:lnSpc>
                <a:spcPct val="150000"/>
              </a:lnSpc>
              <a:spcAft>
                <a:spcPts val="800"/>
              </a:spcAft>
              <a:buSzPts val="1000"/>
              <a:buFont typeface="Symbol" panose="05050102010706020507" pitchFamily="18" charset="2"/>
              <a:buChar char=""/>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Истифода мешавад дар шабакаҳои якфаза ё барои андозагирии якфаза дар шабакаи сефаза.</a:t>
            </a:r>
          </a:p>
          <a:p>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Релеи ҳимоявӣ ба печи дуюмдараҷа тавассути муҳофизати мутавозин ё фарқкунандаи шиддат пайваст карда мешавад.</a:t>
            </a:r>
            <a:endParaRPr lang="ru-RU"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86650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922D05F3-563A-46E5-B981-95FBA653A13B}"/>
              </a:ext>
            </a:extLst>
          </p:cNvPr>
          <p:cNvSpPr/>
          <p:nvPr/>
        </p:nvSpPr>
        <p:spPr>
          <a:xfrm>
            <a:off x="1270974" y="0"/>
            <a:ext cx="8050602" cy="954107"/>
          </a:xfrm>
          <a:prstGeom prst="rect">
            <a:avLst/>
          </a:prstGeom>
        </p:spPr>
        <p:txBody>
          <a:bodyPr wrap="non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Схемаҳои пайвасти печаҳои трансформаторҳои </a:t>
            </a:r>
            <a:endParaRPr lang="ru-RU" sz="2800" dirty="0">
              <a:solidFill>
                <a:schemeClr val="bg1"/>
              </a:solidFill>
              <a:latin typeface="Times New Roman" panose="02020603050405020304" pitchFamily="18" charset="0"/>
              <a:cs typeface="Times New Roman" panose="02020603050405020304" pitchFamily="18" charset="0"/>
            </a:endParaRPr>
          </a:p>
          <a:p>
            <a:pPr algn="ctr"/>
            <a:r>
              <a:rPr lang="ru-RU" sz="2800" b="1" dirty="0">
                <a:solidFill>
                  <a:schemeClr val="bg1"/>
                </a:solidFill>
                <a:latin typeface="Times New Roman" panose="02020603050405020304" pitchFamily="18" charset="0"/>
                <a:cs typeface="Times New Roman" panose="02020603050405020304" pitchFamily="18" charset="0"/>
              </a:rPr>
              <a:t>шиддат бо реле.</a:t>
            </a:r>
          </a:p>
        </p:txBody>
      </p:sp>
      <p:sp>
        <p:nvSpPr>
          <p:cNvPr id="6" name="Прямоугольник 5">
            <a:extLst>
              <a:ext uri="{FF2B5EF4-FFF2-40B4-BE49-F238E27FC236}">
                <a16:creationId xmlns:a16="http://schemas.microsoft.com/office/drawing/2014/main" id="{939D08E1-7377-40F5-B45B-3284E7208AB1}"/>
              </a:ext>
            </a:extLst>
          </p:cNvPr>
          <p:cNvSpPr/>
          <p:nvPr/>
        </p:nvSpPr>
        <p:spPr>
          <a:xfrm>
            <a:off x="1185717" y="842070"/>
            <a:ext cx="8221115" cy="4647426"/>
          </a:xfrm>
          <a:prstGeom prst="rect">
            <a:avLst/>
          </a:prstGeom>
        </p:spPr>
        <p:txBody>
          <a:bodyPr wrap="square">
            <a:spAutoFit/>
          </a:bodyPr>
          <a:lstStyle/>
          <a:p>
            <a:pPr algn="just">
              <a:lnSpc>
                <a:spcPct val="150000"/>
              </a:lnSpc>
              <a:spcBef>
                <a:spcPts val="200"/>
              </a:spcBef>
            </a:pPr>
            <a:r>
              <a:rPr lang="ru-RU" sz="2400" b="1"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Пайвасти се трансформатори якфаза (Схемаи "Y/Y")</a:t>
            </a:r>
          </a:p>
          <a:p>
            <a:pPr marL="342900" lvl="0" indent="-342900" algn="just">
              <a:lnSpc>
                <a:spcPct val="150000"/>
              </a:lnSpc>
              <a:spcAft>
                <a:spcPts val="800"/>
              </a:spcAft>
              <a:buSzPts val="1000"/>
              <a:buFont typeface="Symbol" panose="05050102010706020507" pitchFamily="18" charset="2"/>
              <a:buChar char=""/>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Се трансформатори якфаза ба ҳар як фаза пайваст мешаванд.</a:t>
            </a:r>
          </a:p>
          <a:p>
            <a:pPr marL="342900" lvl="0" indent="-342900" algn="just">
              <a:lnSpc>
                <a:spcPct val="150000"/>
              </a:lnSpc>
              <a:spcAft>
                <a:spcPts val="800"/>
              </a:spcAft>
              <a:buSzPts val="1000"/>
              <a:buFont typeface="Symbol" panose="05050102010706020507" pitchFamily="18" charset="2"/>
              <a:buChar char=""/>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Печаҳои ибтидоӣ ва дуюмдараҷа ҳарду бо схемаи "Y" пайваст шудаанд.</a:t>
            </a:r>
          </a:p>
          <a:p>
            <a:pPr marL="342900" lvl="0" indent="-342900" algn="just">
              <a:spcAft>
                <a:spcPts val="800"/>
              </a:spcAft>
              <a:buSzPts val="1000"/>
              <a:buFont typeface="Symbol" panose="05050102010706020507" pitchFamily="18" charset="2"/>
              <a:buChar char=""/>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Аз нуқтаи нейтралии печаҳои дуюмдараҷа хати нейтралӣ бароварда мешавад.</a:t>
            </a:r>
          </a:p>
          <a:p>
            <a:pPr marL="342900" lvl="0" indent="-342900" algn="just">
              <a:spcAft>
                <a:spcPts val="800"/>
              </a:spcAft>
              <a:buSzPts val="1000"/>
              <a:buFont typeface="Symbol" panose="05050102010706020507" pitchFamily="18" charset="2"/>
              <a:buChar char=""/>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Пурра шиддати байнифазиро таъмин мекунад, барои релеҳои дар асоси шиддат фаъолшуда истифода мешавад.</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40978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1CCF0602-A481-48FF-B4F8-DEEF573C4A60}"/>
              </a:ext>
            </a:extLst>
          </p:cNvPr>
          <p:cNvSpPr/>
          <p:nvPr/>
        </p:nvSpPr>
        <p:spPr>
          <a:xfrm>
            <a:off x="1270974" y="0"/>
            <a:ext cx="8050602" cy="954107"/>
          </a:xfrm>
          <a:prstGeom prst="rect">
            <a:avLst/>
          </a:prstGeom>
        </p:spPr>
        <p:txBody>
          <a:bodyPr wrap="non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Схемаҳои пайвасти печаҳои трансформаторҳои </a:t>
            </a:r>
            <a:endParaRPr lang="ru-RU" sz="2800" dirty="0">
              <a:solidFill>
                <a:schemeClr val="bg1"/>
              </a:solidFill>
              <a:latin typeface="Times New Roman" panose="02020603050405020304" pitchFamily="18" charset="0"/>
              <a:cs typeface="Times New Roman" panose="02020603050405020304" pitchFamily="18" charset="0"/>
            </a:endParaRPr>
          </a:p>
          <a:p>
            <a:pPr algn="ctr"/>
            <a:r>
              <a:rPr lang="ru-RU" sz="2800" b="1" dirty="0">
                <a:solidFill>
                  <a:schemeClr val="bg1"/>
                </a:solidFill>
                <a:latin typeface="Times New Roman" panose="02020603050405020304" pitchFamily="18" charset="0"/>
                <a:cs typeface="Times New Roman" panose="02020603050405020304" pitchFamily="18" charset="0"/>
              </a:rPr>
              <a:t>шиддат бо реле.</a:t>
            </a:r>
          </a:p>
        </p:txBody>
      </p:sp>
      <p:sp>
        <p:nvSpPr>
          <p:cNvPr id="6" name="Прямоугольник 5">
            <a:extLst>
              <a:ext uri="{FF2B5EF4-FFF2-40B4-BE49-F238E27FC236}">
                <a16:creationId xmlns:a16="http://schemas.microsoft.com/office/drawing/2014/main" id="{26CBFFB3-A223-45AB-8733-BA280B3B2EAA}"/>
              </a:ext>
            </a:extLst>
          </p:cNvPr>
          <p:cNvSpPr/>
          <p:nvPr/>
        </p:nvSpPr>
        <p:spPr>
          <a:xfrm>
            <a:off x="1091584" y="1314187"/>
            <a:ext cx="8229992" cy="3555140"/>
          </a:xfrm>
          <a:prstGeom prst="rect">
            <a:avLst/>
          </a:prstGeom>
        </p:spPr>
        <p:txBody>
          <a:bodyPr wrap="square">
            <a:spAutoFit/>
          </a:bodyPr>
          <a:lstStyle/>
          <a:p>
            <a:pPr>
              <a:lnSpc>
                <a:spcPct val="150000"/>
              </a:lnSpc>
              <a:spcBef>
                <a:spcPts val="200"/>
              </a:spcBef>
            </a:pPr>
            <a:r>
              <a:rPr lang="ru-RU" sz="2400" b="1"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Схемаи пайвасти "V"</a:t>
            </a:r>
          </a:p>
          <a:p>
            <a:pPr marL="342900" lvl="0" indent="-342900">
              <a:lnSpc>
                <a:spcPct val="150000"/>
              </a:lnSpc>
              <a:spcAft>
                <a:spcPts val="800"/>
              </a:spcAft>
              <a:buSzPts val="1000"/>
              <a:buFont typeface="Symbol" panose="05050102010706020507" pitchFamily="18" charset="2"/>
              <a:buChar char=""/>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Барои кам кардани миқдори трансформаторҳо истифода мешавад.</a:t>
            </a:r>
          </a:p>
          <a:p>
            <a:pPr marL="342900" lvl="0" indent="-342900">
              <a:lnSpc>
                <a:spcPct val="150000"/>
              </a:lnSpc>
              <a:spcAft>
                <a:spcPts val="800"/>
              </a:spcAft>
              <a:buSzPts val="1000"/>
              <a:buFont typeface="Symbol" panose="05050102010706020507" pitchFamily="18" charset="2"/>
              <a:buChar char=""/>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Ду трансформатори якфаза дар ду фаза пайваст мешаванд.</a:t>
            </a:r>
          </a:p>
          <a:p>
            <a:pPr marL="342900" lvl="0" indent="-342900">
              <a:lnSpc>
                <a:spcPct val="150000"/>
              </a:lnSpc>
              <a:spcAft>
                <a:spcPts val="800"/>
              </a:spcAft>
              <a:buSzPts val="1000"/>
              <a:buFont typeface="Symbol" panose="05050102010706020507" pitchFamily="18" charset="2"/>
              <a:buChar char=""/>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Миқдори маълумот кам мешавад, вале дар ҳолатҳои фавқулодда ва иқтисодӣ истифода мешавад.</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806243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3B2BAA42-2114-43E3-80CB-65A8610A8AE0}"/>
              </a:ext>
            </a:extLst>
          </p:cNvPr>
          <p:cNvSpPr/>
          <p:nvPr/>
        </p:nvSpPr>
        <p:spPr>
          <a:xfrm>
            <a:off x="1270974" y="0"/>
            <a:ext cx="8050602" cy="954107"/>
          </a:xfrm>
          <a:prstGeom prst="rect">
            <a:avLst/>
          </a:prstGeom>
        </p:spPr>
        <p:txBody>
          <a:bodyPr wrap="non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Схемаҳои пайвасти печаҳои трансформаторҳои </a:t>
            </a:r>
            <a:endParaRPr lang="ru-RU" sz="2800" dirty="0">
              <a:solidFill>
                <a:schemeClr val="bg1"/>
              </a:solidFill>
              <a:latin typeface="Times New Roman" panose="02020603050405020304" pitchFamily="18" charset="0"/>
              <a:cs typeface="Times New Roman" panose="02020603050405020304" pitchFamily="18" charset="0"/>
            </a:endParaRPr>
          </a:p>
          <a:p>
            <a:pPr algn="ctr"/>
            <a:r>
              <a:rPr lang="ru-RU" sz="2800" b="1" dirty="0">
                <a:solidFill>
                  <a:schemeClr val="bg1"/>
                </a:solidFill>
                <a:latin typeface="Times New Roman" panose="02020603050405020304" pitchFamily="18" charset="0"/>
                <a:cs typeface="Times New Roman" panose="02020603050405020304" pitchFamily="18" charset="0"/>
              </a:rPr>
              <a:t>шиддат бо реле.</a:t>
            </a:r>
          </a:p>
        </p:txBody>
      </p:sp>
      <p:sp>
        <p:nvSpPr>
          <p:cNvPr id="6" name="Прямоугольник 5">
            <a:extLst>
              <a:ext uri="{FF2B5EF4-FFF2-40B4-BE49-F238E27FC236}">
                <a16:creationId xmlns:a16="http://schemas.microsoft.com/office/drawing/2014/main" id="{13D2F5E1-474F-4AC0-8C6B-305BCCC61DD2}"/>
              </a:ext>
            </a:extLst>
          </p:cNvPr>
          <p:cNvSpPr/>
          <p:nvPr/>
        </p:nvSpPr>
        <p:spPr>
          <a:xfrm>
            <a:off x="1270974" y="1329643"/>
            <a:ext cx="8050602" cy="3452548"/>
          </a:xfrm>
          <a:prstGeom prst="rect">
            <a:avLst/>
          </a:prstGeom>
        </p:spPr>
        <p:txBody>
          <a:bodyPr wrap="square">
            <a:spAutoFit/>
          </a:bodyPr>
          <a:lstStyle/>
          <a:p>
            <a:pPr>
              <a:lnSpc>
                <a:spcPct val="150000"/>
              </a:lnSpc>
              <a:spcBef>
                <a:spcPts val="200"/>
              </a:spcBef>
            </a:pPr>
            <a:r>
              <a:rPr lang="ru-RU" sz="2400" b="1"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Пайвасти трансформатори якфаза бо шиддати номутавозин</a:t>
            </a:r>
          </a:p>
          <a:p>
            <a:pPr marL="342900" lvl="0" indent="-342900">
              <a:lnSpc>
                <a:spcPct val="150000"/>
              </a:lnSpc>
              <a:spcAft>
                <a:spcPts val="800"/>
              </a:spcAft>
              <a:buSzPts val="1000"/>
              <a:buFont typeface="Symbol" panose="05050102010706020507" pitchFamily="18" charset="2"/>
              <a:buChar char=""/>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Барои релеҳои ҳимоявии </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ғайритавозун</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(релеҳои "U₀") истифода мешавад.</a:t>
            </a:r>
          </a:p>
          <a:p>
            <a:pPr marL="342900" lvl="0" indent="-342900">
              <a:lnSpc>
                <a:spcPct val="150000"/>
              </a:lnSpc>
              <a:spcAft>
                <a:spcPts val="800"/>
              </a:spcAft>
              <a:buSzPts val="1000"/>
              <a:buFont typeface="Symbol" panose="05050102010706020507" pitchFamily="18" charset="2"/>
              <a:buChar char=""/>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Аз тариқи шиддати нол ва фарқияти шиддат фаъол мешавад.</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892747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5193FC1B-C486-4004-9BAB-87400B6DA9A1}"/>
              </a:ext>
            </a:extLst>
          </p:cNvPr>
          <p:cNvSpPr/>
          <p:nvPr/>
        </p:nvSpPr>
        <p:spPr>
          <a:xfrm>
            <a:off x="1270974" y="0"/>
            <a:ext cx="8050602" cy="954107"/>
          </a:xfrm>
          <a:prstGeom prst="rect">
            <a:avLst/>
          </a:prstGeom>
        </p:spPr>
        <p:txBody>
          <a:bodyPr wrap="non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Схемаҳои пайвасти печаҳои трансформаторҳои </a:t>
            </a:r>
            <a:endParaRPr lang="ru-RU" sz="2800" dirty="0">
              <a:solidFill>
                <a:schemeClr val="bg1"/>
              </a:solidFill>
              <a:latin typeface="Times New Roman" panose="02020603050405020304" pitchFamily="18" charset="0"/>
              <a:cs typeface="Times New Roman" panose="02020603050405020304" pitchFamily="18" charset="0"/>
            </a:endParaRPr>
          </a:p>
          <a:p>
            <a:pPr algn="ctr"/>
            <a:r>
              <a:rPr lang="ru-RU" sz="2800" b="1" dirty="0">
                <a:solidFill>
                  <a:schemeClr val="bg1"/>
                </a:solidFill>
                <a:latin typeface="Times New Roman" panose="02020603050405020304" pitchFamily="18" charset="0"/>
                <a:cs typeface="Times New Roman" panose="02020603050405020304" pitchFamily="18" charset="0"/>
              </a:rPr>
              <a:t>шиддат бо реле.</a:t>
            </a:r>
          </a:p>
        </p:txBody>
      </p:sp>
      <p:sp>
        <p:nvSpPr>
          <p:cNvPr id="6" name="Прямоугольник 5">
            <a:extLst>
              <a:ext uri="{FF2B5EF4-FFF2-40B4-BE49-F238E27FC236}">
                <a16:creationId xmlns:a16="http://schemas.microsoft.com/office/drawing/2014/main" id="{A8A04609-306D-45E6-9E37-24A134567860}"/>
              </a:ext>
            </a:extLst>
          </p:cNvPr>
          <p:cNvSpPr/>
          <p:nvPr/>
        </p:nvSpPr>
        <p:spPr>
          <a:xfrm>
            <a:off x="1003177" y="776554"/>
            <a:ext cx="8238500" cy="4544834"/>
          </a:xfrm>
          <a:prstGeom prst="rect">
            <a:avLst/>
          </a:prstGeom>
        </p:spPr>
        <p:txBody>
          <a:bodyPr wrap="square">
            <a:spAutoFit/>
          </a:bodyPr>
          <a:lstStyle/>
          <a:p>
            <a:pPr indent="228600" algn="just">
              <a:lnSpc>
                <a:spcPct val="150000"/>
              </a:lnSpc>
              <a:spcAft>
                <a:spcPts val="800"/>
              </a:spcAft>
            </a:pPr>
            <a:r>
              <a:rPr lang="tg-Cyrl-TJ"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Афзалият ва камбудиҳои ТШ.</a:t>
            </a:r>
          </a:p>
          <a:p>
            <a:pPr indent="228600" algn="just">
              <a:spcAft>
                <a:spcPts val="800"/>
              </a:spcAft>
            </a:pPr>
            <a:r>
              <a:rPr lang="ru-RU" sz="2400" b="1" dirty="0">
                <a:latin typeface="Times New Roman" panose="02020603050405020304" pitchFamily="18" charset="0"/>
                <a:cs typeface="Times New Roman" panose="02020603050405020304" pitchFamily="18" charset="0"/>
              </a:rPr>
              <a:t>1.Бехатарӣ барои асбобҳо ва одамон:</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ТШ шиддати баландро то сатҳи паст коҳиш медиҳанд, ки он барои истифодаи бехатар дар асбобҳои ченкунӣ, релеҳои ҳимоявӣ ва автоматика мувофиқ аст. Ин боиси пешгирии осеб ва сӯхторҳои эҳтимолӣ мешавад.</a:t>
            </a:r>
          </a:p>
          <a:p>
            <a:pPr indent="228600">
              <a:spcAft>
                <a:spcPts val="800"/>
              </a:spcAft>
            </a:pPr>
            <a:r>
              <a:rPr lang="tg-Cyrl-TJ"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2</a:t>
            </a:r>
            <a:r>
              <a:rPr lang="ru-RU"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r>
              <a:rPr lang="ru-RU" sz="2400" b="1" dirty="0">
                <a:latin typeface="Times New Roman" panose="02020603050405020304" pitchFamily="18" charset="0"/>
                <a:cs typeface="Times New Roman" panose="02020603050405020304" pitchFamily="18" charset="0"/>
              </a:rPr>
              <a:t> Дақиқии баланд:</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Трансформаторҳои ченкунӣ махсус барои таъмини дақиқии баланди табдили шиддат истеҳсол мешаванд. Онҳо барои андозагирии параметрҳои шабака дар низомҳои ҳисоббаробаркунӣ ва назорат нақши асосӣ доранд</a:t>
            </a:r>
            <a:endParaRPr lang="ru-RU"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451082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A666AD0C-ED74-44C6-8A32-5C1336D1AD38}"/>
              </a:ext>
            </a:extLst>
          </p:cNvPr>
          <p:cNvSpPr/>
          <p:nvPr/>
        </p:nvSpPr>
        <p:spPr>
          <a:xfrm>
            <a:off x="1270974" y="0"/>
            <a:ext cx="8050602" cy="954107"/>
          </a:xfrm>
          <a:prstGeom prst="rect">
            <a:avLst/>
          </a:prstGeom>
        </p:spPr>
        <p:txBody>
          <a:bodyPr wrap="non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Схемаҳои пайвасти печаҳои трансформаторҳои </a:t>
            </a:r>
            <a:endParaRPr lang="ru-RU" sz="2800" dirty="0">
              <a:solidFill>
                <a:schemeClr val="bg1"/>
              </a:solidFill>
              <a:latin typeface="Times New Roman" panose="02020603050405020304" pitchFamily="18" charset="0"/>
              <a:cs typeface="Times New Roman" panose="02020603050405020304" pitchFamily="18" charset="0"/>
            </a:endParaRPr>
          </a:p>
          <a:p>
            <a:pPr algn="ctr"/>
            <a:r>
              <a:rPr lang="ru-RU" sz="2800" b="1" dirty="0">
                <a:solidFill>
                  <a:schemeClr val="bg1"/>
                </a:solidFill>
                <a:latin typeface="Times New Roman" panose="02020603050405020304" pitchFamily="18" charset="0"/>
                <a:cs typeface="Times New Roman" panose="02020603050405020304" pitchFamily="18" charset="0"/>
              </a:rPr>
              <a:t>шиддат бо реле.</a:t>
            </a:r>
          </a:p>
        </p:txBody>
      </p:sp>
      <p:sp>
        <p:nvSpPr>
          <p:cNvPr id="5" name="Rectangle 1">
            <a:extLst>
              <a:ext uri="{FF2B5EF4-FFF2-40B4-BE49-F238E27FC236}">
                <a16:creationId xmlns:a16="http://schemas.microsoft.com/office/drawing/2014/main" id="{54CF5C8B-040C-45DB-A799-8E4BD38121E2}"/>
              </a:ext>
            </a:extLst>
          </p:cNvPr>
          <p:cNvSpPr>
            <a:spLocks noChangeArrowheads="1"/>
          </p:cNvSpPr>
          <p:nvPr/>
        </p:nvSpPr>
        <p:spPr bwMode="auto">
          <a:xfrm>
            <a:off x="957304" y="954107"/>
            <a:ext cx="8677941" cy="50119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tabLst/>
            </a:pPr>
            <a:r>
              <a:rPr kumimoji="0" lang="ru-RU" altLang="ru-RU" sz="24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3.Ҷудокунӣ (изоляция) байни схемаи ченкунӣ ва схемаи қудратӣ: ТШ ҷудокунии электрикӣ байни шиддати баланд ва схемаи пастшиддатро таъмин мекунанд, ки ин ҷузъи муҳими амният ва дурустии ченкунӣ мебошад.</a:t>
            </a:r>
          </a:p>
          <a:p>
            <a:pPr marL="0" marR="0" lvl="0" indent="0" algn="just" defTabSz="914400" rtl="0" eaLnBrk="0" fontAlgn="base" latinLnBrk="0" hangingPunct="0">
              <a:lnSpc>
                <a:spcPct val="150000"/>
              </a:lnSpc>
              <a:spcBef>
                <a:spcPct val="0"/>
              </a:spcBef>
              <a:spcAft>
                <a:spcPct val="0"/>
              </a:spcAft>
              <a:buClrTx/>
              <a:buSzTx/>
              <a:tabLst/>
            </a:pPr>
            <a:r>
              <a:rPr kumimoji="0" lang="ru-RU" altLang="ru-RU" sz="24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4.Имконияти истифода бо дастгоҳҳои гуногун:</a:t>
            </a:r>
            <a:br>
              <a:rPr kumimoji="0" lang="ru-RU" altLang="ru-RU" sz="24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ru-RU" altLang="ru-RU" sz="24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Як ТШ метавонад барои таъмини шиддати коҳишёфта ба якчанд асбоб, аз ҷумла ватметр, волтметр, ҳисобкунак ва релеҳои ҳимоявӣ хизмат кунад. Ин як манбаи ягона барои ченкунии марказонидашуда мебошад.</a:t>
            </a:r>
          </a:p>
        </p:txBody>
      </p:sp>
    </p:spTree>
    <p:extLst>
      <p:ext uri="{BB962C8B-B14F-4D97-AF65-F5344CB8AC3E}">
        <p14:creationId xmlns:p14="http://schemas.microsoft.com/office/powerpoint/2010/main" val="6090790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060A9EE4-43C8-4F4C-B958-3FE4863AA7C0}"/>
              </a:ext>
            </a:extLst>
          </p:cNvPr>
          <p:cNvSpPr/>
          <p:nvPr/>
        </p:nvSpPr>
        <p:spPr>
          <a:xfrm>
            <a:off x="1226586" y="150920"/>
            <a:ext cx="8050602" cy="954107"/>
          </a:xfrm>
          <a:prstGeom prst="rect">
            <a:avLst/>
          </a:prstGeom>
        </p:spPr>
        <p:txBody>
          <a:bodyPr wrap="non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Схемаҳои пайвасти печаҳои трансформаторҳои </a:t>
            </a:r>
            <a:endParaRPr lang="ru-RU" sz="2800" dirty="0">
              <a:solidFill>
                <a:schemeClr val="bg1"/>
              </a:solidFill>
              <a:latin typeface="Times New Roman" panose="02020603050405020304" pitchFamily="18" charset="0"/>
              <a:cs typeface="Times New Roman" panose="02020603050405020304" pitchFamily="18" charset="0"/>
            </a:endParaRPr>
          </a:p>
          <a:p>
            <a:pPr algn="ctr"/>
            <a:r>
              <a:rPr lang="ru-RU" sz="2800" b="1" dirty="0">
                <a:solidFill>
                  <a:schemeClr val="bg1"/>
                </a:solidFill>
                <a:latin typeface="Times New Roman" panose="02020603050405020304" pitchFamily="18" charset="0"/>
                <a:cs typeface="Times New Roman" panose="02020603050405020304" pitchFamily="18" charset="0"/>
              </a:rPr>
              <a:t>шиддат бо реле.</a:t>
            </a:r>
          </a:p>
        </p:txBody>
      </p:sp>
      <p:sp>
        <p:nvSpPr>
          <p:cNvPr id="5" name="Rectangle 1">
            <a:extLst>
              <a:ext uri="{FF2B5EF4-FFF2-40B4-BE49-F238E27FC236}">
                <a16:creationId xmlns:a16="http://schemas.microsoft.com/office/drawing/2014/main" id="{8F258E7F-DD78-44CE-8602-A8A38108054E}"/>
              </a:ext>
            </a:extLst>
          </p:cNvPr>
          <p:cNvSpPr>
            <a:spLocks noChangeArrowheads="1"/>
          </p:cNvSpPr>
          <p:nvPr/>
        </p:nvSpPr>
        <p:spPr bwMode="auto">
          <a:xfrm>
            <a:off x="1083075" y="1384690"/>
            <a:ext cx="8114214" cy="40886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altLang="ru-RU"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Пойдорӣ ва устуворӣ:</a:t>
            </a:r>
            <a:br>
              <a:rPr kumimoji="0" lang="ru-RU" altLang="ru-RU"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ru-RU" altLang="ru-RU"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Трансформаторҳои шиддат одатан сохтори устувор ва мустаҳкам доранд. Онҳо метавонанд дар муҳити сахт ва дарозмуддат бе тағйироти назаррас дар хусусиятҳои худ фаъолият кунанд.</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ru-RU" altLang="ru-RU"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Арзиши пасти хизматрасонӣ:</a:t>
            </a:r>
            <a:br>
              <a:rPr kumimoji="0" lang="ru-RU" altLang="ru-RU"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ru-RU" altLang="ru-RU"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Аз сабаби надоштани қисмҳои ҳаракаткунанда, ТШ нигоҳдории кам талаб мекунад ва боэътимод дар тӯли солҳои зиёд фаъолият менамояд.</a:t>
            </a:r>
          </a:p>
        </p:txBody>
      </p:sp>
    </p:spTree>
    <p:extLst>
      <p:ext uri="{BB962C8B-B14F-4D97-AF65-F5344CB8AC3E}">
        <p14:creationId xmlns:p14="http://schemas.microsoft.com/office/powerpoint/2010/main" val="36250869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ECC49B8E-3887-4DEF-9F78-7C94E30E15A9}"/>
              </a:ext>
            </a:extLst>
          </p:cNvPr>
          <p:cNvSpPr/>
          <p:nvPr/>
        </p:nvSpPr>
        <p:spPr>
          <a:xfrm>
            <a:off x="1270974" y="0"/>
            <a:ext cx="8050602" cy="954107"/>
          </a:xfrm>
          <a:prstGeom prst="rect">
            <a:avLst/>
          </a:prstGeom>
        </p:spPr>
        <p:txBody>
          <a:bodyPr wrap="non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Схемаҳои пайвасти печаҳои трансформаторҳои </a:t>
            </a:r>
            <a:endParaRPr lang="ru-RU" sz="2800" dirty="0">
              <a:solidFill>
                <a:schemeClr val="bg1"/>
              </a:solidFill>
              <a:latin typeface="Times New Roman" panose="02020603050405020304" pitchFamily="18" charset="0"/>
              <a:cs typeface="Times New Roman" panose="02020603050405020304" pitchFamily="18" charset="0"/>
            </a:endParaRPr>
          </a:p>
          <a:p>
            <a:pPr algn="ctr"/>
            <a:r>
              <a:rPr lang="ru-RU" sz="2800" b="1" dirty="0">
                <a:solidFill>
                  <a:schemeClr val="bg1"/>
                </a:solidFill>
                <a:latin typeface="Times New Roman" panose="02020603050405020304" pitchFamily="18" charset="0"/>
                <a:cs typeface="Times New Roman" panose="02020603050405020304" pitchFamily="18" charset="0"/>
              </a:rPr>
              <a:t>шиддат бо реле.</a:t>
            </a:r>
          </a:p>
        </p:txBody>
      </p:sp>
      <p:sp>
        <p:nvSpPr>
          <p:cNvPr id="5" name="Прямоугольник 4">
            <a:extLst>
              <a:ext uri="{FF2B5EF4-FFF2-40B4-BE49-F238E27FC236}">
                <a16:creationId xmlns:a16="http://schemas.microsoft.com/office/drawing/2014/main" id="{E21C70CF-8F71-4052-9CA1-A129E809BC43}"/>
              </a:ext>
            </a:extLst>
          </p:cNvPr>
          <p:cNvSpPr/>
          <p:nvPr/>
        </p:nvSpPr>
        <p:spPr>
          <a:xfrm>
            <a:off x="1102321" y="738055"/>
            <a:ext cx="8423419" cy="5262979"/>
          </a:xfrm>
          <a:prstGeom prst="rect">
            <a:avLst/>
          </a:prstGeom>
        </p:spPr>
        <p:txBody>
          <a:bodyPr wrap="square">
            <a:spAutoFit/>
          </a:bodyPr>
          <a:lstStyle/>
          <a:p>
            <a:pPr algn="just">
              <a:lnSpc>
                <a:spcPct val="150000"/>
              </a:lnSpc>
            </a:pPr>
            <a:r>
              <a:rPr lang="ru-RU" sz="2400" b="1" dirty="0">
                <a:latin typeface="Times New Roman" panose="02020603050405020304" pitchFamily="18" charset="0"/>
                <a:cs typeface="Times New Roman" panose="02020603050405020304" pitchFamily="18" charset="0"/>
              </a:rPr>
              <a:t>Камбудиҳои ТШ:</a:t>
            </a:r>
          </a:p>
          <a:p>
            <a:pPr algn="just">
              <a:lnSpc>
                <a:spcPct val="150000"/>
              </a:lnSpc>
              <a:buFont typeface="+mj-lt"/>
              <a:buAutoNum type="arabicPeriod"/>
            </a:pPr>
            <a:r>
              <a:rPr lang="ru-RU" sz="2400" dirty="0">
                <a:latin typeface="Times New Roman" panose="02020603050405020304" pitchFamily="18" charset="0"/>
                <a:cs typeface="Times New Roman" panose="02020603050405020304" pitchFamily="18" charset="0"/>
              </a:rPr>
              <a:t>Маҳдудияти диапазони кори дақиқ:</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Дақиқии ченкунии ТШ асосан дар доираи муайяни сарборӣ ва шиддат нигоҳ дошта мешавад. Ҳангоми тағйирёбии боркунӣ ё фосилаи зиёд аз шиддати номиналӣ хатогии ченкунӣ метавонад зиёд шавад.</a:t>
            </a:r>
          </a:p>
          <a:p>
            <a:pPr algn="just">
              <a:buFont typeface="+mj-lt"/>
              <a:buAutoNum type="arabicPeriod"/>
            </a:pPr>
            <a:r>
              <a:rPr lang="ru-RU" sz="2400" dirty="0">
                <a:latin typeface="Times New Roman" panose="02020603050405020304" pitchFamily="18" charset="0"/>
                <a:cs typeface="Times New Roman" panose="02020603050405020304" pitchFamily="18" charset="0"/>
              </a:rPr>
              <a:t>Мавҷудияти хатоҳои ченкунӣ:</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Ҳар як ТШ дорои хатоҳои табиӣ мебошад — хатои амплитудӣ ва хатои фаза. Дар барномаҳои дақиқ, ба монанди ҳисоббаробаркунии энергия, ин хатогиҳо бояд ислоҳ карда шаванд.</a:t>
            </a:r>
          </a:p>
        </p:txBody>
      </p:sp>
    </p:spTree>
    <p:extLst>
      <p:ext uri="{BB962C8B-B14F-4D97-AF65-F5344CB8AC3E}">
        <p14:creationId xmlns:p14="http://schemas.microsoft.com/office/powerpoint/2010/main" val="35521972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136339BD-6805-4A00-B614-3E948A9A945A}"/>
              </a:ext>
            </a:extLst>
          </p:cNvPr>
          <p:cNvSpPr>
            <a:spLocks noChangeArrowheads="1"/>
          </p:cNvSpPr>
          <p:nvPr/>
        </p:nvSpPr>
        <p:spPr bwMode="auto">
          <a:xfrm>
            <a:off x="887767" y="646026"/>
            <a:ext cx="8353887" cy="55659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tabLst/>
            </a:pPr>
            <a:r>
              <a:rPr kumimoji="0" lang="ru-RU" altLang="ru-RU" sz="24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3.     Ҳаҷм ва вазни калон дар баъзе намудҳо:</a:t>
            </a:r>
            <a:br>
              <a:rPr kumimoji="0" lang="ru-RU" altLang="ru-RU" sz="24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ru-RU" altLang="ru-RU" sz="24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Трансформаторҳои классикии ТШ (масалан, дар шиддатҳои 110 кВ ва болотар) вазнин ва калонҳаҷм мебошанд. Ин талаботи баланди фазо ва васлкунии мураккабро ба вуҷуд меорад.</a:t>
            </a:r>
          </a:p>
          <a:p>
            <a:pPr marL="0" marR="0" lvl="0" indent="0" algn="just" defTabSz="914400" rtl="0" eaLnBrk="0" fontAlgn="base" latinLnBrk="0" hangingPunct="0">
              <a:lnSpc>
                <a:spcPct val="150000"/>
              </a:lnSpc>
              <a:spcBef>
                <a:spcPct val="0"/>
              </a:spcBef>
              <a:spcAft>
                <a:spcPct val="0"/>
              </a:spcAft>
              <a:buClrTx/>
              <a:buSzTx/>
              <a:tabLst/>
            </a:pPr>
            <a:r>
              <a:rPr kumimoji="0" lang="ru-RU" altLang="ru-RU" sz="24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4. Эҳтимоли нобудшавии изолятсия:</a:t>
            </a:r>
            <a:br>
              <a:rPr kumimoji="0" lang="ru-RU" altLang="ru-RU" sz="24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ru-RU" altLang="ru-RU" sz="24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Дар сурати халал ё вайрон шудани изолятсия (аз сабаби куҳнашавӣ, намӣ, шиддати зиёдатӣ), хавфи баромадани таҷҳизот аз кор зиёд мешавад, ки метавонад ба система осеб расонад.</a:t>
            </a:r>
          </a:p>
        </p:txBody>
      </p:sp>
      <p:sp>
        <p:nvSpPr>
          <p:cNvPr id="5" name="Прямоугольник 4">
            <a:extLst>
              <a:ext uri="{FF2B5EF4-FFF2-40B4-BE49-F238E27FC236}">
                <a16:creationId xmlns:a16="http://schemas.microsoft.com/office/drawing/2014/main" id="{E7804FF5-3BAD-4443-97C5-2D7693473643}"/>
              </a:ext>
            </a:extLst>
          </p:cNvPr>
          <p:cNvSpPr/>
          <p:nvPr/>
        </p:nvSpPr>
        <p:spPr>
          <a:xfrm>
            <a:off x="1270974" y="0"/>
            <a:ext cx="8050602" cy="954107"/>
          </a:xfrm>
          <a:prstGeom prst="rect">
            <a:avLst/>
          </a:prstGeom>
        </p:spPr>
        <p:txBody>
          <a:bodyPr wrap="non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Схемаҳои пайвасти печаҳои трансформаторҳои </a:t>
            </a:r>
            <a:endParaRPr lang="ru-RU" sz="2800" dirty="0">
              <a:solidFill>
                <a:schemeClr val="bg1"/>
              </a:solidFill>
              <a:latin typeface="Times New Roman" panose="02020603050405020304" pitchFamily="18" charset="0"/>
              <a:cs typeface="Times New Roman" panose="02020603050405020304" pitchFamily="18" charset="0"/>
            </a:endParaRPr>
          </a:p>
          <a:p>
            <a:pPr algn="ctr"/>
            <a:r>
              <a:rPr lang="ru-RU" sz="2800" b="1" dirty="0">
                <a:solidFill>
                  <a:schemeClr val="bg1"/>
                </a:solidFill>
                <a:latin typeface="Times New Roman" panose="02020603050405020304" pitchFamily="18" charset="0"/>
                <a:cs typeface="Times New Roman" panose="02020603050405020304" pitchFamily="18" charset="0"/>
              </a:rPr>
              <a:t>шиддат бо реле.</a:t>
            </a:r>
          </a:p>
        </p:txBody>
      </p:sp>
    </p:spTree>
    <p:extLst>
      <p:ext uri="{BB962C8B-B14F-4D97-AF65-F5344CB8AC3E}">
        <p14:creationId xmlns:p14="http://schemas.microsoft.com/office/powerpoint/2010/main" val="14593851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CEE97E12-EC6F-4736-9F10-3E0FD52B33F6}"/>
              </a:ext>
            </a:extLst>
          </p:cNvPr>
          <p:cNvSpPr/>
          <p:nvPr/>
        </p:nvSpPr>
        <p:spPr>
          <a:xfrm>
            <a:off x="1270974" y="0"/>
            <a:ext cx="8050602" cy="954107"/>
          </a:xfrm>
          <a:prstGeom prst="rect">
            <a:avLst/>
          </a:prstGeom>
        </p:spPr>
        <p:txBody>
          <a:bodyPr wrap="non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Схемаҳои пайвасти печаҳои трансформаторҳои </a:t>
            </a:r>
            <a:endParaRPr lang="ru-RU" sz="2800" dirty="0">
              <a:solidFill>
                <a:schemeClr val="bg1"/>
              </a:solidFill>
              <a:latin typeface="Times New Roman" panose="02020603050405020304" pitchFamily="18" charset="0"/>
              <a:cs typeface="Times New Roman" panose="02020603050405020304" pitchFamily="18" charset="0"/>
            </a:endParaRPr>
          </a:p>
          <a:p>
            <a:pPr algn="ctr"/>
            <a:r>
              <a:rPr lang="ru-RU" sz="2800" b="1" dirty="0">
                <a:solidFill>
                  <a:schemeClr val="bg1"/>
                </a:solidFill>
                <a:latin typeface="Times New Roman" panose="02020603050405020304" pitchFamily="18" charset="0"/>
                <a:cs typeface="Times New Roman" panose="02020603050405020304" pitchFamily="18" charset="0"/>
              </a:rPr>
              <a:t>шиддат бо реле.</a:t>
            </a:r>
          </a:p>
        </p:txBody>
      </p:sp>
      <p:sp>
        <p:nvSpPr>
          <p:cNvPr id="5" name="Rectangle 1">
            <a:extLst>
              <a:ext uri="{FF2B5EF4-FFF2-40B4-BE49-F238E27FC236}">
                <a16:creationId xmlns:a16="http://schemas.microsoft.com/office/drawing/2014/main" id="{B8DCD385-2096-4404-B928-26E152BAFDE4}"/>
              </a:ext>
            </a:extLst>
          </p:cNvPr>
          <p:cNvSpPr>
            <a:spLocks noChangeArrowheads="1"/>
          </p:cNvSpPr>
          <p:nvPr/>
        </p:nvSpPr>
        <p:spPr bwMode="auto">
          <a:xfrm>
            <a:off x="964414" y="786607"/>
            <a:ext cx="8499182" cy="50119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tabLst/>
            </a:pPr>
            <a:r>
              <a:rPr kumimoji="0" lang="ru-RU" altLang="ru-RU" sz="24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5.  Нигоҳдории муҳити равғанӣ (барои навъҳои равғандор):</a:t>
            </a:r>
            <a:br>
              <a:rPr kumimoji="0" lang="ru-RU" altLang="ru-RU" sz="24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ru-RU" altLang="ru-RU" sz="24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Дар баъзе навъҳои ТШ равғани изолятсионӣ истифода мешавад, ки метавонад бо мурури замон ифлос шавад, ва ё ба ихроҷи муҳитзистӣ оварда расонад.</a:t>
            </a:r>
          </a:p>
          <a:p>
            <a:pPr marL="0" marR="0" lvl="0" indent="0" algn="just" defTabSz="914400" rtl="0" eaLnBrk="0" fontAlgn="base" latinLnBrk="0" hangingPunct="0">
              <a:lnSpc>
                <a:spcPct val="150000"/>
              </a:lnSpc>
              <a:spcBef>
                <a:spcPct val="0"/>
              </a:spcBef>
              <a:spcAft>
                <a:spcPct val="0"/>
              </a:spcAft>
              <a:buClrTx/>
              <a:buSzTx/>
              <a:tabLst/>
            </a:pPr>
            <a:r>
              <a:rPr kumimoji="0" lang="ru-RU" altLang="ru-RU" sz="24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6. Маҳдудияти суръати ҷавоб дар ҳолатҳои гузаро:</a:t>
            </a:r>
            <a:br>
              <a:rPr kumimoji="0" lang="ru-RU" altLang="ru-RU" sz="24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ru-RU" altLang="ru-RU" sz="24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ТШ-ҳои анъанавӣ метавонанд дар шароити гузариши тез (масалан, бархӯрдҳои кӯтоҳ ё хати ноустувор) таъхири ҷавоб ё таҳрифи сигнали шиддатро нишон диҳанд, ки барои системаҳои автоматика ва муҳофизат таъсир мерасонад.</a:t>
            </a:r>
          </a:p>
        </p:txBody>
      </p:sp>
    </p:spTree>
    <p:extLst>
      <p:ext uri="{BB962C8B-B14F-4D97-AF65-F5344CB8AC3E}">
        <p14:creationId xmlns:p14="http://schemas.microsoft.com/office/powerpoint/2010/main" val="39757881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7AB26F9-6995-43CD-875F-AB9C41CDBAD5}"/>
              </a:ext>
            </a:extLst>
          </p:cNvPr>
          <p:cNvSpPr/>
          <p:nvPr/>
        </p:nvSpPr>
        <p:spPr>
          <a:xfrm>
            <a:off x="1270974" y="0"/>
            <a:ext cx="8050602" cy="954107"/>
          </a:xfrm>
          <a:prstGeom prst="rect">
            <a:avLst/>
          </a:prstGeom>
        </p:spPr>
        <p:txBody>
          <a:bodyPr wrap="non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Схемаҳои пайвасти печаҳои трансформаторҳои </a:t>
            </a:r>
            <a:endParaRPr lang="ru-RU" sz="2800" dirty="0">
              <a:solidFill>
                <a:schemeClr val="bg1"/>
              </a:solidFill>
              <a:latin typeface="Times New Roman" panose="02020603050405020304" pitchFamily="18" charset="0"/>
              <a:cs typeface="Times New Roman" panose="02020603050405020304" pitchFamily="18" charset="0"/>
            </a:endParaRPr>
          </a:p>
          <a:p>
            <a:pPr algn="ctr"/>
            <a:r>
              <a:rPr lang="ru-RU" sz="2800" b="1" dirty="0">
                <a:solidFill>
                  <a:schemeClr val="bg1"/>
                </a:solidFill>
                <a:latin typeface="Times New Roman" panose="02020603050405020304" pitchFamily="18" charset="0"/>
                <a:cs typeface="Times New Roman" panose="02020603050405020304" pitchFamily="18" charset="0"/>
              </a:rPr>
              <a:t>шиддат бо реле.</a:t>
            </a:r>
          </a:p>
        </p:txBody>
      </p:sp>
      <p:sp>
        <p:nvSpPr>
          <p:cNvPr id="5" name="Прямоугольник 4">
            <a:extLst>
              <a:ext uri="{FF2B5EF4-FFF2-40B4-BE49-F238E27FC236}">
                <a16:creationId xmlns:a16="http://schemas.microsoft.com/office/drawing/2014/main" id="{32B70456-1C80-4F71-994E-9755D50BAE8A}"/>
              </a:ext>
            </a:extLst>
          </p:cNvPr>
          <p:cNvSpPr/>
          <p:nvPr/>
        </p:nvSpPr>
        <p:spPr>
          <a:xfrm>
            <a:off x="674333" y="1078395"/>
            <a:ext cx="8807018" cy="4465133"/>
          </a:xfrm>
          <a:prstGeom prst="rect">
            <a:avLst/>
          </a:prstGeom>
        </p:spPr>
        <p:txBody>
          <a:bodyPr wrap="square">
            <a:spAutoFit/>
          </a:bodyPr>
          <a:lstStyle/>
          <a:p>
            <a:pPr marL="457200"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Васоили ченкунанда, бахусус релеи ченкунандаи шиддат, дар шиддатҳои фазавӣ ва байни фазавӣ, инчунин дар шиддатҳои пайдарпайии сифрӣ ва баръакс пайваст карда мешаванд. Барои гирифтани чунин шиддатҳо трансформатори шиддати якфаза ё сефаза ва филтри пайдарпайии баръакс истифода мешавад. Дар ин ҳолат, печаҳои дуюми трансформаторҳо бо якчанд намуди схема пайваст шуда, иҷрои он дар чунин ҳолатҳо иҷозат дода мешавад:</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199037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EFB0E2A7-31DA-40F1-94BA-1D62C7A9CA8B}"/>
              </a:ext>
            </a:extLst>
          </p:cNvPr>
          <p:cNvSpPr/>
          <p:nvPr/>
        </p:nvSpPr>
        <p:spPr>
          <a:xfrm>
            <a:off x="1270974" y="0"/>
            <a:ext cx="8050602" cy="954107"/>
          </a:xfrm>
          <a:prstGeom prst="rect">
            <a:avLst/>
          </a:prstGeom>
        </p:spPr>
        <p:txBody>
          <a:bodyPr wrap="non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Схемаҳои пайвасти печаҳои трансформаторҳои </a:t>
            </a:r>
            <a:endParaRPr lang="ru-RU" sz="2800" dirty="0">
              <a:solidFill>
                <a:schemeClr val="bg1"/>
              </a:solidFill>
              <a:latin typeface="Times New Roman" panose="02020603050405020304" pitchFamily="18" charset="0"/>
              <a:cs typeface="Times New Roman" panose="02020603050405020304" pitchFamily="18" charset="0"/>
            </a:endParaRPr>
          </a:p>
          <a:p>
            <a:pPr algn="ctr"/>
            <a:r>
              <a:rPr lang="ru-RU" sz="2800" b="1" dirty="0">
                <a:solidFill>
                  <a:schemeClr val="bg1"/>
                </a:solidFill>
                <a:latin typeface="Times New Roman" panose="02020603050405020304" pitchFamily="18" charset="0"/>
                <a:cs typeface="Times New Roman" panose="02020603050405020304" pitchFamily="18" charset="0"/>
              </a:rPr>
              <a:t>шиддат бо реле.</a:t>
            </a:r>
          </a:p>
        </p:txBody>
      </p:sp>
      <p:sp>
        <p:nvSpPr>
          <p:cNvPr id="5" name="Прямоугольник 4">
            <a:extLst>
              <a:ext uri="{FF2B5EF4-FFF2-40B4-BE49-F238E27FC236}">
                <a16:creationId xmlns:a16="http://schemas.microsoft.com/office/drawing/2014/main" id="{0D458196-C4A9-46CE-8DE6-271AD058CD12}"/>
              </a:ext>
            </a:extLst>
          </p:cNvPr>
          <p:cNvSpPr/>
          <p:nvPr/>
        </p:nvSpPr>
        <p:spPr>
          <a:xfrm>
            <a:off x="949540" y="785431"/>
            <a:ext cx="8372036" cy="5011949"/>
          </a:xfrm>
          <a:prstGeom prst="rect">
            <a:avLst/>
          </a:prstGeom>
        </p:spPr>
        <p:txBody>
          <a:bodyPr wrap="square">
            <a:spAutoFit/>
          </a:bodyPr>
          <a:lstStyle/>
          <a:p>
            <a:pPr marL="342900" lvl="0" indent="-342900" algn="just">
              <a:lnSpc>
                <a:spcPct val="150000"/>
              </a:lnSpc>
              <a:buFont typeface="Times New Roman" panose="02020603050405020304" pitchFamily="18" charset="0"/>
              <a:buChar char="-"/>
            </a:pPr>
            <a:r>
              <a:rPr lang="tg-Cyrl-TJ" sz="2400" dirty="0">
                <a:latin typeface="Times New Roman" panose="02020603050405020304" pitchFamily="18" charset="0"/>
                <a:ea typeface="Calibri" panose="020F0502020204030204" pitchFamily="34" charset="0"/>
                <a:cs typeface="Times New Roman" panose="02020603050405020304" pitchFamily="18" charset="0"/>
              </a:rPr>
              <a:t>дар сурати пайвасти печаи якум ба шиддати фазавӣ, аввалҳои ноқилҳо ба фазаи мувофиқ пайваст шуда, охирҳояшон дар як нуқтаи сарбаст ва бо замин алоқаманд карда мешаванд;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Times New Roman" panose="02020603050405020304" pitchFamily="18" charset="0"/>
              <a:buChar char="-"/>
            </a:pPr>
            <a:r>
              <a:rPr lang="tg-Cyrl-TJ" sz="2400" dirty="0">
                <a:latin typeface="Times New Roman" panose="02020603050405020304" pitchFamily="18" charset="0"/>
                <a:ea typeface="Calibri" panose="020F0502020204030204" pitchFamily="34" charset="0"/>
                <a:cs typeface="Times New Roman" panose="02020603050405020304" pitchFamily="18" charset="0"/>
              </a:rPr>
              <a:t>дар сурати пайвасти печаҳои якум ба шиддати байнифазавӣ, аввали он ба фазаи қаблӣ ва охирҳояш – ба фазаҳои оянда сарбаст карда мешаванд.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457200"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Пайвасти як трансформатори шиддат дар рас. 12.3,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а</a:t>
            </a:r>
            <a:r>
              <a:rPr lang="tg-Cyrl-TJ" sz="2400" dirty="0">
                <a:latin typeface="Times New Roman" panose="02020603050405020304" pitchFamily="18" charset="0"/>
                <a:ea typeface="Calibri" panose="020F0502020204030204" pitchFamily="34" charset="0"/>
                <a:cs typeface="Times New Roman" panose="02020603050405020304" pitchFamily="18" charset="0"/>
              </a:rPr>
              <a:t> оварда шудааст.</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569783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01BDE09-ADC4-409F-8876-98227672D329}"/>
              </a:ext>
            </a:extLst>
          </p:cNvPr>
          <p:cNvSpPr/>
          <p:nvPr/>
        </p:nvSpPr>
        <p:spPr>
          <a:xfrm>
            <a:off x="1244341" y="88776"/>
            <a:ext cx="8050602" cy="954107"/>
          </a:xfrm>
          <a:prstGeom prst="rect">
            <a:avLst/>
          </a:prstGeom>
        </p:spPr>
        <p:txBody>
          <a:bodyPr wrap="non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Схемаҳои пайвасти печаҳои трансформаторҳои </a:t>
            </a:r>
            <a:endParaRPr lang="ru-RU" sz="2800" dirty="0">
              <a:solidFill>
                <a:schemeClr val="bg1"/>
              </a:solidFill>
              <a:latin typeface="Times New Roman" panose="02020603050405020304" pitchFamily="18" charset="0"/>
              <a:cs typeface="Times New Roman" panose="02020603050405020304" pitchFamily="18" charset="0"/>
            </a:endParaRPr>
          </a:p>
          <a:p>
            <a:pPr algn="ctr"/>
            <a:r>
              <a:rPr lang="ru-RU" sz="2800" b="1" dirty="0">
                <a:solidFill>
                  <a:schemeClr val="bg1"/>
                </a:solidFill>
                <a:latin typeface="Times New Roman" panose="02020603050405020304" pitchFamily="18" charset="0"/>
                <a:cs typeface="Times New Roman" panose="02020603050405020304" pitchFamily="18" charset="0"/>
              </a:rPr>
              <a:t>шиддат бо реле.</a:t>
            </a:r>
          </a:p>
        </p:txBody>
      </p:sp>
      <p:sp>
        <p:nvSpPr>
          <p:cNvPr id="5" name="Прямоугольник 4">
            <a:extLst>
              <a:ext uri="{FF2B5EF4-FFF2-40B4-BE49-F238E27FC236}">
                <a16:creationId xmlns:a16="http://schemas.microsoft.com/office/drawing/2014/main" id="{6096BD1C-AC1F-43A7-BD1C-75718C561568}"/>
              </a:ext>
            </a:extLst>
          </p:cNvPr>
          <p:cNvSpPr/>
          <p:nvPr/>
        </p:nvSpPr>
        <p:spPr>
          <a:xfrm>
            <a:off x="514533" y="1242235"/>
            <a:ext cx="9002327" cy="3349956"/>
          </a:xfrm>
          <a:prstGeom prst="rect">
            <a:avLst/>
          </a:prstGeom>
        </p:spPr>
        <p:txBody>
          <a:bodyPr wrap="square">
            <a:spAutoFit/>
          </a:bodyPr>
          <a:lstStyle/>
          <a:p>
            <a:pPr marL="457200"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Печаи якуми трансформатори шиддат ба шиддати ду фаза пайваст карда мешавад. Ин гуна схема дар ҳолате кабул карда мешавад, ки як шиддати фазавии басанда мавҷуд аст, масалан шиддати </a:t>
            </a:r>
            <a:r>
              <a:rPr lang="en-US" sz="2400" i="1" dirty="0">
                <a:latin typeface="Times New Roman" panose="02020603050405020304" pitchFamily="18" charset="0"/>
                <a:ea typeface="Calibri" panose="020F0502020204030204" pitchFamily="34" charset="0"/>
                <a:cs typeface="Times New Roman" panose="02020603050405020304" pitchFamily="18" charset="0"/>
              </a:rPr>
              <a:t>U</a:t>
            </a:r>
            <a:r>
              <a:rPr lang="ru-RU" sz="2400" i="1" baseline="-25000" dirty="0">
                <a:latin typeface="Times New Roman" panose="02020603050405020304" pitchFamily="18" charset="0"/>
                <a:ea typeface="Calibri" panose="020F0502020204030204" pitchFamily="34" charset="0"/>
                <a:cs typeface="Times New Roman" panose="02020603050405020304" pitchFamily="18" charset="0"/>
              </a:rPr>
              <a:t>ВС</a:t>
            </a:r>
            <a:r>
              <a:rPr lang="ru-RU" sz="2400" dirty="0">
                <a:latin typeface="Times New Roman" panose="02020603050405020304" pitchFamily="18" charset="0"/>
                <a:ea typeface="Calibri" panose="020F0502020204030204" pitchFamily="34" charset="0"/>
                <a:cs typeface="Times New Roman" panose="02020603050405020304" pitchFamily="18" charset="0"/>
              </a:rPr>
              <a:t>.</a:t>
            </a:r>
          </a:p>
          <a:p>
            <a:pPr marL="457200" algn="just">
              <a:lnSpc>
                <a:spcPct val="150000"/>
              </a:lnSpc>
            </a:pPr>
            <a:r>
              <a:rPr lang="ru-RU" sz="2400" dirty="0">
                <a:latin typeface="Times New Roman" panose="02020603050405020304" pitchFamily="18" charset="0"/>
                <a:ea typeface="Calibri" panose="020F0502020204030204" pitchFamily="34" charset="0"/>
                <a:cs typeface="Times New Roman" panose="02020603050405020304" pitchFamily="18" charset="0"/>
              </a:rPr>
              <a:t>	Схемаи пайвасти </a:t>
            </a:r>
            <a:r>
              <a:rPr lang="tg-Cyrl-TJ" sz="2400" dirty="0">
                <a:latin typeface="Times New Roman" panose="02020603050405020304" pitchFamily="18" charset="0"/>
                <a:ea typeface="Calibri" panose="020F0502020204030204" pitchFamily="34" charset="0"/>
                <a:cs typeface="Times New Roman" panose="02020603050405020304" pitchFamily="18" charset="0"/>
              </a:rPr>
              <a:t>секунҷагии нопурраи печаҳои трансформатори шиддат, дар рас. 12.2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б</a:t>
            </a:r>
            <a:r>
              <a:rPr lang="tg-Cyrl-TJ" sz="2400" dirty="0">
                <a:latin typeface="Times New Roman" panose="02020603050405020304" pitchFamily="18" charset="0"/>
                <a:ea typeface="Calibri" panose="020F0502020204030204" pitchFamily="34" charset="0"/>
                <a:cs typeface="Times New Roman" panose="02020603050405020304" pitchFamily="18" charset="0"/>
              </a:rPr>
              <a:t> оварда шудааст.</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593866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1A998BDC-79F1-448E-B422-5908F301F1D5}"/>
              </a:ext>
            </a:extLst>
          </p:cNvPr>
          <p:cNvSpPr/>
          <p:nvPr/>
        </p:nvSpPr>
        <p:spPr>
          <a:xfrm>
            <a:off x="1164442" y="115409"/>
            <a:ext cx="8050602" cy="954107"/>
          </a:xfrm>
          <a:prstGeom prst="rect">
            <a:avLst/>
          </a:prstGeom>
        </p:spPr>
        <p:txBody>
          <a:bodyPr wrap="non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Схемаҳои пайвасти печаҳои трансформаторҳои </a:t>
            </a:r>
            <a:endParaRPr lang="ru-RU" sz="2800" dirty="0">
              <a:solidFill>
                <a:schemeClr val="bg1"/>
              </a:solidFill>
              <a:latin typeface="Times New Roman" panose="02020603050405020304" pitchFamily="18" charset="0"/>
              <a:cs typeface="Times New Roman" panose="02020603050405020304" pitchFamily="18" charset="0"/>
            </a:endParaRPr>
          </a:p>
          <a:p>
            <a:pPr algn="ctr"/>
            <a:r>
              <a:rPr lang="ru-RU" sz="2800" b="1" dirty="0">
                <a:solidFill>
                  <a:schemeClr val="bg1"/>
                </a:solidFill>
                <a:latin typeface="Times New Roman" panose="02020603050405020304" pitchFamily="18" charset="0"/>
                <a:cs typeface="Times New Roman" panose="02020603050405020304" pitchFamily="18" charset="0"/>
              </a:rPr>
              <a:t>шиддат бо реле.</a:t>
            </a:r>
          </a:p>
        </p:txBody>
      </p:sp>
      <p:sp>
        <p:nvSpPr>
          <p:cNvPr id="5" name="Rectangle 2">
            <a:extLst>
              <a:ext uri="{FF2B5EF4-FFF2-40B4-BE49-F238E27FC236}">
                <a16:creationId xmlns:a16="http://schemas.microsoft.com/office/drawing/2014/main" id="{8368C27C-055F-4889-88E9-C325A656527C}"/>
              </a:ext>
            </a:extLst>
          </p:cNvPr>
          <p:cNvSpPr>
            <a:spLocks noChangeArrowheads="1"/>
          </p:cNvSpPr>
          <p:nvPr/>
        </p:nvSpPr>
        <p:spPr bwMode="auto">
          <a:xfrm flipV="1">
            <a:off x="1473694" y="-577051"/>
            <a:ext cx="9073838"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6" name="Объект 5">
            <a:extLst>
              <a:ext uri="{FF2B5EF4-FFF2-40B4-BE49-F238E27FC236}">
                <a16:creationId xmlns:a16="http://schemas.microsoft.com/office/drawing/2014/main" id="{9704903F-1119-43B7-964D-19276279CDEC}"/>
              </a:ext>
            </a:extLst>
          </p:cNvPr>
          <p:cNvGraphicFramePr>
            <a:graphicFrameLocks noChangeAspect="1"/>
          </p:cNvGraphicFramePr>
          <p:nvPr>
            <p:extLst>
              <p:ext uri="{D42A27DB-BD31-4B8C-83A1-F6EECF244321}">
                <p14:modId xmlns:p14="http://schemas.microsoft.com/office/powerpoint/2010/main" val="2067210867"/>
              </p:ext>
            </p:extLst>
          </p:nvPr>
        </p:nvGraphicFramePr>
        <p:xfrm>
          <a:off x="1164442" y="1185435"/>
          <a:ext cx="5575176" cy="5015327"/>
        </p:xfrm>
        <a:graphic>
          <a:graphicData uri="http://schemas.openxmlformats.org/presentationml/2006/ole">
            <mc:AlternateContent xmlns:mc="http://schemas.openxmlformats.org/markup-compatibility/2006">
              <mc:Choice xmlns:v="urn:schemas-microsoft-com:vml" Requires="v">
                <p:oleObj spid="_x0000_s3076" r:id="rId3" imgW="5552963" imgH="4524263" progId="Visio.Drawing.11">
                  <p:embed/>
                </p:oleObj>
              </mc:Choice>
              <mc:Fallback>
                <p:oleObj r:id="rId3" imgW="5552963" imgH="4524263"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4442" y="1185435"/>
                        <a:ext cx="5575176" cy="5015327"/>
                      </a:xfrm>
                      <a:prstGeom prst="rect">
                        <a:avLst/>
                      </a:prstGeom>
                      <a:noFill/>
                    </p:spPr>
                  </p:pic>
                </p:oleObj>
              </mc:Fallback>
            </mc:AlternateContent>
          </a:graphicData>
        </a:graphic>
      </p:graphicFrame>
      <p:sp>
        <p:nvSpPr>
          <p:cNvPr id="7" name="Прямоугольник 6">
            <a:extLst>
              <a:ext uri="{FF2B5EF4-FFF2-40B4-BE49-F238E27FC236}">
                <a16:creationId xmlns:a16="http://schemas.microsoft.com/office/drawing/2014/main" id="{6D2E8ECB-2BB1-4CEB-9A1C-39EEFD2E4BEE}"/>
              </a:ext>
            </a:extLst>
          </p:cNvPr>
          <p:cNvSpPr/>
          <p:nvPr/>
        </p:nvSpPr>
        <p:spPr>
          <a:xfrm>
            <a:off x="5113190" y="1597374"/>
            <a:ext cx="4368184" cy="1722651"/>
          </a:xfrm>
          <a:prstGeom prst="rect">
            <a:avLst/>
          </a:prstGeom>
        </p:spPr>
        <p:txBody>
          <a:bodyPr wrap="square">
            <a:spAutoFit/>
          </a:bodyPr>
          <a:lstStyle/>
          <a:p>
            <a:pPr marL="457200" algn="just">
              <a:lnSpc>
                <a:spcPct val="107000"/>
              </a:lnSpc>
            </a:pPr>
            <a:r>
              <a:rPr lang="tg-Cyrl-TJ" sz="2000" dirty="0">
                <a:latin typeface="Times New Roman" panose="02020603050405020304" pitchFamily="18" charset="0"/>
                <a:ea typeface="Calibri" panose="020F0502020204030204" pitchFamily="34" charset="0"/>
                <a:cs typeface="Times New Roman" panose="02020603050405020304" pitchFamily="18" charset="0"/>
              </a:rPr>
              <a:t>Рас. 12.3. Схемаи пайвасти трансформаторҳои шиддат бо печаҳои реле. </a:t>
            </a: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Абдуллоев, Р.Т. Ҳимояи релеии таҷҳизоти электроэнергетикӣ: саҳ. 49.</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541565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E38D01F-54F3-4957-AC85-3AE5E96410F8}"/>
              </a:ext>
            </a:extLst>
          </p:cNvPr>
          <p:cNvSpPr/>
          <p:nvPr/>
        </p:nvSpPr>
        <p:spPr>
          <a:xfrm>
            <a:off x="1174362" y="133165"/>
            <a:ext cx="8050602" cy="954107"/>
          </a:xfrm>
          <a:prstGeom prst="rect">
            <a:avLst/>
          </a:prstGeom>
        </p:spPr>
        <p:txBody>
          <a:bodyPr wrap="non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Схемаҳои пайвасти печаҳои трансформаторҳои </a:t>
            </a:r>
            <a:endParaRPr lang="ru-RU" sz="2800" dirty="0">
              <a:solidFill>
                <a:schemeClr val="bg1"/>
              </a:solidFill>
              <a:latin typeface="Times New Roman" panose="02020603050405020304" pitchFamily="18" charset="0"/>
              <a:cs typeface="Times New Roman" panose="02020603050405020304" pitchFamily="18" charset="0"/>
            </a:endParaRPr>
          </a:p>
          <a:p>
            <a:pPr algn="ctr"/>
            <a:r>
              <a:rPr lang="ru-RU" sz="2800" b="1" dirty="0">
                <a:solidFill>
                  <a:schemeClr val="bg1"/>
                </a:solidFill>
                <a:latin typeface="Times New Roman" panose="02020603050405020304" pitchFamily="18" charset="0"/>
                <a:cs typeface="Times New Roman" panose="02020603050405020304" pitchFamily="18" charset="0"/>
              </a:rPr>
              <a:t>шиддат бо реле.</a:t>
            </a:r>
          </a:p>
        </p:txBody>
      </p:sp>
      <p:sp>
        <p:nvSpPr>
          <p:cNvPr id="5" name="Прямоугольник 4">
            <a:extLst>
              <a:ext uri="{FF2B5EF4-FFF2-40B4-BE49-F238E27FC236}">
                <a16:creationId xmlns:a16="http://schemas.microsoft.com/office/drawing/2014/main" id="{846B0D7E-89AF-4252-BF11-9D66F08DF9ED}"/>
              </a:ext>
            </a:extLst>
          </p:cNvPr>
          <p:cNvSpPr/>
          <p:nvPr/>
        </p:nvSpPr>
        <p:spPr>
          <a:xfrm>
            <a:off x="1174362" y="1350397"/>
            <a:ext cx="8244846" cy="4457567"/>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Схемаи пайвасти печаи трансформатори шиддат дар намуди ситора (рас. 12.2 </a:t>
            </a:r>
            <a:r>
              <a:rPr lang="tg-Cyrl-TJ" sz="2400" i="1" dirty="0">
                <a:latin typeface="Times New Roman" panose="02020603050405020304" pitchFamily="18" charset="0"/>
                <a:ea typeface="Calibri" panose="020F0502020204030204" pitchFamily="34" charset="0"/>
              </a:rPr>
              <a:t>в</a:t>
            </a:r>
            <a:r>
              <a:rPr lang="tg-Cyrl-TJ" sz="2400" dirty="0">
                <a:latin typeface="Times New Roman" panose="02020603050405020304" pitchFamily="18" charset="0"/>
                <a:ea typeface="Calibri" panose="020F0502020204030204" pitchFamily="34" charset="0"/>
              </a:rPr>
              <a:t>).</a:t>
            </a:r>
            <a:r>
              <a:rPr lang="tg-Cyrl-TJ" sz="2400" b="1" dirty="0">
                <a:latin typeface="Times New Roman" panose="02020603050405020304" pitchFamily="18" charset="0"/>
                <a:ea typeface="Calibri" panose="020F0502020204030204" pitchFamily="34" charset="0"/>
              </a:rPr>
              <a:t> </a:t>
            </a:r>
            <a:r>
              <a:rPr lang="tg-Cyrl-TJ" sz="2400" dirty="0">
                <a:latin typeface="Times New Roman" panose="02020603050405020304" pitchFamily="18" charset="0"/>
                <a:ea typeface="Calibri" panose="020F0502020204030204" pitchFamily="34" charset="0"/>
              </a:rPr>
              <a:t>Печаҳои якуми ду трансформатори шиддати якфаза ба ду фаза пайваст мешаванд. Печаҳои дуюм пайдарпай пайваст мешаванд. Чунин схема имкон медиҳад, ки реле ба шиддати байнифазавӣ (реле </a:t>
            </a:r>
            <a:r>
              <a:rPr lang="tg-Cyrl-TJ" sz="2400" i="1" dirty="0">
                <a:latin typeface="Times New Roman" panose="02020603050405020304" pitchFamily="18" charset="0"/>
                <a:ea typeface="Calibri" panose="020F0502020204030204" pitchFamily="34" charset="0"/>
              </a:rPr>
              <a:t>KV1</a:t>
            </a:r>
            <a:r>
              <a:rPr lang="tg-Cyrl-TJ" sz="2400" dirty="0">
                <a:latin typeface="Times New Roman" panose="02020603050405020304" pitchFamily="18" charset="0"/>
                <a:ea typeface="Calibri" panose="020F0502020204030204" pitchFamily="34" charset="0"/>
              </a:rPr>
              <a:t> – </a:t>
            </a:r>
            <a:r>
              <a:rPr lang="tg-Cyrl-TJ" sz="2400" i="1" dirty="0">
                <a:latin typeface="Times New Roman" panose="02020603050405020304" pitchFamily="18" charset="0"/>
                <a:ea typeface="Calibri" panose="020F0502020204030204" pitchFamily="34" charset="0"/>
              </a:rPr>
              <a:t>KV3</a:t>
            </a:r>
            <a:r>
              <a:rPr lang="tg-Cyrl-TJ" sz="2400" dirty="0">
                <a:latin typeface="Times New Roman" panose="02020603050405020304" pitchFamily="18" charset="0"/>
                <a:ea typeface="Calibri" panose="020F0502020204030204" pitchFamily="34" charset="0"/>
              </a:rPr>
              <a:t>) ва шиддати фаза нисбат ба нуқтаи нейтралии сунъии системаи байнишиддатӣ пайваст карда шавад. </a:t>
            </a:r>
            <a:endParaRPr lang="ru-RU" sz="2400" dirty="0"/>
          </a:p>
        </p:txBody>
      </p:sp>
    </p:spTree>
    <p:extLst>
      <p:ext uri="{BB962C8B-B14F-4D97-AF65-F5344CB8AC3E}">
        <p14:creationId xmlns:p14="http://schemas.microsoft.com/office/powerpoint/2010/main" val="28076020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CAF100E-D2F4-470B-AA4E-DF036222EFD7}"/>
              </a:ext>
            </a:extLst>
          </p:cNvPr>
          <p:cNvSpPr/>
          <p:nvPr/>
        </p:nvSpPr>
        <p:spPr>
          <a:xfrm>
            <a:off x="1270974" y="0"/>
            <a:ext cx="8050602" cy="954107"/>
          </a:xfrm>
          <a:prstGeom prst="rect">
            <a:avLst/>
          </a:prstGeom>
        </p:spPr>
        <p:txBody>
          <a:bodyPr wrap="non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Схемаҳои пайвасти печаҳои трансформаторҳои </a:t>
            </a:r>
            <a:endParaRPr lang="ru-RU" sz="2800" dirty="0">
              <a:solidFill>
                <a:schemeClr val="bg1"/>
              </a:solidFill>
              <a:latin typeface="Times New Roman" panose="02020603050405020304" pitchFamily="18" charset="0"/>
              <a:cs typeface="Times New Roman" panose="02020603050405020304" pitchFamily="18" charset="0"/>
            </a:endParaRPr>
          </a:p>
          <a:p>
            <a:pPr algn="ctr"/>
            <a:r>
              <a:rPr lang="ru-RU" sz="2800" b="1" dirty="0">
                <a:solidFill>
                  <a:schemeClr val="bg1"/>
                </a:solidFill>
                <a:latin typeface="Times New Roman" panose="02020603050405020304" pitchFamily="18" charset="0"/>
                <a:cs typeface="Times New Roman" panose="02020603050405020304" pitchFamily="18" charset="0"/>
              </a:rPr>
              <a:t>шиддат бо реле.</a:t>
            </a:r>
          </a:p>
        </p:txBody>
      </p:sp>
      <p:sp>
        <p:nvSpPr>
          <p:cNvPr id="5" name="Прямоугольник 4">
            <a:extLst>
              <a:ext uri="{FF2B5EF4-FFF2-40B4-BE49-F238E27FC236}">
                <a16:creationId xmlns:a16="http://schemas.microsoft.com/office/drawing/2014/main" id="{B8825E35-B840-4FD8-8AFD-FE64056DA347}"/>
              </a:ext>
            </a:extLst>
          </p:cNvPr>
          <p:cNvSpPr/>
          <p:nvPr/>
        </p:nvSpPr>
        <p:spPr>
          <a:xfrm>
            <a:off x="1270974" y="1209544"/>
            <a:ext cx="7723942" cy="3903569"/>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Дар охир метавон пайвасткуниро ба воситаи се релее, ки аз печаҳои баробармуқовимат иборатанд, дар намуди схемаи ситора пайваст кард (реле </a:t>
            </a:r>
            <a:r>
              <a:rPr lang="tg-Cyrl-TJ" sz="2400" i="1" dirty="0">
                <a:latin typeface="Times New Roman" panose="02020603050405020304" pitchFamily="18" charset="0"/>
                <a:ea typeface="Calibri" panose="020F0502020204030204" pitchFamily="34" charset="0"/>
              </a:rPr>
              <a:t>KV4</a:t>
            </a:r>
            <a:r>
              <a:rPr lang="tg-Cyrl-TJ" sz="2400" dirty="0">
                <a:latin typeface="Times New Roman" panose="02020603050405020304" pitchFamily="18" charset="0"/>
                <a:ea typeface="Calibri" panose="020F0502020204030204" pitchFamily="34" charset="0"/>
              </a:rPr>
              <a:t> – </a:t>
            </a:r>
            <a:r>
              <a:rPr lang="tg-Cyrl-TJ" sz="2400" i="1" dirty="0">
                <a:latin typeface="Times New Roman" panose="02020603050405020304" pitchFamily="18" charset="0"/>
                <a:ea typeface="Calibri" panose="020F0502020204030204" pitchFamily="34" charset="0"/>
              </a:rPr>
              <a:t>KV6</a:t>
            </a:r>
            <a:r>
              <a:rPr lang="tg-Cyrl-TJ" sz="2400" dirty="0">
                <a:latin typeface="Times New Roman" panose="02020603050405020304" pitchFamily="18" charset="0"/>
                <a:ea typeface="Calibri" panose="020F0502020204030204" pitchFamily="34" charset="0"/>
              </a:rPr>
              <a:t>). Схемаи пайвасти ду трансформатори шиддат дар намуди секунҷаи кушода бештар маъмул аст. Истифодаи он дар ҳолати зарур будани шиддати фазавӣ нисбат ба замин, номумкин аст.</a:t>
            </a:r>
            <a:endParaRPr lang="ru-RU" sz="2400" dirty="0"/>
          </a:p>
        </p:txBody>
      </p:sp>
    </p:spTree>
    <p:extLst>
      <p:ext uri="{BB962C8B-B14F-4D97-AF65-F5344CB8AC3E}">
        <p14:creationId xmlns:p14="http://schemas.microsoft.com/office/powerpoint/2010/main" val="3892090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D2A5B1C-03DC-4E51-830D-A7DEEAEB7F77}"/>
              </a:ext>
            </a:extLst>
          </p:cNvPr>
          <p:cNvSpPr/>
          <p:nvPr/>
        </p:nvSpPr>
        <p:spPr>
          <a:xfrm>
            <a:off x="1011684" y="1150448"/>
            <a:ext cx="8194459" cy="3911135"/>
          </a:xfrm>
          <a:prstGeom prst="rect">
            <a:avLst/>
          </a:prstGeom>
        </p:spPr>
        <p:txBody>
          <a:bodyPr wrap="square">
            <a:spAutoFit/>
          </a:bodyPr>
          <a:lstStyle/>
          <a:p>
            <a:pPr marL="457200"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Ба мисли схемаи пайвасти печаҳо ба тарзи секунҷаи нопурра ин схема имкон медиҳад, ки релеҳоро ба шиддати байнифазавии дилхоҳ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KV1</a:t>
            </a:r>
            <a:r>
              <a:rPr lang="tg-Cyrl-TJ" sz="2400" dirty="0">
                <a:latin typeface="Times New Roman" panose="02020603050405020304" pitchFamily="18" charset="0"/>
                <a:ea typeface="Calibri" panose="020F0502020204030204" pitchFamily="34" charset="0"/>
                <a:cs typeface="Times New Roman" panose="02020603050405020304" pitchFamily="18" charset="0"/>
              </a:rPr>
              <a:t> –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KV3</a:t>
            </a:r>
            <a:r>
              <a:rPr lang="tg-Cyrl-TJ" sz="2400" dirty="0">
                <a:latin typeface="Times New Roman" panose="02020603050405020304" pitchFamily="18" charset="0"/>
                <a:ea typeface="Calibri" panose="020F0502020204030204" pitchFamily="34" charset="0"/>
                <a:cs typeface="Times New Roman" panose="02020603050405020304" pitchFamily="18" charset="0"/>
              </a:rPr>
              <a:t>) ва ба шиддати фазаҳо нисбати нуқтаи нейтрали сунъии системаи шиддатҳои байнифазавӣ (релеи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KV4</a:t>
            </a:r>
            <a:r>
              <a:rPr lang="tg-Cyrl-TJ" sz="2400" dirty="0">
                <a:latin typeface="Times New Roman" panose="02020603050405020304" pitchFamily="18" charset="0"/>
                <a:ea typeface="Calibri" panose="020F0502020204030204" pitchFamily="34" charset="0"/>
                <a:cs typeface="Times New Roman" panose="02020603050405020304" pitchFamily="18" charset="0"/>
              </a:rPr>
              <a:t> –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KV6</a:t>
            </a:r>
            <a:r>
              <a:rPr lang="tg-Cyrl-TJ" sz="2400" dirty="0">
                <a:latin typeface="Times New Roman" panose="02020603050405020304" pitchFamily="18" charset="0"/>
                <a:ea typeface="Calibri" panose="020F0502020204030204" pitchFamily="34" charset="0"/>
                <a:cs typeface="Times New Roman" panose="02020603050405020304" pitchFamily="18" charset="0"/>
              </a:rPr>
              <a:t>), инчунин нисбат ба замин, яъне ба шиддатҳои фазавии дилхоҳ (релеи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KV7</a:t>
            </a:r>
            <a:r>
              <a:rPr lang="tg-Cyrl-TJ" sz="2400" dirty="0">
                <a:latin typeface="Times New Roman" panose="02020603050405020304" pitchFamily="18" charset="0"/>
                <a:ea typeface="Calibri" panose="020F0502020204030204" pitchFamily="34" charset="0"/>
                <a:cs typeface="Times New Roman" panose="02020603050405020304" pitchFamily="18" charset="0"/>
              </a:rPr>
              <a:t> –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KV9</a:t>
            </a:r>
            <a:r>
              <a:rPr lang="tg-Cyrl-TJ" sz="2400" dirty="0">
                <a:latin typeface="Times New Roman" panose="02020603050405020304" pitchFamily="18" charset="0"/>
                <a:ea typeface="Calibri" panose="020F0502020204030204" pitchFamily="34" charset="0"/>
                <a:cs typeface="Times New Roman" panose="02020603050405020304" pitchFamily="18" charset="0"/>
              </a:rPr>
              <a:t>) пайваст кунанд.</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E7FA27DE-A3F9-4EBA-BE0B-6811FFEE662D}"/>
              </a:ext>
            </a:extLst>
          </p:cNvPr>
          <p:cNvSpPr/>
          <p:nvPr/>
        </p:nvSpPr>
        <p:spPr>
          <a:xfrm>
            <a:off x="1270974" y="0"/>
            <a:ext cx="8050602" cy="954107"/>
          </a:xfrm>
          <a:prstGeom prst="rect">
            <a:avLst/>
          </a:prstGeom>
        </p:spPr>
        <p:txBody>
          <a:bodyPr wrap="non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Схемаҳои пайвасти печаҳои трансформаторҳои </a:t>
            </a:r>
            <a:endParaRPr lang="ru-RU" sz="2800" dirty="0">
              <a:solidFill>
                <a:schemeClr val="bg1"/>
              </a:solidFill>
              <a:latin typeface="Times New Roman" panose="02020603050405020304" pitchFamily="18" charset="0"/>
              <a:cs typeface="Times New Roman" panose="02020603050405020304" pitchFamily="18" charset="0"/>
            </a:endParaRPr>
          </a:p>
          <a:p>
            <a:pPr algn="ctr"/>
            <a:r>
              <a:rPr lang="ru-RU" sz="2800" b="1" dirty="0">
                <a:solidFill>
                  <a:schemeClr val="bg1"/>
                </a:solidFill>
                <a:latin typeface="Times New Roman" panose="02020603050405020304" pitchFamily="18" charset="0"/>
                <a:cs typeface="Times New Roman" panose="02020603050405020304" pitchFamily="18" charset="0"/>
              </a:rPr>
              <a:t>шиддат бо реле.</a:t>
            </a:r>
          </a:p>
        </p:txBody>
      </p:sp>
    </p:spTree>
    <p:extLst>
      <p:ext uri="{BB962C8B-B14F-4D97-AF65-F5344CB8AC3E}">
        <p14:creationId xmlns:p14="http://schemas.microsoft.com/office/powerpoint/2010/main" val="19977496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8114BE56-F829-46F2-8BBA-647931F41A7C}"/>
              </a:ext>
            </a:extLst>
          </p:cNvPr>
          <p:cNvSpPr/>
          <p:nvPr/>
        </p:nvSpPr>
        <p:spPr>
          <a:xfrm>
            <a:off x="1270974" y="0"/>
            <a:ext cx="8050602" cy="954107"/>
          </a:xfrm>
          <a:prstGeom prst="rect">
            <a:avLst/>
          </a:prstGeom>
        </p:spPr>
        <p:txBody>
          <a:bodyPr wrap="non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Схемаҳои пайвасти печаҳои трансформаторҳои </a:t>
            </a:r>
            <a:endParaRPr lang="ru-RU" sz="2800" dirty="0">
              <a:solidFill>
                <a:schemeClr val="bg1"/>
              </a:solidFill>
              <a:latin typeface="Times New Roman" panose="02020603050405020304" pitchFamily="18" charset="0"/>
              <a:cs typeface="Times New Roman" panose="02020603050405020304" pitchFamily="18" charset="0"/>
            </a:endParaRPr>
          </a:p>
          <a:p>
            <a:pPr algn="ctr"/>
            <a:r>
              <a:rPr lang="ru-RU" sz="2800" b="1" dirty="0">
                <a:solidFill>
                  <a:schemeClr val="bg1"/>
                </a:solidFill>
                <a:latin typeface="Times New Roman" panose="02020603050405020304" pitchFamily="18" charset="0"/>
                <a:cs typeface="Times New Roman" panose="02020603050405020304" pitchFamily="18" charset="0"/>
              </a:rPr>
              <a:t>шиддат бо реле.</a:t>
            </a:r>
          </a:p>
        </p:txBody>
      </p:sp>
      <p:sp>
        <p:nvSpPr>
          <p:cNvPr id="5" name="Прямоугольник 4">
            <a:extLst>
              <a:ext uri="{FF2B5EF4-FFF2-40B4-BE49-F238E27FC236}">
                <a16:creationId xmlns:a16="http://schemas.microsoft.com/office/drawing/2014/main" id="{6F6D7761-9EF6-439E-80B4-32E8D7F523CC}"/>
              </a:ext>
            </a:extLst>
          </p:cNvPr>
          <p:cNvSpPr/>
          <p:nvPr/>
        </p:nvSpPr>
        <p:spPr>
          <a:xfrm>
            <a:off x="1270973" y="1047366"/>
            <a:ext cx="8050601" cy="4457567"/>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Схемаи дидашударо ба воситаи се трансформатори шиддати якфаза ё трансформатори сефазаи панҷ ноқили магнитидошта (панҷмила) иҷро кардан мумкин аст. 	Истифодаи трансформатори сефазаи се магнитноқил дошта дар айни ҳол бо сабабе, ки ҳангоми расиш ба замин ба воситаи печаи якуми трансформатор ҷараёни калони магнитноккунандаи сифрӣ мегузарад ва ҳарорати трансформатор баланд мешавад, иҷозат дода намешавад.</a:t>
            </a:r>
            <a:endParaRPr lang="ru-RU" sz="2400" dirty="0"/>
          </a:p>
        </p:txBody>
      </p:sp>
    </p:spTree>
    <p:extLst>
      <p:ext uri="{BB962C8B-B14F-4D97-AF65-F5344CB8AC3E}">
        <p14:creationId xmlns:p14="http://schemas.microsoft.com/office/powerpoint/2010/main" val="41027552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94AB5F49-B0D0-414E-B487-12D67C5BDB5F}"/>
              </a:ext>
            </a:extLst>
          </p:cNvPr>
          <p:cNvSpPr/>
          <p:nvPr/>
        </p:nvSpPr>
        <p:spPr>
          <a:xfrm>
            <a:off x="1270974" y="97654"/>
            <a:ext cx="8050602" cy="954107"/>
          </a:xfrm>
          <a:prstGeom prst="rect">
            <a:avLst/>
          </a:prstGeom>
        </p:spPr>
        <p:txBody>
          <a:bodyPr wrap="non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Схемаҳои пайвасти печаҳои трансформаторҳои </a:t>
            </a:r>
            <a:endParaRPr lang="ru-RU" sz="2800" dirty="0">
              <a:solidFill>
                <a:schemeClr val="bg1"/>
              </a:solidFill>
              <a:latin typeface="Times New Roman" panose="02020603050405020304" pitchFamily="18" charset="0"/>
              <a:cs typeface="Times New Roman" panose="02020603050405020304" pitchFamily="18" charset="0"/>
            </a:endParaRPr>
          </a:p>
          <a:p>
            <a:pPr algn="ctr"/>
            <a:r>
              <a:rPr lang="ru-RU" sz="2800" b="1" dirty="0">
                <a:solidFill>
                  <a:schemeClr val="bg1"/>
                </a:solidFill>
                <a:latin typeface="Times New Roman" panose="02020603050405020304" pitchFamily="18" charset="0"/>
                <a:cs typeface="Times New Roman" panose="02020603050405020304" pitchFamily="18" charset="0"/>
              </a:rPr>
              <a:t>шиддат бо реле.</a:t>
            </a:r>
          </a:p>
        </p:txBody>
      </p:sp>
      <p:sp>
        <p:nvSpPr>
          <p:cNvPr id="5" name="Прямоугольник 4">
            <a:extLst>
              <a:ext uri="{FF2B5EF4-FFF2-40B4-BE49-F238E27FC236}">
                <a16:creationId xmlns:a16="http://schemas.microsoft.com/office/drawing/2014/main" id="{1831C030-0AAF-4599-884C-2D7CD57614FE}"/>
              </a:ext>
            </a:extLst>
          </p:cNvPr>
          <p:cNvSpPr/>
          <p:nvPr/>
        </p:nvSpPr>
        <p:spPr>
          <a:xfrm>
            <a:off x="1270974" y="1255076"/>
            <a:ext cx="8050602" cy="4457952"/>
          </a:xfrm>
          <a:prstGeom prst="rect">
            <a:avLst/>
          </a:prstGeom>
        </p:spPr>
        <p:txBody>
          <a:bodyPr wrap="square">
            <a:spAutoFit/>
          </a:bodyPr>
          <a:lstStyle/>
          <a:p>
            <a:pPr marL="457200"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Схемаи пайвасти печаи трансформатори шиддат, дар намуди филтри шиддати пайдарпайии сифрӣ дар рас. 12.3,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г</a:t>
            </a:r>
            <a:r>
              <a:rPr lang="tg-Cyrl-TJ" sz="2400" dirty="0">
                <a:latin typeface="Times New Roman" panose="02020603050405020304" pitchFamily="18" charset="0"/>
                <a:ea typeface="Calibri" panose="020F0502020204030204" pitchFamily="34" charset="0"/>
                <a:cs typeface="Times New Roman" panose="02020603050405020304" pitchFamily="18" charset="0"/>
              </a:rPr>
              <a:t> нишон дода шудааст.</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Шиддати пайдарпайии баръаксро аз шиддати фазавӣ ба воситаи филтри шиддат ҷудо кардан мумкин аст. Барои гирифтани шиддати пайдарпайии сифрӣ печаҳои якуми трансформатор бояд ба намуди ситора бо нейтрали заминвасл пайваст карда шаванд.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98497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F8CB86D8-FB07-4270-A952-90E499D2BFAE}"/>
              </a:ext>
            </a:extLst>
          </p:cNvPr>
          <p:cNvSpPr/>
          <p:nvPr/>
        </p:nvSpPr>
        <p:spPr>
          <a:xfrm>
            <a:off x="1270974" y="0"/>
            <a:ext cx="8050602" cy="954107"/>
          </a:xfrm>
          <a:prstGeom prst="rect">
            <a:avLst/>
          </a:prstGeom>
        </p:spPr>
        <p:txBody>
          <a:bodyPr wrap="non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Схемаҳои пайвасти печаҳои трансформаторҳои </a:t>
            </a:r>
            <a:endParaRPr lang="ru-RU" sz="2800" dirty="0">
              <a:solidFill>
                <a:schemeClr val="bg1"/>
              </a:solidFill>
              <a:latin typeface="Times New Roman" panose="02020603050405020304" pitchFamily="18" charset="0"/>
              <a:cs typeface="Times New Roman" panose="02020603050405020304" pitchFamily="18" charset="0"/>
            </a:endParaRPr>
          </a:p>
          <a:p>
            <a:pPr algn="ctr"/>
            <a:r>
              <a:rPr lang="ru-RU" sz="2800" b="1" dirty="0">
                <a:solidFill>
                  <a:schemeClr val="bg1"/>
                </a:solidFill>
                <a:latin typeface="Times New Roman" panose="02020603050405020304" pitchFamily="18" charset="0"/>
                <a:cs typeface="Times New Roman" panose="02020603050405020304" pitchFamily="18" charset="0"/>
              </a:rPr>
              <a:t>шиддат бо реле.</a:t>
            </a:r>
          </a:p>
        </p:txBody>
      </p:sp>
      <p:sp>
        <p:nvSpPr>
          <p:cNvPr id="6" name="Прямоугольник 5">
            <a:extLst>
              <a:ext uri="{FF2B5EF4-FFF2-40B4-BE49-F238E27FC236}">
                <a16:creationId xmlns:a16="http://schemas.microsoft.com/office/drawing/2014/main" id="{DC1B1A8C-60C5-4087-8DE1-BBE8C13900BC}"/>
              </a:ext>
            </a:extLst>
          </p:cNvPr>
          <p:cNvSpPr/>
          <p:nvPr/>
        </p:nvSpPr>
        <p:spPr>
          <a:xfrm>
            <a:off x="1137808" y="1022010"/>
            <a:ext cx="8183767" cy="5011949"/>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Дар ин ҳолат, шиддати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KV</a:t>
            </a:r>
            <a:r>
              <a:rPr lang="tg-Cyrl-TJ" sz="2400" dirty="0">
                <a:latin typeface="Times New Roman" panose="02020603050405020304" pitchFamily="18" charset="0"/>
                <a:ea typeface="Calibri" panose="020F0502020204030204" pitchFamily="34" charset="0"/>
                <a:cs typeface="Times New Roman" panose="02020603050405020304" pitchFamily="18" charset="0"/>
              </a:rPr>
              <a:t> ба 3</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U</a:t>
            </a:r>
            <a:r>
              <a:rPr lang="tg-Cyrl-TJ" sz="2400" i="1" baseline="-25000" dirty="0">
                <a:latin typeface="Times New Roman" panose="02020603050405020304" pitchFamily="18" charset="0"/>
                <a:ea typeface="Calibri" panose="020F0502020204030204" pitchFamily="34" charset="0"/>
                <a:cs typeface="Times New Roman" panose="02020603050405020304" pitchFamily="18" charset="0"/>
              </a:rPr>
              <a:t>0 </a:t>
            </a:r>
            <a:r>
              <a:rPr lang="en-US"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ки ба реле таъсир мерасонад, аз ҳисоби фазаҳои боқимондаи секунҷаи кушода ба вуҷуд омада, самти он ба шиддати умумии нул 3</a:t>
            </a:r>
            <a:r>
              <a:rPr lang="en-US" sz="2400" dirty="0">
                <a:latin typeface="Times New Roman" panose="02020603050405020304" pitchFamily="18" charset="0"/>
                <a:cs typeface="Times New Roman" panose="02020603050405020304" pitchFamily="18" charset="0"/>
              </a:rPr>
              <a:t>U03U_03U0​ </a:t>
            </a:r>
            <a:r>
              <a:rPr lang="ru-RU" sz="2400" dirty="0">
                <a:latin typeface="Times New Roman" panose="02020603050405020304" pitchFamily="18" charset="0"/>
                <a:cs typeface="Times New Roman" panose="02020603050405020304" pitchFamily="18" charset="0"/>
              </a:rPr>
              <a:t>мувофиқат мекунад. Дар ҳолати мувозинатнок, яъне набудани нуқсони заминӣ, суммаи вектории шиддатҳои се фаза ба сифр баробар аст ва реле ангезиш намеёбад. Вале ҳангоми ба вуҷуд омадани нуқсони заминӣ (масалан, фазае ба замин бархӯрад), тавозуни векторӣ халалдор шуда, ҷузъи ба вуҷуд меояд.</a:t>
            </a:r>
          </a:p>
        </p:txBody>
      </p:sp>
    </p:spTree>
    <p:extLst>
      <p:ext uri="{BB962C8B-B14F-4D97-AF65-F5344CB8AC3E}">
        <p14:creationId xmlns:p14="http://schemas.microsoft.com/office/powerpoint/2010/main" val="37113427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405DBC19-4A4A-434B-AD70-F1DEBE3EC72D}"/>
              </a:ext>
            </a:extLst>
          </p:cNvPr>
          <p:cNvSpPr/>
          <p:nvPr/>
        </p:nvSpPr>
        <p:spPr>
          <a:xfrm>
            <a:off x="1020561" y="1255632"/>
            <a:ext cx="8203337" cy="4457952"/>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Пайвасти секунҷаи кушода чунин имкон медиҳад, ки ин ҷузъи </a:t>
            </a:r>
            <a:r>
              <a:rPr lang="en-US" sz="2400" dirty="0">
                <a:latin typeface="Times New Roman" panose="02020603050405020304" pitchFamily="18" charset="0"/>
                <a:cs typeface="Times New Roman" panose="02020603050405020304" pitchFamily="18" charset="0"/>
              </a:rPr>
              <a:t>U</a:t>
            </a:r>
            <a:r>
              <a:rPr lang="en-US" sz="1600" dirty="0">
                <a:latin typeface="Times New Roman" panose="02020603050405020304" pitchFamily="18" charset="0"/>
                <a:cs typeface="Times New Roman" panose="02020603050405020304" pitchFamily="18" charset="0"/>
              </a:rPr>
              <a:t>0</a:t>
            </a:r>
            <a:r>
              <a:rPr lang="en-US"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аз фазаҳои боқимонда ҷамъ шуда, дар намуди 3</a:t>
            </a:r>
            <a:r>
              <a:rPr lang="en-US" sz="2400" dirty="0">
                <a:latin typeface="Times New Roman" panose="02020603050405020304" pitchFamily="18" charset="0"/>
                <a:cs typeface="Times New Roman" panose="02020603050405020304" pitchFamily="18" charset="0"/>
              </a:rPr>
              <a:t>U</a:t>
            </a:r>
            <a:r>
              <a:rPr lang="tg-Cyrl-TJ" sz="1600" dirty="0">
                <a:latin typeface="Times New Roman" panose="02020603050405020304" pitchFamily="18" charset="0"/>
                <a:cs typeface="Times New Roman" panose="02020603050405020304" pitchFamily="18" charset="0"/>
              </a:rPr>
              <a:t>0</a:t>
            </a:r>
            <a:r>
              <a:rPr lang="en-US" sz="16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дар печи реле инъикос ёбад. Бо ин роҳ, реле метавонад ба нуқсони заминӣ бо ҳассосияти баланд вокуниш нишон диҳад. Ин усули пайваст хеле маъмул дар схемаҳои ҳимоявӣ буда, барои муайян кардани нуқсони заминӣ дар системаҳои бо нуқтаи нейтралии изолятсияшуда ё тавассути баландмуқовимат ба замин пайвастшуда истифода мешавад.</a:t>
            </a:r>
          </a:p>
        </p:txBody>
      </p:sp>
      <p:sp>
        <p:nvSpPr>
          <p:cNvPr id="5" name="Прямоугольник 4">
            <a:extLst>
              <a:ext uri="{FF2B5EF4-FFF2-40B4-BE49-F238E27FC236}">
                <a16:creationId xmlns:a16="http://schemas.microsoft.com/office/drawing/2014/main" id="{A26DD9E9-A901-4001-B2C5-2E06553D8CAB}"/>
              </a:ext>
            </a:extLst>
          </p:cNvPr>
          <p:cNvSpPr/>
          <p:nvPr/>
        </p:nvSpPr>
        <p:spPr>
          <a:xfrm>
            <a:off x="1270974" y="0"/>
            <a:ext cx="8050602" cy="954107"/>
          </a:xfrm>
          <a:prstGeom prst="rect">
            <a:avLst/>
          </a:prstGeom>
        </p:spPr>
        <p:txBody>
          <a:bodyPr wrap="non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Схемаҳои пайвасти печаҳои трансформаторҳои </a:t>
            </a:r>
            <a:endParaRPr lang="ru-RU" sz="2800" dirty="0">
              <a:solidFill>
                <a:schemeClr val="bg1"/>
              </a:solidFill>
              <a:latin typeface="Times New Roman" panose="02020603050405020304" pitchFamily="18" charset="0"/>
              <a:cs typeface="Times New Roman" panose="02020603050405020304" pitchFamily="18" charset="0"/>
            </a:endParaRPr>
          </a:p>
          <a:p>
            <a:pPr algn="ctr"/>
            <a:r>
              <a:rPr lang="ru-RU" sz="2800" b="1" dirty="0">
                <a:solidFill>
                  <a:schemeClr val="bg1"/>
                </a:solidFill>
                <a:latin typeface="Times New Roman" panose="02020603050405020304" pitchFamily="18" charset="0"/>
                <a:cs typeface="Times New Roman" panose="02020603050405020304" pitchFamily="18" charset="0"/>
              </a:rPr>
              <a:t>шиддат бо реле.</a:t>
            </a:r>
          </a:p>
        </p:txBody>
      </p:sp>
    </p:spTree>
    <p:extLst>
      <p:ext uri="{BB962C8B-B14F-4D97-AF65-F5344CB8AC3E}">
        <p14:creationId xmlns:p14="http://schemas.microsoft.com/office/powerpoint/2010/main" val="12097826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7DEB88C9-CE89-4DE0-B217-EEFF4DA81E3C}"/>
              </a:ext>
            </a:extLst>
          </p:cNvPr>
          <p:cNvSpPr/>
          <p:nvPr/>
        </p:nvSpPr>
        <p:spPr>
          <a:xfrm>
            <a:off x="3182454" y="-88778"/>
            <a:ext cx="3345788" cy="661207"/>
          </a:xfrm>
          <a:prstGeom prst="rect">
            <a:avLst/>
          </a:prstGeom>
        </p:spPr>
        <p:txBody>
          <a:bodyPr wrap="none">
            <a:spAutoFit/>
          </a:bodyPr>
          <a:lstStyle/>
          <a:p>
            <a:pPr algn="just">
              <a:lnSpc>
                <a:spcPct val="150000"/>
              </a:lnSpc>
              <a:spcAft>
                <a:spcPts val="800"/>
              </a:spcAft>
            </a:pPr>
            <a:r>
              <a:rPr lang="tg-Cyrl-TJ" sz="28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Ҷамъбасти мавзуъ</a:t>
            </a:r>
            <a:r>
              <a:rPr lang="ru-RU" sz="28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2510685A-84B5-4EBF-A083-FE88D351C5FE}"/>
              </a:ext>
            </a:extLst>
          </p:cNvPr>
          <p:cNvSpPr/>
          <p:nvPr/>
        </p:nvSpPr>
        <p:spPr>
          <a:xfrm>
            <a:off x="692457" y="572429"/>
            <a:ext cx="8780017" cy="5324535"/>
          </a:xfrm>
          <a:prstGeom prst="rect">
            <a:avLst/>
          </a:prstGeom>
        </p:spPr>
        <p:txBody>
          <a:bodyPr wrap="square">
            <a:spAutoFit/>
          </a:bodyPr>
          <a:lstStyle/>
          <a:p>
            <a:pPr algn="just"/>
            <a:r>
              <a:rPr lang="ru-RU" sz="2000" dirty="0">
                <a:latin typeface="Times New Roman" panose="02020603050405020304" pitchFamily="18" charset="0"/>
                <a:cs typeface="Times New Roman" panose="02020603050405020304" pitchFamily="18" charset="0"/>
              </a:rPr>
              <a:t>	Ин се мавзӯъ масъалаҳои муҳими пайваст ва истифодаи трансформаторҳои ҷараёнро дар системаҳои муҳофизатӣ дар бар мегиранд. Нахуст, нақшаи пайвасти трансформаторҳо ҳамчун филтри ҷараёни пайдарпаии сифрӣ имконият медиҳад, ки РК-и замин ба таври дақиқ ошкор карда шавад. Ин ҷараён (</a:t>
            </a:r>
            <a:r>
              <a:rPr lang="en-US" sz="2000" dirty="0">
                <a:latin typeface="Times New Roman" panose="02020603050405020304" pitchFamily="18" charset="0"/>
                <a:cs typeface="Times New Roman" panose="02020603050405020304" pitchFamily="18" charset="0"/>
              </a:rPr>
              <a:t>I₀) </a:t>
            </a:r>
            <a:r>
              <a:rPr lang="ru-RU" sz="2000" dirty="0">
                <a:latin typeface="Times New Roman" panose="02020603050405020304" pitchFamily="18" charset="0"/>
                <a:cs typeface="Times New Roman" panose="02020603050405020304" pitchFamily="18" charset="0"/>
              </a:rPr>
              <a:t>барои муайян кардани расиши якфаза ба замин аҳамияти калон дорад. Дуюм, схемаи пайваст барои ҷудо кардани </a:t>
            </a:r>
            <a:r>
              <a:rPr lang="en-US" sz="2000" dirty="0">
                <a:latin typeface="Times New Roman" panose="02020603050405020304" pitchFamily="18" charset="0"/>
                <a:cs typeface="Times New Roman" panose="02020603050405020304" pitchFamily="18" charset="0"/>
              </a:rPr>
              <a:t>I₀ </a:t>
            </a:r>
            <a:r>
              <a:rPr lang="ru-RU" sz="2000" dirty="0">
                <a:latin typeface="Times New Roman" panose="02020603050405020304" pitchFamily="18" charset="0"/>
                <a:cs typeface="Times New Roman" panose="02020603050405020304" pitchFamily="18" charset="0"/>
              </a:rPr>
              <a:t>дар асоси ҷамъбасти вектории се ҷараён сохта мешавад ва дар системаҳои муҳофизати дифференсиалӣ васеъ истифода мешавад. Дар ҳолати мувозинат будани шабака, </a:t>
            </a:r>
            <a:r>
              <a:rPr lang="en-US" sz="2000" dirty="0">
                <a:latin typeface="Times New Roman" panose="02020603050405020304" pitchFamily="18" charset="0"/>
                <a:cs typeface="Times New Roman" panose="02020603050405020304" pitchFamily="18" charset="0"/>
              </a:rPr>
              <a:t>I₀ </a:t>
            </a:r>
            <a:r>
              <a:rPr lang="ru-RU" sz="2000" dirty="0">
                <a:latin typeface="Times New Roman" panose="02020603050405020304" pitchFamily="18" charset="0"/>
                <a:cs typeface="Times New Roman" panose="02020603050405020304" pitchFamily="18" charset="0"/>
              </a:rPr>
              <a:t>бояд баробар ба сифр бошад ва дар сурати садама аз сифр фарқ мекунад. Сеюм, нақшаи дуфазаи секунҷаи нопурра бо истифодаи танҳо ду трансформатори ҷараён (одатан дар фазаҳои </a:t>
            </a:r>
            <a:r>
              <a:rPr lang="en-US" sz="2000" dirty="0">
                <a:latin typeface="Times New Roman" panose="02020603050405020304" pitchFamily="18" charset="0"/>
                <a:cs typeface="Times New Roman" panose="02020603050405020304" pitchFamily="18" charset="0"/>
              </a:rPr>
              <a:t>A </a:t>
            </a:r>
            <a:r>
              <a:rPr lang="ru-RU" sz="2000" dirty="0">
                <a:latin typeface="Times New Roman" panose="02020603050405020304" pitchFamily="18" charset="0"/>
                <a:cs typeface="Times New Roman" panose="02020603050405020304" pitchFamily="18" charset="0"/>
              </a:rPr>
              <a:t>ва </a:t>
            </a:r>
            <a:r>
              <a:rPr lang="en-US" sz="2000" dirty="0">
                <a:latin typeface="Times New Roman" panose="02020603050405020304" pitchFamily="18" charset="0"/>
                <a:cs typeface="Times New Roman" panose="02020603050405020304" pitchFamily="18" charset="0"/>
              </a:rPr>
              <a:t>C) </a:t>
            </a:r>
            <a:r>
              <a:rPr lang="ru-RU" sz="2000" dirty="0">
                <a:latin typeface="Times New Roman" panose="02020603050405020304" pitchFamily="18" charset="0"/>
                <a:cs typeface="Times New Roman" panose="02020603050405020304" pitchFamily="18" charset="0"/>
              </a:rPr>
              <a:t>тарҳрезӣ мешавад, ки он бо воситаи ҳисобҳо ҷараёни фазаи сеюмро муайян мекунад. Ин схема барои коҳиши хароҷот, оддӣ кардани сохт ва нигоҳдории таҷҳизот мувофиқ аст, вале метавонад баъзе маҳдудиятҳои дақиқӣ дошта бошад. Умуман, ин мавзуъҳо ба тарҳрезии схемаи самарабахши муҳофизати шабакаҳои барқӣ равона шудаанд ва барои устуворӣ ва бехатарии кори система аҳамияти калон доранд.</a:t>
            </a:r>
          </a:p>
          <a:p>
            <a:pPr algn="just"/>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3468363"/>
      </p:ext>
    </p:extLst>
  </p:cSld>
  <p:clrMapOvr>
    <a:masterClrMapping/>
  </p:clrMapOvr>
  <mc:AlternateContent xmlns:mc="http://schemas.openxmlformats.org/markup-compatibility/2006" xmlns:p14="http://schemas.microsoft.com/office/powerpoint/2010/main">
    <mc:Choice Requires="p14">
      <p:transition spd="slow" p14:dur="2000" advTm="75955"/>
    </mc:Choice>
    <mc:Fallback xmlns="">
      <p:transition spd="slow" advTm="7595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26405" y="525562"/>
            <a:ext cx="24765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81" name="Google Shape;281;p24"/>
          <p:cNvSpPr txBox="1"/>
          <p:nvPr/>
        </p:nvSpPr>
        <p:spPr>
          <a:xfrm>
            <a:off x="0" y="0"/>
            <a:ext cx="9906000" cy="648030"/>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ts val="3500"/>
              <a:buFont typeface="Times New Roman"/>
              <a:buNone/>
            </a:pPr>
            <a:r>
              <a:rPr lang="uz-Cyrl-UZ" sz="3500" b="1" dirty="0">
                <a:solidFill>
                  <a:schemeClr val="lt1"/>
                </a:solidFill>
                <a:latin typeface="Times New Roman"/>
                <a:ea typeface="Times New Roman"/>
                <a:cs typeface="Times New Roman"/>
                <a:sym typeface="Times New Roman"/>
              </a:rPr>
              <a:t>Адабиёт</a:t>
            </a:r>
            <a:endParaRPr sz="3500" b="1" dirty="0">
              <a:solidFill>
                <a:schemeClr val="lt1"/>
              </a:solidFill>
              <a:latin typeface="Times New Roman"/>
              <a:ea typeface="Times New Roman"/>
              <a:cs typeface="Times New Roman"/>
              <a:sym typeface="Times New Roman"/>
            </a:endParaRPr>
          </a:p>
        </p:txBody>
      </p:sp>
      <p:sp>
        <p:nvSpPr>
          <p:cNvPr id="5" name="Rectangle 1">
            <a:extLst>
              <a:ext uri="{FF2B5EF4-FFF2-40B4-BE49-F238E27FC236}">
                <a16:creationId xmlns:a16="http://schemas.microsoft.com/office/drawing/2014/main" id="{ADC910C7-12FD-4803-BB45-1097967339CA}"/>
              </a:ext>
            </a:extLst>
          </p:cNvPr>
          <p:cNvSpPr>
            <a:spLocks noChangeArrowheads="1"/>
          </p:cNvSpPr>
          <p:nvPr/>
        </p:nvSpPr>
        <p:spPr bwMode="auto">
          <a:xfrm>
            <a:off x="750600" y="849627"/>
            <a:ext cx="8617863"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sz="20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tg-Cyrl-TJ" sz="2000" dirty="0">
                <a:latin typeface="Times New Roman" panose="02020603050405020304" pitchFamily="18" charset="0"/>
                <a:cs typeface="Times New Roman" panose="02020603050405020304" pitchFamily="18" charset="0"/>
              </a:rPr>
              <a:t>Абдуллоев, Р.Т. Ҳимояи релеии таҷҳизоти электроэнергетикӣ: воситаи таълим / Р.Т. Абдуллоев, Д.Д. Давлатшоев, Б.Т. Абдуллоев,  Н.Х. Табаров. – Душанбе: Промэкспо, 2018. – 333 с.</a:t>
            </a:r>
            <a:endParaRPr lang="ru-RU" sz="20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ru-RU" sz="2000" dirty="0">
                <a:latin typeface="Times New Roman" panose="02020603050405020304" pitchFamily="18" charset="0"/>
                <a:cs typeface="Times New Roman" panose="02020603050405020304" pitchFamily="18" charset="0"/>
              </a:rPr>
              <a:t>Раҷабов, П., Д. Давлатшоев, У. Хоҷаева, и М. Каримов. </a:t>
            </a:r>
            <a:r>
              <a:rPr lang="ru-RU" sz="2000" i="1" dirty="0">
                <a:latin typeface="Times New Roman" panose="02020603050405020304" pitchFamily="18" charset="0"/>
                <a:cs typeface="Times New Roman" panose="02020603050405020304" pitchFamily="18" charset="0"/>
              </a:rPr>
              <a:t>Луғати истилоҳи соҳаи энергетика (русӣ-тоҷикӣ)</a:t>
            </a:r>
            <a:r>
              <a:rPr lang="ru-RU" sz="2000" dirty="0">
                <a:latin typeface="Times New Roman" panose="02020603050405020304" pitchFamily="18" charset="0"/>
                <a:cs typeface="Times New Roman" panose="02020603050405020304" pitchFamily="18" charset="0"/>
              </a:rPr>
              <a:t>. Душанбе: Комбинати полиграфии Вазорати фарҳанги Ҷумҳурии Тоҷикистон, 2004.</a:t>
            </a:r>
          </a:p>
          <a:p>
            <a:pPr marL="342900" lvl="0" indent="-342900">
              <a:buFont typeface="+mj-lt"/>
              <a:buAutoNum type="arabicPeriod"/>
            </a:pPr>
            <a:r>
              <a:rPr lang="ru-RU" sz="2000" dirty="0">
                <a:latin typeface="Times New Roman" panose="02020603050405020304" pitchFamily="18" charset="0"/>
                <a:cs typeface="Times New Roman" panose="02020603050405020304" pitchFamily="18" charset="0"/>
              </a:rPr>
              <a:t>Гельфанд, Я. С. </a:t>
            </a:r>
            <a:r>
              <a:rPr lang="ru-RU" sz="2000" i="1" dirty="0">
                <a:latin typeface="Times New Roman" panose="02020603050405020304" pitchFamily="18" charset="0"/>
                <a:cs typeface="Times New Roman" panose="02020603050405020304" pitchFamily="18" charset="0"/>
              </a:rPr>
              <a:t>Релейная защита распределительных сетей</a:t>
            </a:r>
            <a:r>
              <a:rPr lang="ru-RU" sz="2000" dirty="0">
                <a:latin typeface="Times New Roman" panose="02020603050405020304" pitchFamily="18" charset="0"/>
                <a:cs typeface="Times New Roman" panose="02020603050405020304" pitchFamily="18" charset="0"/>
              </a:rPr>
              <a:t>. 2-ю издания, перераб. ва иловашуд. М.: Энергоатомиздат, 1987.</a:t>
            </a:r>
          </a:p>
          <a:p>
            <a:pPr lvl="0" algn="just" eaLnBrk="0" fontAlgn="base" hangingPunct="0">
              <a:spcBef>
                <a:spcPct val="0"/>
              </a:spcBef>
              <a:spcAft>
                <a:spcPct val="0"/>
              </a:spcAft>
              <a:buClrTx/>
            </a:pPr>
            <a:endParaRPr lang="tg-Cyrl-TJ" sz="20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endParaRPr>
          </a:p>
          <a:p>
            <a:pPr lvl="0" algn="just" eaLnBrk="0" fontAlgn="base" hangingPunct="0">
              <a:spcBef>
                <a:spcPct val="0"/>
              </a:spcBef>
              <a:spcAft>
                <a:spcPct val="0"/>
              </a:spcAft>
              <a:buClrTx/>
            </a:pPr>
            <a:endPar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endPar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endPar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8749"/>
    </mc:Choice>
    <mc:Fallback xmlns="">
      <p:transition spd="slow" advTm="3874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type="body" idx="1"/>
          </p:nvPr>
        </p:nvSpPr>
        <p:spPr>
          <a:xfrm>
            <a:off x="838200" y="2029981"/>
            <a:ext cx="8229600"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4258"/>
    </mc:Choice>
    <mc:Fallback xmlns="">
      <p:transition spd="slow" advTm="4258"/>
    </mc:Fallback>
  </mc:AlternateContent>
</p:sld>
</file>

<file path=ppt/theme/theme1.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1900</TotalTime>
  <Words>1322</Words>
  <Application>Microsoft Office PowerPoint</Application>
  <PresentationFormat>Лист A4 (210x297 мм)</PresentationFormat>
  <Paragraphs>155</Paragraphs>
  <Slides>36</Slides>
  <Notes>5</Notes>
  <HiddenSlides>0</HiddenSlides>
  <MMClips>0</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1</vt:i4>
      </vt:variant>
      <vt:variant>
        <vt:lpstr>Заголовки слайдов</vt:lpstr>
      </vt:variant>
      <vt:variant>
        <vt:i4>36</vt:i4>
      </vt:variant>
    </vt:vector>
  </HeadingPairs>
  <TitlesOfParts>
    <vt:vector size="43" baseType="lpstr">
      <vt:lpstr>Century Gothic</vt:lpstr>
      <vt:lpstr>Arial</vt:lpstr>
      <vt:lpstr>Times New Roman</vt:lpstr>
      <vt:lpstr>Calibri</vt:lpstr>
      <vt:lpstr>Symbol</vt:lpstr>
      <vt:lpstr>Тема Office</vt:lpstr>
      <vt:lpstr>Visio.Drawing.11</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user_2</dc:creator>
  <cp:lastModifiedBy>Абдуллоев Бахтиёр</cp:lastModifiedBy>
  <cp:revision>183</cp:revision>
  <dcterms:created xsi:type="dcterms:W3CDTF">2017-07-03T07:04:34Z</dcterms:created>
  <dcterms:modified xsi:type="dcterms:W3CDTF">2025-05-07T11:28:10Z</dcterms:modified>
</cp:coreProperties>
</file>