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9"/>
  </p:notesMasterIdLst>
  <p:sldIdLst>
    <p:sldId id="256" r:id="rId2"/>
    <p:sldId id="257" r:id="rId3"/>
    <p:sldId id="258" r:id="rId4"/>
    <p:sldId id="319" r:id="rId5"/>
    <p:sldId id="320" r:id="rId6"/>
    <p:sldId id="321" r:id="rId7"/>
    <p:sldId id="322" r:id="rId8"/>
    <p:sldId id="323" r:id="rId9"/>
    <p:sldId id="324" r:id="rId10"/>
    <p:sldId id="325" r:id="rId11"/>
    <p:sldId id="326" r:id="rId12"/>
    <p:sldId id="327" r:id="rId13"/>
    <p:sldId id="328" r:id="rId14"/>
    <p:sldId id="329" r:id="rId15"/>
    <p:sldId id="330" r:id="rId16"/>
    <p:sldId id="331" r:id="rId17"/>
    <p:sldId id="332" r:id="rId18"/>
    <p:sldId id="335" r:id="rId19"/>
    <p:sldId id="334" r:id="rId20"/>
    <p:sldId id="347" r:id="rId21"/>
    <p:sldId id="348" r:id="rId22"/>
    <p:sldId id="349" r:id="rId23"/>
    <p:sldId id="333" r:id="rId24"/>
    <p:sldId id="336" r:id="rId25"/>
    <p:sldId id="337" r:id="rId26"/>
    <p:sldId id="344" r:id="rId27"/>
    <p:sldId id="345" r:id="rId28"/>
    <p:sldId id="346" r:id="rId29"/>
    <p:sldId id="338" r:id="rId30"/>
    <p:sldId id="339" r:id="rId31"/>
    <p:sldId id="340" r:id="rId32"/>
    <p:sldId id="341" r:id="rId33"/>
    <p:sldId id="342" r:id="rId34"/>
    <p:sldId id="343" r:id="rId35"/>
    <p:sldId id="318" r:id="rId36"/>
    <p:sldId id="279" r:id="rId37"/>
    <p:sldId id="280" r:id="rId38"/>
  </p:sldIdLst>
  <p:sldSz cx="9906000" cy="6858000" type="A4"/>
  <p:notesSz cx="6742113" cy="9875838"/>
  <p:embeddedFontLst>
    <p:embeddedFont>
      <p:font typeface="Calibri" panose="020F0502020204030204" pitchFamily="34" charset="0"/>
      <p:regular r:id="rId40"/>
      <p:bold r:id="rId41"/>
      <p:italic r:id="rId42"/>
      <p:boldItalic r:id="rId43"/>
    </p:embeddedFont>
    <p:embeddedFont>
      <p:font typeface="Century Gothic" panose="020B0502020202020204" pitchFamily="34"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4" roundtripDataSignature="AMtx7mjkR8ZcckKjJAiJKVn2pyipufvnf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446" y="7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2.fntdata"/><Relationship Id="rId54"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56"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21000" cy="4953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19525" y="0"/>
            <a:ext cx="2921000" cy="4953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4688" y="4752975"/>
            <a:ext cx="5392737" cy="388778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380538"/>
            <a:ext cx="2921000" cy="4953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19525" y="9380538"/>
            <a:ext cx="2921000" cy="4953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uz-Cyrl-UZ"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4: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8" name="Google Shape;278;p24: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25:notes"/>
          <p:cNvSpPr txBox="1">
            <a:spLocks noGrp="1"/>
          </p:cNvSpPr>
          <p:nvPr>
            <p:ph type="body" idx="1"/>
          </p:nvPr>
        </p:nvSpPr>
        <p:spPr>
          <a:xfrm>
            <a:off x="674688" y="4752975"/>
            <a:ext cx="5392737" cy="388778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5" name="Google Shape;285;p25:notes"/>
          <p:cNvSpPr>
            <a:spLocks noGrp="1" noRot="1" noChangeAspect="1"/>
          </p:cNvSpPr>
          <p:nvPr>
            <p:ph type="sldImg" idx="2"/>
          </p:nvPr>
        </p:nvSpPr>
        <p:spPr>
          <a:xfrm>
            <a:off x="965200" y="1235075"/>
            <a:ext cx="4811713" cy="333216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Титульный слайд" type="title">
  <p:cSld name="TITLE">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1238250" y="1122363"/>
            <a:ext cx="74295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7"/>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Заголовок и объект" type="obj">
  <p:cSld name="OBJECT">
    <p:spTree>
      <p:nvGrpSpPr>
        <p:cNvPr id="1" name="Shape 21"/>
        <p:cNvGrpSpPr/>
        <p:nvPr/>
      </p:nvGrpSpPr>
      <p:grpSpPr>
        <a:xfrm>
          <a:off x="0" y="0"/>
          <a:ext cx="0" cy="0"/>
          <a:chOff x="0" y="0"/>
          <a:chExt cx="0" cy="0"/>
        </a:xfrm>
      </p:grpSpPr>
      <p:sp>
        <p:nvSpPr>
          <p:cNvPr id="22" name="Google Shape;22;p28"/>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8"/>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8"/>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Заголовок раздела" type="secHead">
  <p:cSld name="SECTION_HEADER">
    <p:spTree>
      <p:nvGrpSpPr>
        <p:cNvPr id="1" name="Shape 27"/>
        <p:cNvGrpSpPr/>
        <p:nvPr/>
      </p:nvGrpSpPr>
      <p:grpSpPr>
        <a:xfrm>
          <a:off x="0" y="0"/>
          <a:ext cx="0" cy="0"/>
          <a:chOff x="0" y="0"/>
          <a:chExt cx="0" cy="0"/>
        </a:xfrm>
      </p:grpSpPr>
      <p:sp>
        <p:nvSpPr>
          <p:cNvPr id="28" name="Google Shape;28;p29"/>
          <p:cNvSpPr txBox="1">
            <a:spLocks noGrp="1"/>
          </p:cNvSpPr>
          <p:nvPr>
            <p:ph type="title"/>
          </p:nvPr>
        </p:nvSpPr>
        <p:spPr>
          <a:xfrm>
            <a:off x="675880"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29"/>
          <p:cNvSpPr txBox="1">
            <a:spLocks noGrp="1"/>
          </p:cNvSpPr>
          <p:nvPr>
            <p:ph type="body" idx="1"/>
          </p:nvPr>
        </p:nvSpPr>
        <p:spPr>
          <a:xfrm>
            <a:off x="675880"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9"/>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Два объекта" type="twoObj">
  <p:cSld name="TWO_OBJECTS">
    <p:spTree>
      <p:nvGrpSpPr>
        <p:cNvPr id="1" name="Shape 33"/>
        <p:cNvGrpSpPr/>
        <p:nvPr/>
      </p:nvGrpSpPr>
      <p:grpSpPr>
        <a:xfrm>
          <a:off x="0" y="0"/>
          <a:ext cx="0" cy="0"/>
          <a:chOff x="0" y="0"/>
          <a:chExt cx="0" cy="0"/>
        </a:xfrm>
      </p:grpSpPr>
      <p:sp>
        <p:nvSpPr>
          <p:cNvPr id="34" name="Google Shape;34;p30"/>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0"/>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0"/>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0"/>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Сравнение" type="twoTxTwoObj">
  <p:cSld name="TWO_OBJECTS_WITH_TEXT">
    <p:spTree>
      <p:nvGrpSpPr>
        <p:cNvPr id="1" name="Shape 40"/>
        <p:cNvGrpSpPr/>
        <p:nvPr/>
      </p:nvGrpSpPr>
      <p:grpSpPr>
        <a:xfrm>
          <a:off x="0" y="0"/>
          <a:ext cx="0" cy="0"/>
          <a:chOff x="0" y="0"/>
          <a:chExt cx="0" cy="0"/>
        </a:xfrm>
      </p:grpSpPr>
      <p:sp>
        <p:nvSpPr>
          <p:cNvPr id="41" name="Google Shape;41;p31"/>
          <p:cNvSpPr txBox="1">
            <a:spLocks noGrp="1"/>
          </p:cNvSpPr>
          <p:nvPr>
            <p:ph type="title"/>
          </p:nvPr>
        </p:nvSpPr>
        <p:spPr>
          <a:xfrm>
            <a:off x="68232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1"/>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1"/>
          <p:cNvSpPr txBox="1">
            <a:spLocks noGrp="1"/>
          </p:cNvSpPr>
          <p:nvPr>
            <p:ph type="body" idx="2"/>
          </p:nvPr>
        </p:nvSpPr>
        <p:spPr>
          <a:xfrm>
            <a:off x="682329" y="2505076"/>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1"/>
          <p:cNvSpPr txBox="1">
            <a:spLocks noGrp="1"/>
          </p:cNvSpPr>
          <p:nvPr>
            <p:ph type="body" idx="3"/>
          </p:nvPr>
        </p:nvSpPr>
        <p:spPr>
          <a:xfrm>
            <a:off x="5014914"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1"/>
          <p:cNvSpPr txBox="1">
            <a:spLocks noGrp="1"/>
          </p:cNvSpPr>
          <p:nvPr>
            <p:ph type="body" idx="4"/>
          </p:nvPr>
        </p:nvSpPr>
        <p:spPr>
          <a:xfrm>
            <a:off x="5014914" y="2505076"/>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1"/>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Только заголовок" type="titleOnly">
  <p:cSld name="TITLE_ONLY">
    <p:spTree>
      <p:nvGrpSpPr>
        <p:cNvPr id="1" name="Shape 49"/>
        <p:cNvGrpSpPr/>
        <p:nvPr/>
      </p:nvGrpSpPr>
      <p:grpSpPr>
        <a:xfrm>
          <a:off x="0" y="0"/>
          <a:ext cx="0" cy="0"/>
          <a:chOff x="0" y="0"/>
          <a:chExt cx="0" cy="0"/>
        </a:xfrm>
      </p:grpSpPr>
      <p:sp>
        <p:nvSpPr>
          <p:cNvPr id="50" name="Google Shape;50;p32"/>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2"/>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Пустой слайд" type="blank">
  <p:cSld name="BLANK">
    <p:spTree>
      <p:nvGrpSpPr>
        <p:cNvPr id="1" name="Shape 54"/>
        <p:cNvGrpSpPr/>
        <p:nvPr/>
      </p:nvGrpSpPr>
      <p:grpSpPr>
        <a:xfrm>
          <a:off x="0" y="0"/>
          <a:ext cx="0" cy="0"/>
          <a:chOff x="0" y="0"/>
          <a:chExt cx="0" cy="0"/>
        </a:xfrm>
      </p:grpSpPr>
      <p:sp>
        <p:nvSpPr>
          <p:cNvPr id="55" name="Google Shape;55;p3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3"/>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Объект с подписью" type="objTx">
  <p:cSld name="OBJECT_WITH_CAPTION_TEXT">
    <p:spTree>
      <p:nvGrpSpPr>
        <p:cNvPr id="1" name="Shape 58"/>
        <p:cNvGrpSpPr/>
        <p:nvPr/>
      </p:nvGrpSpPr>
      <p:grpSpPr>
        <a:xfrm>
          <a:off x="0" y="0"/>
          <a:ext cx="0" cy="0"/>
          <a:chOff x="0" y="0"/>
          <a:chExt cx="0" cy="0"/>
        </a:xfrm>
      </p:grpSpPr>
      <p:sp>
        <p:nvSpPr>
          <p:cNvPr id="59" name="Google Shape;59;p34"/>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4"/>
          <p:cNvSpPr txBox="1">
            <a:spLocks noGrp="1"/>
          </p:cNvSpPr>
          <p:nvPr>
            <p:ph type="body" idx="1"/>
          </p:nvPr>
        </p:nvSpPr>
        <p:spPr>
          <a:xfrm>
            <a:off x="4211341" y="987426"/>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4"/>
          <p:cNvSpPr txBox="1">
            <a:spLocks noGrp="1"/>
          </p:cNvSpPr>
          <p:nvPr>
            <p:ph type="body" idx="2"/>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4"/>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Рисунок с подписью" type="picTx">
  <p:cSld name="PICTURE_WITH_CAPTION_TEXT">
    <p:spTree>
      <p:nvGrpSpPr>
        <p:cNvPr id="1" name="Shape 65"/>
        <p:cNvGrpSpPr/>
        <p:nvPr/>
      </p:nvGrpSpPr>
      <p:grpSpPr>
        <a:xfrm>
          <a:off x="0" y="0"/>
          <a:ext cx="0" cy="0"/>
          <a:chOff x="0" y="0"/>
          <a:chExt cx="0" cy="0"/>
        </a:xfrm>
      </p:grpSpPr>
      <p:sp>
        <p:nvSpPr>
          <p:cNvPr id="66" name="Google Shape;66;p35"/>
          <p:cNvSpPr txBox="1">
            <a:spLocks noGrp="1"/>
          </p:cNvSpPr>
          <p:nvPr>
            <p:ph type="title"/>
          </p:nvPr>
        </p:nvSpPr>
        <p:spPr>
          <a:xfrm>
            <a:off x="682329" y="457200"/>
            <a:ext cx="3194942"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5"/>
          <p:cNvSpPr>
            <a:spLocks noGrp="1"/>
          </p:cNvSpPr>
          <p:nvPr>
            <p:ph type="pic" idx="2"/>
          </p:nvPr>
        </p:nvSpPr>
        <p:spPr>
          <a:xfrm>
            <a:off x="4211341" y="987426"/>
            <a:ext cx="5014913" cy="4873625"/>
          </a:xfrm>
          <a:prstGeom prst="rect">
            <a:avLst/>
          </a:prstGeom>
          <a:noFill/>
          <a:ln>
            <a:noFill/>
          </a:ln>
        </p:spPr>
      </p:sp>
      <p:sp>
        <p:nvSpPr>
          <p:cNvPr id="68" name="Google Shape;68;p35"/>
          <p:cNvSpPr txBox="1">
            <a:spLocks noGrp="1"/>
          </p:cNvSpPr>
          <p:nvPr>
            <p:ph type="body" idx="1"/>
          </p:nvPr>
        </p:nvSpPr>
        <p:spPr>
          <a:xfrm>
            <a:off x="682329" y="2057400"/>
            <a:ext cx="3194942"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5"/>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Заголовок и вертикальный текст" type="vertTx">
  <p:cSld name="VERTICAL_TEXT">
    <p:spTree>
      <p:nvGrpSpPr>
        <p:cNvPr id="1" name="Shape 72"/>
        <p:cNvGrpSpPr/>
        <p:nvPr/>
      </p:nvGrpSpPr>
      <p:grpSpPr>
        <a:xfrm>
          <a:off x="0" y="0"/>
          <a:ext cx="0" cy="0"/>
          <a:chOff x="0" y="0"/>
          <a:chExt cx="0" cy="0"/>
        </a:xfrm>
      </p:grpSpPr>
      <p:sp>
        <p:nvSpPr>
          <p:cNvPr id="73" name="Google Shape;73;p3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6"/>
          <p:cNvSpPr txBox="1">
            <a:spLocks noGrp="1"/>
          </p:cNvSpPr>
          <p:nvPr>
            <p:ph type="body" idx="1"/>
          </p:nvPr>
        </p:nvSpPr>
        <p:spPr>
          <a:xfrm rot="5400000">
            <a:off x="2777333"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Вертикальный заголовок и текст" type="vertTitleAndTx">
  <p:cSld name="VERTICAL_TITLE_AND_VERTICAL_TEXT">
    <p:spTree>
      <p:nvGrpSpPr>
        <p:cNvPr id="1" name="Shape 78"/>
        <p:cNvGrpSpPr/>
        <p:nvPr/>
      </p:nvGrpSpPr>
      <p:grpSpPr>
        <a:xfrm>
          <a:off x="0" y="0"/>
          <a:ext cx="0" cy="0"/>
          <a:chOff x="0" y="0"/>
          <a:chExt cx="0" cy="0"/>
        </a:xfrm>
      </p:grpSpPr>
      <p:sp>
        <p:nvSpPr>
          <p:cNvPr id="79" name="Google Shape;79;p37"/>
          <p:cNvSpPr txBox="1">
            <a:spLocks noGrp="1"/>
          </p:cNvSpPr>
          <p:nvPr>
            <p:ph type="title"/>
          </p:nvPr>
        </p:nvSpPr>
        <p:spPr>
          <a:xfrm rot="5400000">
            <a:off x="5251052"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7"/>
          <p:cNvSpPr txBox="1">
            <a:spLocks noGrp="1"/>
          </p:cNvSpPr>
          <p:nvPr>
            <p:ph type="body" idx="1"/>
          </p:nvPr>
        </p:nvSpPr>
        <p:spPr>
          <a:xfrm rot="5400000">
            <a:off x="917177"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7"/>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4A90D0"/>
            </a:gs>
            <a:gs pos="10000">
              <a:srgbClr val="4A90D0"/>
            </a:gs>
            <a:gs pos="68000">
              <a:srgbClr val="B3D1EC"/>
            </a:gs>
            <a:gs pos="83000">
              <a:srgbClr val="B3D1EC"/>
            </a:gs>
            <a:gs pos="100000">
              <a:srgbClr val="CCE0F2"/>
            </a:gs>
          </a:gsLst>
          <a:lin ang="5400000" scaled="0"/>
        </a:gradFill>
        <a:effectLst/>
      </p:bgPr>
    </p:bg>
    <p:spTree>
      <p:nvGrpSpPr>
        <p:cNvPr id="1" name="Shape 9"/>
        <p:cNvGrpSpPr/>
        <p:nvPr/>
      </p:nvGrpSpPr>
      <p:grpSpPr>
        <a:xfrm>
          <a:off x="0" y="0"/>
          <a:ext cx="0" cy="0"/>
          <a:chOff x="0" y="0"/>
          <a:chExt cx="0" cy="0"/>
        </a:xfrm>
      </p:grpSpPr>
      <p:sp>
        <p:nvSpPr>
          <p:cNvPr id="10" name="Google Shape;10;p26"/>
          <p:cNvSpPr txBox="1">
            <a:spLocks noGrp="1"/>
          </p:cNvSpPr>
          <p:nvPr>
            <p:ph type="title"/>
          </p:nvPr>
        </p:nvSpPr>
        <p:spPr>
          <a:xfrm>
            <a:off x="681039"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6"/>
          <p:cNvSpPr txBox="1">
            <a:spLocks noGrp="1"/>
          </p:cNvSpPr>
          <p:nvPr>
            <p:ph type="body" idx="1"/>
          </p:nvPr>
        </p:nvSpPr>
        <p:spPr>
          <a:xfrm>
            <a:off x="681039"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6"/>
          <p:cNvSpPr txBox="1">
            <a:spLocks noGrp="1"/>
          </p:cNvSpPr>
          <p:nvPr>
            <p:ph type="ftr" idx="11"/>
          </p:nvPr>
        </p:nvSpPr>
        <p:spPr>
          <a:xfrm>
            <a:off x="3281364" y="6356352"/>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uz-Cyrl-UZ"/>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algn="ctr"/>
            <a:r>
              <a:rPr lang="en-US" sz="2400" b="1" dirty="0">
                <a:latin typeface="Times New Roman" panose="02020603050405020304" pitchFamily="18" charset="0"/>
                <a:cs typeface="Times New Roman" panose="02020603050405020304" pitchFamily="18" charset="0"/>
              </a:rPr>
              <a:t>Week </a:t>
            </a:r>
            <a:r>
              <a:rPr lang="tg-Cyrl-TJ" sz="2400" b="1" dirty="0">
                <a:latin typeface="Times New Roman" panose="02020603050405020304" pitchFamily="18" charset="0"/>
                <a:cs typeface="Times New Roman" panose="02020603050405020304" pitchFamily="18" charset="0"/>
              </a:rPr>
              <a:t>13</a:t>
            </a:r>
            <a:r>
              <a:rPr lang="en-US" sz="2400" b="1" dirty="0">
                <a:latin typeface="Times New Roman" panose="02020603050405020304" pitchFamily="18" charset="0"/>
                <a:cs typeface="Times New Roman" panose="02020603050405020304" pitchFamily="18" charset="0"/>
              </a:rPr>
              <a:t>: Connection diagram of a star-shaped voltage transformer winding.</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90" name="Google Shape;90;p1"/>
          <p:cNvSpPr/>
          <p:nvPr/>
        </p:nvSpPr>
        <p:spPr>
          <a:xfrm>
            <a:off x="106681" y="122976"/>
            <a:ext cx="9692640" cy="1938952"/>
          </a:xfrm>
          <a:prstGeom prst="rect">
            <a:avLst/>
          </a:prstGeom>
          <a:noFill/>
          <a:ln>
            <a:noFill/>
          </a:ln>
        </p:spPr>
        <p:txBody>
          <a:bodyPr spcFirstLastPara="1" wrap="square" lIns="91425" tIns="45700" rIns="91425" bIns="45700" anchor="t" anchorCtr="0">
            <a:spAutoFit/>
          </a:bodyPr>
          <a:lstStyle/>
          <a:p>
            <a:pPr algn="ctr"/>
            <a:r>
              <a:rPr lang="en-US" sz="32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«Institute of energy of Tajikistan</a:t>
            </a:r>
            <a: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a:t>
            </a:r>
            <a:br>
              <a:rPr lang="en-US" sz="3200" b="1" i="0"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br>
            <a:r>
              <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rPr>
              <a:t>Course: </a:t>
            </a:r>
            <a:r>
              <a:rPr lang="en-US" sz="3200" b="1" dirty="0">
                <a:latin typeface="Times New Roman" panose="02020603050405020304" pitchFamily="18" charset="0"/>
                <a:cs typeface="Times New Roman" panose="02020603050405020304" pitchFamily="18" charset="0"/>
              </a:rPr>
              <a:t>Relay protection systems</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for electrical</a:t>
            </a:r>
            <a:r>
              <a:rPr lang="en-US" sz="3200" b="1" spc="-5"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and electrical</a:t>
            </a:r>
            <a:r>
              <a:rPr lang="en-US" sz="3200" b="1" spc="-5" dirty="0">
                <a:latin typeface="Times New Roman" panose="02020603050405020304" pitchFamily="18" charset="0"/>
                <a:cs typeface="Times New Roman" panose="02020603050405020304" pitchFamily="18" charset="0"/>
              </a:rPr>
              <a:t> </a:t>
            </a:r>
            <a:r>
              <a:rPr lang="en-US" sz="3200" b="1" spc="-10" dirty="0">
                <a:latin typeface="Times New Roman" panose="02020603050405020304" pitchFamily="18" charset="0"/>
                <a:cs typeface="Times New Roman" panose="02020603050405020304" pitchFamily="18" charset="0"/>
              </a:rPr>
              <a:t>devices</a:t>
            </a:r>
            <a:r>
              <a:rPr lang="en-US" sz="32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i="1" u="none" strike="noStrike" cap="none"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sp>
        <p:nvSpPr>
          <p:cNvPr id="91" name="Google Shape;91;p1"/>
          <p:cNvSpPr/>
          <p:nvPr/>
        </p:nvSpPr>
        <p:spPr>
          <a:xfrm>
            <a:off x="2109648" y="5268498"/>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i="0" u="none" strike="noStrike" cap="none" dirty="0">
                <a:solidFill>
                  <a:srgbClr val="323F4F"/>
                </a:solidFill>
                <a:latin typeface="Times New Roman"/>
                <a:ea typeface="Times New Roman"/>
                <a:cs typeface="Times New Roman"/>
                <a:sym typeface="Times New Roman"/>
              </a:rPr>
              <a:t>Abdulloev Bakhtiyor Tolibjonovich</a:t>
            </a:r>
            <a:endParaRPr dirty="0"/>
          </a:p>
        </p:txBody>
      </p:sp>
      <p:sp>
        <p:nvSpPr>
          <p:cNvPr id="92" name="Google Shape;92;p1"/>
          <p:cNvSpPr/>
          <p:nvPr/>
        </p:nvSpPr>
        <p:spPr>
          <a:xfrm>
            <a:off x="4298513" y="5268498"/>
            <a:ext cx="2845105" cy="1200288"/>
          </a:xfrm>
          <a:prstGeom prst="rect">
            <a:avLst/>
          </a:prstGeom>
          <a:noFill/>
          <a:ln>
            <a:noFill/>
          </a:ln>
        </p:spPr>
        <p:txBody>
          <a:bodyPr spcFirstLastPara="1" wrap="square" lIns="91425" tIns="45700" rIns="91425" bIns="45700" anchor="t" anchorCtr="0">
            <a:spAutoFit/>
          </a:bodyPr>
          <a:lstStyle/>
          <a:p>
            <a:pPr lvl="0" algn="ctr"/>
            <a:r>
              <a:rPr lang="uz-Cyrl-UZ" sz="1800" b="1" i="0" u="none" strike="noStrike" cap="none" dirty="0">
                <a:solidFill>
                  <a:schemeClr val="tx1"/>
                </a:solidFill>
                <a:latin typeface="Times New Roman"/>
                <a:ea typeface="Times New Roman"/>
                <a:cs typeface="Times New Roman"/>
                <a:sym typeface="Times New Roman"/>
              </a:rPr>
              <a:t>Lecturer of:</a:t>
            </a:r>
            <a:r>
              <a:rPr lang="en-US" sz="1800" b="1" dirty="0">
                <a:solidFill>
                  <a:schemeClr val="tx1"/>
                </a:solidFill>
                <a:latin typeface="Times New Roman" panose="02020603050405020304" pitchFamily="18" charset="0"/>
                <a:cs typeface="Times New Roman" panose="02020603050405020304" pitchFamily="18" charset="0"/>
              </a:rPr>
              <a:t> Relay protection systems</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for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dirty="0">
                <a:solidFill>
                  <a:schemeClr val="tx1"/>
                </a:solidFill>
                <a:latin typeface="Times New Roman" panose="02020603050405020304" pitchFamily="18" charset="0"/>
                <a:cs typeface="Times New Roman" panose="02020603050405020304" pitchFamily="18" charset="0"/>
              </a:rPr>
              <a:t>and electrical</a:t>
            </a:r>
            <a:r>
              <a:rPr lang="en-US" sz="1800" b="1" spc="-5" dirty="0">
                <a:solidFill>
                  <a:schemeClr val="tx1"/>
                </a:solidFill>
                <a:latin typeface="Times New Roman" panose="02020603050405020304" pitchFamily="18" charset="0"/>
                <a:cs typeface="Times New Roman" panose="02020603050405020304" pitchFamily="18" charset="0"/>
              </a:rPr>
              <a:t> </a:t>
            </a:r>
            <a:r>
              <a:rPr lang="en-US" sz="1800" b="1" spc="-10" dirty="0">
                <a:solidFill>
                  <a:schemeClr val="tx1"/>
                </a:solidFill>
                <a:latin typeface="Times New Roman" panose="02020603050405020304" pitchFamily="18" charset="0"/>
                <a:cs typeface="Times New Roman" panose="02020603050405020304" pitchFamily="18" charset="0"/>
              </a:rPr>
              <a:t>devices</a:t>
            </a:r>
            <a:endParaRPr sz="1800" b="1" i="0" u="none" strike="noStrike" cap="none" dirty="0">
              <a:solidFill>
                <a:schemeClr val="tx1"/>
              </a:solidFill>
              <a:latin typeface="Times New Roman"/>
              <a:ea typeface="Times New Roman"/>
              <a:cs typeface="Times New Roman"/>
              <a:sym typeface="Times New Roman"/>
            </a:endParaRPr>
          </a:p>
        </p:txBody>
      </p:sp>
      <p:cxnSp>
        <p:nvCxnSpPr>
          <p:cNvPr id="93" name="Google Shape;93;p1"/>
          <p:cNvCxnSpPr/>
          <p:nvPr/>
        </p:nvCxnSpPr>
        <p:spPr>
          <a:xfrm>
            <a:off x="4439190" y="5268498"/>
            <a:ext cx="0" cy="1200329"/>
          </a:xfrm>
          <a:prstGeom prst="straightConnector1">
            <a:avLst/>
          </a:prstGeom>
          <a:noFill/>
          <a:ln w="9525" cap="flat" cmpd="sng">
            <a:solidFill>
              <a:schemeClr val="accent1"/>
            </a:solidFill>
            <a:prstDash val="solid"/>
            <a:miter lim="800000"/>
            <a:headEnd type="none" w="sm" len="sm"/>
            <a:tailEnd type="none" w="sm" len="sm"/>
          </a:ln>
        </p:spPr>
      </p:cxnSp>
      <p:pic>
        <p:nvPicPr>
          <p:cNvPr id="5" name="Рисунок 4">
            <a:extLst>
              <a:ext uri="{FF2B5EF4-FFF2-40B4-BE49-F238E27FC236}">
                <a16:creationId xmlns:a16="http://schemas.microsoft.com/office/drawing/2014/main" id="{44EEDBD7-9A0B-40A7-A112-5717B3C7D445}"/>
              </a:ext>
            </a:extLst>
          </p:cNvPr>
          <p:cNvPicPr>
            <a:picLocks noChangeAspect="1"/>
          </p:cNvPicPr>
          <p:nvPr/>
        </p:nvPicPr>
        <p:blipFill rotWithShape="1">
          <a:blip r:embed="rId3"/>
          <a:srcRect l="33445" t="30319" r="34983" b="25466"/>
          <a:stretch/>
        </p:blipFill>
        <p:spPr>
          <a:xfrm>
            <a:off x="609600" y="1750752"/>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33257"/>
    </mc:Choice>
    <mc:Fallback xmlns="">
      <p:transition spd="slow" advTm="3325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name="adj" fmla="val 6141"/>
            </a:avLst>
          </a:prstGeom>
          <a:solidFill>
            <a:srgbClr val="BBD6EE"/>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algn="ctr"/>
            <a:r>
              <a:rPr lang="tg-Cyrl-TJ" sz="2400" b="1" dirty="0">
                <a:latin typeface="Times New Roman" panose="02020603050405020304" pitchFamily="18" charset="0"/>
                <a:cs typeface="Times New Roman" panose="02020603050405020304" pitchFamily="18" charset="0"/>
              </a:rPr>
              <a:t>Ҳафтаи 13.</a:t>
            </a:r>
          </a:p>
          <a:p>
            <a:pPr algn="ctr"/>
            <a:r>
              <a:rPr lang="tg-Cyrl-TJ" sz="2400" b="1" dirty="0">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endParaRPr lang="ru-RU" sz="2400" dirty="0">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2400" b="1" i="0"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100" name="Google Shape;100;p2"/>
          <p:cNvSpPr/>
          <p:nvPr/>
        </p:nvSpPr>
        <p:spPr>
          <a:xfrm>
            <a:off x="2271900" y="5268497"/>
            <a:ext cx="2329542"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2400" b="1" i="0" u="none" strike="noStrike" cap="none" dirty="0">
                <a:solidFill>
                  <a:srgbClr val="323F4F"/>
                </a:solidFill>
                <a:latin typeface="Times New Roman"/>
                <a:ea typeface="Times New Roman"/>
                <a:cs typeface="Times New Roman"/>
                <a:sym typeface="Times New Roman"/>
              </a:rPr>
              <a:t>Абдуллоев Бахтиёр Толибҷонович</a:t>
            </a:r>
            <a:endParaRPr sz="2400" b="1" i="0" u="none" strike="noStrike" cap="none" dirty="0">
              <a:solidFill>
                <a:srgbClr val="323F4F"/>
              </a:solidFill>
              <a:latin typeface="Times New Roman"/>
              <a:ea typeface="Times New Roman"/>
              <a:cs typeface="Times New Roman"/>
              <a:sym typeface="Times New Roman"/>
            </a:endParaRPr>
          </a:p>
        </p:txBody>
      </p:sp>
      <p:sp>
        <p:nvSpPr>
          <p:cNvPr id="101" name="Google Shape;101;p2"/>
          <p:cNvSpPr/>
          <p:nvPr/>
        </p:nvSpPr>
        <p:spPr>
          <a:xfrm>
            <a:off x="4601442" y="5268456"/>
            <a:ext cx="2764221" cy="1477287"/>
          </a:xfrm>
          <a:prstGeom prst="rect">
            <a:avLst/>
          </a:prstGeom>
          <a:noFill/>
          <a:ln>
            <a:noFill/>
          </a:ln>
        </p:spPr>
        <p:txBody>
          <a:bodyPr spcFirstLastPara="1" wrap="square" lIns="91425" tIns="45700" rIns="91425" bIns="45700" anchor="t" anchorCtr="0">
            <a:spAutoFit/>
          </a:bodyPr>
          <a:lstStyle/>
          <a:p>
            <a:pPr algn="ctr"/>
            <a:r>
              <a:rPr lang="uz-Cyrl-UZ" sz="1800" b="1" i="0" u="none" strike="noStrike" cap="none" dirty="0">
                <a:solidFill>
                  <a:schemeClr val="tx1"/>
                </a:solidFill>
                <a:latin typeface="Times New Roman"/>
                <a:ea typeface="Times New Roman"/>
                <a:cs typeface="Times New Roman"/>
                <a:sym typeface="Times New Roman"/>
              </a:rPr>
              <a:t>“</a:t>
            </a:r>
            <a:r>
              <a:rPr lang="uz-Cyrl-UZ" sz="1800" b="1" i="1" dirty="0">
                <a:solidFill>
                  <a:schemeClr val="tx1"/>
                </a:solidFill>
                <a:latin typeface="Times New Roman" panose="02020603050405020304" pitchFamily="18" charset="0"/>
                <a:cs typeface="Times New Roman" panose="02020603050405020304" pitchFamily="18" charset="0"/>
              </a:rPr>
              <a:t>Ҳимояи релеӣ ва авттоматикунонии шабакаҳо ва таҷҳизоти электрикӣ”</a:t>
            </a:r>
            <a:endParaRPr lang="uz-Cyrl-UZ" sz="1800" dirty="0">
              <a:solidFill>
                <a:schemeClr val="tx1"/>
              </a:solidFill>
              <a:latin typeface="Times New Roman" panose="02020603050405020304" pitchFamily="18" charset="0"/>
              <a:cs typeface="Times New Roman" panose="02020603050405020304" pitchFamily="18" charset="0"/>
            </a:endParaRPr>
          </a:p>
          <a:p>
            <a:pPr marL="0" marR="0" lvl="0" indent="0" algn="ctr" rtl="0">
              <a:spcBef>
                <a:spcPts val="0"/>
              </a:spcBef>
              <a:spcAft>
                <a:spcPts val="0"/>
              </a:spcAft>
              <a:buNone/>
            </a:pPr>
            <a:endParaRPr sz="1800" b="0" i="0" u="none" strike="noStrike" cap="none" dirty="0">
              <a:solidFill>
                <a:schemeClr val="accent1"/>
              </a:solidFill>
              <a:latin typeface="Times New Roman"/>
              <a:ea typeface="Times New Roman"/>
              <a:cs typeface="Times New Roman"/>
              <a:sym typeface="Times New Roman"/>
            </a:endParaRPr>
          </a:p>
        </p:txBody>
      </p:sp>
      <p:cxnSp>
        <p:nvCxnSpPr>
          <p:cNvPr id="102" name="Google Shape;102;p2"/>
          <p:cNvCxnSpPr/>
          <p:nvPr/>
        </p:nvCxnSpPr>
        <p:spPr>
          <a:xfrm>
            <a:off x="4601442" y="5268456"/>
            <a:ext cx="0" cy="1200329"/>
          </a:xfrm>
          <a:prstGeom prst="straightConnector1">
            <a:avLst/>
          </a:prstGeom>
          <a:noFill/>
          <a:ln w="9525" cap="flat" cmpd="sng">
            <a:solidFill>
              <a:schemeClr val="accent1"/>
            </a:solidFill>
            <a:prstDash val="solid"/>
            <a:miter lim="800000"/>
            <a:headEnd type="none" w="sm" len="sm"/>
            <a:tailEnd type="none" w="sm" len="sm"/>
          </a:ln>
        </p:spPr>
      </p:cxnSp>
      <p:sp>
        <p:nvSpPr>
          <p:cNvPr id="103" name="Google Shape;103;p2"/>
          <p:cNvSpPr/>
          <p:nvPr/>
        </p:nvSpPr>
        <p:spPr>
          <a:xfrm>
            <a:off x="106679" y="44297"/>
            <a:ext cx="9709983" cy="17542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uz-Cyrl-UZ" sz="3600" b="1" i="0" u="none" strike="noStrike" cap="none" dirty="0">
                <a:solidFill>
                  <a:srgbClr val="000000"/>
                </a:solidFill>
                <a:latin typeface="Times New Roman"/>
                <a:ea typeface="Times New Roman"/>
                <a:cs typeface="Times New Roman"/>
                <a:sym typeface="Times New Roman"/>
              </a:rPr>
              <a:t>Донишкадаи энергетикии Тоҷикистон</a:t>
            </a:r>
            <a:r>
              <a:rPr lang="uz-Cyrl-UZ" sz="2400" b="1" i="1" u="none" strike="noStrike" cap="none" dirty="0">
                <a:solidFill>
                  <a:srgbClr val="000000"/>
                </a:solidFill>
                <a:latin typeface="Arial"/>
                <a:ea typeface="Arial"/>
                <a:cs typeface="Arial"/>
                <a:sym typeface="Arial"/>
              </a:rPr>
              <a:t>.</a:t>
            </a:r>
          </a:p>
          <a:p>
            <a:pPr marL="0" marR="0" lvl="0" indent="0" algn="ctr" rtl="0">
              <a:spcBef>
                <a:spcPts val="0"/>
              </a:spcBef>
              <a:spcAft>
                <a:spcPts val="0"/>
              </a:spcAft>
              <a:buNone/>
            </a:pPr>
            <a:r>
              <a:rPr lang="uz-Cyrl-UZ" sz="2400" b="1" i="1" dirty="0"/>
              <a:t>Номи фан: Ҳимояи релеӣ ва авттоматикунонии шабакаҳо ва таҷҳизоти электрикӣ</a:t>
            </a:r>
            <a:endParaRPr dirty="0"/>
          </a:p>
          <a:p>
            <a:pPr marL="0" marR="0" lvl="0" indent="0" algn="ctr" rtl="0">
              <a:spcBef>
                <a:spcPts val="0"/>
              </a:spcBef>
              <a:spcAft>
                <a:spcPts val="0"/>
              </a:spcAft>
              <a:buNone/>
            </a:pPr>
            <a:endParaRPr sz="2400" b="1" i="0" u="none" strike="noStrike" cap="none" dirty="0">
              <a:solidFill>
                <a:srgbClr val="000000"/>
              </a:solidFill>
              <a:latin typeface="Times New Roman"/>
              <a:ea typeface="Times New Roman"/>
              <a:cs typeface="Times New Roman"/>
              <a:sym typeface="Times New Roman"/>
            </a:endParaRPr>
          </a:p>
        </p:txBody>
      </p:sp>
      <p:pic>
        <p:nvPicPr>
          <p:cNvPr id="8" name="Рисунок 7">
            <a:extLst>
              <a:ext uri="{FF2B5EF4-FFF2-40B4-BE49-F238E27FC236}">
                <a16:creationId xmlns:a16="http://schemas.microsoft.com/office/drawing/2014/main" id="{C6DE7F39-29B4-4BC5-B4E6-A00589BCDA04}"/>
              </a:ext>
            </a:extLst>
          </p:cNvPr>
          <p:cNvPicPr>
            <a:picLocks noChangeAspect="1"/>
          </p:cNvPicPr>
          <p:nvPr/>
        </p:nvPicPr>
        <p:blipFill rotWithShape="1">
          <a:blip r:embed="rId3"/>
          <a:srcRect l="33445" t="30319" r="34983" b="25466"/>
          <a:stretch/>
        </p:blipFill>
        <p:spPr>
          <a:xfrm>
            <a:off x="423169" y="1465406"/>
            <a:ext cx="3975651" cy="2714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slow" p14:dur="2000" advTm="24272"/>
    </mc:Choice>
    <mc:Fallback xmlns="">
      <p:transition spd="slow" advTm="242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p:nvPr/>
        </p:nvSpPr>
        <p:spPr>
          <a:xfrm>
            <a:off x="698174" y="443789"/>
            <a:ext cx="8811491" cy="4810488"/>
          </a:xfrm>
          <a:prstGeom prst="roundRect">
            <a:avLst>
              <a:gd name="adj" fmla="val 6141"/>
            </a:avLst>
          </a:prstGeom>
          <a:solidFill>
            <a:srgbClr val="9CC2E5"/>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endParaRPr lang="ru-RU" sz="2400" dirty="0">
              <a:latin typeface="Times New Roman" panose="02020603050405020304" pitchFamily="18" charset="0"/>
              <a:cs typeface="Times New Roman" panose="02020603050405020304" pitchFamily="18" charset="0"/>
            </a:endParaRPr>
          </a:p>
        </p:txBody>
      </p:sp>
      <p:sp>
        <p:nvSpPr>
          <p:cNvPr id="109" name="Google Shape;109;p3"/>
          <p:cNvSpPr txBox="1"/>
          <p:nvPr/>
        </p:nvSpPr>
        <p:spPr>
          <a:xfrm>
            <a:off x="-12617" y="0"/>
            <a:ext cx="9931233" cy="512361"/>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lvl="0" algn="ctr" eaLnBrk="0" fontAlgn="base" hangingPunct="0">
              <a:spcBef>
                <a:spcPct val="0"/>
              </a:spcBef>
              <a:spcAft>
                <a:spcPct val="0"/>
              </a:spcAft>
              <a:buClrTx/>
            </a:pPr>
            <a:r>
              <a:rPr lang="ru-RU" altLang="ru-RU" sz="3200" b="1" dirty="0">
                <a:solidFill>
                  <a:schemeClr val="tx1"/>
                </a:solidFill>
                <a:latin typeface="Times New Roman" panose="02020603050405020304" pitchFamily="18" charset="0"/>
                <a:cs typeface="Times New Roman" panose="02020603050405020304" pitchFamily="18" charset="0"/>
              </a:rPr>
              <a:t>Нақшаи лексия</a:t>
            </a:r>
            <a:endParaRPr lang="ru-RU" altLang="ru-RU" sz="32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85BD8EDB-C057-4FBB-8BA7-6B1D3C95E677}"/>
              </a:ext>
            </a:extLst>
          </p:cNvPr>
          <p:cNvSpPr/>
          <p:nvPr/>
        </p:nvSpPr>
        <p:spPr>
          <a:xfrm>
            <a:off x="995100" y="956150"/>
            <a:ext cx="7616188" cy="3416320"/>
          </a:xfrm>
          <a:prstGeom prst="rect">
            <a:avLst/>
          </a:prstGeom>
        </p:spPr>
        <p:txBody>
          <a:bodyPr wrap="none">
            <a:spAutoFit/>
          </a:bodyPr>
          <a:lstStyle/>
          <a:p>
            <a:pPr marL="342900" indent="-342900">
              <a:buAutoNum type="arabicPeriod"/>
            </a:pPr>
            <a:r>
              <a:rPr lang="tg-Cyrl-TJ" sz="2400" b="1" dirty="0">
                <a:latin typeface="Times New Roman" panose="02020603050405020304" pitchFamily="18" charset="0"/>
                <a:cs typeface="Times New Roman" panose="02020603050405020304" pitchFamily="18" charset="0"/>
              </a:rPr>
              <a:t>Схемаи пайвастшавии ғалтаки трансформатори </a:t>
            </a:r>
          </a:p>
          <a:p>
            <a:r>
              <a:rPr lang="tg-Cyrl-TJ" sz="2400" b="1" dirty="0">
                <a:latin typeface="Times New Roman" panose="02020603050405020304" pitchFamily="18" charset="0"/>
                <a:cs typeface="Times New Roman" panose="02020603050405020304" pitchFamily="18" charset="0"/>
              </a:rPr>
              <a:t>шиддат дар намуди ситора.</a:t>
            </a:r>
          </a:p>
          <a:p>
            <a:r>
              <a:rPr lang="tg-Cyrl-TJ" sz="2400" b="1" dirty="0">
                <a:latin typeface="Times New Roman" panose="02020603050405020304" pitchFamily="18" charset="0"/>
                <a:cs typeface="Times New Roman" panose="02020603050405020304" pitchFamily="18" charset="0"/>
              </a:rPr>
              <a:t>2. Схемаи пайвастшавии печҳои трансформаторҳои </a:t>
            </a:r>
          </a:p>
          <a:p>
            <a:r>
              <a:rPr lang="tg-Cyrl-TJ" sz="2400" b="1" dirty="0">
                <a:latin typeface="Times New Roman" panose="02020603050405020304" pitchFamily="18" charset="0"/>
                <a:cs typeface="Times New Roman" panose="02020603050405020304" pitchFamily="18" charset="0"/>
              </a:rPr>
              <a:t>шиддат ба секунҷаи кушода</a:t>
            </a:r>
            <a:endParaRPr lang="ru-RU" sz="2400" dirty="0">
              <a:latin typeface="Times New Roman" panose="02020603050405020304" pitchFamily="18" charset="0"/>
              <a:cs typeface="Times New Roman" panose="02020603050405020304" pitchFamily="18" charset="0"/>
            </a:endParaRPr>
          </a:p>
          <a:p>
            <a:r>
              <a:rPr lang="ru-RU" sz="2400" b="1" dirty="0">
                <a:latin typeface="Times New Roman" panose="02020603050405020304" pitchFamily="18" charset="0"/>
                <a:cs typeface="Times New Roman" panose="02020603050405020304" pitchFamily="18" charset="0"/>
              </a:rPr>
              <a:t>3. Схемаи пайвастшавии трансформаторҳои шиддат </a:t>
            </a:r>
          </a:p>
          <a:p>
            <a:r>
              <a:rPr lang="ru-RU" sz="2400" b="1" dirty="0">
                <a:latin typeface="Times New Roman" panose="02020603050405020304" pitchFamily="18" charset="0"/>
                <a:cs typeface="Times New Roman" panose="02020603050405020304" pitchFamily="18" charset="0"/>
              </a:rPr>
              <a:t>ба секунҷаи кушода</a:t>
            </a:r>
            <a:endParaRPr lang="ru-RU" sz="2400" dirty="0">
              <a:latin typeface="Times New Roman" panose="02020603050405020304" pitchFamily="18" charset="0"/>
              <a:cs typeface="Times New Roman" panose="02020603050405020304" pitchFamily="18" charset="0"/>
            </a:endParaRPr>
          </a:p>
          <a:p>
            <a:r>
              <a:rPr lang="tg-Cyrl-TJ" sz="2400" b="1" dirty="0">
                <a:latin typeface="Times New Roman" panose="02020603050405020304" pitchFamily="18" charset="0"/>
                <a:cs typeface="Times New Roman" panose="02020603050405020304" pitchFamily="18" charset="0"/>
              </a:rPr>
              <a:t>4. Назорати бехатарии схемаҳои шиддат</a:t>
            </a:r>
            <a:endParaRPr lang="ru-RU" sz="2400" dirty="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a:p>
            <a:endParaRPr lang="ru-RU" sz="2400" b="1" dirty="0">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F039CDF-1F9D-462B-AB74-0E7345ADAAE2}"/>
              </a:ext>
            </a:extLst>
          </p:cNvPr>
          <p:cNvSpPr/>
          <p:nvPr/>
        </p:nvSpPr>
        <p:spPr>
          <a:xfrm>
            <a:off x="1225783" y="3621391"/>
            <a:ext cx="2893741" cy="579967"/>
          </a:xfrm>
          <a:prstGeom prst="rect">
            <a:avLst/>
          </a:prstGeom>
        </p:spPr>
        <p:txBody>
          <a:bodyPr wrap="none">
            <a:spAutoFit/>
          </a:bodyPr>
          <a:lstStyle/>
          <a:p>
            <a:pPr algn="just">
              <a:lnSpc>
                <a:spcPct val="150000"/>
              </a:lnSpc>
              <a:spcAft>
                <a:spcPts val="800"/>
              </a:spcAft>
            </a:pPr>
            <a:r>
              <a:rPr lang="tg-Cyrl-TJ"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4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82645"/>
    </mc:Choice>
    <mc:Fallback xmlns="">
      <p:transition spd="slow" advTm="8264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D1CC991-5E41-496D-849E-F5C8FEA1E8E0}"/>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2" name="Прямоугольник 1">
            <a:extLst>
              <a:ext uri="{FF2B5EF4-FFF2-40B4-BE49-F238E27FC236}">
                <a16:creationId xmlns:a16="http://schemas.microsoft.com/office/drawing/2014/main" id="{D5D36F0D-8A93-41A9-A78F-EC771BDA0D88}"/>
              </a:ext>
            </a:extLst>
          </p:cNvPr>
          <p:cNvSpPr/>
          <p:nvPr/>
        </p:nvSpPr>
        <p:spPr>
          <a:xfrm>
            <a:off x="1011685" y="1217230"/>
            <a:ext cx="8327624" cy="3903569"/>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Calibri" panose="020F0502020204030204" pitchFamily="34" charset="0"/>
              </a:rPr>
              <a:t>	Трансформатор яке аз элеме</a:t>
            </a:r>
            <a:r>
              <a:rPr lang="tg-Cyrl-TJ" sz="2400" dirty="0">
                <a:latin typeface="Times New Roman" panose="02020603050405020304" pitchFamily="18" charset="0"/>
                <a:ea typeface="Calibri" panose="020F0502020204030204" pitchFamily="34" charset="0"/>
              </a:rPr>
              <a:t>нтҳ</a:t>
            </a:r>
            <a:r>
              <a:rPr lang="ru-RU" sz="2400" dirty="0">
                <a:latin typeface="Times New Roman" panose="02020603050405020304" pitchFamily="18" charset="0"/>
                <a:ea typeface="Calibri" panose="020F0502020204030204" pitchFamily="34" charset="0"/>
              </a:rPr>
              <a:t>ои калидии системаҳои энергетикист, ки барои баланд ва паст кардани шиддат истифода мешавад. Яке аз омилҳои муҳими кори устувор ва самараноки трансформатор — интихоби дурусти схемаи пайвасти печҳост. Аз ҷумла, пайвастшавии печи трансформатор дар намуди «ситора» (Y) дар системаҳои барқи сефаза васеъ истифода мешавад.</a:t>
            </a:r>
            <a:endParaRPr lang="ru-RU" sz="2400" dirty="0"/>
          </a:p>
        </p:txBody>
      </p:sp>
    </p:spTree>
    <p:extLst>
      <p:ext uri="{BB962C8B-B14F-4D97-AF65-F5344CB8AC3E}">
        <p14:creationId xmlns:p14="http://schemas.microsoft.com/office/powerpoint/2010/main" val="2751006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4C485D5-A91D-487B-9BEE-A6EDF0019356}"/>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5" name="Прямоугольник 4">
            <a:extLst>
              <a:ext uri="{FF2B5EF4-FFF2-40B4-BE49-F238E27FC236}">
                <a16:creationId xmlns:a16="http://schemas.microsoft.com/office/drawing/2014/main" id="{8D09F017-7E83-4244-BDE9-2B44708952DD}"/>
              </a:ext>
            </a:extLst>
          </p:cNvPr>
          <p:cNvSpPr/>
          <p:nvPr/>
        </p:nvSpPr>
        <p:spPr>
          <a:xfrm>
            <a:off x="1206992" y="1109070"/>
            <a:ext cx="8105683" cy="3903954"/>
          </a:xfrm>
          <a:prstGeom prst="rect">
            <a:avLst/>
          </a:prstGeom>
        </p:spPr>
        <p:txBody>
          <a:bodyPr wrap="square">
            <a:spAutoFit/>
          </a:bodyPr>
          <a:lstStyle/>
          <a:p>
            <a:pPr algn="just">
              <a:lnSpc>
                <a:spcPct val="150000"/>
              </a:lnSpc>
              <a:spcBef>
                <a:spcPts val="200"/>
              </a:spcBef>
            </a:pP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Моҳияти пайвастшавии «Ситора» дар он аст, ки дар пайвасти «ситора», се печи фазаи трансформатор (ё генератор) ба тавре пайваст мешаванд, ки охири ҳар як печ (яъне нуқтаи «X» аз ҳар печ) ба нуқтаи умумӣ пайваст мешавад. Ин нуқта нуқтаи нейтрал (N) ном дорад. Нӯгҳои аввали печҳо ба шабакаи барқӣ (хатҳои A, B ва C) пайваст карда мешаванд. </a:t>
            </a:r>
            <a:endParaRPr lang="ru-RU"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8409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FD47A85A-0D2F-40C8-95E9-0A345C9487C1}"/>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5" name="Прямоугольник 4">
            <a:extLst>
              <a:ext uri="{FF2B5EF4-FFF2-40B4-BE49-F238E27FC236}">
                <a16:creationId xmlns:a16="http://schemas.microsoft.com/office/drawing/2014/main" id="{287CE576-AB59-4EFF-BFD7-338A4A33BA6A}"/>
              </a:ext>
            </a:extLst>
          </p:cNvPr>
          <p:cNvSpPr/>
          <p:nvPr/>
        </p:nvSpPr>
        <p:spPr>
          <a:xfrm>
            <a:off x="1624244" y="1184220"/>
            <a:ext cx="7777208" cy="1687963"/>
          </a:xfrm>
          <a:prstGeom prst="rect">
            <a:avLst/>
          </a:prstGeom>
        </p:spPr>
        <p:txBody>
          <a:bodyPr wrap="square">
            <a:spAutoFit/>
          </a:bodyPr>
          <a:lstStyle/>
          <a:p>
            <a:pPr algn="just">
              <a:lnSpc>
                <a:spcPct val="150000"/>
              </a:lnSpc>
              <a:spcBef>
                <a:spcPts val="200"/>
              </a:spcBef>
            </a:pPr>
            <a:r>
              <a:rPr lang="tg-Cyrl-TJ"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Хусусиятҳои техникии пайвасти ситора дар ТШ инҳоянд:</a:t>
            </a:r>
            <a:endParaRPr lang="ru-RU" sz="2400"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Шиддати фазавӣ (Uф) — байни ҳар як фаза ва нейтрал;</a:t>
            </a:r>
          </a:p>
          <a:p>
            <a:pPr marL="342900" lvl="0" indent="-342900" algn="just">
              <a:lnSpc>
                <a:spcPct val="150000"/>
              </a:lnSpc>
              <a:spcAft>
                <a:spcPts val="800"/>
              </a:spcAft>
              <a:buFont typeface="Symbol" panose="05050102010706020507" pitchFamily="18" charset="2"/>
              <a:buChar char=""/>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Шиддати хаттӣ (Uл) — байни ду фаза:</a:t>
            </a:r>
            <a:endParaRPr lang="ru-RU" sz="24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Рисунок 5">
            <a:extLst>
              <a:ext uri="{FF2B5EF4-FFF2-40B4-BE49-F238E27FC236}">
                <a16:creationId xmlns:a16="http://schemas.microsoft.com/office/drawing/2014/main" id="{F73C074E-02DD-49A2-9C7A-BCA7B6976146}"/>
              </a:ext>
            </a:extLst>
          </p:cNvPr>
          <p:cNvPicPr/>
          <p:nvPr/>
        </p:nvPicPr>
        <p:blipFill rotWithShape="1">
          <a:blip r:embed="rId2">
            <a:extLst>
              <a:ext uri="{28A0092B-C50C-407E-A947-70E740481C1C}">
                <a14:useLocalDpi xmlns:a14="http://schemas.microsoft.com/office/drawing/2010/main" val="0"/>
              </a:ext>
            </a:extLst>
          </a:blip>
          <a:srcRect l="46499" t="17674" r="44682" b="75485"/>
          <a:stretch/>
        </p:blipFill>
        <p:spPr bwMode="auto">
          <a:xfrm>
            <a:off x="3268045" y="2899092"/>
            <a:ext cx="2428875" cy="1059815"/>
          </a:xfrm>
          <a:prstGeom prst="rect">
            <a:avLst/>
          </a:prstGeom>
          <a:ln>
            <a:noFill/>
          </a:ln>
          <a:extLst>
            <a:ext uri="{53640926-AAD7-44D8-BBD7-CCE9431645EC}">
              <a14:shadowObscured xmlns:a14="http://schemas.microsoft.com/office/drawing/2010/main"/>
            </a:ext>
          </a:extLst>
        </p:spPr>
      </p:pic>
      <p:sp>
        <p:nvSpPr>
          <p:cNvPr id="7" name="Прямоугольник 6">
            <a:extLst>
              <a:ext uri="{FF2B5EF4-FFF2-40B4-BE49-F238E27FC236}">
                <a16:creationId xmlns:a16="http://schemas.microsoft.com/office/drawing/2014/main" id="{6455363F-2D59-4414-9A8D-BF5B70DC7DB3}"/>
              </a:ext>
            </a:extLst>
          </p:cNvPr>
          <p:cNvSpPr/>
          <p:nvPr/>
        </p:nvSpPr>
        <p:spPr>
          <a:xfrm>
            <a:off x="6015613" y="3275110"/>
            <a:ext cx="867545" cy="400110"/>
          </a:xfrm>
          <a:prstGeom prst="rect">
            <a:avLst/>
          </a:prstGeom>
        </p:spPr>
        <p:txBody>
          <a:bodyPr wrap="none">
            <a:spAutoFit/>
          </a:bodyPr>
          <a:lstStyle/>
          <a:p>
            <a:r>
              <a:rPr lang="tg-Cyrl-TJ" sz="2000" dirty="0">
                <a:latin typeface="Times New Roman" panose="02020603050405020304" pitchFamily="18" charset="0"/>
                <a:ea typeface="Calibri" panose="020F0502020204030204" pitchFamily="34" charset="0"/>
              </a:rPr>
              <a:t>(13.1.)</a:t>
            </a:r>
            <a:endParaRPr lang="ru-RU" sz="2000" dirty="0"/>
          </a:p>
        </p:txBody>
      </p:sp>
      <p:sp>
        <p:nvSpPr>
          <p:cNvPr id="8" name="Прямоугольник 7">
            <a:extLst>
              <a:ext uri="{FF2B5EF4-FFF2-40B4-BE49-F238E27FC236}">
                <a16:creationId xmlns:a16="http://schemas.microsoft.com/office/drawing/2014/main" id="{CA2E97FA-E481-45C5-A444-3A36C6BA94B4}"/>
              </a:ext>
            </a:extLst>
          </p:cNvPr>
          <p:cNvSpPr/>
          <p:nvPr/>
        </p:nvSpPr>
        <p:spPr>
          <a:xfrm>
            <a:off x="1624243" y="3985816"/>
            <a:ext cx="7777207" cy="1790555"/>
          </a:xfrm>
          <a:prstGeom prst="rect">
            <a:avLst/>
          </a:prstGeom>
        </p:spPr>
        <p:txBody>
          <a:bodyPr wrap="square">
            <a:spAutoFit/>
          </a:bodyPr>
          <a:lstStyle/>
          <a:p>
            <a:pPr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Ҷараёнҳо:</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Ҷараёни хаттӣ дар пайвасти «ситора» бо ҷараёни печ баробар аст:</a:t>
            </a:r>
            <a:endParaRPr lang="ru-RU" sz="2400" dirty="0">
              <a:latin typeface="Times New Roman" panose="02020603050405020304" pitchFamily="18" charset="0"/>
              <a:cs typeface="Times New Roman" panose="02020603050405020304" pitchFamily="18" charset="0"/>
            </a:endParaRPr>
          </a:p>
        </p:txBody>
      </p:sp>
      <p:pic>
        <p:nvPicPr>
          <p:cNvPr id="9" name="Рисунок 8">
            <a:extLst>
              <a:ext uri="{FF2B5EF4-FFF2-40B4-BE49-F238E27FC236}">
                <a16:creationId xmlns:a16="http://schemas.microsoft.com/office/drawing/2014/main" id="{1087C757-E061-487D-953F-9E6C25C3FC97}"/>
              </a:ext>
            </a:extLst>
          </p:cNvPr>
          <p:cNvPicPr/>
          <p:nvPr/>
        </p:nvPicPr>
        <p:blipFill rotWithShape="1">
          <a:blip r:embed="rId3">
            <a:extLst>
              <a:ext uri="{28A0092B-C50C-407E-A947-70E740481C1C}">
                <a14:useLocalDpi xmlns:a14="http://schemas.microsoft.com/office/drawing/2010/main" val="0"/>
              </a:ext>
            </a:extLst>
          </a:blip>
          <a:srcRect l="47943" t="42474" r="46606" b="53535"/>
          <a:stretch/>
        </p:blipFill>
        <p:spPr bwMode="auto">
          <a:xfrm>
            <a:off x="3516354" y="5356945"/>
            <a:ext cx="2041068" cy="967801"/>
          </a:xfrm>
          <a:prstGeom prst="rect">
            <a:avLst/>
          </a:prstGeom>
          <a:ln>
            <a:noFill/>
          </a:ln>
          <a:extLst>
            <a:ext uri="{53640926-AAD7-44D8-BBD7-CCE9431645EC}">
              <a14:shadowObscured xmlns:a14="http://schemas.microsoft.com/office/drawing/2010/main"/>
            </a:ext>
          </a:extLst>
        </p:spPr>
      </p:pic>
      <p:sp>
        <p:nvSpPr>
          <p:cNvPr id="10" name="Прямоугольник 9">
            <a:extLst>
              <a:ext uri="{FF2B5EF4-FFF2-40B4-BE49-F238E27FC236}">
                <a16:creationId xmlns:a16="http://schemas.microsoft.com/office/drawing/2014/main" id="{337261BC-EF08-4233-A799-02B63DE197A5}"/>
              </a:ext>
            </a:extLst>
          </p:cNvPr>
          <p:cNvSpPr/>
          <p:nvPr/>
        </p:nvSpPr>
        <p:spPr>
          <a:xfrm>
            <a:off x="6015613" y="5686956"/>
            <a:ext cx="867545" cy="400110"/>
          </a:xfrm>
          <a:prstGeom prst="rect">
            <a:avLst/>
          </a:prstGeom>
        </p:spPr>
        <p:txBody>
          <a:bodyPr wrap="none">
            <a:spAutoFit/>
          </a:bodyPr>
          <a:lstStyle/>
          <a:p>
            <a:r>
              <a:rPr lang="tg-Cyrl-TJ" sz="2000" dirty="0">
                <a:latin typeface="Times New Roman" panose="02020603050405020304" pitchFamily="18" charset="0"/>
                <a:ea typeface="Calibri" panose="020F0502020204030204" pitchFamily="34" charset="0"/>
              </a:rPr>
              <a:t>(13.2.)</a:t>
            </a:r>
            <a:endParaRPr lang="ru-RU" sz="2000" dirty="0"/>
          </a:p>
        </p:txBody>
      </p:sp>
    </p:spTree>
    <p:extLst>
      <p:ext uri="{BB962C8B-B14F-4D97-AF65-F5344CB8AC3E}">
        <p14:creationId xmlns:p14="http://schemas.microsoft.com/office/powerpoint/2010/main" val="3982901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296B411-48C0-4202-8A1D-F5BEF7084444}"/>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5" name="Прямоугольник 4">
            <a:extLst>
              <a:ext uri="{FF2B5EF4-FFF2-40B4-BE49-F238E27FC236}">
                <a16:creationId xmlns:a16="http://schemas.microsoft.com/office/drawing/2014/main" id="{C9C26A5D-189D-4AFD-841D-D19649CE96B0}"/>
              </a:ext>
            </a:extLst>
          </p:cNvPr>
          <p:cNvSpPr/>
          <p:nvPr/>
        </p:nvSpPr>
        <p:spPr>
          <a:xfrm>
            <a:off x="1113963" y="1140674"/>
            <a:ext cx="8211844" cy="5186548"/>
          </a:xfrm>
          <a:prstGeom prst="rect">
            <a:avLst/>
          </a:prstGeom>
        </p:spPr>
        <p:txBody>
          <a:bodyPr wrap="square">
            <a:spAutoFit/>
          </a:bodyPr>
          <a:lstStyle/>
          <a:p>
            <a:pPr algn="just">
              <a:lnSpc>
                <a:spcPct val="150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Агар нейтрал ба замин пайваст шуда бошад, системаи 4-ноқилӣ ба даст меояд, ки имкони таъмини сарбории якфаза низ муҳайё мешавад.</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Bef>
                <a:spcPts val="200"/>
              </a:spcBef>
            </a:pPr>
            <a:r>
              <a:rPr lang="ru-RU"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Бартар</a:t>
            </a:r>
            <a:r>
              <a:rPr lang="tg-Cyrl-TJ"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ӣ ва камбудиҳои схема</a:t>
            </a:r>
            <a:r>
              <a:rPr lang="ru-RU" sz="2400" b="1"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t>
            </a:r>
          </a:p>
          <a:p>
            <a:pPr>
              <a:lnSpc>
                <a:spcPct val="107000"/>
              </a:lnSpc>
              <a:spcAft>
                <a:spcPts val="800"/>
              </a:spcAft>
            </a:pP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Бартарӣ</a:t>
            </a:r>
            <a:endPar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Кам кардани </a:t>
            </a:r>
            <a:r>
              <a:rPr lang="tg-Cyrl-TJ"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бузургии</a:t>
            </a: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ҷараён дар печҳо ва беҳтар кардани самаранокӣ;</a:t>
            </a: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Имконияти истифодаи ноқили нейтралӣ барои сарбории якфаза;</a:t>
            </a:r>
          </a:p>
        </p:txBody>
      </p:sp>
    </p:spTree>
    <p:extLst>
      <p:ext uri="{BB962C8B-B14F-4D97-AF65-F5344CB8AC3E}">
        <p14:creationId xmlns:p14="http://schemas.microsoft.com/office/powerpoint/2010/main" val="22722923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649A2DCC-2A2D-4A2D-82DA-780CBF872517}"/>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5" name="Прямоугольник 4">
            <a:extLst>
              <a:ext uri="{FF2B5EF4-FFF2-40B4-BE49-F238E27FC236}">
                <a16:creationId xmlns:a16="http://schemas.microsoft.com/office/drawing/2014/main" id="{24CDD0E0-9D7D-4D47-8DD9-F14A4AE5F23D}"/>
              </a:ext>
            </a:extLst>
          </p:cNvPr>
          <p:cNvSpPr/>
          <p:nvPr/>
        </p:nvSpPr>
        <p:spPr>
          <a:xfrm>
            <a:off x="1624244" y="1188427"/>
            <a:ext cx="7635166" cy="2447145"/>
          </a:xfrm>
          <a:prstGeom prst="rect">
            <a:avLst/>
          </a:prstGeom>
        </p:spPr>
        <p:txBody>
          <a:bodyPr wrap="square">
            <a:spAutoFit/>
          </a:bodyPr>
          <a:lstStyle/>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Мувофиқати васеъ бо шабакаҳои барқии саноатӣ ва хонагӣ;</a:t>
            </a: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Устувории баланд дар ҳолати сарбории номутаносиб;</a:t>
            </a: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Осон кардани муҳофизати автоматикӣ ва мониторинг.</a:t>
            </a:r>
          </a:p>
        </p:txBody>
      </p:sp>
      <p:sp>
        <p:nvSpPr>
          <p:cNvPr id="6" name="Прямоугольник 5">
            <a:extLst>
              <a:ext uri="{FF2B5EF4-FFF2-40B4-BE49-F238E27FC236}">
                <a16:creationId xmlns:a16="http://schemas.microsoft.com/office/drawing/2014/main" id="{219A36B2-C232-4A63-9DD7-BCC5F7D25580}"/>
              </a:ext>
            </a:extLst>
          </p:cNvPr>
          <p:cNvSpPr/>
          <p:nvPr/>
        </p:nvSpPr>
        <p:spPr>
          <a:xfrm>
            <a:off x="1624244" y="3635572"/>
            <a:ext cx="7564144" cy="1790555"/>
          </a:xfrm>
          <a:prstGeom prst="rect">
            <a:avLst/>
          </a:prstGeom>
        </p:spPr>
        <p:txBody>
          <a:bodyPr wrap="square">
            <a:spAutoFit/>
          </a:bodyPr>
          <a:lstStyle/>
          <a:p>
            <a:pPr marL="457200">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Камбудӣ:</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50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Зарурати замин кардани нуқтаи нейтрал барои бехатарӣ;</a:t>
            </a:r>
          </a:p>
        </p:txBody>
      </p:sp>
    </p:spTree>
    <p:extLst>
      <p:ext uri="{BB962C8B-B14F-4D97-AF65-F5344CB8AC3E}">
        <p14:creationId xmlns:p14="http://schemas.microsoft.com/office/powerpoint/2010/main" val="2884940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AF3A3D1A-6AEC-4AA4-AAA6-76C4EACCDB8E}"/>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5" name="Прямоугольник 4">
            <a:extLst>
              <a:ext uri="{FF2B5EF4-FFF2-40B4-BE49-F238E27FC236}">
                <a16:creationId xmlns:a16="http://schemas.microsoft.com/office/drawing/2014/main" id="{9F214C92-A115-4CB9-BC87-C52434586DCB}"/>
              </a:ext>
            </a:extLst>
          </p:cNvPr>
          <p:cNvSpPr/>
          <p:nvPr/>
        </p:nvSpPr>
        <p:spPr>
          <a:xfrm>
            <a:off x="1038316" y="1246816"/>
            <a:ext cx="8221093" cy="2898550"/>
          </a:xfrm>
          <a:prstGeom prst="rect">
            <a:avLst/>
          </a:prstGeom>
        </p:spPr>
        <p:txBody>
          <a:bodyPr wrap="square">
            <a:spAutoFit/>
          </a:bodyPr>
          <a:lstStyle/>
          <a:p>
            <a:pPr marL="342900" lvl="0" indent="-342900" algn="just">
              <a:lnSpc>
                <a:spcPct val="150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Сарбории номутавозин метавонад боиси ҷараёни калон дар симчӯби нейтрал гардад;</a:t>
            </a:r>
          </a:p>
          <a:p>
            <a:pPr marL="342900" lvl="0" indent="-342900" algn="just">
              <a:lnSpc>
                <a:spcPct val="150000"/>
              </a:lnSpc>
              <a:spcAft>
                <a:spcPts val="800"/>
              </a:spcAft>
              <a:buSzPts val="1000"/>
              <a:buFont typeface="Symbol" panose="05050102010706020507" pitchFamily="18" charset="2"/>
              <a:buChar char=""/>
              <a:tabLst>
                <a:tab pos="457200" algn="l"/>
              </a:tabLst>
            </a:pPr>
            <a:r>
              <a:rPr lang="ru-RU" sz="2400" dirty="0">
                <a:latin typeface="Times New Roman" panose="02020603050405020304" pitchFamily="18" charset="0"/>
                <a:ea typeface="Calibri" panose="020F0502020204030204" pitchFamily="34" charset="0"/>
                <a:cs typeface="Times New Roman" panose="02020603050405020304" pitchFamily="18" charset="0"/>
              </a:rPr>
              <a:t>Барои баъзе намудҳои трансформатор (масалан, барои сарбории симметрии сегонафаза) пайвасти "треугольник" (Δ) бартарӣ дошта метавонад.</a:t>
            </a:r>
          </a:p>
        </p:txBody>
      </p:sp>
      <p:sp>
        <p:nvSpPr>
          <p:cNvPr id="6" name="Прямоугольник 5">
            <a:extLst>
              <a:ext uri="{FF2B5EF4-FFF2-40B4-BE49-F238E27FC236}">
                <a16:creationId xmlns:a16="http://schemas.microsoft.com/office/drawing/2014/main" id="{E379206F-5391-49AB-AF0B-1BB66AB9770C}"/>
              </a:ext>
            </a:extLst>
          </p:cNvPr>
          <p:cNvSpPr/>
          <p:nvPr/>
        </p:nvSpPr>
        <p:spPr>
          <a:xfrm>
            <a:off x="1038316" y="4145366"/>
            <a:ext cx="8221093" cy="1569660"/>
          </a:xfrm>
          <a:prstGeom prst="rect">
            <a:avLst/>
          </a:prstGeom>
        </p:spPr>
        <p:txBody>
          <a:bodyPr wrap="square">
            <a:spAutoFit/>
          </a:bodyPr>
          <a:lstStyle/>
          <a:p>
            <a:pPr algn="just"/>
            <a:r>
              <a:rPr lang="ru-RU" sz="2400" dirty="0">
                <a:latin typeface="Times New Roman" panose="02020603050405020304" pitchFamily="18" charset="0"/>
                <a:ea typeface="Calibri" panose="020F0502020204030204" pitchFamily="34" charset="0"/>
              </a:rPr>
              <a:t>	Пайвастшавии печҳои трансформатор дар намуди «ситора» яке аз пайвастҳои универсалӣ ва васеъ истифодашаванда дар системаҳои энергетикии сегонафаза мебошад.</a:t>
            </a:r>
            <a:endParaRPr lang="ru-RU" sz="2400" dirty="0"/>
          </a:p>
        </p:txBody>
      </p:sp>
    </p:spTree>
    <p:extLst>
      <p:ext uri="{BB962C8B-B14F-4D97-AF65-F5344CB8AC3E}">
        <p14:creationId xmlns:p14="http://schemas.microsoft.com/office/powerpoint/2010/main" val="35348001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0AE7A3C-C773-4210-943D-34E8F3E40BDF}"/>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5" name="Прямоугольник 4">
            <a:extLst>
              <a:ext uri="{FF2B5EF4-FFF2-40B4-BE49-F238E27FC236}">
                <a16:creationId xmlns:a16="http://schemas.microsoft.com/office/drawing/2014/main" id="{7FE4DC04-4CDB-4F42-BC17-BD9463C01ED9}"/>
              </a:ext>
            </a:extLst>
          </p:cNvPr>
          <p:cNvSpPr/>
          <p:nvPr/>
        </p:nvSpPr>
        <p:spPr>
          <a:xfrm>
            <a:off x="1189237" y="1279560"/>
            <a:ext cx="8132315" cy="4006546"/>
          </a:xfrm>
          <a:prstGeom prst="rect">
            <a:avLst/>
          </a:prstGeom>
        </p:spPr>
        <p:txBody>
          <a:bodyPr wrap="square">
            <a:spAutoFit/>
          </a:bodyPr>
          <a:lstStyle/>
          <a:p>
            <a:pPr algn="just">
              <a:lnSpc>
                <a:spcPct val="150000"/>
              </a:lnSpc>
              <a:spcAft>
                <a:spcPts val="80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	Он имкон медиҳад, ки трансформатор бо самаранокии баланд, бехатар ва чандир истифода шавад, махсусан дар шабакаҳои бо сарбории тағйирёбанда.</a:t>
            </a:r>
          </a:p>
          <a:p>
            <a:pPr algn="just">
              <a:lnSpc>
                <a:spcPct val="150000"/>
              </a:lnSpc>
            </a:pPr>
            <a:r>
              <a:rPr lang="ru-RU" sz="2400" dirty="0">
                <a:latin typeface="Times New Roman" panose="02020603050405020304" pitchFamily="18" charset="0"/>
                <a:ea typeface="Calibri" panose="020F0502020204030204" pitchFamily="34" charset="0"/>
                <a:cs typeface="Times New Roman" panose="02020603050405020304" pitchFamily="18" charset="0"/>
              </a:rPr>
              <a:t>	Схемаҳои пайвастшавии трансформаторҳои шиддат</a:t>
            </a: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намуди ситораи пурра. Схема барои гирифтани шиддати фазаҳо нисбат ба замин ва шиддатҳои хаттӣ пешбинӣ шудааст.</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0081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1840A3C8-B891-494D-84CC-3120D7836AF9}"/>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5" name="Прямоугольник 4">
            <a:extLst>
              <a:ext uri="{FF2B5EF4-FFF2-40B4-BE49-F238E27FC236}">
                <a16:creationId xmlns:a16="http://schemas.microsoft.com/office/drawing/2014/main" id="{DCC7E0A6-C6B8-43B9-874F-91342D66F096}"/>
              </a:ext>
            </a:extLst>
          </p:cNvPr>
          <p:cNvSpPr/>
          <p:nvPr/>
        </p:nvSpPr>
        <p:spPr>
          <a:xfrm>
            <a:off x="1242503" y="1203046"/>
            <a:ext cx="8132315" cy="2795958"/>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Замини нейтралии печи аввалияи ТШ ва мавҷудияти ноқили сифр дар занҷири дуюмдараҷа шарти ҳатмии гирифтани шиддатҳои фазавӣ нисбат ба замин мебошад. Печҳои релеи 1,2,3 (Расми 13.1.) ба шиддатҳои </a:t>
            </a:r>
            <a:r>
              <a:rPr lang="tg-Cyrl-TJ" sz="2400" dirty="0">
                <a:latin typeface="Times New Roman" panose="02020603050405020304" pitchFamily="18" charset="0"/>
                <a:cs typeface="Times New Roman" panose="02020603050405020304" pitchFamily="18" charset="0"/>
              </a:rPr>
              <a:t>фазавӣ дохил карда шудаанд; 4,5,6 ба шиддатҳои хаттӣ.</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857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8865E76-FAA4-453E-96E6-DAC8ED5FB8BF}"/>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pic>
        <p:nvPicPr>
          <p:cNvPr id="5" name="Рисунок 4" descr="https://studfile.net/html/2706/1113/html_iQJLyEeBUt.FkNN/img-okV4TB.png">
            <a:extLst>
              <a:ext uri="{FF2B5EF4-FFF2-40B4-BE49-F238E27FC236}">
                <a16:creationId xmlns:a16="http://schemas.microsoft.com/office/drawing/2014/main" id="{B2EEF6E1-A104-4FBA-AD9D-6E74DE3E585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129221" y="1127463"/>
            <a:ext cx="2483990" cy="4223755"/>
          </a:xfrm>
          <a:prstGeom prst="rect">
            <a:avLst/>
          </a:prstGeom>
          <a:noFill/>
          <a:ln>
            <a:noFill/>
          </a:ln>
        </p:spPr>
      </p:pic>
      <p:sp>
        <p:nvSpPr>
          <p:cNvPr id="6" name="Прямоугольник 5">
            <a:extLst>
              <a:ext uri="{FF2B5EF4-FFF2-40B4-BE49-F238E27FC236}">
                <a16:creationId xmlns:a16="http://schemas.microsoft.com/office/drawing/2014/main" id="{C9998EB7-4125-4947-9223-E6162771180F}"/>
              </a:ext>
            </a:extLst>
          </p:cNvPr>
          <p:cNvSpPr/>
          <p:nvPr/>
        </p:nvSpPr>
        <p:spPr>
          <a:xfrm>
            <a:off x="399310" y="5492601"/>
            <a:ext cx="6427802" cy="1015663"/>
          </a:xfrm>
          <a:prstGeom prst="rect">
            <a:avLst/>
          </a:prstGeom>
        </p:spPr>
        <p:txBody>
          <a:bodyPr wrap="square">
            <a:spAutoFit/>
          </a:bodyPr>
          <a:lstStyle/>
          <a:p>
            <a:pPr algn="just">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Дар расми 13.1. Нақшаи пайвасти ғалтакҳои трансформатори ченкунандаи шиддат дар намуди ситораи пурра нишон дода шудааст. </a:t>
            </a:r>
            <a:r>
              <a:rPr lang="tg-Cyrl-TJ" sz="2000" u="sng" dirty="0">
                <a:latin typeface="Times New Roman" panose="02020603050405020304" pitchFamily="18" charset="0"/>
                <a:ea typeface="Calibri" panose="020F0502020204030204" pitchFamily="34" charset="0"/>
                <a:cs typeface="Times New Roman" panose="02020603050405020304" pitchFamily="18" charset="0"/>
              </a:rPr>
              <a:t>studfile.net/preview</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Прямоугольник 6">
            <a:extLst>
              <a:ext uri="{FF2B5EF4-FFF2-40B4-BE49-F238E27FC236}">
                <a16:creationId xmlns:a16="http://schemas.microsoft.com/office/drawing/2014/main" id="{C0BAE8AA-2B1F-4D3D-A304-8C94680D8203}"/>
              </a:ext>
            </a:extLst>
          </p:cNvPr>
          <p:cNvSpPr/>
          <p:nvPr/>
        </p:nvSpPr>
        <p:spPr>
          <a:xfrm>
            <a:off x="3994581" y="1127463"/>
            <a:ext cx="5477893" cy="3371244"/>
          </a:xfrm>
          <a:prstGeom prst="rect">
            <a:avLst/>
          </a:prstGeom>
        </p:spPr>
        <p:txBody>
          <a:bodyPr wrap="square">
            <a:spAutoFit/>
          </a:bodyPr>
          <a:lstStyle/>
          <a:p>
            <a:pPr algn="just">
              <a:lnSpc>
                <a:spcPct val="150000"/>
              </a:lnSpc>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	Схемаи пайвасти ТШ аз рӯи схемаи Y / Y метавонад аз рӯи гурӯҳҳои 6 ва 12 иҷро карда шавад. Намунаи он пайвастшавӣ аз рӯи гурӯҳи 12 мебошад.</a:t>
            </a:r>
            <a:endParaRPr lang="ru-RU" sz="20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	Дар расми 13.1. F муҳофизаткунандаи зудгдоз; FA муҳофизаткунандаи гудохта дар занҷирҳои муҳофизати релеӣ мебошад.</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055386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E32F8F0-BC9C-465D-8848-BCB740016F91}"/>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5" name="Прямоугольник 4">
            <a:extLst>
              <a:ext uri="{FF2B5EF4-FFF2-40B4-BE49-F238E27FC236}">
                <a16:creationId xmlns:a16="http://schemas.microsoft.com/office/drawing/2014/main" id="{8478955A-C2F9-4C39-A32A-BAD1C1541F4B}"/>
              </a:ext>
            </a:extLst>
          </p:cNvPr>
          <p:cNvSpPr/>
          <p:nvPr/>
        </p:nvSpPr>
        <p:spPr>
          <a:xfrm>
            <a:off x="1180359" y="1223730"/>
            <a:ext cx="8096805" cy="5011565"/>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Схемаи пайвасти баррасишуда метавонад тавассути се ТШ якфаза е як ТШ панҷстерженаи сефаза (расм. 13.2.) ТШ сефазаи сестержена истифода намешавад, зеро дар сели магнитии онҳо роҳи бастани ҷараенҳои магнитии пайдарпаии сифрӣ Ф</a:t>
            </a:r>
            <a:r>
              <a:rPr lang="tg-Cyrl-TJ" sz="2400" baseline="-25000" dirty="0">
                <a:latin typeface="Times New Roman" panose="02020603050405020304" pitchFamily="18" charset="0"/>
                <a:ea typeface="Calibri" panose="020F0502020204030204" pitchFamily="34" charset="0"/>
              </a:rPr>
              <a:t>0</a:t>
            </a:r>
            <a:r>
              <a:rPr lang="tg-Cyrl-TJ" sz="2400" dirty="0">
                <a:latin typeface="Times New Roman" panose="02020603050405020304" pitchFamily="18" charset="0"/>
                <a:ea typeface="Calibri" panose="020F0502020204030204" pitchFamily="34" charset="0"/>
              </a:rPr>
              <a:t> вуҷуд надорад, ки бо ҷараени I</a:t>
            </a:r>
            <a:r>
              <a:rPr lang="tg-Cyrl-TJ" sz="2400" baseline="-25000" dirty="0">
                <a:latin typeface="Times New Roman" panose="02020603050405020304" pitchFamily="18" charset="0"/>
                <a:ea typeface="Calibri" panose="020F0502020204030204" pitchFamily="34" charset="0"/>
              </a:rPr>
              <a:t>0</a:t>
            </a:r>
            <a:r>
              <a:rPr lang="tg-Cyrl-TJ" sz="2400" dirty="0">
                <a:latin typeface="Times New Roman" panose="02020603050405020304" pitchFamily="18" charset="0"/>
                <a:ea typeface="Calibri" panose="020F0502020204030204" pitchFamily="34" charset="0"/>
              </a:rPr>
              <a:t> дар печҳои ибтидоӣ ҳангоми бастани замин дар шабака ба вуҷуд меоянд. Ҷараени Ф</a:t>
            </a:r>
            <a:r>
              <a:rPr lang="tg-Cyrl-TJ" sz="2400" baseline="-25000" dirty="0">
                <a:latin typeface="Times New Roman" panose="02020603050405020304" pitchFamily="18" charset="0"/>
                <a:ea typeface="Calibri" panose="020F0502020204030204" pitchFamily="34" charset="0"/>
              </a:rPr>
              <a:t>0</a:t>
            </a:r>
            <a:r>
              <a:rPr lang="tg-Cyrl-TJ" sz="2400" dirty="0">
                <a:latin typeface="Times New Roman" panose="02020603050405020304" pitchFamily="18" charset="0"/>
                <a:ea typeface="Calibri" panose="020F0502020204030204" pitchFamily="34" charset="0"/>
              </a:rPr>
              <a:t> тавассути ҳаво баста мешавад, ки I</a:t>
            </a:r>
            <a:r>
              <a:rPr lang="tg-Cyrl-TJ" sz="2400" baseline="-25000" dirty="0">
                <a:latin typeface="Times New Roman" panose="02020603050405020304" pitchFamily="18" charset="0"/>
                <a:ea typeface="Calibri" panose="020F0502020204030204" pitchFamily="34" charset="0"/>
              </a:rPr>
              <a:t>NОM</a:t>
            </a:r>
            <a:r>
              <a:rPr lang="tg-Cyrl-TJ" sz="2400" dirty="0">
                <a:latin typeface="Times New Roman" panose="02020603050405020304" pitchFamily="18" charset="0"/>
                <a:ea typeface="Calibri" panose="020F0502020204030204" pitchFamily="34" charset="0"/>
              </a:rPr>
              <a:t>-ро ба таври назаррас зиед мекунад ва боиси гармшавии номуносиби трансформатор мегардад.</a:t>
            </a:r>
            <a:endParaRPr lang="ru-RU" sz="2400" dirty="0"/>
          </a:p>
        </p:txBody>
      </p:sp>
    </p:spTree>
    <p:extLst>
      <p:ext uri="{BB962C8B-B14F-4D97-AF65-F5344CB8AC3E}">
        <p14:creationId xmlns:p14="http://schemas.microsoft.com/office/powerpoint/2010/main" val="41227526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DF8AF4C8-AC85-425A-A261-A9936397CE30}"/>
              </a:ext>
            </a:extLst>
          </p:cNvPr>
          <p:cNvSpPr/>
          <p:nvPr/>
        </p:nvSpPr>
        <p:spPr>
          <a:xfrm>
            <a:off x="1624244" y="186156"/>
            <a:ext cx="7191282" cy="830997"/>
          </a:xfrm>
          <a:prstGeom prst="rect">
            <a:avLst/>
          </a:prstGeom>
        </p:spPr>
        <p:txBody>
          <a:bodyPr wrap="square">
            <a:spAutoFit/>
          </a:bodyPr>
          <a:lstStyle/>
          <a:p>
            <a:pPr algn="ctr"/>
            <a:r>
              <a:rPr lang="tg-Cyrl-TJ" sz="2400" b="1" dirty="0">
                <a:solidFill>
                  <a:schemeClr val="bg1"/>
                </a:solidFill>
                <a:latin typeface="Times New Roman" panose="02020603050405020304" pitchFamily="18" charset="0"/>
                <a:cs typeface="Times New Roman" panose="02020603050405020304" pitchFamily="18" charset="0"/>
              </a:rPr>
              <a:t>Схемаи пайвастшавии ғалтаки трансформатори  шиддат дар намуди ситора.</a:t>
            </a:r>
          </a:p>
        </p:txBody>
      </p:sp>
      <p:sp>
        <p:nvSpPr>
          <p:cNvPr id="5" name="Прямоугольник 4">
            <a:extLst>
              <a:ext uri="{FF2B5EF4-FFF2-40B4-BE49-F238E27FC236}">
                <a16:creationId xmlns:a16="http://schemas.microsoft.com/office/drawing/2014/main" id="{F8EF5CF1-D5E8-4BA7-AC8B-8A6DA5EAFD83}"/>
              </a:ext>
            </a:extLst>
          </p:cNvPr>
          <p:cNvSpPr/>
          <p:nvPr/>
        </p:nvSpPr>
        <p:spPr>
          <a:xfrm>
            <a:off x="1056072" y="1221990"/>
            <a:ext cx="8407523" cy="1687578"/>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Барои ба даст овардани шиддати пайдарпаии сифрӣ дар стерженҳои асосӣ е иловагӣ печонидани ғалтакҳо иловагӣ имконпазир аст (расм. 13.2).</a:t>
            </a:r>
            <a:endParaRPr lang="ru-RU" sz="2400" dirty="0"/>
          </a:p>
        </p:txBody>
      </p:sp>
      <p:pic>
        <p:nvPicPr>
          <p:cNvPr id="6" name="Рисунок 5" descr="https://studfile.net/html/2706/1113/html_iQJLyEeBUt.FkNN/img-5k6jE1.png">
            <a:extLst>
              <a:ext uri="{FF2B5EF4-FFF2-40B4-BE49-F238E27FC236}">
                <a16:creationId xmlns:a16="http://schemas.microsoft.com/office/drawing/2014/main" id="{A3946011-66B0-462A-AC90-35FEEF78961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245475" y="2988060"/>
            <a:ext cx="3677920" cy="2647950"/>
          </a:xfrm>
          <a:prstGeom prst="rect">
            <a:avLst/>
          </a:prstGeom>
          <a:noFill/>
          <a:ln>
            <a:noFill/>
          </a:ln>
        </p:spPr>
      </p:pic>
      <p:sp>
        <p:nvSpPr>
          <p:cNvPr id="7" name="Прямоугольник 6">
            <a:extLst>
              <a:ext uri="{FF2B5EF4-FFF2-40B4-BE49-F238E27FC236}">
                <a16:creationId xmlns:a16="http://schemas.microsoft.com/office/drawing/2014/main" id="{5E81BFAF-92DE-4504-906C-D9B0C740AD40}"/>
              </a:ext>
            </a:extLst>
          </p:cNvPr>
          <p:cNvSpPr/>
          <p:nvPr/>
        </p:nvSpPr>
        <p:spPr>
          <a:xfrm>
            <a:off x="5095044" y="2833682"/>
            <a:ext cx="4510595" cy="1631216"/>
          </a:xfrm>
          <a:prstGeom prst="rect">
            <a:avLst/>
          </a:prstGeom>
        </p:spPr>
        <p:txBody>
          <a:bodyPr wrap="square">
            <a:spAutoFit/>
          </a:bodyPr>
          <a:lstStyle/>
          <a:p>
            <a:pPr algn="just">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Расми 13.2. Нақшаи пайвасти ғалтакҳои трансформатори ченкунандаи шиддат дар намуди шиддати пайдарпаии сифрӣ нишон дода шудааст. </a:t>
            </a:r>
            <a:r>
              <a:rPr lang="tg-Cyrl-TJ" sz="2000" u="sng" dirty="0">
                <a:latin typeface="Times New Roman" panose="02020603050405020304" pitchFamily="18" charset="0"/>
                <a:ea typeface="Calibri" panose="020F0502020204030204" pitchFamily="34" charset="0"/>
                <a:cs typeface="Times New Roman" panose="02020603050405020304" pitchFamily="18" charset="0"/>
              </a:rPr>
              <a:t>studfile.net/preview</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57216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8D01F34-359E-451C-AA12-64795E523E94}"/>
              </a:ext>
            </a:extLst>
          </p:cNvPr>
          <p:cNvSpPr/>
          <p:nvPr/>
        </p:nvSpPr>
        <p:spPr>
          <a:xfrm>
            <a:off x="1367161" y="124288"/>
            <a:ext cx="8131946" cy="954107"/>
          </a:xfrm>
          <a:prstGeom prst="rect">
            <a:avLst/>
          </a:prstGeom>
        </p:spPr>
        <p:txBody>
          <a:bodyPr wrap="square">
            <a:spAutoFit/>
          </a:bodyPr>
          <a:lstStyle/>
          <a:p>
            <a:pPr algn="ctr"/>
            <a:r>
              <a:rPr lang="tg-Cyrl-TJ" sz="2800" b="1" dirty="0">
                <a:solidFill>
                  <a:schemeClr val="bg1"/>
                </a:solidFill>
                <a:latin typeface="Times New Roman" panose="02020603050405020304" pitchFamily="18" charset="0"/>
                <a:ea typeface="Times New Roman" panose="02020603050405020304" pitchFamily="18" charset="0"/>
              </a:rPr>
              <a:t>Схемаи пайвастшавии печҳои трансформаторҳои шиддат ба секунҷаи кушода</a:t>
            </a:r>
            <a:endParaRPr lang="ru-RU" sz="2800" dirty="0">
              <a:solidFill>
                <a:schemeClr val="bg1"/>
              </a:solidFill>
            </a:endParaRPr>
          </a:p>
        </p:txBody>
      </p:sp>
      <p:sp>
        <p:nvSpPr>
          <p:cNvPr id="6" name="Прямоугольник 5">
            <a:extLst>
              <a:ext uri="{FF2B5EF4-FFF2-40B4-BE49-F238E27FC236}">
                <a16:creationId xmlns:a16="http://schemas.microsoft.com/office/drawing/2014/main" id="{4BEF3D4D-703C-484E-BC3B-3A9830D53E88}"/>
              </a:ext>
            </a:extLst>
          </p:cNvPr>
          <p:cNvSpPr/>
          <p:nvPr/>
        </p:nvSpPr>
        <p:spPr>
          <a:xfrm>
            <a:off x="1278012" y="1069604"/>
            <a:ext cx="8221093" cy="2241576"/>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Times New Roman" panose="02020603050405020304" pitchFamily="18" charset="0"/>
              </a:rPr>
              <a:t>	Ду Т</a:t>
            </a:r>
            <a:r>
              <a:rPr lang="tg-Cyrl-TJ" sz="2400" dirty="0">
                <a:latin typeface="Times New Roman" panose="02020603050405020304" pitchFamily="18" charset="0"/>
                <a:ea typeface="Times New Roman" panose="02020603050405020304" pitchFamily="18" charset="0"/>
              </a:rPr>
              <a:t>Ш</a:t>
            </a:r>
            <a:r>
              <a:rPr lang="ru-RU" sz="2400" dirty="0">
                <a:latin typeface="Times New Roman" panose="02020603050405020304" pitchFamily="18" charset="0"/>
                <a:ea typeface="Times New Roman" panose="02020603050405020304" pitchFamily="18" charset="0"/>
              </a:rPr>
              <a:t>-и якфаза ба ду шиддати байнифаза дохил карда шудаанд. Дар байни </a:t>
            </a:r>
            <a:r>
              <a:rPr lang="tg-Cyrl-TJ" sz="2400" dirty="0">
                <a:latin typeface="Times New Roman" panose="02020603050405020304" pitchFamily="18" charset="0"/>
                <a:ea typeface="Times New Roman" panose="02020603050405020304" pitchFamily="18" charset="0"/>
              </a:rPr>
              <a:t>ноқилҳои</a:t>
            </a:r>
            <a:r>
              <a:rPr lang="ru-RU" sz="2400" dirty="0">
                <a:latin typeface="Times New Roman" panose="02020603050405020304" pitchFamily="18" charset="0"/>
                <a:ea typeface="Times New Roman" panose="02020603050405020304" pitchFamily="18" charset="0"/>
              </a:rPr>
              <a:t> занҷири дуюм релеҳо фаъол карда мешаванд. Схема имкон медиҳад, ки 3 шиддати байнифазавӣ ба даст оварда шавад.</a:t>
            </a:r>
            <a:endParaRPr lang="ru-RU" sz="2400" dirty="0"/>
          </a:p>
        </p:txBody>
      </p:sp>
      <p:pic>
        <p:nvPicPr>
          <p:cNvPr id="7" name="Рисунок 6" descr="https://studfile.net/html/2706/1113/html_iQJLyEeBUt.FkNN/img-f5IFmJ.png">
            <a:extLst>
              <a:ext uri="{FF2B5EF4-FFF2-40B4-BE49-F238E27FC236}">
                <a16:creationId xmlns:a16="http://schemas.microsoft.com/office/drawing/2014/main" id="{15DDE187-B7F2-4A89-941F-9DD78D2B32B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207363" y="3311180"/>
            <a:ext cx="2876365" cy="3205030"/>
          </a:xfrm>
          <a:prstGeom prst="rect">
            <a:avLst/>
          </a:prstGeom>
          <a:noFill/>
          <a:ln>
            <a:noFill/>
          </a:ln>
        </p:spPr>
      </p:pic>
      <p:sp>
        <p:nvSpPr>
          <p:cNvPr id="8" name="Прямоугольник 7">
            <a:extLst>
              <a:ext uri="{FF2B5EF4-FFF2-40B4-BE49-F238E27FC236}">
                <a16:creationId xmlns:a16="http://schemas.microsoft.com/office/drawing/2014/main" id="{78AEB495-4956-4D18-9169-26F22AA0F0CE}"/>
              </a:ext>
            </a:extLst>
          </p:cNvPr>
          <p:cNvSpPr/>
          <p:nvPr/>
        </p:nvSpPr>
        <p:spPr>
          <a:xfrm>
            <a:off x="4294944" y="3213803"/>
            <a:ext cx="5220439" cy="1938992"/>
          </a:xfrm>
          <a:prstGeom prst="rect">
            <a:avLst/>
          </a:prstGeom>
        </p:spPr>
        <p:txBody>
          <a:bodyPr wrap="square">
            <a:spAutoFit/>
          </a:bodyPr>
          <a:lstStyle/>
          <a:p>
            <a:pPr algn="just">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	Расми 13.3. Нақшаи пайвасти ғалтакҳои трансформатори ченкунандаи шиддат дар намуди секунҷаи кушода нишон дода шудааст. </a:t>
            </a:r>
            <a:r>
              <a:rPr lang="tg-Cyrl-TJ" sz="2400" u="sng" dirty="0">
                <a:latin typeface="Times New Roman" panose="02020603050405020304" pitchFamily="18" charset="0"/>
                <a:ea typeface="Calibri" panose="020F0502020204030204" pitchFamily="34" charset="0"/>
                <a:cs typeface="Times New Roman" panose="02020603050405020304" pitchFamily="18" charset="0"/>
              </a:rPr>
              <a:t>studfile.net/preview</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6002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F3B691F-1F7A-489C-855E-878B870314B3}"/>
              </a:ext>
            </a:extLst>
          </p:cNvPr>
          <p:cNvSpPr/>
          <p:nvPr/>
        </p:nvSpPr>
        <p:spPr>
          <a:xfrm>
            <a:off x="1367161" y="124288"/>
            <a:ext cx="8131946"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пайвастшавии трансформаторҳои шиддат ба секунҷаи кушода</a:t>
            </a:r>
            <a:endParaRPr lang="ru-RU" sz="28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678D72A6-76CE-4C11-A2DA-A1BB5DAF95E0}"/>
              </a:ext>
            </a:extLst>
          </p:cNvPr>
          <p:cNvSpPr/>
          <p:nvPr/>
        </p:nvSpPr>
        <p:spPr>
          <a:xfrm>
            <a:off x="1251381" y="1143282"/>
            <a:ext cx="8247725" cy="1687963"/>
          </a:xfrm>
          <a:prstGeom prst="rect">
            <a:avLst/>
          </a:prstGeom>
        </p:spPr>
        <p:txBody>
          <a:bodyPr wrap="square">
            <a:spAutoFit/>
          </a:bodyPr>
          <a:lstStyle/>
          <a:p>
            <a:pPr algn="just">
              <a:lnSpc>
                <a:spcPct val="150000"/>
              </a:lnSpc>
            </a:pPr>
            <a:r>
              <a:rPr lang="ru-RU" sz="2400" dirty="0">
                <a:latin typeface="Times New Roman" panose="02020603050405020304" pitchFamily="18" charset="0"/>
                <a:ea typeface="Times New Roman" panose="02020603050405020304" pitchFamily="18" charset="0"/>
              </a:rPr>
              <a:t>	Схемаи пайвасти, ки дар расми нишон дода шудааст. 13.4., ба имкон медиҳад, ки шиддати пайдарпаии сифрро ба даст оред:</a:t>
            </a:r>
            <a:endParaRPr lang="ru-RU" sz="1800" dirty="0">
              <a:effectLst/>
              <a:latin typeface="Times New Roman" panose="02020603050405020304" pitchFamily="18" charset="0"/>
              <a:ea typeface="Times New Roman" panose="02020603050405020304" pitchFamily="18" charset="0"/>
            </a:endParaRPr>
          </a:p>
        </p:txBody>
      </p:sp>
      <p:pic>
        <p:nvPicPr>
          <p:cNvPr id="6" name="Рисунок 5" descr="https://studfile.net/html/2706/1113/html_iQJLyEeBUt.FkNN/img-htjk_u.png">
            <a:extLst>
              <a:ext uri="{FF2B5EF4-FFF2-40B4-BE49-F238E27FC236}">
                <a16:creationId xmlns:a16="http://schemas.microsoft.com/office/drawing/2014/main" id="{90EA29F3-9ACA-4388-B93D-2E84DEE49B8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446228" y="2808404"/>
            <a:ext cx="2184739" cy="3925308"/>
          </a:xfrm>
          <a:prstGeom prst="rect">
            <a:avLst/>
          </a:prstGeom>
          <a:noFill/>
          <a:ln>
            <a:noFill/>
          </a:ln>
        </p:spPr>
      </p:pic>
      <p:sp>
        <p:nvSpPr>
          <p:cNvPr id="7" name="Прямоугольник 6">
            <a:extLst>
              <a:ext uri="{FF2B5EF4-FFF2-40B4-BE49-F238E27FC236}">
                <a16:creationId xmlns:a16="http://schemas.microsoft.com/office/drawing/2014/main" id="{0806591B-8B39-44BF-928F-19BC26DA3B99}"/>
              </a:ext>
            </a:extLst>
          </p:cNvPr>
          <p:cNvSpPr/>
          <p:nvPr/>
        </p:nvSpPr>
        <p:spPr>
          <a:xfrm>
            <a:off x="3825814" y="2808404"/>
            <a:ext cx="5673292" cy="1883657"/>
          </a:xfrm>
          <a:prstGeom prst="rect">
            <a:avLst/>
          </a:prstGeom>
        </p:spPr>
        <p:txBody>
          <a:bodyPr wrap="square">
            <a:spAutoFit/>
          </a:bodyPr>
          <a:lstStyle/>
          <a:p>
            <a:pPr algn="just">
              <a:lnSpc>
                <a:spcPct val="150000"/>
              </a:lnSpc>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Расми 13.4. Нақшаи пайвасти ғалтакҳои трансформатори ченкунандаи шиддат дар намуди секунҷаи кушода нишон дода шудааст. </a:t>
            </a:r>
            <a:r>
              <a:rPr lang="tg-Cyrl-TJ" sz="2000" u="sng" dirty="0">
                <a:latin typeface="Times New Roman" panose="02020603050405020304" pitchFamily="18" charset="0"/>
                <a:ea typeface="Calibri" panose="020F0502020204030204" pitchFamily="34" charset="0"/>
                <a:cs typeface="Times New Roman" panose="02020603050405020304" pitchFamily="18" charset="0"/>
              </a:rPr>
              <a:t>studfile.net/preview</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436958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86542575-4545-4E63-9AD6-D56ECEDE16B0}"/>
              </a:ext>
            </a:extLst>
          </p:cNvPr>
          <p:cNvSpPr/>
          <p:nvPr/>
        </p:nvSpPr>
        <p:spPr>
          <a:xfrm>
            <a:off x="1367161" y="124288"/>
            <a:ext cx="8131946" cy="954107"/>
          </a:xfrm>
          <a:prstGeom prst="rect">
            <a:avLst/>
          </a:prstGeom>
        </p:spPr>
        <p:txBody>
          <a:bodyPr wrap="square">
            <a:spAutoFit/>
          </a:bodyPr>
          <a:lstStyle/>
          <a:p>
            <a:pPr algn="ctr"/>
            <a:r>
              <a:rPr lang="ru-RU" sz="2800" b="1" dirty="0">
                <a:solidFill>
                  <a:schemeClr val="bg1"/>
                </a:solidFill>
                <a:latin typeface="Times New Roman" panose="02020603050405020304" pitchFamily="18" charset="0"/>
                <a:cs typeface="Times New Roman" panose="02020603050405020304" pitchFamily="18" charset="0"/>
              </a:rPr>
              <a:t>Схемаи пайвастшавии трансформаторҳои шиддат ба секунҷаи кушода</a:t>
            </a:r>
            <a:endParaRPr lang="ru-RU" sz="2800" dirty="0">
              <a:solidFill>
                <a:schemeClr val="bg1"/>
              </a:solidFill>
              <a:latin typeface="Times New Roman" panose="02020603050405020304" pitchFamily="18" charset="0"/>
              <a:cs typeface="Times New Roman" panose="02020603050405020304" pitchFamily="18" charset="0"/>
            </a:endParaRPr>
          </a:p>
        </p:txBody>
      </p:sp>
      <p:pic>
        <p:nvPicPr>
          <p:cNvPr id="6" name="Рисунок 5" descr="https://studfile.net/html/2706/1113/html_iQJLyEeBUt.FkNN/img-ZhpHbS.png">
            <a:extLst>
              <a:ext uri="{FF2B5EF4-FFF2-40B4-BE49-F238E27FC236}">
                <a16:creationId xmlns:a16="http://schemas.microsoft.com/office/drawing/2014/main" id="{0F6572FD-7D00-4158-9C58-AD9DF94026B6}"/>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634" y="1220975"/>
            <a:ext cx="3477919" cy="1957231"/>
          </a:xfrm>
          <a:prstGeom prst="rect">
            <a:avLst/>
          </a:prstGeom>
          <a:noFill/>
          <a:ln>
            <a:noFill/>
          </a:ln>
        </p:spPr>
      </p:pic>
      <p:sp>
        <p:nvSpPr>
          <p:cNvPr id="7" name="Прямоугольник 6">
            <a:extLst>
              <a:ext uri="{FF2B5EF4-FFF2-40B4-BE49-F238E27FC236}">
                <a16:creationId xmlns:a16="http://schemas.microsoft.com/office/drawing/2014/main" id="{1974F9DF-B83E-49FF-ADFB-1AD19322F2CB}"/>
              </a:ext>
            </a:extLst>
          </p:cNvPr>
          <p:cNvSpPr/>
          <p:nvPr/>
        </p:nvSpPr>
        <p:spPr>
          <a:xfrm>
            <a:off x="4890553" y="1955446"/>
            <a:ext cx="867545" cy="400110"/>
          </a:xfrm>
          <a:prstGeom prst="rect">
            <a:avLst/>
          </a:prstGeom>
        </p:spPr>
        <p:txBody>
          <a:bodyPr wrap="none">
            <a:spAutoFit/>
          </a:bodyPr>
          <a:lstStyle/>
          <a:p>
            <a:r>
              <a:rPr lang="tg-Cyrl-TJ" sz="2000" dirty="0">
                <a:latin typeface="Times New Roman" panose="02020603050405020304" pitchFamily="18" charset="0"/>
                <a:ea typeface="Calibri" panose="020F0502020204030204" pitchFamily="34" charset="0"/>
                <a:cs typeface="Times New Roman" panose="02020603050405020304" pitchFamily="18" charset="0"/>
              </a:rPr>
              <a:t>(13.3.)</a:t>
            </a:r>
            <a:endParaRPr lang="ru-RU" sz="2000" dirty="0">
              <a:latin typeface="Times New Roman" panose="02020603050405020304" pitchFamily="18" charset="0"/>
              <a:cs typeface="Times New Roman" panose="02020603050405020304" pitchFamily="18" charset="0"/>
            </a:endParaRPr>
          </a:p>
        </p:txBody>
      </p:sp>
      <p:sp>
        <p:nvSpPr>
          <p:cNvPr id="8" name="Прямоугольник 7">
            <a:extLst>
              <a:ext uri="{FF2B5EF4-FFF2-40B4-BE49-F238E27FC236}">
                <a16:creationId xmlns:a16="http://schemas.microsoft.com/office/drawing/2014/main" id="{6FC35F06-9EF4-4CD7-AD67-938EF188123D}"/>
              </a:ext>
            </a:extLst>
          </p:cNvPr>
          <p:cNvSpPr/>
          <p:nvPr/>
        </p:nvSpPr>
        <p:spPr>
          <a:xfrm>
            <a:off x="928780" y="3365324"/>
            <a:ext cx="8650226" cy="2241960"/>
          </a:xfrm>
          <a:prstGeom prst="rect">
            <a:avLst/>
          </a:prstGeom>
        </p:spPr>
        <p:txBody>
          <a:bodyPr wrap="square">
            <a:spAutoFit/>
          </a:bodyPr>
          <a:lstStyle/>
          <a:p>
            <a:pPr algn="just">
              <a:lnSpc>
                <a:spcPct val="150000"/>
              </a:lnSpc>
              <a:spcAft>
                <a:spcPts val="8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	Б</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арои</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печи дуюм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бо</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U</a:t>
            </a:r>
            <a:r>
              <a:rPr lang="ru-RU" sz="2400" baseline="-25000" dirty="0">
                <a:latin typeface="Times New Roman" panose="02020603050405020304" pitchFamily="18" charset="0"/>
                <a:ea typeface="Times New Roman" panose="02020603050405020304" pitchFamily="18" charset="0"/>
                <a:cs typeface="Times New Roman" panose="02020603050405020304" pitchFamily="18" charset="0"/>
              </a:rPr>
              <a:t>NOM</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=100 В барои шабакаҳои бетарафи заминӣ ва 100/3 В барои шабакаҳои ҷудошуда қабул карда мешавад. Дар шароити муқаррарӣ, шиддат Дар реле        Unb =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аз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0,5</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то 2 В</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 мебошад</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7EA1DFA3-1493-487C-9920-9ABE32A0D2D7}"/>
              </a:ext>
            </a:extLst>
          </p:cNvPr>
          <p:cNvSpPr/>
          <p:nvPr/>
        </p:nvSpPr>
        <p:spPr>
          <a:xfrm>
            <a:off x="5678199" y="1078395"/>
            <a:ext cx="4029789" cy="2410916"/>
          </a:xfrm>
          <a:prstGeom prst="rect">
            <a:avLst/>
          </a:prstGeom>
        </p:spPr>
        <p:txBody>
          <a:bodyPr wrap="square">
            <a:spAutoFit/>
          </a:bodyPr>
          <a:lstStyle/>
          <a:p>
            <a:pPr algn="just">
              <a:spcAft>
                <a:spcPts val="80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Дар ҳолати </a:t>
            </a:r>
            <a:r>
              <a:rPr lang="tg-Cyrl-TJ" sz="2400" dirty="0">
                <a:latin typeface="Times New Roman" panose="02020603050405020304" pitchFamily="18" charset="0"/>
                <a:ea typeface="Times New Roman" panose="02020603050405020304" pitchFamily="18" charset="0"/>
                <a:cs typeface="Times New Roman" panose="02020603050405020304" pitchFamily="18" charset="0"/>
              </a:rPr>
              <a:t>муқарарӣ </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U</a:t>
            </a:r>
            <a:r>
              <a:rPr lang="ru-RU" sz="2400" baseline="-25000" dirty="0">
                <a:latin typeface="Times New Roman" panose="02020603050405020304" pitchFamily="18" charset="0"/>
                <a:ea typeface="Times New Roman" panose="02020603050405020304" pitchFamily="18" charset="0"/>
                <a:cs typeface="Times New Roman" panose="02020603050405020304" pitchFamily="18" charset="0"/>
              </a:rPr>
              <a:t>P</a:t>
            </a:r>
            <a:r>
              <a:rPr lang="ru-RU" sz="2400" dirty="0">
                <a:latin typeface="Times New Roman" panose="02020603050405020304" pitchFamily="18" charset="0"/>
                <a:ea typeface="Times New Roman" panose="02020603050405020304" pitchFamily="18" charset="0"/>
                <a:cs typeface="Times New Roman" panose="02020603050405020304" pitchFamily="18" charset="0"/>
              </a:rPr>
              <a:t>=0.</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r>
              <a:rPr lang="ru-RU" sz="2400" dirty="0">
                <a:latin typeface="Times New Roman" panose="02020603050405020304" pitchFamily="18" charset="0"/>
                <a:ea typeface="Times New Roman" panose="02020603050405020304" pitchFamily="18" charset="0"/>
                <a:cs typeface="Times New Roman" panose="02020603050405020304" pitchFamily="18" charset="0"/>
              </a:rPr>
              <a:t>Шарти зарурии кори схема заминсозии бетарафи печи аввалияи ТН мебошад. Дар сурати набудани замин, шиддат дар реле намерасад. </a:t>
            </a:r>
            <a:endParaRPr lang="ru-RU" sz="2400" dirty="0"/>
          </a:p>
        </p:txBody>
      </p:sp>
    </p:spTree>
    <p:extLst>
      <p:ext uri="{BB962C8B-B14F-4D97-AF65-F5344CB8AC3E}">
        <p14:creationId xmlns:p14="http://schemas.microsoft.com/office/powerpoint/2010/main" val="786786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74E7A096-1270-4ADF-AAD3-1AC9F36303EE}"/>
              </a:ext>
            </a:extLst>
          </p:cNvPr>
          <p:cNvSpPr/>
          <p:nvPr/>
        </p:nvSpPr>
        <p:spPr>
          <a:xfrm>
            <a:off x="1219761" y="1374431"/>
            <a:ext cx="8226080" cy="4109138"/>
          </a:xfrm>
          <a:prstGeom prst="rect">
            <a:avLst/>
          </a:prstGeom>
        </p:spPr>
        <p:txBody>
          <a:bodyPr wrap="square">
            <a:spAutoFit/>
          </a:bodyPr>
          <a:lstStyle/>
          <a:p>
            <a:pPr algn="ctr">
              <a:lnSpc>
                <a:spcPct val="150000"/>
              </a:lnSpc>
              <a:spcAft>
                <a:spcPts val="800"/>
              </a:spcAft>
            </a:pPr>
            <a:r>
              <a:rPr lang="tg-Cyrl-TJ" sz="2400" b="1" dirty="0">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шиддат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Зарари занҷирҳои дуюмдараҷаи ТШ (РК ва кандашавиҳо) метавонад таҷҳизоти муҳофизати релеиро аз кор барорад е ба амалҳои нодурусти он оварда расонад.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ҳолати РК қувваи барқ ба таври хатарнок зиед мешавад, барои муҳофизати таҷҳизот муҳофизаткунандагон е автоматҳо насб карда мешаванд.</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6614D7B4-0CD4-4993-8A23-1EC918044B90}"/>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5015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1FB23EC7-600F-483F-BC3D-F77EB861F82E}"/>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94E82AB4-5143-481A-80A4-73C854D8320B}"/>
              </a:ext>
            </a:extLst>
          </p:cNvPr>
          <p:cNvSpPr/>
          <p:nvPr/>
        </p:nvSpPr>
        <p:spPr>
          <a:xfrm>
            <a:off x="1153728" y="1323948"/>
            <a:ext cx="8203336" cy="4560544"/>
          </a:xfrm>
          <a:prstGeom prst="rect">
            <a:avLst/>
          </a:prstGeom>
        </p:spPr>
        <p:txBody>
          <a:bodyPr wrap="square">
            <a:spAutoFit/>
          </a:bodyPr>
          <a:lstStyle/>
          <a:p>
            <a:pPr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Зарари занҷирҳои дуюм андоза ва фазаи шиддати дуюмро таҳриф мекунад, ки ба кори нодурусти муҳофизат оварда мерасонад.</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pPr>
            <a:r>
              <a:rPr lang="tg-Cyrl-TJ" sz="2400" dirty="0">
                <a:latin typeface="Times New Roman" panose="02020603050405020304" pitchFamily="18" charset="0"/>
                <a:ea typeface="Calibri" panose="020F0502020204030204" pitchFamily="34" charset="0"/>
                <a:cs typeface="Times New Roman" panose="02020603050405020304" pitchFamily="18" charset="0"/>
              </a:rPr>
              <a:t>	Ҳангоми кандашавии фаза шиддати ба печҳои реле овардашуда аз байн меравад, ки онро муҳофизат ҳамчун РК дар шабака қабул мекунад. Барои пешгирии амалҳои бардурӯғ дастгоҳҳои махсус (блокировка) пешбинӣ карда мешаванд.</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080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11AD796-F3B5-438A-B959-6B38CE147E22}"/>
              </a:ext>
            </a:extLst>
          </p:cNvPr>
          <p:cNvSpPr/>
          <p:nvPr/>
        </p:nvSpPr>
        <p:spPr>
          <a:xfrm>
            <a:off x="1180360" y="1369342"/>
            <a:ext cx="8221091" cy="3349956"/>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Блокировка метавонад дар шакли релеи логикӣ, релеҳои таъхирнок ё дар системаҳое, ки бо ИИ ва автоматикаи рақамӣ идора мешаванд, амалӣ гардад. Онҳо ҳолати кории тамоми шабакаро таҳлил мекунанд ва танҳо дар ҳолати тасдиқи дуҷониба — аз ҷараён ва шиддат — иҷозати фаъолшавии муҳофизатро медиҳанд.</a:t>
            </a:r>
          </a:p>
        </p:txBody>
      </p:sp>
      <p:sp>
        <p:nvSpPr>
          <p:cNvPr id="5" name="Прямоугольник 4">
            <a:extLst>
              <a:ext uri="{FF2B5EF4-FFF2-40B4-BE49-F238E27FC236}">
                <a16:creationId xmlns:a16="http://schemas.microsoft.com/office/drawing/2014/main" id="{16D569D6-5E9E-44B4-9290-DA4389176821}"/>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64349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1526FF8-E767-4A17-926E-CBAE4C803C99}"/>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923BE0F-8A21-4EA6-AEC9-A3DD2E883909}"/>
              </a:ext>
            </a:extLst>
          </p:cNvPr>
          <p:cNvSpPr/>
          <p:nvPr/>
        </p:nvSpPr>
        <p:spPr>
          <a:xfrm>
            <a:off x="1127465" y="1545706"/>
            <a:ext cx="8194088" cy="3349956"/>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Масалан, агар шиддат аз як ё якчанд печи трансформатори шиддат нопадид шавад, аммо ҷараёни сифр </a:t>
            </a:r>
            <a:r>
              <a:rPr lang="en-US" sz="2400" dirty="0">
                <a:latin typeface="Times New Roman" panose="02020603050405020304" pitchFamily="18" charset="0"/>
                <a:cs typeface="Times New Roman" panose="02020603050405020304" pitchFamily="18" charset="0"/>
              </a:rPr>
              <a:t>I0 </a:t>
            </a:r>
            <a:r>
              <a:rPr lang="ru-RU" sz="2400" dirty="0">
                <a:latin typeface="Times New Roman" panose="02020603050405020304" pitchFamily="18" charset="0"/>
                <a:cs typeface="Times New Roman" panose="02020603050405020304" pitchFamily="18" charset="0"/>
              </a:rPr>
              <a:t>вуҷуд надошта бошад, системаи блокировка аз фаъолшавии муҳофизати релеи </a:t>
            </a:r>
            <a:r>
              <a:rPr lang="en-US" sz="2400" dirty="0">
                <a:latin typeface="Times New Roman" panose="02020603050405020304" pitchFamily="18" charset="0"/>
                <a:cs typeface="Times New Roman" panose="02020603050405020304" pitchFamily="18" charset="0"/>
              </a:rPr>
              <a:t>KV0 </a:t>
            </a:r>
            <a:r>
              <a:rPr lang="ru-RU" sz="2400" dirty="0">
                <a:latin typeface="Times New Roman" panose="02020603050405020304" pitchFamily="18" charset="0"/>
                <a:cs typeface="Times New Roman" panose="02020603050405020304" pitchFamily="18" charset="0"/>
              </a:rPr>
              <a:t>ҷилавгирӣ мекунад. Бо ин роҳ, хатогиҳои муваққатӣ ё камбудиҳои техникӣ боиси қатъ шудани ноадолатонаи таъминот намешаванд.</a:t>
            </a:r>
          </a:p>
        </p:txBody>
      </p:sp>
    </p:spTree>
    <p:extLst>
      <p:ext uri="{BB962C8B-B14F-4D97-AF65-F5344CB8AC3E}">
        <p14:creationId xmlns:p14="http://schemas.microsoft.com/office/powerpoint/2010/main" val="30906609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5998D157-B74F-4282-9D3E-CAA890D0DBA9}"/>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CC805BDE-11CA-4B76-A0A1-345A35541107}"/>
              </a:ext>
            </a:extLst>
          </p:cNvPr>
          <p:cNvSpPr/>
          <p:nvPr/>
        </p:nvSpPr>
        <p:spPr>
          <a:xfrm>
            <a:off x="1047195" y="1517882"/>
            <a:ext cx="8274358" cy="3903954"/>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Илова бар ин, дар таҷҳизоти муосир, логикаи мутобиқшаванда истифода мешавад, ки вобаста ба ҳолати шабака параметрҳои фаъолшавии муҳофизатро танзим мекунад. Ин намуди назорат имконият медиҳад, ки система ба таври интеллектуалӣ ва мутобиқшаванда амал намояд, махсусан дар шабакаҳои бо ВИЭ пайвастшуда, ки дорои </a:t>
            </a:r>
            <a:r>
              <a:rPr lang="ru-RU" sz="2400" dirty="0" err="1">
                <a:latin typeface="Times New Roman" panose="02020603050405020304" pitchFamily="18" charset="0"/>
                <a:cs typeface="Times New Roman" panose="02020603050405020304" pitchFamily="18" charset="0"/>
              </a:rPr>
              <a:t>характери</a:t>
            </a:r>
            <a:r>
              <a:rPr lang="ru-RU" sz="2400" dirty="0">
                <a:latin typeface="Times New Roman" panose="02020603050405020304" pitchFamily="18" charset="0"/>
                <a:cs typeface="Times New Roman" panose="02020603050405020304" pitchFamily="18" charset="0"/>
              </a:rPr>
              <a:t> ноустувори бор ва манбаи барқ мебошанд.</a:t>
            </a:r>
          </a:p>
        </p:txBody>
      </p:sp>
    </p:spTree>
    <p:extLst>
      <p:ext uri="{BB962C8B-B14F-4D97-AF65-F5344CB8AC3E}">
        <p14:creationId xmlns:p14="http://schemas.microsoft.com/office/powerpoint/2010/main" val="41424873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C9CC903B-7304-4A74-919D-D3D53D157ADC}"/>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a:extLst>
              <a:ext uri="{FF2B5EF4-FFF2-40B4-BE49-F238E27FC236}">
                <a16:creationId xmlns:a16="http://schemas.microsoft.com/office/drawing/2014/main" id="{144E5576-8E36-4EA9-BAC2-2104B87124C0}"/>
              </a:ext>
            </a:extLst>
          </p:cNvPr>
          <p:cNvSpPr/>
          <p:nvPr/>
        </p:nvSpPr>
        <p:spPr>
          <a:xfrm>
            <a:off x="1326292" y="1179810"/>
            <a:ext cx="8305980" cy="1141146"/>
          </a:xfrm>
          <a:prstGeom prst="rect">
            <a:avLst/>
          </a:prstGeom>
        </p:spPr>
        <p:txBody>
          <a:bodyPr wrap="square">
            <a:spAutoFit/>
          </a:bodyPr>
          <a:lstStyle/>
          <a:p>
            <a:pPr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	Яке аз схемаҳои оддии огоҳкунии кандашавӣ дар занҷирҳои ТШ дар расми 13.5. оварда шудааст.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6" descr="https://studfile.net/html/2706/1113/html_iQJLyEeBUt.FkNN/img-tNJlJt.png">
            <a:extLst>
              <a:ext uri="{FF2B5EF4-FFF2-40B4-BE49-F238E27FC236}">
                <a16:creationId xmlns:a16="http://schemas.microsoft.com/office/drawing/2014/main" id="{ABC5BF9A-72A1-4EAB-9614-7DFA02769CF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256217" y="2652805"/>
            <a:ext cx="4836795" cy="2333625"/>
          </a:xfrm>
          <a:prstGeom prst="rect">
            <a:avLst/>
          </a:prstGeom>
          <a:noFill/>
          <a:ln>
            <a:noFill/>
          </a:ln>
        </p:spPr>
      </p:pic>
      <p:sp>
        <p:nvSpPr>
          <p:cNvPr id="8" name="Прямоугольник 7">
            <a:extLst>
              <a:ext uri="{FF2B5EF4-FFF2-40B4-BE49-F238E27FC236}">
                <a16:creationId xmlns:a16="http://schemas.microsoft.com/office/drawing/2014/main" id="{6CDD6FDE-88CD-4D4C-9E1B-9B705FAF8E19}"/>
              </a:ext>
            </a:extLst>
          </p:cNvPr>
          <p:cNvSpPr/>
          <p:nvPr/>
        </p:nvSpPr>
        <p:spPr>
          <a:xfrm>
            <a:off x="834130" y="5198026"/>
            <a:ext cx="6525457" cy="960328"/>
          </a:xfrm>
          <a:prstGeom prst="rect">
            <a:avLst/>
          </a:prstGeom>
        </p:spPr>
        <p:txBody>
          <a:bodyPr wrap="square">
            <a:spAutoFit/>
          </a:bodyPr>
          <a:lstStyle/>
          <a:p>
            <a:pPr algn="just">
              <a:lnSpc>
                <a:spcPct val="150000"/>
              </a:lnSpc>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Расми 13.5. Нақшаи пайвасти оддии огоҳкунии кандашавӣ дар занҷирҳои ТШ. </a:t>
            </a:r>
            <a:r>
              <a:rPr lang="tg-Cyrl-TJ" sz="2000" u="sng" dirty="0">
                <a:latin typeface="Times New Roman" panose="02020603050405020304" pitchFamily="18" charset="0"/>
                <a:ea typeface="Calibri" panose="020F0502020204030204" pitchFamily="34" charset="0"/>
                <a:cs typeface="Times New Roman" panose="02020603050405020304" pitchFamily="18" charset="0"/>
              </a:rPr>
              <a:t>studfile.net/preview</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808898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49D722BA-17E4-409A-B67A-F76A5B1D1820}"/>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021FFB72-2C18-438B-8C12-43A798042541}"/>
              </a:ext>
            </a:extLst>
          </p:cNvPr>
          <p:cNvSpPr/>
          <p:nvPr/>
        </p:nvSpPr>
        <p:spPr>
          <a:xfrm>
            <a:off x="1179811" y="1142459"/>
            <a:ext cx="8238848" cy="1200329"/>
          </a:xfrm>
          <a:prstGeom prst="rect">
            <a:avLst/>
          </a:prstGeom>
        </p:spPr>
        <p:txBody>
          <a:bodyPr wrap="square">
            <a:spAutoFit/>
          </a:bodyPr>
          <a:lstStyle/>
          <a:p>
            <a:pPr algn="just"/>
            <a:r>
              <a:rPr lang="tg-Cyrl-TJ" sz="2400" dirty="0">
                <a:latin typeface="Times New Roman" panose="02020603050405020304" pitchFamily="18" charset="0"/>
                <a:ea typeface="Calibri" panose="020F0502020204030204" pitchFamily="34" charset="0"/>
                <a:cs typeface="Times New Roman" panose="02020603050405020304" pitchFamily="18" charset="0"/>
              </a:rPr>
              <a:t>	Дар расми 13.6. нақшаи принсипиалии блокконии ҳимояҳангоми вайроншавии занҷирҳои ТШ навъи  КРБ–11 ва КРБ–12 нишон дода шудааст. </a:t>
            </a:r>
            <a:endParaRPr lang="ru-RU" sz="2400" dirty="0">
              <a:latin typeface="Times New Roman" panose="02020603050405020304" pitchFamily="18" charset="0"/>
              <a:cs typeface="Times New Roman" panose="02020603050405020304" pitchFamily="18" charset="0"/>
            </a:endParaRPr>
          </a:p>
        </p:txBody>
      </p:sp>
      <p:pic>
        <p:nvPicPr>
          <p:cNvPr id="6" name="Рисунок 5" descr="https://studfile.net/html/2706/1113/html_iQJLyEeBUt.FkNN/img-lB8L0S.png">
            <a:extLst>
              <a:ext uri="{FF2B5EF4-FFF2-40B4-BE49-F238E27FC236}">
                <a16:creationId xmlns:a16="http://schemas.microsoft.com/office/drawing/2014/main" id="{5EF62EFF-B6AB-427D-8D88-F297C0BA72D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299207" y="2322269"/>
            <a:ext cx="5952585" cy="3106340"/>
          </a:xfrm>
          <a:prstGeom prst="rect">
            <a:avLst/>
          </a:prstGeom>
          <a:noFill/>
          <a:ln>
            <a:noFill/>
          </a:ln>
        </p:spPr>
      </p:pic>
      <p:sp>
        <p:nvSpPr>
          <p:cNvPr id="7" name="Прямоугольник 6">
            <a:extLst>
              <a:ext uri="{FF2B5EF4-FFF2-40B4-BE49-F238E27FC236}">
                <a16:creationId xmlns:a16="http://schemas.microsoft.com/office/drawing/2014/main" id="{CAE00EA9-7818-4B11-8E39-76550EEE2CF6}"/>
              </a:ext>
            </a:extLst>
          </p:cNvPr>
          <p:cNvSpPr/>
          <p:nvPr/>
        </p:nvSpPr>
        <p:spPr>
          <a:xfrm>
            <a:off x="581380" y="5512859"/>
            <a:ext cx="5952586" cy="1015663"/>
          </a:xfrm>
          <a:prstGeom prst="rect">
            <a:avLst/>
          </a:prstGeom>
        </p:spPr>
        <p:txBody>
          <a:bodyPr wrap="square">
            <a:spAutoFit/>
          </a:bodyPr>
          <a:lstStyle/>
          <a:p>
            <a:pPr algn="just">
              <a:spcAft>
                <a:spcPts val="800"/>
              </a:spcAft>
            </a:pPr>
            <a:r>
              <a:rPr lang="tg-Cyrl-TJ" sz="2000" dirty="0">
                <a:latin typeface="Times New Roman" panose="02020603050405020304" pitchFamily="18" charset="0"/>
                <a:ea typeface="Calibri" panose="020F0502020204030204" pitchFamily="34" charset="0"/>
                <a:cs typeface="Times New Roman" panose="02020603050405020304" pitchFamily="18" charset="0"/>
              </a:rPr>
              <a:t>Расми 13.6. </a:t>
            </a:r>
            <a:r>
              <a:rPr lang="tg-Cyrl-TJ" sz="2000" dirty="0">
                <a:latin typeface="Times New Roman" panose="02020603050405020304" pitchFamily="18" charset="0"/>
                <a:cs typeface="Times New Roman" panose="02020603050405020304" pitchFamily="18" charset="0"/>
              </a:rPr>
              <a:t>нақшаи принсипиалии блокконии ҳимояҳангоми вайроншавии занҷирҳои ТШ навъи  КРБ–11 ва КРБ12 </a:t>
            </a:r>
            <a:r>
              <a:rPr lang="tg-Cyrl-TJ" sz="2000" u="sng" dirty="0">
                <a:latin typeface="Times New Roman" panose="02020603050405020304" pitchFamily="18" charset="0"/>
                <a:ea typeface="Calibri" panose="020F0502020204030204" pitchFamily="34" charset="0"/>
                <a:cs typeface="Times New Roman" panose="02020603050405020304" pitchFamily="18" charset="0"/>
              </a:rPr>
              <a:t>studfile.net/preview</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787351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6DC9311-CA7B-43C8-B51C-CCF8C8B049DC}"/>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605653B-EFB7-4635-923A-A54CD4D6420F}"/>
              </a:ext>
            </a:extLst>
          </p:cNvPr>
          <p:cNvSpPr/>
          <p:nvPr/>
        </p:nvSpPr>
        <p:spPr>
          <a:xfrm>
            <a:off x="1189239" y="1700197"/>
            <a:ext cx="7901496" cy="2795573"/>
          </a:xfrm>
          <a:prstGeom prst="rect">
            <a:avLst/>
          </a:prstGeom>
        </p:spPr>
        <p:txBody>
          <a:bodyPr wrap="square">
            <a:spAutoFit/>
          </a:bodyPr>
          <a:lstStyle/>
          <a:p>
            <a:pPr algn="just">
              <a:lnSpc>
                <a:spcPct val="150000"/>
              </a:lnSpc>
            </a:pPr>
            <a:r>
              <a:rPr lang="tg-Cyrl-TJ" sz="2400" dirty="0">
                <a:latin typeface="Times New Roman" panose="02020603050405020304" pitchFamily="18" charset="0"/>
                <a:ea typeface="Calibri" panose="020F0502020204030204" pitchFamily="34" charset="0"/>
              </a:rPr>
              <a:t>	Дар ҳолати муқаррарӣ, шиддат дар релеи KV</a:t>
            </a:r>
            <a:r>
              <a:rPr lang="tg-Cyrl-TJ" sz="2400" baseline="-25000" dirty="0">
                <a:latin typeface="Times New Roman" panose="02020603050405020304" pitchFamily="18" charset="0"/>
                <a:ea typeface="Calibri" panose="020F0502020204030204" pitchFamily="34" charset="0"/>
              </a:rPr>
              <a:t>0</a:t>
            </a:r>
            <a:r>
              <a:rPr lang="tg-Cyrl-TJ" sz="2400" dirty="0">
                <a:latin typeface="Times New Roman" panose="02020603050405020304" pitchFamily="18" charset="0"/>
                <a:ea typeface="Calibri" panose="020F0502020204030204" pitchFamily="34" charset="0"/>
              </a:rPr>
              <a:t> вуҷуд надорад. Ҳангоми қатъи як е ду марҳила U</a:t>
            </a:r>
            <a:r>
              <a:rPr lang="tg-Cyrl-TJ" sz="2400" baseline="-25000" dirty="0">
                <a:latin typeface="Times New Roman" panose="02020603050405020304" pitchFamily="18" charset="0"/>
                <a:ea typeface="Calibri" panose="020F0502020204030204" pitchFamily="34" charset="0"/>
              </a:rPr>
              <a:t>0</a:t>
            </a:r>
            <a:r>
              <a:rPr lang="tg-Cyrl-TJ" sz="2400" dirty="0">
                <a:latin typeface="Times New Roman" panose="02020603050405020304" pitchFamily="18" charset="0"/>
                <a:ea typeface="Calibri" panose="020F0502020204030204" pitchFamily="34" charset="0"/>
              </a:rPr>
              <a:t> ба вуҷуд меояд, ки дар зери таъсири он дар релеи KV</a:t>
            </a:r>
            <a:r>
              <a:rPr lang="tg-Cyrl-TJ" sz="2400" baseline="-25000" dirty="0">
                <a:latin typeface="Times New Roman" panose="02020603050405020304" pitchFamily="18" charset="0"/>
                <a:ea typeface="Calibri" panose="020F0502020204030204" pitchFamily="34" charset="0"/>
              </a:rPr>
              <a:t>0</a:t>
            </a:r>
            <a:r>
              <a:rPr lang="tg-Cyrl-TJ" sz="2400" dirty="0">
                <a:latin typeface="Times New Roman" panose="02020603050405020304" pitchFamily="18" charset="0"/>
                <a:ea typeface="Calibri" panose="020F0502020204030204" pitchFamily="34" charset="0"/>
              </a:rPr>
              <a:t> ҷараен пайдо мешавад ва он фаъол мешавад, сигнал медиҳад ва муҳофизатро аз кор мебарорад.</a:t>
            </a:r>
            <a:endParaRPr lang="ru-RU" sz="2400" dirty="0"/>
          </a:p>
        </p:txBody>
      </p:sp>
    </p:spTree>
    <p:extLst>
      <p:ext uri="{BB962C8B-B14F-4D97-AF65-F5344CB8AC3E}">
        <p14:creationId xmlns:p14="http://schemas.microsoft.com/office/powerpoint/2010/main" val="19253973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C7FFDA3B-88CD-4897-A4DB-412CBFCA139A}"/>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5D77BD0C-31E7-432E-93C1-A7319C3737FF}"/>
              </a:ext>
            </a:extLst>
          </p:cNvPr>
          <p:cNvSpPr/>
          <p:nvPr/>
        </p:nvSpPr>
        <p:spPr>
          <a:xfrm>
            <a:off x="1473324" y="1458118"/>
            <a:ext cx="7830474" cy="3903954"/>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Ин раванд барои ошкор кардани ҳолатҳои номуътадил, ба монанди як ё ду фаза дар шабака, бисёр муҳим мебошад. Дар чунин ҳолатҳо, симметрия дар системаи шиддат вайрон мешавад ва шиддати номутавозун (</a:t>
            </a:r>
            <a:r>
              <a:rPr lang="en-US" sz="2400" dirty="0">
                <a:latin typeface="Times New Roman" panose="02020603050405020304" pitchFamily="18" charset="0"/>
                <a:cs typeface="Times New Roman" panose="02020603050405020304" pitchFamily="18" charset="0"/>
              </a:rPr>
              <a:t>U0) </a:t>
            </a:r>
            <a:r>
              <a:rPr lang="ru-RU" sz="2400" dirty="0">
                <a:latin typeface="Times New Roman" panose="02020603050405020304" pitchFamily="18" charset="0"/>
                <a:cs typeface="Times New Roman" panose="02020603050405020304" pitchFamily="18" charset="0"/>
              </a:rPr>
              <a:t>ба вуҷуд меояд, ки он ба пайдоиши ҷараёни асимметрӣ дар занҷири вурудии релеи </a:t>
            </a:r>
            <a:r>
              <a:rPr lang="en-US" sz="2400" dirty="0">
                <a:latin typeface="Times New Roman" panose="02020603050405020304" pitchFamily="18" charset="0"/>
                <a:cs typeface="Times New Roman" panose="02020603050405020304" pitchFamily="18" charset="0"/>
              </a:rPr>
              <a:t>KV0 </a:t>
            </a:r>
            <a:r>
              <a:rPr lang="ru-RU" sz="2400" dirty="0">
                <a:latin typeface="Times New Roman" panose="02020603050405020304" pitchFamily="18" charset="0"/>
                <a:cs typeface="Times New Roman" panose="02020603050405020304" pitchFamily="18" charset="0"/>
              </a:rPr>
              <a:t>оварда мерасонад.</a:t>
            </a:r>
          </a:p>
        </p:txBody>
      </p:sp>
    </p:spTree>
    <p:extLst>
      <p:ext uri="{BB962C8B-B14F-4D97-AF65-F5344CB8AC3E}">
        <p14:creationId xmlns:p14="http://schemas.microsoft.com/office/powerpoint/2010/main" val="18732764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3024BB50-91D1-43E2-B0F2-D088921AD966}"/>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BA07BE4D-710B-41A4-9FBA-B89BFDD82DAF}"/>
              </a:ext>
            </a:extLst>
          </p:cNvPr>
          <p:cNvSpPr/>
          <p:nvPr/>
        </p:nvSpPr>
        <p:spPr>
          <a:xfrm>
            <a:off x="1189238" y="1287062"/>
            <a:ext cx="8336502" cy="3903954"/>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Баробари ба вуҷуд омадани </a:t>
            </a:r>
            <a:r>
              <a:rPr lang="en-US" sz="2400" dirty="0">
                <a:latin typeface="Times New Roman" panose="02020603050405020304" pitchFamily="18" charset="0"/>
                <a:cs typeface="Times New Roman" panose="02020603050405020304" pitchFamily="18" charset="0"/>
              </a:rPr>
              <a:t>U0, </a:t>
            </a:r>
            <a:r>
              <a:rPr lang="ru-RU" sz="2400" dirty="0">
                <a:latin typeface="Times New Roman" panose="02020603050405020304" pitchFamily="18" charset="0"/>
                <a:cs typeface="Times New Roman" panose="02020603050405020304" pitchFamily="18" charset="0"/>
              </a:rPr>
              <a:t>релеи </a:t>
            </a:r>
            <a:r>
              <a:rPr lang="en-US" sz="2400" dirty="0">
                <a:latin typeface="Times New Roman" panose="02020603050405020304" pitchFamily="18" charset="0"/>
                <a:cs typeface="Times New Roman" panose="02020603050405020304" pitchFamily="18" charset="0"/>
              </a:rPr>
              <a:t>KV0 </a:t>
            </a:r>
            <a:r>
              <a:rPr lang="ru-RU" sz="2400" dirty="0">
                <a:latin typeface="Times New Roman" panose="02020603050405020304" pitchFamily="18" charset="0"/>
                <a:cs typeface="Times New Roman" panose="02020603050405020304" pitchFamily="18" charset="0"/>
              </a:rPr>
              <a:t>ба ин шиддат вокуниш нишон дода, ҷараёни ба қадри кофӣ барои фаъолсозии механизми дохилии худро қабул мекунад. Дар натиҷа, он на танҳо сигнал медиҳад, ки мушкили шабака ба миён омадааст, балки инчунин ба схемаи муҳофизатӣ таъсир расонда, онро аз кор мебарорад, то ки аз амалҳои нодуруст ва барзиёди муҳофизат пешгирӣ карда шавад.</a:t>
            </a:r>
          </a:p>
        </p:txBody>
      </p:sp>
    </p:spTree>
    <p:extLst>
      <p:ext uri="{BB962C8B-B14F-4D97-AF65-F5344CB8AC3E}">
        <p14:creationId xmlns:p14="http://schemas.microsoft.com/office/powerpoint/2010/main" val="34640160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2270D279-D8B8-429C-A6B2-C071ECF7F28D}"/>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D338326A-8C02-4193-927A-6D4F700FCC87}"/>
              </a:ext>
            </a:extLst>
          </p:cNvPr>
          <p:cNvSpPr/>
          <p:nvPr/>
        </p:nvSpPr>
        <p:spPr>
          <a:xfrm>
            <a:off x="976173" y="1043798"/>
            <a:ext cx="8398645" cy="4524315"/>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Муҳим аст, ки танзими ҳассосияти релеи </a:t>
            </a:r>
            <a:r>
              <a:rPr lang="en-US" sz="2400" dirty="0">
                <a:latin typeface="Times New Roman" panose="02020603050405020304" pitchFamily="18" charset="0"/>
                <a:cs typeface="Times New Roman" panose="02020603050405020304" pitchFamily="18" charset="0"/>
              </a:rPr>
              <a:t>KV0 </a:t>
            </a:r>
            <a:r>
              <a:rPr lang="ru-RU" sz="2400" dirty="0">
                <a:latin typeface="Times New Roman" panose="02020603050405020304" pitchFamily="18" charset="0"/>
                <a:cs typeface="Times New Roman" panose="02020603050405020304" pitchFamily="18" charset="0"/>
              </a:rPr>
              <a:t>бо диққат анҷом дода шавад, то он тавонад байни ҳолатҳои муқаррарии корӣ ва ҳолатҳои фавқулодда фарқ гузорад. Дар таҷриба, одатан дар якҷоягӣ бо релеи </a:t>
            </a:r>
            <a:r>
              <a:rPr lang="en-US" sz="2400" dirty="0">
                <a:latin typeface="Times New Roman" panose="02020603050405020304" pitchFamily="18" charset="0"/>
                <a:cs typeface="Times New Roman" panose="02020603050405020304" pitchFamily="18" charset="0"/>
              </a:rPr>
              <a:t>KVA </a:t>
            </a:r>
            <a:r>
              <a:rPr lang="ru-RU" sz="2400" dirty="0">
                <a:latin typeface="Times New Roman" panose="02020603050405020304" pitchFamily="18" charset="0"/>
                <a:cs typeface="Times New Roman" panose="02020603050405020304" pitchFamily="18" charset="0"/>
              </a:rPr>
              <a:t>истифода мешавад, ки ҷараёни сифрро муайян карда, тасдиқи иловагӣ барои фаъолияти дурусти муҳофизат фароҳам меорад.</a:t>
            </a:r>
          </a:p>
          <a:p>
            <a:pPr algn="just"/>
            <a:r>
              <a:rPr lang="ru-RU" sz="2400" dirty="0">
                <a:latin typeface="Times New Roman" panose="02020603050405020304" pitchFamily="18" charset="0"/>
                <a:cs typeface="Times New Roman" panose="02020603050405020304" pitchFamily="18" charset="0"/>
              </a:rPr>
              <a:t>	Дар натиҷа, системаи муҳофизат бо истифодаи чунин релеҳо устуворӣ, эътимоднокӣ ва ҳассосияти заруриро барои таъмини амнияти таҷҳизоти шабакаи барқӣ таъмин менамояд.</a:t>
            </a:r>
          </a:p>
        </p:txBody>
      </p:sp>
    </p:spTree>
    <p:extLst>
      <p:ext uri="{BB962C8B-B14F-4D97-AF65-F5344CB8AC3E}">
        <p14:creationId xmlns:p14="http://schemas.microsoft.com/office/powerpoint/2010/main" val="18407302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E6F3D71D-2806-4486-8D0E-BF6066B27028}"/>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E31E20F4-984D-46C5-85EB-42C0C1F37A65}"/>
              </a:ext>
            </a:extLst>
          </p:cNvPr>
          <p:cNvSpPr/>
          <p:nvPr/>
        </p:nvSpPr>
        <p:spPr>
          <a:xfrm>
            <a:off x="1118216" y="1383997"/>
            <a:ext cx="8123437" cy="3903954"/>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Релеи </a:t>
            </a:r>
            <a:r>
              <a:rPr lang="en-US" sz="2400" dirty="0">
                <a:latin typeface="Times New Roman" panose="02020603050405020304" pitchFamily="18" charset="0"/>
                <a:cs typeface="Times New Roman" panose="02020603050405020304" pitchFamily="18" charset="0"/>
              </a:rPr>
              <a:t>KVA </a:t>
            </a:r>
            <a:r>
              <a:rPr lang="ru-RU" sz="2400" dirty="0">
                <a:latin typeface="Times New Roman" panose="02020603050405020304" pitchFamily="18" charset="0"/>
                <a:cs typeface="Times New Roman" panose="02020603050405020304" pitchFamily="18" charset="0"/>
              </a:rPr>
              <a:t>ба таври махсус барои муайян кардани ҷараёни асимметрии сифр (</a:t>
            </a:r>
            <a:r>
              <a:rPr lang="en-US" sz="2400" dirty="0">
                <a:latin typeface="Times New Roman" panose="02020603050405020304" pitchFamily="18" charset="0"/>
                <a:cs typeface="Times New Roman" panose="02020603050405020304" pitchFamily="18" charset="0"/>
              </a:rPr>
              <a:t>I0) </a:t>
            </a:r>
            <a:r>
              <a:rPr lang="ru-RU" sz="2400" dirty="0">
                <a:latin typeface="Times New Roman" panose="02020603050405020304" pitchFamily="18" charset="0"/>
                <a:cs typeface="Times New Roman" panose="02020603050405020304" pitchFamily="18" charset="0"/>
              </a:rPr>
              <a:t>тарҳрезӣ шудааст ва ба ҳолатҳое, ки дар натиҷаи РК ба замин ба вуҷуд меоянд, ҳассос мебошад. Ҳангоми пайдо шудани ҷараёни </a:t>
            </a:r>
            <a:r>
              <a:rPr lang="en-US" sz="2400" dirty="0">
                <a:latin typeface="Times New Roman" panose="02020603050405020304" pitchFamily="18" charset="0"/>
                <a:cs typeface="Times New Roman" panose="02020603050405020304" pitchFamily="18" charset="0"/>
              </a:rPr>
              <a:t>I0, </a:t>
            </a:r>
            <a:r>
              <a:rPr lang="ru-RU" sz="2400" dirty="0">
                <a:latin typeface="Times New Roman" panose="02020603050405020304" pitchFamily="18" charset="0"/>
                <a:cs typeface="Times New Roman" panose="02020603050405020304" pitchFamily="18" charset="0"/>
              </a:rPr>
              <a:t>релеи </a:t>
            </a:r>
            <a:r>
              <a:rPr lang="en-US" sz="2400" dirty="0">
                <a:latin typeface="Times New Roman" panose="02020603050405020304" pitchFamily="18" charset="0"/>
                <a:cs typeface="Times New Roman" panose="02020603050405020304" pitchFamily="18" charset="0"/>
              </a:rPr>
              <a:t>KVA </a:t>
            </a:r>
            <a:r>
              <a:rPr lang="ru-RU" sz="2400" dirty="0">
                <a:latin typeface="Times New Roman" panose="02020603050405020304" pitchFamily="18" charset="0"/>
                <a:cs typeface="Times New Roman" panose="02020603050405020304" pitchFamily="18" charset="0"/>
              </a:rPr>
              <a:t>фаъол мешавад ва ба релеи </a:t>
            </a:r>
            <a:r>
              <a:rPr lang="en-US" sz="2400" dirty="0">
                <a:latin typeface="Times New Roman" panose="02020603050405020304" pitchFamily="18" charset="0"/>
                <a:cs typeface="Times New Roman" panose="02020603050405020304" pitchFamily="18" charset="0"/>
              </a:rPr>
              <a:t>KV0 </a:t>
            </a:r>
            <a:r>
              <a:rPr lang="ru-RU" sz="2400" dirty="0">
                <a:latin typeface="Times New Roman" panose="02020603050405020304" pitchFamily="18" charset="0"/>
                <a:cs typeface="Times New Roman" panose="02020603050405020304" pitchFamily="18" charset="0"/>
              </a:rPr>
              <a:t>таъсир мерасонад, то ки фаъолияти охирин дар ҳолати номатлуб маҳдуд карда шавад. </a:t>
            </a:r>
          </a:p>
        </p:txBody>
      </p:sp>
    </p:spTree>
    <p:extLst>
      <p:ext uri="{BB962C8B-B14F-4D97-AF65-F5344CB8AC3E}">
        <p14:creationId xmlns:p14="http://schemas.microsoft.com/office/powerpoint/2010/main" val="9965630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59190C56-561B-4360-8859-3214F2970FB8}"/>
              </a:ext>
            </a:extLst>
          </p:cNvPr>
          <p:cNvSpPr/>
          <p:nvPr/>
        </p:nvSpPr>
        <p:spPr>
          <a:xfrm>
            <a:off x="2364778" y="0"/>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01057B08-CA29-4BED-8757-DC99662E4FB0}"/>
              </a:ext>
            </a:extLst>
          </p:cNvPr>
          <p:cNvSpPr/>
          <p:nvPr/>
        </p:nvSpPr>
        <p:spPr>
          <a:xfrm>
            <a:off x="1384545" y="1338932"/>
            <a:ext cx="7945885" cy="4457952"/>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Ин тарҳбандӣ имкон медиҳад, ки муҳофизати шабака бе эҳтимоли иштибоҳкорона кор кардани релеи асосӣ таъмин гардад.</a:t>
            </a:r>
          </a:p>
          <a:p>
            <a:pPr algn="just">
              <a:lnSpc>
                <a:spcPct val="150000"/>
              </a:lnSpc>
            </a:pPr>
            <a:r>
              <a:rPr lang="ru-RU" sz="2400" dirty="0">
                <a:latin typeface="Times New Roman" panose="02020603050405020304" pitchFamily="18" charset="0"/>
                <a:cs typeface="Times New Roman" panose="02020603050405020304" pitchFamily="18" charset="0"/>
              </a:rPr>
              <a:t>	Ғайр аз ин, </a:t>
            </a:r>
            <a:r>
              <a:rPr lang="en-US" sz="2400" dirty="0">
                <a:latin typeface="Times New Roman" panose="02020603050405020304" pitchFamily="18" charset="0"/>
                <a:cs typeface="Times New Roman" panose="02020603050405020304" pitchFamily="18" charset="0"/>
              </a:rPr>
              <a:t>KVA </a:t>
            </a:r>
            <a:r>
              <a:rPr lang="ru-RU" sz="2400" dirty="0">
                <a:latin typeface="Times New Roman" panose="02020603050405020304" pitchFamily="18" charset="0"/>
                <a:cs typeface="Times New Roman" panose="02020603050405020304" pitchFamily="18" charset="0"/>
              </a:rPr>
              <a:t>метавонад сигнали огоҳиро ба системаҳои назорат ва идоракунӣ фиристад, ки дар натиҷа оператор имкони андешидани чораҳои иловагӣ барои бартарафсозии хато ва таъмини устувории системаро пайдо мекунад.</a:t>
            </a:r>
          </a:p>
        </p:txBody>
      </p:sp>
    </p:spTree>
    <p:extLst>
      <p:ext uri="{BB962C8B-B14F-4D97-AF65-F5344CB8AC3E}">
        <p14:creationId xmlns:p14="http://schemas.microsoft.com/office/powerpoint/2010/main" val="11462080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37CB57B-B267-495C-9DF2-10AEE8CBF6C7}"/>
              </a:ext>
            </a:extLst>
          </p:cNvPr>
          <p:cNvSpPr/>
          <p:nvPr/>
        </p:nvSpPr>
        <p:spPr>
          <a:xfrm>
            <a:off x="2329267" y="106532"/>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D023104D-8782-4278-A96D-208AA5A6B743}"/>
              </a:ext>
            </a:extLst>
          </p:cNvPr>
          <p:cNvSpPr/>
          <p:nvPr/>
        </p:nvSpPr>
        <p:spPr>
          <a:xfrm>
            <a:off x="1144300" y="1286342"/>
            <a:ext cx="8238848" cy="4465133"/>
          </a:xfrm>
          <a:prstGeom prst="rect">
            <a:avLst/>
          </a:prstGeom>
        </p:spPr>
        <p:txBody>
          <a:bodyPr wrap="square">
            <a:spAutoFit/>
          </a:bodyPr>
          <a:lstStyle/>
          <a:p>
            <a:pPr algn="just">
              <a:lnSpc>
                <a:spcPct val="150000"/>
              </a:lnSpc>
              <a:spcAft>
                <a:spcPts val="800"/>
              </a:spcAft>
            </a:pPr>
            <a:r>
              <a:rPr lang="tg-Cyrl-TJ" sz="2400" dirty="0">
                <a:latin typeface="Times New Roman" panose="02020603050405020304" pitchFamily="18" charset="0"/>
                <a:ea typeface="Calibri" panose="020F0502020204030204" pitchFamily="34" charset="0"/>
                <a:cs typeface="Times New Roman" panose="02020603050405020304" pitchFamily="18" charset="0"/>
              </a:rPr>
              <a:t>	Блоккониҳои баррасишуда, ки ба қатъи ҳамзамони ҳамаи се марҳилаи занҷири шиддат, ба РК сефаза дар занҷирҳои дуюмдараҷа ва қатъи ноқили сифр вокуниш нишон намедиҳанд, аз ҷониби заводи истеҳсол карда мешаванд. Назорати схемаҳои секунҷаи кушода  тавассути ченкунии даврии шиддати номутавозунӣ сурат мегирад. 	Дар занҷири ДУРУСТИ U</a:t>
            </a:r>
            <a:r>
              <a:rPr lang="tg-Cyrl-TJ" sz="2400" baseline="-25000" dirty="0">
                <a:latin typeface="Times New Roman" panose="02020603050405020304" pitchFamily="18" charset="0"/>
                <a:ea typeface="Calibri" panose="020F0502020204030204" pitchFamily="34" charset="0"/>
                <a:cs typeface="Times New Roman" panose="02020603050405020304" pitchFamily="18" charset="0"/>
              </a:rPr>
              <a:t>NB</a:t>
            </a:r>
            <a:r>
              <a:rPr lang="tg-Cyrl-TJ" sz="2400" dirty="0">
                <a:latin typeface="Times New Roman" panose="02020603050405020304" pitchFamily="18" charset="0"/>
                <a:ea typeface="Calibri" panose="020F0502020204030204" pitchFamily="34" charset="0"/>
                <a:cs typeface="Times New Roman" panose="02020603050405020304" pitchFamily="18" charset="0"/>
              </a:rPr>
              <a:t>=1...3 В., ҳангоми вайрон шудани занҷир нишондодҳо аз байн мераванд.</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81186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3A788D3-A110-4B25-A39B-E69DF625927F}"/>
              </a:ext>
            </a:extLst>
          </p:cNvPr>
          <p:cNvSpPr/>
          <p:nvPr/>
        </p:nvSpPr>
        <p:spPr>
          <a:xfrm>
            <a:off x="2347023" y="79899"/>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2FAAD6DB-CCCD-424E-B2A4-709A2E1D06E5}"/>
              </a:ext>
            </a:extLst>
          </p:cNvPr>
          <p:cNvSpPr/>
          <p:nvPr/>
        </p:nvSpPr>
        <p:spPr>
          <a:xfrm>
            <a:off x="1198114" y="1498938"/>
            <a:ext cx="8265481" cy="4457952"/>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Дар чунин системаҳо, вазифаи асосии трансформаторҳои шиддат — таъмин намудани сигналҳои боэътимоди шиддати марҳилавӣ ва шиддати байнифазавӣ барои муҳофизат, назорат ва автоматика мебошад. Истифодаи схемаи ҳафтғалтака ё се якфазаи алоҳида имкон медиҳад, ки ҳар як фаза мустақилона назорат карда шавад ва хатарҳои эҳтимолӣ, ба монанди ноқисии симҳо ё релеҳои </a:t>
            </a:r>
            <a:r>
              <a:rPr lang="ru-RU" sz="2400" dirty="0" err="1">
                <a:latin typeface="Times New Roman" panose="02020603050405020304" pitchFamily="18" charset="0"/>
                <a:cs typeface="Times New Roman" panose="02020603050405020304" pitchFamily="18" charset="0"/>
              </a:rPr>
              <a:t>хатоӣ</a:t>
            </a:r>
            <a:r>
              <a:rPr lang="ru-RU" sz="2400" dirty="0">
                <a:latin typeface="Times New Roman" panose="02020603050405020304" pitchFamily="18" charset="0"/>
                <a:cs typeface="Times New Roman" panose="02020603050405020304" pitchFamily="18" charset="0"/>
              </a:rPr>
              <a:t>, бо дақиқии баланд муайян гарданд.</a:t>
            </a:r>
          </a:p>
        </p:txBody>
      </p:sp>
    </p:spTree>
    <p:extLst>
      <p:ext uri="{BB962C8B-B14F-4D97-AF65-F5344CB8AC3E}">
        <p14:creationId xmlns:p14="http://schemas.microsoft.com/office/powerpoint/2010/main" val="11496647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9A5CA946-C477-4EAB-9769-7881CFA501FD}"/>
              </a:ext>
            </a:extLst>
          </p:cNvPr>
          <p:cNvSpPr/>
          <p:nvPr/>
        </p:nvSpPr>
        <p:spPr>
          <a:xfrm>
            <a:off x="2347023" y="79899"/>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FF0F4D5-03AE-4D7B-BA96-D181C82ADDF8}"/>
              </a:ext>
            </a:extLst>
          </p:cNvPr>
          <p:cNvSpPr/>
          <p:nvPr/>
        </p:nvSpPr>
        <p:spPr>
          <a:xfrm>
            <a:off x="1144849" y="1160397"/>
            <a:ext cx="8132315" cy="5011949"/>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Ҳангоми татбиқи чунин схемаҳои мураккаб, дар ХИБ (Хатти интиқоли барқ) бо шиддати 220 кВ ва аз он боло, инчунин элементи блоккунӣ байни муҳофизатҳо истифода мешавад, то ки аз коркарди нодурусти муҳофизатҳои ба ҳам алоқаманд пешгирӣ шавад. Блоккунӣ бо истифодаи системаҳои сигналдиҳӣ ва релеҳои махсус амалӣ мешавад, ки барои ҳамоҳангсозии кор ва баланд бардоштани эътимоднокии муҳофизати дифференсиалӣ ва ҷараён  истифода мегарданд.</a:t>
            </a:r>
          </a:p>
        </p:txBody>
      </p:sp>
    </p:spTree>
    <p:extLst>
      <p:ext uri="{BB962C8B-B14F-4D97-AF65-F5344CB8AC3E}">
        <p14:creationId xmlns:p14="http://schemas.microsoft.com/office/powerpoint/2010/main" val="23523073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8527A0C-BB3F-46A9-9E69-259234A4BDDE}"/>
              </a:ext>
            </a:extLst>
          </p:cNvPr>
          <p:cNvSpPr/>
          <p:nvPr/>
        </p:nvSpPr>
        <p:spPr>
          <a:xfrm>
            <a:off x="2347023" y="79899"/>
            <a:ext cx="5868914" cy="1179810"/>
          </a:xfrm>
          <a:prstGeom prst="rect">
            <a:avLst/>
          </a:prstGeom>
        </p:spPr>
        <p:txBody>
          <a:bodyPr wrap="none">
            <a:spAutoFit/>
          </a:bodyPr>
          <a:lstStyle/>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Назорати бехатарии схемаҳои </a:t>
            </a:r>
          </a:p>
          <a:p>
            <a:pPr algn="ctr">
              <a:spcAft>
                <a:spcPts val="800"/>
              </a:spcAft>
            </a:pPr>
            <a:r>
              <a:rPr lang="tg-Cyrl-TJ" sz="32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трансформаторҳои шиддат</a:t>
            </a:r>
            <a:endParaRPr lang="ru-RU" sz="2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C4DCB383-CD75-4112-B316-36B73E3F57B5}"/>
              </a:ext>
            </a:extLst>
          </p:cNvPr>
          <p:cNvSpPr/>
          <p:nvPr/>
        </p:nvSpPr>
        <p:spPr>
          <a:xfrm>
            <a:off x="1162605" y="1397675"/>
            <a:ext cx="8283236" cy="4457952"/>
          </a:xfrm>
          <a:prstGeom prst="rect">
            <a:avLst/>
          </a:prstGeom>
        </p:spPr>
        <p:txBody>
          <a:bodyPr wrap="square">
            <a:spAutoFit/>
          </a:bodyPr>
          <a:lstStyle/>
          <a:p>
            <a:pPr algn="just">
              <a:lnSpc>
                <a:spcPct val="150000"/>
              </a:lnSpc>
            </a:pPr>
            <a:r>
              <a:rPr lang="ru-RU" sz="2400" dirty="0">
                <a:latin typeface="Times New Roman" panose="02020603050405020304" pitchFamily="18" charset="0"/>
                <a:cs typeface="Times New Roman" panose="02020603050405020304" pitchFamily="18" charset="0"/>
              </a:rPr>
              <a:t>	Ғайр аз ин, дар чунин системаҳо метавонанд воситаҳои рақамии муҳофизат ва автоматика бо алгоритмҳои рақамӣ истифода шаванд, ки онҳо на танҳо чен кардани параметрҳои ҷараён ва шиддатро бо дақиқии баланд таъмин мекунанд, балки дар вақти воқеӣ таҳлил ва қарор қабул мекунанд. Ин технология имкон медиҳад, ки самаранокии назорат ва вокуниш ба ҳолатҳои фавқулодда дар системаҳои энергетикӣ ба таври назаррас беҳтар гардад.</a:t>
            </a:r>
          </a:p>
        </p:txBody>
      </p:sp>
    </p:spTree>
    <p:extLst>
      <p:ext uri="{BB962C8B-B14F-4D97-AF65-F5344CB8AC3E}">
        <p14:creationId xmlns:p14="http://schemas.microsoft.com/office/powerpoint/2010/main" val="6806174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DEB88C9-CE89-4DE0-B217-EEFF4DA81E3C}"/>
              </a:ext>
            </a:extLst>
          </p:cNvPr>
          <p:cNvSpPr/>
          <p:nvPr/>
        </p:nvSpPr>
        <p:spPr>
          <a:xfrm>
            <a:off x="3182454" y="-88778"/>
            <a:ext cx="3345788" cy="661207"/>
          </a:xfrm>
          <a:prstGeom prst="rect">
            <a:avLst/>
          </a:prstGeom>
        </p:spPr>
        <p:txBody>
          <a:bodyPr wrap="none">
            <a:spAutoFit/>
          </a:bodyPr>
          <a:lstStyle/>
          <a:p>
            <a:pPr algn="just">
              <a:lnSpc>
                <a:spcPct val="150000"/>
              </a:lnSpc>
              <a:spcAft>
                <a:spcPts val="800"/>
              </a:spcAft>
            </a:pPr>
            <a:r>
              <a:rPr lang="tg-Cyrl-TJ"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Ҷамъбасти мавзуъ</a:t>
            </a:r>
            <a:r>
              <a:rPr lang="ru-RU" sz="28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9D47D9C3-6D3E-409E-B930-9515A0889C78}"/>
              </a:ext>
            </a:extLst>
          </p:cNvPr>
          <p:cNvSpPr>
            <a:spLocks noChangeArrowheads="1"/>
          </p:cNvSpPr>
          <p:nvPr/>
        </p:nvSpPr>
        <p:spPr bwMode="auto">
          <a:xfrm rot="10800000" flipV="1">
            <a:off x="512758" y="858393"/>
            <a:ext cx="8880483"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tabLst/>
            </a:pPr>
            <a:r>
              <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Бояд қайд намуд, ки нақши релеи KV0 ва KVA дар системаи муҳофизат</a:t>
            </a:r>
            <a:br>
              <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br>
            <a:r>
              <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барои муайян ва бартараф намудани ҳолатҳои  РК дар шабакаҳои баландшиддат истифода мешавад. Он ҳангоми пайдо шудани шиддати асимметрии U0 ба таври фаврӣ вокуниш нишон дода, бо пайдо шудани ҷараёни фаъолкунанда, муҳофизатро фаъол месозад. Барои пешгирии коркарди бардурӯғ дар ҳолати РК, аз релеи KVA истифода мешавад, ки ҷараёни сифр (I0)–ро муайян мекунад ва сигналро боиси дуруст амал кардани муҳофизат месозад.</a:t>
            </a:r>
          </a:p>
          <a:p>
            <a:pPr marL="0" marR="0" lvl="0" indent="0" algn="just" defTabSz="914400" rtl="0" eaLnBrk="0" fontAlgn="base" latinLnBrk="0" hangingPunct="0">
              <a:lnSpc>
                <a:spcPct val="100000"/>
              </a:lnSpc>
              <a:spcBef>
                <a:spcPct val="0"/>
              </a:spcBef>
              <a:spcAft>
                <a:spcPct val="0"/>
              </a:spcAft>
              <a:buClrTx/>
              <a:buSzTx/>
              <a:tabLst/>
            </a:pPr>
            <a:r>
              <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Схемаҳои трансформаторҳои шиддат ва истифодаи онҳо дар муҳофизат. Барои таъмини дақиқии маълумоти шиддат ба релеҳо, трансформаторҳои шиддат бо ду печи дуюмдараҷа (Y/Y) ва схемаи ҳафтғалтака ё се якфаза истифода мешаванд. Ин тарҳбандӣ барои назорати мукаммали ҳар фаза ва таъмин кардани маълумоти боэътимод ба муҳофизатҳои мураккаб дар ХИБ 220 кВ ва болотар муҳим аст.</a:t>
            </a:r>
          </a:p>
        </p:txBody>
      </p:sp>
    </p:spTree>
    <p:extLst>
      <p:ext uri="{BB962C8B-B14F-4D97-AF65-F5344CB8AC3E}">
        <p14:creationId xmlns:p14="http://schemas.microsoft.com/office/powerpoint/2010/main" val="2413468363"/>
      </p:ext>
    </p:extLst>
  </p:cSld>
  <p:clrMapOvr>
    <a:masterClrMapping/>
  </p:clrMapOvr>
  <mc:AlternateContent xmlns:mc="http://schemas.openxmlformats.org/markup-compatibility/2006" xmlns:p14="http://schemas.microsoft.com/office/powerpoint/2010/main">
    <mc:Choice Requires="p14">
      <p:transition spd="slow" p14:dur="2000" advTm="75955"/>
    </mc:Choice>
    <mc:Fallback xmlns="">
      <p:transition spd="slow" advTm="7595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4" descr="Картинки по запросу корпоративное управление"/>
          <p:cNvSpPr/>
          <p:nvPr/>
        </p:nvSpPr>
        <p:spPr>
          <a:xfrm>
            <a:off x="126405" y="525562"/>
            <a:ext cx="247650" cy="24765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463">
              <a:solidFill>
                <a:schemeClr val="dk1"/>
              </a:solidFill>
              <a:latin typeface="Century Gothic"/>
              <a:ea typeface="Century Gothic"/>
              <a:cs typeface="Century Gothic"/>
              <a:sym typeface="Century Gothic"/>
            </a:endParaRPr>
          </a:p>
        </p:txBody>
      </p:sp>
      <p:sp>
        <p:nvSpPr>
          <p:cNvPr id="281" name="Google Shape;281;p24"/>
          <p:cNvSpPr txBox="1"/>
          <p:nvPr/>
        </p:nvSpPr>
        <p:spPr>
          <a:xfrm>
            <a:off x="0" y="0"/>
            <a:ext cx="9906000" cy="648030"/>
          </a:xfrm>
          <a:prstGeom prst="rect">
            <a:avLst/>
          </a:prstGeom>
          <a:solidFill>
            <a:srgbClr val="0070C0"/>
          </a:solidFill>
          <a:ln w="19050" cap="flat" cmpd="sng">
            <a:solidFill>
              <a:schemeClr val="lt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ts val="3500"/>
              <a:buFont typeface="Times New Roman"/>
              <a:buNone/>
            </a:pPr>
            <a:r>
              <a:rPr lang="uz-Cyrl-UZ" sz="3500" b="1" dirty="0">
                <a:solidFill>
                  <a:schemeClr val="lt1"/>
                </a:solidFill>
                <a:latin typeface="Times New Roman"/>
                <a:ea typeface="Times New Roman"/>
                <a:cs typeface="Times New Roman"/>
                <a:sym typeface="Times New Roman"/>
              </a:rPr>
              <a:t>Адабиёт</a:t>
            </a:r>
            <a:endParaRPr sz="3500" b="1" dirty="0">
              <a:solidFill>
                <a:schemeClr val="lt1"/>
              </a:solidFill>
              <a:latin typeface="Times New Roman"/>
              <a:ea typeface="Times New Roman"/>
              <a:cs typeface="Times New Roman"/>
              <a:sym typeface="Times New Roman"/>
            </a:endParaRPr>
          </a:p>
        </p:txBody>
      </p:sp>
      <p:sp>
        <p:nvSpPr>
          <p:cNvPr id="5" name="Rectangle 1">
            <a:extLst>
              <a:ext uri="{FF2B5EF4-FFF2-40B4-BE49-F238E27FC236}">
                <a16:creationId xmlns:a16="http://schemas.microsoft.com/office/drawing/2014/main" id="{ADC910C7-12FD-4803-BB45-1097967339CA}"/>
              </a:ext>
            </a:extLst>
          </p:cNvPr>
          <p:cNvSpPr>
            <a:spLocks noChangeArrowheads="1"/>
          </p:cNvSpPr>
          <p:nvPr/>
        </p:nvSpPr>
        <p:spPr bwMode="auto">
          <a:xfrm>
            <a:off x="750600" y="695739"/>
            <a:ext cx="8617863"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tg-Cyrl-TJ" sz="2000" dirty="0">
                <a:latin typeface="Times New Roman" panose="02020603050405020304" pitchFamily="18" charset="0"/>
                <a:cs typeface="Times New Roman" panose="02020603050405020304" pitchFamily="18" charset="0"/>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lang="ru-RU" sz="2000" dirty="0">
              <a:latin typeface="Times New Roman" panose="02020603050405020304" pitchFamily="18" charset="0"/>
              <a:cs typeface="Times New Roman" panose="02020603050405020304" pitchFamily="18" charset="0"/>
            </a:endParaRP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Раҷабов, П., Д. Давлатшоев, У. Хоҷаева, и М. Каримов. </a:t>
            </a:r>
            <a:r>
              <a:rPr lang="ru-RU" sz="2000" i="1" dirty="0">
                <a:latin typeface="Times New Roman" panose="02020603050405020304" pitchFamily="18" charset="0"/>
                <a:cs typeface="Times New Roman" panose="02020603050405020304" pitchFamily="18" charset="0"/>
              </a:rPr>
              <a:t>Луғати истилоҳи соҳаи энергетика (русӣ-тоҷикӣ)</a:t>
            </a:r>
            <a:r>
              <a:rPr lang="ru-RU" sz="2000" dirty="0">
                <a:latin typeface="Times New Roman" panose="02020603050405020304" pitchFamily="18" charset="0"/>
                <a:cs typeface="Times New Roman" panose="02020603050405020304" pitchFamily="18" charset="0"/>
              </a:rPr>
              <a:t>. Душанбе: Комбинати полиграфии Вазорати фарҳанги Ҷумҳурии Тоҷикистон, 2004.</a:t>
            </a:r>
          </a:p>
          <a:p>
            <a:pPr marL="342900" lvl="0" indent="-342900">
              <a:buFont typeface="+mj-lt"/>
              <a:buAutoNum type="arabicPeriod"/>
            </a:pPr>
            <a:r>
              <a:rPr lang="ru-RU" sz="2000" dirty="0">
                <a:latin typeface="Times New Roman" panose="02020603050405020304" pitchFamily="18" charset="0"/>
                <a:cs typeface="Times New Roman" panose="02020603050405020304" pitchFamily="18" charset="0"/>
              </a:rPr>
              <a:t>Гельфанд, Я. С. </a:t>
            </a:r>
            <a:r>
              <a:rPr lang="ru-RU" sz="2000" i="1" dirty="0">
                <a:latin typeface="Times New Roman" panose="02020603050405020304" pitchFamily="18" charset="0"/>
                <a:cs typeface="Times New Roman" panose="02020603050405020304" pitchFamily="18" charset="0"/>
              </a:rPr>
              <a:t>Релейная защита распределительных сетей</a:t>
            </a:r>
            <a:r>
              <a:rPr lang="ru-RU" sz="2000" dirty="0">
                <a:latin typeface="Times New Roman" panose="02020603050405020304" pitchFamily="18" charset="0"/>
                <a:cs typeface="Times New Roman" panose="02020603050405020304" pitchFamily="18" charset="0"/>
              </a:rPr>
              <a:t>. 2-ю издания, перераб. ва иловашуд. М.: Энергоатомиздат, 1987.</a:t>
            </a:r>
          </a:p>
          <a:p>
            <a:pPr marL="342900" lvl="0" indent="-342900">
              <a:buFont typeface="+mj-lt"/>
              <a:buAutoNum type="arabicPeriod"/>
            </a:pPr>
            <a:r>
              <a:rPr lang="tg-Cyrl-TJ" sz="2000" u="sng" dirty="0">
                <a:latin typeface="Times New Roman" panose="02020603050405020304" pitchFamily="18" charset="0"/>
                <a:ea typeface="Calibri" panose="020F0502020204030204" pitchFamily="34" charset="0"/>
                <a:cs typeface="Times New Roman" panose="02020603050405020304" pitchFamily="18" charset="0"/>
              </a:rPr>
              <a:t>studfile.net/preview</a:t>
            </a:r>
            <a:endParaRPr lang="ru-RU" sz="2000" dirty="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buClrTx/>
            </a:pPr>
            <a:endParaRPr lang="tg-Cyrl-TJ" sz="2000" u="sng" dirty="0">
              <a:solidFill>
                <a:srgbClr val="0563C1"/>
              </a:solidFill>
              <a:latin typeface="Times New Roman" panose="02020603050405020304" pitchFamily="18" charset="0"/>
              <a:ea typeface="Calibri" panose="020F0502020204030204" pitchFamily="34" charset="0"/>
              <a:cs typeface="Times New Roman" panose="02020603050405020304" pitchFamily="18" charset="0"/>
            </a:endParaRPr>
          </a:p>
          <a:p>
            <a:pPr lvl="0" algn="just" eaLnBrk="0" fontAlgn="base" hangingPunct="0">
              <a:spcBef>
                <a:spcPct val="0"/>
              </a:spcBef>
              <a:spcAft>
                <a:spcPct val="0"/>
              </a:spcAft>
              <a:buClrTx/>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a:tabLst/>
            </a:pPr>
            <a:endParaRPr kumimoji="0" lang="ru-RU" altLang="ru-RU" sz="200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8749"/>
    </mc:Choice>
    <mc:Fallback xmlns="">
      <p:transition spd="slow" advTm="3874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25"/>
          <p:cNvSpPr txBox="1">
            <a:spLocks noGrp="1"/>
          </p:cNvSpPr>
          <p:nvPr>
            <p:ph type="body" idx="1"/>
          </p:nvPr>
        </p:nvSpPr>
        <p:spPr>
          <a:xfrm>
            <a:off x="838200" y="2029981"/>
            <a:ext cx="8229600" cy="1966906"/>
          </a:xfrm>
          <a:prstGeom prst="rect">
            <a:avLst/>
          </a:prstGeom>
          <a:noFill/>
          <a:ln>
            <a:noFill/>
          </a:ln>
        </p:spPr>
        <p:txBody>
          <a:bodyPr spcFirstLastPara="1" wrap="square" lIns="91425" tIns="45700" rIns="91425" bIns="45700" anchor="t" anchorCtr="0">
            <a:normAutofit/>
          </a:bodyPr>
          <a:lstStyle/>
          <a:p>
            <a:pPr marL="228600" lvl="0" indent="-50800" algn="ctr" rtl="0">
              <a:lnSpc>
                <a:spcPct val="90000"/>
              </a:lnSpc>
              <a:spcBef>
                <a:spcPts val="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228600" lvl="0" indent="-50800" algn="ctr" rtl="0">
              <a:lnSpc>
                <a:spcPct val="90000"/>
              </a:lnSpc>
              <a:spcBef>
                <a:spcPts val="1000"/>
              </a:spcBef>
              <a:spcAft>
                <a:spcPts val="0"/>
              </a:spcAft>
              <a:buClr>
                <a:schemeClr val="dk1"/>
              </a:buClr>
              <a:buSzPts val="2800"/>
              <a:buNone/>
            </a:pPr>
            <a:endParaRPr sz="3200" dirty="0">
              <a:latin typeface="Times New Roman" panose="02020603050405020304" pitchFamily="18" charset="0"/>
              <a:cs typeface="Times New Roman" panose="02020603050405020304" pitchFamily="18" charset="0"/>
            </a:endParaRPr>
          </a:p>
          <a:p>
            <a:pPr marL="0" lvl="0" indent="0" algn="ctr" rtl="0">
              <a:lnSpc>
                <a:spcPct val="90000"/>
              </a:lnSpc>
              <a:spcBef>
                <a:spcPts val="1000"/>
              </a:spcBef>
              <a:spcAft>
                <a:spcPts val="0"/>
              </a:spcAft>
              <a:buClr>
                <a:schemeClr val="dk1"/>
              </a:buClr>
              <a:buSzPts val="2800"/>
              <a:buNone/>
            </a:pPr>
            <a:r>
              <a:rPr lang="uz-Cyrl-UZ" sz="3200" b="1" dirty="0">
                <a:latin typeface="Times New Roman" panose="02020603050405020304" pitchFamily="18" charset="0"/>
                <a:cs typeface="Times New Roman" panose="02020603050405020304" pitchFamily="18" charset="0"/>
              </a:rPr>
              <a:t> </a:t>
            </a:r>
            <a:r>
              <a:rPr lang="uz-Cyrl-UZ" sz="3200" b="1" dirty="0">
                <a:latin typeface="Times New Roman" panose="02020603050405020304" pitchFamily="18" charset="0"/>
                <a:ea typeface="Times New Roman"/>
                <a:cs typeface="Times New Roman" panose="02020603050405020304" pitchFamily="18" charset="0"/>
                <a:sym typeface="Times New Roman"/>
              </a:rPr>
              <a:t>ТАШАККУР!</a:t>
            </a:r>
            <a:endParaRPr sz="3200" b="1" dirty="0">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4258"/>
    </mc:Choice>
    <mc:Fallback xmlns="">
      <p:transition spd="slow" advTm="4258"/>
    </mc:Fallback>
  </mc:AlternateContent>
</p:sld>
</file>

<file path=ppt/theme/theme1.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1982</TotalTime>
  <Words>699</Words>
  <Application>Microsoft Office PowerPoint</Application>
  <PresentationFormat>Лист A4 (210x297 мм)</PresentationFormat>
  <Paragraphs>145</Paragraphs>
  <Slides>37</Slides>
  <Notes>5</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37</vt:i4>
      </vt:variant>
    </vt:vector>
  </HeadingPairs>
  <TitlesOfParts>
    <vt:vector size="43" baseType="lpstr">
      <vt:lpstr>Century Gothic</vt:lpstr>
      <vt:lpstr>Arial</vt:lpstr>
      <vt:lpstr>Times New Roman</vt:lpstr>
      <vt:lpstr>Calibri</vt:lpstr>
      <vt:lpstr>Symbol</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Абдуллоев Бахтиёр</cp:lastModifiedBy>
  <cp:revision>192</cp:revision>
  <dcterms:created xsi:type="dcterms:W3CDTF">2017-07-03T07:04:34Z</dcterms:created>
  <dcterms:modified xsi:type="dcterms:W3CDTF">2025-05-08T03:53:29Z</dcterms:modified>
</cp:coreProperties>
</file>