
<file path=[Content_Types].xml><?xml version="1.0" encoding="utf-8"?>
<Types xmlns="http://schemas.openxmlformats.org/package/2006/content-types">
  <Default Extension="emf" ContentType="image/x-emf"/>
  <Default Extension="fntdata" ContentType="application/x-fontdata"/>
  <Default Extension="png" ContentType="image/png"/>
  <Default Extension="rels" ContentType="application/vnd.openxmlformats-package.relationships+xml"/>
  <Default Extension="vml" ContentType="application/vnd.openxmlformats-officedocument.vmlDrawing"/>
  <Default Extension="vsd" ContentType="application/vnd.visi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6"/>
  </p:notesMasterIdLst>
  <p:sldIdLst>
    <p:sldId id="256" r:id="rId2"/>
    <p:sldId id="257" r:id="rId3"/>
    <p:sldId id="258" r:id="rId4"/>
    <p:sldId id="319" r:id="rId5"/>
    <p:sldId id="320" r:id="rId6"/>
    <p:sldId id="321" r:id="rId7"/>
    <p:sldId id="322" r:id="rId8"/>
    <p:sldId id="323" r:id="rId9"/>
    <p:sldId id="324" r:id="rId10"/>
    <p:sldId id="325" r:id="rId11"/>
    <p:sldId id="326" r:id="rId12"/>
    <p:sldId id="327" r:id="rId13"/>
    <p:sldId id="328" r:id="rId14"/>
    <p:sldId id="329" r:id="rId15"/>
    <p:sldId id="330" r:id="rId16"/>
    <p:sldId id="331" r:id="rId17"/>
    <p:sldId id="332" r:id="rId18"/>
    <p:sldId id="337" r:id="rId19"/>
    <p:sldId id="336" r:id="rId20"/>
    <p:sldId id="335" r:id="rId21"/>
    <p:sldId id="334" r:id="rId22"/>
    <p:sldId id="333" r:id="rId23"/>
    <p:sldId id="338" r:id="rId24"/>
    <p:sldId id="339" r:id="rId25"/>
    <p:sldId id="340" r:id="rId26"/>
    <p:sldId id="341" r:id="rId27"/>
    <p:sldId id="342" r:id="rId28"/>
    <p:sldId id="343" r:id="rId29"/>
    <p:sldId id="344" r:id="rId30"/>
    <p:sldId id="345" r:id="rId31"/>
    <p:sldId id="346" r:id="rId32"/>
    <p:sldId id="347" r:id="rId33"/>
    <p:sldId id="348" r:id="rId34"/>
    <p:sldId id="349" r:id="rId35"/>
    <p:sldId id="350" r:id="rId36"/>
    <p:sldId id="352" r:id="rId37"/>
    <p:sldId id="351" r:id="rId38"/>
    <p:sldId id="354" r:id="rId39"/>
    <p:sldId id="355" r:id="rId40"/>
    <p:sldId id="353" r:id="rId41"/>
    <p:sldId id="356" r:id="rId42"/>
    <p:sldId id="318" r:id="rId43"/>
    <p:sldId id="279" r:id="rId44"/>
    <p:sldId id="280" r:id="rId45"/>
  </p:sldIdLst>
  <p:sldSz cx="9906000" cy="6858000" type="A4"/>
  <p:notesSz cx="6742113" cy="9875838"/>
  <p:embeddedFontLst>
    <p:embeddedFont>
      <p:font typeface="Calibri" panose="020F0502020204030204" pitchFamily="34" charset="0"/>
      <p:regular r:id="rId47"/>
      <p:bold r:id="rId48"/>
      <p:italic r:id="rId49"/>
      <p:boldItalic r:id="rId50"/>
    </p:embeddedFont>
    <p:embeddedFont>
      <p:font typeface="Cambria Math" panose="02040503050406030204" pitchFamily="18" charset="0"/>
      <p:regular r:id="rId51"/>
    </p:embeddedFont>
    <p:embeddedFont>
      <p:font typeface="Century Gothic" panose="020B0502020202020204" pitchFamily="34" charset="0"/>
      <p:regular r:id="rId52"/>
      <p:bold r:id="rId53"/>
      <p:italic r:id="rId54"/>
      <p:boldItalic r:id="rId5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6" roundtripDataSignature="AMtx7mjkR8ZcckKjJAiJKVn2pyipufvnf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1446" y="7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7.fntdata"/><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3.fntdata"/><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6.fntdata"/><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2.fntdata"/><Relationship Id="rId56" Type="http://customschemas.google.com/relationships/presentationmetadata" Target="metadata"/><Relationship Id="rId8" Type="http://schemas.openxmlformats.org/officeDocument/2006/relationships/slide" Target="slides/slide7.xml"/><Relationship Id="rId51" Type="http://schemas.openxmlformats.org/officeDocument/2006/relationships/font" Target="fonts/font5.fntdata"/><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21000" cy="4953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19525" y="0"/>
            <a:ext cx="2921000" cy="4953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4688" y="4752975"/>
            <a:ext cx="5392737" cy="3887788"/>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380538"/>
            <a:ext cx="2921000" cy="4953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19525" y="9380538"/>
            <a:ext cx="2921000" cy="4953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uz-Cyrl-UZ"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15"/>
        <p:cNvGrpSpPr/>
        <p:nvPr/>
      </p:nvGrpSpPr>
      <p:grpSpPr>
        <a:xfrm>
          <a:off x="0" y="0"/>
          <a:ext cx="0" cy="0"/>
          <a:chOff x="0" y="0"/>
          <a:chExt cx="0" cy="0"/>
        </a:xfrm>
      </p:grpSpPr>
      <p:sp>
        <p:nvSpPr>
          <p:cNvPr id="16" name="Google Shape;16;p27"/>
          <p:cNvSpPr txBox="1">
            <a:spLocks noGrp="1"/>
          </p:cNvSpPr>
          <p:nvPr>
            <p:ph type="ctrTitle"/>
          </p:nvPr>
        </p:nvSpPr>
        <p:spPr>
          <a:xfrm>
            <a:off x="1238250" y="1122363"/>
            <a:ext cx="74295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7"/>
          <p:cNvSpPr txBox="1">
            <a:spLocks noGrp="1"/>
          </p:cNvSpPr>
          <p:nvPr>
            <p:ph type="subTitle" idx="1"/>
          </p:nvPr>
        </p:nvSpPr>
        <p:spPr>
          <a:xfrm>
            <a:off x="1238250" y="3602038"/>
            <a:ext cx="74295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21"/>
        <p:cNvGrpSpPr/>
        <p:nvPr/>
      </p:nvGrpSpPr>
      <p:grpSpPr>
        <a:xfrm>
          <a:off x="0" y="0"/>
          <a:ext cx="0" cy="0"/>
          <a:chOff x="0" y="0"/>
          <a:chExt cx="0" cy="0"/>
        </a:xfrm>
      </p:grpSpPr>
      <p:sp>
        <p:nvSpPr>
          <p:cNvPr id="22" name="Google Shape;22;p28"/>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8"/>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8"/>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8"/>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8"/>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27"/>
        <p:cNvGrpSpPr/>
        <p:nvPr/>
      </p:nvGrpSpPr>
      <p:grpSpPr>
        <a:xfrm>
          <a:off x="0" y="0"/>
          <a:ext cx="0" cy="0"/>
          <a:chOff x="0" y="0"/>
          <a:chExt cx="0" cy="0"/>
        </a:xfrm>
      </p:grpSpPr>
      <p:sp>
        <p:nvSpPr>
          <p:cNvPr id="28" name="Google Shape;28;p29"/>
          <p:cNvSpPr txBox="1">
            <a:spLocks noGrp="1"/>
          </p:cNvSpPr>
          <p:nvPr>
            <p:ph type="title"/>
          </p:nvPr>
        </p:nvSpPr>
        <p:spPr>
          <a:xfrm>
            <a:off x="675880" y="1709739"/>
            <a:ext cx="8543925"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9"/>
          <p:cNvSpPr txBox="1">
            <a:spLocks noGrp="1"/>
          </p:cNvSpPr>
          <p:nvPr>
            <p:ph type="body" idx="1"/>
          </p:nvPr>
        </p:nvSpPr>
        <p:spPr>
          <a:xfrm>
            <a:off x="675880" y="4589465"/>
            <a:ext cx="8543925"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9"/>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9"/>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9"/>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33"/>
        <p:cNvGrpSpPr/>
        <p:nvPr/>
      </p:nvGrpSpPr>
      <p:grpSpPr>
        <a:xfrm>
          <a:off x="0" y="0"/>
          <a:ext cx="0" cy="0"/>
          <a:chOff x="0" y="0"/>
          <a:chExt cx="0" cy="0"/>
        </a:xfrm>
      </p:grpSpPr>
      <p:sp>
        <p:nvSpPr>
          <p:cNvPr id="34" name="Google Shape;34;p30"/>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0"/>
          <p:cNvSpPr txBox="1">
            <a:spLocks noGrp="1"/>
          </p:cNvSpPr>
          <p:nvPr>
            <p:ph type="body" idx="1"/>
          </p:nvPr>
        </p:nvSpPr>
        <p:spPr>
          <a:xfrm>
            <a:off x="681038"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0"/>
          <p:cNvSpPr txBox="1">
            <a:spLocks noGrp="1"/>
          </p:cNvSpPr>
          <p:nvPr>
            <p:ph type="body" idx="2"/>
          </p:nvPr>
        </p:nvSpPr>
        <p:spPr>
          <a:xfrm>
            <a:off x="5014913"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0"/>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0"/>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0"/>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40"/>
        <p:cNvGrpSpPr/>
        <p:nvPr/>
      </p:nvGrpSpPr>
      <p:grpSpPr>
        <a:xfrm>
          <a:off x="0" y="0"/>
          <a:ext cx="0" cy="0"/>
          <a:chOff x="0" y="0"/>
          <a:chExt cx="0" cy="0"/>
        </a:xfrm>
      </p:grpSpPr>
      <p:sp>
        <p:nvSpPr>
          <p:cNvPr id="41" name="Google Shape;41;p31"/>
          <p:cNvSpPr txBox="1">
            <a:spLocks noGrp="1"/>
          </p:cNvSpPr>
          <p:nvPr>
            <p:ph type="title"/>
          </p:nvPr>
        </p:nvSpPr>
        <p:spPr>
          <a:xfrm>
            <a:off x="68232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1"/>
          <p:cNvSpPr txBox="1">
            <a:spLocks noGrp="1"/>
          </p:cNvSpPr>
          <p:nvPr>
            <p:ph type="body" idx="1"/>
          </p:nvPr>
        </p:nvSpPr>
        <p:spPr>
          <a:xfrm>
            <a:off x="682329" y="1681163"/>
            <a:ext cx="4190702"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1"/>
          <p:cNvSpPr txBox="1">
            <a:spLocks noGrp="1"/>
          </p:cNvSpPr>
          <p:nvPr>
            <p:ph type="body" idx="2"/>
          </p:nvPr>
        </p:nvSpPr>
        <p:spPr>
          <a:xfrm>
            <a:off x="682329" y="2505076"/>
            <a:ext cx="4190702"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1"/>
          <p:cNvSpPr txBox="1">
            <a:spLocks noGrp="1"/>
          </p:cNvSpPr>
          <p:nvPr>
            <p:ph type="body" idx="3"/>
          </p:nvPr>
        </p:nvSpPr>
        <p:spPr>
          <a:xfrm>
            <a:off x="5014914" y="1681163"/>
            <a:ext cx="4211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1"/>
          <p:cNvSpPr txBox="1">
            <a:spLocks noGrp="1"/>
          </p:cNvSpPr>
          <p:nvPr>
            <p:ph type="body" idx="4"/>
          </p:nvPr>
        </p:nvSpPr>
        <p:spPr>
          <a:xfrm>
            <a:off x="5014914" y="2505076"/>
            <a:ext cx="4211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1"/>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49"/>
        <p:cNvGrpSpPr/>
        <p:nvPr/>
      </p:nvGrpSpPr>
      <p:grpSpPr>
        <a:xfrm>
          <a:off x="0" y="0"/>
          <a:ext cx="0" cy="0"/>
          <a:chOff x="0" y="0"/>
          <a:chExt cx="0" cy="0"/>
        </a:xfrm>
      </p:grpSpPr>
      <p:sp>
        <p:nvSpPr>
          <p:cNvPr id="50" name="Google Shape;50;p32"/>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2"/>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54"/>
        <p:cNvGrpSpPr/>
        <p:nvPr/>
      </p:nvGrpSpPr>
      <p:grpSpPr>
        <a:xfrm>
          <a:off x="0" y="0"/>
          <a:ext cx="0" cy="0"/>
          <a:chOff x="0" y="0"/>
          <a:chExt cx="0" cy="0"/>
        </a:xfrm>
      </p:grpSpPr>
      <p:sp>
        <p:nvSpPr>
          <p:cNvPr id="55" name="Google Shape;55;p3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3"/>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58"/>
        <p:cNvGrpSpPr/>
        <p:nvPr/>
      </p:nvGrpSpPr>
      <p:grpSpPr>
        <a:xfrm>
          <a:off x="0" y="0"/>
          <a:ext cx="0" cy="0"/>
          <a:chOff x="0" y="0"/>
          <a:chExt cx="0" cy="0"/>
        </a:xfrm>
      </p:grpSpPr>
      <p:sp>
        <p:nvSpPr>
          <p:cNvPr id="59" name="Google Shape;59;p34"/>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4"/>
          <p:cNvSpPr txBox="1">
            <a:spLocks noGrp="1"/>
          </p:cNvSpPr>
          <p:nvPr>
            <p:ph type="body" idx="1"/>
          </p:nvPr>
        </p:nvSpPr>
        <p:spPr>
          <a:xfrm>
            <a:off x="4211341" y="987426"/>
            <a:ext cx="5014913"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4"/>
          <p:cNvSpPr txBox="1">
            <a:spLocks noGrp="1"/>
          </p:cNvSpPr>
          <p:nvPr>
            <p:ph type="body" idx="2"/>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34"/>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65"/>
        <p:cNvGrpSpPr/>
        <p:nvPr/>
      </p:nvGrpSpPr>
      <p:grpSpPr>
        <a:xfrm>
          <a:off x="0" y="0"/>
          <a:ext cx="0" cy="0"/>
          <a:chOff x="0" y="0"/>
          <a:chExt cx="0" cy="0"/>
        </a:xfrm>
      </p:grpSpPr>
      <p:sp>
        <p:nvSpPr>
          <p:cNvPr id="66" name="Google Shape;66;p35"/>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35"/>
          <p:cNvSpPr>
            <a:spLocks noGrp="1"/>
          </p:cNvSpPr>
          <p:nvPr>
            <p:ph type="pic" idx="2"/>
          </p:nvPr>
        </p:nvSpPr>
        <p:spPr>
          <a:xfrm>
            <a:off x="4211341" y="987426"/>
            <a:ext cx="5014913" cy="4873625"/>
          </a:xfrm>
          <a:prstGeom prst="rect">
            <a:avLst/>
          </a:prstGeom>
          <a:noFill/>
          <a:ln>
            <a:noFill/>
          </a:ln>
        </p:spPr>
      </p:sp>
      <p:sp>
        <p:nvSpPr>
          <p:cNvPr id="68" name="Google Shape;68;p35"/>
          <p:cNvSpPr txBox="1">
            <a:spLocks noGrp="1"/>
          </p:cNvSpPr>
          <p:nvPr>
            <p:ph type="body" idx="1"/>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35"/>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5"/>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5"/>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72"/>
        <p:cNvGrpSpPr/>
        <p:nvPr/>
      </p:nvGrpSpPr>
      <p:grpSpPr>
        <a:xfrm>
          <a:off x="0" y="0"/>
          <a:ext cx="0" cy="0"/>
          <a:chOff x="0" y="0"/>
          <a:chExt cx="0" cy="0"/>
        </a:xfrm>
      </p:grpSpPr>
      <p:sp>
        <p:nvSpPr>
          <p:cNvPr id="73" name="Google Shape;73;p3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6"/>
          <p:cNvSpPr txBox="1">
            <a:spLocks noGrp="1"/>
          </p:cNvSpPr>
          <p:nvPr>
            <p:ph type="body" idx="1"/>
          </p:nvPr>
        </p:nvSpPr>
        <p:spPr>
          <a:xfrm rot="5400000">
            <a:off x="2777333" y="-270668"/>
            <a:ext cx="4351338" cy="85439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3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3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78"/>
        <p:cNvGrpSpPr/>
        <p:nvPr/>
      </p:nvGrpSpPr>
      <p:grpSpPr>
        <a:xfrm>
          <a:off x="0" y="0"/>
          <a:ext cx="0" cy="0"/>
          <a:chOff x="0" y="0"/>
          <a:chExt cx="0" cy="0"/>
        </a:xfrm>
      </p:grpSpPr>
      <p:sp>
        <p:nvSpPr>
          <p:cNvPr id="79" name="Google Shape;79;p37"/>
          <p:cNvSpPr txBox="1">
            <a:spLocks noGrp="1"/>
          </p:cNvSpPr>
          <p:nvPr>
            <p:ph type="title"/>
          </p:nvPr>
        </p:nvSpPr>
        <p:spPr>
          <a:xfrm rot="5400000">
            <a:off x="5251052" y="2203054"/>
            <a:ext cx="5811838" cy="21359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7"/>
          <p:cNvSpPr txBox="1">
            <a:spLocks noGrp="1"/>
          </p:cNvSpPr>
          <p:nvPr>
            <p:ph type="body" idx="1"/>
          </p:nvPr>
        </p:nvSpPr>
        <p:spPr>
          <a:xfrm rot="5400000">
            <a:off x="917177" y="128984"/>
            <a:ext cx="5811838" cy="62841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3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4A90D0"/>
            </a:gs>
            <a:gs pos="10000">
              <a:srgbClr val="4A90D0"/>
            </a:gs>
            <a:gs pos="68000">
              <a:srgbClr val="B3D1EC"/>
            </a:gs>
            <a:gs pos="83000">
              <a:srgbClr val="B3D1EC"/>
            </a:gs>
            <a:gs pos="100000">
              <a:srgbClr val="CCE0F2"/>
            </a:gs>
          </a:gsLst>
          <a:lin ang="5400000" scaled="0"/>
        </a:gradFill>
        <a:effectLst/>
      </p:bgPr>
    </p:bg>
    <p:spTree>
      <p:nvGrpSpPr>
        <p:cNvPr id="1" name="Shape 9"/>
        <p:cNvGrpSpPr/>
        <p:nvPr/>
      </p:nvGrpSpPr>
      <p:grpSpPr>
        <a:xfrm>
          <a:off x="0" y="0"/>
          <a:ext cx="0" cy="0"/>
          <a:chOff x="0" y="0"/>
          <a:chExt cx="0" cy="0"/>
        </a:xfrm>
      </p:grpSpPr>
      <p:sp>
        <p:nvSpPr>
          <p:cNvPr id="10" name="Google Shape;10;p2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6"/>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uz-Cyrl-UZ"/>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Microsoft_Visio_2003-2010_Drawing27.vsd"/><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3.e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Microsoft_Visio_2003-2010_Drawing28.vsd"/><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5.em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oleObject" Target="../embeddings/Microsoft_Visio_2003-2010_Drawing29.vsd"/><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oleObject" Target="../embeddings/Microsoft_Visio_2003-2010_Drawing30.vsd"/><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p:nvPr/>
        </p:nvSpPr>
        <p:spPr>
          <a:xfrm>
            <a:off x="4687613" y="1750753"/>
            <a:ext cx="4912010" cy="2714643"/>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algn="ctr"/>
            <a:r>
              <a:rPr lang="en-US" sz="2400" b="1" dirty="0">
                <a:latin typeface="Times New Roman" panose="02020603050405020304" pitchFamily="18" charset="0"/>
                <a:cs typeface="Times New Roman" panose="02020603050405020304" pitchFamily="18" charset="0"/>
              </a:rPr>
              <a:t>Week </a:t>
            </a:r>
            <a:r>
              <a:rPr lang="tg-Cyrl-TJ" sz="2400" b="1" dirty="0">
                <a:latin typeface="Times New Roman" panose="02020603050405020304" pitchFamily="18" charset="0"/>
                <a:cs typeface="Times New Roman" panose="02020603050405020304" pitchFamily="18" charset="0"/>
              </a:rPr>
              <a:t>14</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ELECTROMECHANICAL ELEMENTS, General information about electromechanical systems</a:t>
            </a: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90" name="Google Shape;90;p1"/>
          <p:cNvSpPr/>
          <p:nvPr/>
        </p:nvSpPr>
        <p:spPr>
          <a:xfrm>
            <a:off x="106681" y="122976"/>
            <a:ext cx="9692640" cy="1938952"/>
          </a:xfrm>
          <a:prstGeom prst="rect">
            <a:avLst/>
          </a:prstGeom>
          <a:noFill/>
          <a:ln>
            <a:noFill/>
          </a:ln>
        </p:spPr>
        <p:txBody>
          <a:bodyPr spcFirstLastPara="1" wrap="square" lIns="91425" tIns="45700" rIns="91425" bIns="45700" anchor="t" anchorCtr="0">
            <a:spAutoFit/>
          </a:bodyPr>
          <a:lstStyle/>
          <a:p>
            <a:pPr algn="ctr"/>
            <a:r>
              <a:rPr lang="en-US" sz="32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«Institute of energy of Tajikistan</a:t>
            </a:r>
            <a: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a:t>
            </a:r>
            <a:b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br>
            <a:r>
              <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Course: </a:t>
            </a:r>
            <a:r>
              <a:rPr lang="en-US" sz="3200" b="1" dirty="0">
                <a:latin typeface="Times New Roman" panose="02020603050405020304" pitchFamily="18" charset="0"/>
                <a:cs typeface="Times New Roman" panose="02020603050405020304" pitchFamily="18" charset="0"/>
              </a:rPr>
              <a:t>Relay protection systems</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for electrical</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and electrical</a:t>
            </a:r>
            <a:r>
              <a:rPr lang="en-US" sz="3200" b="1" spc="-5" dirty="0">
                <a:latin typeface="Times New Roman" panose="02020603050405020304" pitchFamily="18" charset="0"/>
                <a:cs typeface="Times New Roman" panose="02020603050405020304" pitchFamily="18" charset="0"/>
              </a:rPr>
              <a:t> </a:t>
            </a:r>
            <a:r>
              <a:rPr lang="en-US" sz="3200" b="1" spc="-10" dirty="0">
                <a:latin typeface="Times New Roman" panose="02020603050405020304" pitchFamily="18" charset="0"/>
                <a:cs typeface="Times New Roman" panose="02020603050405020304" pitchFamily="18" charset="0"/>
              </a:rPr>
              <a:t>devices</a:t>
            </a:r>
            <a:r>
              <a:rPr lang="en-US" sz="32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a:t>
            </a:r>
            <a:endPar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sp>
        <p:nvSpPr>
          <p:cNvPr id="91" name="Google Shape;91;p1"/>
          <p:cNvSpPr/>
          <p:nvPr/>
        </p:nvSpPr>
        <p:spPr>
          <a:xfrm>
            <a:off x="2109648" y="5268498"/>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i="0" u="none" strike="noStrike" cap="none" dirty="0">
                <a:solidFill>
                  <a:srgbClr val="323F4F"/>
                </a:solidFill>
                <a:latin typeface="Times New Roman"/>
                <a:ea typeface="Times New Roman"/>
                <a:cs typeface="Times New Roman"/>
                <a:sym typeface="Times New Roman"/>
              </a:rPr>
              <a:t>Abdulloev Bakhtiyor Tolibjonovich</a:t>
            </a:r>
            <a:endParaRPr dirty="0"/>
          </a:p>
        </p:txBody>
      </p:sp>
      <p:sp>
        <p:nvSpPr>
          <p:cNvPr id="92" name="Google Shape;92;p1"/>
          <p:cNvSpPr/>
          <p:nvPr/>
        </p:nvSpPr>
        <p:spPr>
          <a:xfrm>
            <a:off x="4298513" y="5268498"/>
            <a:ext cx="2845105" cy="1200288"/>
          </a:xfrm>
          <a:prstGeom prst="rect">
            <a:avLst/>
          </a:prstGeom>
          <a:noFill/>
          <a:ln>
            <a:noFill/>
          </a:ln>
        </p:spPr>
        <p:txBody>
          <a:bodyPr spcFirstLastPara="1" wrap="square" lIns="91425" tIns="45700" rIns="91425" bIns="45700" anchor="t" anchorCtr="0">
            <a:spAutoFit/>
          </a:bodyPr>
          <a:lstStyle/>
          <a:p>
            <a:pPr lvl="0" algn="ctr"/>
            <a:r>
              <a:rPr lang="uz-Cyrl-UZ" sz="1800" b="1" i="0" u="none" strike="noStrike" cap="none" dirty="0">
                <a:solidFill>
                  <a:schemeClr val="tx1"/>
                </a:solidFill>
                <a:latin typeface="Times New Roman"/>
                <a:ea typeface="Times New Roman"/>
                <a:cs typeface="Times New Roman"/>
                <a:sym typeface="Times New Roman"/>
              </a:rPr>
              <a:t>Lecturer of:</a:t>
            </a:r>
            <a:r>
              <a:rPr lang="en-US" sz="1800" b="1" dirty="0">
                <a:solidFill>
                  <a:schemeClr val="tx1"/>
                </a:solidFill>
                <a:latin typeface="Times New Roman" panose="02020603050405020304" pitchFamily="18" charset="0"/>
                <a:cs typeface="Times New Roman" panose="02020603050405020304" pitchFamily="18" charset="0"/>
              </a:rPr>
              <a:t> Relay protection systems</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for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and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spc="-10" dirty="0">
                <a:solidFill>
                  <a:schemeClr val="tx1"/>
                </a:solidFill>
                <a:latin typeface="Times New Roman" panose="02020603050405020304" pitchFamily="18" charset="0"/>
                <a:cs typeface="Times New Roman" panose="02020603050405020304" pitchFamily="18" charset="0"/>
              </a:rPr>
              <a:t>devices</a:t>
            </a:r>
            <a:endParaRPr sz="1800" b="1" i="0" u="none" strike="noStrike" cap="none" dirty="0">
              <a:solidFill>
                <a:schemeClr val="tx1"/>
              </a:solidFill>
              <a:latin typeface="Times New Roman"/>
              <a:ea typeface="Times New Roman"/>
              <a:cs typeface="Times New Roman"/>
              <a:sym typeface="Times New Roman"/>
            </a:endParaRPr>
          </a:p>
        </p:txBody>
      </p:sp>
      <p:cxnSp>
        <p:nvCxnSpPr>
          <p:cNvPr id="93" name="Google Shape;93;p1"/>
          <p:cNvCxnSpPr/>
          <p:nvPr/>
        </p:nvCxnSpPr>
        <p:spPr>
          <a:xfrm>
            <a:off x="4439190" y="5268498"/>
            <a:ext cx="0" cy="1200329"/>
          </a:xfrm>
          <a:prstGeom prst="straightConnector1">
            <a:avLst/>
          </a:prstGeom>
          <a:noFill/>
          <a:ln w="9525" cap="flat" cmpd="sng">
            <a:solidFill>
              <a:schemeClr val="accent1"/>
            </a:solidFill>
            <a:prstDash val="solid"/>
            <a:miter lim="800000"/>
            <a:headEnd type="none" w="sm" len="sm"/>
            <a:tailEnd type="none" w="sm" len="sm"/>
          </a:ln>
        </p:spPr>
      </p:cxnSp>
      <p:pic>
        <p:nvPicPr>
          <p:cNvPr id="5" name="Рисунок 4">
            <a:extLst>
              <a:ext uri="{FF2B5EF4-FFF2-40B4-BE49-F238E27FC236}">
                <a16:creationId xmlns:a16="http://schemas.microsoft.com/office/drawing/2014/main" id="{44EEDBD7-9A0B-40A7-A112-5717B3C7D445}"/>
              </a:ext>
            </a:extLst>
          </p:cNvPr>
          <p:cNvPicPr>
            <a:picLocks noChangeAspect="1"/>
          </p:cNvPicPr>
          <p:nvPr/>
        </p:nvPicPr>
        <p:blipFill rotWithShape="1">
          <a:blip r:embed="rId3"/>
          <a:srcRect l="33445" t="30319" r="34983" b="25466"/>
          <a:stretch/>
        </p:blipFill>
        <p:spPr>
          <a:xfrm>
            <a:off x="609600" y="1750752"/>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advTm="33257"/>
    </mc:Choice>
    <mc:Fallback xmlns="">
      <p:transition spd="slow" advTm="3325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2"/>
          <p:cNvSpPr/>
          <p:nvPr/>
        </p:nvSpPr>
        <p:spPr>
          <a:xfrm>
            <a:off x="4566671" y="1429292"/>
            <a:ext cx="5249991" cy="2750757"/>
          </a:xfrm>
          <a:prstGeom prst="roundRect">
            <a:avLst>
              <a:gd name="adj" fmla="val 6141"/>
            </a:avLst>
          </a:prstGeom>
          <a:solidFill>
            <a:srgbClr val="BBD6EE"/>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algn="ctr"/>
            <a:r>
              <a:rPr lang="tg-Cyrl-TJ" sz="2400" b="1" dirty="0">
                <a:latin typeface="Times New Roman" panose="02020603050405020304" pitchFamily="18" charset="0"/>
                <a:cs typeface="Times New Roman" panose="02020603050405020304" pitchFamily="18" charset="0"/>
              </a:rPr>
              <a:t>Ҳафтаи 14.</a:t>
            </a:r>
          </a:p>
          <a:p>
            <a:pPr algn="ctr"/>
            <a:r>
              <a:rPr lang="ru-RU" sz="2400" b="1" dirty="0">
                <a:latin typeface="Times New Roman" panose="02020603050405020304" pitchFamily="18" charset="0"/>
                <a:cs typeface="Times New Roman" panose="02020603050405020304" pitchFamily="18" charset="0"/>
              </a:rPr>
              <a:t>ЭЛЕМЕНТҲОИ ЭЛЕКТРОМЕХАНИКӢ, маълумоти умумӣ дар бораи системаҳои электромеханикӣ</a:t>
            </a: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100" name="Google Shape;100;p2"/>
          <p:cNvSpPr/>
          <p:nvPr/>
        </p:nvSpPr>
        <p:spPr>
          <a:xfrm>
            <a:off x="2271900" y="5268497"/>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400" b="1" i="0" u="none" strike="noStrike" cap="none" dirty="0">
                <a:solidFill>
                  <a:srgbClr val="323F4F"/>
                </a:solidFill>
                <a:latin typeface="Times New Roman"/>
                <a:ea typeface="Times New Roman"/>
                <a:cs typeface="Times New Roman"/>
                <a:sym typeface="Times New Roman"/>
              </a:rPr>
              <a:t>Абдуллоев Бахтиёр Толибҷонович</a:t>
            </a:r>
            <a:endParaRPr sz="2400" b="1" i="0" u="none" strike="noStrike" cap="none" dirty="0">
              <a:solidFill>
                <a:srgbClr val="323F4F"/>
              </a:solidFill>
              <a:latin typeface="Times New Roman"/>
              <a:ea typeface="Times New Roman"/>
              <a:cs typeface="Times New Roman"/>
              <a:sym typeface="Times New Roman"/>
            </a:endParaRPr>
          </a:p>
        </p:txBody>
      </p:sp>
      <p:sp>
        <p:nvSpPr>
          <p:cNvPr id="101" name="Google Shape;101;p2"/>
          <p:cNvSpPr/>
          <p:nvPr/>
        </p:nvSpPr>
        <p:spPr>
          <a:xfrm>
            <a:off x="4601442" y="5268456"/>
            <a:ext cx="2764221" cy="1477287"/>
          </a:xfrm>
          <a:prstGeom prst="rect">
            <a:avLst/>
          </a:prstGeom>
          <a:noFill/>
          <a:ln>
            <a:noFill/>
          </a:ln>
        </p:spPr>
        <p:txBody>
          <a:bodyPr spcFirstLastPara="1" wrap="square" lIns="91425" tIns="45700" rIns="91425" bIns="45700" anchor="t" anchorCtr="0">
            <a:spAutoFit/>
          </a:bodyPr>
          <a:lstStyle/>
          <a:p>
            <a:pPr algn="ctr"/>
            <a:r>
              <a:rPr lang="uz-Cyrl-UZ" sz="1800" b="1" i="0" u="none" strike="noStrike" cap="none" dirty="0">
                <a:solidFill>
                  <a:schemeClr val="tx1"/>
                </a:solidFill>
                <a:latin typeface="Times New Roman"/>
                <a:ea typeface="Times New Roman"/>
                <a:cs typeface="Times New Roman"/>
                <a:sym typeface="Times New Roman"/>
              </a:rPr>
              <a:t>“</a:t>
            </a:r>
            <a:r>
              <a:rPr lang="uz-Cyrl-UZ" sz="1800" b="1" i="1" dirty="0">
                <a:solidFill>
                  <a:schemeClr val="tx1"/>
                </a:solidFill>
                <a:latin typeface="Times New Roman" panose="02020603050405020304" pitchFamily="18" charset="0"/>
                <a:cs typeface="Times New Roman" panose="02020603050405020304" pitchFamily="18" charset="0"/>
              </a:rPr>
              <a:t>Ҳимояи релеӣ ва авттоматикунонии шабакаҳо ва таҷҳизоти электрикӣ”</a:t>
            </a:r>
            <a:endParaRPr lang="uz-Cyrl-UZ" sz="1800" dirty="0">
              <a:solidFill>
                <a:schemeClr val="tx1"/>
              </a:solidFill>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1800" b="0" i="0" u="none" strike="noStrike" cap="none" dirty="0">
              <a:solidFill>
                <a:schemeClr val="accent1"/>
              </a:solidFill>
              <a:latin typeface="Times New Roman"/>
              <a:ea typeface="Times New Roman"/>
              <a:cs typeface="Times New Roman"/>
              <a:sym typeface="Times New Roman"/>
            </a:endParaRPr>
          </a:p>
        </p:txBody>
      </p:sp>
      <p:cxnSp>
        <p:nvCxnSpPr>
          <p:cNvPr id="102" name="Google Shape;102;p2"/>
          <p:cNvCxnSpPr/>
          <p:nvPr/>
        </p:nvCxnSpPr>
        <p:spPr>
          <a:xfrm>
            <a:off x="4601442" y="5268456"/>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106679" y="44297"/>
            <a:ext cx="9709983" cy="17542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3600" b="1" i="0" u="none" strike="noStrike" cap="none" dirty="0">
                <a:solidFill>
                  <a:srgbClr val="000000"/>
                </a:solidFill>
                <a:latin typeface="Times New Roman"/>
                <a:ea typeface="Times New Roman"/>
                <a:cs typeface="Times New Roman"/>
                <a:sym typeface="Times New Roman"/>
              </a:rPr>
              <a:t>Донишкадаи энергетикии Тоҷикистон</a:t>
            </a:r>
            <a:r>
              <a:rPr lang="uz-Cyrl-UZ" sz="2400" b="1" i="1" u="none" strike="noStrike" cap="none" dirty="0">
                <a:solidFill>
                  <a:srgbClr val="000000"/>
                </a:solidFill>
                <a:latin typeface="Arial"/>
                <a:ea typeface="Arial"/>
                <a:cs typeface="Arial"/>
                <a:sym typeface="Arial"/>
              </a:rPr>
              <a:t>.</a:t>
            </a:r>
          </a:p>
          <a:p>
            <a:pPr marL="0" marR="0" lvl="0" indent="0" algn="ctr" rtl="0">
              <a:spcBef>
                <a:spcPts val="0"/>
              </a:spcBef>
              <a:spcAft>
                <a:spcPts val="0"/>
              </a:spcAft>
              <a:buNone/>
            </a:pPr>
            <a:r>
              <a:rPr lang="uz-Cyrl-UZ" sz="2400" b="1" i="1" dirty="0"/>
              <a:t>Номи фан: Ҳимояи релеӣ ва авттоматикунонии шабакаҳо ва таҷҳизоти электрикӣ</a:t>
            </a:r>
            <a:endParaRPr dirty="0"/>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pic>
        <p:nvPicPr>
          <p:cNvPr id="8" name="Рисунок 7">
            <a:extLst>
              <a:ext uri="{FF2B5EF4-FFF2-40B4-BE49-F238E27FC236}">
                <a16:creationId xmlns:a16="http://schemas.microsoft.com/office/drawing/2014/main" id="{C6DE7F39-29B4-4BC5-B4E6-A00589BCDA04}"/>
              </a:ext>
            </a:extLst>
          </p:cNvPr>
          <p:cNvPicPr>
            <a:picLocks noChangeAspect="1"/>
          </p:cNvPicPr>
          <p:nvPr/>
        </p:nvPicPr>
        <p:blipFill rotWithShape="1">
          <a:blip r:embed="rId3"/>
          <a:srcRect l="33445" t="30319" r="34983" b="25466"/>
          <a:stretch/>
        </p:blipFill>
        <p:spPr>
          <a:xfrm>
            <a:off x="423169" y="1465406"/>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advTm="24272"/>
    </mc:Choice>
    <mc:Fallback xmlns="">
      <p:transition spd="slow" advTm="2427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733685" y="754508"/>
            <a:ext cx="8811491"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endParaRPr lang="ru-RU" sz="2400" dirty="0">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2617" y="0"/>
            <a:ext cx="9931233" cy="512361"/>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200" b="1" dirty="0">
                <a:solidFill>
                  <a:schemeClr val="tx1"/>
                </a:solidFill>
                <a:latin typeface="Times New Roman" panose="02020603050405020304" pitchFamily="18" charset="0"/>
                <a:cs typeface="Times New Roman" panose="02020603050405020304" pitchFamily="18" charset="0"/>
              </a:rPr>
              <a:t>Нақшаи лексия</a:t>
            </a:r>
            <a:endParaRPr lang="ru-RU" altLang="ru-RU" sz="3200"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85BD8EDB-C057-4FBB-8BA7-6B1D3C95E677}"/>
              </a:ext>
            </a:extLst>
          </p:cNvPr>
          <p:cNvSpPr/>
          <p:nvPr/>
        </p:nvSpPr>
        <p:spPr>
          <a:xfrm>
            <a:off x="995100" y="956150"/>
            <a:ext cx="8231741" cy="3046988"/>
          </a:xfrm>
          <a:prstGeom prst="rect">
            <a:avLst/>
          </a:prstGeom>
        </p:spPr>
        <p:txBody>
          <a:bodyPr wrap="none">
            <a:spAutoFit/>
          </a:bodyPr>
          <a:lstStyle/>
          <a:p>
            <a:r>
              <a:rPr lang="tg-Cyrl-TJ" sz="2400" dirty="0">
                <a:latin typeface="Times New Roman" panose="02020603050405020304" pitchFamily="18" charset="0"/>
                <a:cs typeface="Times New Roman" panose="02020603050405020304" pitchFamily="18" charset="0"/>
              </a:rPr>
              <a:t>1. ЭЛЕМЕНТХОИ ЭЛЕКТРОМЕХАНИКЙ, </a:t>
            </a:r>
            <a:endParaRPr lang="ru-RU" sz="2400" dirty="0">
              <a:latin typeface="Times New Roman" panose="02020603050405020304" pitchFamily="18" charset="0"/>
              <a:cs typeface="Times New Roman" panose="02020603050405020304" pitchFamily="18" charset="0"/>
            </a:endParaRPr>
          </a:p>
          <a:p>
            <a:r>
              <a:rPr lang="tg-Cyrl-TJ" sz="2400" dirty="0">
                <a:latin typeface="Times New Roman" panose="02020603050405020304" pitchFamily="18" charset="0"/>
                <a:cs typeface="Times New Roman" panose="02020603050405020304" pitchFamily="18" charset="0"/>
              </a:rPr>
              <a:t>Маълумоти умумӣ дар бораи системахои электромеханикӣ.</a:t>
            </a:r>
          </a:p>
          <a:p>
            <a:r>
              <a:rPr lang="ru-RU" sz="2400" dirty="0">
                <a:latin typeface="Times New Roman" panose="02020603050405020304" pitchFamily="18" charset="0"/>
                <a:cs typeface="Times New Roman" panose="02020603050405020304" pitchFamily="18" charset="0"/>
              </a:rPr>
              <a:t>2. Таърифи элементҳои электромеханикӣ ва электромагнитӣ.</a:t>
            </a:r>
          </a:p>
          <a:p>
            <a:r>
              <a:rPr lang="ru-RU" sz="2400" dirty="0">
                <a:latin typeface="Times New Roman" panose="02020603050405020304" pitchFamily="18" charset="0"/>
                <a:cs typeface="Times New Roman" panose="02020603050405020304" pitchFamily="18" charset="0"/>
              </a:rPr>
              <a:t>3. Навъҳои асосии элементҳои электромеханикӣ дар </a:t>
            </a:r>
          </a:p>
          <a:p>
            <a:r>
              <a:rPr lang="ru-RU" sz="2400" dirty="0">
                <a:latin typeface="Times New Roman" panose="02020603050405020304" pitchFamily="18" charset="0"/>
                <a:cs typeface="Times New Roman" panose="02020603050405020304" pitchFamily="18" charset="0"/>
              </a:rPr>
              <a:t>системаҳои муҳофизат.</a:t>
            </a:r>
          </a:p>
          <a:p>
            <a:r>
              <a:rPr lang="tg-Cyrl-TJ" sz="2400" dirty="0">
                <a:latin typeface="Times New Roman" panose="02020603050405020304" pitchFamily="18" charset="0"/>
                <a:cs typeface="Times New Roman" panose="02020603050405020304" pitchFamily="18" charset="0"/>
              </a:rPr>
              <a:t>4.Принсип ва иҷрои кори релеҳои электромагнитӣ</a:t>
            </a:r>
          </a:p>
          <a:p>
            <a:r>
              <a:rPr lang="ru-RU" sz="2400" dirty="0">
                <a:latin typeface="Times New Roman" panose="02020603050405020304" pitchFamily="18" charset="0"/>
                <a:cs typeface="Times New Roman" panose="02020603050405020304" pitchFamily="18" charset="0"/>
              </a:rPr>
              <a:t>5. Афзалиятҳо ва камбудиҳои системаҳои электромеханикӣ</a:t>
            </a:r>
          </a:p>
          <a:p>
            <a:endParaRPr lang="ru-RU" sz="2400"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BF039CDF-1F9D-462B-AB74-0E7345ADAAE2}"/>
              </a:ext>
            </a:extLst>
          </p:cNvPr>
          <p:cNvSpPr/>
          <p:nvPr/>
        </p:nvSpPr>
        <p:spPr>
          <a:xfrm>
            <a:off x="1225783" y="3621391"/>
            <a:ext cx="2893741" cy="579967"/>
          </a:xfrm>
          <a:prstGeom prst="rect">
            <a:avLst/>
          </a:prstGeom>
        </p:spPr>
        <p:txBody>
          <a:bodyPr wrap="none">
            <a:spAutoFit/>
          </a:bodyPr>
          <a:lstStyle/>
          <a:p>
            <a:pPr algn="just">
              <a:lnSpc>
                <a:spcPct val="150000"/>
              </a:lnSpc>
              <a:spcAft>
                <a:spcPts val="800"/>
              </a:spcAft>
            </a:pPr>
            <a:r>
              <a:rPr lang="tg-Cyrl-TJ"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Ҷамъбасти мавзуъ</a:t>
            </a:r>
            <a:r>
              <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2645"/>
    </mc:Choice>
    <mc:Fallback xmlns="">
      <p:transition spd="slow" advTm="8264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ED1CC991-5E41-496D-849E-F5C8FEA1E8E0}"/>
              </a:ext>
            </a:extLst>
          </p:cNvPr>
          <p:cNvSpPr/>
          <p:nvPr/>
        </p:nvSpPr>
        <p:spPr>
          <a:xfrm>
            <a:off x="1579856" y="186156"/>
            <a:ext cx="7191282" cy="954107"/>
          </a:xfrm>
          <a:prstGeom prst="rect">
            <a:avLst/>
          </a:prstGeom>
        </p:spPr>
        <p:txBody>
          <a:bodyPr wrap="square">
            <a:spAutoFit/>
          </a:bodyPr>
          <a:lstStyle/>
          <a:p>
            <a:pPr algn="ctr"/>
            <a:r>
              <a:rPr lang="tg-Cyrl-TJ" sz="2800" dirty="0">
                <a:solidFill>
                  <a:schemeClr val="bg1"/>
                </a:solidFill>
                <a:latin typeface="Times New Roman" panose="02020603050405020304" pitchFamily="18" charset="0"/>
                <a:cs typeface="Times New Roman" panose="02020603050405020304" pitchFamily="18" charset="0"/>
              </a:rPr>
              <a:t>Маълумоти умумӣ дар бораи системахои электромеханикӣ.</a:t>
            </a:r>
            <a:endParaRPr lang="tg-Cyrl-TJ" sz="2800" b="1" dirty="0">
              <a:solidFill>
                <a:schemeClr val="bg1"/>
              </a:solidFill>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id="{15041B62-F07F-46AC-B81B-F17378557DF4}"/>
              </a:ext>
            </a:extLst>
          </p:cNvPr>
          <p:cNvSpPr/>
          <p:nvPr/>
        </p:nvSpPr>
        <p:spPr>
          <a:xfrm>
            <a:off x="1109339" y="1341519"/>
            <a:ext cx="8132315" cy="3903569"/>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Ҳимояи релеӣ ва автоматикаи насли аввал дар асоси элементҳои электромеханикӣ пайдо шудааст. Аз солҳои 60-уми асри гузашта сар карда, гузариши базаҳои элементҳои электромеханикӣ ба нимноқилӣ ва баъдан ба микропротсессорӣ ба амал омад. Вале дар системаи электроэнергетикии ҳозира ҳануз ҳам базаи электромеханикӣ ба таври васеъ истифода бурда мешавад.</a:t>
            </a:r>
            <a:endParaRPr lang="ru-RU" sz="2400" dirty="0"/>
          </a:p>
        </p:txBody>
      </p:sp>
    </p:spTree>
    <p:extLst>
      <p:ext uri="{BB962C8B-B14F-4D97-AF65-F5344CB8AC3E}">
        <p14:creationId xmlns:p14="http://schemas.microsoft.com/office/powerpoint/2010/main" val="27510061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id="{C907DFF5-3165-4294-BD24-3E8BD569BD56}"/>
              </a:ext>
            </a:extLst>
          </p:cNvPr>
          <p:cNvSpPr/>
          <p:nvPr/>
        </p:nvSpPr>
        <p:spPr>
          <a:xfrm>
            <a:off x="1579856" y="186156"/>
            <a:ext cx="7191282" cy="954107"/>
          </a:xfrm>
          <a:prstGeom prst="rect">
            <a:avLst/>
          </a:prstGeom>
        </p:spPr>
        <p:txBody>
          <a:bodyPr wrap="square">
            <a:spAutoFit/>
          </a:bodyPr>
          <a:lstStyle/>
          <a:p>
            <a:pPr algn="ctr"/>
            <a:r>
              <a:rPr lang="tg-Cyrl-TJ" sz="2800" dirty="0">
                <a:solidFill>
                  <a:schemeClr val="bg1"/>
                </a:solidFill>
                <a:latin typeface="Times New Roman" panose="02020603050405020304" pitchFamily="18" charset="0"/>
                <a:cs typeface="Times New Roman" panose="02020603050405020304" pitchFamily="18" charset="0"/>
              </a:rPr>
              <a:t>Маълумоти умумй дар бораи системахои электромеханикӣ.</a:t>
            </a:r>
            <a:endParaRPr lang="tg-Cyrl-TJ" sz="28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a:extLst>
              <a:ext uri="{FF2B5EF4-FFF2-40B4-BE49-F238E27FC236}">
                <a16:creationId xmlns:a16="http://schemas.microsoft.com/office/drawing/2014/main" id="{6718908F-4B04-41A7-9275-CFCBABAC079D}"/>
              </a:ext>
            </a:extLst>
          </p:cNvPr>
          <p:cNvSpPr/>
          <p:nvPr/>
        </p:nvSpPr>
        <p:spPr>
          <a:xfrm>
            <a:off x="1322402" y="1294276"/>
            <a:ext cx="7706187" cy="3911135"/>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Чӣ тавре ки дар боло зикр шудааст, дар асоси базаи электромагнитӣ мумкин аст, ки релеи ченкунанда ва мантиқӣ сохта шавад. Релеҳои қисми мантиқӣ (релеи мобайнӣ ва вақт) одатан релеҳои электромеханикӣ мебошанд. Релеҳои магнитоэлектрикӣ ва қутбнокшуда ба сифати элементи ҳассоси схема истифода бурда мешаванд.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9840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5935832-78AE-4CD3-A479-1D689FA19D35}"/>
              </a:ext>
            </a:extLst>
          </p:cNvPr>
          <p:cNvSpPr/>
          <p:nvPr/>
        </p:nvSpPr>
        <p:spPr>
          <a:xfrm>
            <a:off x="1579856" y="186156"/>
            <a:ext cx="7191282" cy="954107"/>
          </a:xfrm>
          <a:prstGeom prst="rect">
            <a:avLst/>
          </a:prstGeom>
        </p:spPr>
        <p:txBody>
          <a:bodyPr wrap="square">
            <a:spAutoFit/>
          </a:bodyPr>
          <a:lstStyle/>
          <a:p>
            <a:pPr algn="ctr"/>
            <a:r>
              <a:rPr lang="tg-Cyrl-TJ" sz="2800" dirty="0">
                <a:solidFill>
                  <a:schemeClr val="bg1"/>
                </a:solidFill>
                <a:latin typeface="Times New Roman" panose="02020603050405020304" pitchFamily="18" charset="0"/>
                <a:cs typeface="Times New Roman" panose="02020603050405020304" pitchFamily="18" charset="0"/>
              </a:rPr>
              <a:t>Маълумоти умумӣ дар бораи системахои электромеханикӣ.</a:t>
            </a:r>
            <a:endParaRPr lang="tg-Cyrl-TJ"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C2E0FF4E-528B-4BB6-94EF-BB3149B2D1D4}"/>
              </a:ext>
            </a:extLst>
          </p:cNvPr>
          <p:cNvSpPr/>
          <p:nvPr/>
        </p:nvSpPr>
        <p:spPr>
          <a:xfrm>
            <a:off x="1428935" y="1279375"/>
            <a:ext cx="7732820" cy="3903954"/>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Релеҳои ченкунанда барои муайян кардани параметрҳои барқӣ, мисли шиддат, ҷараён, тавоноӣ ва дигар параметрҳои барқӣ хизмат мекунанд. Ин релеҳо бо истифода аз механизми таъсири электромагнитӣ кор мекунанд, ки майдони магнитии дохил аз печ ҷисми феро­магнитиро ба ҳаракат медарорад ва тавассути он контактҳои занҷир фаъол мешаванд.</a:t>
            </a:r>
          </a:p>
        </p:txBody>
      </p:sp>
    </p:spTree>
    <p:extLst>
      <p:ext uri="{BB962C8B-B14F-4D97-AF65-F5344CB8AC3E}">
        <p14:creationId xmlns:p14="http://schemas.microsoft.com/office/powerpoint/2010/main" val="38206525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3BDAD74-63D9-431C-A46F-210EA280A032}"/>
              </a:ext>
            </a:extLst>
          </p:cNvPr>
          <p:cNvSpPr/>
          <p:nvPr/>
        </p:nvSpPr>
        <p:spPr>
          <a:xfrm>
            <a:off x="1579856" y="186156"/>
            <a:ext cx="7191282" cy="954107"/>
          </a:xfrm>
          <a:prstGeom prst="rect">
            <a:avLst/>
          </a:prstGeom>
        </p:spPr>
        <p:txBody>
          <a:bodyPr wrap="square">
            <a:spAutoFit/>
          </a:bodyPr>
          <a:lstStyle/>
          <a:p>
            <a:pPr algn="ctr"/>
            <a:r>
              <a:rPr lang="tg-Cyrl-TJ" sz="2800" dirty="0">
                <a:solidFill>
                  <a:schemeClr val="bg1"/>
                </a:solidFill>
                <a:latin typeface="Times New Roman" panose="02020603050405020304" pitchFamily="18" charset="0"/>
                <a:cs typeface="Times New Roman" panose="02020603050405020304" pitchFamily="18" charset="0"/>
              </a:rPr>
              <a:t>Маълумоти умумӣ дар бораи системахои электромеханикӣ.</a:t>
            </a:r>
            <a:endParaRPr lang="tg-Cyrl-TJ" sz="2800" b="1"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7B318E48-12E6-466C-97EB-B98D3738D134}"/>
              </a:ext>
            </a:extLst>
          </p:cNvPr>
          <p:cNvSpPr/>
          <p:nvPr/>
        </p:nvSpPr>
        <p:spPr>
          <a:xfrm>
            <a:off x="1295769" y="1140263"/>
            <a:ext cx="7759453" cy="4457952"/>
          </a:xfrm>
          <a:prstGeom prst="rect">
            <a:avLst/>
          </a:prstGeom>
        </p:spPr>
        <p:txBody>
          <a:bodyPr wrap="square">
            <a:spAutoFit/>
          </a:bodyPr>
          <a:lstStyle/>
          <a:p>
            <a:pPr algn="just">
              <a:lnSpc>
                <a:spcPct val="150000"/>
              </a:lnSpc>
            </a:pPr>
            <a:r>
              <a:rPr lang="ru-RU" sz="2400" b="1" dirty="0">
                <a:latin typeface="Times New Roman" panose="02020603050405020304" pitchFamily="18" charset="0"/>
                <a:cs typeface="Times New Roman" panose="02020603050405020304" pitchFamily="18" charset="0"/>
              </a:rPr>
              <a:t>	Хулоса</a:t>
            </a:r>
            <a:r>
              <a:rPr lang="ru-RU" sz="2400" dirty="0">
                <a:latin typeface="Times New Roman" panose="02020603050405020304" pitchFamily="18" charset="0"/>
                <a:cs typeface="Times New Roman" panose="02020603050405020304" pitchFamily="18" charset="0"/>
              </a:rPr>
              <a:t>, ҳамаи намудҳои релеҳои электромеханикӣ, бо хусусиятҳо ва вазифаҳои гуногун, барои ташкили муҳофизати боэътимод ва идоракунии системаи барқӣ аҳамияти калон доранд. Истифодаи базаи электромагнитӣ барои сохтани унсурҳои ченкунанда ва мантиқӣ — заминаи технологияи классикии муҳофизати автоматикӣ мебошад, ки то имрӯз дар амалия васеъ мавриди истифода қарор доранд.</a:t>
            </a:r>
          </a:p>
        </p:txBody>
      </p:sp>
    </p:spTree>
    <p:extLst>
      <p:ext uri="{BB962C8B-B14F-4D97-AF65-F5344CB8AC3E}">
        <p14:creationId xmlns:p14="http://schemas.microsoft.com/office/powerpoint/2010/main" val="30043756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CAA2D1C-CCD5-4F60-95F4-98B19F0CF890}"/>
              </a:ext>
            </a:extLst>
          </p:cNvPr>
          <p:cNvSpPr>
            <a:spLocks noGrp="1"/>
          </p:cNvSpPr>
          <p:nvPr>
            <p:ph type="title"/>
          </p:nvPr>
        </p:nvSpPr>
        <p:spPr>
          <a:xfrm>
            <a:off x="2048200" y="205328"/>
            <a:ext cx="6421097" cy="575907"/>
          </a:xfrm>
        </p:spPr>
        <p:txBody>
          <a:bodyPr>
            <a:normAutofit fontScale="90000"/>
          </a:bodyPr>
          <a:lstStyle/>
          <a:p>
            <a:pPr algn="ctr"/>
            <a:r>
              <a:rPr lang="ru-RU" sz="2800" dirty="0">
                <a:solidFill>
                  <a:schemeClr val="bg1"/>
                </a:solidFill>
                <a:latin typeface="Times New Roman" panose="02020603050405020304" pitchFamily="18" charset="0"/>
                <a:cs typeface="Times New Roman" panose="02020603050405020304" pitchFamily="18" charset="0"/>
              </a:rPr>
              <a:t>Таърифи элементҳои электромеханикӣ ва электромагнитӣ.</a:t>
            </a:r>
          </a:p>
        </p:txBody>
      </p:sp>
      <p:sp>
        <p:nvSpPr>
          <p:cNvPr id="4" name="Прямоугольник 3">
            <a:extLst>
              <a:ext uri="{FF2B5EF4-FFF2-40B4-BE49-F238E27FC236}">
                <a16:creationId xmlns:a16="http://schemas.microsoft.com/office/drawing/2014/main" id="{0C38E5B3-1FFC-42DF-8686-923EA5F0D4CB}"/>
              </a:ext>
            </a:extLst>
          </p:cNvPr>
          <p:cNvSpPr/>
          <p:nvPr/>
        </p:nvSpPr>
        <p:spPr>
          <a:xfrm>
            <a:off x="1056072" y="1156277"/>
            <a:ext cx="8194459" cy="3349956"/>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Элементҳои электромеханикӣ он унсурҳо мебошанд, ки энергияро аз шакли барқӣ ба шакли механикӣ ва баръакс табдил медиҳанд. Ин гуна элементҳо бо истифода аз таъсири электромагнитӣ амал мекунанд ва одатан ҳаракати механикиро ба вуҷуд меоранд (масалан, ҳаракати контактҳо).</a:t>
            </a:r>
          </a:p>
        </p:txBody>
      </p:sp>
    </p:spTree>
    <p:extLst>
      <p:ext uri="{BB962C8B-B14F-4D97-AF65-F5344CB8AC3E}">
        <p14:creationId xmlns:p14="http://schemas.microsoft.com/office/powerpoint/2010/main" val="35878978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a:extLst>
              <a:ext uri="{FF2B5EF4-FFF2-40B4-BE49-F238E27FC236}">
                <a16:creationId xmlns:a16="http://schemas.microsoft.com/office/drawing/2014/main" id="{47B65843-AE25-4302-928C-5BAF8103BF11}"/>
              </a:ext>
            </a:extLst>
          </p:cNvPr>
          <p:cNvSpPr/>
          <p:nvPr/>
        </p:nvSpPr>
        <p:spPr>
          <a:xfrm>
            <a:off x="665826" y="86839"/>
            <a:ext cx="8744504" cy="1077218"/>
          </a:xfrm>
          <a:prstGeom prst="rect">
            <a:avLst/>
          </a:prstGeom>
        </p:spPr>
        <p:txBody>
          <a:bodyPr wrap="square">
            <a:spAutoFit/>
          </a:bodyPr>
          <a:lstStyle/>
          <a:p>
            <a:pPr algn="ctr"/>
            <a:r>
              <a:rPr lang="ru-RU" sz="3200" dirty="0">
                <a:solidFill>
                  <a:schemeClr val="bg1"/>
                </a:solidFill>
                <a:latin typeface="Times New Roman" panose="02020603050405020304" pitchFamily="18" charset="0"/>
                <a:cs typeface="Times New Roman" panose="02020603050405020304" pitchFamily="18" charset="0"/>
              </a:rPr>
              <a:t>Навъҳои асосии элементҳои электромеханикӣ дар системаҳои муҳофизат.</a:t>
            </a:r>
          </a:p>
        </p:txBody>
      </p:sp>
      <p:sp>
        <p:nvSpPr>
          <p:cNvPr id="8" name="Прямоугольник 7">
            <a:extLst>
              <a:ext uri="{FF2B5EF4-FFF2-40B4-BE49-F238E27FC236}">
                <a16:creationId xmlns:a16="http://schemas.microsoft.com/office/drawing/2014/main" id="{A6734922-9428-4454-AAB8-78934A1C90B1}"/>
              </a:ext>
            </a:extLst>
          </p:cNvPr>
          <p:cNvSpPr/>
          <p:nvPr/>
        </p:nvSpPr>
        <p:spPr>
          <a:xfrm>
            <a:off x="1034063" y="1394785"/>
            <a:ext cx="8008029" cy="3903954"/>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Реле – яке аз муҳимтарин унсурҳои электромеханикӣ мебошад, ки барои ошкор ва вокуниш ба ҳолатҳои фавқулодда истифода мешавад. Онҳо аз қисмҳои зерин иборатанд:</a:t>
            </a:r>
          </a:p>
          <a:p>
            <a:pPr algn="just">
              <a:lnSpc>
                <a:spcPct val="150000"/>
              </a:lnSpc>
              <a:buFont typeface="Arial" panose="020B0604020202020204" pitchFamily="34" charset="0"/>
              <a:buChar char="•"/>
            </a:pPr>
            <a:r>
              <a:rPr lang="ru-RU" sz="2400" dirty="0">
                <a:latin typeface="Times New Roman" panose="02020603050405020304" pitchFamily="18" charset="0"/>
                <a:cs typeface="Times New Roman" panose="02020603050405020304" pitchFamily="18" charset="0"/>
              </a:rPr>
              <a:t> Ғалтак (катушка) – барои эҷоди майдони магнитӣ;</a:t>
            </a:r>
          </a:p>
          <a:p>
            <a:pPr algn="just">
              <a:lnSpc>
                <a:spcPct val="150000"/>
              </a:lnSpc>
              <a:buFont typeface="Arial" panose="020B0604020202020204" pitchFamily="34" charset="0"/>
              <a:buChar char="•"/>
            </a:pPr>
            <a:r>
              <a:rPr lang="ru-RU" sz="2400" dirty="0">
                <a:latin typeface="Times New Roman" panose="02020603050405020304" pitchFamily="18" charset="0"/>
                <a:cs typeface="Times New Roman" panose="02020603050405020304" pitchFamily="18" charset="0"/>
              </a:rPr>
              <a:t> Дилак (магнит) – барои ҷазб кардани якор;</a:t>
            </a:r>
          </a:p>
          <a:p>
            <a:pPr algn="just">
              <a:lnSpc>
                <a:spcPct val="150000"/>
              </a:lnSpc>
              <a:buFont typeface="Arial" panose="020B0604020202020204" pitchFamily="34" charset="0"/>
              <a:buChar char="•"/>
            </a:pPr>
            <a:r>
              <a:rPr lang="ru-RU" sz="2400" dirty="0">
                <a:latin typeface="Times New Roman" panose="02020603050405020304" pitchFamily="18" charset="0"/>
                <a:cs typeface="Times New Roman" panose="02020603050405020304" pitchFamily="18" charset="0"/>
              </a:rPr>
              <a:t> Калидҳо (контактҳо) – барои кушодан ё бастани занҷир.</a:t>
            </a:r>
          </a:p>
        </p:txBody>
      </p:sp>
    </p:spTree>
    <p:extLst>
      <p:ext uri="{BB962C8B-B14F-4D97-AF65-F5344CB8AC3E}">
        <p14:creationId xmlns:p14="http://schemas.microsoft.com/office/powerpoint/2010/main" val="30065512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E312A5D-55F5-4A9C-A2F1-02B2756B0FB7}"/>
              </a:ext>
            </a:extLst>
          </p:cNvPr>
          <p:cNvSpPr/>
          <p:nvPr/>
        </p:nvSpPr>
        <p:spPr>
          <a:xfrm>
            <a:off x="665826" y="86839"/>
            <a:ext cx="8744504" cy="1077218"/>
          </a:xfrm>
          <a:prstGeom prst="rect">
            <a:avLst/>
          </a:prstGeom>
        </p:spPr>
        <p:txBody>
          <a:bodyPr wrap="square">
            <a:spAutoFit/>
          </a:bodyPr>
          <a:lstStyle/>
          <a:p>
            <a:pPr algn="ctr"/>
            <a:r>
              <a:rPr lang="ru-RU" sz="3200" dirty="0">
                <a:solidFill>
                  <a:schemeClr val="bg1"/>
                </a:solidFill>
                <a:latin typeface="Times New Roman" panose="02020603050405020304" pitchFamily="18" charset="0"/>
                <a:cs typeface="Times New Roman" panose="02020603050405020304" pitchFamily="18" charset="0"/>
              </a:rPr>
              <a:t>Навъҳои асосии элементҳои электромеханикӣ дар системаҳои муҳофизат.</a:t>
            </a:r>
          </a:p>
        </p:txBody>
      </p:sp>
      <p:sp>
        <p:nvSpPr>
          <p:cNvPr id="6" name="Прямоугольник 5">
            <a:extLst>
              <a:ext uri="{FF2B5EF4-FFF2-40B4-BE49-F238E27FC236}">
                <a16:creationId xmlns:a16="http://schemas.microsoft.com/office/drawing/2014/main" id="{0CD5EC70-1584-4C3C-908F-191D25BAED6B}"/>
              </a:ext>
            </a:extLst>
          </p:cNvPr>
          <p:cNvSpPr/>
          <p:nvPr/>
        </p:nvSpPr>
        <p:spPr>
          <a:xfrm>
            <a:off x="1251381" y="1323763"/>
            <a:ext cx="7928129" cy="3903954"/>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Системаҳои муҳофизати барқӣ барои таъмини кори боэътимоди шабака ва таҷҳизоти барқӣ пешбинӣ шудаанд. Яке аз ҷузъҳои асосии ин системаҳо — </a:t>
            </a:r>
            <a:r>
              <a:rPr lang="ru-RU" sz="2400" b="1" dirty="0">
                <a:latin typeface="Times New Roman" panose="02020603050405020304" pitchFamily="18" charset="0"/>
                <a:cs typeface="Times New Roman" panose="02020603050405020304" pitchFamily="18" charset="0"/>
              </a:rPr>
              <a:t>элементҳои электромеханикӣ</a:t>
            </a:r>
            <a:r>
              <a:rPr lang="ru-RU" sz="2400" dirty="0">
                <a:latin typeface="Times New Roman" panose="02020603050405020304" pitchFamily="18" charset="0"/>
                <a:cs typeface="Times New Roman" panose="02020603050405020304" pitchFamily="18" charset="0"/>
              </a:rPr>
              <a:t> мебошанд, ки дар сохтани релеҳо, механизмҳои иҷроиш ва коммутатсия истифода мешаванд. Ин элементҳо бо таъсири майдони электромагнитӣ ва ҳаракати механикӣ фаъол мешаванд.</a:t>
            </a:r>
          </a:p>
        </p:txBody>
      </p:sp>
    </p:spTree>
    <p:extLst>
      <p:ext uri="{BB962C8B-B14F-4D97-AF65-F5344CB8AC3E}">
        <p14:creationId xmlns:p14="http://schemas.microsoft.com/office/powerpoint/2010/main" val="14823110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619A924-837D-4F10-82BE-C5FFBFE0BEBF}"/>
              </a:ext>
            </a:extLst>
          </p:cNvPr>
          <p:cNvSpPr/>
          <p:nvPr/>
        </p:nvSpPr>
        <p:spPr>
          <a:xfrm>
            <a:off x="665826" y="86839"/>
            <a:ext cx="8744504" cy="1077218"/>
          </a:xfrm>
          <a:prstGeom prst="rect">
            <a:avLst/>
          </a:prstGeom>
        </p:spPr>
        <p:txBody>
          <a:bodyPr wrap="square">
            <a:spAutoFit/>
          </a:bodyPr>
          <a:lstStyle/>
          <a:p>
            <a:pPr algn="ctr"/>
            <a:r>
              <a:rPr lang="ru-RU" sz="3200" dirty="0">
                <a:solidFill>
                  <a:schemeClr val="bg1"/>
                </a:solidFill>
                <a:latin typeface="Times New Roman" panose="02020603050405020304" pitchFamily="18" charset="0"/>
                <a:cs typeface="Times New Roman" panose="02020603050405020304" pitchFamily="18" charset="0"/>
              </a:rPr>
              <a:t>Навъҳои асосии элементҳои электромеханикӣ дар системаҳои муҳофизат.</a:t>
            </a:r>
          </a:p>
        </p:txBody>
      </p:sp>
      <p:sp>
        <p:nvSpPr>
          <p:cNvPr id="5" name="Прямоугольник 4">
            <a:extLst>
              <a:ext uri="{FF2B5EF4-FFF2-40B4-BE49-F238E27FC236}">
                <a16:creationId xmlns:a16="http://schemas.microsoft.com/office/drawing/2014/main" id="{2A4DF537-4386-429E-8A9D-59CD27E5571C}"/>
              </a:ext>
            </a:extLst>
          </p:cNvPr>
          <p:cNvSpPr/>
          <p:nvPr/>
        </p:nvSpPr>
        <p:spPr>
          <a:xfrm>
            <a:off x="976172" y="1164057"/>
            <a:ext cx="8264001" cy="4708981"/>
          </a:xfrm>
          <a:prstGeom prst="rect">
            <a:avLst/>
          </a:prstGeom>
        </p:spPr>
        <p:txBody>
          <a:bodyPr wrap="square">
            <a:spAutoFit/>
          </a:bodyPr>
          <a:lstStyle/>
          <a:p>
            <a:pPr algn="just">
              <a:lnSpc>
                <a:spcPct val="150000"/>
              </a:lnSpc>
            </a:pPr>
            <a:r>
              <a:rPr lang="ru-RU" sz="2400" b="1" dirty="0">
                <a:latin typeface="Times New Roman" panose="02020603050405020304" pitchFamily="18" charset="0"/>
                <a:cs typeface="Times New Roman" panose="02020603050405020304" pitchFamily="18" charset="0"/>
              </a:rPr>
              <a:t>   Релеҳои электромеханикӣ</a:t>
            </a:r>
          </a:p>
          <a:p>
            <a:pPr algn="just">
              <a:lnSpc>
                <a:spcPct val="150000"/>
              </a:lnSpc>
            </a:pPr>
            <a:r>
              <a:rPr lang="ru-RU" sz="2400" b="1" dirty="0">
                <a:latin typeface="Times New Roman" panose="02020603050405020304" pitchFamily="18" charset="0"/>
                <a:cs typeface="Times New Roman" panose="02020603050405020304" pitchFamily="18" charset="0"/>
              </a:rPr>
              <a:t>	Реле</a:t>
            </a:r>
            <a:r>
              <a:rPr lang="ru-RU" sz="2400" dirty="0">
                <a:latin typeface="Times New Roman" panose="02020603050405020304" pitchFamily="18" charset="0"/>
                <a:cs typeface="Times New Roman" panose="02020603050405020304" pitchFamily="18" charset="0"/>
              </a:rPr>
              <a:t> — таҷҳизоти муҳим дар системаҳои муҳофизати барқӣ мебошад, ки бо гирифтани сигналҳои ҷараён, шиддат ё дигар параметрҳо, занҷирҳои идоракунӣ ва иҷроиро фаъол мекунад. Онҳо метавонанд дар асоси ҳассосият ба як ё якчанд параметр сохта шаванд.</a:t>
            </a:r>
          </a:p>
          <a:p>
            <a:pPr algn="just">
              <a:lnSpc>
                <a:spcPct val="150000"/>
              </a:lnSpc>
            </a:pPr>
            <a:r>
              <a:rPr lang="ru-RU" sz="2400" b="1" dirty="0">
                <a:latin typeface="Times New Roman" panose="02020603050405020304" pitchFamily="18" charset="0"/>
                <a:cs typeface="Times New Roman" panose="02020603050405020304" pitchFamily="18" charset="0"/>
              </a:rPr>
              <a:t>Намудҳои маъмул:</a:t>
            </a:r>
          </a:p>
          <a:p>
            <a:pPr algn="just">
              <a:buFont typeface="Arial" panose="020B0604020202020204" pitchFamily="34" charset="0"/>
              <a:buChar char="•"/>
            </a:pPr>
            <a:r>
              <a:rPr lang="ru-RU" sz="2400" b="1" dirty="0">
                <a:latin typeface="Times New Roman" panose="02020603050405020304" pitchFamily="18" charset="0"/>
                <a:cs typeface="Times New Roman" panose="02020603050405020304" pitchFamily="18" charset="0"/>
              </a:rPr>
              <a:t>Релеи ҷараёнӣ</a:t>
            </a:r>
            <a:r>
              <a:rPr lang="ru-RU" sz="2400" dirty="0">
                <a:latin typeface="Times New Roman" panose="02020603050405020304" pitchFamily="18" charset="0"/>
                <a:cs typeface="Times New Roman" panose="02020603050405020304" pitchFamily="18" charset="0"/>
              </a:rPr>
              <a:t> — ба зиёд шудани ҷараён (масалан, РК) вокуниш нишон медиҳад.</a:t>
            </a:r>
          </a:p>
        </p:txBody>
      </p:sp>
    </p:spTree>
    <p:extLst>
      <p:ext uri="{BB962C8B-B14F-4D97-AF65-F5344CB8AC3E}">
        <p14:creationId xmlns:p14="http://schemas.microsoft.com/office/powerpoint/2010/main" val="20882224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a:extLst>
              <a:ext uri="{FF2B5EF4-FFF2-40B4-BE49-F238E27FC236}">
                <a16:creationId xmlns:a16="http://schemas.microsoft.com/office/drawing/2014/main" id="{DB505CBE-B08E-4B0E-91AC-E2692A8D576F}"/>
              </a:ext>
            </a:extLst>
          </p:cNvPr>
          <p:cNvSpPr>
            <a:spLocks noGrp="1"/>
          </p:cNvSpPr>
          <p:nvPr>
            <p:ph type="body" idx="1"/>
          </p:nvPr>
        </p:nvSpPr>
        <p:spPr>
          <a:xfrm>
            <a:off x="766115" y="1253331"/>
            <a:ext cx="8543925" cy="4351338"/>
          </a:xfrm>
        </p:spPr>
        <p:txBody>
          <a:bodyPr>
            <a:normAutofit fontScale="92500"/>
          </a:bodyPr>
          <a:lstStyle/>
          <a:p>
            <a:pPr algn="just">
              <a:lnSpc>
                <a:spcPct val="150000"/>
              </a:lnSpc>
              <a:buFont typeface="Arial" panose="020B0604020202020204" pitchFamily="34" charset="0"/>
              <a:buChar char="•"/>
            </a:pPr>
            <a:r>
              <a:rPr lang="ru-RU" b="1" dirty="0">
                <a:latin typeface="Times New Roman" panose="02020603050405020304" pitchFamily="18" charset="0"/>
                <a:cs typeface="Times New Roman" panose="02020603050405020304" pitchFamily="18" charset="0"/>
              </a:rPr>
              <a:t>Релеи шиддатӣ</a:t>
            </a:r>
            <a:r>
              <a:rPr lang="ru-RU" dirty="0">
                <a:latin typeface="Times New Roman" panose="02020603050405020304" pitchFamily="18" charset="0"/>
                <a:cs typeface="Times New Roman" panose="02020603050405020304" pitchFamily="18" charset="0"/>
              </a:rPr>
              <a:t> — ҳангоми аз ҳад зиёд паст ё баланд шудани шиддат фаъол мешавад.</a:t>
            </a:r>
          </a:p>
          <a:p>
            <a:pPr algn="just">
              <a:lnSpc>
                <a:spcPct val="150000"/>
              </a:lnSpc>
              <a:buFont typeface="Arial" panose="020B0604020202020204" pitchFamily="34" charset="0"/>
              <a:buChar char="•"/>
            </a:pPr>
            <a:r>
              <a:rPr lang="ru-RU" b="1" dirty="0">
                <a:latin typeface="Times New Roman" panose="02020603050405020304" pitchFamily="18" charset="0"/>
                <a:cs typeface="Times New Roman" panose="02020603050405020304" pitchFamily="18" charset="0"/>
              </a:rPr>
              <a:t>Релеи барқии фаъол (қувва)</a:t>
            </a:r>
            <a:r>
              <a:rPr lang="ru-RU" dirty="0">
                <a:latin typeface="Times New Roman" panose="02020603050405020304" pitchFamily="18" charset="0"/>
                <a:cs typeface="Times New Roman" panose="02020603050405020304" pitchFamily="18" charset="0"/>
              </a:rPr>
              <a:t> — дар асоси қувваи фаъол амал мекунад.</a:t>
            </a:r>
          </a:p>
          <a:p>
            <a:pPr algn="just">
              <a:lnSpc>
                <a:spcPct val="150000"/>
              </a:lnSpc>
              <a:buFont typeface="Arial" panose="020B0604020202020204" pitchFamily="34" charset="0"/>
              <a:buChar char="•"/>
            </a:pPr>
            <a:r>
              <a:rPr lang="ru-RU" b="1" dirty="0">
                <a:latin typeface="Times New Roman" panose="02020603050405020304" pitchFamily="18" charset="0"/>
                <a:cs typeface="Times New Roman" panose="02020603050405020304" pitchFamily="18" charset="0"/>
              </a:rPr>
              <a:t>Релеи дифференсиалӣ</a:t>
            </a:r>
            <a:r>
              <a:rPr lang="ru-RU" dirty="0">
                <a:latin typeface="Times New Roman" panose="02020603050405020304" pitchFamily="18" charset="0"/>
                <a:cs typeface="Times New Roman" panose="02020603050405020304" pitchFamily="18" charset="0"/>
              </a:rPr>
              <a:t> — фарқи байни ду ҷараёнро чен мекунад ва ҳангоми ихтилоф амал мекунад.</a:t>
            </a:r>
          </a:p>
          <a:p>
            <a:pPr marL="114300" indent="0">
              <a:buNone/>
            </a:pPr>
            <a:endParaRPr lang="ru-RU" dirty="0"/>
          </a:p>
        </p:txBody>
      </p:sp>
      <p:sp>
        <p:nvSpPr>
          <p:cNvPr id="4" name="Прямоугольник 3">
            <a:extLst>
              <a:ext uri="{FF2B5EF4-FFF2-40B4-BE49-F238E27FC236}">
                <a16:creationId xmlns:a16="http://schemas.microsoft.com/office/drawing/2014/main" id="{B26A3BD1-E3BD-4F0C-99AA-A81158B3B637}"/>
              </a:ext>
            </a:extLst>
          </p:cNvPr>
          <p:cNvSpPr/>
          <p:nvPr/>
        </p:nvSpPr>
        <p:spPr>
          <a:xfrm>
            <a:off x="665826" y="86839"/>
            <a:ext cx="8744504" cy="1077218"/>
          </a:xfrm>
          <a:prstGeom prst="rect">
            <a:avLst/>
          </a:prstGeom>
        </p:spPr>
        <p:txBody>
          <a:bodyPr wrap="square">
            <a:spAutoFit/>
          </a:bodyPr>
          <a:lstStyle/>
          <a:p>
            <a:pPr algn="ctr"/>
            <a:r>
              <a:rPr lang="ru-RU" sz="3200" dirty="0">
                <a:solidFill>
                  <a:schemeClr val="bg1"/>
                </a:solidFill>
                <a:latin typeface="Times New Roman" panose="02020603050405020304" pitchFamily="18" charset="0"/>
                <a:cs typeface="Times New Roman" panose="02020603050405020304" pitchFamily="18" charset="0"/>
              </a:rPr>
              <a:t>Навъҳои асосии элементҳои электромеханикӣ дар системаҳои муҳофизат.</a:t>
            </a:r>
          </a:p>
        </p:txBody>
      </p:sp>
    </p:spTree>
    <p:extLst>
      <p:ext uri="{BB962C8B-B14F-4D97-AF65-F5344CB8AC3E}">
        <p14:creationId xmlns:p14="http://schemas.microsoft.com/office/powerpoint/2010/main" val="18276339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E117803-2921-4DEA-94AF-13ADEA34F500}"/>
              </a:ext>
            </a:extLst>
          </p:cNvPr>
          <p:cNvSpPr/>
          <p:nvPr/>
        </p:nvSpPr>
        <p:spPr>
          <a:xfrm>
            <a:off x="665826" y="86839"/>
            <a:ext cx="8744504" cy="1077218"/>
          </a:xfrm>
          <a:prstGeom prst="rect">
            <a:avLst/>
          </a:prstGeom>
        </p:spPr>
        <p:txBody>
          <a:bodyPr wrap="square">
            <a:spAutoFit/>
          </a:bodyPr>
          <a:lstStyle/>
          <a:p>
            <a:pPr algn="ctr"/>
            <a:r>
              <a:rPr lang="ru-RU" sz="3200" dirty="0">
                <a:solidFill>
                  <a:schemeClr val="bg1"/>
                </a:solidFill>
                <a:latin typeface="Times New Roman" panose="02020603050405020304" pitchFamily="18" charset="0"/>
                <a:cs typeface="Times New Roman" panose="02020603050405020304" pitchFamily="18" charset="0"/>
              </a:rPr>
              <a:t>Навъҳои асосии элементҳои электромеханикӣ дар системаҳои муҳофизат.</a:t>
            </a:r>
          </a:p>
        </p:txBody>
      </p:sp>
      <p:sp>
        <p:nvSpPr>
          <p:cNvPr id="6" name="Прямоугольник 5">
            <a:extLst>
              <a:ext uri="{FF2B5EF4-FFF2-40B4-BE49-F238E27FC236}">
                <a16:creationId xmlns:a16="http://schemas.microsoft.com/office/drawing/2014/main" id="{748FC2BE-157D-40F6-8710-6E41475DBC38}"/>
              </a:ext>
            </a:extLst>
          </p:cNvPr>
          <p:cNvSpPr/>
          <p:nvPr/>
        </p:nvSpPr>
        <p:spPr>
          <a:xfrm>
            <a:off x="1269137" y="1304818"/>
            <a:ext cx="8052416" cy="4642618"/>
          </a:xfrm>
          <a:prstGeom prst="rect">
            <a:avLst/>
          </a:prstGeom>
        </p:spPr>
        <p:txBody>
          <a:bodyPr wrap="square">
            <a:spAutoFit/>
          </a:bodyPr>
          <a:lstStyle/>
          <a:p>
            <a:pPr algn="just"/>
            <a:r>
              <a:rPr lang="ru-RU" sz="2400" b="1" dirty="0">
                <a:latin typeface="Times New Roman" panose="02020603050405020304" pitchFamily="18" charset="0"/>
                <a:cs typeface="Times New Roman" panose="02020603050405020304" pitchFamily="18" charset="0"/>
              </a:rPr>
              <a:t>Контакторҳо ва магнитстартерҳо</a:t>
            </a:r>
          </a:p>
          <a:p>
            <a:pPr algn="just"/>
            <a:r>
              <a:rPr lang="ru-RU" sz="2400" b="1" dirty="0">
                <a:latin typeface="Times New Roman" panose="02020603050405020304" pitchFamily="18" charset="0"/>
                <a:cs typeface="Times New Roman" panose="02020603050405020304" pitchFamily="18" charset="0"/>
              </a:rPr>
              <a:t>	Контактор</a:t>
            </a:r>
            <a:r>
              <a:rPr lang="ru-RU" sz="2400" dirty="0">
                <a:latin typeface="Times New Roman" panose="02020603050405020304" pitchFamily="18" charset="0"/>
                <a:cs typeface="Times New Roman" panose="02020603050405020304" pitchFamily="18" charset="0"/>
              </a:rPr>
              <a:t> — ин элемент барои ба таври автоматикӣ даргирондан ва хомӯш кардани таҷҳизоти барқӣ истифода мешавад. Он аз печ, контактҳои асосӣ ва ёрирасон иборат аст.</a:t>
            </a:r>
          </a:p>
          <a:p>
            <a:pPr algn="just"/>
            <a:r>
              <a:rPr lang="ru-RU" sz="2400" b="1" dirty="0">
                <a:latin typeface="Times New Roman" panose="02020603050405020304" pitchFamily="18" charset="0"/>
                <a:cs typeface="Times New Roman" panose="02020603050405020304" pitchFamily="18" charset="0"/>
              </a:rPr>
              <a:t>	 Релеи вақт (таймерҳо)</a:t>
            </a:r>
          </a:p>
          <a:p>
            <a:pPr algn="just"/>
            <a:r>
              <a:rPr lang="ru-RU" sz="2400" dirty="0">
                <a:latin typeface="Times New Roman" panose="02020603050405020304" pitchFamily="18" charset="0"/>
                <a:cs typeface="Times New Roman" panose="02020603050405020304" pitchFamily="18" charset="0"/>
              </a:rPr>
              <a:t>	Ин навъи реле барои таъхири фаъол ё ғайрифаъол шудани дигар унсурҳои система истифода мешавад. Релеи вақт метавонад ба вақти муайян (соатҳо, дақиқаҳо, ё сонияҳо) барномарезӣ шавад ва бо ҳамин, пайдарпаии амалиётро идора кунад.</a:t>
            </a:r>
          </a:p>
          <a:p>
            <a:pPr algn="just">
              <a:lnSpc>
                <a:spcPct val="150000"/>
              </a:lnSpc>
            </a:pP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09857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E7265C2-1F14-48F4-9E16-06EE8BBBB44F}"/>
              </a:ext>
            </a:extLst>
          </p:cNvPr>
          <p:cNvSpPr/>
          <p:nvPr/>
        </p:nvSpPr>
        <p:spPr>
          <a:xfrm>
            <a:off x="665826" y="86839"/>
            <a:ext cx="8744504" cy="1077218"/>
          </a:xfrm>
          <a:prstGeom prst="rect">
            <a:avLst/>
          </a:prstGeom>
        </p:spPr>
        <p:txBody>
          <a:bodyPr wrap="square">
            <a:spAutoFit/>
          </a:bodyPr>
          <a:lstStyle/>
          <a:p>
            <a:pPr algn="ctr"/>
            <a:r>
              <a:rPr lang="ru-RU" sz="3200" dirty="0">
                <a:solidFill>
                  <a:schemeClr val="bg1"/>
                </a:solidFill>
                <a:latin typeface="Times New Roman" panose="02020603050405020304" pitchFamily="18" charset="0"/>
                <a:cs typeface="Times New Roman" panose="02020603050405020304" pitchFamily="18" charset="0"/>
              </a:rPr>
              <a:t>Навъҳои асосии элементҳои электромеханикӣ дар системаҳои муҳофизат.</a:t>
            </a:r>
          </a:p>
        </p:txBody>
      </p:sp>
      <p:sp>
        <p:nvSpPr>
          <p:cNvPr id="5" name="Прямоугольник 4">
            <a:extLst>
              <a:ext uri="{FF2B5EF4-FFF2-40B4-BE49-F238E27FC236}">
                <a16:creationId xmlns:a16="http://schemas.microsoft.com/office/drawing/2014/main" id="{8764D2EA-1829-4464-904E-11B2FFFF5D4C}"/>
              </a:ext>
            </a:extLst>
          </p:cNvPr>
          <p:cNvSpPr/>
          <p:nvPr/>
        </p:nvSpPr>
        <p:spPr>
          <a:xfrm>
            <a:off x="1020561" y="1326653"/>
            <a:ext cx="8309869" cy="4339650"/>
          </a:xfrm>
          <a:prstGeom prst="rect">
            <a:avLst/>
          </a:prstGeom>
        </p:spPr>
        <p:txBody>
          <a:bodyPr wrap="square">
            <a:spAutoFit/>
          </a:bodyPr>
          <a:lstStyle/>
          <a:p>
            <a:pPr algn="just">
              <a:lnSpc>
                <a:spcPct val="150000"/>
              </a:lnSpc>
            </a:pPr>
            <a:r>
              <a:rPr lang="ru-RU" sz="2400" b="1" dirty="0">
                <a:latin typeface="Times New Roman" panose="02020603050405020304" pitchFamily="18" charset="0"/>
                <a:cs typeface="Times New Roman" panose="02020603050405020304" pitchFamily="18" charset="0"/>
              </a:rPr>
              <a:t>    Релеҳои махсус: магнитоэлектрикӣ ва қутбнокшуда</a:t>
            </a:r>
          </a:p>
          <a:p>
            <a:pPr algn="just">
              <a:lnSpc>
                <a:spcPct val="150000"/>
              </a:lnSpc>
            </a:pPr>
            <a:r>
              <a:rPr lang="ru-RU" sz="2400" b="1" dirty="0">
                <a:latin typeface="Times New Roman" panose="02020603050405020304" pitchFamily="18" charset="0"/>
                <a:cs typeface="Times New Roman" panose="02020603050405020304" pitchFamily="18" charset="0"/>
              </a:rPr>
              <a:t>Релеи магнитоэлектрикӣ</a:t>
            </a:r>
            <a:r>
              <a:rPr lang="ru-RU" sz="2400" dirty="0">
                <a:latin typeface="Times New Roman" panose="02020603050405020304" pitchFamily="18" charset="0"/>
                <a:cs typeface="Times New Roman" panose="02020603050405020304" pitchFamily="18" charset="0"/>
              </a:rPr>
              <a:t> бо таъсири мустақими майдони магнитӣ ба унсури сабуки механикӣ кор мекунад ва барои ченкунии дақиқ ё идоракунии системаҳои ҳассос истифода мешавад.</a:t>
            </a:r>
          </a:p>
          <a:p>
            <a:pPr algn="just"/>
            <a:r>
              <a:rPr lang="ru-RU" sz="2400" b="1" dirty="0">
                <a:latin typeface="Times New Roman" panose="02020603050405020304" pitchFamily="18" charset="0"/>
                <a:cs typeface="Times New Roman" panose="02020603050405020304" pitchFamily="18" charset="0"/>
              </a:rPr>
              <a:t>    Релеи қутбнокшуда (поляризованный реле)</a:t>
            </a:r>
            <a:r>
              <a:rPr lang="ru-RU" sz="2400" dirty="0">
                <a:latin typeface="Times New Roman" panose="02020603050405020304" pitchFamily="18" charset="0"/>
                <a:cs typeface="Times New Roman" panose="02020603050405020304" pitchFamily="18" charset="0"/>
              </a:rPr>
              <a:t> — бо таъсири ҳамзамон аз магнити доимӣ ва ҷараёни воридшаванда кор мекунад. Он ҳассосияти баланд дошта, самти ҷараёнро низ ба назар мегирад.</a:t>
            </a:r>
          </a:p>
        </p:txBody>
      </p:sp>
    </p:spTree>
    <p:extLst>
      <p:ext uri="{BB962C8B-B14F-4D97-AF65-F5344CB8AC3E}">
        <p14:creationId xmlns:p14="http://schemas.microsoft.com/office/powerpoint/2010/main" val="15759378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CFE4F07-EB2E-4E45-AFC6-561F305FD879}"/>
              </a:ext>
            </a:extLst>
          </p:cNvPr>
          <p:cNvSpPr/>
          <p:nvPr/>
        </p:nvSpPr>
        <p:spPr>
          <a:xfrm>
            <a:off x="665826" y="86839"/>
            <a:ext cx="8744504" cy="1077218"/>
          </a:xfrm>
          <a:prstGeom prst="rect">
            <a:avLst/>
          </a:prstGeom>
        </p:spPr>
        <p:txBody>
          <a:bodyPr wrap="square">
            <a:spAutoFit/>
          </a:bodyPr>
          <a:lstStyle/>
          <a:p>
            <a:pPr algn="ctr"/>
            <a:r>
              <a:rPr lang="ru-RU" sz="3200" dirty="0">
                <a:solidFill>
                  <a:schemeClr val="bg1"/>
                </a:solidFill>
                <a:latin typeface="Times New Roman" panose="02020603050405020304" pitchFamily="18" charset="0"/>
                <a:cs typeface="Times New Roman" panose="02020603050405020304" pitchFamily="18" charset="0"/>
              </a:rPr>
              <a:t>Навъҳои асосии элементҳои электромеханикӣ дар системаҳои муҳофизат.</a:t>
            </a:r>
          </a:p>
        </p:txBody>
      </p:sp>
      <p:sp>
        <p:nvSpPr>
          <p:cNvPr id="5" name="Прямоугольник 4">
            <a:extLst>
              <a:ext uri="{FF2B5EF4-FFF2-40B4-BE49-F238E27FC236}">
                <a16:creationId xmlns:a16="http://schemas.microsoft.com/office/drawing/2014/main" id="{AD37B6D3-2AE5-45A7-8461-A142D5CB5445}"/>
              </a:ext>
            </a:extLst>
          </p:cNvPr>
          <p:cNvSpPr/>
          <p:nvPr/>
        </p:nvSpPr>
        <p:spPr>
          <a:xfrm>
            <a:off x="993929" y="1018354"/>
            <a:ext cx="8336502" cy="5011949"/>
          </a:xfrm>
          <a:prstGeom prst="rect">
            <a:avLst/>
          </a:prstGeom>
        </p:spPr>
        <p:txBody>
          <a:bodyPr wrap="square">
            <a:spAutoFit/>
          </a:bodyPr>
          <a:lstStyle/>
          <a:p>
            <a:pPr algn="just">
              <a:lnSpc>
                <a:spcPct val="150000"/>
              </a:lnSpc>
            </a:pPr>
            <a:r>
              <a:rPr lang="ru-RU" sz="2400" b="1" dirty="0">
                <a:latin typeface="Times New Roman" panose="02020603050405020304" pitchFamily="18" charset="0"/>
                <a:cs typeface="Times New Roman" panose="02020603050405020304" pitchFamily="18" charset="0"/>
              </a:rPr>
              <a:t>    Сенсорҳо ва трансформаторҳои ченак</a:t>
            </a:r>
          </a:p>
          <a:p>
            <a:pPr algn="just">
              <a:lnSpc>
                <a:spcPct val="150000"/>
              </a:lnSpc>
            </a:pPr>
            <a:r>
              <a:rPr lang="ru-RU" sz="2400" dirty="0">
                <a:latin typeface="Times New Roman" panose="02020603050405020304" pitchFamily="18" charset="0"/>
                <a:cs typeface="Times New Roman" panose="02020603050405020304" pitchFamily="18" charset="0"/>
              </a:rPr>
              <a:t>Гарчанде ки онҳо мустақиман элементҳои электромеханикӣ нестанд, аммо дар ҳамбастагӣ бо онҳо кор мекунанд:</a:t>
            </a:r>
          </a:p>
          <a:p>
            <a:pPr algn="just">
              <a:lnSpc>
                <a:spcPct val="150000"/>
              </a:lnSpc>
              <a:buFont typeface="Arial" panose="020B0604020202020204" pitchFamily="34" charset="0"/>
              <a:buChar char="•"/>
            </a:pPr>
            <a:r>
              <a:rPr lang="ru-RU" sz="2400" b="1" dirty="0">
                <a:latin typeface="Times New Roman" panose="02020603050405020304" pitchFamily="18" charset="0"/>
                <a:cs typeface="Times New Roman" panose="02020603050405020304" pitchFamily="18" charset="0"/>
              </a:rPr>
              <a:t>Трансформатори ҷараён ва шиддат</a:t>
            </a:r>
            <a:r>
              <a:rPr lang="ru-RU" sz="2400" dirty="0">
                <a:latin typeface="Times New Roman" panose="02020603050405020304" pitchFamily="18" charset="0"/>
                <a:cs typeface="Times New Roman" panose="02020603050405020304" pitchFamily="18" charset="0"/>
              </a:rPr>
              <a:t> — барои ченкунии параметрҳои барқӣ ва интиқоли сигнал ба релеҳо истифода мешаванд.</a:t>
            </a:r>
          </a:p>
          <a:p>
            <a:pPr algn="just">
              <a:lnSpc>
                <a:spcPct val="150000"/>
              </a:lnSpc>
              <a:buFont typeface="Arial" panose="020B0604020202020204" pitchFamily="34" charset="0"/>
              <a:buChar char="•"/>
            </a:pPr>
            <a:r>
              <a:rPr lang="ru-RU" sz="2400" b="1" dirty="0">
                <a:latin typeface="Times New Roman" panose="02020603050405020304" pitchFamily="18" charset="0"/>
                <a:cs typeface="Times New Roman" panose="02020603050405020304" pitchFamily="18" charset="0"/>
              </a:rPr>
              <a:t>Сенсорҳои ҳаракат, ҳарорат, фишор</a:t>
            </a:r>
            <a:r>
              <a:rPr lang="ru-RU" sz="2400" dirty="0">
                <a:latin typeface="Times New Roman" panose="02020603050405020304" pitchFamily="18" charset="0"/>
                <a:cs typeface="Times New Roman" panose="02020603050405020304" pitchFamily="18" charset="0"/>
              </a:rPr>
              <a:t> — метавонанд ба системаҳои муҳофизат алоқаманд шаванд ва бо актуаторҳо ё релеҳо ҳамкорӣ кунанд.</a:t>
            </a:r>
          </a:p>
        </p:txBody>
      </p:sp>
    </p:spTree>
    <p:extLst>
      <p:ext uri="{BB962C8B-B14F-4D97-AF65-F5344CB8AC3E}">
        <p14:creationId xmlns:p14="http://schemas.microsoft.com/office/powerpoint/2010/main" val="39858279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79984E6-7346-4A74-8D18-0489D5199E0A}"/>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p:sp>
        <p:nvSpPr>
          <p:cNvPr id="5" name="Прямоугольник 4">
            <a:extLst>
              <a:ext uri="{FF2B5EF4-FFF2-40B4-BE49-F238E27FC236}">
                <a16:creationId xmlns:a16="http://schemas.microsoft.com/office/drawing/2014/main" id="{A3174555-0564-4DCB-AA96-B109F0461415}"/>
              </a:ext>
            </a:extLst>
          </p:cNvPr>
          <p:cNvSpPr/>
          <p:nvPr/>
        </p:nvSpPr>
        <p:spPr>
          <a:xfrm>
            <a:off x="1198115" y="1021923"/>
            <a:ext cx="8016905" cy="3903569"/>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Барои сохтани релеи электромагнитӣ чунин системаҳои электромеханикӣ истифода бурда мешаванд: бо лангари (якори) кашанда (рас. 14.1, </a:t>
            </a:r>
            <a:r>
              <a:rPr lang="tg-Cyrl-TJ" sz="2400" i="1" dirty="0">
                <a:latin typeface="Times New Roman" panose="02020603050405020304" pitchFamily="18" charset="0"/>
                <a:ea typeface="Calibri" panose="020F0502020204030204" pitchFamily="34" charset="0"/>
              </a:rPr>
              <a:t>а</a:t>
            </a:r>
            <a:r>
              <a:rPr lang="tg-Cyrl-TJ" sz="2400" dirty="0">
                <a:latin typeface="Times New Roman" panose="02020603050405020304" pitchFamily="18" charset="0"/>
                <a:ea typeface="Calibri" panose="020F0502020204030204" pitchFamily="34" charset="0"/>
              </a:rPr>
              <a:t>); бо лангари гарданда (рас. 14.1, </a:t>
            </a:r>
            <a:r>
              <a:rPr lang="tg-Cyrl-TJ" sz="2400" i="1" dirty="0">
                <a:latin typeface="Times New Roman" panose="02020603050405020304" pitchFamily="18" charset="0"/>
                <a:ea typeface="Calibri" panose="020F0502020204030204" pitchFamily="34" charset="0"/>
              </a:rPr>
              <a:t>б</a:t>
            </a:r>
            <a:r>
              <a:rPr lang="tg-Cyrl-TJ" sz="2400" dirty="0">
                <a:latin typeface="Times New Roman" panose="02020603050405020304" pitchFamily="18" charset="0"/>
                <a:ea typeface="Calibri" panose="020F0502020204030204" pitchFamily="34" charset="0"/>
              </a:rPr>
              <a:t>); бо лангари ҳаракаткунандаи арзӣ (рас. 14.1, </a:t>
            </a:r>
            <a:r>
              <a:rPr lang="tg-Cyrl-TJ" sz="2400" i="1" dirty="0">
                <a:latin typeface="Times New Roman" panose="02020603050405020304" pitchFamily="18" charset="0"/>
                <a:ea typeface="Calibri" panose="020F0502020204030204" pitchFamily="34" charset="0"/>
              </a:rPr>
              <a:t>в</a:t>
            </a:r>
            <a:r>
              <a:rPr lang="tg-Cyrl-TJ" sz="2400" dirty="0">
                <a:latin typeface="Times New Roman" panose="02020603050405020304" pitchFamily="18" charset="0"/>
                <a:ea typeface="Calibri" panose="020F0502020204030204" pitchFamily="34" charset="0"/>
              </a:rPr>
              <a:t>). Кори чунин релеҳо ба таъсири байниҳами лангарҳои ферромагнитӣ </a:t>
            </a:r>
            <a:r>
              <a:rPr lang="tg-Cyrl-TJ" sz="2400" i="1" dirty="0">
                <a:latin typeface="Times New Roman" panose="02020603050405020304" pitchFamily="18" charset="0"/>
                <a:ea typeface="Calibri" panose="020F0502020204030204" pitchFamily="34" charset="0"/>
              </a:rPr>
              <a:t>2</a:t>
            </a:r>
            <a:r>
              <a:rPr lang="tg-Cyrl-TJ" sz="2400" dirty="0">
                <a:latin typeface="Times New Roman" panose="02020603050405020304" pitchFamily="18" charset="0"/>
                <a:ea typeface="Calibri" panose="020F0502020204030204" pitchFamily="34" charset="0"/>
              </a:rPr>
              <a:t> ва майдони магнитии печае, ки ба воситаи он ҷараёни реле </a:t>
            </a:r>
            <a:r>
              <a:rPr lang="tg-Cyrl-TJ" sz="2400" i="1" dirty="0">
                <a:latin typeface="Times New Roman" panose="02020603050405020304" pitchFamily="18" charset="0"/>
                <a:ea typeface="Calibri" panose="020F0502020204030204" pitchFamily="34" charset="0"/>
              </a:rPr>
              <a:t>I</a:t>
            </a:r>
            <a:r>
              <a:rPr lang="tg-Cyrl-TJ" sz="2400" baseline="-25000" dirty="0">
                <a:latin typeface="Times New Roman" panose="02020603050405020304" pitchFamily="18" charset="0"/>
                <a:ea typeface="Calibri" panose="020F0502020204030204" pitchFamily="34" charset="0"/>
              </a:rPr>
              <a:t>р</a:t>
            </a:r>
            <a:r>
              <a:rPr lang="tg-Cyrl-TJ" sz="2400" dirty="0">
                <a:latin typeface="Times New Roman" panose="02020603050405020304" pitchFamily="18" charset="0"/>
                <a:ea typeface="Calibri" panose="020F0502020204030204" pitchFamily="34" charset="0"/>
              </a:rPr>
              <a:t> ҷорӣ мегардад, асоснок карда шудааст.</a:t>
            </a:r>
            <a:endParaRPr lang="ru-RU" sz="2400" dirty="0"/>
          </a:p>
        </p:txBody>
      </p:sp>
    </p:spTree>
    <p:extLst>
      <p:ext uri="{BB962C8B-B14F-4D97-AF65-F5344CB8AC3E}">
        <p14:creationId xmlns:p14="http://schemas.microsoft.com/office/powerpoint/2010/main" val="26441253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DD827F2B-E818-4A6C-A6ED-8A64CA98034F}"/>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p:sp>
        <p:nvSpPr>
          <p:cNvPr id="5" name="Прямоугольник 4">
            <a:extLst>
              <a:ext uri="{FF2B5EF4-FFF2-40B4-BE49-F238E27FC236}">
                <a16:creationId xmlns:a16="http://schemas.microsoft.com/office/drawing/2014/main" id="{AB6A7BB6-8452-439E-8413-05D43FBCD76B}"/>
              </a:ext>
            </a:extLst>
          </p:cNvPr>
          <p:cNvSpPr/>
          <p:nvPr/>
        </p:nvSpPr>
        <p:spPr>
          <a:xfrm>
            <a:off x="1082706" y="1378220"/>
            <a:ext cx="8053140" cy="3903569"/>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Релеи бавосита таъсиркунанда аз қисми тамосҳои ҳаракаткунанда </a:t>
            </a:r>
            <a:r>
              <a:rPr lang="tg-Cyrl-TJ" sz="2400" i="1" dirty="0">
                <a:latin typeface="Times New Roman" panose="02020603050405020304" pitchFamily="18" charset="0"/>
                <a:ea typeface="Calibri" panose="020F0502020204030204" pitchFamily="34" charset="0"/>
              </a:rPr>
              <a:t>3</a:t>
            </a:r>
            <a:r>
              <a:rPr lang="tg-Cyrl-TJ" sz="2400" dirty="0">
                <a:latin typeface="Times New Roman" panose="02020603050405020304" pitchFamily="18" charset="0"/>
                <a:ea typeface="Calibri" panose="020F0502020204030204" pitchFamily="34" charset="0"/>
              </a:rPr>
              <a:t> ва беҳаракат </a:t>
            </a:r>
            <a:r>
              <a:rPr lang="tg-Cyrl-TJ" sz="2400" i="1" dirty="0">
                <a:latin typeface="Times New Roman" panose="02020603050405020304" pitchFamily="18" charset="0"/>
                <a:ea typeface="Calibri" panose="020F0502020204030204" pitchFamily="34" charset="0"/>
              </a:rPr>
              <a:t>5</a:t>
            </a:r>
            <a:r>
              <a:rPr lang="tg-Cyrl-TJ" sz="2400" dirty="0">
                <a:latin typeface="Times New Roman" panose="02020603050405020304" pitchFamily="18" charset="0"/>
                <a:ea typeface="Calibri" panose="020F0502020204030204" pitchFamily="34" charset="0"/>
              </a:rPr>
              <a:t> иборат мебошад. Қисми ҳаракаткунанда бо лангар алоқаи механикӣ дорад. Ҳангоми набудани ҷараён дар печа, лангар дар ҳолати аввала ба воситаи пружинаи муқобил таъсиркунанда, бо қувваи </a:t>
            </a:r>
            <a:r>
              <a:rPr lang="tg-Cyrl-TJ" sz="2400" i="1" dirty="0">
                <a:latin typeface="Times New Roman" panose="02020603050405020304" pitchFamily="18" charset="0"/>
                <a:ea typeface="Calibri" panose="020F0502020204030204" pitchFamily="34" charset="0"/>
              </a:rPr>
              <a:t>F</a:t>
            </a:r>
            <a:r>
              <a:rPr lang="tg-Cyrl-TJ" sz="2400" baseline="-25000" dirty="0">
                <a:latin typeface="Times New Roman" panose="02020603050405020304" pitchFamily="18" charset="0"/>
                <a:ea typeface="Calibri" panose="020F0502020204030204" pitchFamily="34" charset="0"/>
              </a:rPr>
              <a:t>п</a:t>
            </a:r>
            <a:r>
              <a:rPr lang="tg-Cyrl-TJ" sz="2400" dirty="0">
                <a:latin typeface="Times New Roman" panose="02020603050405020304" pitchFamily="18" charset="0"/>
                <a:ea typeface="Calibri" panose="020F0502020204030204" pitchFamily="34" charset="0"/>
              </a:rPr>
              <a:t> нигоҳ дошта шуда, тамоси реле дар ҳолати кушода мебошад. </a:t>
            </a:r>
            <a:endParaRPr lang="ru-RU" sz="2400" dirty="0"/>
          </a:p>
        </p:txBody>
      </p:sp>
    </p:spTree>
    <p:extLst>
      <p:ext uri="{BB962C8B-B14F-4D97-AF65-F5344CB8AC3E}">
        <p14:creationId xmlns:p14="http://schemas.microsoft.com/office/powerpoint/2010/main" val="11079657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688CF27A-51AD-4CF1-8A1B-1D5ECFC05E62}"/>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mc:AlternateContent xmlns:mc="http://schemas.openxmlformats.org/markup-compatibility/2006">
        <mc:Choice xmlns:a14="http://schemas.microsoft.com/office/drawing/2010/main" Requires="a14">
          <p:sp>
            <p:nvSpPr>
              <p:cNvPr id="5" name="Прямоугольник 4">
                <a:extLst>
                  <a:ext uri="{FF2B5EF4-FFF2-40B4-BE49-F238E27FC236}">
                    <a16:creationId xmlns:a16="http://schemas.microsoft.com/office/drawing/2014/main" id="{D4C625C4-5626-44FA-A11E-D947D6F722F7}"/>
                  </a:ext>
                </a:extLst>
              </p:cNvPr>
              <p:cNvSpPr/>
              <p:nvPr/>
            </p:nvSpPr>
            <p:spPr>
              <a:xfrm>
                <a:off x="1207363" y="850004"/>
                <a:ext cx="7848584" cy="4532972"/>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Ҳангоми гузариши ҷараён аз печаи релеи ҷараён, майдони магнитӣ Ф, лангарро пайваст (ноқили магнитии кушодаи реле) мекунад. Дар ин ҳол, қувваи электромагнитӣ </a:t>
                </a:r>
                <a:r>
                  <a:rPr lang="en-US" sz="2400" i="1" dirty="0">
                    <a:latin typeface="Times New Roman" panose="02020603050405020304" pitchFamily="18" charset="0"/>
                    <a:ea typeface="Calibri" panose="020F0502020204030204" pitchFamily="34" charset="0"/>
                    <a:cs typeface="Times New Roman" panose="02020603050405020304" pitchFamily="18" charset="0"/>
                  </a:rPr>
                  <a:t>F</a:t>
                </a:r>
                <a:r>
                  <a:rPr lang="ru-RU" sz="2400" baseline="-25000" dirty="0">
                    <a:latin typeface="Times New Roman" panose="02020603050405020304" pitchFamily="18" charset="0"/>
                    <a:ea typeface="Calibri" panose="020F0502020204030204" pitchFamily="34" charset="0"/>
                    <a:cs typeface="Times New Roman" panose="02020603050405020304" pitchFamily="18" charset="0"/>
                  </a:rPr>
                  <a:t>э</a:t>
                </a:r>
                <a:r>
                  <a:rPr lang="ru-RU" sz="2400" dirty="0">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пайдо шуда, лангари релеро ба электромагнит мекашад .</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50000"/>
                  </a:lnSpc>
                </a:pPr>
                <a:r>
                  <a:rPr lang="tg-Cyrl-TJ"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b="1"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i="1" dirty="0">
                    <a:effectLst/>
                    <a:latin typeface="Times New Roman" panose="02020603050405020304" pitchFamily="18" charset="0"/>
                    <a:ea typeface="Calibri" panose="020F0502020204030204" pitchFamily="34" charset="0"/>
                    <a:cs typeface="Times New Roman" panose="02020603050405020304" pitchFamily="18" charset="0"/>
                  </a:rPr>
                  <a:t>F</a:t>
                </a:r>
                <a:r>
                  <a:rPr lang="ru-RU" sz="2400" b="1" baseline="-25000" dirty="0">
                    <a:effectLst/>
                    <a:latin typeface="Times New Roman" panose="02020603050405020304" pitchFamily="18" charset="0"/>
                    <a:ea typeface="Calibri" panose="020F0502020204030204" pitchFamily="34" charset="0"/>
                    <a:cs typeface="Times New Roman" panose="02020603050405020304" pitchFamily="18" charset="0"/>
                  </a:rPr>
                  <a:t>э </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0.5</a:t>
                </a:r>
                <a14:m>
                  <m:oMath xmlns:m="http://schemas.openxmlformats.org/officeDocument/2006/math">
                    <m:sSubSup>
                      <m:sSubSupPr>
                        <m:ctrlPr>
                          <a:rPr lang="ru-RU" sz="2400" b="1" i="1">
                            <a:effectLst/>
                            <a:latin typeface="Cambria Math" panose="02040503050406030204" pitchFamily="18" charset="0"/>
                            <a:ea typeface="Calibri" panose="020F0502020204030204" pitchFamily="34" charset="0"/>
                            <a:cs typeface="Times New Roman" panose="02020603050405020304" pitchFamily="18" charset="0"/>
                          </a:rPr>
                        </m:ctrlPr>
                      </m:sSubSupPr>
                      <m:e>
                        <m:r>
                          <a:rPr lang="en-US" sz="2400" b="1" i="1">
                            <a:effectLst/>
                            <a:latin typeface="Cambria Math" panose="02040503050406030204" pitchFamily="18" charset="0"/>
                            <a:ea typeface="Calibri" panose="020F0502020204030204" pitchFamily="34" charset="0"/>
                            <a:cs typeface="Times New Roman" panose="02020603050405020304" pitchFamily="18" charset="0"/>
                          </a:rPr>
                          <m:t>𝑰</m:t>
                        </m:r>
                      </m:e>
                      <m:sub>
                        <m:r>
                          <a:rPr lang="en-US" sz="2400" b="1" i="1">
                            <a:effectLst/>
                            <a:latin typeface="Cambria Math" panose="02040503050406030204" pitchFamily="18" charset="0"/>
                            <a:ea typeface="Calibri" panose="020F0502020204030204" pitchFamily="34" charset="0"/>
                            <a:cs typeface="Times New Roman" panose="02020603050405020304" pitchFamily="18" charset="0"/>
                          </a:rPr>
                          <m:t>р</m:t>
                        </m:r>
                      </m:sub>
                      <m:sup>
                        <m:r>
                          <a:rPr lang="en-US" sz="2400" b="1" i="1">
                            <a:effectLst/>
                            <a:latin typeface="Cambria Math" panose="02040503050406030204" pitchFamily="18" charset="0"/>
                            <a:ea typeface="Calibri" panose="020F0502020204030204" pitchFamily="34" charset="0"/>
                            <a:cs typeface="Times New Roman" panose="02020603050405020304" pitchFamily="18" charset="0"/>
                          </a:rPr>
                          <m:t>𝟐</m:t>
                        </m:r>
                      </m:sup>
                    </m:sSubSup>
                    <m:sSubSup>
                      <m:sSubSupPr>
                        <m:ctrlPr>
                          <a:rPr lang="ru-RU" sz="2400" b="1" i="1">
                            <a:effectLst/>
                            <a:latin typeface="Cambria Math" panose="02040503050406030204" pitchFamily="18" charset="0"/>
                            <a:ea typeface="Calibri" panose="020F0502020204030204" pitchFamily="34" charset="0"/>
                            <a:cs typeface="Times New Roman" panose="02020603050405020304" pitchFamily="18" charset="0"/>
                          </a:rPr>
                        </m:ctrlPr>
                      </m:sSubSupPr>
                      <m:e>
                        <m:r>
                          <a:rPr lang="en-US" sz="2400" b="1" i="1">
                            <a:effectLst/>
                            <a:latin typeface="Cambria Math" panose="02040503050406030204" pitchFamily="18" charset="0"/>
                            <a:ea typeface="Calibri" panose="020F0502020204030204" pitchFamily="34" charset="0"/>
                            <a:cs typeface="Times New Roman" panose="02020603050405020304" pitchFamily="18" charset="0"/>
                          </a:rPr>
                          <m:t>𝒘</m:t>
                        </m:r>
                      </m:e>
                      <m:sub>
                        <m:r>
                          <a:rPr lang="en-US" sz="2400" b="1" i="1">
                            <a:effectLst/>
                            <a:latin typeface="Cambria Math" panose="02040503050406030204" pitchFamily="18" charset="0"/>
                            <a:ea typeface="Calibri" panose="020F0502020204030204" pitchFamily="34" charset="0"/>
                            <a:cs typeface="Times New Roman" panose="02020603050405020304" pitchFamily="18" charset="0"/>
                          </a:rPr>
                          <m:t>р</m:t>
                        </m:r>
                      </m:sub>
                      <m:sup>
                        <m:r>
                          <a:rPr lang="en-US" sz="2400" b="1" i="1">
                            <a:effectLst/>
                            <a:latin typeface="Cambria Math" panose="02040503050406030204" pitchFamily="18" charset="0"/>
                            <a:ea typeface="Calibri" panose="020F0502020204030204" pitchFamily="34" charset="0"/>
                            <a:cs typeface="Times New Roman" panose="02020603050405020304" pitchFamily="18" charset="0"/>
                          </a:rPr>
                          <m:t>𝟐</m:t>
                        </m:r>
                      </m:sup>
                    </m:sSubSup>
                  </m:oMath>
                </a14:m>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(dλ/d</a:t>
                </a:r>
                <a:r>
                  <a:rPr lang="en-US" sz="2400" b="1" i="1" dirty="0">
                    <a:effectLst/>
                    <a:latin typeface="Times New Roman" panose="02020603050405020304" pitchFamily="18" charset="0"/>
                    <a:ea typeface="Times New Roman" panose="02020603050405020304" pitchFamily="18" charset="0"/>
                    <a:cs typeface="Times New Roman" panose="02020603050405020304" pitchFamily="18" charset="0"/>
                  </a:rPr>
                  <a:t>l</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14.1</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дар ин ҷо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λ</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ноқилияти магнитӣ;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l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дарозии</a:t>
                </a:r>
                <a:r>
                  <a:rPr lang="tg-Cyrl-TJ" sz="2400" dirty="0">
                    <a:latin typeface="Times New Roman" panose="02020603050405020304" pitchFamily="18" charset="0"/>
                    <a:ea typeface="Calibri" panose="020F0502020204030204" pitchFamily="34" charset="0"/>
                    <a:cs typeface="Times New Roman" panose="02020603050405020304" pitchFamily="18" charset="0"/>
                  </a:rPr>
                  <a:t> хатҳои қуввагии магнитӣ, м;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w</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 </a:t>
                </a:r>
                <a:r>
                  <a:rPr lang="tg-Cyrl-TJ" sz="2400" dirty="0">
                    <a:latin typeface="Times New Roman" panose="02020603050405020304" pitchFamily="18" charset="0"/>
                    <a:ea typeface="Calibri" panose="020F0502020204030204" pitchFamily="34" charset="0"/>
                    <a:cs typeface="Times New Roman" panose="02020603050405020304" pitchFamily="18" charset="0"/>
                  </a:rPr>
                  <a:t>– миқдори печакҳои печаи реле.</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5" name="Прямоугольник 4">
                <a:extLst>
                  <a:ext uri="{FF2B5EF4-FFF2-40B4-BE49-F238E27FC236}">
                    <a16:creationId xmlns:a16="http://schemas.microsoft.com/office/drawing/2014/main" id="{D4C625C4-5626-44FA-A11E-D947D6F722F7}"/>
                  </a:ext>
                </a:extLst>
              </p:cNvPr>
              <p:cNvSpPr>
                <a:spLocks noRot="1" noChangeAspect="1" noMove="1" noResize="1" noEditPoints="1" noAdjustHandles="1" noChangeArrowheads="1" noChangeShapeType="1" noTextEdit="1"/>
              </p:cNvSpPr>
              <p:nvPr/>
            </p:nvSpPr>
            <p:spPr>
              <a:xfrm>
                <a:off x="1207363" y="850004"/>
                <a:ext cx="7848584" cy="4532972"/>
              </a:xfrm>
              <a:prstGeom prst="rect">
                <a:avLst/>
              </a:prstGeom>
              <a:blipFill>
                <a:blip r:embed="rId2"/>
                <a:stretch>
                  <a:fillRect l="-1165" r="-1165" b="-2151"/>
                </a:stretch>
              </a:blipFill>
            </p:spPr>
            <p:txBody>
              <a:bodyPr/>
              <a:lstStyle/>
              <a:p>
                <a:r>
                  <a:rPr lang="ru-RU">
                    <a:noFill/>
                  </a:rPr>
                  <a:t> </a:t>
                </a:r>
              </a:p>
            </p:txBody>
          </p:sp>
        </mc:Fallback>
      </mc:AlternateContent>
    </p:spTree>
    <p:extLst>
      <p:ext uri="{BB962C8B-B14F-4D97-AF65-F5344CB8AC3E}">
        <p14:creationId xmlns:p14="http://schemas.microsoft.com/office/powerpoint/2010/main" val="28762402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D0D4B022-DD85-40B0-93A0-9C43BB5A85CE}"/>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p:sp>
        <p:nvSpPr>
          <p:cNvPr id="5" name="Rectangle 2">
            <a:extLst>
              <a:ext uri="{FF2B5EF4-FFF2-40B4-BE49-F238E27FC236}">
                <a16:creationId xmlns:a16="http://schemas.microsoft.com/office/drawing/2014/main" id="{902D7CCE-99BB-4974-867C-F3DEEBB9880D}"/>
              </a:ext>
            </a:extLst>
          </p:cNvPr>
          <p:cNvSpPr>
            <a:spLocks noChangeArrowheads="1"/>
          </p:cNvSpPr>
          <p:nvPr/>
        </p:nvSpPr>
        <p:spPr bwMode="auto">
          <a:xfrm>
            <a:off x="2068497" y="1402672"/>
            <a:ext cx="990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a:extLst>
              <a:ext uri="{FF2B5EF4-FFF2-40B4-BE49-F238E27FC236}">
                <a16:creationId xmlns:a16="http://schemas.microsoft.com/office/drawing/2014/main" id="{84022459-6D0A-4935-BA8C-C65FB877395D}"/>
              </a:ext>
            </a:extLst>
          </p:cNvPr>
          <p:cNvGraphicFramePr>
            <a:graphicFrameLocks noChangeAspect="1"/>
          </p:cNvGraphicFramePr>
          <p:nvPr>
            <p:extLst>
              <p:ext uri="{D42A27DB-BD31-4B8C-83A1-F6EECF244321}">
                <p14:modId xmlns:p14="http://schemas.microsoft.com/office/powerpoint/2010/main" val="1068648417"/>
              </p:ext>
            </p:extLst>
          </p:nvPr>
        </p:nvGraphicFramePr>
        <p:xfrm>
          <a:off x="1173934" y="797679"/>
          <a:ext cx="7167146" cy="4535730"/>
        </p:xfrm>
        <a:graphic>
          <a:graphicData uri="http://schemas.openxmlformats.org/presentationml/2006/ole">
            <mc:AlternateContent xmlns:mc="http://schemas.openxmlformats.org/markup-compatibility/2006">
              <mc:Choice xmlns:v="urn:schemas-microsoft-com:vml" Requires="v">
                <p:oleObj spid="_x0000_s1028" r:id="rId3" imgW="6244814" imgH="3036010" progId="Visio.Drawing.11">
                  <p:embed/>
                </p:oleObj>
              </mc:Choice>
              <mc:Fallback>
                <p:oleObj r:id="rId3" imgW="6244814" imgH="3036010"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73934" y="797679"/>
                        <a:ext cx="7167146" cy="4535730"/>
                      </a:xfrm>
                      <a:prstGeom prst="rect">
                        <a:avLst/>
                      </a:prstGeom>
                      <a:noFill/>
                    </p:spPr>
                  </p:pic>
                </p:oleObj>
              </mc:Fallback>
            </mc:AlternateContent>
          </a:graphicData>
        </a:graphic>
      </p:graphicFrame>
      <p:sp>
        <p:nvSpPr>
          <p:cNvPr id="7" name="Прямоугольник 6">
            <a:extLst>
              <a:ext uri="{FF2B5EF4-FFF2-40B4-BE49-F238E27FC236}">
                <a16:creationId xmlns:a16="http://schemas.microsoft.com/office/drawing/2014/main" id="{7EE9398C-8654-47E3-8CE4-D180A816D4E9}"/>
              </a:ext>
            </a:extLst>
          </p:cNvPr>
          <p:cNvSpPr/>
          <p:nvPr/>
        </p:nvSpPr>
        <p:spPr>
          <a:xfrm>
            <a:off x="0" y="5478188"/>
            <a:ext cx="7167146" cy="966290"/>
          </a:xfrm>
          <a:prstGeom prst="rect">
            <a:avLst/>
          </a:prstGeom>
        </p:spPr>
        <p:txBody>
          <a:bodyPr wrap="square">
            <a:spAutoFit/>
          </a:bodyPr>
          <a:lstStyle/>
          <a:p>
            <a:pPr indent="449580" algn="ctr">
              <a:lnSpc>
                <a:spcPct val="150000"/>
              </a:lnSpc>
            </a:pPr>
            <a:r>
              <a:rPr lang="tg-Cyrl-TJ" sz="2000" dirty="0">
                <a:latin typeface="Times New Roman" panose="02020603050405020304" pitchFamily="18" charset="0"/>
                <a:ea typeface="Calibri" panose="020F0502020204030204" pitchFamily="34" charset="0"/>
                <a:cs typeface="Times New Roman" panose="02020603050405020304" pitchFamily="18" charset="0"/>
              </a:rPr>
              <a:t>Рас. 14.1. Системаҳои электромагнитии реле </a:t>
            </a: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Абдуллоев, Р.Т. Ҳимояи релеии таҷҳизоти электроэнергетикӣ: саҳ. 52.</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926160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D1F305C0-C1DA-4C9B-ADD0-25B1575CB591}"/>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p:sp>
        <p:nvSpPr>
          <p:cNvPr id="5" name="Прямоугольник 4">
            <a:extLst>
              <a:ext uri="{FF2B5EF4-FFF2-40B4-BE49-F238E27FC236}">
                <a16:creationId xmlns:a16="http://schemas.microsoft.com/office/drawing/2014/main" id="{EE81C3EA-6965-4CF0-8A11-0C0D22A340EA}"/>
              </a:ext>
            </a:extLst>
          </p:cNvPr>
          <p:cNvSpPr/>
          <p:nvPr/>
        </p:nvSpPr>
        <p:spPr>
          <a:xfrm>
            <a:off x="994652" y="781622"/>
            <a:ext cx="8141194" cy="5011949"/>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Баробарии (14.1) барои ҳамаи намуди конструксияҳои релеҳои электромагнитӣ умумӣ мебошад. Майдони магнитии дар масофаи байни электромагнитҳо бавуҷудомада баробар тақсим мешавад. Бинобар ин, ноқилияти магнитӣ аз дарозии элементҳо ва фосилаи байни онҳо δ вобастагӣ дорад. Зеро ҳангоми ба ҳаракат даромадани лангар масофа кам шуда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d</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l</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d</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λ</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чунин баробарӣ ҳосил мешавад: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indent="449580">
              <a:lnSpc>
                <a:spcPct val="150000"/>
              </a:lnSpc>
            </a:pP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         d</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λ</a:t>
            </a: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/d</a:t>
            </a:r>
            <a:r>
              <a:rPr lang="tg-Cyrl-TJ" sz="2400" b="1" i="1" dirty="0">
                <a:latin typeface="Times New Roman" panose="02020603050405020304" pitchFamily="18" charset="0"/>
                <a:ea typeface="Times New Roman" panose="02020603050405020304" pitchFamily="18" charset="0"/>
                <a:cs typeface="Times New Roman" panose="02020603050405020304" pitchFamily="18" charset="0"/>
              </a:rPr>
              <a:t>l</a:t>
            </a: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 – d</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λ</a:t>
            </a: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/d</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δ = 4π/δ</a:t>
            </a:r>
            <a:r>
              <a:rPr lang="tg-Cyrl-TJ" sz="2400" b="1" baseline="30000" dirty="0">
                <a:latin typeface="Times New Roman" panose="02020603050405020304" pitchFamily="18" charset="0"/>
                <a:ea typeface="Calibri" panose="020F0502020204030204" pitchFamily="34" charset="0"/>
                <a:cs typeface="Times New Roman" panose="02020603050405020304" pitchFamily="18" charset="0"/>
              </a:rPr>
              <a:t>2</a:t>
            </a:r>
            <a:r>
              <a:rPr lang="tg-Cyrl-TJ" sz="2400" baseline="30000" dirty="0">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 (14.2)</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871750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1B5EE594-B358-461A-9BB4-41B4DE4E1391}"/>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mc:AlternateContent xmlns:mc="http://schemas.openxmlformats.org/markup-compatibility/2006">
        <mc:Choice xmlns:a14="http://schemas.microsoft.com/office/drawing/2010/main" Requires="a14">
          <p:sp>
            <p:nvSpPr>
              <p:cNvPr id="5" name="Прямоугольник 4">
                <a:extLst>
                  <a:ext uri="{FF2B5EF4-FFF2-40B4-BE49-F238E27FC236}">
                    <a16:creationId xmlns:a16="http://schemas.microsoft.com/office/drawing/2014/main" id="{CA3EAF0A-2458-4473-9176-88B552232A92}"/>
                  </a:ext>
                </a:extLst>
              </p:cNvPr>
              <p:cNvSpPr/>
              <p:nvPr/>
            </p:nvSpPr>
            <p:spPr>
              <a:xfrm>
                <a:off x="1012408" y="1126407"/>
                <a:ext cx="8123438" cy="3978974"/>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Баробарии (14.2)-ро ба (14.1) гузошта чунин ифодаро пайдо кардан мумкин аст: </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r">
                  <a:lnSpc>
                    <a:spcPct val="150000"/>
                  </a:lnSpc>
                </a:pPr>
                <a:r>
                  <a:rPr lang="tg-Cyrl-TJ" sz="2400" b="1" i="1" dirty="0">
                    <a:effectLst/>
                    <a:latin typeface="Times New Roman" panose="02020603050405020304" pitchFamily="18" charset="0"/>
                    <a:ea typeface="Calibri" panose="020F0502020204030204" pitchFamily="34" charset="0"/>
                    <a:cs typeface="Times New Roman" panose="02020603050405020304" pitchFamily="18" charset="0"/>
                  </a:rPr>
                  <a:t>F</a:t>
                </a:r>
                <a:r>
                  <a:rPr lang="tg-Cyrl-TJ" sz="2400" b="1" baseline="-25000" dirty="0">
                    <a:effectLst/>
                    <a:latin typeface="Times New Roman" panose="02020603050405020304" pitchFamily="18" charset="0"/>
                    <a:ea typeface="Calibri" panose="020F0502020204030204" pitchFamily="34" charset="0"/>
                    <a:cs typeface="Times New Roman" panose="02020603050405020304" pitchFamily="18" charset="0"/>
                  </a:rPr>
                  <a:t>э </a:t>
                </a:r>
                <a:r>
                  <a:rPr lang="tg-Cyrl-TJ" sz="2400" b="1" dirty="0">
                    <a:effectLst/>
                    <a:latin typeface="Times New Roman" panose="02020603050405020304" pitchFamily="18" charset="0"/>
                    <a:ea typeface="Calibri" panose="020F0502020204030204" pitchFamily="34" charset="0"/>
                    <a:cs typeface="Times New Roman" panose="02020603050405020304" pitchFamily="18" charset="0"/>
                  </a:rPr>
                  <a:t>= 2</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π</a:t>
                </a:r>
                <a:r>
                  <a:rPr lang="tg-Cyrl-TJ" sz="2400" b="1" i="1" dirty="0">
                    <a:effectLst/>
                    <a:latin typeface="Times New Roman" panose="02020603050405020304" pitchFamily="18" charset="0"/>
                    <a:ea typeface="Calibri" panose="020F0502020204030204" pitchFamily="34" charset="0"/>
                    <a:cs typeface="Times New Roman" panose="02020603050405020304" pitchFamily="18" charset="0"/>
                  </a:rPr>
                  <a:t>s</a:t>
                </a:r>
                <a14:m>
                  <m:oMath xmlns:m="http://schemas.openxmlformats.org/officeDocument/2006/math">
                    <m:sSubSup>
                      <m:sSubSupPr>
                        <m:ctrlPr>
                          <a:rPr lang="ru-RU" sz="2400" b="1" i="1">
                            <a:effectLst/>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b="1" i="1">
                            <a:effectLst/>
                            <a:latin typeface="Cambria Math" panose="02040503050406030204" pitchFamily="18" charset="0"/>
                            <a:ea typeface="Calibri" panose="020F0502020204030204" pitchFamily="34" charset="0"/>
                            <a:cs typeface="Times New Roman" panose="02020603050405020304" pitchFamily="18" charset="0"/>
                          </a:rPr>
                          <m:t>𝒘</m:t>
                        </m:r>
                      </m:e>
                      <m:sub>
                        <m:r>
                          <a:rPr lang="tg-Cyrl-TJ" sz="2400" b="1" i="1">
                            <a:effectLst/>
                            <a:latin typeface="Cambria Math" panose="02040503050406030204" pitchFamily="18" charset="0"/>
                            <a:ea typeface="Calibri" panose="020F0502020204030204" pitchFamily="34" charset="0"/>
                            <a:cs typeface="Times New Roman" panose="02020603050405020304" pitchFamily="18" charset="0"/>
                          </a:rPr>
                          <m:t>р</m:t>
                        </m:r>
                      </m:sub>
                      <m:sup>
                        <m:r>
                          <a:rPr lang="tg-Cyrl-TJ" sz="2400" b="1" i="1">
                            <a:effectLst/>
                            <a:latin typeface="Cambria Math" panose="02040503050406030204" pitchFamily="18" charset="0"/>
                            <a:ea typeface="Calibri" panose="020F0502020204030204" pitchFamily="34" charset="0"/>
                            <a:cs typeface="Times New Roman" panose="02020603050405020304" pitchFamily="18" charset="0"/>
                          </a:rPr>
                          <m:t>𝟐</m:t>
                        </m:r>
                      </m:sup>
                    </m:sSubSup>
                    <m:sSubSup>
                      <m:sSubSupPr>
                        <m:ctrlPr>
                          <a:rPr lang="ru-RU" sz="2400" b="1" i="1">
                            <a:effectLst/>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b="1" i="1">
                            <a:effectLst/>
                            <a:latin typeface="Cambria Math" panose="02040503050406030204" pitchFamily="18" charset="0"/>
                            <a:ea typeface="Calibri" panose="020F0502020204030204" pitchFamily="34" charset="0"/>
                            <a:cs typeface="Times New Roman" panose="02020603050405020304" pitchFamily="18" charset="0"/>
                          </a:rPr>
                          <m:t>𝑰</m:t>
                        </m:r>
                      </m:e>
                      <m:sub>
                        <m:r>
                          <a:rPr lang="tg-Cyrl-TJ" sz="2400" b="1" i="1">
                            <a:effectLst/>
                            <a:latin typeface="Cambria Math" panose="02040503050406030204" pitchFamily="18" charset="0"/>
                            <a:ea typeface="Calibri" panose="020F0502020204030204" pitchFamily="34" charset="0"/>
                            <a:cs typeface="Times New Roman" panose="02020603050405020304" pitchFamily="18" charset="0"/>
                          </a:rPr>
                          <m:t>р</m:t>
                        </m:r>
                      </m:sub>
                      <m:sup>
                        <m:r>
                          <a:rPr lang="tg-Cyrl-TJ" sz="2400" b="1" i="1">
                            <a:effectLst/>
                            <a:latin typeface="Cambria Math" panose="02040503050406030204" pitchFamily="18" charset="0"/>
                            <a:ea typeface="Calibri" panose="020F0502020204030204" pitchFamily="34" charset="0"/>
                            <a:cs typeface="Times New Roman" panose="02020603050405020304" pitchFamily="18" charset="0"/>
                          </a:rPr>
                          <m:t>𝟐</m:t>
                        </m:r>
                      </m:sup>
                    </m:sSubSup>
                  </m:oMath>
                </a14:m>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tg-Cyrl-TJ" sz="2400" b="1" dirty="0">
                    <a:effectLst/>
                    <a:latin typeface="Times New Roman" panose="02020603050405020304" pitchFamily="18" charset="0"/>
                    <a:ea typeface="Calibri" panose="020F0502020204030204" pitchFamily="34" charset="0"/>
                    <a:cs typeface="Times New Roman" panose="02020603050405020304" pitchFamily="18" charset="0"/>
                  </a:rPr>
                  <a:t> δ</a:t>
                </a:r>
                <a:r>
                  <a:rPr lang="tg-Cyrl-TJ" sz="2400" b="1" baseline="30000" dirty="0">
                    <a:effectLst/>
                    <a:latin typeface="Times New Roman" panose="02020603050405020304" pitchFamily="18" charset="0"/>
                    <a:ea typeface="Calibri" panose="020F0502020204030204" pitchFamily="34" charset="0"/>
                    <a:cs typeface="Times New Roman" panose="02020603050405020304" pitchFamily="18" charset="0"/>
                  </a:rPr>
                  <a:t>2 </a:t>
                </a:r>
                <a:r>
                  <a:rPr lang="tg-Cyrl-TJ"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2400" b="1" i="1" dirty="0">
                    <a:effectLst/>
                    <a:latin typeface="Times New Roman" panose="02020603050405020304" pitchFamily="18" charset="0"/>
                    <a:ea typeface="Calibri" panose="020F0502020204030204" pitchFamily="34" charset="0"/>
                    <a:cs typeface="Times New Roman" panose="02020603050405020304" pitchFamily="18" charset="0"/>
                  </a:rPr>
                  <a:t>k</a:t>
                </a:r>
                <a14:m>
                  <m:oMath xmlns:m="http://schemas.openxmlformats.org/officeDocument/2006/math">
                    <m:sSubSup>
                      <m:sSubSupPr>
                        <m:ctrlPr>
                          <a:rPr lang="ru-RU" sz="2400" b="1" i="1">
                            <a:effectLst/>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b="1" i="1">
                            <a:effectLst/>
                            <a:latin typeface="Cambria Math" panose="02040503050406030204" pitchFamily="18" charset="0"/>
                            <a:ea typeface="Calibri" panose="020F0502020204030204" pitchFamily="34" charset="0"/>
                            <a:cs typeface="Times New Roman" panose="02020603050405020304" pitchFamily="18" charset="0"/>
                          </a:rPr>
                          <m:t>𝑰</m:t>
                        </m:r>
                      </m:e>
                      <m:sub>
                        <m:r>
                          <a:rPr lang="tg-Cyrl-TJ" sz="2400" b="1" i="1">
                            <a:effectLst/>
                            <a:latin typeface="Cambria Math" panose="02040503050406030204" pitchFamily="18" charset="0"/>
                            <a:ea typeface="Calibri" panose="020F0502020204030204" pitchFamily="34" charset="0"/>
                            <a:cs typeface="Times New Roman" panose="02020603050405020304" pitchFamily="18" charset="0"/>
                          </a:rPr>
                          <m:t>р</m:t>
                        </m:r>
                      </m:sub>
                      <m:sup>
                        <m:r>
                          <a:rPr lang="tg-Cyrl-TJ" sz="2400" b="1" i="1">
                            <a:effectLst/>
                            <a:latin typeface="Cambria Math" panose="02040503050406030204" pitchFamily="18" charset="0"/>
                            <a:ea typeface="Calibri" panose="020F0502020204030204" pitchFamily="34" charset="0"/>
                            <a:cs typeface="Times New Roman" panose="02020603050405020304" pitchFamily="18" charset="0"/>
                          </a:rPr>
                          <m:t>𝟐</m:t>
                        </m:r>
                      </m:sup>
                    </m:sSubSup>
                  </m:oMath>
                </a14:m>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tg-Cyrl-TJ" sz="2400" b="1" dirty="0">
                    <a:effectLst/>
                    <a:latin typeface="Times New Roman" panose="02020603050405020304" pitchFamily="18" charset="0"/>
                    <a:ea typeface="Calibri" panose="020F0502020204030204" pitchFamily="34" charset="0"/>
                    <a:cs typeface="Times New Roman" panose="02020603050405020304" pitchFamily="18" charset="0"/>
                  </a:rPr>
                  <a:t> δ</a:t>
                </a:r>
                <a:r>
                  <a:rPr lang="tg-Cyrl-TJ" sz="2400" b="1"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tg-Cyrl-TJ"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     (14.3)</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Барои ба кор даромадани реле зарур аст, ки дар роҳи кучиши лангар аз ҳолати аввала (роғ, δ</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а</a:t>
                </a:r>
                <a:r>
                  <a:rPr lang="tg-Cyrl-TJ" sz="2400" dirty="0">
                    <a:latin typeface="Times New Roman" panose="02020603050405020304" pitchFamily="18" charset="0"/>
                    <a:ea typeface="Calibri" panose="020F0502020204030204" pitchFamily="34" charset="0"/>
                    <a:cs typeface="Times New Roman" panose="02020603050405020304" pitchFamily="18" charset="0"/>
                  </a:rPr>
                  <a:t>) ба ҳолати охира (роғ δ</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о</a:t>
                </a:r>
                <a:r>
                  <a:rPr lang="tg-Cyrl-TJ" sz="2400" dirty="0">
                    <a:latin typeface="Times New Roman" panose="02020603050405020304" pitchFamily="18" charset="0"/>
                    <a:ea typeface="Calibri" panose="020F0502020204030204" pitchFamily="34" charset="0"/>
                    <a:cs typeface="Times New Roman" panose="02020603050405020304" pitchFamily="18" charset="0"/>
                  </a:rPr>
                  <a:t>) шарти зерин иҷро шавад: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r">
                  <a:lnSpc>
                    <a:spcPct val="150000"/>
                  </a:lnSpc>
                </a:pPr>
                <a:r>
                  <a:rPr lang="tg-Cyrl-TJ" sz="2400" b="1" i="1" dirty="0">
                    <a:effectLst/>
                    <a:latin typeface="Times New Roman" panose="02020603050405020304" pitchFamily="18" charset="0"/>
                    <a:ea typeface="Calibri" panose="020F0502020204030204" pitchFamily="34" charset="0"/>
                    <a:cs typeface="Times New Roman" panose="02020603050405020304" pitchFamily="18" charset="0"/>
                  </a:rPr>
                  <a:t>F</a:t>
                </a:r>
                <a:r>
                  <a:rPr lang="tg-Cyrl-TJ" sz="2400" b="1" baseline="-25000" dirty="0">
                    <a:effectLst/>
                    <a:latin typeface="Times New Roman" panose="02020603050405020304" pitchFamily="18" charset="0"/>
                    <a:ea typeface="Calibri" panose="020F0502020204030204" pitchFamily="34" charset="0"/>
                    <a:cs typeface="Times New Roman" panose="02020603050405020304" pitchFamily="18" charset="0"/>
                  </a:rPr>
                  <a:t>т.э </a:t>
                </a:r>
                <a:r>
                  <a:rPr lang="tg-Cyrl-TJ" sz="2400" b="1" dirty="0">
                    <a:effectLst/>
                    <a:latin typeface="Times New Roman" panose="02020603050405020304" pitchFamily="18" charset="0"/>
                    <a:ea typeface="Calibri" panose="020F0502020204030204" pitchFamily="34" charset="0"/>
                    <a:cs typeface="Times New Roman" panose="02020603050405020304" pitchFamily="18" charset="0"/>
                  </a:rPr>
                  <a:t>&gt; </a:t>
                </a:r>
                <a:r>
                  <a:rPr lang="tg-Cyrl-TJ" sz="2400" b="1" i="1" dirty="0">
                    <a:effectLst/>
                    <a:latin typeface="Times New Roman" panose="02020603050405020304" pitchFamily="18" charset="0"/>
                    <a:ea typeface="Calibri" panose="020F0502020204030204" pitchFamily="34" charset="0"/>
                    <a:cs typeface="Times New Roman" panose="02020603050405020304" pitchFamily="18" charset="0"/>
                  </a:rPr>
                  <a:t>F</a:t>
                </a:r>
                <a:r>
                  <a:rPr lang="tg-Cyrl-TJ" sz="2400" b="1" baseline="-25000" dirty="0">
                    <a:effectLst/>
                    <a:latin typeface="Times New Roman" panose="02020603050405020304" pitchFamily="18" charset="0"/>
                    <a:ea typeface="Calibri" panose="020F0502020204030204" pitchFamily="34" charset="0"/>
                    <a:cs typeface="Times New Roman" panose="02020603050405020304" pitchFamily="18" charset="0"/>
                  </a:rPr>
                  <a:t>п</a:t>
                </a:r>
                <a:r>
                  <a:rPr lang="tg-Cyrl-TJ" sz="2400" b="1" dirty="0">
                    <a:effectLst/>
                    <a:latin typeface="Times New Roman" panose="02020603050405020304" pitchFamily="18" charset="0"/>
                    <a:ea typeface="Calibri" panose="020F0502020204030204" pitchFamily="34" charset="0"/>
                    <a:cs typeface="Times New Roman" panose="02020603050405020304" pitchFamily="18" charset="0"/>
                  </a:rPr>
                  <a:t> + </a:t>
                </a:r>
                <a:r>
                  <a:rPr lang="tg-Cyrl-TJ" sz="2400" b="1" i="1" dirty="0">
                    <a:effectLst/>
                    <a:latin typeface="Times New Roman" panose="02020603050405020304" pitchFamily="18" charset="0"/>
                    <a:ea typeface="Calibri" panose="020F0502020204030204" pitchFamily="34" charset="0"/>
                    <a:cs typeface="Times New Roman" panose="02020603050405020304" pitchFamily="18" charset="0"/>
                  </a:rPr>
                  <a:t>F</a:t>
                </a:r>
                <a:r>
                  <a:rPr lang="tg-Cyrl-TJ" sz="2400" b="1" baseline="-25000" dirty="0">
                    <a:effectLst/>
                    <a:latin typeface="Times New Roman" panose="02020603050405020304" pitchFamily="18" charset="0"/>
                    <a:ea typeface="Calibri" panose="020F0502020204030204" pitchFamily="34" charset="0"/>
                    <a:cs typeface="Times New Roman" panose="02020603050405020304" pitchFamily="18" charset="0"/>
                  </a:rPr>
                  <a:t>c</a:t>
                </a:r>
                <a:r>
                  <a:rPr lang="tg-Cyrl-TJ" sz="2400" b="1" dirty="0">
                    <a:effectLst/>
                    <a:latin typeface="Times New Roman" panose="02020603050405020304" pitchFamily="18" charset="0"/>
                    <a:ea typeface="Calibri" panose="020F0502020204030204" pitchFamily="34" charset="0"/>
                    <a:cs typeface="Times New Roman" panose="02020603050405020304" pitchFamily="18" charset="0"/>
                  </a:rPr>
                  <a:t> = </a:t>
                </a:r>
                <a:r>
                  <a:rPr lang="tg-Cyrl-TJ" sz="2400" b="1" i="1" dirty="0">
                    <a:effectLst/>
                    <a:latin typeface="Times New Roman" panose="02020603050405020304" pitchFamily="18" charset="0"/>
                    <a:ea typeface="Calibri" panose="020F0502020204030204" pitchFamily="34" charset="0"/>
                    <a:cs typeface="Times New Roman" panose="02020603050405020304" pitchFamily="18" charset="0"/>
                  </a:rPr>
                  <a:t>F</a:t>
                </a:r>
                <a:r>
                  <a:rPr lang="tg-Cyrl-TJ" sz="2400" b="1" baseline="-25000" dirty="0">
                    <a:effectLst/>
                    <a:latin typeface="Times New Roman" panose="02020603050405020304" pitchFamily="18" charset="0"/>
                    <a:ea typeface="Calibri" panose="020F0502020204030204" pitchFamily="34" charset="0"/>
                    <a:cs typeface="Times New Roman" panose="02020603050405020304" pitchFamily="18" charset="0"/>
                  </a:rPr>
                  <a:t>т.м</a:t>
                </a:r>
                <a:r>
                  <a:rPr lang="tg-Cyrl-TJ" sz="2400" b="1" dirty="0">
                    <a:effectLst/>
                    <a:latin typeface="Times New Roman" panose="02020603050405020304" pitchFamily="18" charset="0"/>
                    <a:ea typeface="Calibri" panose="020F0502020204030204" pitchFamily="34" charset="0"/>
                    <a:cs typeface="Times New Roman" panose="02020603050405020304" pitchFamily="18" charset="0"/>
                  </a:rPr>
                  <a:t>,</a:t>
                </a:r>
                <a:r>
                  <a:rPr lang="tg-Cyrl-TJ"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(14.4)</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5" name="Прямоугольник 4">
                <a:extLst>
                  <a:ext uri="{FF2B5EF4-FFF2-40B4-BE49-F238E27FC236}">
                    <a16:creationId xmlns:a16="http://schemas.microsoft.com/office/drawing/2014/main" id="{CA3EAF0A-2458-4473-9176-88B552232A92}"/>
                  </a:ext>
                </a:extLst>
              </p:cNvPr>
              <p:cNvSpPr>
                <a:spLocks noRot="1" noChangeAspect="1" noMove="1" noResize="1" noEditPoints="1" noAdjustHandles="1" noChangeArrowheads="1" noChangeShapeType="1" noTextEdit="1"/>
              </p:cNvSpPr>
              <p:nvPr/>
            </p:nvSpPr>
            <p:spPr>
              <a:xfrm>
                <a:off x="1012408" y="1126407"/>
                <a:ext cx="8123438" cy="3978974"/>
              </a:xfrm>
              <a:prstGeom prst="rect">
                <a:avLst/>
              </a:prstGeom>
              <a:blipFill>
                <a:blip r:embed="rId2"/>
                <a:stretch>
                  <a:fillRect l="-1125" r="-1125" b="-2761"/>
                </a:stretch>
              </a:blipFill>
            </p:spPr>
            <p:txBody>
              <a:bodyPr/>
              <a:lstStyle/>
              <a:p>
                <a:r>
                  <a:rPr lang="ru-RU">
                    <a:noFill/>
                  </a:rPr>
                  <a:t> </a:t>
                </a:r>
              </a:p>
            </p:txBody>
          </p:sp>
        </mc:Fallback>
      </mc:AlternateContent>
      <p:sp>
        <p:nvSpPr>
          <p:cNvPr id="6" name="Прямоугольник 5">
            <a:extLst>
              <a:ext uri="{FF2B5EF4-FFF2-40B4-BE49-F238E27FC236}">
                <a16:creationId xmlns:a16="http://schemas.microsoft.com/office/drawing/2014/main" id="{65576895-3020-4BB1-937E-24B23C7B2AC3}"/>
              </a:ext>
            </a:extLst>
          </p:cNvPr>
          <p:cNvSpPr/>
          <p:nvPr/>
        </p:nvSpPr>
        <p:spPr>
          <a:xfrm>
            <a:off x="700874" y="5269928"/>
            <a:ext cx="5796780" cy="830997"/>
          </a:xfrm>
          <a:prstGeom prst="rect">
            <a:avLst/>
          </a:prstGeom>
        </p:spPr>
        <p:txBody>
          <a:bodyPr wrap="none">
            <a:spAutoFit/>
          </a:bodyPr>
          <a:lstStyle/>
          <a:p>
            <a:r>
              <a:rPr lang="tg-Cyrl-TJ" sz="2400" dirty="0">
                <a:latin typeface="Times New Roman" panose="02020603050405020304" pitchFamily="18" charset="0"/>
                <a:ea typeface="Calibri" panose="020F0502020204030204" pitchFamily="34" charset="0"/>
              </a:rPr>
              <a:t>ки дар ин ҷо </a:t>
            </a:r>
            <a:r>
              <a:rPr lang="tg-Cyrl-TJ" sz="2400" i="1" dirty="0">
                <a:latin typeface="Times New Roman" panose="02020603050405020304" pitchFamily="18" charset="0"/>
                <a:ea typeface="Calibri" panose="020F0502020204030204" pitchFamily="34" charset="0"/>
              </a:rPr>
              <a:t>F</a:t>
            </a:r>
            <a:r>
              <a:rPr lang="tg-Cyrl-TJ" sz="2400" baseline="-25000" dirty="0">
                <a:latin typeface="Times New Roman" panose="02020603050405020304" pitchFamily="18" charset="0"/>
                <a:ea typeface="Calibri" panose="020F0502020204030204" pitchFamily="34" charset="0"/>
              </a:rPr>
              <a:t>с</a:t>
            </a:r>
            <a:r>
              <a:rPr lang="tg-Cyrl-TJ" sz="2400" dirty="0">
                <a:latin typeface="Times New Roman" panose="02020603050405020304" pitchFamily="18" charset="0"/>
                <a:ea typeface="Calibri" panose="020F0502020204030204" pitchFamily="34" charset="0"/>
              </a:rPr>
              <a:t> – қувваи соиш; </a:t>
            </a:r>
          </a:p>
          <a:p>
            <a:r>
              <a:rPr lang="tg-Cyrl-TJ" sz="2400" i="1" dirty="0">
                <a:latin typeface="Times New Roman" panose="02020603050405020304" pitchFamily="18" charset="0"/>
                <a:ea typeface="Calibri" panose="020F0502020204030204" pitchFamily="34" charset="0"/>
              </a:rPr>
              <a:t>F</a:t>
            </a:r>
            <a:r>
              <a:rPr lang="tg-Cyrl-TJ" sz="2400" baseline="-25000" dirty="0">
                <a:latin typeface="Times New Roman" panose="02020603050405020304" pitchFamily="18" charset="0"/>
                <a:ea typeface="Calibri" panose="020F0502020204030204" pitchFamily="34" charset="0"/>
              </a:rPr>
              <a:t>п</a:t>
            </a:r>
            <a:r>
              <a:rPr lang="tg-Cyrl-TJ" sz="2400" dirty="0">
                <a:latin typeface="Times New Roman" panose="02020603050405020304" pitchFamily="18" charset="0"/>
                <a:ea typeface="Calibri" panose="020F0502020204030204" pitchFamily="34" charset="0"/>
              </a:rPr>
              <a:t> – қувваи соиши пружина Н, мебошанд. </a:t>
            </a:r>
            <a:endParaRPr lang="ru-RU" sz="2400" dirty="0"/>
          </a:p>
        </p:txBody>
      </p:sp>
    </p:spTree>
    <p:extLst>
      <p:ext uri="{BB962C8B-B14F-4D97-AF65-F5344CB8AC3E}">
        <p14:creationId xmlns:p14="http://schemas.microsoft.com/office/powerpoint/2010/main" val="27758010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8367804D-A022-4C99-A37B-42725E398D4C}"/>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p:sp>
        <p:nvSpPr>
          <p:cNvPr id="5" name="Прямоугольник 4">
            <a:extLst>
              <a:ext uri="{FF2B5EF4-FFF2-40B4-BE49-F238E27FC236}">
                <a16:creationId xmlns:a16="http://schemas.microsoft.com/office/drawing/2014/main" id="{F4FC0980-5C58-4C06-9FC1-187E40964C29}"/>
              </a:ext>
            </a:extLst>
          </p:cNvPr>
          <p:cNvSpPr/>
          <p:nvPr/>
        </p:nvSpPr>
        <p:spPr>
          <a:xfrm>
            <a:off x="1340158" y="1393715"/>
            <a:ext cx="7659469" cy="3911135"/>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Қимати минималие, ки дар он реле ба кор медарояд, ҷараёни кории реле мебошад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к.р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Озод кардани лангар, яъне бозгашти реле ба ҳолати аввала, вақте ба амал меояд, ки агар дар роҳи бозгашти реле аз δ</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а</a:t>
            </a:r>
            <a:r>
              <a:rPr lang="tg-Cyrl-TJ" sz="2400" dirty="0">
                <a:latin typeface="Times New Roman" panose="02020603050405020304" pitchFamily="18" charset="0"/>
                <a:ea typeface="Calibri" panose="020F0502020204030204" pitchFamily="34" charset="0"/>
                <a:cs typeface="Times New Roman" panose="02020603050405020304" pitchFamily="18" charset="0"/>
              </a:rPr>
              <a:t> то δ</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о</a:t>
            </a:r>
            <a:r>
              <a:rPr lang="tg-Cyrl-TJ" sz="2400" dirty="0">
                <a:latin typeface="Times New Roman" panose="02020603050405020304" pitchFamily="18" charset="0"/>
                <a:ea typeface="Calibri" panose="020F0502020204030204" pitchFamily="34" charset="0"/>
                <a:cs typeface="Times New Roman" panose="02020603050405020304" pitchFamily="18" charset="0"/>
              </a:rPr>
              <a:t> шарти зерин:</a:t>
            </a:r>
          </a:p>
          <a:p>
            <a:pPr algn="ctr">
              <a:lnSpc>
                <a:spcPct val="150000"/>
              </a:lnSpc>
            </a:pPr>
            <a:r>
              <a:rPr lang="tg-Cyrl-TJ" sz="2400" b="1" dirty="0">
                <a:latin typeface="Times New Roman" panose="02020603050405020304" pitchFamily="18" charset="0"/>
                <a:ea typeface="Calibri" panose="020F0502020204030204" pitchFamily="34" charset="0"/>
                <a:cs typeface="Times New Roman" panose="02020603050405020304" pitchFamily="18" charset="0"/>
              </a:rPr>
              <a:t> </a:t>
            </a:r>
            <a:r>
              <a:rPr lang="tg-Cyrl-TJ" sz="2400" b="1" i="1" dirty="0">
                <a:latin typeface="Times New Roman" panose="02020603050405020304" pitchFamily="18" charset="0"/>
                <a:ea typeface="Calibri" panose="020F0502020204030204" pitchFamily="34" charset="0"/>
                <a:cs typeface="Times New Roman" panose="02020603050405020304" pitchFamily="18" charset="0"/>
              </a:rPr>
              <a:t>F</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э.о </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&lt; </a:t>
            </a:r>
            <a:r>
              <a:rPr lang="tg-Cyrl-TJ" sz="2400" b="1" i="1" dirty="0">
                <a:latin typeface="Times New Roman" panose="02020603050405020304" pitchFamily="18" charset="0"/>
                <a:ea typeface="Calibri" panose="020F0502020204030204" pitchFamily="34" charset="0"/>
                <a:cs typeface="Times New Roman" panose="02020603050405020304" pitchFamily="18" charset="0"/>
              </a:rPr>
              <a:t>F</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п</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b="1" i="1" dirty="0">
                <a:latin typeface="Times New Roman" panose="02020603050405020304" pitchFamily="18" charset="0"/>
                <a:ea typeface="Calibri" panose="020F0502020204030204" pitchFamily="34" charset="0"/>
                <a:cs typeface="Times New Roman" panose="02020603050405020304" pitchFamily="18" charset="0"/>
              </a:rPr>
              <a:t>F</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c</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b="1" i="1" dirty="0">
                <a:latin typeface="Times New Roman" panose="02020603050405020304" pitchFamily="18" charset="0"/>
                <a:ea typeface="Calibri" panose="020F0502020204030204" pitchFamily="34" charset="0"/>
                <a:cs typeface="Times New Roman" panose="02020603050405020304" pitchFamily="18" charset="0"/>
              </a:rPr>
              <a:t>F</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м.о</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 </a:t>
            </a: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вайрон нашавад.</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685388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03E8CA44-A243-4082-85ED-579B8946DF55}"/>
              </a:ext>
            </a:extLst>
          </p:cNvPr>
          <p:cNvSpPr/>
          <p:nvPr/>
        </p:nvSpPr>
        <p:spPr>
          <a:xfrm>
            <a:off x="1011684" y="646026"/>
            <a:ext cx="8300992" cy="5565947"/>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рас. 14.2 тавсифоти механикии мураккаби реле бо лангари гарданда, бо назардошти қувваи соиши таъсиркунанда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F</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м.т </a:t>
            </a:r>
            <a:r>
              <a:rPr lang="tg-Cyrl-TJ" sz="2400" dirty="0">
                <a:latin typeface="Times New Roman" panose="02020603050405020304" pitchFamily="18" charset="0"/>
                <a:ea typeface="Calibri" panose="020F0502020204030204" pitchFamily="34" charset="0"/>
                <a:cs typeface="Times New Roman" panose="02020603050405020304" pitchFamily="18" charset="0"/>
              </a:rPr>
              <a:t>ва озодкунандаи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F</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м.о</a:t>
            </a:r>
            <a:r>
              <a:rPr lang="tg-Cyrl-TJ" sz="2400" dirty="0">
                <a:latin typeface="Times New Roman" panose="02020603050405020304" pitchFamily="18" charset="0"/>
                <a:ea typeface="Calibri" panose="020F0502020204030204" pitchFamily="34" charset="0"/>
                <a:cs typeface="Times New Roman" panose="02020603050405020304" pitchFamily="18" charset="0"/>
              </a:rPr>
              <a:t> ва мутаносибан тавсифоти электромагнитӣ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F</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э.т </a:t>
            </a:r>
            <a:r>
              <a:rPr lang="tg-Cyrl-TJ" sz="2400" dirty="0">
                <a:latin typeface="Times New Roman" panose="02020603050405020304" pitchFamily="18" charset="0"/>
                <a:ea typeface="Calibri" panose="020F0502020204030204" pitchFamily="34" charset="0"/>
                <a:cs typeface="Times New Roman" panose="02020603050405020304" pitchFamily="18" charset="0"/>
              </a:rPr>
              <a:t>ва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F</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э.о</a:t>
            </a:r>
            <a:r>
              <a:rPr lang="tg-Cyrl-TJ" sz="2400" dirty="0">
                <a:latin typeface="Times New Roman" panose="02020603050405020304" pitchFamily="18" charset="0"/>
                <a:ea typeface="Calibri" panose="020F0502020204030204" pitchFamily="34" charset="0"/>
                <a:cs typeface="Times New Roman" panose="02020603050405020304" pitchFamily="18" charset="0"/>
              </a:rPr>
              <a:t>, барои ҷараёни таъсиркунанда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т.р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ва ҷараёни озодкунанда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о.р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ҷараёни максималӣ дар печаи реле (ҷараёне, ки релеро ба ҳолати аввала бар мегардонад) инъикос ёфтааст.</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Нисбати ҷараёни озодкунанда ба ҷараёни бакордароӣ зариби озодкунанда номида мешавад. </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indent="449580">
              <a:lnSpc>
                <a:spcPct val="150000"/>
              </a:lnSpc>
            </a:pPr>
            <a:r>
              <a:rPr lang="tg-Cyrl-TJ" sz="2400" b="1" i="1" dirty="0">
                <a:latin typeface="Times New Roman" panose="02020603050405020304" pitchFamily="18" charset="0"/>
                <a:ea typeface="Calibri" panose="020F0502020204030204" pitchFamily="34" charset="0"/>
                <a:cs typeface="Times New Roman" panose="02020603050405020304" pitchFamily="18" charset="0"/>
              </a:rPr>
              <a:t>                  k</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о</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b="1"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о.р</a:t>
            </a:r>
            <a:r>
              <a:rPr lang="tg-Cyrl-TJ" sz="2400" b="1" dirty="0">
                <a:latin typeface="Times New Roman" panose="02020603050405020304" pitchFamily="18" charset="0"/>
                <a:ea typeface="Calibri" panose="020F0502020204030204" pitchFamily="34" charset="0"/>
                <a:cs typeface="Times New Roman" panose="02020603050405020304" pitchFamily="18" charset="0"/>
              </a:rPr>
              <a:t>/</a:t>
            </a:r>
            <a:r>
              <a:rPr lang="tg-Cyrl-TJ" sz="2400" b="1" i="1" dirty="0">
                <a:latin typeface="Times New Roman" panose="02020603050405020304" pitchFamily="18" charset="0"/>
                <a:ea typeface="Calibri" panose="020F0502020204030204" pitchFamily="34" charset="0"/>
                <a:cs typeface="Times New Roman" panose="02020603050405020304" pitchFamily="18" charset="0"/>
              </a:rPr>
              <a:t> I</a:t>
            </a:r>
            <a:r>
              <a:rPr lang="tg-Cyrl-TJ" sz="2400" b="1" baseline="-25000" dirty="0">
                <a:latin typeface="Times New Roman" panose="02020603050405020304" pitchFamily="18" charset="0"/>
                <a:ea typeface="Calibri" panose="020F0502020204030204" pitchFamily="34" charset="0"/>
                <a:cs typeface="Times New Roman" panose="02020603050405020304" pitchFamily="18" charset="0"/>
              </a:rPr>
              <a:t>т.р</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 </a:t>
            </a:r>
            <a:r>
              <a:rPr lang="tg-Cyrl-TJ" sz="2400" dirty="0">
                <a:latin typeface="Times New Roman" panose="02020603050405020304" pitchFamily="18" charset="0"/>
                <a:ea typeface="Calibri" panose="020F0502020204030204" pitchFamily="34" charset="0"/>
                <a:cs typeface="Times New Roman" panose="02020603050405020304" pitchFamily="18" charset="0"/>
              </a:rPr>
              <a:t>                     (14.5)</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BBD078C0-AFC2-4065-9D12-8B4A2930DDDA}"/>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p:spTree>
    <p:extLst>
      <p:ext uri="{BB962C8B-B14F-4D97-AF65-F5344CB8AC3E}">
        <p14:creationId xmlns:p14="http://schemas.microsoft.com/office/powerpoint/2010/main" val="22999921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F46BFA68-5A8C-4D02-A321-EF0136A48E99}"/>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p:sp>
        <p:nvSpPr>
          <p:cNvPr id="5" name="Прямоугольник 4">
            <a:extLst>
              <a:ext uri="{FF2B5EF4-FFF2-40B4-BE49-F238E27FC236}">
                <a16:creationId xmlns:a16="http://schemas.microsoft.com/office/drawing/2014/main" id="{20DD6258-F147-48E3-A501-9B7C024800FF}"/>
              </a:ext>
            </a:extLst>
          </p:cNvPr>
          <p:cNvSpPr/>
          <p:nvPr/>
        </p:nvSpPr>
        <p:spPr>
          <a:xfrm>
            <a:off x="1200004" y="923025"/>
            <a:ext cx="8212214" cy="5011949"/>
          </a:xfrm>
          <a:prstGeom prst="rect">
            <a:avLst/>
          </a:prstGeom>
        </p:spPr>
        <p:txBody>
          <a:bodyPr wrap="square">
            <a:spAutoFit/>
          </a:bodyPr>
          <a:lstStyle/>
          <a:p>
            <a:pPr algn="just"/>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асоси талаботҳои ҳассосияти васоили ченкунанда, зариби озодкунанда тақрибан ба як баробар мешавад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k</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о </a:t>
            </a:r>
            <a:r>
              <a:rPr lang="tg-Cyrl-TJ" sz="2400" dirty="0">
                <a:latin typeface="Times New Roman" panose="02020603050405020304" pitchFamily="18" charset="0"/>
                <a:ea typeface="Calibri" panose="020F0502020204030204" pitchFamily="34" charset="0"/>
                <a:cs typeface="Times New Roman" panose="02020603050405020304" pitchFamily="18" charset="0"/>
              </a:rPr>
              <a:t>≈ 1.</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Тавсифҳои электромагнитӣ (рас. 14.2) барои ҳолатҳое сохта шудаанд, ки ҷараёни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ҳангоми ҷойдигаркунии лангар ва кам шудани роғ δ ба афзудани муқовимати индуктивии печаи реле нигоҳ накарда, бетағйир мемонад. Ин барои релеҳои ҷараён дуруст аст, ки ҷараёнашон аз нишондодҳои электромагнит вобаста набуда, аз  манбаи  ҷараён, яъне  аз </a:t>
            </a:r>
            <a:r>
              <a:rPr lang="tg-Cyrl-TJ" sz="2400" dirty="0">
                <a:latin typeface="Times New Roman" panose="02020603050405020304" pitchFamily="18" charset="0"/>
                <a:cs typeface="Times New Roman" panose="02020603050405020304" pitchFamily="18" charset="0"/>
              </a:rPr>
              <a:t>трансформатори ҷараён вобаста мебошад. </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644162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EAD5CD3-7C80-4A5E-86A5-F1F1B55A697A}"/>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p:sp>
        <p:nvSpPr>
          <p:cNvPr id="6" name="Прямоугольник 5">
            <a:extLst>
              <a:ext uri="{FF2B5EF4-FFF2-40B4-BE49-F238E27FC236}">
                <a16:creationId xmlns:a16="http://schemas.microsoft.com/office/drawing/2014/main" id="{7BA906C2-C686-415A-B423-3FAAE9D5703C}"/>
              </a:ext>
            </a:extLst>
          </p:cNvPr>
          <p:cNvSpPr/>
          <p:nvPr/>
        </p:nvSpPr>
        <p:spPr>
          <a:xfrm>
            <a:off x="1189237" y="1185291"/>
            <a:ext cx="8185582" cy="2795958"/>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Агар печаи реле ба трансформатори ченкунандаи шиддат пайваст карда шуда бошад, дар ин ҳолат ҳангоми зиёд шудани муқовимати индуктивии печа ҷараёни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низ тағйир меёбад, аммо қувваи электромагнитӣ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F</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э</a:t>
            </a:r>
            <a:r>
              <a:rPr lang="tg-Cyrl-TJ" sz="2400" dirty="0">
                <a:latin typeface="Times New Roman" panose="02020603050405020304" pitchFamily="18" charset="0"/>
                <a:ea typeface="Calibri" panose="020F0502020204030204" pitchFamily="34" charset="0"/>
                <a:cs typeface="Times New Roman" panose="02020603050405020304" pitchFamily="18" charset="0"/>
              </a:rPr>
              <a:t>      амалан </a:t>
            </a:r>
            <a:r>
              <a:rPr lang="tg-Cyrl-TJ" sz="2400" dirty="0">
                <a:latin typeface="Times New Roman" panose="02020603050405020304" pitchFamily="18" charset="0"/>
                <a:cs typeface="Times New Roman" panose="02020603050405020304" pitchFamily="18" charset="0"/>
              </a:rPr>
              <a:t>бетағйир мемонад. </a:t>
            </a:r>
            <a:endParaRPr lang="ru-RU" sz="2400" dirty="0">
              <a:latin typeface="Times New Roman" panose="02020603050405020304" pitchFamily="18" charset="0"/>
              <a:cs typeface="Times New Roman" panose="02020603050405020304" pitchFamily="18" charset="0"/>
            </a:endParaRPr>
          </a:p>
        </p:txBody>
      </p:sp>
      <p:sp>
        <p:nvSpPr>
          <p:cNvPr id="7" name="Rectangle 2">
            <a:extLst>
              <a:ext uri="{FF2B5EF4-FFF2-40B4-BE49-F238E27FC236}">
                <a16:creationId xmlns:a16="http://schemas.microsoft.com/office/drawing/2014/main" id="{158041CE-FD16-4F5F-8C28-8823A38467E8}"/>
              </a:ext>
            </a:extLst>
          </p:cNvPr>
          <p:cNvSpPr>
            <a:spLocks noChangeArrowheads="1"/>
          </p:cNvSpPr>
          <p:nvPr/>
        </p:nvSpPr>
        <p:spPr bwMode="auto">
          <a:xfrm>
            <a:off x="1278385" y="3426867"/>
            <a:ext cx="990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a:extLst>
              <a:ext uri="{FF2B5EF4-FFF2-40B4-BE49-F238E27FC236}">
                <a16:creationId xmlns:a16="http://schemas.microsoft.com/office/drawing/2014/main" id="{091EF9CF-0B19-437D-9908-18A9B9F6F5EC}"/>
              </a:ext>
            </a:extLst>
          </p:cNvPr>
          <p:cNvGraphicFramePr>
            <a:graphicFrameLocks noChangeAspect="1"/>
          </p:cNvGraphicFramePr>
          <p:nvPr>
            <p:extLst>
              <p:ext uri="{D42A27DB-BD31-4B8C-83A1-F6EECF244321}">
                <p14:modId xmlns:p14="http://schemas.microsoft.com/office/powerpoint/2010/main" val="137628636"/>
              </p:ext>
            </p:extLst>
          </p:nvPr>
        </p:nvGraphicFramePr>
        <p:xfrm>
          <a:off x="1109709" y="3879628"/>
          <a:ext cx="2695575" cy="2800350"/>
        </p:xfrm>
        <a:graphic>
          <a:graphicData uri="http://schemas.openxmlformats.org/presentationml/2006/ole">
            <mc:AlternateContent xmlns:mc="http://schemas.openxmlformats.org/markup-compatibility/2006">
              <mc:Choice xmlns:v="urn:schemas-microsoft-com:vml" Requires="v">
                <p:oleObj spid="_x0000_s2052" r:id="rId3" imgW="2898850" imgH="3017520" progId="Visio.Drawing.11">
                  <p:embed/>
                </p:oleObj>
              </mc:Choice>
              <mc:Fallback>
                <p:oleObj r:id="rId3" imgW="2898850" imgH="3017520"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709" y="3879628"/>
                        <a:ext cx="2695575" cy="28003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Прямоугольник 8">
            <a:extLst>
              <a:ext uri="{FF2B5EF4-FFF2-40B4-BE49-F238E27FC236}">
                <a16:creationId xmlns:a16="http://schemas.microsoft.com/office/drawing/2014/main" id="{1DCCE9C3-B5A0-4E73-B0FC-D2C687303425}"/>
              </a:ext>
            </a:extLst>
          </p:cNvPr>
          <p:cNvSpPr/>
          <p:nvPr/>
        </p:nvSpPr>
        <p:spPr>
          <a:xfrm>
            <a:off x="3805284" y="4037228"/>
            <a:ext cx="3498171" cy="1631216"/>
          </a:xfrm>
          <a:prstGeom prst="rect">
            <a:avLst/>
          </a:prstGeom>
        </p:spPr>
        <p:txBody>
          <a:bodyPr wrap="square">
            <a:spAutoFit/>
          </a:bodyPr>
          <a:lstStyle/>
          <a:p>
            <a:pPr algn="just"/>
            <a:r>
              <a:rPr lang="tg-Cyrl-TJ" sz="2000" dirty="0">
                <a:latin typeface="Times New Roman" panose="02020603050405020304" pitchFamily="18" charset="0"/>
                <a:ea typeface="Calibri" panose="020F0502020204030204" pitchFamily="34" charset="0"/>
              </a:rPr>
              <a:t>Рас. 14.2. Тавсифи релеи электромагнитӣ </a:t>
            </a:r>
            <a:r>
              <a:rPr lang="tg-Cyrl-TJ" sz="2000" dirty="0">
                <a:latin typeface="Times New Roman" panose="02020603050405020304" pitchFamily="18" charset="0"/>
                <a:ea typeface="Times New Roman" panose="02020603050405020304" pitchFamily="18" charset="0"/>
              </a:rPr>
              <a:t>Абдуллоев, Р.Т. Ҳимояи релеии таҷҳизоти электроэнергетикӣ: саҳ. 54.</a:t>
            </a:r>
            <a:r>
              <a:rPr lang="tg-Cyrl-TJ" sz="2000" dirty="0">
                <a:latin typeface="Times New Roman" panose="02020603050405020304" pitchFamily="18" charset="0"/>
                <a:ea typeface="Calibri" panose="020F0502020204030204" pitchFamily="34" charset="0"/>
              </a:rPr>
              <a:t> </a:t>
            </a:r>
            <a:endParaRPr lang="ru-RU" sz="2000" dirty="0"/>
          </a:p>
        </p:txBody>
      </p:sp>
    </p:spTree>
    <p:extLst>
      <p:ext uri="{BB962C8B-B14F-4D97-AF65-F5344CB8AC3E}">
        <p14:creationId xmlns:p14="http://schemas.microsoft.com/office/powerpoint/2010/main" val="31421397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94CE3DF3-C1BE-435E-BEA9-1849AF2604FE}"/>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p:sp>
        <p:nvSpPr>
          <p:cNvPr id="5" name="Прямоугольник 4">
            <a:extLst>
              <a:ext uri="{FF2B5EF4-FFF2-40B4-BE49-F238E27FC236}">
                <a16:creationId xmlns:a16="http://schemas.microsoft.com/office/drawing/2014/main" id="{200E449E-0C53-4138-B1E0-0F31FA659E4D}"/>
              </a:ext>
            </a:extLst>
          </p:cNvPr>
          <p:cNvSpPr/>
          <p:nvPr/>
        </p:nvSpPr>
        <p:spPr>
          <a:xfrm>
            <a:off x="1047195" y="821261"/>
            <a:ext cx="8221092" cy="5011949"/>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Аз сабаби ба кор надаромадани реле ба печаи релеи шиддат муқовимати нисбатан калон, пайдарпай пайваст карда мешавад. Инчунин, ҳангоми ҳаракати лангар, ҷараён дар реле тағйир намеёбад, ва қувваи электромагнитӣ афзоиш ёфта, кори релеро таъмин месозад.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Баъд аз кашидани лангари реле ба электромагнит, бо сабаби хосияти гуногундоштаи тағйирёбии тавсифоти электромагнитӣ ва механикӣ, дар қисми ҳаракаткунандаи реле, қувваи зиёдатии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F</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з</a:t>
            </a:r>
            <a:r>
              <a:rPr lang="tg-Cyrl-TJ" sz="2400" dirty="0">
                <a:latin typeface="Times New Roman" panose="02020603050405020304" pitchFamily="18" charset="0"/>
                <a:ea typeface="Calibri" panose="020F0502020204030204" pitchFamily="34" charset="0"/>
                <a:cs typeface="Times New Roman" panose="02020603050405020304" pitchFamily="18" charset="0"/>
              </a:rPr>
              <a:t> таъсир мекунад.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20597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028B4FA2-2024-4F49-9CA1-6729F347B648}"/>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p:sp>
        <p:nvSpPr>
          <p:cNvPr id="5" name="Прямоугольник 4">
            <a:extLst>
              <a:ext uri="{FF2B5EF4-FFF2-40B4-BE49-F238E27FC236}">
                <a16:creationId xmlns:a16="http://schemas.microsoft.com/office/drawing/2014/main" id="{191733A9-E5F2-4273-9457-52FA6FFDB44A}"/>
              </a:ext>
            </a:extLst>
          </p:cNvPr>
          <p:cNvSpPr/>
          <p:nvPr/>
        </p:nvSpPr>
        <p:spPr>
          <a:xfrm>
            <a:off x="887766" y="716514"/>
            <a:ext cx="8549197" cy="5011565"/>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Чӣ қадаре, ки қимати </a:t>
            </a:r>
            <a:r>
              <a:rPr lang="tg-Cyrl-TJ" sz="2400" i="1" dirty="0">
                <a:latin typeface="Times New Roman" panose="02020603050405020304" pitchFamily="18" charset="0"/>
                <a:ea typeface="Calibri" panose="020F0502020204030204" pitchFamily="34" charset="0"/>
              </a:rPr>
              <a:t>k</a:t>
            </a:r>
            <a:r>
              <a:rPr lang="tg-Cyrl-TJ" sz="2400" baseline="-25000" dirty="0">
                <a:latin typeface="Times New Roman" panose="02020603050405020304" pitchFamily="18" charset="0"/>
                <a:ea typeface="Calibri" panose="020F0502020204030204" pitchFamily="34" charset="0"/>
              </a:rPr>
              <a:t>б</a:t>
            </a:r>
            <a:r>
              <a:rPr lang="tg-Cyrl-TJ" sz="2400" dirty="0">
                <a:latin typeface="Times New Roman" panose="02020603050405020304" pitchFamily="18" charset="0"/>
                <a:ea typeface="Calibri" panose="020F0502020204030204" pitchFamily="34" charset="0"/>
              </a:rPr>
              <a:t> зиёд бошад, ҳамон қадар қимати </a:t>
            </a:r>
            <a:r>
              <a:rPr lang="tg-Cyrl-TJ" sz="2400" i="1" dirty="0">
                <a:latin typeface="Times New Roman" panose="02020603050405020304" pitchFamily="18" charset="0"/>
                <a:ea typeface="Calibri" panose="020F0502020204030204" pitchFamily="34" charset="0"/>
              </a:rPr>
              <a:t>F</a:t>
            </a:r>
            <a:r>
              <a:rPr lang="tg-Cyrl-TJ" sz="2400" baseline="-25000" dirty="0">
                <a:latin typeface="Times New Roman" panose="02020603050405020304" pitchFamily="18" charset="0"/>
                <a:ea typeface="Calibri" panose="020F0502020204030204" pitchFamily="34" charset="0"/>
              </a:rPr>
              <a:t>з</a:t>
            </a:r>
            <a:r>
              <a:rPr lang="tg-Cyrl-TJ" sz="2400" dirty="0">
                <a:latin typeface="Times New Roman" panose="02020603050405020304" pitchFamily="18" charset="0"/>
                <a:ea typeface="Calibri" panose="020F0502020204030204" pitchFamily="34" charset="0"/>
              </a:rPr>
              <a:t> зиёд мегардад. Аз тарафи дигар, бо зиёд шудани қувваи зиёдатӣ, эътимодияти тамосҳои васлкунанда зиёд мешавад. Аз ҳамин сабаб қувваи зиёдатӣ барои кори боэътимоди тамосҳо бояд басанда бошад, вале аз ҳад зиёд набошад, чунки ба қимати зариби бозгашт таъсир накунад. Ин шартҳо ҳангоми истифодаи системаҳои магнитии П-монанд бо лангари ҳаракаткунандаи арзӣ иҷро мегарданд. Дар ин асос релеҳои ченкунандаи ҷараён РТ-40 ва шиддат РН-53(54) истеҳсол карда мешаванд.</a:t>
            </a:r>
            <a:endParaRPr lang="ru-RU" sz="2400" dirty="0"/>
          </a:p>
        </p:txBody>
      </p:sp>
    </p:spTree>
    <p:extLst>
      <p:ext uri="{BB962C8B-B14F-4D97-AF65-F5344CB8AC3E}">
        <p14:creationId xmlns:p14="http://schemas.microsoft.com/office/powerpoint/2010/main" val="9129959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2F999BA-AA97-41B2-B30C-068537433D87}"/>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p:sp>
        <p:nvSpPr>
          <p:cNvPr id="5" name="Прямоугольник 4">
            <a:extLst>
              <a:ext uri="{FF2B5EF4-FFF2-40B4-BE49-F238E27FC236}">
                <a16:creationId xmlns:a16="http://schemas.microsoft.com/office/drawing/2014/main" id="{E0EBC756-2ED2-4383-91D3-148F9C39E5AF}"/>
              </a:ext>
            </a:extLst>
          </p:cNvPr>
          <p:cNvSpPr/>
          <p:nvPr/>
        </p:nvSpPr>
        <p:spPr>
          <a:xfrm>
            <a:off x="1109339" y="795818"/>
            <a:ext cx="8318746" cy="4457952"/>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Calibri" panose="020F0502020204030204" pitchFamily="34" charset="0"/>
                <a:cs typeface="Times New Roman" panose="02020603050405020304" pitchFamily="18" charset="0"/>
              </a:rPr>
              <a:t>      Барои иҷрои қисми мантиқӣ (релеҳои мобайнӣ, нишондиҳанда ва вақт) яке аз системаҳои электромеханикӣ истифода бурда мешавад: лангари гарданда ё кашанда. Система бо лангари кашанда инчунин дар релеҳои ҷараён РТМ, РТВ ва шиддат РН, РНВ истифода мешавад.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Аз баробарии (14.3) бармеояд, ки принсипи электромагнитиро барои релеҳои ҷараёни тағйирёбанда ва доимӣ истифода мебаранд.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04105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CC17CFB-28C9-4698-BE53-20ADFE4E4846}"/>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mc:AlternateContent xmlns:mc="http://schemas.openxmlformats.org/markup-compatibility/2006">
        <mc:Choice xmlns:a14="http://schemas.microsoft.com/office/drawing/2010/main" Requires="a14">
          <p:sp>
            <p:nvSpPr>
              <p:cNvPr id="5" name="Прямоугольник 4">
                <a:extLst>
                  <a:ext uri="{FF2B5EF4-FFF2-40B4-BE49-F238E27FC236}">
                    <a16:creationId xmlns:a16="http://schemas.microsoft.com/office/drawing/2014/main" id="{972FD3D4-AAB8-4647-9282-C44C14901256}"/>
                  </a:ext>
                </a:extLst>
              </p:cNvPr>
              <p:cNvSpPr/>
              <p:nvPr/>
            </p:nvSpPr>
            <p:spPr>
              <a:xfrm>
                <a:off x="1144848" y="856351"/>
                <a:ext cx="8265481" cy="5226624"/>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Calibri" panose="020F0502020204030204" pitchFamily="34" charset="0"/>
                    <a:cs typeface="Times New Roman" panose="02020603050405020304" pitchFamily="18" charset="0"/>
                  </a:rPr>
                  <a:t>    Ҳангоми вобастагии хаттӣ байни сели Ф ва ҷараёни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I</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р</a:t>
                </a:r>
                <a:r>
                  <a:rPr lang="tg-Cyrl-TJ" sz="2400" dirty="0">
                    <a:latin typeface="Times New Roman" panose="02020603050405020304" pitchFamily="18" charset="0"/>
                    <a:ea typeface="Calibri" panose="020F0502020204030204" pitchFamily="34" charset="0"/>
                    <a:cs typeface="Times New Roman" panose="02020603050405020304" pitchFamily="18" charset="0"/>
                  </a:rPr>
                  <a:t> қимати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F</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эi</a:t>
                </a:r>
                <a:r>
                  <a:rPr lang="tg-Cyrl-TJ" sz="2400" dirty="0">
                    <a:latin typeface="Times New Roman" panose="02020603050405020304" pitchFamily="18" charset="0"/>
                    <a:ea typeface="Calibri" panose="020F0502020204030204" pitchFamily="34" charset="0"/>
                    <a:cs typeface="Times New Roman" panose="02020603050405020304" pitchFamily="18" charset="0"/>
                  </a:rPr>
                  <a:t> ба квадрати сели лаҳзавӣ Ф</a:t>
                </a:r>
                <a:r>
                  <a:rPr lang="tg-Cyrl-TJ" sz="2400" i="1" baseline="-25000" dirty="0">
                    <a:latin typeface="Times New Roman" panose="02020603050405020304" pitchFamily="18" charset="0"/>
                    <a:ea typeface="Calibri" panose="020F0502020204030204" pitchFamily="34" charset="0"/>
                    <a:cs typeface="Times New Roman" panose="02020603050405020304" pitchFamily="18" charset="0"/>
                  </a:rPr>
                  <a:t>i</a:t>
                </a:r>
                <a:r>
                  <a:rPr lang="tg-Cyrl-TJ" sz="2400" dirty="0">
                    <a:latin typeface="Times New Roman" panose="02020603050405020304" pitchFamily="18" charset="0"/>
                    <a:ea typeface="Calibri" panose="020F0502020204030204" pitchFamily="34" charset="0"/>
                    <a:cs typeface="Times New Roman" panose="02020603050405020304" pitchFamily="18" charset="0"/>
                  </a:rPr>
                  <a:t> мутаносиби роста аст, яъне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F</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эi</a:t>
                </a:r>
                <a:r>
                  <a:rPr lang="tg-Cyrl-TJ" sz="2400" dirty="0">
                    <a:latin typeface="Times New Roman" panose="02020603050405020304" pitchFamily="18" charset="0"/>
                    <a:ea typeface="Calibri" panose="020F0502020204030204" pitchFamily="34" charset="0"/>
                    <a:cs typeface="Times New Roman" panose="02020603050405020304" pitchFamily="18" charset="0"/>
                  </a:rPr>
                  <a:t> = </a:t>
                </a:r>
                <a:r>
                  <a:rPr lang="tg-Cyrl-TJ" sz="2400" i="1" dirty="0">
                    <a:latin typeface="Times New Roman" panose="02020603050405020304" pitchFamily="18" charset="0"/>
                    <a:ea typeface="Calibri" panose="020F0502020204030204" pitchFamily="34" charset="0"/>
                    <a:cs typeface="Times New Roman" panose="02020603050405020304" pitchFamily="18" charset="0"/>
                  </a:rPr>
                  <a:t>k</a:t>
                </a:r>
                <a:r>
                  <a:rPr lang="tg-Cyrl-TJ" sz="2400" dirty="0">
                    <a:latin typeface="Times New Roman" panose="02020603050405020304" pitchFamily="18" charset="0"/>
                    <a:ea typeface="Calibri" panose="020F0502020204030204" pitchFamily="34" charset="0"/>
                    <a:cs typeface="Times New Roman" panose="02020603050405020304" pitchFamily="18" charset="0"/>
                  </a:rPr>
                  <a:t>ʹ</a:t>
                </a:r>
                <a14:m>
                  <m:oMath xmlns:m="http://schemas.openxmlformats.org/officeDocument/2006/math">
                    <m:sSubSup>
                      <m:sSubSupPr>
                        <m:ctrlPr>
                          <a:rPr lang="ru-RU" sz="2400" i="1">
                            <a:latin typeface="Cambria Math" panose="02040503050406030204" pitchFamily="18" charset="0"/>
                            <a:ea typeface="Calibri" panose="020F0502020204030204" pitchFamily="34" charset="0"/>
                            <a:cs typeface="Times New Roman" panose="02020603050405020304" pitchFamily="18" charset="0"/>
                          </a:rPr>
                        </m:ctrlPr>
                      </m:sSubSupPr>
                      <m:e>
                        <m:r>
                          <a:rPr lang="tg-Cyrl-TJ" sz="2400" i="1">
                            <a:latin typeface="Cambria Math" panose="02040503050406030204" pitchFamily="18" charset="0"/>
                            <a:ea typeface="Calibri" panose="020F0502020204030204" pitchFamily="34" charset="0"/>
                            <a:cs typeface="Times New Roman" panose="02020603050405020304" pitchFamily="18" charset="0"/>
                          </a:rPr>
                          <m:t>Ф</m:t>
                        </m:r>
                      </m:e>
                      <m:sub>
                        <m:r>
                          <a:rPr lang="tg-Cyrl-TJ" sz="2400" i="1">
                            <a:latin typeface="Cambria Math" panose="02040503050406030204" pitchFamily="18" charset="0"/>
                            <a:ea typeface="Calibri" panose="020F0502020204030204" pitchFamily="34" charset="0"/>
                            <a:cs typeface="Times New Roman" panose="02020603050405020304" pitchFamily="18" charset="0"/>
                          </a:rPr>
                          <m:t>𝑖</m:t>
                        </m:r>
                      </m:sub>
                      <m:sup>
                        <m:r>
                          <a:rPr lang="tg-Cyrl-TJ" sz="2400" i="1">
                            <a:latin typeface="Cambria Math" panose="02040503050406030204" pitchFamily="18" charset="0"/>
                            <a:ea typeface="Calibri" panose="020F0502020204030204" pitchFamily="34" charset="0"/>
                            <a:cs typeface="Times New Roman" panose="02020603050405020304" pitchFamily="18" charset="0"/>
                          </a:rPr>
                          <m:t>2</m:t>
                        </m:r>
                      </m:sup>
                    </m:sSubSup>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Барои ҷараёни синусоидалӣ </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tabLst>
                    <a:tab pos="3690620" algn="l"/>
                  </a:tabLst>
                </a:pPr>
                <a:endPar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lnSpc>
                    <a:spcPct val="150000"/>
                  </a:lnSpc>
                  <a:tabLst>
                    <a:tab pos="3690620" algn="l"/>
                  </a:tabLst>
                </a:pP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   Ф</a:t>
                </a:r>
                <a:r>
                  <a:rPr lang="tg-Cyrl-TJ" sz="2400" b="1" i="1" baseline="-25000" dirty="0">
                    <a:effectLst/>
                    <a:latin typeface="Times New Roman" panose="02020603050405020304" pitchFamily="18" charset="0"/>
                    <a:ea typeface="Times New Roman" panose="02020603050405020304" pitchFamily="18" charset="0"/>
                    <a:cs typeface="Times New Roman" panose="02020603050405020304" pitchFamily="18" charset="0"/>
                  </a:rPr>
                  <a:t>i</a:t>
                </a: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 = Ф</a:t>
                </a:r>
                <a:r>
                  <a:rPr lang="tg-Cyrl-TJ" sz="2400" b="1" i="1" baseline="-25000"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sin</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ω</a:t>
                </a:r>
                <a:r>
                  <a:rPr lang="tg-Cyrl-TJ" sz="2400" b="1" i="1" dirty="0">
                    <a:effectLst/>
                    <a:latin typeface="Times New Roman" panose="02020603050405020304" pitchFamily="18" charset="0"/>
                    <a:ea typeface="Times New Roman" panose="02020603050405020304" pitchFamily="18" charset="0"/>
                    <a:cs typeface="Times New Roman" panose="02020603050405020304" pitchFamily="18" charset="0"/>
                  </a:rPr>
                  <a:t>t     </a:t>
                </a: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ва     </a:t>
                </a:r>
                <a:r>
                  <a:rPr lang="tg-Cyrl-TJ" sz="2400" b="1" i="1"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tg-Cyrl-TJ" sz="2400" b="1" i="1" baseline="-25000" dirty="0">
                    <a:effectLst/>
                    <a:latin typeface="Times New Roman" panose="02020603050405020304" pitchFamily="18" charset="0"/>
                    <a:ea typeface="Times New Roman" panose="02020603050405020304" pitchFamily="18" charset="0"/>
                    <a:cs typeface="Times New Roman" panose="02020603050405020304" pitchFamily="18" charset="0"/>
                  </a:rPr>
                  <a:t>эi</a:t>
                </a: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 = </a:t>
                </a:r>
                <a:r>
                  <a:rPr lang="tg-Cyrl-TJ" sz="2400" b="1" i="1" dirty="0">
                    <a:effectLst/>
                    <a:latin typeface="Times New Roman" panose="02020603050405020304" pitchFamily="18" charset="0"/>
                    <a:ea typeface="Times New Roman" panose="02020603050405020304" pitchFamily="18" charset="0"/>
                    <a:cs typeface="Times New Roman" panose="02020603050405020304" pitchFamily="18" charset="0"/>
                  </a:rPr>
                  <a:t>k</a:t>
                </a: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ʹ (Ф</a:t>
                </a:r>
                <a:r>
                  <a:rPr lang="tg-Cyrl-TJ" sz="2400" b="1" i="1" baseline="-25000"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sin</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ω</a:t>
                </a:r>
                <a:r>
                  <a:rPr lang="tg-Cyrl-TJ" sz="2400" b="1" i="1"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tg-Cyrl-TJ" sz="2400" b="1"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tg-Cyrl-TJ"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(14.6)</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a:t>
                </a:r>
              </a:p>
              <a:p>
                <a:pPr algn="just">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Бо дарназардошти он, ки sin</a:t>
                </a:r>
                <a:r>
                  <a:rPr lang="tg-Cyrl-TJ" sz="2400"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ω</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t</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0,5(1 – cos2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ω</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t</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чунин баробарӣ ҳосил мешавад: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tabLst>
                    <a:tab pos="3690620" algn="l"/>
                  </a:tabLst>
                </a:pPr>
                <a:endParaRPr lang="tg-Cyrl-TJ" sz="2400" b="1" i="1"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lnSpc>
                    <a:spcPct val="150000"/>
                  </a:lnSpc>
                  <a:tabLst>
                    <a:tab pos="3690620" algn="l"/>
                  </a:tabLst>
                </a:pPr>
                <a:r>
                  <a:rPr lang="tg-Cyrl-TJ" sz="2400" b="1" i="1" dirty="0">
                    <a:effectLst/>
                    <a:latin typeface="Times New Roman" panose="02020603050405020304" pitchFamily="18" charset="0"/>
                    <a:ea typeface="Times New Roman" panose="02020603050405020304" pitchFamily="18" charset="0"/>
                    <a:cs typeface="Times New Roman" panose="02020603050405020304" pitchFamily="18" charset="0"/>
                  </a:rPr>
                  <a:t>    F</a:t>
                </a:r>
                <a:r>
                  <a:rPr lang="tg-Cyrl-TJ" sz="2400" b="1" i="1" baseline="-25000" dirty="0">
                    <a:effectLst/>
                    <a:latin typeface="Times New Roman" panose="02020603050405020304" pitchFamily="18" charset="0"/>
                    <a:ea typeface="Times New Roman" panose="02020603050405020304" pitchFamily="18" charset="0"/>
                    <a:cs typeface="Times New Roman" panose="02020603050405020304" pitchFamily="18" charset="0"/>
                  </a:rPr>
                  <a:t>эi</a:t>
                </a: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 = 0,5</a:t>
                </a:r>
                <a:r>
                  <a:rPr lang="tg-Cyrl-TJ" sz="2400" b="1" i="1" dirty="0">
                    <a:effectLst/>
                    <a:latin typeface="Times New Roman" panose="02020603050405020304" pitchFamily="18" charset="0"/>
                    <a:ea typeface="Times New Roman" panose="02020603050405020304" pitchFamily="18" charset="0"/>
                    <a:cs typeface="Times New Roman" panose="02020603050405020304" pitchFamily="18" charset="0"/>
                  </a:rPr>
                  <a:t> k</a:t>
                </a: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ʹФ</a:t>
                </a:r>
                <a:r>
                  <a:rPr lang="tg-Cyrl-TJ" sz="2400" b="1" i="1"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tg-Cyrl-TJ" sz="2400" b="1" i="1" dirty="0">
                    <a:effectLst/>
                    <a:latin typeface="Times New Roman" panose="02020603050405020304" pitchFamily="18" charset="0"/>
                    <a:ea typeface="Times New Roman" panose="02020603050405020304" pitchFamily="18" charset="0"/>
                    <a:cs typeface="Times New Roman" panose="02020603050405020304" pitchFamily="18" charset="0"/>
                  </a:rPr>
                  <a:t>cos2</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ω</a:t>
                </a:r>
                <a:r>
                  <a:rPr lang="tg-Cyrl-TJ" sz="2400" b="1" i="1"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(14.7)</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5" name="Прямоугольник 4">
                <a:extLst>
                  <a:ext uri="{FF2B5EF4-FFF2-40B4-BE49-F238E27FC236}">
                    <a16:creationId xmlns:a16="http://schemas.microsoft.com/office/drawing/2014/main" id="{972FD3D4-AAB8-4647-9282-C44C14901256}"/>
                  </a:ext>
                </a:extLst>
              </p:cNvPr>
              <p:cNvSpPr>
                <a:spLocks noRot="1" noChangeAspect="1" noMove="1" noResize="1" noEditPoints="1" noAdjustHandles="1" noChangeArrowheads="1" noChangeShapeType="1" noTextEdit="1"/>
              </p:cNvSpPr>
              <p:nvPr/>
            </p:nvSpPr>
            <p:spPr>
              <a:xfrm>
                <a:off x="1144848" y="856351"/>
                <a:ext cx="8265481" cy="5226624"/>
              </a:xfrm>
              <a:prstGeom prst="rect">
                <a:avLst/>
              </a:prstGeom>
              <a:blipFill>
                <a:blip r:embed="rId2"/>
                <a:stretch>
                  <a:fillRect l="-1180" r="-1106" b="-1632"/>
                </a:stretch>
              </a:blipFill>
            </p:spPr>
            <p:txBody>
              <a:bodyPr/>
              <a:lstStyle/>
              <a:p>
                <a:r>
                  <a:rPr lang="ru-RU">
                    <a:noFill/>
                  </a:rPr>
                  <a:t> </a:t>
                </a:r>
              </a:p>
            </p:txBody>
          </p:sp>
        </mc:Fallback>
      </mc:AlternateContent>
    </p:spTree>
    <p:extLst>
      <p:ext uri="{BB962C8B-B14F-4D97-AF65-F5344CB8AC3E}">
        <p14:creationId xmlns:p14="http://schemas.microsoft.com/office/powerpoint/2010/main" val="16204534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8603DB3B-C198-4972-95F6-C1A97C27DF0D}"/>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p:sp>
        <p:nvSpPr>
          <p:cNvPr id="5" name="Прямоугольник 4">
            <a:extLst>
              <a:ext uri="{FF2B5EF4-FFF2-40B4-BE49-F238E27FC236}">
                <a16:creationId xmlns:a16="http://schemas.microsoft.com/office/drawing/2014/main" id="{0E99ABF5-D7FA-4E9B-974F-0AFAA110D6D1}"/>
              </a:ext>
            </a:extLst>
          </p:cNvPr>
          <p:cNvSpPr/>
          <p:nvPr/>
        </p:nvSpPr>
        <p:spPr>
          <a:xfrm>
            <a:off x="1047195" y="807743"/>
            <a:ext cx="8434156" cy="5573129"/>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Ҳамин тавр, қимати миёнаи қувваи электромагнитӣ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F</a:t>
            </a:r>
            <a:r>
              <a:rPr lang="tg-Cyrl-TJ" sz="2400" i="1" baseline="-25000" dirty="0">
                <a:latin typeface="Times New Roman" panose="02020603050405020304" pitchFamily="18" charset="0"/>
                <a:ea typeface="Times New Roman" panose="02020603050405020304" pitchFamily="18" charset="0"/>
                <a:cs typeface="Times New Roman" panose="02020603050405020304" pitchFamily="18" charset="0"/>
              </a:rPr>
              <a:t>эi</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аз таркибиҳои доимӣ ва тағйирёбанда иборат аст (рас. 14.3). Дар натиҷаи якҷо гузоштани онҳо қувваи электромагнитие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F</a:t>
            </a:r>
            <a:r>
              <a:rPr lang="tg-Cyrl-TJ" sz="2400" i="1" baseline="-25000" dirty="0">
                <a:latin typeface="Times New Roman" panose="02020603050405020304" pitchFamily="18" charset="0"/>
                <a:ea typeface="Times New Roman" panose="02020603050405020304" pitchFamily="18" charset="0"/>
                <a:cs typeface="Times New Roman" panose="02020603050405020304" pitchFamily="18" charset="0"/>
              </a:rPr>
              <a:t>эi</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 вуҷуд меояд, ки дар воҳиди вақт аз рӯйи ду басомад тағйир меёбад. Инчунин дар баъзе вақтҳо вай аз қувваи баръакс таъсиркунанда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F</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м</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кам шуда, ларзиши лангарро ба вуҷуд меорад. Барои бартараф сохтани ларзиши лангар, лозим меояд, ки қувваи электромагнитии натиҷавӣ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F</a:t>
            </a:r>
            <a:r>
              <a:rPr lang="tg-Cyrl-TJ" sz="2400" i="1" baseline="-25000" dirty="0">
                <a:latin typeface="Times New Roman" panose="02020603050405020304" pitchFamily="18" charset="0"/>
                <a:ea typeface="Times New Roman" panose="02020603050405020304" pitchFamily="18" charset="0"/>
                <a:cs typeface="Times New Roman" panose="02020603050405020304" pitchFamily="18" charset="0"/>
              </a:rPr>
              <a:t>эi</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ҳангоми тағйирёбии ҷараён ҳама вақт аз қувваи баръакс таъсиркунанда</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 F</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м</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зиёд бошад.</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365937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619E417-0E7C-4FE3-A64B-F324A30853DC}"/>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p:sp>
        <p:nvSpPr>
          <p:cNvPr id="5" name="Rectangle 2">
            <a:extLst>
              <a:ext uri="{FF2B5EF4-FFF2-40B4-BE49-F238E27FC236}">
                <a16:creationId xmlns:a16="http://schemas.microsoft.com/office/drawing/2014/main" id="{7F5B1973-3DBF-40CE-BA35-97B2C30AC73D}"/>
              </a:ext>
            </a:extLst>
          </p:cNvPr>
          <p:cNvSpPr>
            <a:spLocks noChangeArrowheads="1"/>
          </p:cNvSpPr>
          <p:nvPr/>
        </p:nvSpPr>
        <p:spPr bwMode="auto">
          <a:xfrm>
            <a:off x="958789" y="1518081"/>
            <a:ext cx="1097187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6" name="Объект 5">
            <a:extLst>
              <a:ext uri="{FF2B5EF4-FFF2-40B4-BE49-F238E27FC236}">
                <a16:creationId xmlns:a16="http://schemas.microsoft.com/office/drawing/2014/main" id="{0215CD56-F189-47E3-A3DE-71B666BA6945}"/>
              </a:ext>
            </a:extLst>
          </p:cNvPr>
          <p:cNvGraphicFramePr>
            <a:graphicFrameLocks noChangeAspect="1"/>
          </p:cNvGraphicFramePr>
          <p:nvPr>
            <p:extLst>
              <p:ext uri="{D42A27DB-BD31-4B8C-83A1-F6EECF244321}">
                <p14:modId xmlns:p14="http://schemas.microsoft.com/office/powerpoint/2010/main" val="537200435"/>
              </p:ext>
            </p:extLst>
          </p:nvPr>
        </p:nvGraphicFramePr>
        <p:xfrm>
          <a:off x="958789" y="1518082"/>
          <a:ext cx="7702177" cy="3338003"/>
        </p:xfrm>
        <a:graphic>
          <a:graphicData uri="http://schemas.openxmlformats.org/presentationml/2006/ole">
            <mc:AlternateContent xmlns:mc="http://schemas.openxmlformats.org/markup-compatibility/2006">
              <mc:Choice xmlns:v="urn:schemas-microsoft-com:vml" Requires="v">
                <p:oleObj spid="_x0000_s5124" r:id="rId3" imgW="8010413" imgH="3438413" progId="Visio.Drawing.11">
                  <p:embed/>
                </p:oleObj>
              </mc:Choice>
              <mc:Fallback>
                <p:oleObj r:id="rId3" imgW="8010413" imgH="3438413"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8789" y="1518082"/>
                        <a:ext cx="7702177" cy="3338003"/>
                      </a:xfrm>
                      <a:prstGeom prst="rect">
                        <a:avLst/>
                      </a:prstGeom>
                      <a:noFill/>
                    </p:spPr>
                  </p:pic>
                </p:oleObj>
              </mc:Fallback>
            </mc:AlternateContent>
          </a:graphicData>
        </a:graphic>
      </p:graphicFrame>
      <p:sp>
        <p:nvSpPr>
          <p:cNvPr id="7" name="Прямоугольник 6">
            <a:extLst>
              <a:ext uri="{FF2B5EF4-FFF2-40B4-BE49-F238E27FC236}">
                <a16:creationId xmlns:a16="http://schemas.microsoft.com/office/drawing/2014/main" id="{C9AE240F-1D5A-4888-99A8-A69739B1E845}"/>
              </a:ext>
            </a:extLst>
          </p:cNvPr>
          <p:cNvSpPr/>
          <p:nvPr/>
        </p:nvSpPr>
        <p:spPr>
          <a:xfrm>
            <a:off x="408002" y="5129909"/>
            <a:ext cx="7217916" cy="707886"/>
          </a:xfrm>
          <a:prstGeom prst="rect">
            <a:avLst/>
          </a:prstGeom>
        </p:spPr>
        <p:txBody>
          <a:bodyPr wrap="square">
            <a:spAutoFit/>
          </a:bodyPr>
          <a:lstStyle/>
          <a:p>
            <a:pPr indent="449580" algn="just">
              <a:tabLst>
                <a:tab pos="3690620" algn="l"/>
              </a:tabLst>
            </a:pP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Рас. 14.3. Абдуллоев, Р.Т. Ҳимояи релеии таҷҳизоти электроэнергетикӣ: саҳ. 56.</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483043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3AB2CA2-6DE0-4508-B7AA-D13986F1EA81}"/>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p:sp>
        <p:nvSpPr>
          <p:cNvPr id="5" name="Прямоугольник 4">
            <a:extLst>
              <a:ext uri="{FF2B5EF4-FFF2-40B4-BE49-F238E27FC236}">
                <a16:creationId xmlns:a16="http://schemas.microsoft.com/office/drawing/2014/main" id="{225575C9-6B7F-4094-89E2-2A38EEDD1A57}"/>
              </a:ext>
            </a:extLst>
          </p:cNvPr>
          <p:cNvSpPr/>
          <p:nvPr/>
        </p:nvSpPr>
        <p:spPr>
          <a:xfrm>
            <a:off x="985051" y="936010"/>
            <a:ext cx="8407524" cy="4827284"/>
          </a:xfrm>
          <a:prstGeom prst="rect">
            <a:avLst/>
          </a:prstGeom>
        </p:spPr>
        <p:txBody>
          <a:bodyPr wrap="square">
            <a:spAutoFit/>
          </a:bodyPr>
          <a:lstStyle/>
          <a:p>
            <a:pPr indent="449580" algn="just">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Вобастагии лаҳзавии сели магнитӣ, қувваи электромагнитӣ ва баръакс таъсиркунанда аз вақт, барои релеи электромагнитии ҷараёни тағйирёбанда, бо як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а</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ва ду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б</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сели магнитӣ. </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 ин ноил шудан мумкин аст, масалан, ҳангоми мавҷуд будани ду қувваи электромагнитӣ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F</a:t>
            </a:r>
            <a:r>
              <a:rPr lang="tg-Cyrl-TJ" sz="2400" i="1" baseline="-25000" dirty="0">
                <a:latin typeface="Times New Roman" panose="02020603050405020304" pitchFamily="18" charset="0"/>
                <a:ea typeface="Times New Roman" panose="02020603050405020304" pitchFamily="18" charset="0"/>
                <a:cs typeface="Times New Roman" panose="02020603050405020304" pitchFamily="18" charset="0"/>
              </a:rPr>
              <a:t>эi1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ва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F</a:t>
            </a:r>
            <a:r>
              <a:rPr lang="tg-Cyrl-TJ" sz="2400" i="1" baseline="-25000" dirty="0">
                <a:latin typeface="Times New Roman" panose="02020603050405020304" pitchFamily="18" charset="0"/>
                <a:ea typeface="Times New Roman" panose="02020603050405020304" pitchFamily="18" charset="0"/>
                <a:cs typeface="Times New Roman" panose="02020603050405020304" pitchFamily="18" charset="0"/>
              </a:rPr>
              <a:t>эi2</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ки нисбати ҳам аз рӯйи фаза ҷойдигаркарда мебошанд (рас. 14.3). Қувваи натиҷавии электромагнитӣ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F</a:t>
            </a:r>
            <a:r>
              <a:rPr lang="tg-Cyrl-TJ" sz="2400" i="1" baseline="-25000" dirty="0">
                <a:latin typeface="Times New Roman" panose="02020603050405020304" pitchFamily="18" charset="0"/>
                <a:ea typeface="Times New Roman" panose="02020603050405020304" pitchFamily="18" charset="0"/>
                <a:cs typeface="Times New Roman" panose="02020603050405020304" pitchFamily="18" charset="0"/>
              </a:rPr>
              <a:t>эi</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ки ба суммаи онҳо баробар аст, дар вақт кам тағйир меёбад ва ҳамеша нисбат ба қувваи баръакс таъсиркунанда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F</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м</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зиёдтар мемонад.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67364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DEBD885-0652-4F2E-ABD1-F50732A3B809}"/>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mc:AlternateContent xmlns:mc="http://schemas.openxmlformats.org/markup-compatibility/2006">
        <mc:Choice xmlns:a14="http://schemas.microsoft.com/office/drawing/2010/main" Requires="a14">
          <p:sp>
            <p:nvSpPr>
              <p:cNvPr id="5" name="Прямоугольник 4">
                <a:extLst>
                  <a:ext uri="{FF2B5EF4-FFF2-40B4-BE49-F238E27FC236}">
                    <a16:creationId xmlns:a16="http://schemas.microsoft.com/office/drawing/2014/main" id="{E8730B46-F18A-4122-A7C1-3C6368DC3EEF}"/>
                  </a:ext>
                </a:extLst>
              </p:cNvPr>
              <p:cNvSpPr/>
              <p:nvPr/>
            </p:nvSpPr>
            <p:spPr>
              <a:xfrm>
                <a:off x="993929" y="966787"/>
                <a:ext cx="8380890" cy="4457952"/>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Барои ба даст овардани ду қувваи электромагнитӣ зарур аст, ки ду сели магнитии Ф</a:t>
                </a:r>
                <a:r>
                  <a:rPr lang="tg-Cyrl-TJ" sz="2400" i="1" baseline="-25000" dirty="0">
                    <a:latin typeface="Times New Roman" panose="02020603050405020304" pitchFamily="18" charset="0"/>
                    <a:ea typeface="Times New Roman" panose="02020603050405020304" pitchFamily="18" charset="0"/>
                    <a:cs typeface="Times New Roman" panose="02020603050405020304" pitchFamily="18" charset="0"/>
                  </a:rPr>
                  <a:t>i</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ва Ф</a:t>
                </a:r>
                <a:r>
                  <a:rPr lang="tg-Cyrl-TJ" sz="2400" i="1" baseline="-25000" dirty="0">
                    <a:latin typeface="Times New Roman" panose="02020603050405020304" pitchFamily="18" charset="0"/>
                    <a:ea typeface="Times New Roman" panose="02020603050405020304" pitchFamily="18" charset="0"/>
                    <a:cs typeface="Times New Roman" panose="02020603050405020304" pitchFamily="18" charset="0"/>
                  </a:rPr>
                  <a:t>i</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2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дар вақт ҷойдигаркарда дошта бошем. Одатан ин бо ҷудо кардани сел дар роғи ҳавоӣ ба ду сел бо ёрии печаки кӯтоҳваслшуда ба даст меояд (рас. 14.4,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а</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Дар ин ҳол сели магнитии Ф</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аз сели Ф</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таҳти кунҷи </a:t>
                </a:r>
                <a14:m>
                  <m:oMath xmlns:m="http://schemas.openxmlformats.org/officeDocument/2006/math">
                    <m:r>
                      <a:rPr lang="tg-Cyrl-TJ" sz="2400" i="1">
                        <a:latin typeface="Cambria Math" panose="02040503050406030204" pitchFamily="18" charset="0"/>
                        <a:ea typeface="Times New Roman" panose="02020603050405020304" pitchFamily="18" charset="0"/>
                        <a:cs typeface="Times New Roman" panose="02020603050405020304" pitchFamily="18" charset="0"/>
                      </a:rPr>
                      <m:t>𝜓</m:t>
                    </m:r>
                  </m:oMath>
                </a14:m>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ақиб мемонад (рас. 14.4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б</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Барои иҷрои василаи ченкунанда бо ду бузургии электрикӣ системаи тавозунии электромагнитро-</a:t>
                </a:r>
                <a:endParaRPr lang="ru-RU" sz="2400" dirty="0">
                  <a:latin typeface="Times New Roman" panose="02020603050405020304" pitchFamily="18" charset="0"/>
                  <a:cs typeface="Times New Roman" panose="02020603050405020304" pitchFamily="18" charset="0"/>
                </a:endParaRPr>
              </a:p>
            </p:txBody>
          </p:sp>
        </mc:Choice>
        <mc:Fallback>
          <p:sp>
            <p:nvSpPr>
              <p:cNvPr id="5" name="Прямоугольник 4">
                <a:extLst>
                  <a:ext uri="{FF2B5EF4-FFF2-40B4-BE49-F238E27FC236}">
                    <a16:creationId xmlns:a16="http://schemas.microsoft.com/office/drawing/2014/main" id="{E8730B46-F18A-4122-A7C1-3C6368DC3EEF}"/>
                  </a:ext>
                </a:extLst>
              </p:cNvPr>
              <p:cNvSpPr>
                <a:spLocks noRot="1" noChangeAspect="1" noMove="1" noResize="1" noEditPoints="1" noAdjustHandles="1" noChangeArrowheads="1" noChangeShapeType="1" noTextEdit="1"/>
              </p:cNvSpPr>
              <p:nvPr/>
            </p:nvSpPr>
            <p:spPr>
              <a:xfrm>
                <a:off x="993929" y="966787"/>
                <a:ext cx="8380890" cy="4457952"/>
              </a:xfrm>
              <a:prstGeom prst="rect">
                <a:avLst/>
              </a:prstGeom>
              <a:blipFill>
                <a:blip r:embed="rId2"/>
                <a:stretch>
                  <a:fillRect l="-1091" r="-1382" b="-2326"/>
                </a:stretch>
              </a:blipFill>
            </p:spPr>
            <p:txBody>
              <a:bodyPr/>
              <a:lstStyle/>
              <a:p>
                <a:r>
                  <a:rPr lang="ru-RU">
                    <a:noFill/>
                  </a:rPr>
                  <a:t> </a:t>
                </a:r>
              </a:p>
            </p:txBody>
          </p:sp>
        </mc:Fallback>
      </mc:AlternateContent>
    </p:spTree>
    <p:extLst>
      <p:ext uri="{BB962C8B-B14F-4D97-AF65-F5344CB8AC3E}">
        <p14:creationId xmlns:p14="http://schemas.microsoft.com/office/powerpoint/2010/main" val="8878704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14AD5170-2F00-4A42-8EE1-F5FF8AF43502}"/>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mc:AlternateContent xmlns:mc="http://schemas.openxmlformats.org/markup-compatibility/2006">
        <mc:Choice xmlns:a14="http://schemas.microsoft.com/office/drawing/2010/main" Requires="a14">
          <p:sp>
            <p:nvSpPr>
              <p:cNvPr id="5" name="Прямоугольник 4">
                <a:extLst>
                  <a:ext uri="{FF2B5EF4-FFF2-40B4-BE49-F238E27FC236}">
                    <a16:creationId xmlns:a16="http://schemas.microsoft.com/office/drawing/2014/main" id="{7F721662-7726-4159-8893-C6E614B35BC5}"/>
                  </a:ext>
                </a:extLst>
              </p:cNvPr>
              <p:cNvSpPr/>
              <p:nvPr/>
            </p:nvSpPr>
            <p:spPr>
              <a:xfrm>
                <a:off x="1100460" y="810219"/>
                <a:ext cx="8292115" cy="5047728"/>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-бо ду </a:t>
                </a:r>
                <a:r>
                  <a:rPr lang="tg-Cyrl-TJ" sz="2400" dirty="0">
                    <a:latin typeface="Times New Roman" panose="02020603050405020304" pitchFamily="18" charset="0"/>
                    <a:ea typeface="Calibri" panose="020F0502020204030204" pitchFamily="34" charset="0"/>
                    <a:cs typeface="Times New Roman" panose="02020603050405020304" pitchFamily="18" charset="0"/>
                  </a:rPr>
                  <a:t>ғ</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алтак ва лангари ҳаракатнок дар намуди шоинак истифода бурдан мумкин аст. Ин система квадрати мутлақи ҷараёнҳои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I</a:t>
                </a:r>
                <a:r>
                  <a:rPr lang="tg-Cyrl-TJ" sz="2400" i="1"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ва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I</a:t>
                </a:r>
                <a:r>
                  <a:rPr lang="tg-Cyrl-TJ" sz="2400" i="1"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-ро муқоиса мекунад. Ба системаи ҳаракаткунанда аз тарафи муқобил қувваи электромагнитӣ таъсир мекунад.</a:t>
                </a:r>
                <a:endParaRPr lang="ru-RU" sz="2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tabLst>
                    <a:tab pos="3690620" algn="l"/>
                  </a:tabLst>
                </a:pPr>
                <a:r>
                  <a:rPr lang="ru-RU" sz="2400" b="1"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b="1" i="1"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tg-Cyrl-TJ" sz="2400" b="1" i="1" baseline="-25000" dirty="0">
                    <a:effectLst/>
                    <a:latin typeface="Times New Roman" panose="02020603050405020304" pitchFamily="18" charset="0"/>
                    <a:ea typeface="Times New Roman" panose="02020603050405020304" pitchFamily="18" charset="0"/>
                    <a:cs typeface="Times New Roman" panose="02020603050405020304" pitchFamily="18" charset="0"/>
                  </a:rPr>
                  <a:t>э1</a:t>
                </a:r>
                <a:r>
                  <a:rPr lang="tg-Cyrl-TJ" sz="2400" b="1" i="1" dirty="0">
                    <a:effectLst/>
                    <a:latin typeface="Times New Roman" panose="02020603050405020304" pitchFamily="18" charset="0"/>
                    <a:ea typeface="Times New Roman" panose="02020603050405020304" pitchFamily="18" charset="0"/>
                    <a:cs typeface="Times New Roman" panose="02020603050405020304" pitchFamily="18" charset="0"/>
                  </a:rPr>
                  <a:t> = k</a:t>
                </a:r>
                <a:r>
                  <a:rPr lang="tg-Cyrl-TJ" sz="2400" b="1" i="1" baseline="-25000" dirty="0">
                    <a:effectLst/>
                    <a:latin typeface="Times New Roman" panose="02020603050405020304" pitchFamily="18" charset="0"/>
                    <a:ea typeface="Times New Roman" panose="02020603050405020304" pitchFamily="18" charset="0"/>
                    <a:cs typeface="Times New Roman" panose="02020603050405020304" pitchFamily="18" charset="0"/>
                  </a:rPr>
                  <a:t>1</a:t>
                </a:r>
                <a14:m>
                  <m:oMath xmlns:m="http://schemas.openxmlformats.org/officeDocument/2006/math">
                    <m:sSubSup>
                      <m:sSubSupPr>
                        <m:ctrlP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ctrlPr>
                      </m:sSubSupPr>
                      <m:e>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𝑰</m:t>
                        </m:r>
                      </m:e>
                      <m:sub>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𝟏</m:t>
                        </m:r>
                      </m:sub>
                      <m:sup>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𝟐</m:t>
                        </m:r>
                      </m:sup>
                    </m:sSubSup>
                  </m:oMath>
                </a14:m>
                <a:r>
                  <a:rPr lang="tg-Cyrl-TJ" sz="2400" b="1" i="1" dirty="0">
                    <a:effectLst/>
                    <a:latin typeface="Times New Roman" panose="02020603050405020304" pitchFamily="18" charset="0"/>
                    <a:ea typeface="Times New Roman" panose="02020603050405020304" pitchFamily="18" charset="0"/>
                    <a:cs typeface="Times New Roman" panose="02020603050405020304" pitchFamily="18" charset="0"/>
                  </a:rPr>
                  <a:t>/</a:t>
                </a:r>
                <a14:m>
                  <m:oMath xmlns:m="http://schemas.openxmlformats.org/officeDocument/2006/math">
                    <m:sSubSup>
                      <m:sSubSupPr>
                        <m:ctrlP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ctrlPr>
                      </m:sSubSupPr>
                      <m:e>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𝜹</m:t>
                        </m:r>
                      </m:e>
                      <m:sub>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𝟏</m:t>
                        </m:r>
                      </m:sub>
                      <m:sup>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𝟐</m:t>
                        </m:r>
                      </m:sup>
                    </m:sSubSup>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 </m:t>
                    </m:r>
                  </m:oMath>
                </a14:m>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 ва   </a:t>
                </a:r>
                <a:r>
                  <a:rPr lang="tg-Cyrl-TJ" sz="2400" b="1" i="1" dirty="0">
                    <a:effectLst/>
                    <a:latin typeface="Times New Roman" panose="02020603050405020304" pitchFamily="18" charset="0"/>
                    <a:ea typeface="Times New Roman" panose="02020603050405020304" pitchFamily="18" charset="0"/>
                    <a:cs typeface="Times New Roman" panose="02020603050405020304" pitchFamily="18" charset="0"/>
                  </a:rPr>
                  <a:t>F</a:t>
                </a:r>
                <a:r>
                  <a:rPr lang="tg-Cyrl-TJ" sz="2400" b="1" i="1" baseline="-25000" dirty="0">
                    <a:effectLst/>
                    <a:latin typeface="Times New Roman" panose="02020603050405020304" pitchFamily="18" charset="0"/>
                    <a:ea typeface="Times New Roman" panose="02020603050405020304" pitchFamily="18" charset="0"/>
                    <a:cs typeface="Times New Roman" panose="02020603050405020304" pitchFamily="18" charset="0"/>
                  </a:rPr>
                  <a:t>э2</a:t>
                </a:r>
                <a:r>
                  <a:rPr lang="tg-Cyrl-TJ" sz="2400" b="1" i="1" dirty="0">
                    <a:effectLst/>
                    <a:latin typeface="Times New Roman" panose="02020603050405020304" pitchFamily="18" charset="0"/>
                    <a:ea typeface="Times New Roman" panose="02020603050405020304" pitchFamily="18" charset="0"/>
                    <a:cs typeface="Times New Roman" panose="02020603050405020304" pitchFamily="18" charset="0"/>
                  </a:rPr>
                  <a:t> = k</a:t>
                </a:r>
                <a:r>
                  <a:rPr lang="tg-Cyrl-TJ" sz="2400" b="1" i="1" baseline="-25000" dirty="0">
                    <a:effectLst/>
                    <a:latin typeface="Times New Roman" panose="02020603050405020304" pitchFamily="18" charset="0"/>
                    <a:ea typeface="Times New Roman" panose="02020603050405020304" pitchFamily="18" charset="0"/>
                    <a:cs typeface="Times New Roman" panose="02020603050405020304" pitchFamily="18" charset="0"/>
                  </a:rPr>
                  <a:t>2 </a:t>
                </a:r>
                <a14:m>
                  <m:oMath xmlns:m="http://schemas.openxmlformats.org/officeDocument/2006/math">
                    <m:sSubSup>
                      <m:sSubSupPr>
                        <m:ctrlP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ctrlPr>
                      </m:sSubSupPr>
                      <m:e>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𝑰</m:t>
                        </m:r>
                      </m:e>
                      <m:sub>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𝟐</m:t>
                        </m:r>
                      </m:sub>
                      <m:sup>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𝟐</m:t>
                        </m:r>
                      </m:sup>
                    </m:sSubSup>
                  </m:oMath>
                </a14:m>
                <a:r>
                  <a:rPr lang="tg-Cyrl-TJ" sz="2400" b="1" i="1" dirty="0">
                    <a:effectLst/>
                    <a:latin typeface="Times New Roman" panose="02020603050405020304" pitchFamily="18" charset="0"/>
                    <a:ea typeface="Times New Roman" panose="02020603050405020304" pitchFamily="18" charset="0"/>
                    <a:cs typeface="Times New Roman" panose="02020603050405020304" pitchFamily="18" charset="0"/>
                  </a:rPr>
                  <a:t>/</a:t>
                </a:r>
                <a14:m>
                  <m:oMath xmlns:m="http://schemas.openxmlformats.org/officeDocument/2006/math">
                    <m:sSubSup>
                      <m:sSubSupPr>
                        <m:ctrlPr>
                          <a:rPr lang="ru-RU" sz="2400" b="1" i="1">
                            <a:effectLst/>
                            <a:latin typeface="Cambria Math" panose="02040503050406030204" pitchFamily="18" charset="0"/>
                            <a:ea typeface="Times New Roman" panose="02020603050405020304" pitchFamily="18" charset="0"/>
                            <a:cs typeface="Times New Roman" panose="02020603050405020304" pitchFamily="18" charset="0"/>
                          </a:rPr>
                        </m:ctrlPr>
                      </m:sSubSupPr>
                      <m:e>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𝜹</m:t>
                        </m:r>
                      </m:e>
                      <m:sub>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𝟐</m:t>
                        </m:r>
                      </m:sub>
                      <m:sup>
                        <m:r>
                          <a:rPr lang="tg-Cyrl-TJ" sz="2400" b="1" i="1">
                            <a:effectLst/>
                            <a:latin typeface="Cambria Math" panose="02040503050406030204" pitchFamily="18" charset="0"/>
                            <a:ea typeface="Times New Roman" panose="02020603050405020304" pitchFamily="18" charset="0"/>
                            <a:cs typeface="Times New Roman" panose="02020603050405020304" pitchFamily="18" charset="0"/>
                          </a:rPr>
                          <m:t>𝟐</m:t>
                        </m:r>
                      </m:sup>
                    </m:sSubSup>
                  </m:oMath>
                </a14:m>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(14.8)</a:t>
                </a:r>
              </a:p>
              <a:p>
                <a:pPr algn="just">
                  <a:lnSpc>
                    <a:spcPct val="150000"/>
                  </a:lnSpc>
                  <a:tabLst>
                    <a:tab pos="3690620" algn="l"/>
                  </a:tabLst>
                </a:pPr>
                <a:r>
                  <a:rPr lang="tg-Cyrl-TJ" sz="2400" dirty="0">
                    <a:latin typeface="Times New Roman" panose="02020603050405020304" pitchFamily="18" charset="0"/>
                    <a:cs typeface="Times New Roman" panose="02020603050405020304" pitchFamily="18" charset="0"/>
                  </a:rPr>
                  <a:t>Реле ҳангоме фаъол мегардад, ки агар </a:t>
                </a:r>
                <a:r>
                  <a:rPr lang="tg-Cyrl-TJ" sz="2400" i="1" dirty="0">
                    <a:latin typeface="Times New Roman" panose="02020603050405020304" pitchFamily="18" charset="0"/>
                    <a:cs typeface="Times New Roman" panose="02020603050405020304" pitchFamily="18" charset="0"/>
                  </a:rPr>
                  <a:t>F</a:t>
                </a:r>
                <a:r>
                  <a:rPr lang="tg-Cyrl-TJ" sz="2400" i="1" baseline="-25000" dirty="0">
                    <a:latin typeface="Times New Roman" panose="02020603050405020304" pitchFamily="18" charset="0"/>
                    <a:cs typeface="Times New Roman" panose="02020603050405020304" pitchFamily="18" charset="0"/>
                  </a:rPr>
                  <a:t>э1 </a:t>
                </a:r>
                <a:r>
                  <a:rPr lang="tg-Cyrl-TJ" sz="2400" i="1" dirty="0">
                    <a:latin typeface="Times New Roman" panose="02020603050405020304" pitchFamily="18" charset="0"/>
                    <a:cs typeface="Times New Roman" panose="02020603050405020304" pitchFamily="18" charset="0"/>
                  </a:rPr>
                  <a:t>&gt; F</a:t>
                </a:r>
                <a:r>
                  <a:rPr lang="tg-Cyrl-TJ" sz="2400" i="1" baseline="-25000" dirty="0">
                    <a:latin typeface="Times New Roman" panose="02020603050405020304" pitchFamily="18" charset="0"/>
                    <a:cs typeface="Times New Roman" panose="02020603050405020304" pitchFamily="18" charset="0"/>
                  </a:rPr>
                  <a:t>э2</a:t>
                </a:r>
                <a:r>
                  <a:rPr lang="tg-Cyrl-TJ" sz="2400" dirty="0">
                    <a:latin typeface="Times New Roman" panose="02020603050405020304" pitchFamily="18" charset="0"/>
                    <a:cs typeface="Times New Roman" panose="02020603050405020304" pitchFamily="18" charset="0"/>
                  </a:rPr>
                  <a:t>. Дар ҳамвории комплексӣ </a:t>
                </a:r>
                <a:r>
                  <a:rPr lang="tg-Cyrl-TJ" sz="2400" i="1" u="sng" dirty="0">
                    <a:latin typeface="Times New Roman" panose="02020603050405020304" pitchFamily="18" charset="0"/>
                    <a:cs typeface="Times New Roman" panose="02020603050405020304" pitchFamily="18" charset="0"/>
                  </a:rPr>
                  <a:t>W</a:t>
                </a:r>
                <a:r>
                  <a:rPr lang="tg-Cyrl-TJ" sz="2400" dirty="0">
                    <a:latin typeface="Times New Roman" panose="02020603050405020304" pitchFamily="18" charset="0"/>
                    <a:cs typeface="Times New Roman" panose="02020603050405020304" pitchFamily="18" charset="0"/>
                  </a:rPr>
                  <a:t> хати сарҳадӣ чунин муайян мешавад </a:t>
                </a:r>
                <a:r>
                  <a:rPr lang="tg-Cyrl-TJ" sz="2400" i="1" u="sng" dirty="0">
                    <a:latin typeface="Times New Roman" panose="02020603050405020304" pitchFamily="18" charset="0"/>
                    <a:cs typeface="Times New Roman" panose="02020603050405020304" pitchFamily="18" charset="0"/>
                  </a:rPr>
                  <a:t>W</a:t>
                </a:r>
                <a:r>
                  <a:rPr lang="tg-Cyrl-TJ" sz="2400" dirty="0">
                    <a:latin typeface="Times New Roman" panose="02020603050405020304" pitchFamily="18" charset="0"/>
                    <a:cs typeface="Times New Roman" panose="02020603050405020304" pitchFamily="18" charset="0"/>
                  </a:rPr>
                  <a:t> = </a:t>
                </a:r>
                <a:r>
                  <a:rPr lang="tg-Cyrl-TJ" sz="2400" i="1" dirty="0">
                    <a:latin typeface="Times New Roman" panose="02020603050405020304" pitchFamily="18" charset="0"/>
                    <a:cs typeface="Times New Roman" panose="02020603050405020304" pitchFamily="18" charset="0"/>
                  </a:rPr>
                  <a:t>F</a:t>
                </a:r>
                <a:r>
                  <a:rPr lang="tg-Cyrl-TJ" sz="2400" i="1" baseline="-25000" dirty="0">
                    <a:latin typeface="Times New Roman" panose="02020603050405020304" pitchFamily="18" charset="0"/>
                    <a:cs typeface="Times New Roman" panose="02020603050405020304" pitchFamily="18" charset="0"/>
                  </a:rPr>
                  <a:t>э1</a:t>
                </a:r>
                <a:r>
                  <a:rPr lang="tg-Cyrl-TJ" sz="2400" dirty="0">
                    <a:latin typeface="Times New Roman" panose="02020603050405020304" pitchFamily="18" charset="0"/>
                    <a:cs typeface="Times New Roman" panose="02020603050405020304" pitchFamily="18" charset="0"/>
                  </a:rPr>
                  <a:t> / </a:t>
                </a:r>
                <a:r>
                  <a:rPr lang="tg-Cyrl-TJ" sz="2400" i="1" dirty="0">
                    <a:latin typeface="Times New Roman" panose="02020603050405020304" pitchFamily="18" charset="0"/>
                    <a:cs typeface="Times New Roman" panose="02020603050405020304" pitchFamily="18" charset="0"/>
                  </a:rPr>
                  <a:t>F</a:t>
                </a:r>
                <a:r>
                  <a:rPr lang="tg-Cyrl-TJ" sz="2400" i="1" baseline="-25000" dirty="0">
                    <a:latin typeface="Times New Roman" panose="02020603050405020304" pitchFamily="18" charset="0"/>
                    <a:cs typeface="Times New Roman" panose="02020603050405020304" pitchFamily="18" charset="0"/>
                  </a:rPr>
                  <a:t>э</a:t>
                </a:r>
                <a:r>
                  <a:rPr lang="tg-Cyrl-TJ" sz="2400" dirty="0">
                    <a:latin typeface="Times New Roman" panose="02020603050405020304" pitchFamily="18" charset="0"/>
                    <a:cs typeface="Times New Roman" panose="02020603050405020304" pitchFamily="18" charset="0"/>
                  </a:rPr>
                  <a:t> = 1 ва шакли давраро дорад.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5" name="Прямоугольник 4">
                <a:extLst>
                  <a:ext uri="{FF2B5EF4-FFF2-40B4-BE49-F238E27FC236}">
                    <a16:creationId xmlns:a16="http://schemas.microsoft.com/office/drawing/2014/main" id="{7F721662-7726-4159-8893-C6E614B35BC5}"/>
                  </a:ext>
                </a:extLst>
              </p:cNvPr>
              <p:cNvSpPr>
                <a:spLocks noRot="1" noChangeAspect="1" noMove="1" noResize="1" noEditPoints="1" noAdjustHandles="1" noChangeArrowheads="1" noChangeShapeType="1" noTextEdit="1"/>
              </p:cNvSpPr>
              <p:nvPr/>
            </p:nvSpPr>
            <p:spPr>
              <a:xfrm>
                <a:off x="1100460" y="810219"/>
                <a:ext cx="8292115" cy="5047728"/>
              </a:xfrm>
              <a:prstGeom prst="rect">
                <a:avLst/>
              </a:prstGeom>
              <a:blipFill>
                <a:blip r:embed="rId2"/>
                <a:stretch>
                  <a:fillRect l="-1176" r="-1103" b="-1812"/>
                </a:stretch>
              </a:blipFill>
            </p:spPr>
            <p:txBody>
              <a:bodyPr/>
              <a:lstStyle/>
              <a:p>
                <a:r>
                  <a:rPr lang="ru-RU">
                    <a:noFill/>
                  </a:rPr>
                  <a:t> </a:t>
                </a:r>
              </a:p>
            </p:txBody>
          </p:sp>
        </mc:Fallback>
      </mc:AlternateContent>
    </p:spTree>
    <p:extLst>
      <p:ext uri="{BB962C8B-B14F-4D97-AF65-F5344CB8AC3E}">
        <p14:creationId xmlns:p14="http://schemas.microsoft.com/office/powerpoint/2010/main" val="16978137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45340F8-7EBD-4237-965F-EFF1753AAB04}"/>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p:sp>
        <p:nvSpPr>
          <p:cNvPr id="5" name="Прямоугольник 4">
            <a:extLst>
              <a:ext uri="{FF2B5EF4-FFF2-40B4-BE49-F238E27FC236}">
                <a16:creationId xmlns:a16="http://schemas.microsoft.com/office/drawing/2014/main" id="{8FB6BF45-1D73-4029-AF65-2A41C8275491}"/>
              </a:ext>
            </a:extLst>
          </p:cNvPr>
          <p:cNvSpPr/>
          <p:nvPr/>
        </p:nvSpPr>
        <p:spPr>
          <a:xfrm>
            <a:off x="962965" y="726149"/>
            <a:ext cx="7980070" cy="587148"/>
          </a:xfrm>
          <a:prstGeom prst="rect">
            <a:avLst/>
          </a:prstGeom>
        </p:spPr>
        <p:txBody>
          <a:bodyPr wrap="none">
            <a:spAutoFit/>
          </a:bodyPr>
          <a:lstStyle/>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Фарогирии реле (минтақаи корӣ) аз давра берун мебарояд.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2">
            <a:extLst>
              <a:ext uri="{FF2B5EF4-FFF2-40B4-BE49-F238E27FC236}">
                <a16:creationId xmlns:a16="http://schemas.microsoft.com/office/drawing/2014/main" id="{7B50A3AE-F62B-42FA-B313-C872163ED84A}"/>
              </a:ext>
            </a:extLst>
          </p:cNvPr>
          <p:cNvSpPr>
            <a:spLocks noChangeArrowheads="1"/>
          </p:cNvSpPr>
          <p:nvPr/>
        </p:nvSpPr>
        <p:spPr bwMode="auto">
          <a:xfrm>
            <a:off x="1476376" y="1562469"/>
            <a:ext cx="1293674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7" name="Объект 6">
            <a:extLst>
              <a:ext uri="{FF2B5EF4-FFF2-40B4-BE49-F238E27FC236}">
                <a16:creationId xmlns:a16="http://schemas.microsoft.com/office/drawing/2014/main" id="{2F74698E-1A8B-429F-836B-9813E7137E38}"/>
              </a:ext>
            </a:extLst>
          </p:cNvPr>
          <p:cNvGraphicFramePr>
            <a:graphicFrameLocks noChangeAspect="1"/>
          </p:cNvGraphicFramePr>
          <p:nvPr>
            <p:extLst>
              <p:ext uri="{D42A27DB-BD31-4B8C-83A1-F6EECF244321}">
                <p14:modId xmlns:p14="http://schemas.microsoft.com/office/powerpoint/2010/main" val="4289466824"/>
              </p:ext>
            </p:extLst>
          </p:nvPr>
        </p:nvGraphicFramePr>
        <p:xfrm>
          <a:off x="1476375" y="1585913"/>
          <a:ext cx="6399213" cy="3630612"/>
        </p:xfrm>
        <a:graphic>
          <a:graphicData uri="http://schemas.openxmlformats.org/presentationml/2006/ole">
            <mc:AlternateContent xmlns:mc="http://schemas.openxmlformats.org/markup-compatibility/2006">
              <mc:Choice xmlns:v="urn:schemas-microsoft-com:vml" Requires="v">
                <p:oleObj spid="_x0000_s11268" r:id="rId3" imgW="3540274" imgH="1589106" progId="Visio.Drawing.11">
                  <p:embed/>
                </p:oleObj>
              </mc:Choice>
              <mc:Fallback>
                <p:oleObj r:id="rId3" imgW="3540274" imgH="1589106"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6375" y="1585913"/>
                        <a:ext cx="6399213" cy="3630612"/>
                      </a:xfrm>
                      <a:prstGeom prst="rect">
                        <a:avLst/>
                      </a:prstGeom>
                      <a:noFill/>
                    </p:spPr>
                  </p:pic>
                </p:oleObj>
              </mc:Fallback>
            </mc:AlternateContent>
          </a:graphicData>
        </a:graphic>
      </p:graphicFrame>
      <p:sp>
        <p:nvSpPr>
          <p:cNvPr id="8" name="Прямоугольник 7">
            <a:extLst>
              <a:ext uri="{FF2B5EF4-FFF2-40B4-BE49-F238E27FC236}">
                <a16:creationId xmlns:a16="http://schemas.microsoft.com/office/drawing/2014/main" id="{B90E30E6-C16F-45AF-8F7C-141694652D88}"/>
              </a:ext>
            </a:extLst>
          </p:cNvPr>
          <p:cNvSpPr/>
          <p:nvPr/>
        </p:nvSpPr>
        <p:spPr>
          <a:xfrm>
            <a:off x="602432" y="5442608"/>
            <a:ext cx="6613179" cy="1064009"/>
          </a:xfrm>
          <a:prstGeom prst="rect">
            <a:avLst/>
          </a:prstGeom>
        </p:spPr>
        <p:txBody>
          <a:bodyPr wrap="square">
            <a:spAutoFit/>
          </a:bodyPr>
          <a:lstStyle/>
          <a:p>
            <a:pPr>
              <a:lnSpc>
                <a:spcPct val="107000"/>
              </a:lnSpc>
              <a:tabLst>
                <a:tab pos="3690620" algn="l"/>
              </a:tabLst>
            </a:pP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Рас. 14.4. Релеи электромагнитӣ бо ду сели магнитӣ (</a:t>
            </a:r>
            <a:r>
              <a:rPr lang="tg-Cyrl-TJ" sz="2000" i="1" dirty="0">
                <a:latin typeface="Times New Roman" panose="02020603050405020304" pitchFamily="18" charset="0"/>
                <a:ea typeface="Times New Roman" panose="02020603050405020304" pitchFamily="18" charset="0"/>
                <a:cs typeface="Times New Roman" panose="02020603050405020304" pitchFamily="18" charset="0"/>
              </a:rPr>
              <a:t>а</a:t>
            </a: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 ва диаграммаи векторӣ (</a:t>
            </a:r>
            <a:r>
              <a:rPr lang="tg-Cyrl-TJ" sz="2000" i="1" dirty="0">
                <a:latin typeface="Times New Roman" panose="02020603050405020304" pitchFamily="18" charset="0"/>
                <a:ea typeface="Times New Roman" panose="02020603050405020304" pitchFamily="18" charset="0"/>
                <a:cs typeface="Times New Roman" panose="02020603050405020304" pitchFamily="18" charset="0"/>
              </a:rPr>
              <a:t>б</a:t>
            </a:r>
            <a:r>
              <a:rPr lang="tg-Cyrl-TJ" sz="2000" dirty="0">
                <a:latin typeface="Times New Roman" panose="02020603050405020304" pitchFamily="18" charset="0"/>
                <a:ea typeface="Times New Roman" panose="02020603050405020304" pitchFamily="18" charset="0"/>
                <a:cs typeface="Times New Roman" panose="02020603050405020304" pitchFamily="18" charset="0"/>
              </a:rPr>
              <a:t>) Абдуллоев, Р.Т. Ҳимояи релеии таҷҳизоти  лектроэнергетикӣ: саҳ. 57.</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71843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C06B0651-3C32-4F7D-A475-F806D773C33D}"/>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p:sp>
        <p:nvSpPr>
          <p:cNvPr id="5" name="Прямоугольник 4">
            <a:extLst>
              <a:ext uri="{FF2B5EF4-FFF2-40B4-BE49-F238E27FC236}">
                <a16:creationId xmlns:a16="http://schemas.microsoft.com/office/drawing/2014/main" id="{AF3C1857-0C7E-462A-8E86-24BBBB305373}"/>
              </a:ext>
            </a:extLst>
          </p:cNvPr>
          <p:cNvSpPr/>
          <p:nvPr/>
        </p:nvSpPr>
        <p:spPr>
          <a:xfrm>
            <a:off x="1180360" y="951577"/>
            <a:ext cx="8070172" cy="4457952"/>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Барои ҳимояи релеӣ ва автоматика параметрҳои асосӣ ин вақти корӣ ва вақти бозгашти реле мебошад. Дар релеҳои электромагнитӣ вақти корӣ аз ду таркибӣ иборат мебошад: </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indent="449580" algn="r">
              <a:lnSpc>
                <a:spcPct val="150000"/>
              </a:lnSpc>
              <a:tabLst>
                <a:tab pos="3690620" algn="l"/>
              </a:tabLst>
            </a:pPr>
            <a:r>
              <a:rPr lang="tg-Cyrl-TJ" sz="2400" b="1" i="1" dirty="0">
                <a:latin typeface="Times New Roman" panose="02020603050405020304" pitchFamily="18" charset="0"/>
                <a:ea typeface="Times New Roman" panose="02020603050405020304" pitchFamily="18" charset="0"/>
                <a:cs typeface="Times New Roman" panose="02020603050405020304" pitchFamily="18" charset="0"/>
              </a:rPr>
              <a:t>t</a:t>
            </a:r>
            <a:r>
              <a:rPr lang="tg-Cyrl-TJ" sz="2400" b="1" baseline="-25000" dirty="0">
                <a:latin typeface="Times New Roman" panose="02020603050405020304" pitchFamily="18" charset="0"/>
                <a:ea typeface="Times New Roman" panose="02020603050405020304" pitchFamily="18" charset="0"/>
                <a:cs typeface="Times New Roman" panose="02020603050405020304" pitchFamily="18" charset="0"/>
              </a:rPr>
              <a:t>кор. </a:t>
            </a: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tg-Cyrl-TJ" sz="2400" b="1" i="1" dirty="0">
                <a:latin typeface="Times New Roman" panose="02020603050405020304" pitchFamily="18" charset="0"/>
                <a:ea typeface="Times New Roman" panose="02020603050405020304" pitchFamily="18" charset="0"/>
                <a:cs typeface="Times New Roman" panose="02020603050405020304" pitchFamily="18" charset="0"/>
              </a:rPr>
              <a:t>t</a:t>
            </a:r>
            <a:r>
              <a:rPr lang="tg-Cyrl-TJ" sz="2400" b="1" baseline="-25000" dirty="0">
                <a:latin typeface="Times New Roman" panose="02020603050405020304" pitchFamily="18" charset="0"/>
                <a:ea typeface="Times New Roman" panose="02020603050405020304" pitchFamily="18" charset="0"/>
                <a:cs typeface="Times New Roman" panose="02020603050405020304" pitchFamily="18" charset="0"/>
              </a:rPr>
              <a:t>н</a:t>
            </a: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 + </a:t>
            </a:r>
            <a:r>
              <a:rPr lang="tg-Cyrl-TJ" sz="2400" b="1" i="1" dirty="0">
                <a:latin typeface="Times New Roman" panose="02020603050405020304" pitchFamily="18" charset="0"/>
                <a:ea typeface="Times New Roman" panose="02020603050405020304" pitchFamily="18" charset="0"/>
                <a:cs typeface="Times New Roman" panose="02020603050405020304" pitchFamily="18" charset="0"/>
              </a:rPr>
              <a:t>t</a:t>
            </a:r>
            <a:r>
              <a:rPr lang="tg-Cyrl-TJ" sz="2400" b="1" baseline="-25000" dirty="0">
                <a:latin typeface="Times New Roman" panose="02020603050405020304" pitchFamily="18" charset="0"/>
                <a:ea typeface="Times New Roman" panose="02020603050405020304" pitchFamily="18" charset="0"/>
                <a:cs typeface="Times New Roman" panose="02020603050405020304" pitchFamily="18" charset="0"/>
              </a:rPr>
              <a:t>д</a:t>
            </a:r>
            <a:r>
              <a:rPr lang="tg-Cyrl-TJ" sz="2400" b="1" dirty="0">
                <a:latin typeface="Times New Roman" panose="02020603050405020304" pitchFamily="18" charset="0"/>
                <a:ea typeface="Times New Roman" panose="02020603050405020304" pitchFamily="18" charset="0"/>
                <a:cs typeface="Times New Roman" panose="02020603050405020304" pitchFamily="18" charset="0"/>
              </a:rPr>
              <a:t>,</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(14.9)</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ки дар ин ҷо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t</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н</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 вақти аз моменти таъсиркунии бузургии бакордароваранда то лаҳзаи аввали ҳаракати лангар, с;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t</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д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вақти аз аввали ҳаракати лангар то охири ба кор даромадани реле, с.</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806501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6ED36EA-6FC4-4FE6-A879-4534DC45C294}"/>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p:sp>
        <p:nvSpPr>
          <p:cNvPr id="5" name="Прямоугольник 4">
            <a:extLst>
              <a:ext uri="{FF2B5EF4-FFF2-40B4-BE49-F238E27FC236}">
                <a16:creationId xmlns:a16="http://schemas.microsoft.com/office/drawing/2014/main" id="{98932752-7EF3-4F8C-82F7-DED61340E3EF}"/>
              </a:ext>
            </a:extLst>
          </p:cNvPr>
          <p:cNvSpPr/>
          <p:nvPr/>
        </p:nvSpPr>
        <p:spPr>
          <a:xfrm>
            <a:off x="1180359" y="1052675"/>
            <a:ext cx="8203337" cy="5011949"/>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Вақти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t</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н</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аз суръати зиёдшавии ҷараён дар печаи реле ва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t</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д</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аз ҳаракат ва суръати ҷойивазкунии лангар вобастагӣ дорад. Дар релеҳои электромагнитии маъмулӣ вақти корӣ </a:t>
            </a:r>
            <a:r>
              <a:rPr lang="en-US" sz="2400" i="1" dirty="0">
                <a:latin typeface="Times New Roman" panose="02020603050405020304" pitchFamily="18" charset="0"/>
                <a:ea typeface="Times New Roman" panose="02020603050405020304" pitchFamily="18" charset="0"/>
                <a:cs typeface="Times New Roman" panose="02020603050405020304" pitchFamily="18" charset="0"/>
              </a:rPr>
              <a:t>t</a:t>
            </a:r>
            <a:r>
              <a:rPr lang="ru-RU" sz="2400" baseline="-25000" dirty="0">
                <a:latin typeface="Times New Roman" panose="02020603050405020304" pitchFamily="18" charset="0"/>
                <a:ea typeface="Times New Roman" panose="02020603050405020304" pitchFamily="18" charset="0"/>
                <a:cs typeface="Times New Roman" panose="02020603050405020304" pitchFamily="18" charset="0"/>
              </a:rPr>
              <a:t>кор. </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0,02...0,1 с-ро ташкил медиҳад. </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Барои ҳимояи релеӣ ва автоматика инчунин релеи пайвасткунанда ва ҷудокунандаи тамосҳо бо таъхири вақт (дар релеҳои мобайнӣ, вақт асосан аз ҳисоби зиёд кардани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t</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н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ва дар релеҳои вақт – аз ҳисоби зиёдкунии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t</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д</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 амал оварда мешавад) </a:t>
            </a:r>
            <a:r>
              <a:rPr lang="tg-Cyrl-TJ" sz="2400" dirty="0">
                <a:latin typeface="Times New Roman" panose="02020603050405020304" pitchFamily="18" charset="0"/>
                <a:cs typeface="Times New Roman" panose="02020603050405020304" pitchFamily="18" charset="0"/>
              </a:rPr>
              <a:t>талаб карда мешавад.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78622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98F73193-AB72-42BB-A619-BE103603993F}"/>
              </a:ext>
            </a:extLst>
          </p:cNvPr>
          <p:cNvSpPr/>
          <p:nvPr/>
        </p:nvSpPr>
        <p:spPr>
          <a:xfrm>
            <a:off x="994300" y="937860"/>
            <a:ext cx="8416030" cy="5011949"/>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Барои зиёд кардани вақти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t</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н</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ва аз ин рӯ зиёд кардани вақти кории реле, зиёдшавии сели магнитӣ ҳангоми хомӯш кардан бояд кам карда шавад.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Паст кардани сели магнитиро дар реле аз ҳисоби истифодаи остини диамагнитӣ (медная втулка) дар магнитноқил (дар як дилак бо печа) ба даст овардан мумкин аст. Аз ҳисоби истифодаи остини диамагнитӣ вақти кории </a:t>
            </a:r>
            <a:r>
              <a:rPr lang="en-US" sz="2400" i="1" dirty="0">
                <a:latin typeface="Times New Roman" panose="02020603050405020304" pitchFamily="18" charset="0"/>
                <a:ea typeface="Times New Roman" panose="02020603050405020304" pitchFamily="18" charset="0"/>
                <a:cs typeface="Times New Roman" panose="02020603050405020304" pitchFamily="18" charset="0"/>
              </a:rPr>
              <a:t>t</a:t>
            </a:r>
            <a:r>
              <a:rPr lang="ru-RU" sz="2400" baseline="-25000" dirty="0">
                <a:latin typeface="Times New Roman" panose="02020603050405020304" pitchFamily="18" charset="0"/>
                <a:ea typeface="Times New Roman" panose="02020603050405020304" pitchFamily="18" charset="0"/>
                <a:cs typeface="Times New Roman" panose="02020603050405020304" pitchFamily="18" charset="0"/>
              </a:rPr>
              <a:t>кор. </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0,1...0,5 с баробар аст. Истифодаи остини диамагнитӣ барои зиёд кардани вақти бозгашти реле самаранок мебошад. </a:t>
            </a:r>
            <a:endParaRPr lang="ru-RU" sz="2400"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A0EB549B-2EFC-437E-B0AE-B17C46FF39A1}"/>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p:spTree>
    <p:extLst>
      <p:ext uri="{BB962C8B-B14F-4D97-AF65-F5344CB8AC3E}">
        <p14:creationId xmlns:p14="http://schemas.microsoft.com/office/powerpoint/2010/main" val="2394939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FDB64C14-6695-48D6-A84F-9FD411273C12}"/>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p:sp>
        <p:nvSpPr>
          <p:cNvPr id="5" name="Прямоугольник 4">
            <a:extLst>
              <a:ext uri="{FF2B5EF4-FFF2-40B4-BE49-F238E27FC236}">
                <a16:creationId xmlns:a16="http://schemas.microsoft.com/office/drawing/2014/main" id="{AB854CF2-44DB-43FD-8B06-1EAEDB5311A0}"/>
              </a:ext>
            </a:extLst>
          </p:cNvPr>
          <p:cNvSpPr/>
          <p:nvPr/>
        </p:nvSpPr>
        <p:spPr>
          <a:xfrm>
            <a:off x="1109339" y="837825"/>
            <a:ext cx="8212214" cy="5011949"/>
          </a:xfrm>
          <a:prstGeom prst="rect">
            <a:avLst/>
          </a:prstGeom>
        </p:spPr>
        <p:txBody>
          <a:bodyPr wrap="square">
            <a:spAutoFit/>
          </a:bodyPr>
          <a:lstStyle/>
          <a:p>
            <a:pPr algn="just">
              <a:lnSpc>
                <a:spcPct val="150000"/>
              </a:lnSpc>
              <a:tabLst>
                <a:tab pos="3690620" algn="l"/>
              </a:tabLst>
            </a:pP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Вақти бозгашти релеро якчанд сония кардан мумкин аст. Релеҳои дорои остини диамагнитиро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реле бо демпфери магнитӣ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номгузорӣ мекунанд. Ингуна релеҳо дар занҷирҳои ҷараёни доимӣ ва занҷирҳои ҷараёни росткардашуда истифода бурда мешаванд.  Релеи вақт, ки таъхири вақташон бо роҳи зиёд кардани таркибии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t</a:t>
            </a:r>
            <a:r>
              <a:rPr lang="tg-Cyrl-TJ" sz="2400" baseline="-25000" dirty="0">
                <a:latin typeface="Times New Roman" panose="02020603050405020304" pitchFamily="18" charset="0"/>
                <a:ea typeface="Times New Roman" panose="02020603050405020304" pitchFamily="18" charset="0"/>
                <a:cs typeface="Times New Roman" panose="02020603050405020304" pitchFamily="18" charset="0"/>
              </a:rPr>
              <a:t>д</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ба амал оварда мешавад, реле </a:t>
            </a:r>
            <a:r>
              <a:rPr lang="tg-Cyrl-TJ" sz="2400" i="1" dirty="0">
                <a:latin typeface="Times New Roman" panose="02020603050405020304" pitchFamily="18" charset="0"/>
                <a:ea typeface="Times New Roman" panose="02020603050405020304" pitchFamily="18" charset="0"/>
                <a:cs typeface="Times New Roman" panose="02020603050405020304" pitchFamily="18" charset="0"/>
              </a:rPr>
              <a:t>бо демпферкунонии механикӣ</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 номида мешавад. Онҳоро ба ду гурӯҳ ҷудо кардан мумкин аст: реле бо ҳаракати сусткардашудаи лангар ва реле бо механизми соатӣ.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20408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944B9D7A-A34F-46AE-8CD3-382BFF5D08A1}"/>
              </a:ext>
            </a:extLst>
          </p:cNvPr>
          <p:cNvSpPr/>
          <p:nvPr/>
        </p:nvSpPr>
        <p:spPr>
          <a:xfrm>
            <a:off x="1476377" y="114661"/>
            <a:ext cx="7659469" cy="523220"/>
          </a:xfrm>
          <a:prstGeom prst="rect">
            <a:avLst/>
          </a:prstGeom>
        </p:spPr>
        <p:txBody>
          <a:bodyPr wrap="none">
            <a:spAutoFit/>
          </a:bodyPr>
          <a:lstStyle/>
          <a:p>
            <a:r>
              <a:rPr lang="tg-Cyrl-TJ" sz="2800" dirty="0">
                <a:solidFill>
                  <a:schemeClr val="bg1"/>
                </a:solidFill>
                <a:latin typeface="Times New Roman" panose="02020603050405020304" pitchFamily="18" charset="0"/>
                <a:cs typeface="Times New Roman" panose="02020603050405020304" pitchFamily="18" charset="0"/>
              </a:rPr>
              <a:t>Принсип ва иҷрои кори релеҳои электромагнитӣ</a:t>
            </a:r>
          </a:p>
        </p:txBody>
      </p:sp>
      <p:sp>
        <p:nvSpPr>
          <p:cNvPr id="5" name="Прямоугольник 4">
            <a:extLst>
              <a:ext uri="{FF2B5EF4-FFF2-40B4-BE49-F238E27FC236}">
                <a16:creationId xmlns:a16="http://schemas.microsoft.com/office/drawing/2014/main" id="{3952600D-509E-47F5-9700-DC52F4A82C25}"/>
              </a:ext>
            </a:extLst>
          </p:cNvPr>
          <p:cNvSpPr/>
          <p:nvPr/>
        </p:nvSpPr>
        <p:spPr>
          <a:xfrm>
            <a:off x="1153726" y="987602"/>
            <a:ext cx="8247725" cy="3903569"/>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Times New Roman" panose="02020603050405020304" pitchFamily="18" charset="0"/>
              </a:rPr>
              <a:t>      Реле бо ҳаракати сусткардаи лангар одатан тавсифи вобастаи дошти вақт дорад. Барои ба даст овардани ҳаракати сусти лангар дар конструксияи реле демпферҳои моеъгӣ ё ҳавоӣ ва ҳамчун боздоранда (тормоз) ҷараёни гирдобиро истифода мебаранд. Релеро ба воситаи механизми соатӣ бо тавсифи новобаста ё вобастаи маҳдуди дошти вақт иҷро мекунанд.</a:t>
            </a:r>
            <a:endParaRPr lang="ru-RU" sz="2400" dirty="0"/>
          </a:p>
        </p:txBody>
      </p:sp>
    </p:spTree>
    <p:extLst>
      <p:ext uri="{BB962C8B-B14F-4D97-AF65-F5344CB8AC3E}">
        <p14:creationId xmlns:p14="http://schemas.microsoft.com/office/powerpoint/2010/main" val="7377610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657650D-E863-48FD-BC4A-4A941B6271CD}"/>
              </a:ext>
            </a:extLst>
          </p:cNvPr>
          <p:cNvSpPr/>
          <p:nvPr/>
        </p:nvSpPr>
        <p:spPr>
          <a:xfrm>
            <a:off x="729281" y="88029"/>
            <a:ext cx="8989962" cy="523220"/>
          </a:xfrm>
          <a:prstGeom prst="rect">
            <a:avLst/>
          </a:prstGeom>
        </p:spPr>
        <p:txBody>
          <a:bodyPr wrap="none">
            <a:spAutoFit/>
          </a:bodyPr>
          <a:lstStyle/>
          <a:p>
            <a:r>
              <a:rPr lang="ru-RU" sz="2800" dirty="0">
                <a:solidFill>
                  <a:schemeClr val="bg1"/>
                </a:solidFill>
                <a:latin typeface="Times New Roman" panose="02020603050405020304" pitchFamily="18" charset="0"/>
                <a:cs typeface="Times New Roman" panose="02020603050405020304" pitchFamily="18" charset="0"/>
              </a:rPr>
              <a:t>Афзалиятҳо ва камбудиҳои системаҳои электромеханикӣ</a:t>
            </a:r>
          </a:p>
        </p:txBody>
      </p:sp>
      <p:sp>
        <p:nvSpPr>
          <p:cNvPr id="5" name="Прямоугольник 4">
            <a:extLst>
              <a:ext uri="{FF2B5EF4-FFF2-40B4-BE49-F238E27FC236}">
                <a16:creationId xmlns:a16="http://schemas.microsoft.com/office/drawing/2014/main" id="{FB598366-76C9-4EAA-B706-68672360205B}"/>
              </a:ext>
            </a:extLst>
          </p:cNvPr>
          <p:cNvSpPr/>
          <p:nvPr/>
        </p:nvSpPr>
        <p:spPr>
          <a:xfrm>
            <a:off x="967295" y="646026"/>
            <a:ext cx="7883742" cy="5011949"/>
          </a:xfrm>
          <a:prstGeom prst="rect">
            <a:avLst/>
          </a:prstGeom>
        </p:spPr>
        <p:txBody>
          <a:bodyPr wrap="square">
            <a:spAutoFit/>
          </a:bodyPr>
          <a:lstStyle/>
          <a:p>
            <a:pPr>
              <a:lnSpc>
                <a:spcPct val="150000"/>
              </a:lnSpc>
            </a:pPr>
            <a:r>
              <a:rPr lang="ru-RU" sz="2400" b="1" dirty="0">
                <a:latin typeface="Times New Roman" panose="02020603050405020304" pitchFamily="18" charset="0"/>
                <a:cs typeface="Times New Roman" panose="02020603050405020304" pitchFamily="18" charset="0"/>
              </a:rPr>
              <a:t>Афзалиятҳо:</a:t>
            </a:r>
            <a:endParaRPr lang="ru-RU" sz="2400" dirty="0">
              <a:latin typeface="Times New Roman" panose="02020603050405020304" pitchFamily="18" charset="0"/>
              <a:cs typeface="Times New Roman" panose="02020603050405020304" pitchFamily="18" charset="0"/>
            </a:endParaRPr>
          </a:p>
          <a:p>
            <a:pPr>
              <a:lnSpc>
                <a:spcPct val="150000"/>
              </a:lnSpc>
              <a:buFont typeface="Arial" panose="020B0604020202020204" pitchFamily="34" charset="0"/>
              <a:buChar char="•"/>
            </a:pPr>
            <a:r>
              <a:rPr lang="ru-RU" sz="2400" dirty="0">
                <a:latin typeface="Times New Roman" panose="02020603050405020304" pitchFamily="18" charset="0"/>
                <a:cs typeface="Times New Roman" panose="02020603050405020304" pitchFamily="18" charset="0"/>
              </a:rPr>
              <a:t>  Соддагии конструксия ва истифода;</a:t>
            </a:r>
          </a:p>
          <a:p>
            <a:pPr>
              <a:lnSpc>
                <a:spcPct val="150000"/>
              </a:lnSpc>
              <a:buFont typeface="Arial" panose="020B0604020202020204" pitchFamily="34" charset="0"/>
              <a:buChar char="•"/>
            </a:pPr>
            <a:r>
              <a:rPr lang="ru-RU" sz="2400" dirty="0">
                <a:latin typeface="Times New Roman" panose="02020603050405020304" pitchFamily="18" charset="0"/>
                <a:cs typeface="Times New Roman" panose="02020603050405020304" pitchFamily="18" charset="0"/>
              </a:rPr>
              <a:t>  Устуворӣ ва боэътимодӣ;</a:t>
            </a:r>
          </a:p>
          <a:p>
            <a:pPr>
              <a:lnSpc>
                <a:spcPct val="150000"/>
              </a:lnSpc>
              <a:buFont typeface="Arial" panose="020B0604020202020204" pitchFamily="34" charset="0"/>
              <a:buChar char="•"/>
            </a:pPr>
            <a:r>
              <a:rPr lang="ru-RU" sz="2400" dirty="0">
                <a:latin typeface="Times New Roman" panose="02020603050405020304" pitchFamily="18" charset="0"/>
                <a:cs typeface="Times New Roman" panose="02020603050405020304" pitchFamily="18" charset="0"/>
              </a:rPr>
              <a:t>  Дастрасӣ ва арзиши нисбатан кам.</a:t>
            </a:r>
          </a:p>
          <a:p>
            <a:pPr>
              <a:lnSpc>
                <a:spcPct val="150000"/>
              </a:lnSpc>
            </a:pPr>
            <a:r>
              <a:rPr lang="ru-RU" sz="2400" b="1" dirty="0">
                <a:latin typeface="Times New Roman" panose="02020603050405020304" pitchFamily="18" charset="0"/>
                <a:cs typeface="Times New Roman" panose="02020603050405020304" pitchFamily="18" charset="0"/>
              </a:rPr>
              <a:t>Камбудиҳо:</a:t>
            </a:r>
            <a:endParaRPr lang="ru-RU" sz="2400" dirty="0">
              <a:latin typeface="Times New Roman" panose="02020603050405020304" pitchFamily="18" charset="0"/>
              <a:cs typeface="Times New Roman" panose="02020603050405020304" pitchFamily="18" charset="0"/>
            </a:endParaRPr>
          </a:p>
          <a:p>
            <a:pPr>
              <a:lnSpc>
                <a:spcPct val="150000"/>
              </a:lnSpc>
              <a:buFont typeface="Arial" panose="020B0604020202020204" pitchFamily="34" charset="0"/>
              <a:buChar char="•"/>
            </a:pPr>
            <a:r>
              <a:rPr lang="ru-RU" sz="2400" dirty="0">
                <a:latin typeface="Times New Roman" panose="02020603050405020304" pitchFamily="18" charset="0"/>
                <a:cs typeface="Times New Roman" panose="02020603050405020304" pitchFamily="18" charset="0"/>
              </a:rPr>
              <a:t> Суръати пасти вокуниш нисбат ба релеҳои рақамӣ;</a:t>
            </a:r>
          </a:p>
          <a:p>
            <a:pPr>
              <a:lnSpc>
                <a:spcPct val="150000"/>
              </a:lnSpc>
              <a:buFont typeface="Arial" panose="020B0604020202020204" pitchFamily="34" charset="0"/>
              <a:buChar char="•"/>
            </a:pPr>
            <a:r>
              <a:rPr lang="ru-RU" sz="2400" dirty="0">
                <a:latin typeface="Times New Roman" panose="02020603050405020304" pitchFamily="18" charset="0"/>
                <a:cs typeface="Times New Roman" panose="02020603050405020304" pitchFamily="18" charset="0"/>
              </a:rPr>
              <a:t> Истеъмоли (барқ) нисбатан  баландтар;</a:t>
            </a:r>
          </a:p>
          <a:p>
            <a:pPr>
              <a:lnSpc>
                <a:spcPct val="150000"/>
              </a:lnSpc>
              <a:buFont typeface="Arial" panose="020B0604020202020204" pitchFamily="34" charset="0"/>
              <a:buChar char="•"/>
            </a:pPr>
            <a:r>
              <a:rPr lang="ru-RU" sz="2400" dirty="0">
                <a:latin typeface="Times New Roman" panose="02020603050405020304" pitchFamily="18" charset="0"/>
                <a:cs typeface="Times New Roman" panose="02020603050405020304" pitchFamily="18" charset="0"/>
              </a:rPr>
              <a:t> Ниёз ба нигоҳдории зиёд (поксозии контактҳо, калибровка ва ғ.).</a:t>
            </a:r>
          </a:p>
        </p:txBody>
      </p:sp>
    </p:spTree>
    <p:extLst>
      <p:ext uri="{BB962C8B-B14F-4D97-AF65-F5344CB8AC3E}">
        <p14:creationId xmlns:p14="http://schemas.microsoft.com/office/powerpoint/2010/main" val="36269539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DEB88C9-CE89-4DE0-B217-EEFF4DA81E3C}"/>
              </a:ext>
            </a:extLst>
          </p:cNvPr>
          <p:cNvSpPr/>
          <p:nvPr/>
        </p:nvSpPr>
        <p:spPr>
          <a:xfrm>
            <a:off x="3182454" y="-88778"/>
            <a:ext cx="3345788" cy="661207"/>
          </a:xfrm>
          <a:prstGeom prst="rect">
            <a:avLst/>
          </a:prstGeom>
        </p:spPr>
        <p:txBody>
          <a:bodyPr wrap="none">
            <a:spAutoFit/>
          </a:bodyPr>
          <a:lstStyle/>
          <a:p>
            <a:pPr algn="just">
              <a:lnSpc>
                <a:spcPct val="150000"/>
              </a:lnSpc>
              <a:spcAft>
                <a:spcPts val="800"/>
              </a:spcAft>
            </a:pPr>
            <a:r>
              <a:rPr lang="tg-Cyrl-TJ" sz="2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Ҷамъбасти мавзуъ</a:t>
            </a:r>
            <a:r>
              <a:rPr lang="ru-RU" sz="2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Rectangle 1">
            <a:extLst>
              <a:ext uri="{FF2B5EF4-FFF2-40B4-BE49-F238E27FC236}">
                <a16:creationId xmlns:a16="http://schemas.microsoft.com/office/drawing/2014/main" id="{9D47D9C3-6D3E-409E-B930-9515A0889C78}"/>
              </a:ext>
            </a:extLst>
          </p:cNvPr>
          <p:cNvSpPr>
            <a:spLocks noChangeArrowheads="1"/>
          </p:cNvSpPr>
          <p:nvPr/>
        </p:nvSpPr>
        <p:spPr bwMode="auto">
          <a:xfrm rot="10800000" flipV="1">
            <a:off x="512758" y="424396"/>
            <a:ext cx="8880483" cy="5576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lnSpc>
                <a:spcPct val="150000"/>
              </a:lnSpc>
              <a:spcBef>
                <a:spcPct val="0"/>
              </a:spcBef>
              <a:spcAft>
                <a:spcPct val="0"/>
              </a:spcAft>
              <a:buClrTx/>
            </a:pPr>
            <a:r>
              <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Мавзӯи </a:t>
            </a:r>
            <a:r>
              <a:rPr lang="ru-RU" sz="2000" b="1" dirty="0">
                <a:latin typeface="Times New Roman" panose="02020603050405020304" pitchFamily="18" charset="0"/>
                <a:cs typeface="Times New Roman" panose="02020603050405020304" pitchFamily="18" charset="0"/>
              </a:rPr>
              <a:t>«Элементҳои электромеханикӣ»</a:t>
            </a:r>
            <a:r>
              <a:rPr lang="ru-RU" sz="2000" dirty="0">
                <a:latin typeface="Times New Roman" panose="02020603050405020304" pitchFamily="18" charset="0"/>
                <a:cs typeface="Times New Roman" panose="02020603050405020304" pitchFamily="18" charset="0"/>
              </a:rPr>
              <a:t> доир ба мафҳуми умумии системаҳои электромеханикӣ, таърифи элементҳои асосӣ, намудҳои онҳо дар системаҳои муҳофизатӣ, принсипи кори релеҳои электромагнитӣ ва таҳлили афзалиятҳою камбудиҳои ин системаҳо бахшида шудааст.</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       Ин унсурҳо дар асоси таъсири электромагнитӣ амал карда, барои идора, муҳофизат ва автоматикаи системаҳо истифода мешаванд.</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Бо вуҷуди паҳншавии системаҳои рақамӣ, элементҳои электромеханикӣ то ҳол дар соҳаҳои сердаромад васеъ ба кор меравад.</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Фаҳмиши дақиқи сохтор ва принсипи кори онҳо барои муҳандисони энергетикӣ ва автоматика аҳамияти калидӣ дорад.</a:t>
            </a:r>
            <a:br>
              <a:rPr lang="ru-RU" sz="2000" dirty="0">
                <a:latin typeface="Times New Roman" panose="02020603050405020304" pitchFamily="18" charset="0"/>
                <a:cs typeface="Times New Roman" panose="02020603050405020304" pitchFamily="18" charset="0"/>
              </a:rPr>
            </a:br>
            <a:r>
              <a:rPr lang="ru-RU" sz="2000" dirty="0">
                <a:latin typeface="Times New Roman" panose="02020603050405020304" pitchFamily="18" charset="0"/>
                <a:cs typeface="Times New Roman" panose="02020603050405020304" pitchFamily="18" charset="0"/>
              </a:rPr>
              <a:t>Омӯзиши мавзӯъ заминаи муҳими таҳияи системаҳои боэътимоди ҳимоя ва идоракунии шабакаҳои барқро фароҳам меорад.</a:t>
            </a: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3468363"/>
      </p:ext>
    </p:extLst>
  </p:cSld>
  <p:clrMapOvr>
    <a:masterClrMapping/>
  </p:clrMapOvr>
  <mc:AlternateContent xmlns:mc="http://schemas.openxmlformats.org/markup-compatibility/2006" xmlns:p14="http://schemas.microsoft.com/office/powerpoint/2010/main">
    <mc:Choice Requires="p14">
      <p:transition spd="slow" p14:dur="2000" advTm="75955"/>
    </mc:Choice>
    <mc:Fallback xmlns="">
      <p:transition spd="slow" advTm="7595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26405" y="525562"/>
            <a:ext cx="24765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81" name="Google Shape;281;p24"/>
          <p:cNvSpPr txBox="1"/>
          <p:nvPr/>
        </p:nvSpPr>
        <p:spPr>
          <a:xfrm>
            <a:off x="0" y="0"/>
            <a:ext cx="9906000" cy="648030"/>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ts val="3500"/>
              <a:buFont typeface="Times New Roman"/>
              <a:buNone/>
            </a:pPr>
            <a:r>
              <a:rPr lang="uz-Cyrl-UZ" sz="3500" b="1" dirty="0">
                <a:solidFill>
                  <a:schemeClr val="lt1"/>
                </a:solidFill>
                <a:latin typeface="Times New Roman"/>
                <a:ea typeface="Times New Roman"/>
                <a:cs typeface="Times New Roman"/>
                <a:sym typeface="Times New Roman"/>
              </a:rPr>
              <a:t>Адабиёт</a:t>
            </a:r>
            <a:endParaRPr sz="3500" b="1" dirty="0">
              <a:solidFill>
                <a:schemeClr val="lt1"/>
              </a:solidFill>
              <a:latin typeface="Times New Roman"/>
              <a:ea typeface="Times New Roman"/>
              <a:cs typeface="Times New Roman"/>
              <a:sym typeface="Times New Roman"/>
            </a:endParaRPr>
          </a:p>
        </p:txBody>
      </p:sp>
      <p:sp>
        <p:nvSpPr>
          <p:cNvPr id="5" name="Rectangle 1">
            <a:extLst>
              <a:ext uri="{FF2B5EF4-FFF2-40B4-BE49-F238E27FC236}">
                <a16:creationId xmlns:a16="http://schemas.microsoft.com/office/drawing/2014/main" id="{ADC910C7-12FD-4803-BB45-1097967339CA}"/>
              </a:ext>
            </a:extLst>
          </p:cNvPr>
          <p:cNvSpPr>
            <a:spLocks noChangeArrowheads="1"/>
          </p:cNvSpPr>
          <p:nvPr/>
        </p:nvSpPr>
        <p:spPr bwMode="auto">
          <a:xfrm>
            <a:off x="750600" y="849627"/>
            <a:ext cx="8617863"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sz="20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tg-Cyrl-TJ" sz="2000" dirty="0">
                <a:latin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 / Р.Т. Абдуллоев, Д.Д. Давлатшоев, Б.Т. Абдуллоев,  Н.Х. Табаров. – Душанбе: Промэкспо, 2018. – 333 с.</a:t>
            </a:r>
            <a:endParaRPr lang="ru-RU" sz="20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ru-RU" sz="2000" dirty="0">
                <a:latin typeface="Times New Roman" panose="02020603050405020304" pitchFamily="18" charset="0"/>
                <a:cs typeface="Times New Roman" panose="02020603050405020304" pitchFamily="18" charset="0"/>
              </a:rPr>
              <a:t>Раҷабов, П., Д. Давлатшоев, У. Хоҷаева, и М. Каримов. </a:t>
            </a:r>
            <a:r>
              <a:rPr lang="ru-RU" sz="2000" i="1" dirty="0">
                <a:latin typeface="Times New Roman" panose="02020603050405020304" pitchFamily="18" charset="0"/>
                <a:cs typeface="Times New Roman" panose="02020603050405020304" pitchFamily="18" charset="0"/>
              </a:rPr>
              <a:t>Луғати истилоҳи соҳаи энергетика (русӣ-тоҷикӣ)</a:t>
            </a:r>
            <a:r>
              <a:rPr lang="ru-RU" sz="2000" dirty="0">
                <a:latin typeface="Times New Roman" panose="02020603050405020304" pitchFamily="18" charset="0"/>
                <a:cs typeface="Times New Roman" panose="02020603050405020304" pitchFamily="18" charset="0"/>
              </a:rPr>
              <a:t>. Душанбе: Комбинати полиграфии Вазорати фарҳанги Ҷумҳурии Тоҷикистон, 2004.</a:t>
            </a:r>
          </a:p>
          <a:p>
            <a:pPr marL="342900" lvl="0" indent="-342900">
              <a:buFont typeface="+mj-lt"/>
              <a:buAutoNum type="arabicPeriod"/>
            </a:pPr>
            <a:r>
              <a:rPr lang="ru-RU" sz="2000" dirty="0">
                <a:latin typeface="Times New Roman" panose="02020603050405020304" pitchFamily="18" charset="0"/>
                <a:cs typeface="Times New Roman" panose="02020603050405020304" pitchFamily="18" charset="0"/>
              </a:rPr>
              <a:t>Гельфанд, Я. С. </a:t>
            </a:r>
            <a:r>
              <a:rPr lang="ru-RU" sz="2000" i="1" dirty="0">
                <a:latin typeface="Times New Roman" panose="02020603050405020304" pitchFamily="18" charset="0"/>
                <a:cs typeface="Times New Roman" panose="02020603050405020304" pitchFamily="18" charset="0"/>
              </a:rPr>
              <a:t>Релейная защита распределительных сетей</a:t>
            </a:r>
            <a:r>
              <a:rPr lang="ru-RU" sz="2000" dirty="0">
                <a:latin typeface="Times New Roman" panose="02020603050405020304" pitchFamily="18" charset="0"/>
                <a:cs typeface="Times New Roman" panose="02020603050405020304" pitchFamily="18" charset="0"/>
              </a:rPr>
              <a:t>. 2-ю издания, перераб. ва иловашуд. М.: Энергоатомиздат, 1987.</a:t>
            </a:r>
          </a:p>
          <a:p>
            <a:pPr lvl="0" algn="just" eaLnBrk="0" fontAlgn="base" hangingPunct="0">
              <a:spcBef>
                <a:spcPct val="0"/>
              </a:spcBef>
              <a:spcAft>
                <a:spcPct val="0"/>
              </a:spcAft>
              <a:buClrTx/>
            </a:pPr>
            <a:endParaRPr lang="tg-Cyrl-TJ" sz="20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endParaRPr>
          </a:p>
          <a:p>
            <a:pPr lvl="0" algn="just" eaLnBrk="0" fontAlgn="base" hangingPunct="0">
              <a:spcBef>
                <a:spcPct val="0"/>
              </a:spcBef>
              <a:spcAft>
                <a:spcPct val="0"/>
              </a:spcAft>
              <a:buClrTx/>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8749"/>
    </mc:Choice>
    <mc:Fallback xmlns="">
      <p:transition spd="slow" advTm="38749"/>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type="body" idx="1"/>
          </p:nvPr>
        </p:nvSpPr>
        <p:spPr>
          <a:xfrm>
            <a:off x="838200" y="2029981"/>
            <a:ext cx="8229600"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4258"/>
    </mc:Choice>
    <mc:Fallback xmlns="">
      <p:transition spd="slow" advTm="4258"/>
    </mc:Fallback>
  </mc:AlternateContent>
</p:sld>
</file>

<file path=ppt/theme/theme1.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2073</TotalTime>
  <Words>1633</Words>
  <Application>Microsoft Office PowerPoint</Application>
  <PresentationFormat>Лист A4 (210x297 мм)</PresentationFormat>
  <Paragraphs>162</Paragraphs>
  <Slides>44</Slides>
  <Notes>5</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44</vt:i4>
      </vt:variant>
    </vt:vector>
  </HeadingPairs>
  <TitlesOfParts>
    <vt:vector size="51" baseType="lpstr">
      <vt:lpstr>Century Gothic</vt:lpstr>
      <vt:lpstr>Arial</vt:lpstr>
      <vt:lpstr>Times New Roman</vt:lpstr>
      <vt:lpstr>Calibri</vt:lpstr>
      <vt:lpstr>Cambria Math</vt:lpstr>
      <vt:lpstr>Тема Office</vt:lpstr>
      <vt:lpstr>Visio.Drawing.11</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Таърифи элементҳои электромеханикӣ ва электромагнитӣ.</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Абдуллоев Бахтиёр</cp:lastModifiedBy>
  <cp:revision>201</cp:revision>
  <dcterms:created xsi:type="dcterms:W3CDTF">2017-07-03T07:04:34Z</dcterms:created>
  <dcterms:modified xsi:type="dcterms:W3CDTF">2025-05-12T03:20:30Z</dcterms:modified>
</cp:coreProperties>
</file>