
<file path=[Content_Types].xml><?xml version="1.0" encoding="utf-8"?>
<Types xmlns="http://schemas.openxmlformats.org/package/2006/content-types">
  <Default Extension="emf" ContentType="image/x-emf"/>
  <Default Extension="fntdata" ContentType="application/x-fontdata"/>
  <Default Extension="png" ContentType="image/png"/>
  <Default Extension="rels" ContentType="application/vnd.openxmlformats-package.relationships+xml"/>
  <Default Extension="vml" ContentType="application/vnd.openxmlformats-officedocument.vmlDrawing"/>
  <Default Extension="vsd" ContentType="application/vnd.visi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2"/>
  </p:notesMasterIdLst>
  <p:sldIdLst>
    <p:sldId id="256" r:id="rId2"/>
    <p:sldId id="257" r:id="rId3"/>
    <p:sldId id="258" r:id="rId4"/>
    <p:sldId id="319" r:id="rId5"/>
    <p:sldId id="320" r:id="rId6"/>
    <p:sldId id="321" r:id="rId7"/>
    <p:sldId id="322" r:id="rId8"/>
    <p:sldId id="323" r:id="rId9"/>
    <p:sldId id="324" r:id="rId10"/>
    <p:sldId id="325" r:id="rId11"/>
    <p:sldId id="326" r:id="rId12"/>
    <p:sldId id="327" r:id="rId13"/>
    <p:sldId id="328" r:id="rId14"/>
    <p:sldId id="330" r:id="rId15"/>
    <p:sldId id="329" r:id="rId16"/>
    <p:sldId id="331" r:id="rId17"/>
    <p:sldId id="332" r:id="rId18"/>
    <p:sldId id="333" r:id="rId19"/>
    <p:sldId id="334" r:id="rId20"/>
    <p:sldId id="335" r:id="rId21"/>
    <p:sldId id="336" r:id="rId22"/>
    <p:sldId id="337" r:id="rId23"/>
    <p:sldId id="338" r:id="rId24"/>
    <p:sldId id="339" r:id="rId25"/>
    <p:sldId id="340" r:id="rId26"/>
    <p:sldId id="341" r:id="rId27"/>
    <p:sldId id="344" r:id="rId28"/>
    <p:sldId id="343" r:id="rId29"/>
    <p:sldId id="342" r:id="rId30"/>
    <p:sldId id="345" r:id="rId31"/>
    <p:sldId id="346" r:id="rId32"/>
    <p:sldId id="347" r:id="rId33"/>
    <p:sldId id="348" r:id="rId34"/>
    <p:sldId id="349" r:id="rId35"/>
    <p:sldId id="350" r:id="rId36"/>
    <p:sldId id="351" r:id="rId37"/>
    <p:sldId id="352" r:id="rId38"/>
    <p:sldId id="318" r:id="rId39"/>
    <p:sldId id="279" r:id="rId40"/>
    <p:sldId id="280" r:id="rId41"/>
  </p:sldIdLst>
  <p:sldSz cx="9906000" cy="6858000" type="A4"/>
  <p:notesSz cx="6742113" cy="9875838"/>
  <p:embeddedFontLst>
    <p:embeddedFont>
      <p:font typeface="Calibri" panose="020F0502020204030204" pitchFamily="34" charset="0"/>
      <p:regular r:id="rId43"/>
      <p:bold r:id="rId44"/>
      <p:italic r:id="rId45"/>
      <p:boldItalic r:id="rId46"/>
    </p:embeddedFont>
    <p:embeddedFont>
      <p:font typeface="Cambria Math" panose="02040503050406030204" pitchFamily="18" charset="0"/>
      <p:regular r:id="rId47"/>
    </p:embeddedFont>
    <p:embeddedFont>
      <p:font typeface="Century Gothic" panose="020B0502020202020204" pitchFamily="34" charset="0"/>
      <p:regular r:id="rId48"/>
      <p:bold r:id="rId49"/>
      <p:italic r:id="rId50"/>
      <p:boldItalic r:id="rId5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6" roundtripDataSignature="AMtx7mjkR8ZcckKjJAiJKVn2pyipufvnf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1446" y="108"/>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font" Target="fonts/font5.fntdata"/><Relationship Id="rId50"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4.fntdata"/><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3.fntdata"/><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7.fntdata"/><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2.fntdata"/><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1.fntdata"/><Relationship Id="rId48" Type="http://schemas.openxmlformats.org/officeDocument/2006/relationships/font" Target="fonts/font6.fntdata"/><Relationship Id="rId56" Type="http://customschemas.google.com/relationships/presentationmetadata" Target="metadata"/><Relationship Id="rId8" Type="http://schemas.openxmlformats.org/officeDocument/2006/relationships/slide" Target="slides/slide7.xml"/><Relationship Id="rId51" Type="http://schemas.openxmlformats.org/officeDocument/2006/relationships/font" Target="fonts/font9.fntdata"/><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image" Target="../media/image9.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21000" cy="4953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19525" y="0"/>
            <a:ext cx="2921000" cy="4953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4688" y="4752975"/>
            <a:ext cx="5392737" cy="3887788"/>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380538"/>
            <a:ext cx="2921000" cy="4953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19525" y="9380538"/>
            <a:ext cx="2921000" cy="4953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uz-Cyrl-UZ"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 name="Google Shape;86;p1: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6" name="Google Shape;96;p2: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4: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24: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25: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p25: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Титульный слайд" type="title">
  <p:cSld name="TITLE">
    <p:spTree>
      <p:nvGrpSpPr>
        <p:cNvPr id="1" name="Shape 15"/>
        <p:cNvGrpSpPr/>
        <p:nvPr/>
      </p:nvGrpSpPr>
      <p:grpSpPr>
        <a:xfrm>
          <a:off x="0" y="0"/>
          <a:ext cx="0" cy="0"/>
          <a:chOff x="0" y="0"/>
          <a:chExt cx="0" cy="0"/>
        </a:xfrm>
      </p:grpSpPr>
      <p:sp>
        <p:nvSpPr>
          <p:cNvPr id="16" name="Google Shape;16;p27"/>
          <p:cNvSpPr txBox="1">
            <a:spLocks noGrp="1"/>
          </p:cNvSpPr>
          <p:nvPr>
            <p:ph type="ctrTitle"/>
          </p:nvPr>
        </p:nvSpPr>
        <p:spPr>
          <a:xfrm>
            <a:off x="1238250" y="1122363"/>
            <a:ext cx="74295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27"/>
          <p:cNvSpPr txBox="1">
            <a:spLocks noGrp="1"/>
          </p:cNvSpPr>
          <p:nvPr>
            <p:ph type="subTitle" idx="1"/>
          </p:nvPr>
        </p:nvSpPr>
        <p:spPr>
          <a:xfrm>
            <a:off x="1238250" y="3602038"/>
            <a:ext cx="74295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27"/>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7"/>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7"/>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Заголовок и объект" type="obj">
  <p:cSld name="OBJECT">
    <p:spTree>
      <p:nvGrpSpPr>
        <p:cNvPr id="1" name="Shape 21"/>
        <p:cNvGrpSpPr/>
        <p:nvPr/>
      </p:nvGrpSpPr>
      <p:grpSpPr>
        <a:xfrm>
          <a:off x="0" y="0"/>
          <a:ext cx="0" cy="0"/>
          <a:chOff x="0" y="0"/>
          <a:chExt cx="0" cy="0"/>
        </a:xfrm>
      </p:grpSpPr>
      <p:sp>
        <p:nvSpPr>
          <p:cNvPr id="22" name="Google Shape;22;p28"/>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28"/>
          <p:cNvSpPr txBox="1">
            <a:spLocks noGrp="1"/>
          </p:cNvSpPr>
          <p:nvPr>
            <p:ph type="body" idx="1"/>
          </p:nvPr>
        </p:nvSpPr>
        <p:spPr>
          <a:xfrm>
            <a:off x="681039" y="1825625"/>
            <a:ext cx="8543925"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28"/>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28"/>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28"/>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Заголовок раздела" type="secHead">
  <p:cSld name="SECTION_HEADER">
    <p:spTree>
      <p:nvGrpSpPr>
        <p:cNvPr id="1" name="Shape 27"/>
        <p:cNvGrpSpPr/>
        <p:nvPr/>
      </p:nvGrpSpPr>
      <p:grpSpPr>
        <a:xfrm>
          <a:off x="0" y="0"/>
          <a:ext cx="0" cy="0"/>
          <a:chOff x="0" y="0"/>
          <a:chExt cx="0" cy="0"/>
        </a:xfrm>
      </p:grpSpPr>
      <p:sp>
        <p:nvSpPr>
          <p:cNvPr id="28" name="Google Shape;28;p29"/>
          <p:cNvSpPr txBox="1">
            <a:spLocks noGrp="1"/>
          </p:cNvSpPr>
          <p:nvPr>
            <p:ph type="title"/>
          </p:nvPr>
        </p:nvSpPr>
        <p:spPr>
          <a:xfrm>
            <a:off x="675880" y="1709739"/>
            <a:ext cx="8543925"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29"/>
          <p:cNvSpPr txBox="1">
            <a:spLocks noGrp="1"/>
          </p:cNvSpPr>
          <p:nvPr>
            <p:ph type="body" idx="1"/>
          </p:nvPr>
        </p:nvSpPr>
        <p:spPr>
          <a:xfrm>
            <a:off x="675880" y="4589465"/>
            <a:ext cx="8543925"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29"/>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29"/>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29"/>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Два объекта" type="twoObj">
  <p:cSld name="TWO_OBJECTS">
    <p:spTree>
      <p:nvGrpSpPr>
        <p:cNvPr id="1" name="Shape 33"/>
        <p:cNvGrpSpPr/>
        <p:nvPr/>
      </p:nvGrpSpPr>
      <p:grpSpPr>
        <a:xfrm>
          <a:off x="0" y="0"/>
          <a:ext cx="0" cy="0"/>
          <a:chOff x="0" y="0"/>
          <a:chExt cx="0" cy="0"/>
        </a:xfrm>
      </p:grpSpPr>
      <p:sp>
        <p:nvSpPr>
          <p:cNvPr id="34" name="Google Shape;34;p30"/>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30"/>
          <p:cNvSpPr txBox="1">
            <a:spLocks noGrp="1"/>
          </p:cNvSpPr>
          <p:nvPr>
            <p:ph type="body" idx="1"/>
          </p:nvPr>
        </p:nvSpPr>
        <p:spPr>
          <a:xfrm>
            <a:off x="681038"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30"/>
          <p:cNvSpPr txBox="1">
            <a:spLocks noGrp="1"/>
          </p:cNvSpPr>
          <p:nvPr>
            <p:ph type="body" idx="2"/>
          </p:nvPr>
        </p:nvSpPr>
        <p:spPr>
          <a:xfrm>
            <a:off x="5014913"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30"/>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30"/>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30"/>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Сравнение" type="twoTxTwoObj">
  <p:cSld name="TWO_OBJECTS_WITH_TEXT">
    <p:spTree>
      <p:nvGrpSpPr>
        <p:cNvPr id="1" name="Shape 40"/>
        <p:cNvGrpSpPr/>
        <p:nvPr/>
      </p:nvGrpSpPr>
      <p:grpSpPr>
        <a:xfrm>
          <a:off x="0" y="0"/>
          <a:ext cx="0" cy="0"/>
          <a:chOff x="0" y="0"/>
          <a:chExt cx="0" cy="0"/>
        </a:xfrm>
      </p:grpSpPr>
      <p:sp>
        <p:nvSpPr>
          <p:cNvPr id="41" name="Google Shape;41;p31"/>
          <p:cNvSpPr txBox="1">
            <a:spLocks noGrp="1"/>
          </p:cNvSpPr>
          <p:nvPr>
            <p:ph type="title"/>
          </p:nvPr>
        </p:nvSpPr>
        <p:spPr>
          <a:xfrm>
            <a:off x="68232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31"/>
          <p:cNvSpPr txBox="1">
            <a:spLocks noGrp="1"/>
          </p:cNvSpPr>
          <p:nvPr>
            <p:ph type="body" idx="1"/>
          </p:nvPr>
        </p:nvSpPr>
        <p:spPr>
          <a:xfrm>
            <a:off x="682329" y="1681163"/>
            <a:ext cx="4190702"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31"/>
          <p:cNvSpPr txBox="1">
            <a:spLocks noGrp="1"/>
          </p:cNvSpPr>
          <p:nvPr>
            <p:ph type="body" idx="2"/>
          </p:nvPr>
        </p:nvSpPr>
        <p:spPr>
          <a:xfrm>
            <a:off x="682329" y="2505076"/>
            <a:ext cx="4190702"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31"/>
          <p:cNvSpPr txBox="1">
            <a:spLocks noGrp="1"/>
          </p:cNvSpPr>
          <p:nvPr>
            <p:ph type="body" idx="3"/>
          </p:nvPr>
        </p:nvSpPr>
        <p:spPr>
          <a:xfrm>
            <a:off x="5014914" y="1681163"/>
            <a:ext cx="4211340"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31"/>
          <p:cNvSpPr txBox="1">
            <a:spLocks noGrp="1"/>
          </p:cNvSpPr>
          <p:nvPr>
            <p:ph type="body" idx="4"/>
          </p:nvPr>
        </p:nvSpPr>
        <p:spPr>
          <a:xfrm>
            <a:off x="5014914" y="2505076"/>
            <a:ext cx="4211340"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31"/>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31"/>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31"/>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Только заголовок" type="titleOnly">
  <p:cSld name="TITLE_ONLY">
    <p:spTree>
      <p:nvGrpSpPr>
        <p:cNvPr id="1" name="Shape 49"/>
        <p:cNvGrpSpPr/>
        <p:nvPr/>
      </p:nvGrpSpPr>
      <p:grpSpPr>
        <a:xfrm>
          <a:off x="0" y="0"/>
          <a:ext cx="0" cy="0"/>
          <a:chOff x="0" y="0"/>
          <a:chExt cx="0" cy="0"/>
        </a:xfrm>
      </p:grpSpPr>
      <p:sp>
        <p:nvSpPr>
          <p:cNvPr id="50" name="Google Shape;50;p32"/>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32"/>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32"/>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32"/>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Пустой слайд" type="blank">
  <p:cSld name="BLANK">
    <p:spTree>
      <p:nvGrpSpPr>
        <p:cNvPr id="1" name="Shape 54"/>
        <p:cNvGrpSpPr/>
        <p:nvPr/>
      </p:nvGrpSpPr>
      <p:grpSpPr>
        <a:xfrm>
          <a:off x="0" y="0"/>
          <a:ext cx="0" cy="0"/>
          <a:chOff x="0" y="0"/>
          <a:chExt cx="0" cy="0"/>
        </a:xfrm>
      </p:grpSpPr>
      <p:sp>
        <p:nvSpPr>
          <p:cNvPr id="55" name="Google Shape;55;p33"/>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33"/>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33"/>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Объект с подписью" type="objTx">
  <p:cSld name="OBJECT_WITH_CAPTION_TEXT">
    <p:spTree>
      <p:nvGrpSpPr>
        <p:cNvPr id="1" name="Shape 58"/>
        <p:cNvGrpSpPr/>
        <p:nvPr/>
      </p:nvGrpSpPr>
      <p:grpSpPr>
        <a:xfrm>
          <a:off x="0" y="0"/>
          <a:ext cx="0" cy="0"/>
          <a:chOff x="0" y="0"/>
          <a:chExt cx="0" cy="0"/>
        </a:xfrm>
      </p:grpSpPr>
      <p:sp>
        <p:nvSpPr>
          <p:cNvPr id="59" name="Google Shape;59;p34"/>
          <p:cNvSpPr txBox="1">
            <a:spLocks noGrp="1"/>
          </p:cNvSpPr>
          <p:nvPr>
            <p:ph type="title"/>
          </p:nvPr>
        </p:nvSpPr>
        <p:spPr>
          <a:xfrm>
            <a:off x="682329" y="457200"/>
            <a:ext cx="3194942"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34"/>
          <p:cNvSpPr txBox="1">
            <a:spLocks noGrp="1"/>
          </p:cNvSpPr>
          <p:nvPr>
            <p:ph type="body" idx="1"/>
          </p:nvPr>
        </p:nvSpPr>
        <p:spPr>
          <a:xfrm>
            <a:off x="4211341" y="987426"/>
            <a:ext cx="5014913"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34"/>
          <p:cNvSpPr txBox="1">
            <a:spLocks noGrp="1"/>
          </p:cNvSpPr>
          <p:nvPr>
            <p:ph type="body" idx="2"/>
          </p:nvPr>
        </p:nvSpPr>
        <p:spPr>
          <a:xfrm>
            <a:off x="682329" y="2057400"/>
            <a:ext cx="3194942"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34"/>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34"/>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34"/>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Рисунок с подписью" type="picTx">
  <p:cSld name="PICTURE_WITH_CAPTION_TEXT">
    <p:spTree>
      <p:nvGrpSpPr>
        <p:cNvPr id="1" name="Shape 65"/>
        <p:cNvGrpSpPr/>
        <p:nvPr/>
      </p:nvGrpSpPr>
      <p:grpSpPr>
        <a:xfrm>
          <a:off x="0" y="0"/>
          <a:ext cx="0" cy="0"/>
          <a:chOff x="0" y="0"/>
          <a:chExt cx="0" cy="0"/>
        </a:xfrm>
      </p:grpSpPr>
      <p:sp>
        <p:nvSpPr>
          <p:cNvPr id="66" name="Google Shape;66;p35"/>
          <p:cNvSpPr txBox="1">
            <a:spLocks noGrp="1"/>
          </p:cNvSpPr>
          <p:nvPr>
            <p:ph type="title"/>
          </p:nvPr>
        </p:nvSpPr>
        <p:spPr>
          <a:xfrm>
            <a:off x="682329" y="457200"/>
            <a:ext cx="3194942"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35"/>
          <p:cNvSpPr>
            <a:spLocks noGrp="1"/>
          </p:cNvSpPr>
          <p:nvPr>
            <p:ph type="pic" idx="2"/>
          </p:nvPr>
        </p:nvSpPr>
        <p:spPr>
          <a:xfrm>
            <a:off x="4211341" y="987426"/>
            <a:ext cx="5014913" cy="4873625"/>
          </a:xfrm>
          <a:prstGeom prst="rect">
            <a:avLst/>
          </a:prstGeom>
          <a:noFill/>
          <a:ln>
            <a:noFill/>
          </a:ln>
        </p:spPr>
      </p:sp>
      <p:sp>
        <p:nvSpPr>
          <p:cNvPr id="68" name="Google Shape;68;p35"/>
          <p:cNvSpPr txBox="1">
            <a:spLocks noGrp="1"/>
          </p:cNvSpPr>
          <p:nvPr>
            <p:ph type="body" idx="1"/>
          </p:nvPr>
        </p:nvSpPr>
        <p:spPr>
          <a:xfrm>
            <a:off x="682329" y="2057400"/>
            <a:ext cx="3194942"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35"/>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35"/>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35"/>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Заголовок и вертикальный текст" type="vertTx">
  <p:cSld name="VERTICAL_TEXT">
    <p:spTree>
      <p:nvGrpSpPr>
        <p:cNvPr id="1" name="Shape 72"/>
        <p:cNvGrpSpPr/>
        <p:nvPr/>
      </p:nvGrpSpPr>
      <p:grpSpPr>
        <a:xfrm>
          <a:off x="0" y="0"/>
          <a:ext cx="0" cy="0"/>
          <a:chOff x="0" y="0"/>
          <a:chExt cx="0" cy="0"/>
        </a:xfrm>
      </p:grpSpPr>
      <p:sp>
        <p:nvSpPr>
          <p:cNvPr id="73" name="Google Shape;73;p36"/>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36"/>
          <p:cNvSpPr txBox="1">
            <a:spLocks noGrp="1"/>
          </p:cNvSpPr>
          <p:nvPr>
            <p:ph type="body" idx="1"/>
          </p:nvPr>
        </p:nvSpPr>
        <p:spPr>
          <a:xfrm rot="5400000">
            <a:off x="2777333" y="-270668"/>
            <a:ext cx="4351338" cy="85439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36"/>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36"/>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36"/>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Вертикальный заголовок и текст" type="vertTitleAndTx">
  <p:cSld name="VERTICAL_TITLE_AND_VERTICAL_TEXT">
    <p:spTree>
      <p:nvGrpSpPr>
        <p:cNvPr id="1" name="Shape 78"/>
        <p:cNvGrpSpPr/>
        <p:nvPr/>
      </p:nvGrpSpPr>
      <p:grpSpPr>
        <a:xfrm>
          <a:off x="0" y="0"/>
          <a:ext cx="0" cy="0"/>
          <a:chOff x="0" y="0"/>
          <a:chExt cx="0" cy="0"/>
        </a:xfrm>
      </p:grpSpPr>
      <p:sp>
        <p:nvSpPr>
          <p:cNvPr id="79" name="Google Shape;79;p37"/>
          <p:cNvSpPr txBox="1">
            <a:spLocks noGrp="1"/>
          </p:cNvSpPr>
          <p:nvPr>
            <p:ph type="title"/>
          </p:nvPr>
        </p:nvSpPr>
        <p:spPr>
          <a:xfrm rot="5400000">
            <a:off x="5251052" y="2203054"/>
            <a:ext cx="5811838" cy="213598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37"/>
          <p:cNvSpPr txBox="1">
            <a:spLocks noGrp="1"/>
          </p:cNvSpPr>
          <p:nvPr>
            <p:ph type="body" idx="1"/>
          </p:nvPr>
        </p:nvSpPr>
        <p:spPr>
          <a:xfrm rot="5400000">
            <a:off x="917177" y="128984"/>
            <a:ext cx="5811838" cy="628411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37"/>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37"/>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37"/>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4A90D0"/>
            </a:gs>
            <a:gs pos="10000">
              <a:srgbClr val="4A90D0"/>
            </a:gs>
            <a:gs pos="68000">
              <a:srgbClr val="B3D1EC"/>
            </a:gs>
            <a:gs pos="83000">
              <a:srgbClr val="B3D1EC"/>
            </a:gs>
            <a:gs pos="100000">
              <a:srgbClr val="CCE0F2"/>
            </a:gs>
          </a:gsLst>
          <a:lin ang="5400000" scaled="0"/>
        </a:gradFill>
        <a:effectLst/>
      </p:bgPr>
    </p:bg>
    <p:spTree>
      <p:nvGrpSpPr>
        <p:cNvPr id="1" name="Shape 9"/>
        <p:cNvGrpSpPr/>
        <p:nvPr/>
      </p:nvGrpSpPr>
      <p:grpSpPr>
        <a:xfrm>
          <a:off x="0" y="0"/>
          <a:ext cx="0" cy="0"/>
          <a:chOff x="0" y="0"/>
          <a:chExt cx="0" cy="0"/>
        </a:xfrm>
      </p:grpSpPr>
      <p:sp>
        <p:nvSpPr>
          <p:cNvPr id="10" name="Google Shape;10;p26"/>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6"/>
          <p:cNvSpPr txBox="1">
            <a:spLocks noGrp="1"/>
          </p:cNvSpPr>
          <p:nvPr>
            <p:ph type="body" idx="1"/>
          </p:nvPr>
        </p:nvSpPr>
        <p:spPr>
          <a:xfrm>
            <a:off x="681039" y="1825625"/>
            <a:ext cx="8543925"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26"/>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26"/>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26"/>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uz-Cyrl-UZ"/>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oleObject" Target="../embeddings/Microsoft_Visio_2003-2010_Drawing31.vsd"/><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3.em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Microsoft_Visio_2003-2010_Drawing32.vsd"/><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Microsoft_Visio_2003-2010_Drawing33.vsd"/><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oleObject" Target="../embeddings/Microsoft_Visio_2003-2010_Drawing34.vsd"/><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10.emf"/><Relationship Id="rId5" Type="http://schemas.openxmlformats.org/officeDocument/2006/relationships/oleObject" Target="../embeddings/Microsoft_Visio_2003-2010_Drawing35.vsd"/><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
          <p:cNvSpPr/>
          <p:nvPr/>
        </p:nvSpPr>
        <p:spPr>
          <a:xfrm>
            <a:off x="4687613" y="1750753"/>
            <a:ext cx="4912010" cy="2714643"/>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8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algn="ctr"/>
            <a:r>
              <a:rPr lang="en-US" sz="2800" b="1" dirty="0">
                <a:latin typeface="Times New Roman" panose="02020603050405020304" pitchFamily="18" charset="0"/>
                <a:cs typeface="Times New Roman" panose="02020603050405020304" pitchFamily="18" charset="0"/>
              </a:rPr>
              <a:t>Week </a:t>
            </a:r>
            <a:r>
              <a:rPr lang="tg-Cyrl-TJ" sz="2800" b="1" dirty="0">
                <a:latin typeface="Times New Roman" panose="02020603050405020304" pitchFamily="18" charset="0"/>
                <a:cs typeface="Times New Roman" panose="02020603050405020304" pitchFamily="18" charset="0"/>
              </a:rPr>
              <a:t>15</a:t>
            </a:r>
            <a:r>
              <a:rPr lang="en-US" sz="2800" b="1" dirty="0">
                <a:latin typeface="Times New Roman" panose="02020603050405020304" pitchFamily="18" charset="0"/>
                <a:cs typeface="Times New Roman" panose="02020603050405020304" pitchFamily="18" charset="0"/>
              </a:rPr>
              <a:t>: </a:t>
            </a:r>
            <a:endParaRPr lang="tg-Cyrl-TJ" sz="2800" b="1" dirty="0">
              <a:latin typeface="Times New Roman" panose="02020603050405020304" pitchFamily="18" charset="0"/>
              <a:cs typeface="Times New Roman" panose="02020603050405020304" pitchFamily="18" charset="0"/>
            </a:endParaRPr>
          </a:p>
          <a:p>
            <a:pPr algn="ctr"/>
            <a:r>
              <a:rPr lang="en-US" sz="2800" b="1" dirty="0">
                <a:latin typeface="Times New Roman" panose="02020603050405020304" pitchFamily="18" charset="0"/>
                <a:cs typeface="Times New Roman" panose="02020603050405020304" pitchFamily="18" charset="0"/>
              </a:rPr>
              <a:t>Electromagnetic relays of direct current,</a:t>
            </a:r>
            <a:r>
              <a:rPr lang="tg-Cyrl-TJ" sz="2800" b="1" dirty="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Electromagnetic voltage relays</a:t>
            </a:r>
            <a:endParaRPr lang="ru-RU" sz="2800" dirty="0">
              <a:latin typeface="Times New Roman" panose="02020603050405020304" pitchFamily="18" charset="0"/>
              <a:cs typeface="Times New Roman" panose="02020603050405020304" pitchFamily="18" charset="0"/>
            </a:endParaRPr>
          </a:p>
        </p:txBody>
      </p:sp>
      <p:sp>
        <p:nvSpPr>
          <p:cNvPr id="90" name="Google Shape;90;p1"/>
          <p:cNvSpPr/>
          <p:nvPr/>
        </p:nvSpPr>
        <p:spPr>
          <a:xfrm>
            <a:off x="106681" y="122976"/>
            <a:ext cx="9692640" cy="1938952"/>
          </a:xfrm>
          <a:prstGeom prst="rect">
            <a:avLst/>
          </a:prstGeom>
          <a:noFill/>
          <a:ln>
            <a:noFill/>
          </a:ln>
        </p:spPr>
        <p:txBody>
          <a:bodyPr spcFirstLastPara="1" wrap="square" lIns="91425" tIns="45700" rIns="91425" bIns="45700" anchor="t" anchorCtr="0">
            <a:spAutoFit/>
          </a:bodyPr>
          <a:lstStyle/>
          <a:p>
            <a:pPr algn="ctr"/>
            <a:r>
              <a:rPr lang="en-US" sz="32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«Institute of energy of Tajikistan</a:t>
            </a:r>
            <a:r>
              <a:rPr lang="en-US" sz="3200" b="1" i="0"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t>»</a:t>
            </a:r>
            <a:br>
              <a:rPr lang="en-US" sz="3200" b="1" i="0"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br>
            <a:r>
              <a:rPr lang="en-US" sz="3200" b="1" i="1"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t>Course: </a:t>
            </a:r>
            <a:r>
              <a:rPr lang="en-US" sz="3200" b="1" dirty="0">
                <a:latin typeface="Times New Roman" panose="02020603050405020304" pitchFamily="18" charset="0"/>
                <a:cs typeface="Times New Roman" panose="02020603050405020304" pitchFamily="18" charset="0"/>
              </a:rPr>
              <a:t>Relay protection systems</a:t>
            </a:r>
            <a:r>
              <a:rPr lang="en-US" sz="3200" b="1" spc="-5"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for electrical</a:t>
            </a:r>
            <a:r>
              <a:rPr lang="en-US" sz="3200" b="1" spc="-5"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and electrical</a:t>
            </a:r>
            <a:r>
              <a:rPr lang="en-US" sz="3200" b="1" spc="-5" dirty="0">
                <a:latin typeface="Times New Roman" panose="02020603050405020304" pitchFamily="18" charset="0"/>
                <a:cs typeface="Times New Roman" panose="02020603050405020304" pitchFamily="18" charset="0"/>
              </a:rPr>
              <a:t> </a:t>
            </a:r>
            <a:r>
              <a:rPr lang="en-US" sz="3200" b="1" spc="-10" dirty="0">
                <a:latin typeface="Times New Roman" panose="02020603050405020304" pitchFamily="18" charset="0"/>
                <a:cs typeface="Times New Roman" panose="02020603050405020304" pitchFamily="18" charset="0"/>
              </a:rPr>
              <a:t>devices</a:t>
            </a:r>
            <a:r>
              <a:rPr lang="en-US" sz="3200" b="1" i="1"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a:t>
            </a:r>
            <a:endParaRPr lang="en-US" sz="3200" b="1" i="1"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ctr" rtl="0">
              <a:spcBef>
                <a:spcPts val="0"/>
              </a:spcBef>
              <a:spcAft>
                <a:spcPts val="0"/>
              </a:spcAft>
              <a:buNone/>
            </a:pPr>
            <a:endParaRPr sz="2400" b="1" i="0" u="none" strike="noStrike" cap="none" dirty="0">
              <a:solidFill>
                <a:srgbClr val="000000"/>
              </a:solidFill>
              <a:latin typeface="Times New Roman"/>
              <a:ea typeface="Times New Roman"/>
              <a:cs typeface="Times New Roman"/>
              <a:sym typeface="Times New Roman"/>
            </a:endParaRPr>
          </a:p>
        </p:txBody>
      </p:sp>
      <p:sp>
        <p:nvSpPr>
          <p:cNvPr id="91" name="Google Shape;91;p1"/>
          <p:cNvSpPr/>
          <p:nvPr/>
        </p:nvSpPr>
        <p:spPr>
          <a:xfrm>
            <a:off x="2109648" y="5268498"/>
            <a:ext cx="2329542" cy="120028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i="0" u="none" strike="noStrike" cap="none" dirty="0">
                <a:solidFill>
                  <a:srgbClr val="323F4F"/>
                </a:solidFill>
                <a:latin typeface="Times New Roman"/>
                <a:ea typeface="Times New Roman"/>
                <a:cs typeface="Times New Roman"/>
                <a:sym typeface="Times New Roman"/>
              </a:rPr>
              <a:t>Abdulloev Bakhtiyor Tolibjonovich</a:t>
            </a:r>
            <a:endParaRPr dirty="0"/>
          </a:p>
        </p:txBody>
      </p:sp>
      <p:sp>
        <p:nvSpPr>
          <p:cNvPr id="92" name="Google Shape;92;p1"/>
          <p:cNvSpPr/>
          <p:nvPr/>
        </p:nvSpPr>
        <p:spPr>
          <a:xfrm>
            <a:off x="4298513" y="5268498"/>
            <a:ext cx="2845105" cy="1200288"/>
          </a:xfrm>
          <a:prstGeom prst="rect">
            <a:avLst/>
          </a:prstGeom>
          <a:noFill/>
          <a:ln>
            <a:noFill/>
          </a:ln>
        </p:spPr>
        <p:txBody>
          <a:bodyPr spcFirstLastPara="1" wrap="square" lIns="91425" tIns="45700" rIns="91425" bIns="45700" anchor="t" anchorCtr="0">
            <a:spAutoFit/>
          </a:bodyPr>
          <a:lstStyle/>
          <a:p>
            <a:pPr lvl="0" algn="ctr"/>
            <a:r>
              <a:rPr lang="uz-Cyrl-UZ" sz="1800" b="1" i="0" u="none" strike="noStrike" cap="none" dirty="0">
                <a:solidFill>
                  <a:schemeClr val="tx1"/>
                </a:solidFill>
                <a:latin typeface="Times New Roman"/>
                <a:ea typeface="Times New Roman"/>
                <a:cs typeface="Times New Roman"/>
                <a:sym typeface="Times New Roman"/>
              </a:rPr>
              <a:t>Lecturer of:</a:t>
            </a:r>
            <a:r>
              <a:rPr lang="en-US" sz="1800" b="1" dirty="0">
                <a:solidFill>
                  <a:schemeClr val="tx1"/>
                </a:solidFill>
                <a:latin typeface="Times New Roman" panose="02020603050405020304" pitchFamily="18" charset="0"/>
                <a:cs typeface="Times New Roman" panose="02020603050405020304" pitchFamily="18" charset="0"/>
              </a:rPr>
              <a:t> Relay protection systems</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dirty="0">
                <a:solidFill>
                  <a:schemeClr val="tx1"/>
                </a:solidFill>
                <a:latin typeface="Times New Roman" panose="02020603050405020304" pitchFamily="18" charset="0"/>
                <a:cs typeface="Times New Roman" panose="02020603050405020304" pitchFamily="18" charset="0"/>
              </a:rPr>
              <a:t>for electrical</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dirty="0">
                <a:solidFill>
                  <a:schemeClr val="tx1"/>
                </a:solidFill>
                <a:latin typeface="Times New Roman" panose="02020603050405020304" pitchFamily="18" charset="0"/>
                <a:cs typeface="Times New Roman" panose="02020603050405020304" pitchFamily="18" charset="0"/>
              </a:rPr>
              <a:t>and electrical</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spc="-10" dirty="0">
                <a:solidFill>
                  <a:schemeClr val="tx1"/>
                </a:solidFill>
                <a:latin typeface="Times New Roman" panose="02020603050405020304" pitchFamily="18" charset="0"/>
                <a:cs typeface="Times New Roman" panose="02020603050405020304" pitchFamily="18" charset="0"/>
              </a:rPr>
              <a:t>devices</a:t>
            </a:r>
            <a:endParaRPr sz="1800" b="1" i="0" u="none" strike="noStrike" cap="none" dirty="0">
              <a:solidFill>
                <a:schemeClr val="tx1"/>
              </a:solidFill>
              <a:latin typeface="Times New Roman"/>
              <a:ea typeface="Times New Roman"/>
              <a:cs typeface="Times New Roman"/>
              <a:sym typeface="Times New Roman"/>
            </a:endParaRPr>
          </a:p>
        </p:txBody>
      </p:sp>
      <p:cxnSp>
        <p:nvCxnSpPr>
          <p:cNvPr id="93" name="Google Shape;93;p1"/>
          <p:cNvCxnSpPr/>
          <p:nvPr/>
        </p:nvCxnSpPr>
        <p:spPr>
          <a:xfrm>
            <a:off x="4439190" y="5268498"/>
            <a:ext cx="0" cy="1200329"/>
          </a:xfrm>
          <a:prstGeom prst="straightConnector1">
            <a:avLst/>
          </a:prstGeom>
          <a:noFill/>
          <a:ln w="9525" cap="flat" cmpd="sng">
            <a:solidFill>
              <a:schemeClr val="accent1"/>
            </a:solidFill>
            <a:prstDash val="solid"/>
            <a:miter lim="800000"/>
            <a:headEnd type="none" w="sm" len="sm"/>
            <a:tailEnd type="none" w="sm" len="sm"/>
          </a:ln>
        </p:spPr>
      </p:cxnSp>
      <p:pic>
        <p:nvPicPr>
          <p:cNvPr id="5" name="Рисунок 4">
            <a:extLst>
              <a:ext uri="{FF2B5EF4-FFF2-40B4-BE49-F238E27FC236}">
                <a16:creationId xmlns:a16="http://schemas.microsoft.com/office/drawing/2014/main" id="{44EEDBD7-9A0B-40A7-A112-5717B3C7D445}"/>
              </a:ext>
            </a:extLst>
          </p:cNvPr>
          <p:cNvPicPr>
            <a:picLocks noChangeAspect="1"/>
          </p:cNvPicPr>
          <p:nvPr/>
        </p:nvPicPr>
        <p:blipFill rotWithShape="1">
          <a:blip r:embed="rId3"/>
          <a:srcRect l="33445" t="30319" r="34983" b="25466"/>
          <a:stretch/>
        </p:blipFill>
        <p:spPr>
          <a:xfrm>
            <a:off x="609600" y="1750752"/>
            <a:ext cx="3975651" cy="2714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spd="slow" p14:dur="2000" advTm="33257"/>
    </mc:Choice>
    <mc:Fallback xmlns="">
      <p:transition spd="slow" advTm="3325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2"/>
          <p:cNvSpPr/>
          <p:nvPr/>
        </p:nvSpPr>
        <p:spPr>
          <a:xfrm>
            <a:off x="4566671" y="1429292"/>
            <a:ext cx="5249991" cy="2750757"/>
          </a:xfrm>
          <a:prstGeom prst="roundRect">
            <a:avLst>
              <a:gd name="adj" fmla="val 6141"/>
            </a:avLst>
          </a:prstGeom>
          <a:solidFill>
            <a:srgbClr val="BBD6EE"/>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algn="ctr"/>
            <a:r>
              <a:rPr lang="tg-Cyrl-TJ" sz="2800" b="1" dirty="0">
                <a:latin typeface="Times New Roman" panose="02020603050405020304" pitchFamily="18" charset="0"/>
                <a:cs typeface="Times New Roman" panose="02020603050405020304" pitchFamily="18" charset="0"/>
              </a:rPr>
              <a:t>Ҳафтаи 15.</a:t>
            </a:r>
          </a:p>
          <a:p>
            <a:pPr algn="ctr"/>
            <a:r>
              <a:rPr lang="tg-Cyrl-TJ" sz="2800" b="1" dirty="0">
                <a:latin typeface="Times New Roman" panose="02020603050405020304" pitchFamily="18" charset="0"/>
                <a:cs typeface="Times New Roman" panose="02020603050405020304" pitchFamily="18" charset="0"/>
              </a:rPr>
              <a:t>Релеи электромагнитии чараёни доими,</a:t>
            </a:r>
            <a:endParaRPr lang="ru-RU" sz="2800" dirty="0">
              <a:latin typeface="Times New Roman" panose="02020603050405020304" pitchFamily="18" charset="0"/>
              <a:cs typeface="Times New Roman" panose="02020603050405020304" pitchFamily="18" charset="0"/>
            </a:endParaRPr>
          </a:p>
          <a:p>
            <a:pPr algn="ctr"/>
            <a:r>
              <a:rPr lang="tg-Cyrl-TJ" sz="2800" b="1" dirty="0">
                <a:latin typeface="Times New Roman" panose="02020603050405020304" pitchFamily="18" charset="0"/>
                <a:cs typeface="Times New Roman" panose="02020603050405020304" pitchFamily="18" charset="0"/>
              </a:rPr>
              <a:t>Релеи электромагнитии шиддат</a:t>
            </a:r>
            <a:endParaRPr lang="ru-RU" sz="2800" dirty="0">
              <a:latin typeface="Times New Roman" panose="02020603050405020304" pitchFamily="18" charset="0"/>
              <a:cs typeface="Times New Roman" panose="02020603050405020304" pitchFamily="18" charset="0"/>
            </a:endParaRPr>
          </a:p>
        </p:txBody>
      </p:sp>
      <p:sp>
        <p:nvSpPr>
          <p:cNvPr id="100" name="Google Shape;100;p2"/>
          <p:cNvSpPr/>
          <p:nvPr/>
        </p:nvSpPr>
        <p:spPr>
          <a:xfrm>
            <a:off x="2271900" y="5268497"/>
            <a:ext cx="2329542" cy="120028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400" b="1" i="0" u="none" strike="noStrike" cap="none" dirty="0">
                <a:solidFill>
                  <a:srgbClr val="323F4F"/>
                </a:solidFill>
                <a:latin typeface="Times New Roman"/>
                <a:ea typeface="Times New Roman"/>
                <a:cs typeface="Times New Roman"/>
                <a:sym typeface="Times New Roman"/>
              </a:rPr>
              <a:t>Абдуллоев Бахтиёр Толибҷонович</a:t>
            </a:r>
            <a:endParaRPr sz="2400" b="1" i="0" u="none" strike="noStrike" cap="none" dirty="0">
              <a:solidFill>
                <a:srgbClr val="323F4F"/>
              </a:solidFill>
              <a:latin typeface="Times New Roman"/>
              <a:ea typeface="Times New Roman"/>
              <a:cs typeface="Times New Roman"/>
              <a:sym typeface="Times New Roman"/>
            </a:endParaRPr>
          </a:p>
        </p:txBody>
      </p:sp>
      <p:sp>
        <p:nvSpPr>
          <p:cNvPr id="101" name="Google Shape;101;p2"/>
          <p:cNvSpPr/>
          <p:nvPr/>
        </p:nvSpPr>
        <p:spPr>
          <a:xfrm>
            <a:off x="4601442" y="5268456"/>
            <a:ext cx="2764221" cy="1477287"/>
          </a:xfrm>
          <a:prstGeom prst="rect">
            <a:avLst/>
          </a:prstGeom>
          <a:noFill/>
          <a:ln>
            <a:noFill/>
          </a:ln>
        </p:spPr>
        <p:txBody>
          <a:bodyPr spcFirstLastPara="1" wrap="square" lIns="91425" tIns="45700" rIns="91425" bIns="45700" anchor="t" anchorCtr="0">
            <a:spAutoFit/>
          </a:bodyPr>
          <a:lstStyle/>
          <a:p>
            <a:pPr algn="ctr"/>
            <a:r>
              <a:rPr lang="uz-Cyrl-UZ" sz="1800" b="1" i="0" u="none" strike="noStrike" cap="none" dirty="0">
                <a:solidFill>
                  <a:schemeClr val="tx1"/>
                </a:solidFill>
                <a:latin typeface="Times New Roman"/>
                <a:ea typeface="Times New Roman"/>
                <a:cs typeface="Times New Roman"/>
                <a:sym typeface="Times New Roman"/>
              </a:rPr>
              <a:t>“</a:t>
            </a:r>
            <a:r>
              <a:rPr lang="uz-Cyrl-UZ" sz="1800" b="1" i="1" dirty="0">
                <a:solidFill>
                  <a:schemeClr val="tx1"/>
                </a:solidFill>
                <a:latin typeface="Times New Roman" panose="02020603050405020304" pitchFamily="18" charset="0"/>
                <a:cs typeface="Times New Roman" panose="02020603050405020304" pitchFamily="18" charset="0"/>
              </a:rPr>
              <a:t>Ҳимояи релеӣ ва авттоматикунонии шабакаҳо ва таҷҳизоти электрикӣ”</a:t>
            </a:r>
            <a:endParaRPr lang="uz-Cyrl-UZ" sz="1800" dirty="0">
              <a:solidFill>
                <a:schemeClr val="tx1"/>
              </a:solidFill>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endParaRPr sz="1800" b="0" i="0" u="none" strike="noStrike" cap="none" dirty="0">
              <a:solidFill>
                <a:schemeClr val="accent1"/>
              </a:solidFill>
              <a:latin typeface="Times New Roman"/>
              <a:ea typeface="Times New Roman"/>
              <a:cs typeface="Times New Roman"/>
              <a:sym typeface="Times New Roman"/>
            </a:endParaRPr>
          </a:p>
        </p:txBody>
      </p:sp>
      <p:cxnSp>
        <p:nvCxnSpPr>
          <p:cNvPr id="102" name="Google Shape;102;p2"/>
          <p:cNvCxnSpPr/>
          <p:nvPr/>
        </p:nvCxnSpPr>
        <p:spPr>
          <a:xfrm>
            <a:off x="4601442" y="5268456"/>
            <a:ext cx="0" cy="1200329"/>
          </a:xfrm>
          <a:prstGeom prst="straightConnector1">
            <a:avLst/>
          </a:prstGeom>
          <a:noFill/>
          <a:ln w="9525" cap="flat" cmpd="sng">
            <a:solidFill>
              <a:schemeClr val="accent1"/>
            </a:solidFill>
            <a:prstDash val="solid"/>
            <a:miter lim="800000"/>
            <a:headEnd type="none" w="sm" len="sm"/>
            <a:tailEnd type="none" w="sm" len="sm"/>
          </a:ln>
        </p:spPr>
      </p:cxnSp>
      <p:sp>
        <p:nvSpPr>
          <p:cNvPr id="103" name="Google Shape;103;p2"/>
          <p:cNvSpPr/>
          <p:nvPr/>
        </p:nvSpPr>
        <p:spPr>
          <a:xfrm>
            <a:off x="106679" y="44297"/>
            <a:ext cx="9709983" cy="17542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3600" b="1" i="0" u="none" strike="noStrike" cap="none" dirty="0">
                <a:solidFill>
                  <a:srgbClr val="000000"/>
                </a:solidFill>
                <a:latin typeface="Times New Roman"/>
                <a:ea typeface="Times New Roman"/>
                <a:cs typeface="Times New Roman"/>
                <a:sym typeface="Times New Roman"/>
              </a:rPr>
              <a:t>Донишкадаи энергетикии Тоҷикистон</a:t>
            </a:r>
            <a:r>
              <a:rPr lang="uz-Cyrl-UZ" sz="2400" b="1" i="1" u="none" strike="noStrike" cap="none" dirty="0">
                <a:solidFill>
                  <a:srgbClr val="000000"/>
                </a:solidFill>
                <a:latin typeface="Arial"/>
                <a:ea typeface="Arial"/>
                <a:cs typeface="Arial"/>
                <a:sym typeface="Arial"/>
              </a:rPr>
              <a:t>.</a:t>
            </a:r>
          </a:p>
          <a:p>
            <a:pPr marL="0" marR="0" lvl="0" indent="0" algn="ctr" rtl="0">
              <a:spcBef>
                <a:spcPts val="0"/>
              </a:spcBef>
              <a:spcAft>
                <a:spcPts val="0"/>
              </a:spcAft>
              <a:buNone/>
            </a:pPr>
            <a:r>
              <a:rPr lang="uz-Cyrl-UZ" sz="2400" b="1" i="1" dirty="0"/>
              <a:t>Номи фан: Ҳимояи релеӣ ва авттоматикунонии шабакаҳо ва таҷҳизоти электрикӣ</a:t>
            </a:r>
            <a:endParaRPr dirty="0"/>
          </a:p>
          <a:p>
            <a:pPr marL="0" marR="0" lvl="0" indent="0" algn="ctr" rtl="0">
              <a:spcBef>
                <a:spcPts val="0"/>
              </a:spcBef>
              <a:spcAft>
                <a:spcPts val="0"/>
              </a:spcAft>
              <a:buNone/>
            </a:pPr>
            <a:endParaRPr sz="2400" b="1" i="0" u="none" strike="noStrike" cap="none" dirty="0">
              <a:solidFill>
                <a:srgbClr val="000000"/>
              </a:solidFill>
              <a:latin typeface="Times New Roman"/>
              <a:ea typeface="Times New Roman"/>
              <a:cs typeface="Times New Roman"/>
              <a:sym typeface="Times New Roman"/>
            </a:endParaRPr>
          </a:p>
        </p:txBody>
      </p:sp>
      <p:pic>
        <p:nvPicPr>
          <p:cNvPr id="8" name="Рисунок 7">
            <a:extLst>
              <a:ext uri="{FF2B5EF4-FFF2-40B4-BE49-F238E27FC236}">
                <a16:creationId xmlns:a16="http://schemas.microsoft.com/office/drawing/2014/main" id="{C6DE7F39-29B4-4BC5-B4E6-A00589BCDA04}"/>
              </a:ext>
            </a:extLst>
          </p:cNvPr>
          <p:cNvPicPr>
            <a:picLocks noChangeAspect="1"/>
          </p:cNvPicPr>
          <p:nvPr/>
        </p:nvPicPr>
        <p:blipFill rotWithShape="1">
          <a:blip r:embed="rId3"/>
          <a:srcRect l="33445" t="30319" r="34983" b="25466"/>
          <a:stretch/>
        </p:blipFill>
        <p:spPr>
          <a:xfrm>
            <a:off x="423169" y="1465406"/>
            <a:ext cx="3975651" cy="2714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spd="slow" p14:dur="2000" advTm="24272"/>
    </mc:Choice>
    <mc:Fallback xmlns="">
      <p:transition spd="slow" advTm="2427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p:nvPr/>
        </p:nvSpPr>
        <p:spPr>
          <a:xfrm>
            <a:off x="760318" y="1023756"/>
            <a:ext cx="8811491" cy="4810488"/>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endParaRPr lang="ru-RU" b="1" dirty="0"/>
          </a:p>
        </p:txBody>
      </p:sp>
      <p:sp>
        <p:nvSpPr>
          <p:cNvPr id="109" name="Google Shape;109;p3"/>
          <p:cNvSpPr txBox="1"/>
          <p:nvPr/>
        </p:nvSpPr>
        <p:spPr>
          <a:xfrm>
            <a:off x="-12617" y="0"/>
            <a:ext cx="9931233" cy="512361"/>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lvl="0" algn="ctr" eaLnBrk="0" fontAlgn="base" hangingPunct="0">
              <a:spcBef>
                <a:spcPct val="0"/>
              </a:spcBef>
              <a:spcAft>
                <a:spcPct val="0"/>
              </a:spcAft>
              <a:buClrTx/>
            </a:pPr>
            <a:r>
              <a:rPr lang="ru-RU" altLang="ru-RU" sz="3200" b="1" dirty="0">
                <a:solidFill>
                  <a:schemeClr val="tx1"/>
                </a:solidFill>
                <a:latin typeface="Times New Roman" panose="02020603050405020304" pitchFamily="18" charset="0"/>
                <a:cs typeface="Times New Roman" panose="02020603050405020304" pitchFamily="18" charset="0"/>
              </a:rPr>
              <a:t>Нақшаи лексия</a:t>
            </a:r>
            <a:endParaRPr lang="ru-RU" altLang="ru-RU" sz="3200" dirty="0">
              <a:solidFill>
                <a:schemeClr val="tx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BF039CDF-1F9D-462B-AB74-0E7345ADAAE2}"/>
              </a:ext>
            </a:extLst>
          </p:cNvPr>
          <p:cNvSpPr/>
          <p:nvPr/>
        </p:nvSpPr>
        <p:spPr>
          <a:xfrm>
            <a:off x="1065984" y="1339830"/>
            <a:ext cx="5607625" cy="2795958"/>
          </a:xfrm>
          <a:prstGeom prst="rect">
            <a:avLst/>
          </a:prstGeom>
        </p:spPr>
        <p:txBody>
          <a:bodyPr wrap="none">
            <a:spAutoFit/>
          </a:bodyPr>
          <a:lstStyle/>
          <a:p>
            <a:pPr>
              <a:lnSpc>
                <a:spcPct val="150000"/>
              </a:lnSpc>
            </a:pPr>
            <a:r>
              <a:rPr lang="tg-Cyrl-TJ" sz="2400" b="1" dirty="0">
                <a:latin typeface="Times New Roman" panose="02020603050405020304" pitchFamily="18" charset="0"/>
                <a:cs typeface="Times New Roman" panose="02020603050405020304" pitchFamily="18" charset="0"/>
              </a:rPr>
              <a:t>1. Релеҳои электромагнитии ҷараён.</a:t>
            </a:r>
          </a:p>
          <a:p>
            <a:pPr>
              <a:lnSpc>
                <a:spcPct val="150000"/>
              </a:lnSpc>
            </a:pPr>
            <a:r>
              <a:rPr lang="ru-RU" sz="2400" b="1" dirty="0">
                <a:latin typeface="Times New Roman" panose="02020603050405020304" pitchFamily="18" charset="0"/>
                <a:cs typeface="Times New Roman" panose="02020603050405020304" pitchFamily="18" charset="0"/>
              </a:rPr>
              <a:t>2. Реле</a:t>
            </a:r>
            <a:r>
              <a:rPr lang="tg-Cyrl-TJ" sz="2400" b="1" dirty="0">
                <a:latin typeface="Times New Roman" panose="02020603050405020304" pitchFamily="18" charset="0"/>
                <a:cs typeface="Times New Roman" panose="02020603050405020304" pitchFamily="18" charset="0"/>
              </a:rPr>
              <a:t>ҳои электромагнитии шиддат.</a:t>
            </a:r>
            <a:endParaRPr lang="ru-RU" sz="2400" b="1" dirty="0">
              <a:latin typeface="Times New Roman" panose="02020603050405020304" pitchFamily="18" charset="0"/>
              <a:cs typeface="Times New Roman" panose="02020603050405020304" pitchFamily="18" charset="0"/>
            </a:endParaRPr>
          </a:p>
          <a:p>
            <a:pPr>
              <a:lnSpc>
                <a:spcPct val="150000"/>
              </a:lnSpc>
            </a:pPr>
            <a:r>
              <a:rPr lang="tg-Cyrl-TJ" sz="2400" b="1" dirty="0">
                <a:latin typeface="Times New Roman" panose="02020603050405020304" pitchFamily="18" charset="0"/>
                <a:cs typeface="Times New Roman" panose="02020603050405020304" pitchFamily="18" charset="0"/>
              </a:rPr>
              <a:t>3. Релеҳои мантиқии электромагнитӣ. </a:t>
            </a:r>
            <a:endParaRPr lang="ru-RU" sz="2400" b="1" dirty="0">
              <a:latin typeface="Times New Roman" panose="02020603050405020304" pitchFamily="18" charset="0"/>
              <a:cs typeface="Times New Roman" panose="02020603050405020304" pitchFamily="18" charset="0"/>
            </a:endParaRPr>
          </a:p>
          <a:p>
            <a:pPr>
              <a:lnSpc>
                <a:spcPct val="150000"/>
              </a:lnSpc>
            </a:pPr>
            <a:r>
              <a:rPr lang="tg-Cyrl-TJ" sz="2400" b="1" dirty="0">
                <a:latin typeface="Times New Roman" panose="02020603050405020304" pitchFamily="18" charset="0"/>
                <a:cs typeface="Times New Roman" panose="02020603050405020304" pitchFamily="18" charset="0"/>
              </a:rPr>
              <a:t>4. Релеҳои мобайнӣ. </a:t>
            </a:r>
          </a:p>
          <a:p>
            <a:pPr>
              <a:lnSpc>
                <a:spcPct val="150000"/>
              </a:lnSpc>
            </a:pPr>
            <a:r>
              <a:rPr lang="tg-Cyrl-TJ"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Ҷамъбасти мавзуъ</a:t>
            </a:r>
            <a:r>
              <a:rPr lang="ru-RU"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82645"/>
    </mc:Choice>
    <mc:Fallback xmlns="">
      <p:transition spd="slow" advTm="8264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4" name="Прямоугольник 3">
                <a:extLst>
                  <a:ext uri="{FF2B5EF4-FFF2-40B4-BE49-F238E27FC236}">
                    <a16:creationId xmlns:a16="http://schemas.microsoft.com/office/drawing/2014/main" id="{9D330CDF-AAF7-42EE-B622-7636E54C3B03}"/>
                  </a:ext>
                </a:extLst>
              </p:cNvPr>
              <p:cNvSpPr/>
              <p:nvPr/>
            </p:nvSpPr>
            <p:spPr>
              <a:xfrm>
                <a:off x="1535466" y="951571"/>
                <a:ext cx="7928129" cy="5011949"/>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Ҳангоми пайвасти печаҳои реле ба ҷараёни шабака бе восита ё ба воситаи ТҶ моменти электромагнитии он ба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М</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э</a:t>
                </a:r>
                <a:r>
                  <a:rPr lang="tg-Cyrl-TJ" sz="2400" dirty="0">
                    <a:latin typeface="Times New Roman" panose="02020603050405020304" pitchFamily="18" charset="0"/>
                    <a:ea typeface="Calibri" panose="020F0502020204030204" pitchFamily="34" charset="0"/>
                    <a:cs typeface="Times New Roman" panose="02020603050405020304" pitchFamily="18" charset="0"/>
                  </a:rPr>
                  <a:t> =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k</a:t>
                </a:r>
                <a14:m>
                  <m:oMath xmlns:m="http://schemas.openxmlformats.org/officeDocument/2006/math">
                    <m:sSubSup>
                      <m:sSubSupPr>
                        <m:ctrlPr>
                          <a:rPr lang="ru-RU" sz="2400" i="1">
                            <a:latin typeface="Cambria Math" panose="02040503050406030204" pitchFamily="18" charset="0"/>
                            <a:ea typeface="Calibri" panose="020F0502020204030204" pitchFamily="34" charset="0"/>
                            <a:cs typeface="Times New Roman" panose="02020603050405020304" pitchFamily="18" charset="0"/>
                          </a:rPr>
                        </m:ctrlPr>
                      </m:sSubSupPr>
                      <m:e>
                        <m:r>
                          <a:rPr lang="tg-Cyrl-TJ" sz="2400" i="1">
                            <a:latin typeface="Cambria Math" panose="02040503050406030204" pitchFamily="18" charset="0"/>
                            <a:ea typeface="Calibri" panose="020F0502020204030204" pitchFamily="34" charset="0"/>
                            <a:cs typeface="Times New Roman" panose="02020603050405020304" pitchFamily="18" charset="0"/>
                          </a:rPr>
                          <m:t>𝐼</m:t>
                        </m:r>
                      </m:e>
                      <m:sub>
                        <m:r>
                          <a:rPr lang="tg-Cyrl-TJ" sz="2400" i="1">
                            <a:latin typeface="Cambria Math" panose="02040503050406030204" pitchFamily="18" charset="0"/>
                            <a:ea typeface="Calibri" panose="020F0502020204030204" pitchFamily="34" charset="0"/>
                            <a:cs typeface="Times New Roman" panose="02020603050405020304" pitchFamily="18" charset="0"/>
                          </a:rPr>
                          <m:t>ш</m:t>
                        </m:r>
                      </m:sub>
                      <m:sup>
                        <m:r>
                          <a:rPr lang="tg-Cyrl-TJ" sz="2400" i="1">
                            <a:latin typeface="Cambria Math" panose="02040503050406030204" pitchFamily="18" charset="0"/>
                            <a:ea typeface="Calibri" panose="020F0502020204030204" pitchFamily="34" charset="0"/>
                            <a:cs typeface="Times New Roman" panose="02020603050405020304" pitchFamily="18" charset="0"/>
                          </a:rPr>
                          <m:t>2</m:t>
                        </m:r>
                      </m:sup>
                    </m:sSubSup>
                  </m:oMath>
                </a14:m>
                <a:r>
                  <a:rPr lang="en-US" sz="2400" i="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баробар аст</a:t>
                </a:r>
                <a:r>
                  <a:rPr lang="tg-Cyrl-TJ" sz="2400" dirty="0">
                    <a:latin typeface="Times New Roman" panose="02020603050405020304" pitchFamily="18" charset="0"/>
                    <a:ea typeface="Calibri" panose="020F0502020204030204" pitchFamily="34" charset="0"/>
                    <a:cs typeface="Times New Roman" panose="02020603050405020304" pitchFamily="18" charset="0"/>
                  </a:rPr>
                  <a:t>. Чунин реле ҷараёнӣ номида мешавад, зеро дар тағйирёбии ҷараёни шабака</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sSub>
                      <m:sSubPr>
                        <m:ctrlPr>
                          <a:rPr lang="ru-RU" sz="2400" i="1">
                            <a:latin typeface="Cambria Math" panose="02040503050406030204" pitchFamily="18" charset="0"/>
                            <a:ea typeface="Times New Roman" panose="02020603050405020304" pitchFamily="18" charset="0"/>
                            <a:cs typeface="Times New Roman" panose="02020603050405020304" pitchFamily="18" charset="0"/>
                          </a:rPr>
                        </m:ctrlPr>
                      </m:sSubPr>
                      <m:e>
                        <m:r>
                          <a:rPr lang="tg-Cyrl-TJ" sz="2400" i="1">
                            <a:latin typeface="Cambria Math" panose="02040503050406030204" pitchFamily="18" charset="0"/>
                            <a:ea typeface="Calibri" panose="020F0502020204030204" pitchFamily="34" charset="0"/>
                            <a:cs typeface="Times New Roman" panose="02020603050405020304" pitchFamily="18" charset="0"/>
                          </a:rPr>
                          <m:t>𝐼</m:t>
                        </m:r>
                      </m:e>
                      <m:sub>
                        <m:r>
                          <a:rPr lang="tg-Cyrl-TJ" sz="2400" i="1">
                            <a:latin typeface="Cambria Math" panose="02040503050406030204" pitchFamily="18" charset="0"/>
                            <a:ea typeface="Calibri" panose="020F0502020204030204" pitchFamily="34" charset="0"/>
                            <a:cs typeface="Times New Roman" panose="02020603050405020304" pitchFamily="18" charset="0"/>
                          </a:rPr>
                          <m:t>ш</m:t>
                        </m:r>
                      </m:sub>
                    </m:sSub>
                  </m:oMath>
                </a14:m>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фаъол мегардад, ки қимати он аз муқовимати печаҳои реле вобастагӣ надорад.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Ба релеи ченкунандаи ҷараён чунин талаботҳо  таъйин карда мешавад: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истеъмоли минималии тавоноӣ, барои кам кардани бор ба ТҶ;</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mc:Choice>
        <mc:Fallback>
          <p:sp>
            <p:nvSpPr>
              <p:cNvPr id="4" name="Прямоугольник 3">
                <a:extLst>
                  <a:ext uri="{FF2B5EF4-FFF2-40B4-BE49-F238E27FC236}">
                    <a16:creationId xmlns:a16="http://schemas.microsoft.com/office/drawing/2014/main" id="{9D330CDF-AAF7-42EE-B622-7636E54C3B03}"/>
                  </a:ext>
                </a:extLst>
              </p:cNvPr>
              <p:cNvSpPr>
                <a:spLocks noRot="1" noChangeAspect="1" noMove="1" noResize="1" noEditPoints="1" noAdjustHandles="1" noChangeArrowheads="1" noChangeShapeType="1" noTextEdit="1"/>
              </p:cNvSpPr>
              <p:nvPr/>
            </p:nvSpPr>
            <p:spPr>
              <a:xfrm>
                <a:off x="1535466" y="951571"/>
                <a:ext cx="7928129" cy="5011949"/>
              </a:xfrm>
              <a:prstGeom prst="rect">
                <a:avLst/>
              </a:prstGeom>
              <a:blipFill>
                <a:blip r:embed="rId2"/>
                <a:stretch>
                  <a:fillRect l="-1231" r="-1154" b="-1946"/>
                </a:stretch>
              </a:blipFill>
            </p:spPr>
            <p:txBody>
              <a:bodyPr/>
              <a:lstStyle/>
              <a:p>
                <a:r>
                  <a:rPr lang="ru-RU">
                    <a:noFill/>
                  </a:rPr>
                  <a:t> </a:t>
                </a:r>
              </a:p>
            </p:txBody>
          </p:sp>
        </mc:Fallback>
      </mc:AlternateContent>
      <p:sp>
        <p:nvSpPr>
          <p:cNvPr id="5" name="Прямоугольник 4">
            <a:extLst>
              <a:ext uri="{FF2B5EF4-FFF2-40B4-BE49-F238E27FC236}">
                <a16:creationId xmlns:a16="http://schemas.microsoft.com/office/drawing/2014/main" id="{9593B92E-3F87-4410-ADB2-ACF57996FDCC}"/>
              </a:ext>
            </a:extLst>
          </p:cNvPr>
          <p:cNvSpPr/>
          <p:nvPr/>
        </p:nvSpPr>
        <p:spPr>
          <a:xfrm>
            <a:off x="2284522" y="0"/>
            <a:ext cx="5756704"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электромагнитии ҷараён.</a:t>
            </a:r>
          </a:p>
        </p:txBody>
      </p:sp>
    </p:spTree>
    <p:extLst>
      <p:ext uri="{BB962C8B-B14F-4D97-AF65-F5344CB8AC3E}">
        <p14:creationId xmlns:p14="http://schemas.microsoft.com/office/powerpoint/2010/main" val="8286595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CD7E7544-AB99-4ADA-8587-D21610F5E6F3}"/>
              </a:ext>
            </a:extLst>
          </p:cNvPr>
          <p:cNvSpPr/>
          <p:nvPr/>
        </p:nvSpPr>
        <p:spPr>
          <a:xfrm>
            <a:off x="2284522" y="0"/>
            <a:ext cx="5756704"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электромагнитии ҷараён.</a:t>
            </a:r>
          </a:p>
        </p:txBody>
      </p:sp>
      <p:sp>
        <p:nvSpPr>
          <p:cNvPr id="5" name="Прямоугольник 4">
            <a:extLst>
              <a:ext uri="{FF2B5EF4-FFF2-40B4-BE49-F238E27FC236}">
                <a16:creationId xmlns:a16="http://schemas.microsoft.com/office/drawing/2014/main" id="{24CDF124-A2BA-47DA-BDF0-ABCA4AAD2286}"/>
              </a:ext>
            </a:extLst>
          </p:cNvPr>
          <p:cNvSpPr/>
          <p:nvPr/>
        </p:nvSpPr>
        <p:spPr>
          <a:xfrm>
            <a:off x="1251753" y="1111414"/>
            <a:ext cx="8398274" cy="2241960"/>
          </a:xfrm>
          <a:prstGeom prst="rect">
            <a:avLst/>
          </a:prstGeom>
        </p:spPr>
        <p:txBody>
          <a:bodyPr wrap="square">
            <a:spAutoFit/>
          </a:bodyPr>
          <a:lstStyle/>
          <a:p>
            <a:pPr marL="342900" lvl="0" indent="-342900" algn="just">
              <a:lnSpc>
                <a:spcPct val="150000"/>
              </a:lnSpc>
              <a:buFont typeface="Symbol" panose="05050102010706020507" pitchFamily="18" charset="2"/>
              <a:buChar char=""/>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наздик кардани зариби бозгашт </a:t>
            </a:r>
            <a:r>
              <a:rPr lang="en-US" sz="2400" i="1" dirty="0">
                <a:latin typeface="Times New Roman" panose="02020603050405020304" pitchFamily="18" charset="0"/>
                <a:ea typeface="Times New Roman" panose="02020603050405020304" pitchFamily="18" charset="0"/>
                <a:cs typeface="Times New Roman" panose="02020603050405020304" pitchFamily="18" charset="0"/>
              </a:rPr>
              <a:t>k</a:t>
            </a:r>
            <a:r>
              <a:rPr lang="tg-Cyrl-TJ" sz="2400" baseline="-25000" dirty="0">
                <a:latin typeface="Times New Roman" panose="02020603050405020304" pitchFamily="18" charset="0"/>
                <a:ea typeface="Times New Roman" panose="02020603050405020304" pitchFamily="18" charset="0"/>
                <a:cs typeface="Times New Roman" panose="02020603050405020304" pitchFamily="18" charset="0"/>
              </a:rPr>
              <a:t>б</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ба қимати як, барои баланд бардоштани ҳассосияти ҲР;</a:t>
            </a:r>
            <a:endParaRPr lang="ru-RU" sz="24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васли боэътимоди тамосҳои реле;</a:t>
            </a:r>
            <a:endParaRPr lang="ru-RU" sz="24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устувории термикӣ ва динамикии печаҳои реле.</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984C77A4-C4D7-4CFB-B904-4137E550282F}"/>
              </a:ext>
            </a:extLst>
          </p:cNvPr>
          <p:cNvSpPr/>
          <p:nvPr/>
        </p:nvSpPr>
        <p:spPr>
          <a:xfrm>
            <a:off x="1189236" y="3714357"/>
            <a:ext cx="8221093" cy="1695144"/>
          </a:xfrm>
          <a:prstGeom prst="rect">
            <a:avLst/>
          </a:prstGeom>
        </p:spPr>
        <p:txBody>
          <a:bodyPr wrap="square">
            <a:spAutoFit/>
          </a:bodyPr>
          <a:lstStyle/>
          <a:p>
            <a:pPr indent="381000" algn="just">
              <a:lnSpc>
                <a:spcPct val="150000"/>
              </a:lnSpc>
              <a:spcAft>
                <a:spcPts val="800"/>
              </a:spcAft>
            </a:pPr>
            <a:r>
              <a:rPr lang="tg-Cyrl-TJ" sz="2400" dirty="0">
                <a:latin typeface="Times New Roman" panose="02020603050405020304" pitchFamily="18" charset="0"/>
                <a:ea typeface="Calibri" panose="020F0502020204030204" pitchFamily="34" charset="0"/>
                <a:cs typeface="Times New Roman" panose="02020603050405020304" pitchFamily="18" charset="0"/>
              </a:rPr>
              <a:t>Конструксияи релеи электромагнитии ҷараён РТ-40 дар рас. 15.1 оварда шудааст. Дар лангари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2</a:t>
            </a:r>
            <a:r>
              <a:rPr lang="tg-Cyrl-TJ" sz="2400" dirty="0">
                <a:latin typeface="Times New Roman" panose="02020603050405020304" pitchFamily="18" charset="0"/>
                <a:ea typeface="Calibri" panose="020F0502020204030204" pitchFamily="34" charset="0"/>
                <a:cs typeface="Times New Roman" panose="02020603050405020304" pitchFamily="18" charset="0"/>
              </a:rPr>
              <a:t> электромагнит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4</a:t>
            </a:r>
            <a:r>
              <a:rPr lang="tg-Cyrl-TJ" sz="2400" dirty="0">
                <a:latin typeface="Times New Roman" panose="02020603050405020304" pitchFamily="18" charset="0"/>
                <a:ea typeface="Calibri" panose="020F0502020204030204" pitchFamily="34" charset="0"/>
                <a:cs typeface="Times New Roman" panose="02020603050405020304" pitchFamily="18" charset="0"/>
              </a:rPr>
              <a:t>, тамоси ҳаракаткунанда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1</a:t>
            </a:r>
            <a:r>
              <a:rPr lang="tg-Cyrl-TJ" sz="2400" dirty="0">
                <a:latin typeface="Times New Roman" panose="02020603050405020304" pitchFamily="18" charset="0"/>
                <a:ea typeface="Calibri" panose="020F0502020204030204" pitchFamily="34" charset="0"/>
                <a:cs typeface="Times New Roman" panose="02020603050405020304" pitchFamily="18" charset="0"/>
              </a:rPr>
              <a:t> насб шудааст, ки</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765149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4CC30589-98E1-462E-AC24-FE2EA9076585}"/>
              </a:ext>
            </a:extLst>
          </p:cNvPr>
          <p:cNvSpPr/>
          <p:nvPr/>
        </p:nvSpPr>
        <p:spPr>
          <a:xfrm>
            <a:off x="2284522" y="0"/>
            <a:ext cx="5756704"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электромагнитии ҷараён.</a:t>
            </a:r>
          </a:p>
        </p:txBody>
      </p:sp>
      <p:sp>
        <p:nvSpPr>
          <p:cNvPr id="5" name="Rectangle 2">
            <a:extLst>
              <a:ext uri="{FF2B5EF4-FFF2-40B4-BE49-F238E27FC236}">
                <a16:creationId xmlns:a16="http://schemas.microsoft.com/office/drawing/2014/main" id="{1AA992F7-C20B-4719-9951-2D3F1E8498DA}"/>
              </a:ext>
            </a:extLst>
          </p:cNvPr>
          <p:cNvSpPr>
            <a:spLocks noChangeArrowheads="1"/>
          </p:cNvSpPr>
          <p:nvPr/>
        </p:nvSpPr>
        <p:spPr bwMode="auto">
          <a:xfrm>
            <a:off x="1020932" y="1251751"/>
            <a:ext cx="9906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a:extLst>
              <a:ext uri="{FF2B5EF4-FFF2-40B4-BE49-F238E27FC236}">
                <a16:creationId xmlns:a16="http://schemas.microsoft.com/office/drawing/2014/main" id="{5146AAA5-ED6B-4676-8627-91F4A32C9D10}"/>
              </a:ext>
            </a:extLst>
          </p:cNvPr>
          <p:cNvGraphicFramePr>
            <a:graphicFrameLocks noChangeAspect="1"/>
          </p:cNvGraphicFramePr>
          <p:nvPr>
            <p:extLst>
              <p:ext uri="{D42A27DB-BD31-4B8C-83A1-F6EECF244321}">
                <p14:modId xmlns:p14="http://schemas.microsoft.com/office/powerpoint/2010/main" val="776667331"/>
              </p:ext>
            </p:extLst>
          </p:nvPr>
        </p:nvGraphicFramePr>
        <p:xfrm>
          <a:off x="1020932" y="772950"/>
          <a:ext cx="2657475" cy="2822505"/>
        </p:xfrm>
        <a:graphic>
          <a:graphicData uri="http://schemas.openxmlformats.org/presentationml/2006/ole">
            <mc:AlternateContent xmlns:mc="http://schemas.openxmlformats.org/markup-compatibility/2006">
              <mc:Choice xmlns:v="urn:schemas-microsoft-com:vml" Requires="v">
                <p:oleObj spid="_x0000_s12293" r:id="rId3" imgW="2654113" imgH="3349662" progId="Visio.Drawing.11">
                  <p:embed/>
                </p:oleObj>
              </mc:Choice>
              <mc:Fallback>
                <p:oleObj r:id="rId3" imgW="2654113" imgH="3349662"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0932" y="772950"/>
                        <a:ext cx="2657475" cy="2822505"/>
                      </a:xfrm>
                      <a:prstGeom prst="rect">
                        <a:avLst/>
                      </a:prstGeom>
                      <a:noFill/>
                    </p:spPr>
                  </p:pic>
                </p:oleObj>
              </mc:Fallback>
            </mc:AlternateContent>
          </a:graphicData>
        </a:graphic>
      </p:graphicFrame>
      <p:sp>
        <p:nvSpPr>
          <p:cNvPr id="7" name="Прямоугольник 6">
            <a:extLst>
              <a:ext uri="{FF2B5EF4-FFF2-40B4-BE49-F238E27FC236}">
                <a16:creationId xmlns:a16="http://schemas.microsoft.com/office/drawing/2014/main" id="{2B3D8A49-BA78-4309-A014-AD7575F23680}"/>
              </a:ext>
            </a:extLst>
          </p:cNvPr>
          <p:cNvSpPr/>
          <p:nvPr/>
        </p:nvSpPr>
        <p:spPr>
          <a:xfrm>
            <a:off x="4125897" y="840727"/>
            <a:ext cx="5780103" cy="2328843"/>
          </a:xfrm>
          <a:prstGeom prst="rect">
            <a:avLst/>
          </a:prstGeom>
        </p:spPr>
        <p:txBody>
          <a:bodyPr wrap="square">
            <a:spAutoFit/>
          </a:bodyPr>
          <a:lstStyle/>
          <a:p>
            <a:pPr>
              <a:lnSpc>
                <a:spcPct val="150000"/>
              </a:lnSpc>
              <a:spcAft>
                <a:spcPts val="800"/>
              </a:spcAf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Рас. 15.1. </a:t>
            </a:r>
            <a:r>
              <a:rPr lang="tg-Cyrl-TJ" sz="2400" dirty="0">
                <a:latin typeface="Times New Roman" panose="02020603050405020304" pitchFamily="18" charset="0"/>
                <a:ea typeface="Calibri" panose="020F0502020204030204" pitchFamily="34" charset="0"/>
                <a:cs typeface="Times New Roman" panose="02020603050405020304" pitchFamily="18" charset="0"/>
              </a:rPr>
              <a:t>Релеи электромагнитии ҷараён РТ-40: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1</a:t>
            </a:r>
            <a:r>
              <a:rPr lang="tg-Cyrl-TJ" sz="2400" dirty="0">
                <a:latin typeface="Times New Roman" panose="02020603050405020304" pitchFamily="18" charset="0"/>
                <a:ea typeface="Calibri" panose="020F0502020204030204" pitchFamily="34" charset="0"/>
                <a:cs typeface="Times New Roman" panose="02020603050405020304" pitchFamily="18" charset="0"/>
              </a:rPr>
              <a:t> – тамоси ҳаракаткунанда;</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800"/>
              </a:spcAft>
            </a:pPr>
            <a:r>
              <a:rPr lang="tg-Cyrl-TJ" sz="2400" dirty="0">
                <a:latin typeface="Times New Roman" panose="02020603050405020304" pitchFamily="18" charset="0"/>
                <a:ea typeface="Calibri" panose="020F0502020204030204" pitchFamily="34" charset="0"/>
                <a:cs typeface="Times New Roman" panose="02020603050405020304" pitchFamily="18" charset="0"/>
              </a:rPr>
              <a:t>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2</a:t>
            </a:r>
            <a:r>
              <a:rPr lang="tg-Cyrl-TJ" sz="2400" dirty="0">
                <a:latin typeface="Times New Roman" panose="02020603050405020304" pitchFamily="18" charset="0"/>
                <a:ea typeface="Calibri" panose="020F0502020204030204" pitchFamily="34" charset="0"/>
                <a:cs typeface="Times New Roman" panose="02020603050405020304" pitchFamily="18" charset="0"/>
              </a:rPr>
              <a:t> – лангар;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3</a:t>
            </a:r>
            <a:r>
              <a:rPr lang="tg-Cyrl-TJ" sz="2400" dirty="0">
                <a:latin typeface="Times New Roman" panose="02020603050405020304" pitchFamily="18" charset="0"/>
                <a:ea typeface="Calibri" panose="020F0502020204030204" pitchFamily="34" charset="0"/>
                <a:cs typeface="Times New Roman" panose="02020603050405020304" pitchFamily="18" charset="0"/>
              </a:rPr>
              <a:t>,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5</a:t>
            </a:r>
            <a:r>
              <a:rPr lang="tg-Cyrl-TJ" sz="2400" dirty="0">
                <a:latin typeface="Times New Roman" panose="02020603050405020304" pitchFamily="18" charset="0"/>
                <a:ea typeface="Calibri" panose="020F0502020204030204" pitchFamily="34" charset="0"/>
                <a:cs typeface="Times New Roman" panose="02020603050405020304" pitchFamily="18" charset="0"/>
              </a:rPr>
              <a:t> – печаҳо; </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r>
              <a:rPr lang="tg-Cyrl-TJ" sz="2400" i="1" dirty="0">
                <a:latin typeface="Times New Roman" panose="02020603050405020304" pitchFamily="18" charset="0"/>
                <a:ea typeface="Calibri" panose="020F0502020204030204" pitchFamily="34" charset="0"/>
                <a:cs typeface="Times New Roman" panose="02020603050405020304" pitchFamily="18" charset="0"/>
              </a:rPr>
              <a:t>4 </a:t>
            </a:r>
            <a:r>
              <a:rPr lang="tg-Cyrl-TJ" sz="2400" dirty="0">
                <a:latin typeface="Times New Roman" panose="02020603050405020304" pitchFamily="18" charset="0"/>
                <a:ea typeface="Calibri" panose="020F0502020204030204" pitchFamily="34" charset="0"/>
                <a:cs typeface="Times New Roman" panose="02020603050405020304" pitchFamily="18" charset="0"/>
              </a:rPr>
              <a:t>– электромагнит;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6</a:t>
            </a:r>
            <a:r>
              <a:rPr lang="tg-Cyrl-TJ" sz="2400" dirty="0">
                <a:latin typeface="Times New Roman" panose="02020603050405020304" pitchFamily="18" charset="0"/>
                <a:ea typeface="Calibri" panose="020F0502020204030204" pitchFamily="34" charset="0"/>
                <a:cs typeface="Times New Roman" panose="02020603050405020304" pitchFamily="18" charset="0"/>
              </a:rPr>
              <a:t> – пружина</a:t>
            </a:r>
            <a:endParaRPr lang="ru-RU" sz="2400" dirty="0">
              <a:latin typeface="Times New Roman" panose="02020603050405020304" pitchFamily="18" charset="0"/>
              <a:cs typeface="Times New Roman" panose="02020603050405020304" pitchFamily="18" charset="0"/>
            </a:endParaRPr>
          </a:p>
        </p:txBody>
      </p:sp>
      <p:sp>
        <p:nvSpPr>
          <p:cNvPr id="8" name="Прямоугольник 7">
            <a:extLst>
              <a:ext uri="{FF2B5EF4-FFF2-40B4-BE49-F238E27FC236}">
                <a16:creationId xmlns:a16="http://schemas.microsoft.com/office/drawing/2014/main" id="{9BCDCB0F-1CDA-4C63-BFFD-125578D19E92}"/>
              </a:ext>
            </a:extLst>
          </p:cNvPr>
          <p:cNvSpPr/>
          <p:nvPr/>
        </p:nvSpPr>
        <p:spPr>
          <a:xfrm>
            <a:off x="1020932" y="3429000"/>
            <a:ext cx="8318377" cy="2241576"/>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rPr>
              <a:t>бо лангар алоқаи электрикӣ надорад</a:t>
            </a:r>
            <a:r>
              <a:rPr lang="tg-Cyrl-TJ" sz="2400" dirty="0">
                <a:latin typeface="Times New Roman" panose="02020603050405020304" pitchFamily="18" charset="0"/>
                <a:ea typeface="Times New Roman" panose="02020603050405020304" pitchFamily="18" charset="0"/>
              </a:rPr>
              <a:t> </a:t>
            </a:r>
            <a:r>
              <a:rPr lang="tg-Cyrl-TJ" sz="2400" dirty="0">
                <a:latin typeface="Times New Roman" panose="02020603050405020304" pitchFamily="18" charset="0"/>
                <a:ea typeface="Calibri" panose="020F0502020204030204" pitchFamily="34" charset="0"/>
              </a:rPr>
              <a:t>ва ҳангоми бакордароии реле тамосҳои оромбударо васл ва хомӯш мекунад. Барои хомӯш кардани ларзиши системаи тамосӣ ба лангар нақорачаи (барабан) дорои реги кварсӣ насб шудааст.</a:t>
            </a:r>
            <a:endParaRPr lang="ru-RU" sz="2400" dirty="0"/>
          </a:p>
        </p:txBody>
      </p:sp>
    </p:spTree>
    <p:extLst>
      <p:ext uri="{BB962C8B-B14F-4D97-AF65-F5344CB8AC3E}">
        <p14:creationId xmlns:p14="http://schemas.microsoft.com/office/powerpoint/2010/main" val="35376360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EB3C84CE-33BF-4437-92B8-5CE4CB9FDAB9}"/>
              </a:ext>
            </a:extLst>
          </p:cNvPr>
          <p:cNvSpPr/>
          <p:nvPr/>
        </p:nvSpPr>
        <p:spPr>
          <a:xfrm>
            <a:off x="2284522" y="0"/>
            <a:ext cx="5756704"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электромагнитии ҷараён.</a:t>
            </a:r>
          </a:p>
        </p:txBody>
      </p:sp>
      <p:sp>
        <p:nvSpPr>
          <p:cNvPr id="5" name="Прямоугольник 4">
            <a:extLst>
              <a:ext uri="{FF2B5EF4-FFF2-40B4-BE49-F238E27FC236}">
                <a16:creationId xmlns:a16="http://schemas.microsoft.com/office/drawing/2014/main" id="{ABD7AC99-496E-4788-8762-BF34EFC58EEA}"/>
              </a:ext>
            </a:extLst>
          </p:cNvPr>
          <p:cNvSpPr/>
          <p:nvPr/>
        </p:nvSpPr>
        <p:spPr>
          <a:xfrm>
            <a:off x="1135970" y="955140"/>
            <a:ext cx="8318747" cy="3903954"/>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Ҷараёни бакордароии реле ба воситаи пружинаи  муқобил таъсиркунанда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6 </a:t>
            </a:r>
            <a:r>
              <a:rPr lang="tg-Cyrl-TJ" sz="2400" dirty="0">
                <a:latin typeface="Times New Roman" panose="02020603050405020304" pitchFamily="18" charset="0"/>
                <a:ea typeface="Calibri" panose="020F0502020204030204" pitchFamily="34" charset="0"/>
                <a:cs typeface="Times New Roman" panose="02020603050405020304" pitchFamily="18" charset="0"/>
              </a:rPr>
              <a:t>ва бо тағйири схемаи параллелӣ ва пайдарпайии печаҳои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3, 5</a:t>
            </a:r>
            <a:r>
              <a:rPr lang="tg-Cyrl-TJ" sz="2400" dirty="0">
                <a:latin typeface="Times New Roman" panose="02020603050405020304" pitchFamily="18" charset="0"/>
                <a:ea typeface="Calibri" panose="020F0502020204030204" pitchFamily="34" charset="0"/>
                <a:cs typeface="Times New Roman" panose="02020603050405020304" pitchFamily="18" charset="0"/>
              </a:rPr>
              <a:t>-и реле идора карда мешавад.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Релеи ҷараён РТ-40 дорои чунин параметрҳо мебошад (маълумотҳои бештар дар ҷад. З4.2 оварда шудааст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Абдуллоев, Р.Т. Ҳимояи релеии таҷҳизоти электроэнергетикӣ</a:t>
            </a:r>
            <a:r>
              <a:rPr lang="tg-Cyrl-TJ" sz="2400" dirty="0">
                <a:latin typeface="Times New Roman" panose="02020603050405020304" pitchFamily="18" charset="0"/>
                <a:ea typeface="Calibri" panose="020F0502020204030204" pitchFamily="34" charset="0"/>
                <a:cs typeface="Times New Roman" panose="02020603050405020304" pitchFamily="18" charset="0"/>
              </a:rPr>
              <a:t>):</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068876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F7AD4298-BA50-401A-908A-7519862C9B0C}"/>
              </a:ext>
            </a:extLst>
          </p:cNvPr>
          <p:cNvSpPr/>
          <p:nvPr/>
        </p:nvSpPr>
        <p:spPr>
          <a:xfrm>
            <a:off x="2284522" y="0"/>
            <a:ext cx="5756704"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электромагнитии ҷараён.</a:t>
            </a:r>
          </a:p>
        </p:txBody>
      </p:sp>
      <p:sp>
        <p:nvSpPr>
          <p:cNvPr id="5" name="Прямоугольник 4">
            <a:extLst>
              <a:ext uri="{FF2B5EF4-FFF2-40B4-BE49-F238E27FC236}">
                <a16:creationId xmlns:a16="http://schemas.microsoft.com/office/drawing/2014/main" id="{15617696-AE67-41AD-BCC5-4B01E32DD3CF}"/>
              </a:ext>
            </a:extLst>
          </p:cNvPr>
          <p:cNvSpPr/>
          <p:nvPr/>
        </p:nvSpPr>
        <p:spPr>
          <a:xfrm>
            <a:off x="1189607" y="1164635"/>
            <a:ext cx="8353888" cy="2795958"/>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иқтидори истеъмолии реле ҳангоми қиёсаки минималӣ..................................................................0,2...8,0 В∙А;</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Зариби бозгашт.........................................................0,80...0,85;</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вақти бакордароии реле ҳангоми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dirty="0">
                <a:latin typeface="Times New Roman" panose="02020603050405020304" pitchFamily="18" charset="0"/>
                <a:ea typeface="Calibri" panose="020F0502020204030204" pitchFamily="34" charset="0"/>
                <a:cs typeface="Times New Roman" panose="02020603050405020304" pitchFamily="18" charset="0"/>
              </a:rPr>
              <a:t> ≥ 3</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к.р</a:t>
            </a:r>
            <a:r>
              <a:rPr lang="tg-Cyrl-TJ" sz="2400" dirty="0">
                <a:latin typeface="Times New Roman" panose="02020603050405020304" pitchFamily="18" charset="0"/>
                <a:ea typeface="Calibri" panose="020F0502020204030204" pitchFamily="34" charset="0"/>
                <a:cs typeface="Times New Roman" panose="02020603050405020304" pitchFamily="18" charset="0"/>
              </a:rPr>
              <a:t>...............0,03 с; </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tg-Cyrl-TJ" sz="2400" dirty="0">
                <a:latin typeface="Times New Roman" panose="02020603050405020304" pitchFamily="18" charset="0"/>
                <a:ea typeface="Calibri" panose="020F0502020204030204" pitchFamily="34" charset="0"/>
                <a:cs typeface="Times New Roman" panose="02020603050405020304" pitchFamily="18" charset="0"/>
              </a:rPr>
              <a:t>ҷараёни бакордароии реле........................................0,05...200 А.</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317561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E261E578-7ECB-429A-9DE5-C5B926AEBF35}"/>
              </a:ext>
            </a:extLst>
          </p:cNvPr>
          <p:cNvSpPr/>
          <p:nvPr/>
        </p:nvSpPr>
        <p:spPr>
          <a:xfrm>
            <a:off x="2169891" y="62377"/>
            <a:ext cx="5857694" cy="661207"/>
          </a:xfrm>
          <a:prstGeom prst="rect">
            <a:avLst/>
          </a:prstGeom>
        </p:spPr>
        <p:txBody>
          <a:bodyPr wrap="none">
            <a:spAutoFit/>
          </a:bodyPr>
          <a:lstStyle/>
          <a:p>
            <a:pPr algn="ctr">
              <a:lnSpc>
                <a:spcPct val="150000"/>
              </a:lnSpc>
            </a:pPr>
            <a:r>
              <a:rPr lang="ru-RU" sz="2800" b="1" dirty="0">
                <a:solidFill>
                  <a:schemeClr val="bg1"/>
                </a:solidFill>
                <a:latin typeface="Times New Roman" panose="02020603050405020304" pitchFamily="18" charset="0"/>
                <a:cs typeface="Times New Roman" panose="02020603050405020304" pitchFamily="18" charset="0"/>
              </a:rPr>
              <a:t>Реле</a:t>
            </a:r>
            <a:r>
              <a:rPr lang="tg-Cyrl-TJ" sz="2800" b="1" dirty="0">
                <a:solidFill>
                  <a:schemeClr val="bg1"/>
                </a:solidFill>
                <a:latin typeface="Times New Roman" panose="02020603050405020304" pitchFamily="18" charset="0"/>
                <a:cs typeface="Times New Roman" panose="02020603050405020304" pitchFamily="18" charset="0"/>
              </a:rPr>
              <a:t>ҳои электромагнитии шиддат.</a:t>
            </a:r>
            <a:endParaRPr lang="ru-RU" sz="2800" b="1"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5" name="Прямоугольник 4">
                <a:extLst>
                  <a:ext uri="{FF2B5EF4-FFF2-40B4-BE49-F238E27FC236}">
                    <a16:creationId xmlns:a16="http://schemas.microsoft.com/office/drawing/2014/main" id="{C51DFE07-6F26-496C-A59A-9F1484CCA62E}"/>
                  </a:ext>
                </a:extLst>
              </p:cNvPr>
              <p:cNvSpPr/>
              <p:nvPr/>
            </p:nvSpPr>
            <p:spPr>
              <a:xfrm>
                <a:off x="1224748" y="1050977"/>
                <a:ext cx="8176703" cy="4564904"/>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Релеи шиддат РН-50 аз рӯйи конструксия ба рели ҷараён РТ-40 монанд мебошад. Фарқият дар он аст, ки дар релеи шиддат хомӯшкунандаи ларзиш дар лангар мавҷуд нест.</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Ҳангоми васли печаҳои реле ба шиддати шабака бевосита ё бо ёрии ТШ реле фаъол мегардад. </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r>
                  <a:rPr lang="tg-Cyrl-TJ" sz="2400" dirty="0">
                    <a:latin typeface="Times New Roman" panose="02020603050405020304" pitchFamily="18" charset="0"/>
                    <a:ea typeface="Calibri" panose="020F0502020204030204" pitchFamily="34" charset="0"/>
                    <a:cs typeface="Times New Roman" panose="02020603050405020304" pitchFamily="18" charset="0"/>
                  </a:rPr>
                  <a:t>Дар ҳақиқат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М</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э</a:t>
                </a:r>
                <a:r>
                  <a:rPr lang="tg-Cyrl-TJ" sz="2400" dirty="0">
                    <a:latin typeface="Times New Roman" panose="02020603050405020304" pitchFamily="18" charset="0"/>
                    <a:ea typeface="Calibri" panose="020F0502020204030204" pitchFamily="34" charset="0"/>
                    <a:cs typeface="Times New Roman" panose="02020603050405020304" pitchFamily="18" charset="0"/>
                  </a:rPr>
                  <a:t> =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k</a:t>
                </a:r>
                <a14:m>
                  <m:oMath xmlns:m="http://schemas.openxmlformats.org/officeDocument/2006/math">
                    <m:sSubSup>
                      <m:sSubSupPr>
                        <m:ctrlPr>
                          <a:rPr lang="ru-RU" sz="2400" i="1">
                            <a:latin typeface="Cambria Math" panose="02040503050406030204" pitchFamily="18" charset="0"/>
                            <a:ea typeface="Calibri" panose="020F0502020204030204" pitchFamily="34" charset="0"/>
                            <a:cs typeface="Times New Roman" panose="02020603050405020304" pitchFamily="18" charset="0"/>
                          </a:rPr>
                        </m:ctrlPr>
                      </m:sSubSupPr>
                      <m:e>
                        <m:r>
                          <a:rPr lang="tg-Cyrl-TJ" sz="2400" i="1">
                            <a:latin typeface="Cambria Math" panose="02040503050406030204" pitchFamily="18" charset="0"/>
                            <a:ea typeface="Calibri" panose="020F0502020204030204" pitchFamily="34" charset="0"/>
                            <a:cs typeface="Times New Roman" panose="02020603050405020304" pitchFamily="18" charset="0"/>
                          </a:rPr>
                          <m:t>𝐼</m:t>
                        </m:r>
                      </m:e>
                      <m:sub>
                        <m:r>
                          <a:rPr lang="tg-Cyrl-TJ" sz="2400" i="1">
                            <a:latin typeface="Cambria Math" panose="02040503050406030204" pitchFamily="18" charset="0"/>
                            <a:ea typeface="Calibri" panose="020F0502020204030204" pitchFamily="34" charset="0"/>
                            <a:cs typeface="Times New Roman" panose="02020603050405020304" pitchFamily="18" charset="0"/>
                          </a:rPr>
                          <m:t>р</m:t>
                        </m:r>
                      </m:sub>
                      <m:sup>
                        <m:r>
                          <a:rPr lang="tg-Cyrl-TJ" sz="2400" i="1">
                            <a:latin typeface="Cambria Math" panose="02040503050406030204" pitchFamily="18" charset="0"/>
                            <a:ea typeface="Calibri" panose="020F0502020204030204" pitchFamily="34" charset="0"/>
                            <a:cs typeface="Times New Roman" panose="02020603050405020304" pitchFamily="18" charset="0"/>
                          </a:rPr>
                          <m:t>2</m:t>
                        </m:r>
                      </m:sup>
                    </m:sSubSup>
                  </m:oMath>
                </a14:m>
                <a:r>
                  <a:rPr lang="tg-Cyrl-TJ" sz="2400" dirty="0">
                    <a:latin typeface="Times New Roman" panose="02020603050405020304" pitchFamily="18" charset="0"/>
                    <a:ea typeface="Calibri" panose="020F0502020204030204" pitchFamily="34" charset="0"/>
                    <a:cs typeface="Times New Roman" panose="02020603050405020304" pitchFamily="18" charset="0"/>
                  </a:rPr>
                  <a:t>, вале ҷараёни реле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р</a:t>
                </a:r>
                <a:r>
                  <a:rPr lang="tg-Cyrl-TJ" sz="2400" dirty="0">
                    <a:latin typeface="Times New Roman" panose="02020603050405020304" pitchFamily="18" charset="0"/>
                    <a:ea typeface="Calibri" panose="020F0502020204030204" pitchFamily="34" charset="0"/>
                    <a:cs typeface="Times New Roman" panose="02020603050405020304" pitchFamily="18" charset="0"/>
                  </a:rPr>
                  <a:t> =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U</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р</a:t>
                </a:r>
                <a:r>
                  <a:rPr lang="tg-Cyrl-TJ" sz="2400" dirty="0">
                    <a:latin typeface="Times New Roman" panose="02020603050405020304" pitchFamily="18" charset="0"/>
                    <a:ea typeface="Calibri" panose="020F0502020204030204" pitchFamily="34" charset="0"/>
                    <a:cs typeface="Times New Roman" panose="02020603050405020304" pitchFamily="18" charset="0"/>
                  </a:rPr>
                  <a:t>/</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Z</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р</a:t>
                </a:r>
                <a:r>
                  <a:rPr lang="tg-Cyrl-TJ" sz="2400" dirty="0">
                    <a:latin typeface="Times New Roman" panose="02020603050405020304" pitchFamily="18" charset="0"/>
                    <a:ea typeface="Calibri" panose="020F0502020204030204" pitchFamily="34" charset="0"/>
                    <a:cs typeface="Times New Roman" panose="02020603050405020304" pitchFamily="18" charset="0"/>
                  </a:rPr>
                  <a:t>, ки дар ин ҷо:</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 U</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р</a:t>
                </a:r>
                <a:r>
                  <a:rPr lang="tg-Cyrl-TJ" sz="2400" dirty="0">
                    <a:latin typeface="Times New Roman" panose="02020603050405020304" pitchFamily="18" charset="0"/>
                    <a:ea typeface="Calibri" panose="020F0502020204030204" pitchFamily="34" charset="0"/>
                    <a:cs typeface="Times New Roman" panose="02020603050405020304" pitchFamily="18" charset="0"/>
                  </a:rPr>
                  <a:t> – шиддат дар исканҷаҳои реле;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Z</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р</a:t>
                </a:r>
                <a:r>
                  <a:rPr lang="tg-Cyrl-TJ" sz="2400" dirty="0">
                    <a:latin typeface="Times New Roman" panose="02020603050405020304" pitchFamily="18" charset="0"/>
                    <a:ea typeface="Calibri" panose="020F0502020204030204" pitchFamily="34" charset="0"/>
                    <a:cs typeface="Times New Roman" panose="02020603050405020304" pitchFamily="18" charset="0"/>
                  </a:rPr>
                  <a:t> – муқовимати печаҳои реле.</a:t>
                </a:r>
                <a:endParaRPr lang="ru-RU" sz="2400" dirty="0">
                  <a:latin typeface="Times New Roman" panose="02020603050405020304" pitchFamily="18" charset="0"/>
                  <a:cs typeface="Times New Roman" panose="02020603050405020304" pitchFamily="18" charset="0"/>
                </a:endParaRPr>
              </a:p>
            </p:txBody>
          </p:sp>
        </mc:Choice>
        <mc:Fallback>
          <p:sp>
            <p:nvSpPr>
              <p:cNvPr id="5" name="Прямоугольник 4">
                <a:extLst>
                  <a:ext uri="{FF2B5EF4-FFF2-40B4-BE49-F238E27FC236}">
                    <a16:creationId xmlns:a16="http://schemas.microsoft.com/office/drawing/2014/main" id="{C51DFE07-6F26-496C-A59A-9F1484CCA62E}"/>
                  </a:ext>
                </a:extLst>
              </p:cNvPr>
              <p:cNvSpPr>
                <a:spLocks noRot="1" noChangeAspect="1" noMove="1" noResize="1" noEditPoints="1" noAdjustHandles="1" noChangeArrowheads="1" noChangeShapeType="1" noTextEdit="1"/>
              </p:cNvSpPr>
              <p:nvPr/>
            </p:nvSpPr>
            <p:spPr>
              <a:xfrm>
                <a:off x="1224748" y="1050977"/>
                <a:ext cx="8176703" cy="4564904"/>
              </a:xfrm>
              <a:prstGeom prst="rect">
                <a:avLst/>
              </a:prstGeom>
              <a:blipFill>
                <a:blip r:embed="rId2"/>
                <a:stretch>
                  <a:fillRect l="-1193" r="-1119" b="-2136"/>
                </a:stretch>
              </a:blipFill>
            </p:spPr>
            <p:txBody>
              <a:bodyPr/>
              <a:lstStyle/>
              <a:p>
                <a:r>
                  <a:rPr lang="ru-RU">
                    <a:noFill/>
                  </a:rPr>
                  <a:t> </a:t>
                </a:r>
              </a:p>
            </p:txBody>
          </p:sp>
        </mc:Fallback>
      </mc:AlternateContent>
    </p:spTree>
    <p:extLst>
      <p:ext uri="{BB962C8B-B14F-4D97-AF65-F5344CB8AC3E}">
        <p14:creationId xmlns:p14="http://schemas.microsoft.com/office/powerpoint/2010/main" val="37537817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55D8C9B9-1438-423F-B213-E58AD5B36D50}"/>
              </a:ext>
            </a:extLst>
          </p:cNvPr>
          <p:cNvSpPr/>
          <p:nvPr/>
        </p:nvSpPr>
        <p:spPr>
          <a:xfrm>
            <a:off x="2169891" y="62377"/>
            <a:ext cx="5857694" cy="661207"/>
          </a:xfrm>
          <a:prstGeom prst="rect">
            <a:avLst/>
          </a:prstGeom>
        </p:spPr>
        <p:txBody>
          <a:bodyPr wrap="none">
            <a:spAutoFit/>
          </a:bodyPr>
          <a:lstStyle/>
          <a:p>
            <a:pPr algn="ctr">
              <a:lnSpc>
                <a:spcPct val="150000"/>
              </a:lnSpc>
            </a:pPr>
            <a:r>
              <a:rPr lang="ru-RU" sz="2800" b="1" dirty="0">
                <a:solidFill>
                  <a:schemeClr val="bg1"/>
                </a:solidFill>
                <a:latin typeface="Times New Roman" panose="02020603050405020304" pitchFamily="18" charset="0"/>
                <a:cs typeface="Times New Roman" panose="02020603050405020304" pitchFamily="18" charset="0"/>
              </a:rPr>
              <a:t>Реле</a:t>
            </a:r>
            <a:r>
              <a:rPr lang="tg-Cyrl-TJ" sz="2800" b="1" dirty="0">
                <a:solidFill>
                  <a:schemeClr val="bg1"/>
                </a:solidFill>
                <a:latin typeface="Times New Roman" panose="02020603050405020304" pitchFamily="18" charset="0"/>
                <a:cs typeface="Times New Roman" panose="02020603050405020304" pitchFamily="18" charset="0"/>
              </a:rPr>
              <a:t>ҳои электромагнитии шиддат.</a:t>
            </a:r>
            <a:endParaRPr lang="ru-RU" sz="2800" b="1"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5" name="Прямоугольник 4">
                <a:extLst>
                  <a:ext uri="{FF2B5EF4-FFF2-40B4-BE49-F238E27FC236}">
                    <a16:creationId xmlns:a16="http://schemas.microsoft.com/office/drawing/2014/main" id="{824066CF-CFFC-4722-9290-CB82EE01DD06}"/>
                  </a:ext>
                </a:extLst>
              </p:cNvPr>
              <p:cNvSpPr/>
              <p:nvPr/>
            </p:nvSpPr>
            <p:spPr>
              <a:xfrm>
                <a:off x="961744" y="723584"/>
                <a:ext cx="8273987" cy="5072864"/>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Бинобар ин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М</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э</a:t>
                </a:r>
                <a:r>
                  <a:rPr lang="tg-Cyrl-TJ" sz="2400" dirty="0">
                    <a:latin typeface="Times New Roman" panose="02020603050405020304" pitchFamily="18" charset="0"/>
                    <a:ea typeface="Calibri" panose="020F0502020204030204" pitchFamily="34" charset="0"/>
                    <a:cs typeface="Times New Roman" panose="02020603050405020304" pitchFamily="18" charset="0"/>
                  </a:rPr>
                  <a:t> =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kʹ </a:t>
                </a:r>
                <a14:m>
                  <m:oMath xmlns:m="http://schemas.openxmlformats.org/officeDocument/2006/math">
                    <m:sSubSup>
                      <m:sSubSupPr>
                        <m:ctrlPr>
                          <a:rPr lang="ru-RU" sz="2400" i="1">
                            <a:latin typeface="Cambria Math" panose="02040503050406030204" pitchFamily="18" charset="0"/>
                            <a:ea typeface="Calibri" panose="020F0502020204030204" pitchFamily="34" charset="0"/>
                            <a:cs typeface="Times New Roman" panose="02020603050405020304" pitchFamily="18" charset="0"/>
                          </a:rPr>
                        </m:ctrlPr>
                      </m:sSubSupPr>
                      <m:e>
                        <m:r>
                          <a:rPr lang="en-US" sz="2400" i="1">
                            <a:latin typeface="Cambria Math" panose="02040503050406030204" pitchFamily="18" charset="0"/>
                            <a:ea typeface="Calibri" panose="020F0502020204030204" pitchFamily="34" charset="0"/>
                            <a:cs typeface="Times New Roman" panose="02020603050405020304" pitchFamily="18" charset="0"/>
                          </a:rPr>
                          <m:t>𝑈</m:t>
                        </m:r>
                      </m:e>
                      <m:sub>
                        <m:r>
                          <a:rPr lang="tg-Cyrl-TJ" sz="2400" i="1">
                            <a:latin typeface="Cambria Math" panose="02040503050406030204" pitchFamily="18" charset="0"/>
                            <a:ea typeface="Calibri" panose="020F0502020204030204" pitchFamily="34" charset="0"/>
                            <a:cs typeface="Times New Roman" panose="02020603050405020304" pitchFamily="18" charset="0"/>
                          </a:rPr>
                          <m:t>р</m:t>
                        </m:r>
                      </m:sub>
                      <m:sup>
                        <m:r>
                          <a:rPr lang="tg-Cyrl-TJ" sz="2400" i="1">
                            <a:latin typeface="Cambria Math" panose="02040503050406030204" pitchFamily="18" charset="0"/>
                            <a:ea typeface="Calibri" panose="020F0502020204030204" pitchFamily="34" charset="0"/>
                            <a:cs typeface="Times New Roman" panose="02020603050405020304" pitchFamily="18" charset="0"/>
                          </a:rPr>
                          <m:t>2</m:t>
                        </m:r>
                      </m:sup>
                    </m:sSubSup>
                  </m:oMath>
                </a14:m>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ва бо дарназардошти он, ки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U</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р</a:t>
                </a:r>
                <a:r>
                  <a:rPr lang="tg-Cyrl-TJ" sz="2400" dirty="0">
                    <a:latin typeface="Times New Roman" panose="02020603050405020304" pitchFamily="18" charset="0"/>
                    <a:ea typeface="Calibri" panose="020F0502020204030204" pitchFamily="34" charset="0"/>
                    <a:cs typeface="Times New Roman" panose="02020603050405020304" pitchFamily="18" charset="0"/>
                  </a:rPr>
                  <a:t> =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U</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р</a:t>
                </a:r>
                <a:r>
                  <a:rPr lang="tg-Cyrl-TJ" sz="2400" dirty="0">
                    <a:latin typeface="Times New Roman" panose="02020603050405020304" pitchFamily="18" charset="0"/>
                    <a:ea typeface="Calibri" panose="020F0502020204030204" pitchFamily="34" charset="0"/>
                    <a:cs typeface="Times New Roman" panose="02020603050405020304" pitchFamily="18" charset="0"/>
                  </a:rPr>
                  <a:t>/</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k</a:t>
                </a:r>
                <a:r>
                  <a:rPr lang="tg-Cyrl-TJ" sz="2400" i="1" baseline="-25000" dirty="0">
                    <a:latin typeface="Times New Roman" panose="02020603050405020304" pitchFamily="18" charset="0"/>
                    <a:ea typeface="Calibri" panose="020F0502020204030204" pitchFamily="34" charset="0"/>
                    <a:cs typeface="Times New Roman" panose="02020603050405020304" pitchFamily="18" charset="0"/>
                  </a:rPr>
                  <a:t>ТШ</a:t>
                </a:r>
                <a:r>
                  <a:rPr lang="tg-Cyrl-TJ" sz="2400" dirty="0">
                    <a:latin typeface="Times New Roman" panose="02020603050405020304" pitchFamily="18" charset="0"/>
                    <a:ea typeface="Calibri" panose="020F0502020204030204" pitchFamily="34" charset="0"/>
                    <a:cs typeface="Times New Roman" panose="02020603050405020304" pitchFamily="18" charset="0"/>
                  </a:rPr>
                  <a:t>, моменти электромагнитӣ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М</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э</a:t>
                </a:r>
                <a:r>
                  <a:rPr lang="tg-Cyrl-TJ" sz="2400" dirty="0">
                    <a:latin typeface="Times New Roman" panose="02020603050405020304" pitchFamily="18" charset="0"/>
                    <a:ea typeface="Calibri" panose="020F0502020204030204" pitchFamily="34" charset="0"/>
                    <a:cs typeface="Times New Roman" panose="02020603050405020304" pitchFamily="18" charset="0"/>
                  </a:rPr>
                  <a:t> =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kʹʹ </a:t>
                </a:r>
                <a14:m>
                  <m:oMath xmlns:m="http://schemas.openxmlformats.org/officeDocument/2006/math">
                    <m:sSubSup>
                      <m:sSubSupPr>
                        <m:ctrlPr>
                          <a:rPr lang="ru-RU" sz="2400" i="1">
                            <a:latin typeface="Cambria Math" panose="02040503050406030204" pitchFamily="18" charset="0"/>
                            <a:ea typeface="Calibri" panose="020F0502020204030204" pitchFamily="34" charset="0"/>
                            <a:cs typeface="Times New Roman" panose="02020603050405020304" pitchFamily="18" charset="0"/>
                          </a:rPr>
                        </m:ctrlPr>
                      </m:sSubSupPr>
                      <m:e>
                        <m:r>
                          <a:rPr lang="en-US" sz="2400" i="1">
                            <a:latin typeface="Cambria Math" panose="02040503050406030204" pitchFamily="18" charset="0"/>
                            <a:ea typeface="Calibri" panose="020F0502020204030204" pitchFamily="34" charset="0"/>
                            <a:cs typeface="Times New Roman" panose="02020603050405020304" pitchFamily="18" charset="0"/>
                          </a:rPr>
                          <m:t>𝑈</m:t>
                        </m:r>
                      </m:e>
                      <m:sub>
                        <m:r>
                          <a:rPr lang="tg-Cyrl-TJ" sz="2400" i="1">
                            <a:latin typeface="Cambria Math" panose="02040503050406030204" pitchFamily="18" charset="0"/>
                            <a:ea typeface="Calibri" panose="020F0502020204030204" pitchFamily="34" charset="0"/>
                            <a:cs typeface="Times New Roman" panose="02020603050405020304" pitchFamily="18" charset="0"/>
                          </a:rPr>
                          <m:t>ш</m:t>
                        </m:r>
                      </m:sub>
                      <m:sup>
                        <m:r>
                          <a:rPr lang="tg-Cyrl-TJ" sz="2400" i="1">
                            <a:latin typeface="Cambria Math" panose="02040503050406030204" pitchFamily="18" charset="0"/>
                            <a:ea typeface="Calibri" panose="020F0502020204030204" pitchFamily="34" charset="0"/>
                            <a:cs typeface="Times New Roman" panose="02020603050405020304" pitchFamily="18" charset="0"/>
                          </a:rPr>
                          <m:t>2</m:t>
                        </m:r>
                      </m:sup>
                    </m:sSubSup>
                  </m:oMath>
                </a14:m>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Ин маънои онро дорад, ки кори реле аз шиддати шабака вобастагӣ дорад.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Ҳангоми ҳаракати лангар тағйирёбии роғи ҳавоӣ </a:t>
                </a:r>
                <a14:m>
                  <m:oMath xmlns:m="http://schemas.openxmlformats.org/officeDocument/2006/math">
                    <m:r>
                      <a:rPr lang="tg-Cyrl-TJ" sz="2400" i="1">
                        <a:latin typeface="Cambria Math" panose="02040503050406030204" pitchFamily="18" charset="0"/>
                        <a:ea typeface="Times New Roman" panose="02020603050405020304" pitchFamily="18" charset="0"/>
                        <a:cs typeface="Times New Roman" panose="02020603050405020304" pitchFamily="18" charset="0"/>
                      </a:rPr>
                      <m:t>𝛿</m:t>
                    </m:r>
                  </m:oMath>
                </a14:m>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сели магнитӣ ва қувваи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F</a:t>
                </a:r>
                <a:r>
                  <a:rPr lang="tg-Cyrl-TJ" sz="2400" baseline="-25000" dirty="0">
                    <a:latin typeface="Times New Roman" panose="02020603050405020304" pitchFamily="18" charset="0"/>
                    <a:ea typeface="Times New Roman" panose="02020603050405020304" pitchFamily="18" charset="0"/>
                    <a:cs typeface="Times New Roman" panose="02020603050405020304" pitchFamily="18" charset="0"/>
                  </a:rPr>
                  <a:t>э</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-ро ба вуҷуд намеорад. Фарқияти асосии релеи шиддат аз ҷараён дар ин аст. Сабаб дар он аст, ки ҳангоми камшавии </a:t>
                </a:r>
                <a14:m>
                  <m:oMath xmlns:m="http://schemas.openxmlformats.org/officeDocument/2006/math">
                    <m:r>
                      <a:rPr lang="tg-Cyrl-TJ" sz="2400" i="1">
                        <a:latin typeface="Cambria Math" panose="02040503050406030204" pitchFamily="18" charset="0"/>
                        <a:ea typeface="Times New Roman" panose="02020603050405020304" pitchFamily="18" charset="0"/>
                        <a:cs typeface="Times New Roman" panose="02020603050405020304" pitchFamily="18" charset="0"/>
                      </a:rPr>
                      <m:t>𝛿</m:t>
                    </m:r>
                  </m:oMath>
                </a14:m>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муқовимати индуктивии печаҳои реле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Х</a:t>
                </a:r>
                <a:r>
                  <a:rPr lang="tg-Cyrl-TJ" sz="2400" baseline="-25000" dirty="0">
                    <a:latin typeface="Times New Roman" panose="02020603050405020304" pitchFamily="18" charset="0"/>
                    <a:ea typeface="Times New Roman" panose="02020603050405020304" pitchFamily="18" charset="0"/>
                    <a:cs typeface="Times New Roman" panose="02020603050405020304" pitchFamily="18" charset="0"/>
                  </a:rPr>
                  <a:t>р</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r>
                      <a:rPr lang="tg-Cyrl-TJ" sz="2400" i="1">
                        <a:latin typeface="Cambria Math" panose="02040503050406030204" pitchFamily="18" charset="0"/>
                        <a:ea typeface="Times New Roman" panose="02020603050405020304" pitchFamily="18" charset="0"/>
                        <a:cs typeface="Times New Roman" panose="02020603050405020304" pitchFamily="18" charset="0"/>
                      </a:rPr>
                      <m:t>𝜔</m:t>
                    </m:r>
                  </m:oMath>
                </a14:m>
                <a:r>
                  <a:rPr lang="tg-Cyrl-TJ" sz="2400" baseline="-25000" dirty="0">
                    <a:latin typeface="Times New Roman" panose="02020603050405020304" pitchFamily="18" charset="0"/>
                    <a:ea typeface="Times New Roman" panose="02020603050405020304" pitchFamily="18" charset="0"/>
                    <a:cs typeface="Times New Roman" panose="02020603050405020304" pitchFamily="18" charset="0"/>
                  </a:rPr>
                  <a:t>р</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L</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зиёд шуда, ҷараёнро дар реле кам мекунад: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р</a:t>
                </a:r>
                <a:r>
                  <a:rPr lang="tg-Cyrl-TJ" sz="2400" dirty="0">
                    <a:latin typeface="Times New Roman" panose="02020603050405020304" pitchFamily="18" charset="0"/>
                    <a:ea typeface="Calibri" panose="020F0502020204030204" pitchFamily="34" charset="0"/>
                    <a:cs typeface="Times New Roman" panose="02020603050405020304" pitchFamily="18" charset="0"/>
                  </a:rPr>
                  <a:t> =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U</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р</a:t>
                </a:r>
                <a:r>
                  <a:rPr lang="tg-Cyrl-TJ" sz="2400" dirty="0">
                    <a:latin typeface="Times New Roman" panose="02020603050405020304" pitchFamily="18" charset="0"/>
                    <a:ea typeface="Calibri" panose="020F0502020204030204" pitchFamily="34" charset="0"/>
                    <a:cs typeface="Times New Roman" panose="02020603050405020304" pitchFamily="18" charset="0"/>
                  </a:rPr>
                  <a:t>/</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Х</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р</a:t>
                </a:r>
                <a:r>
                  <a:rPr lang="tg-Cyrl-TJ" sz="2400" dirty="0">
                    <a:latin typeface="Times New Roman" panose="02020603050405020304" pitchFamily="18" charset="0"/>
                    <a:ea typeface="Calibri" panose="020F0502020204030204" pitchFamily="34"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mc:Choice>
        <mc:Fallback>
          <p:sp>
            <p:nvSpPr>
              <p:cNvPr id="5" name="Прямоугольник 4">
                <a:extLst>
                  <a:ext uri="{FF2B5EF4-FFF2-40B4-BE49-F238E27FC236}">
                    <a16:creationId xmlns:a16="http://schemas.microsoft.com/office/drawing/2014/main" id="{824066CF-CFFC-4722-9290-CB82EE01DD06}"/>
                  </a:ext>
                </a:extLst>
              </p:cNvPr>
              <p:cNvSpPr>
                <a:spLocks noRot="1" noChangeAspect="1" noMove="1" noResize="1" noEditPoints="1" noAdjustHandles="1" noChangeArrowheads="1" noChangeShapeType="1" noTextEdit="1"/>
              </p:cNvSpPr>
              <p:nvPr/>
            </p:nvSpPr>
            <p:spPr>
              <a:xfrm>
                <a:off x="961744" y="723584"/>
                <a:ext cx="8273987" cy="5072864"/>
              </a:xfrm>
              <a:prstGeom prst="rect">
                <a:avLst/>
              </a:prstGeom>
              <a:blipFill>
                <a:blip r:embed="rId2"/>
                <a:stretch>
                  <a:fillRect l="-1179" r="-1105" b="-1803"/>
                </a:stretch>
              </a:blipFill>
            </p:spPr>
            <p:txBody>
              <a:bodyPr/>
              <a:lstStyle/>
              <a:p>
                <a:r>
                  <a:rPr lang="ru-RU">
                    <a:noFill/>
                  </a:rPr>
                  <a:t> </a:t>
                </a:r>
              </a:p>
            </p:txBody>
          </p:sp>
        </mc:Fallback>
      </mc:AlternateContent>
    </p:spTree>
    <p:extLst>
      <p:ext uri="{BB962C8B-B14F-4D97-AF65-F5344CB8AC3E}">
        <p14:creationId xmlns:p14="http://schemas.microsoft.com/office/powerpoint/2010/main" val="25777284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9985F5A0-F30F-4B52-A2D7-19A6A5F81309}"/>
              </a:ext>
            </a:extLst>
          </p:cNvPr>
          <p:cNvSpPr/>
          <p:nvPr/>
        </p:nvSpPr>
        <p:spPr>
          <a:xfrm>
            <a:off x="2169891" y="62377"/>
            <a:ext cx="5857694" cy="661207"/>
          </a:xfrm>
          <a:prstGeom prst="rect">
            <a:avLst/>
          </a:prstGeom>
        </p:spPr>
        <p:txBody>
          <a:bodyPr wrap="none">
            <a:spAutoFit/>
          </a:bodyPr>
          <a:lstStyle/>
          <a:p>
            <a:pPr algn="ctr">
              <a:lnSpc>
                <a:spcPct val="150000"/>
              </a:lnSpc>
            </a:pPr>
            <a:r>
              <a:rPr lang="ru-RU" sz="2800" b="1" dirty="0">
                <a:solidFill>
                  <a:schemeClr val="bg1"/>
                </a:solidFill>
                <a:latin typeface="Times New Roman" panose="02020603050405020304" pitchFamily="18" charset="0"/>
                <a:cs typeface="Times New Roman" panose="02020603050405020304" pitchFamily="18" charset="0"/>
              </a:rPr>
              <a:t>Реле</a:t>
            </a:r>
            <a:r>
              <a:rPr lang="tg-Cyrl-TJ" sz="2800" b="1" dirty="0">
                <a:solidFill>
                  <a:schemeClr val="bg1"/>
                </a:solidFill>
                <a:latin typeface="Times New Roman" panose="02020603050405020304" pitchFamily="18" charset="0"/>
                <a:cs typeface="Times New Roman" panose="02020603050405020304" pitchFamily="18" charset="0"/>
              </a:rPr>
              <a:t>ҳои электромагнитии шиддат.</a:t>
            </a:r>
            <a:endParaRPr lang="ru-RU" sz="2800" b="1"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5" name="Прямоугольник 4">
                <a:extLst>
                  <a:ext uri="{FF2B5EF4-FFF2-40B4-BE49-F238E27FC236}">
                    <a16:creationId xmlns:a16="http://schemas.microsoft.com/office/drawing/2014/main" id="{FB5887D7-D7E8-466E-B319-695338C71583}"/>
                  </a:ext>
                </a:extLst>
              </p:cNvPr>
              <p:cNvSpPr/>
              <p:nvPr/>
            </p:nvSpPr>
            <p:spPr>
              <a:xfrm>
                <a:off x="1224747" y="856357"/>
                <a:ext cx="8221094" cy="5078313"/>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Ҳамзамон муқовимати занҷири магнитии реле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R</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м</a:t>
                </a:r>
                <a:r>
                  <a:rPr lang="tg-Cyrl-TJ" sz="2400" dirty="0">
                    <a:latin typeface="Times New Roman" panose="02020603050405020304" pitchFamily="18" charset="0"/>
                    <a:ea typeface="Calibri" panose="020F0502020204030204" pitchFamily="34" charset="0"/>
                    <a:cs typeface="Times New Roman" panose="02020603050405020304" pitchFamily="18" charset="0"/>
                  </a:rPr>
                  <a:t> кам мешавад. Дар ин ҳолат таъсири тағйирёбии ҷараён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р</a:t>
                </a:r>
                <a:r>
                  <a:rPr lang="tg-Cyrl-TJ" sz="2400" dirty="0">
                    <a:latin typeface="Times New Roman" panose="02020603050405020304" pitchFamily="18" charset="0"/>
                    <a:ea typeface="Calibri" panose="020F0502020204030204" pitchFamily="34" charset="0"/>
                    <a:cs typeface="Times New Roman" panose="02020603050405020304" pitchFamily="18" charset="0"/>
                  </a:rPr>
                  <a:t> бо тағйирёбии мувофиқи муқовимати магнитии реле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R</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м</a:t>
                </a:r>
                <a:r>
                  <a:rPr lang="tg-Cyrl-TJ" sz="2400" dirty="0">
                    <a:latin typeface="Times New Roman" panose="02020603050405020304" pitchFamily="18" charset="0"/>
                    <a:ea typeface="Calibri" panose="020F0502020204030204" pitchFamily="34" charset="0"/>
                    <a:cs typeface="Times New Roman" panose="02020603050405020304" pitchFamily="18" charset="0"/>
                  </a:rPr>
                  <a:t> ҷуброн мегардад, ки дар натиҷаи он сели магнитии реле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Ф </a:t>
                </a:r>
                <a:r>
                  <a:rPr lang="tg-Cyrl-TJ" sz="2400" dirty="0">
                    <a:latin typeface="Times New Roman" panose="02020603050405020304" pitchFamily="18" charset="0"/>
                    <a:ea typeface="Calibri" panose="020F0502020204030204" pitchFamily="34" charset="0"/>
                    <a:cs typeface="Times New Roman" panose="02020603050405020304" pitchFamily="18" charset="0"/>
                  </a:rPr>
                  <a:t>=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р</a:t>
                </a:r>
                <a14:m>
                  <m:oMath xmlns:m="http://schemas.openxmlformats.org/officeDocument/2006/math">
                    <m:r>
                      <a:rPr lang="tg-Cyrl-TJ" sz="2400" i="1">
                        <a:latin typeface="Cambria Math" panose="02040503050406030204" pitchFamily="18" charset="0"/>
                        <a:ea typeface="Times New Roman" panose="02020603050405020304" pitchFamily="18" charset="0"/>
                        <a:cs typeface="Times New Roman" panose="02020603050405020304" pitchFamily="18" charset="0"/>
                      </a:rPr>
                      <m:t>𝜔</m:t>
                    </m:r>
                  </m:oMath>
                </a14:m>
                <a:r>
                  <a:rPr lang="tg-Cyrl-TJ" sz="2400" baseline="-25000" dirty="0">
                    <a:latin typeface="Times New Roman" panose="02020603050405020304" pitchFamily="18" charset="0"/>
                    <a:ea typeface="Times New Roman" panose="02020603050405020304" pitchFamily="18" charset="0"/>
                    <a:cs typeface="Times New Roman" panose="02020603050405020304" pitchFamily="18" charset="0"/>
                  </a:rPr>
                  <a:t>р</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R</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м</a:t>
                </a:r>
                <a:r>
                  <a:rPr lang="tg-Cyrl-TJ" sz="2400" dirty="0">
                    <a:latin typeface="Times New Roman" panose="02020603050405020304" pitchFamily="18" charset="0"/>
                    <a:ea typeface="Calibri" panose="020F0502020204030204" pitchFamily="34" charset="0"/>
                    <a:cs typeface="Times New Roman" panose="02020603050405020304" pitchFamily="18" charset="0"/>
                  </a:rPr>
                  <a:t> бетағйир мемонад.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r>
                  <a:rPr lang="tg-Cyrl-TJ" sz="2400" dirty="0">
                    <a:latin typeface="Times New Roman" panose="02020603050405020304" pitchFamily="18" charset="0"/>
                    <a:ea typeface="Calibri" panose="020F0502020204030204" pitchFamily="34" charset="0"/>
                    <a:cs typeface="Times New Roman" panose="02020603050405020304" pitchFamily="18" charset="0"/>
                  </a:rPr>
                  <a:t>	Релеи шиддати ҷараёни тағйирёбанда РН-53 (максималӣ) ва РН-54 (минималӣ), аз рӯйи сохти конструксионӣ ба монанди релеи РТ-40 иҷро шудаанд. Барои кам кардани ларзиши тамосҳо, печаи реле ба воситаи росткунанда (выпрямитель) ба шиддати шабака</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 U</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р</a:t>
                </a:r>
                <a:r>
                  <a:rPr lang="tg-Cyrl-TJ" sz="2400" dirty="0">
                    <a:latin typeface="Times New Roman" panose="02020603050405020304" pitchFamily="18" charset="0"/>
                    <a:ea typeface="Calibri" panose="020F0502020204030204" pitchFamily="34" charset="0"/>
                    <a:cs typeface="Times New Roman" panose="02020603050405020304" pitchFamily="18" charset="0"/>
                  </a:rPr>
                  <a:t> пайваст мешавад, ки он дорои муқовимати дохилии калон мебошад. </a:t>
                </a:r>
                <a:endParaRPr lang="ru-RU" sz="2400" dirty="0">
                  <a:latin typeface="Times New Roman" panose="02020603050405020304" pitchFamily="18" charset="0"/>
                  <a:cs typeface="Times New Roman" panose="02020603050405020304" pitchFamily="18" charset="0"/>
                </a:endParaRPr>
              </a:p>
            </p:txBody>
          </p:sp>
        </mc:Choice>
        <mc:Fallback>
          <p:sp>
            <p:nvSpPr>
              <p:cNvPr id="5" name="Прямоугольник 4">
                <a:extLst>
                  <a:ext uri="{FF2B5EF4-FFF2-40B4-BE49-F238E27FC236}">
                    <a16:creationId xmlns:a16="http://schemas.microsoft.com/office/drawing/2014/main" id="{FB5887D7-D7E8-466E-B319-695338C71583}"/>
                  </a:ext>
                </a:extLst>
              </p:cNvPr>
              <p:cNvSpPr>
                <a:spLocks noRot="1" noChangeAspect="1" noMove="1" noResize="1" noEditPoints="1" noAdjustHandles="1" noChangeArrowheads="1" noChangeShapeType="1" noTextEdit="1"/>
              </p:cNvSpPr>
              <p:nvPr/>
            </p:nvSpPr>
            <p:spPr>
              <a:xfrm>
                <a:off x="1224747" y="856357"/>
                <a:ext cx="8221094" cy="5078313"/>
              </a:xfrm>
              <a:prstGeom prst="rect">
                <a:avLst/>
              </a:prstGeom>
              <a:blipFill>
                <a:blip r:embed="rId2"/>
                <a:stretch>
                  <a:fillRect l="-1186" r="-1038" b="-1679"/>
                </a:stretch>
              </a:blipFill>
            </p:spPr>
            <p:txBody>
              <a:bodyPr/>
              <a:lstStyle/>
              <a:p>
                <a:r>
                  <a:rPr lang="ru-RU">
                    <a:noFill/>
                  </a:rPr>
                  <a:t> </a:t>
                </a:r>
              </a:p>
            </p:txBody>
          </p:sp>
        </mc:Fallback>
      </mc:AlternateContent>
    </p:spTree>
    <p:extLst>
      <p:ext uri="{BB962C8B-B14F-4D97-AF65-F5344CB8AC3E}">
        <p14:creationId xmlns:p14="http://schemas.microsoft.com/office/powerpoint/2010/main" val="20087046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8738215-DF91-4448-992D-07B883EBA0F2}"/>
              </a:ext>
            </a:extLst>
          </p:cNvPr>
          <p:cNvSpPr/>
          <p:nvPr/>
        </p:nvSpPr>
        <p:spPr>
          <a:xfrm>
            <a:off x="2169891" y="62377"/>
            <a:ext cx="5857694" cy="661207"/>
          </a:xfrm>
          <a:prstGeom prst="rect">
            <a:avLst/>
          </a:prstGeom>
        </p:spPr>
        <p:txBody>
          <a:bodyPr wrap="none">
            <a:spAutoFit/>
          </a:bodyPr>
          <a:lstStyle/>
          <a:p>
            <a:pPr algn="ctr">
              <a:lnSpc>
                <a:spcPct val="150000"/>
              </a:lnSpc>
            </a:pPr>
            <a:r>
              <a:rPr lang="ru-RU" sz="2800" b="1" dirty="0">
                <a:solidFill>
                  <a:schemeClr val="bg1"/>
                </a:solidFill>
                <a:latin typeface="Times New Roman" panose="02020603050405020304" pitchFamily="18" charset="0"/>
                <a:cs typeface="Times New Roman" panose="02020603050405020304" pitchFamily="18" charset="0"/>
              </a:rPr>
              <a:t>Реле</a:t>
            </a:r>
            <a:r>
              <a:rPr lang="tg-Cyrl-TJ" sz="2800" b="1" dirty="0">
                <a:solidFill>
                  <a:schemeClr val="bg1"/>
                </a:solidFill>
                <a:latin typeface="Times New Roman" panose="02020603050405020304" pitchFamily="18" charset="0"/>
                <a:cs typeface="Times New Roman" panose="02020603050405020304" pitchFamily="18" charset="0"/>
              </a:rPr>
              <a:t>ҳои электромагнитии шиддат.</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30E94D12-0031-48EF-94D5-0796B42C605C}"/>
              </a:ext>
            </a:extLst>
          </p:cNvPr>
          <p:cNvSpPr/>
          <p:nvPr/>
        </p:nvSpPr>
        <p:spPr>
          <a:xfrm>
            <a:off x="1198115" y="1026161"/>
            <a:ext cx="8141193" cy="4465133"/>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Дар релеҳои РН-53 зариби бозгашт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k</a:t>
            </a:r>
            <a:r>
              <a:rPr lang="tg-Cyrl-TJ" sz="2400" i="1" baseline="-25000" dirty="0">
                <a:latin typeface="Times New Roman" panose="02020603050405020304" pitchFamily="18" charset="0"/>
                <a:ea typeface="Calibri" panose="020F0502020204030204" pitchFamily="34" charset="0"/>
                <a:cs typeface="Times New Roman" panose="02020603050405020304" pitchFamily="18" charset="0"/>
              </a:rPr>
              <a:t>б</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 ≥ </a:t>
            </a:r>
            <a:r>
              <a:rPr lang="tg-Cyrl-TJ" sz="2400" dirty="0">
                <a:latin typeface="Times New Roman" panose="02020603050405020304" pitchFamily="18" charset="0"/>
                <a:ea typeface="Calibri" panose="020F0502020204030204" pitchFamily="34" charset="0"/>
                <a:cs typeface="Times New Roman" panose="02020603050405020304" pitchFamily="18" charset="0"/>
              </a:rPr>
              <a:t>0,8</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 </a:t>
            </a:r>
            <a:r>
              <a:rPr lang="tg-Cyrl-TJ" sz="2400" dirty="0">
                <a:latin typeface="Times New Roman" panose="02020603050405020304" pitchFamily="18" charset="0"/>
                <a:ea typeface="Calibri" panose="020F0502020204030204" pitchFamily="34" charset="0"/>
                <a:cs typeface="Times New Roman" panose="02020603050405020304" pitchFamily="18" charset="0"/>
              </a:rPr>
              <a:t>релеи РН-54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k</a:t>
            </a:r>
            <a:r>
              <a:rPr lang="tg-Cyrl-TJ" sz="2400" i="1" baseline="-25000" dirty="0">
                <a:latin typeface="Times New Roman" panose="02020603050405020304" pitchFamily="18" charset="0"/>
                <a:ea typeface="Calibri" panose="020F0502020204030204" pitchFamily="34" charset="0"/>
                <a:cs typeface="Times New Roman" panose="02020603050405020304" pitchFamily="18" charset="0"/>
              </a:rPr>
              <a:t>б</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 ≥ </a:t>
            </a:r>
            <a:r>
              <a:rPr lang="tg-Cyrl-TJ" sz="2400" dirty="0">
                <a:latin typeface="Times New Roman" panose="02020603050405020304" pitchFamily="18" charset="0"/>
                <a:ea typeface="Calibri" panose="020F0502020204030204" pitchFamily="34" charset="0"/>
                <a:cs typeface="Times New Roman" panose="02020603050405020304" pitchFamily="18" charset="0"/>
              </a:rPr>
              <a:t>1,25 ташкил медиҳанд. Қиёсаки релеи шиддат бо ёрии ақрабаки дар он гузошта шуда ва бо тағйир додани схемаи васли печаҳо танзим карда мешавад. Оид ба параметрҳои релеҳои шиддати силсилаи РН-53(54) маълумотҳои феҳристӣ дар ҷад. З4.2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Абдуллоев, Р.Т. Ҳимояи релеии таҷҳизоти электроэнергетикӣ </a:t>
            </a:r>
            <a:r>
              <a:rPr lang="tg-Cyrl-TJ" sz="2400" dirty="0">
                <a:latin typeface="Times New Roman" panose="02020603050405020304" pitchFamily="18" charset="0"/>
                <a:ea typeface="Calibri" panose="020F0502020204030204" pitchFamily="34" charset="0"/>
                <a:cs typeface="Times New Roman" panose="02020603050405020304" pitchFamily="18" charset="0"/>
              </a:rPr>
              <a:t>оварда шудааст.</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056699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40B53632-4403-4C49-9D72-74D7CFF41893}"/>
              </a:ext>
            </a:extLst>
          </p:cNvPr>
          <p:cNvSpPr/>
          <p:nvPr/>
        </p:nvSpPr>
        <p:spPr>
          <a:xfrm>
            <a:off x="2169891" y="62377"/>
            <a:ext cx="6130730" cy="661207"/>
          </a:xfrm>
          <a:prstGeom prst="rect">
            <a:avLst/>
          </a:prstGeom>
        </p:spPr>
        <p:txBody>
          <a:bodyPr wrap="square">
            <a:spAutoFit/>
          </a:bodyPr>
          <a:lstStyle/>
          <a:p>
            <a:pPr algn="ct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мантиқии электромагнитӣ</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5B4449D5-073A-4569-BABF-550947315C3D}"/>
              </a:ext>
            </a:extLst>
          </p:cNvPr>
          <p:cNvSpPr/>
          <p:nvPr/>
        </p:nvSpPr>
        <p:spPr>
          <a:xfrm>
            <a:off x="958417" y="1005906"/>
            <a:ext cx="8363135" cy="4893647"/>
          </a:xfrm>
          <a:prstGeom prst="rect">
            <a:avLst/>
          </a:prstGeom>
        </p:spPr>
        <p:txBody>
          <a:bodyPr wrap="square">
            <a:spAutoFit/>
          </a:bodyPr>
          <a:lstStyle/>
          <a:p>
            <a:pPr algn="just">
              <a:lnSpc>
                <a:spcPct val="150000"/>
              </a:lnSpc>
              <a:tabLst>
                <a:tab pos="3690620" algn="l"/>
              </a:tabLst>
            </a:pPr>
            <a:r>
              <a:rPr lang="tg-Cyrl-TJ" sz="2400" b="1" dirty="0">
                <a:latin typeface="Times New Roman" panose="02020603050405020304" pitchFamily="18" charset="0"/>
                <a:ea typeface="Calibri" panose="020F0502020204030204" pitchFamily="34" charset="0"/>
                <a:cs typeface="Times New Roman" panose="02020603050405020304" pitchFamily="18" charset="0"/>
              </a:rPr>
              <a:t>        Релеи вақт</a:t>
            </a:r>
            <a:r>
              <a:rPr lang="tg-Cyrl-TJ" sz="2400" dirty="0">
                <a:latin typeface="Times New Roman" panose="02020603050405020304" pitchFamily="18" charset="0"/>
                <a:ea typeface="Calibri" panose="020F0502020204030204" pitchFamily="34" charset="0"/>
                <a:cs typeface="Times New Roman" panose="02020603050405020304" pitchFamily="18" charset="0"/>
              </a:rPr>
              <a:t> релеи мантиқӣ ба ҳисоб меравад. Он барои ба амал овардани таъхири вақти сунъӣ, ҳангоми интиқоли сигнал ба дигар релеи мантиқии қисми ҳимояи релеӣ ва автоматика истифода бурда мешавад.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tabLst>
                <a:tab pos="3690620" algn="l"/>
              </a:tabLs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Вобаста ба ҷараёни амалиётӣ, релеҳои вақт ба ҷараёни доимӣ ва тағйирёбанда ҷудо карда мешаванд.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Релеи вақти ҷараёни доимӣ одатан бо системаи электромагнитии дорои лангари кашанда истифода мешавад. Таъхири вақт аз ҳисоби механизми соат ба вуҷуд оварда мешавад</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61705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0CDA391A-12AF-4F48-98A7-0B6B3D6E587D}"/>
              </a:ext>
            </a:extLst>
          </p:cNvPr>
          <p:cNvSpPr/>
          <p:nvPr/>
        </p:nvSpPr>
        <p:spPr>
          <a:xfrm>
            <a:off x="2169891" y="62377"/>
            <a:ext cx="6130730" cy="661207"/>
          </a:xfrm>
          <a:prstGeom prst="rect">
            <a:avLst/>
          </a:prstGeom>
        </p:spPr>
        <p:txBody>
          <a:bodyPr wrap="square">
            <a:spAutoFit/>
          </a:bodyPr>
          <a:lstStyle/>
          <a:p>
            <a:pPr algn="ct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мантиқии электромагнитӣ</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7003E90C-0364-4AF2-8670-C8AD26F8DB23}"/>
              </a:ext>
            </a:extLst>
          </p:cNvPr>
          <p:cNvSpPr/>
          <p:nvPr/>
        </p:nvSpPr>
        <p:spPr>
          <a:xfrm>
            <a:off x="1278014" y="994219"/>
            <a:ext cx="8034662" cy="3357137"/>
          </a:xfrm>
          <a:prstGeom prst="rect">
            <a:avLst/>
          </a:prstGeom>
        </p:spPr>
        <p:txBody>
          <a:bodyPr wrap="square">
            <a:spAutoFit/>
          </a:bodyPr>
          <a:lstStyle/>
          <a:p>
            <a:pPr algn="just">
              <a:lnSpc>
                <a:spcPct val="150000"/>
              </a:lnSpc>
              <a:tabLst>
                <a:tab pos="3690620" algn="l"/>
              </a:tabLs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Дар рас. 15.2. яке аз намудҳои релеи навъи РВ-100 дар ҳолати хомӯшӣ инъикос ёфтааст ва пружинаи баҳаракатоваранда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1</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дар ҳолати кушода мебошад. Пружина барои ба гардиш даровардани сектори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6</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майл мекунад, вале ба ӯ ангуштаки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8</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ки дар қисми болоии лангар ҷойгир аст монеъа мешавад.</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332084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6539B116-E285-4425-9259-F3CB955BDA8D}"/>
              </a:ext>
            </a:extLst>
          </p:cNvPr>
          <p:cNvSpPr/>
          <p:nvPr/>
        </p:nvSpPr>
        <p:spPr>
          <a:xfrm>
            <a:off x="2169891" y="62377"/>
            <a:ext cx="6130730" cy="661207"/>
          </a:xfrm>
          <a:prstGeom prst="rect">
            <a:avLst/>
          </a:prstGeom>
        </p:spPr>
        <p:txBody>
          <a:bodyPr wrap="square">
            <a:spAutoFit/>
          </a:bodyPr>
          <a:lstStyle/>
          <a:p>
            <a:pPr algn="ct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мантиқии электромагнитӣ</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2">
            <a:extLst>
              <a:ext uri="{FF2B5EF4-FFF2-40B4-BE49-F238E27FC236}">
                <a16:creationId xmlns:a16="http://schemas.microsoft.com/office/drawing/2014/main" id="{28FC0C69-475F-4670-A7CB-5DD5E5FAAAC5}"/>
              </a:ext>
            </a:extLst>
          </p:cNvPr>
          <p:cNvSpPr>
            <a:spLocks noChangeArrowheads="1"/>
          </p:cNvSpPr>
          <p:nvPr/>
        </p:nvSpPr>
        <p:spPr bwMode="auto">
          <a:xfrm>
            <a:off x="710212" y="1349405"/>
            <a:ext cx="1102141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6" name="Объект 5">
            <a:extLst>
              <a:ext uri="{FF2B5EF4-FFF2-40B4-BE49-F238E27FC236}">
                <a16:creationId xmlns:a16="http://schemas.microsoft.com/office/drawing/2014/main" id="{F41DD8E7-4B17-4A7A-8499-DD84EA8DF351}"/>
              </a:ext>
            </a:extLst>
          </p:cNvPr>
          <p:cNvGraphicFramePr>
            <a:graphicFrameLocks noChangeAspect="1"/>
          </p:cNvGraphicFramePr>
          <p:nvPr>
            <p:extLst>
              <p:ext uri="{D42A27DB-BD31-4B8C-83A1-F6EECF244321}">
                <p14:modId xmlns:p14="http://schemas.microsoft.com/office/powerpoint/2010/main" val="469586956"/>
              </p:ext>
            </p:extLst>
          </p:nvPr>
        </p:nvGraphicFramePr>
        <p:xfrm>
          <a:off x="371383" y="871342"/>
          <a:ext cx="5619566" cy="3825430"/>
        </p:xfrm>
        <a:graphic>
          <a:graphicData uri="http://schemas.openxmlformats.org/presentationml/2006/ole">
            <mc:AlternateContent xmlns:mc="http://schemas.openxmlformats.org/markup-compatibility/2006">
              <mc:Choice xmlns:v="urn:schemas-microsoft-com:vml" Requires="v">
                <p:oleObj spid="_x0000_s13316" r:id="rId3" imgW="5577504" imgH="2808082" progId="Visio.Drawing.11">
                  <p:embed/>
                </p:oleObj>
              </mc:Choice>
              <mc:Fallback>
                <p:oleObj r:id="rId3" imgW="5577504" imgH="2808082"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1383" y="871342"/>
                        <a:ext cx="5619566" cy="3825430"/>
                      </a:xfrm>
                      <a:prstGeom prst="rect">
                        <a:avLst/>
                      </a:prstGeom>
                      <a:noFill/>
                    </p:spPr>
                  </p:pic>
                </p:oleObj>
              </mc:Fallback>
            </mc:AlternateContent>
          </a:graphicData>
        </a:graphic>
      </p:graphicFrame>
      <p:sp>
        <p:nvSpPr>
          <p:cNvPr id="7" name="Прямоугольник 6">
            <a:extLst>
              <a:ext uri="{FF2B5EF4-FFF2-40B4-BE49-F238E27FC236}">
                <a16:creationId xmlns:a16="http://schemas.microsoft.com/office/drawing/2014/main" id="{4CBFAC14-9309-4EEC-8BD7-709A5AB2918E}"/>
              </a:ext>
            </a:extLst>
          </p:cNvPr>
          <p:cNvSpPr/>
          <p:nvPr/>
        </p:nvSpPr>
        <p:spPr>
          <a:xfrm>
            <a:off x="0" y="5413939"/>
            <a:ext cx="8176703" cy="1015663"/>
          </a:xfrm>
          <a:prstGeom prst="rect">
            <a:avLst/>
          </a:prstGeom>
        </p:spPr>
        <p:txBody>
          <a:bodyPr wrap="square">
            <a:spAutoFit/>
          </a:bodyPr>
          <a:lstStyle/>
          <a:p>
            <a:pPr indent="449580">
              <a:tabLst>
                <a:tab pos="3690620" algn="l"/>
              </a:tabLst>
            </a:pP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Рас. 15.2. Схемаи кинематикии релеи вақт, РВ – 100 </a:t>
            </a:r>
          </a:p>
          <a:p>
            <a:pPr indent="449580">
              <a:tabLst>
                <a:tab pos="3690620" algn="l"/>
              </a:tabLst>
            </a:pP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Абдуллоев, Р.Т. Ҳимояи релеии таҷҳизоти </a:t>
            </a:r>
          </a:p>
          <a:p>
            <a:pPr indent="449580">
              <a:tabLst>
                <a:tab pos="3690620" algn="l"/>
              </a:tabLst>
            </a:pP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электроэнергетикӣ: саҳ. 62.</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Прямоугольник 7">
            <a:extLst>
              <a:ext uri="{FF2B5EF4-FFF2-40B4-BE49-F238E27FC236}">
                <a16:creationId xmlns:a16="http://schemas.microsoft.com/office/drawing/2014/main" id="{E4A0F618-0748-434A-8A1C-6AAA79A84330}"/>
              </a:ext>
            </a:extLst>
          </p:cNvPr>
          <p:cNvSpPr/>
          <p:nvPr/>
        </p:nvSpPr>
        <p:spPr>
          <a:xfrm>
            <a:off x="5938791" y="960493"/>
            <a:ext cx="3542560" cy="3736279"/>
          </a:xfrm>
          <a:prstGeom prst="rect">
            <a:avLst/>
          </a:prstGeom>
        </p:spPr>
        <p:txBody>
          <a:bodyPr wrap="square">
            <a:spAutoFit/>
          </a:bodyPr>
          <a:lstStyle/>
          <a:p>
            <a:pPr algn="just">
              <a:lnSpc>
                <a:spcPct val="150000"/>
              </a:lnSpc>
              <a:tabLst>
                <a:tab pos="3690620" algn="l"/>
              </a:tabLst>
            </a:pP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      Ҳангоми ба печаи реле </a:t>
            </a:r>
            <a:r>
              <a:rPr lang="tg-Cyrl-TJ" sz="2000" i="1" dirty="0">
                <a:latin typeface="Times New Roman" panose="02020603050405020304" pitchFamily="18" charset="0"/>
                <a:ea typeface="Times New Roman" panose="02020603050405020304" pitchFamily="18" charset="0"/>
                <a:cs typeface="Times New Roman" panose="02020603050405020304" pitchFamily="18" charset="0"/>
              </a:rPr>
              <a:t>14</a:t>
            </a: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 додани шиддат лангари </a:t>
            </a:r>
            <a:r>
              <a:rPr lang="tg-Cyrl-TJ" sz="2000" i="1" dirty="0">
                <a:latin typeface="Times New Roman" panose="02020603050405020304" pitchFamily="18" charset="0"/>
                <a:ea typeface="Times New Roman" panose="02020603050405020304" pitchFamily="18" charset="0"/>
                <a:cs typeface="Times New Roman" panose="02020603050405020304" pitchFamily="18" charset="0"/>
              </a:rPr>
              <a:t>13</a:t>
            </a: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 қувваи зидтаъсиркунандаи </a:t>
            </a:r>
            <a:r>
              <a:rPr lang="tg-Cyrl-TJ"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лангари </a:t>
            </a:r>
            <a:r>
              <a:rPr lang="tg-Cyrl-TJ" sz="2000" i="1" dirty="0">
                <a:latin typeface="Times New Roman" panose="02020603050405020304" pitchFamily="18" charset="0"/>
                <a:ea typeface="Times New Roman" panose="02020603050405020304" pitchFamily="18" charset="0"/>
                <a:cs typeface="Times New Roman" panose="02020603050405020304" pitchFamily="18" charset="0"/>
              </a:rPr>
              <a:t>12</a:t>
            </a: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-ро бартараф сохта, монеаи ангуштакро </a:t>
            </a:r>
            <a:r>
              <a:rPr lang="tg-Cyrl-TJ" sz="2000" i="1" dirty="0">
                <a:latin typeface="Times New Roman" panose="02020603050405020304" pitchFamily="18" charset="0"/>
                <a:ea typeface="Times New Roman" panose="02020603050405020304" pitchFamily="18" charset="0"/>
                <a:cs typeface="Times New Roman" panose="02020603050405020304" pitchFamily="18" charset="0"/>
              </a:rPr>
              <a:t>8</a:t>
            </a: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 аз байн мебарад ва дар зери таъсири пружина </a:t>
            </a:r>
            <a:r>
              <a:rPr lang="tg-Cyrl-TJ" sz="2000" i="1" dirty="0">
                <a:latin typeface="Times New Roman" panose="02020603050405020304" pitchFamily="18" charset="0"/>
                <a:ea typeface="Times New Roman" panose="02020603050405020304" pitchFamily="18" charset="0"/>
                <a:cs typeface="Times New Roman" panose="02020603050405020304" pitchFamily="18" charset="0"/>
              </a:rPr>
              <a:t>1</a:t>
            </a: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 сектор </a:t>
            </a:r>
            <a:r>
              <a:rPr lang="tg-Cyrl-TJ" sz="2000" i="1" dirty="0">
                <a:latin typeface="Times New Roman" panose="02020603050405020304" pitchFamily="18" charset="0"/>
                <a:ea typeface="Times New Roman" panose="02020603050405020304" pitchFamily="18" charset="0"/>
                <a:cs typeface="Times New Roman" panose="02020603050405020304" pitchFamily="18" charset="0"/>
              </a:rPr>
              <a:t>6</a:t>
            </a: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 ба гардиш медарояд.</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442630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E9580A72-7337-4D2B-9DAE-8C29FAA56E9F}"/>
              </a:ext>
            </a:extLst>
          </p:cNvPr>
          <p:cNvSpPr/>
          <p:nvPr/>
        </p:nvSpPr>
        <p:spPr>
          <a:xfrm>
            <a:off x="2169891" y="62377"/>
            <a:ext cx="6130730" cy="661207"/>
          </a:xfrm>
          <a:prstGeom prst="rect">
            <a:avLst/>
          </a:prstGeom>
        </p:spPr>
        <p:txBody>
          <a:bodyPr wrap="square">
            <a:spAutoFit/>
          </a:bodyPr>
          <a:lstStyle/>
          <a:p>
            <a:pPr algn="ct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мантиқии электромагнитӣ</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BFCC6320-7804-4B09-A407-C004A0C5FC8F}"/>
              </a:ext>
            </a:extLst>
          </p:cNvPr>
          <p:cNvSpPr/>
          <p:nvPr/>
        </p:nvSpPr>
        <p:spPr>
          <a:xfrm>
            <a:off x="1393424" y="1092944"/>
            <a:ext cx="8016906" cy="4457567"/>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Times New Roman" panose="02020603050405020304" pitchFamily="18" charset="0"/>
              </a:rPr>
              <a:t>	Ин гардиш ба воситаи дандоначарх </a:t>
            </a:r>
            <a:r>
              <a:rPr lang="tg-Cyrl-TJ" sz="2400" i="1" dirty="0">
                <a:latin typeface="Times New Roman" panose="02020603050405020304" pitchFamily="18" charset="0"/>
                <a:ea typeface="Times New Roman" panose="02020603050405020304" pitchFamily="18" charset="0"/>
              </a:rPr>
              <a:t>5</a:t>
            </a:r>
            <a:r>
              <a:rPr lang="tg-Cyrl-TJ" sz="2400" dirty="0">
                <a:latin typeface="Times New Roman" panose="02020603050405020304" pitchFamily="18" charset="0"/>
                <a:ea typeface="Times New Roman" panose="02020603050405020304" pitchFamily="18" charset="0"/>
              </a:rPr>
              <a:t> ба навард </a:t>
            </a:r>
            <a:r>
              <a:rPr lang="tg-Cyrl-TJ" sz="2400" i="1" dirty="0">
                <a:latin typeface="Times New Roman" panose="02020603050405020304" pitchFamily="18" charset="0"/>
                <a:ea typeface="Times New Roman" panose="02020603050405020304" pitchFamily="18" charset="0"/>
              </a:rPr>
              <a:t>4</a:t>
            </a:r>
            <a:r>
              <a:rPr lang="tg-Cyrl-TJ" sz="2400" dirty="0">
                <a:latin typeface="Times New Roman" panose="02020603050405020304" pitchFamily="18" charset="0"/>
                <a:ea typeface="Times New Roman" panose="02020603050405020304" pitchFamily="18" charset="0"/>
              </a:rPr>
              <a:t>, ки дар он тамоси ҳаракаткунанда пайваст аст, интиқол дода мешавад. Ҳаракаткунии навард аз ҳисоби часпидани (сцепление) дандоначархи пешбаранда </a:t>
            </a:r>
            <a:r>
              <a:rPr lang="tg-Cyrl-TJ" sz="2400" i="1" dirty="0">
                <a:latin typeface="Times New Roman" panose="02020603050405020304" pitchFamily="18" charset="0"/>
                <a:ea typeface="Times New Roman" panose="02020603050405020304" pitchFamily="18" charset="0"/>
              </a:rPr>
              <a:t>17</a:t>
            </a:r>
            <a:r>
              <a:rPr lang="tg-Cyrl-TJ" sz="2400" dirty="0">
                <a:latin typeface="Times New Roman" panose="02020603050405020304" pitchFamily="18" charset="0"/>
                <a:ea typeface="Times New Roman" panose="02020603050405020304" pitchFamily="18" charset="0"/>
              </a:rPr>
              <a:t> ба воситаи часпак </a:t>
            </a:r>
            <a:r>
              <a:rPr lang="tg-Cyrl-TJ" sz="2400" i="1" dirty="0">
                <a:latin typeface="Times New Roman" panose="02020603050405020304" pitchFamily="18" charset="0"/>
                <a:ea typeface="Times New Roman" panose="02020603050405020304" pitchFamily="18" charset="0"/>
              </a:rPr>
              <a:t>18</a:t>
            </a:r>
            <a:r>
              <a:rPr lang="tg-Cyrl-TJ" sz="2400" dirty="0">
                <a:latin typeface="Times New Roman" panose="02020603050405020304" pitchFamily="18" charset="0"/>
                <a:ea typeface="Times New Roman" panose="02020603050405020304" pitchFamily="18" charset="0"/>
              </a:rPr>
              <a:t> ба амал оварда мешавад. Дандоначархи пешбаранда </a:t>
            </a:r>
            <a:r>
              <a:rPr lang="tg-Cyrl-TJ" sz="2400" i="1" dirty="0">
                <a:latin typeface="Times New Roman" panose="02020603050405020304" pitchFamily="18" charset="0"/>
                <a:ea typeface="Times New Roman" panose="02020603050405020304" pitchFamily="18" charset="0"/>
              </a:rPr>
              <a:t>17</a:t>
            </a:r>
            <a:r>
              <a:rPr lang="tg-Cyrl-TJ" sz="2400" dirty="0">
                <a:latin typeface="Times New Roman" panose="02020603050405020304" pitchFamily="18" charset="0"/>
                <a:ea typeface="Times New Roman" panose="02020603050405020304" pitchFamily="18" charset="0"/>
              </a:rPr>
              <a:t> ба воситаи дандоначархаки </a:t>
            </a:r>
            <a:r>
              <a:rPr lang="tg-Cyrl-TJ" sz="2400" i="1" dirty="0">
                <a:latin typeface="Times New Roman" panose="02020603050405020304" pitchFamily="18" charset="0"/>
                <a:ea typeface="Times New Roman" panose="02020603050405020304" pitchFamily="18" charset="0"/>
              </a:rPr>
              <a:t>16</a:t>
            </a:r>
            <a:r>
              <a:rPr lang="tg-Cyrl-TJ" sz="2400" dirty="0">
                <a:latin typeface="Times New Roman" panose="02020603050405020304" pitchFamily="18" charset="0"/>
                <a:ea typeface="Times New Roman" panose="02020603050405020304" pitchFamily="18" charset="0"/>
              </a:rPr>
              <a:t> ва дандоначархҳои мобайнӣ </a:t>
            </a:r>
            <a:r>
              <a:rPr lang="tg-Cyrl-TJ" sz="2400" i="1" dirty="0">
                <a:latin typeface="Times New Roman" panose="02020603050405020304" pitchFamily="18" charset="0"/>
                <a:ea typeface="Times New Roman" panose="02020603050405020304" pitchFamily="18" charset="0"/>
              </a:rPr>
              <a:t>15</a:t>
            </a:r>
            <a:r>
              <a:rPr lang="tg-Cyrl-TJ" sz="2400" dirty="0">
                <a:latin typeface="Times New Roman" panose="02020603050405020304" pitchFamily="18" charset="0"/>
                <a:ea typeface="Times New Roman" panose="02020603050405020304" pitchFamily="18" charset="0"/>
              </a:rPr>
              <a:t> ва </a:t>
            </a:r>
            <a:r>
              <a:rPr lang="tg-Cyrl-TJ" sz="2400" i="1" dirty="0">
                <a:latin typeface="Times New Roman" panose="02020603050405020304" pitchFamily="18" charset="0"/>
                <a:ea typeface="Times New Roman" panose="02020603050405020304" pitchFamily="18" charset="0"/>
              </a:rPr>
              <a:t>7</a:t>
            </a:r>
            <a:r>
              <a:rPr lang="tg-Cyrl-TJ" sz="2400" dirty="0">
                <a:latin typeface="Times New Roman" panose="02020603050405020304" pitchFamily="18" charset="0"/>
                <a:ea typeface="Times New Roman" panose="02020603050405020304" pitchFamily="18" charset="0"/>
              </a:rPr>
              <a:t> ба механизми соат алоқаманд мебошанд. </a:t>
            </a:r>
            <a:endParaRPr lang="ru-RU" sz="2400" dirty="0"/>
          </a:p>
        </p:txBody>
      </p:sp>
    </p:spTree>
    <p:extLst>
      <p:ext uri="{BB962C8B-B14F-4D97-AF65-F5344CB8AC3E}">
        <p14:creationId xmlns:p14="http://schemas.microsoft.com/office/powerpoint/2010/main" val="13875029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51F8A811-927A-48DB-AAE0-36B9BBE463C9}"/>
              </a:ext>
            </a:extLst>
          </p:cNvPr>
          <p:cNvSpPr/>
          <p:nvPr/>
        </p:nvSpPr>
        <p:spPr>
          <a:xfrm>
            <a:off x="2169891" y="62377"/>
            <a:ext cx="6130730" cy="661207"/>
          </a:xfrm>
          <a:prstGeom prst="rect">
            <a:avLst/>
          </a:prstGeom>
        </p:spPr>
        <p:txBody>
          <a:bodyPr wrap="square">
            <a:spAutoFit/>
          </a:bodyPr>
          <a:lstStyle/>
          <a:p>
            <a:pPr algn="ct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мантиқии электромагнитӣ</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4DB9FD03-3347-45E0-BFBA-6FEB07EA358F}"/>
              </a:ext>
            </a:extLst>
          </p:cNvPr>
          <p:cNvSpPr/>
          <p:nvPr/>
        </p:nvSpPr>
        <p:spPr>
          <a:xfrm>
            <a:off x="1329081" y="889843"/>
            <a:ext cx="7812349" cy="4457952"/>
          </a:xfrm>
          <a:prstGeom prst="rect">
            <a:avLst/>
          </a:prstGeom>
        </p:spPr>
        <p:txBody>
          <a:bodyPr wrap="square">
            <a:spAutoFit/>
          </a:bodyPr>
          <a:lstStyle/>
          <a:p>
            <a:pPr algn="just">
              <a:lnSpc>
                <a:spcPct val="150000"/>
              </a:lnSpc>
              <a:tabLst>
                <a:tab pos="3690620" algn="l"/>
              </a:tabLs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Вақти кории реле (таъхири вақт) аз фосилаи байни ҳолати аввалаи тамоси ҳаракаткунанда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4</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то тамоси беҳаракат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3</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вобастагӣ дорад. Ин фосила ҳангоми кӯчиши тамоси ҳаракаткунанда дар ҷадвал (шкала)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2</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ки таъхири вақт бо сония нишон дода шудааст, тағйир меёбад.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Релеҳои вақт инчунин дорои тамосҳои васлтағйирдиҳанда мебошанд (ҳаракаткунанда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9</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беҳаракат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10</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ва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11</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Ҳангоми хомӯш кардани шиддат аз-</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7992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83BBBFA7-DB25-4C56-B3EE-E8F3BB16B40C}"/>
              </a:ext>
            </a:extLst>
          </p:cNvPr>
          <p:cNvSpPr/>
          <p:nvPr/>
        </p:nvSpPr>
        <p:spPr>
          <a:xfrm>
            <a:off x="2169891" y="62377"/>
            <a:ext cx="6130730" cy="661207"/>
          </a:xfrm>
          <a:prstGeom prst="rect">
            <a:avLst/>
          </a:prstGeom>
        </p:spPr>
        <p:txBody>
          <a:bodyPr wrap="square">
            <a:spAutoFit/>
          </a:bodyPr>
          <a:lstStyle/>
          <a:p>
            <a:pPr algn="ct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мантиқии электромагнитӣ</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C850CC56-3434-42D0-8818-9EDF755C6391}"/>
              </a:ext>
            </a:extLst>
          </p:cNvPr>
          <p:cNvSpPr/>
          <p:nvPr/>
        </p:nvSpPr>
        <p:spPr>
          <a:xfrm>
            <a:off x="1331279" y="1106581"/>
            <a:ext cx="7990273" cy="1687578"/>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-реле пружинаи баргарданда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12</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дар як лаҳзаи хурд лангарро ба ҳолати аввалааш баргардонда, механизми соат ва тамосҳои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4</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ва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9</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мавқеи аввалаи худро мегиранд.</a:t>
            </a:r>
            <a:endParaRPr lang="ru-RU" sz="2400" dirty="0"/>
          </a:p>
        </p:txBody>
      </p:sp>
      <p:sp>
        <p:nvSpPr>
          <p:cNvPr id="6" name="Прямоугольник 5">
            <a:extLst>
              <a:ext uri="{FF2B5EF4-FFF2-40B4-BE49-F238E27FC236}">
                <a16:creationId xmlns:a16="http://schemas.microsoft.com/office/drawing/2014/main" id="{A4FD2850-90D4-4940-ABE7-32A06860B9DD}"/>
              </a:ext>
            </a:extLst>
          </p:cNvPr>
          <p:cNvSpPr/>
          <p:nvPr/>
        </p:nvSpPr>
        <p:spPr>
          <a:xfrm>
            <a:off x="1331278" y="2666055"/>
            <a:ext cx="7990273" cy="2795573"/>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Times New Roman" panose="02020603050405020304" pitchFamily="18" charset="0"/>
              </a:rPr>
              <a:t>      Релеҳои вақт барои параметрҳои зерин истеҳсол карда мешаванд: </a:t>
            </a:r>
            <a:r>
              <a:rPr lang="tg-Cyrl-TJ" sz="2400" i="1" dirty="0">
                <a:latin typeface="Times New Roman" panose="02020603050405020304" pitchFamily="18" charset="0"/>
                <a:ea typeface="Times New Roman" panose="02020603050405020304" pitchFamily="18" charset="0"/>
              </a:rPr>
              <a:t>U</a:t>
            </a:r>
            <a:r>
              <a:rPr lang="tg-Cyrl-TJ" sz="2400" baseline="-25000" dirty="0">
                <a:latin typeface="Times New Roman" panose="02020603050405020304" pitchFamily="18" charset="0"/>
                <a:ea typeface="Times New Roman" panose="02020603050405020304" pitchFamily="18" charset="0"/>
              </a:rPr>
              <a:t>ном</a:t>
            </a:r>
            <a:r>
              <a:rPr lang="tg-Cyrl-TJ" sz="2400" dirty="0">
                <a:latin typeface="Times New Roman" panose="02020603050405020304" pitchFamily="18" charset="0"/>
                <a:ea typeface="Times New Roman" panose="02020603050405020304" pitchFamily="18" charset="0"/>
              </a:rPr>
              <a:t>  = 24, 48, 110, 220 В; таъхири минималии вақт </a:t>
            </a:r>
            <a:r>
              <a:rPr lang="tg-Cyrl-TJ" sz="2400" i="1" dirty="0">
                <a:latin typeface="Times New Roman" panose="02020603050405020304" pitchFamily="18" charset="0"/>
                <a:ea typeface="Times New Roman" panose="02020603050405020304" pitchFamily="18" charset="0"/>
              </a:rPr>
              <a:t>t</a:t>
            </a:r>
            <a:r>
              <a:rPr lang="tg-Cyrl-TJ" sz="2400" baseline="-25000" dirty="0">
                <a:latin typeface="Times New Roman" panose="02020603050405020304" pitchFamily="18" charset="0"/>
                <a:ea typeface="Times New Roman" panose="02020603050405020304" pitchFamily="18" charset="0"/>
              </a:rPr>
              <a:t>min</a:t>
            </a:r>
            <a:r>
              <a:rPr lang="tg-Cyrl-TJ" sz="2400" dirty="0">
                <a:latin typeface="Times New Roman" panose="02020603050405020304" pitchFamily="18" charset="0"/>
                <a:ea typeface="Times New Roman" panose="02020603050405020304" pitchFamily="18" charset="0"/>
              </a:rPr>
              <a:t>=0.1 </a:t>
            </a:r>
            <a:r>
              <a:rPr lang="tg-Cyrl-TJ" sz="2400" i="1" dirty="0">
                <a:latin typeface="Times New Roman" panose="02020603050405020304" pitchFamily="18" charset="0"/>
                <a:ea typeface="Times New Roman" panose="02020603050405020304" pitchFamily="18" charset="0"/>
              </a:rPr>
              <a:t>с</a:t>
            </a:r>
            <a:r>
              <a:rPr lang="tg-Cyrl-TJ" sz="2400" dirty="0">
                <a:latin typeface="Times New Roman" panose="02020603050405020304" pitchFamily="18" charset="0"/>
                <a:ea typeface="Times New Roman" panose="02020603050405020304" pitchFamily="18" charset="0"/>
              </a:rPr>
              <a:t> ва максималӣ </a:t>
            </a:r>
            <a:r>
              <a:rPr lang="tg-Cyrl-TJ" sz="2400" i="1" dirty="0">
                <a:latin typeface="Times New Roman" panose="02020603050405020304" pitchFamily="18" charset="0"/>
                <a:ea typeface="Times New Roman" panose="02020603050405020304" pitchFamily="18" charset="0"/>
              </a:rPr>
              <a:t>t</a:t>
            </a:r>
            <a:r>
              <a:rPr lang="tg-Cyrl-TJ" sz="2400" baseline="-25000" dirty="0">
                <a:latin typeface="Times New Roman" panose="02020603050405020304" pitchFamily="18" charset="0"/>
                <a:ea typeface="Times New Roman" panose="02020603050405020304" pitchFamily="18" charset="0"/>
              </a:rPr>
              <a:t>max</a:t>
            </a:r>
            <a:r>
              <a:rPr lang="tg-Cyrl-TJ" sz="2400" dirty="0">
                <a:latin typeface="Times New Roman" panose="02020603050405020304" pitchFamily="18" charset="0"/>
                <a:ea typeface="Times New Roman" panose="02020603050405020304" pitchFamily="18" charset="0"/>
              </a:rPr>
              <a:t>=20 </a:t>
            </a:r>
            <a:r>
              <a:rPr lang="tg-Cyrl-TJ" sz="2400" i="1" dirty="0">
                <a:latin typeface="Times New Roman" panose="02020603050405020304" pitchFamily="18" charset="0"/>
                <a:ea typeface="Times New Roman" panose="02020603050405020304" pitchFamily="18" charset="0"/>
              </a:rPr>
              <a:t>c</a:t>
            </a:r>
            <a:r>
              <a:rPr lang="tg-Cyrl-TJ" sz="2400" dirty="0">
                <a:latin typeface="Times New Roman" panose="02020603050405020304" pitchFamily="18" charset="0"/>
                <a:ea typeface="Times New Roman" panose="02020603050405020304" pitchFamily="18" charset="0"/>
              </a:rPr>
              <a:t>. Онҳо дар шиддати на кам аз </a:t>
            </a:r>
            <a:r>
              <a:rPr lang="tg-Cyrl-TJ" sz="2400" i="1" dirty="0">
                <a:latin typeface="Times New Roman" panose="02020603050405020304" pitchFamily="18" charset="0"/>
                <a:ea typeface="Times New Roman" panose="02020603050405020304" pitchFamily="18" charset="0"/>
              </a:rPr>
              <a:t>U</a:t>
            </a:r>
            <a:r>
              <a:rPr lang="tg-Cyrl-TJ" sz="2400" baseline="-25000" dirty="0">
                <a:latin typeface="Times New Roman" panose="02020603050405020304" pitchFamily="18" charset="0"/>
                <a:ea typeface="Times New Roman" panose="02020603050405020304" pitchFamily="18" charset="0"/>
              </a:rPr>
              <a:t>кор. </a:t>
            </a:r>
            <a:r>
              <a:rPr lang="tg-Cyrl-TJ" sz="2400" dirty="0">
                <a:latin typeface="Times New Roman" panose="02020603050405020304" pitchFamily="18" charset="0"/>
                <a:ea typeface="Times New Roman" panose="02020603050405020304" pitchFamily="18" charset="0"/>
              </a:rPr>
              <a:t>= 0.7</a:t>
            </a:r>
            <a:r>
              <a:rPr lang="tg-Cyrl-TJ" sz="2400" i="1" dirty="0">
                <a:latin typeface="Times New Roman" panose="02020603050405020304" pitchFamily="18" charset="0"/>
                <a:ea typeface="Times New Roman" panose="02020603050405020304" pitchFamily="18" charset="0"/>
              </a:rPr>
              <a:t>U</a:t>
            </a:r>
            <a:r>
              <a:rPr lang="tg-Cyrl-TJ" sz="2400" baseline="-25000" dirty="0">
                <a:latin typeface="Times New Roman" panose="02020603050405020304" pitchFamily="18" charset="0"/>
                <a:ea typeface="Times New Roman" panose="02020603050405020304" pitchFamily="18" charset="0"/>
              </a:rPr>
              <a:t>ном</a:t>
            </a:r>
            <a:r>
              <a:rPr lang="tg-Cyrl-TJ" sz="2400" dirty="0">
                <a:latin typeface="Times New Roman" panose="02020603050405020304" pitchFamily="18" charset="0"/>
                <a:ea typeface="Times New Roman" panose="02020603050405020304" pitchFamily="18" charset="0"/>
              </a:rPr>
              <a:t> хуб кор мекунанд. Дар ҳоле, ки хатогии минималӣ аз рӯйи вақт на он қадар зиёд мешавад.</a:t>
            </a:r>
            <a:endParaRPr lang="ru-RU" sz="2400" dirty="0"/>
          </a:p>
        </p:txBody>
      </p:sp>
    </p:spTree>
    <p:extLst>
      <p:ext uri="{BB962C8B-B14F-4D97-AF65-F5344CB8AC3E}">
        <p14:creationId xmlns:p14="http://schemas.microsoft.com/office/powerpoint/2010/main" val="31764194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0A78E8AA-0500-44A0-9D7C-4312B4D5B402}"/>
              </a:ext>
            </a:extLst>
          </p:cNvPr>
          <p:cNvSpPr/>
          <p:nvPr/>
        </p:nvSpPr>
        <p:spPr>
          <a:xfrm>
            <a:off x="2169891" y="62377"/>
            <a:ext cx="6130730" cy="661207"/>
          </a:xfrm>
          <a:prstGeom prst="rect">
            <a:avLst/>
          </a:prstGeom>
        </p:spPr>
        <p:txBody>
          <a:bodyPr wrap="square">
            <a:spAutoFit/>
          </a:bodyPr>
          <a:lstStyle/>
          <a:p>
            <a:pPr algn="ct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мантиқии электромагнитӣ</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1C93F98D-0A1C-4E59-BC56-C796A3196838}"/>
              </a:ext>
            </a:extLst>
          </p:cNvPr>
          <p:cNvSpPr/>
          <p:nvPr/>
        </p:nvSpPr>
        <p:spPr>
          <a:xfrm>
            <a:off x="1180361" y="823046"/>
            <a:ext cx="8274358" cy="5011949"/>
          </a:xfrm>
          <a:prstGeom prst="rect">
            <a:avLst/>
          </a:prstGeom>
        </p:spPr>
        <p:txBody>
          <a:bodyPr wrap="square">
            <a:spAutoFit/>
          </a:bodyPr>
          <a:lstStyle/>
          <a:p>
            <a:pPr algn="just">
              <a:lnSpc>
                <a:spcPct val="150000"/>
              </a:lnSpc>
              <a:tabLst>
                <a:tab pos="3690620" algn="l"/>
              </a:tabLs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Иқтидори истеъмолии печаи реле ҳангоми номиналӣ будани шиддат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P</a:t>
            </a:r>
            <a:r>
              <a:rPr lang="tg-Cyrl-TJ" sz="2400" baseline="-25000" dirty="0">
                <a:latin typeface="Times New Roman" panose="02020603050405020304" pitchFamily="18" charset="0"/>
                <a:ea typeface="Times New Roman" panose="02020603050405020304" pitchFamily="18" charset="0"/>
                <a:cs typeface="Times New Roman" panose="02020603050405020304" pitchFamily="18" charset="0"/>
              </a:rPr>
              <a:t>н</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 30 Вт-ро ташкил медиҳад.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Релеҳои вақти ҷараёни тағйирёбанда асосан се намуд мебошанд. Яке аз онҳо реле бо механизми соат ва пуркунандаи (завод) электромагнитӣ мебошад. Аз рӯйи принсипи корӣ ин намуди релеҳо монанд ба релеҳои ҷараёни доимӣ мебошанд. Фарқият аз рӯйи параметрҳои печаҳое, ки барои шиддати тағйирёбанда пешбинӣ шудаанд, муайян карда мешавад.</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010490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B74A9FD5-3A88-431A-B4B9-21FBB20AE00D}"/>
              </a:ext>
            </a:extLst>
          </p:cNvPr>
          <p:cNvSpPr/>
          <p:nvPr/>
        </p:nvSpPr>
        <p:spPr>
          <a:xfrm>
            <a:off x="2169891" y="62377"/>
            <a:ext cx="6130730" cy="661207"/>
          </a:xfrm>
          <a:prstGeom prst="rect">
            <a:avLst/>
          </a:prstGeom>
        </p:spPr>
        <p:txBody>
          <a:bodyPr wrap="square">
            <a:spAutoFit/>
          </a:bodyPr>
          <a:lstStyle/>
          <a:p>
            <a:pPr algn="ct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мантиқии электромагнитӣ</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F2EE059B-2DC6-4BE6-B5F0-A38C0B30309E}"/>
              </a:ext>
            </a:extLst>
          </p:cNvPr>
          <p:cNvSpPr/>
          <p:nvPr/>
        </p:nvSpPr>
        <p:spPr>
          <a:xfrm>
            <a:off x="1269136" y="723584"/>
            <a:ext cx="8185581" cy="4457567"/>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Times New Roman" panose="02020603050405020304" pitchFamily="18" charset="0"/>
              </a:rPr>
              <a:t>    Камбудии асосии ин намуди релеҳо, истеъмоли калони тавоноӣ (60 В·А ва бештар) буда, инчунин эҳтимоли аз кор баромаданро доранд, зеро ҳангоми расиши кӯтоҳ шиддати амалиётии ҷараёни тағйирёбанда аз шиддати корӣ кам шуда метавонад. Печаи дигар намуди релеи вақти ҷараёни тағйирёбанда дар шароити муътадил дар зери таъсири шиддат аст ва лангар – дар ҳолати кашида. Ҳангоми кам шудан ё нестшавии шиддат лангари реле сар дода мешавад, -</a:t>
            </a:r>
            <a:endParaRPr lang="ru-RU" sz="2400" dirty="0"/>
          </a:p>
        </p:txBody>
      </p:sp>
    </p:spTree>
    <p:extLst>
      <p:ext uri="{BB962C8B-B14F-4D97-AF65-F5344CB8AC3E}">
        <p14:creationId xmlns:p14="http://schemas.microsoft.com/office/powerpoint/2010/main" val="29821285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C3DE7D90-95E3-4446-8821-4E4B4D87C50B}"/>
              </a:ext>
            </a:extLst>
          </p:cNvPr>
          <p:cNvSpPr/>
          <p:nvPr/>
        </p:nvSpPr>
        <p:spPr>
          <a:xfrm>
            <a:off x="1278014" y="1142091"/>
            <a:ext cx="8238847" cy="1687578"/>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Times New Roman" panose="02020603050405020304" pitchFamily="18" charset="0"/>
              </a:rPr>
              <a:t>-дар ин ҳол механизми соатии боздоштшуда ба ҳаракат медарояд ва бо гузашти вақти додашуда реле ба кор медарояд.</a:t>
            </a:r>
            <a:endParaRPr lang="ru-RU" sz="2400" dirty="0"/>
          </a:p>
        </p:txBody>
      </p:sp>
      <p:sp>
        <p:nvSpPr>
          <p:cNvPr id="5" name="Прямоугольник 4">
            <a:extLst>
              <a:ext uri="{FF2B5EF4-FFF2-40B4-BE49-F238E27FC236}">
                <a16:creationId xmlns:a16="http://schemas.microsoft.com/office/drawing/2014/main" id="{4B705F0E-0C4E-40C9-9B8F-676A52A73B6B}"/>
              </a:ext>
            </a:extLst>
          </p:cNvPr>
          <p:cNvSpPr/>
          <p:nvPr/>
        </p:nvSpPr>
        <p:spPr>
          <a:xfrm>
            <a:off x="2169891" y="62377"/>
            <a:ext cx="6130730" cy="661207"/>
          </a:xfrm>
          <a:prstGeom prst="rect">
            <a:avLst/>
          </a:prstGeom>
        </p:spPr>
        <p:txBody>
          <a:bodyPr wrap="square">
            <a:spAutoFit/>
          </a:bodyPr>
          <a:lstStyle/>
          <a:p>
            <a:pPr algn="ct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мантиқии электромагнитӣ</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2EA478F4-372C-4D69-BBF8-6CF3BD6EDB01}"/>
              </a:ext>
            </a:extLst>
          </p:cNvPr>
          <p:cNvSpPr/>
          <p:nvPr/>
        </p:nvSpPr>
        <p:spPr>
          <a:xfrm>
            <a:off x="1278014" y="2829669"/>
            <a:ext cx="8238847" cy="3349956"/>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Камбудии реле ин эҳтимоли хато кор кардан ҳангоми паст шудани шиддат мебошад.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Бинобар ин, аз ҳама бештар релеҳо бо микромуҳаррики РВМ-12 ва РВМ-13 паҳн гардидаанд. Ин релеҳо бевосита ба занҷири якуми табдилдиҳандаҳои ҷараён пайваст карда мешаванд.</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23978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98CB3029-6526-4C63-9E16-32099068D889}"/>
              </a:ext>
            </a:extLst>
          </p:cNvPr>
          <p:cNvSpPr>
            <a:spLocks noChangeArrowheads="1"/>
          </p:cNvSpPr>
          <p:nvPr/>
        </p:nvSpPr>
        <p:spPr bwMode="auto">
          <a:xfrm>
            <a:off x="1500326" y="1145219"/>
            <a:ext cx="7963668"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5" name="Объект 4">
            <a:extLst>
              <a:ext uri="{FF2B5EF4-FFF2-40B4-BE49-F238E27FC236}">
                <a16:creationId xmlns:a16="http://schemas.microsoft.com/office/drawing/2014/main" id="{AB44E3C2-B7FB-4106-85AD-0DAE6D636616}"/>
              </a:ext>
            </a:extLst>
          </p:cNvPr>
          <p:cNvGraphicFramePr>
            <a:graphicFrameLocks noChangeAspect="1"/>
          </p:cNvGraphicFramePr>
          <p:nvPr>
            <p:extLst>
              <p:ext uri="{D42A27DB-BD31-4B8C-83A1-F6EECF244321}">
                <p14:modId xmlns:p14="http://schemas.microsoft.com/office/powerpoint/2010/main" val="1182279104"/>
              </p:ext>
            </p:extLst>
          </p:nvPr>
        </p:nvGraphicFramePr>
        <p:xfrm>
          <a:off x="507584" y="1145220"/>
          <a:ext cx="5449333" cy="4363212"/>
        </p:xfrm>
        <a:graphic>
          <a:graphicData uri="http://schemas.openxmlformats.org/presentationml/2006/ole">
            <mc:AlternateContent xmlns:mc="http://schemas.openxmlformats.org/markup-compatibility/2006">
              <mc:Choice xmlns:v="urn:schemas-microsoft-com:vml" Requires="v">
                <p:oleObj spid="_x0000_s14341" r:id="rId3" imgW="6150012" imgH="4906832" progId="Visio.Drawing.11">
                  <p:embed/>
                </p:oleObj>
              </mc:Choice>
              <mc:Fallback>
                <p:oleObj r:id="rId3" imgW="6150012" imgH="4906832"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584" y="1145220"/>
                        <a:ext cx="5449333" cy="4363212"/>
                      </a:xfrm>
                      <a:prstGeom prst="rect">
                        <a:avLst/>
                      </a:prstGeom>
                      <a:noFill/>
                    </p:spPr>
                  </p:pic>
                </p:oleObj>
              </mc:Fallback>
            </mc:AlternateContent>
          </a:graphicData>
        </a:graphic>
      </p:graphicFrame>
      <p:sp>
        <p:nvSpPr>
          <p:cNvPr id="6" name="Прямоугольник 5">
            <a:extLst>
              <a:ext uri="{FF2B5EF4-FFF2-40B4-BE49-F238E27FC236}">
                <a16:creationId xmlns:a16="http://schemas.microsoft.com/office/drawing/2014/main" id="{74CBD59A-1890-4B66-9FAC-02CBE2B7E4CA}"/>
              </a:ext>
            </a:extLst>
          </p:cNvPr>
          <p:cNvSpPr/>
          <p:nvPr/>
        </p:nvSpPr>
        <p:spPr>
          <a:xfrm>
            <a:off x="2169891" y="62377"/>
            <a:ext cx="6130730" cy="661207"/>
          </a:xfrm>
          <a:prstGeom prst="rect">
            <a:avLst/>
          </a:prstGeom>
        </p:spPr>
        <p:txBody>
          <a:bodyPr wrap="square">
            <a:spAutoFit/>
          </a:bodyPr>
          <a:lstStyle/>
          <a:p>
            <a:pPr algn="ct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мантиқии электромагнитӣ</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74EF55BF-5076-43BA-837B-3A9E97262F14}"/>
              </a:ext>
            </a:extLst>
          </p:cNvPr>
          <p:cNvSpPr/>
          <p:nvPr/>
        </p:nvSpPr>
        <p:spPr>
          <a:xfrm>
            <a:off x="284825" y="5508432"/>
            <a:ext cx="7296704" cy="1064009"/>
          </a:xfrm>
          <a:prstGeom prst="rect">
            <a:avLst/>
          </a:prstGeom>
        </p:spPr>
        <p:txBody>
          <a:bodyPr wrap="square">
            <a:spAutoFit/>
          </a:bodyPr>
          <a:lstStyle/>
          <a:p>
            <a:pPr indent="270510">
              <a:lnSpc>
                <a:spcPct val="107000"/>
              </a:lnSpc>
              <a:tabLst>
                <a:tab pos="3690620" algn="l"/>
              </a:tabLst>
            </a:pP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Рас. 15.3. Схемаи принсипиалӣ (</a:t>
            </a:r>
            <a:r>
              <a:rPr lang="tg-Cyrl-TJ" sz="2000" i="1" dirty="0">
                <a:latin typeface="Times New Roman" panose="02020603050405020304" pitchFamily="18" charset="0"/>
                <a:ea typeface="Times New Roman" panose="02020603050405020304" pitchFamily="18" charset="0"/>
                <a:cs typeface="Times New Roman" panose="02020603050405020304" pitchFamily="18" charset="0"/>
              </a:rPr>
              <a:t>а</a:t>
            </a: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 ва конструксияи (</a:t>
            </a:r>
            <a:r>
              <a:rPr lang="tg-Cyrl-TJ" sz="2000" i="1" dirty="0">
                <a:latin typeface="Times New Roman" panose="02020603050405020304" pitchFamily="18" charset="0"/>
                <a:ea typeface="Times New Roman" panose="02020603050405020304" pitchFamily="18" charset="0"/>
                <a:cs typeface="Times New Roman" panose="02020603050405020304" pitchFamily="18" charset="0"/>
              </a:rPr>
              <a:t>б</a:t>
            </a: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 релеи вақти навъи РВМ Абдуллоев, Р.Т. Ҳимояи релеии таҷҳизоти электроэнергетикӣ: саҳ. 64.</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Прямоугольник 7">
            <a:extLst>
              <a:ext uri="{FF2B5EF4-FFF2-40B4-BE49-F238E27FC236}">
                <a16:creationId xmlns:a16="http://schemas.microsoft.com/office/drawing/2014/main" id="{7562C2DF-2A43-4EC8-BA4A-6966BA4FF35E}"/>
              </a:ext>
            </a:extLst>
          </p:cNvPr>
          <p:cNvSpPr/>
          <p:nvPr/>
        </p:nvSpPr>
        <p:spPr>
          <a:xfrm>
            <a:off x="6179676" y="1221549"/>
            <a:ext cx="3505862" cy="3268331"/>
          </a:xfrm>
          <a:prstGeom prst="rect">
            <a:avLst/>
          </a:prstGeom>
        </p:spPr>
        <p:txBody>
          <a:bodyPr wrap="square">
            <a:spAutoFit/>
          </a:bodyPr>
          <a:lstStyle/>
          <a:p>
            <a:pPr algn="just">
              <a:lnSpc>
                <a:spcPct val="150000"/>
              </a:lnSpc>
            </a:pPr>
            <a:r>
              <a:rPr lang="tg-Cyrl-TJ" sz="2000" dirty="0">
                <a:latin typeface="Times New Roman" panose="02020603050405020304" pitchFamily="18" charset="0"/>
                <a:ea typeface="Times New Roman" panose="02020603050405020304" pitchFamily="18" charset="0"/>
              </a:rPr>
              <a:t>Релеи РВМ (рас. 15.3.) аз микромуҳаррики синхронии бо печаи стаорӣ </a:t>
            </a:r>
            <a:r>
              <a:rPr lang="tg-Cyrl-TJ" sz="2000" i="1" dirty="0">
                <a:latin typeface="Times New Roman" panose="02020603050405020304" pitchFamily="18" charset="0"/>
                <a:ea typeface="Times New Roman" panose="02020603050405020304" pitchFamily="18" charset="0"/>
              </a:rPr>
              <a:t>w</a:t>
            </a:r>
            <a:r>
              <a:rPr lang="tg-Cyrl-TJ" sz="2000" dirty="0">
                <a:latin typeface="Times New Roman" panose="02020603050405020304" pitchFamily="18" charset="0"/>
                <a:ea typeface="Times New Roman" panose="02020603050405020304" pitchFamily="18" charset="0"/>
              </a:rPr>
              <a:t> ва ротори кашанда, ду трансформатори серкунанда (насыщающий) </a:t>
            </a:r>
            <a:r>
              <a:rPr lang="tg-Cyrl-TJ" sz="2000" i="1" dirty="0">
                <a:latin typeface="Times New Roman" panose="02020603050405020304" pitchFamily="18" charset="0"/>
                <a:ea typeface="Times New Roman" panose="02020603050405020304" pitchFamily="18" charset="0"/>
              </a:rPr>
              <a:t>TL1</a:t>
            </a:r>
            <a:r>
              <a:rPr lang="tg-Cyrl-TJ" sz="2000" dirty="0">
                <a:latin typeface="Times New Roman" panose="02020603050405020304" pitchFamily="18" charset="0"/>
                <a:ea typeface="Times New Roman" panose="02020603050405020304" pitchFamily="18" charset="0"/>
              </a:rPr>
              <a:t> ва </a:t>
            </a:r>
            <a:r>
              <a:rPr lang="tg-Cyrl-TJ" sz="2000" i="1" dirty="0">
                <a:latin typeface="Times New Roman" panose="02020603050405020304" pitchFamily="18" charset="0"/>
                <a:ea typeface="Times New Roman" panose="02020603050405020304" pitchFamily="18" charset="0"/>
              </a:rPr>
              <a:t>TL2</a:t>
            </a:r>
            <a:r>
              <a:rPr lang="tg-Cyrl-TJ" sz="2000" dirty="0">
                <a:latin typeface="Times New Roman" panose="02020603050405020304" pitchFamily="18" charset="0"/>
                <a:ea typeface="Times New Roman" panose="02020603050405020304" pitchFamily="18" charset="0"/>
              </a:rPr>
              <a:t>, системаи тамосӣ </a:t>
            </a:r>
            <a:r>
              <a:rPr lang="tg-Cyrl-TJ" sz="2000" i="1" dirty="0">
                <a:latin typeface="Times New Roman" panose="02020603050405020304" pitchFamily="18" charset="0"/>
                <a:ea typeface="Times New Roman" panose="02020603050405020304" pitchFamily="18" charset="0"/>
              </a:rPr>
              <a:t>KT.1</a:t>
            </a:r>
            <a:r>
              <a:rPr lang="tg-Cyrl-TJ" sz="2000" dirty="0">
                <a:latin typeface="Times New Roman" panose="02020603050405020304" pitchFamily="18" charset="0"/>
                <a:ea typeface="Times New Roman" panose="02020603050405020304" pitchFamily="18" charset="0"/>
              </a:rPr>
              <a:t> – </a:t>
            </a:r>
            <a:r>
              <a:rPr lang="tg-Cyrl-TJ" sz="2000" i="1" dirty="0">
                <a:latin typeface="Times New Roman" panose="02020603050405020304" pitchFamily="18" charset="0"/>
                <a:ea typeface="Times New Roman" panose="02020603050405020304" pitchFamily="18" charset="0"/>
              </a:rPr>
              <a:t>KT.3</a:t>
            </a:r>
            <a:r>
              <a:rPr lang="tg-Cyrl-TJ" sz="2000" dirty="0">
                <a:latin typeface="Times New Roman" panose="02020603050405020304" pitchFamily="18" charset="0"/>
                <a:ea typeface="Times New Roman" panose="02020603050405020304" pitchFamily="18" charset="0"/>
              </a:rPr>
              <a:t> иборат мебошад.</a:t>
            </a:r>
            <a:endParaRPr lang="ru-RU" sz="2000" dirty="0"/>
          </a:p>
        </p:txBody>
      </p:sp>
    </p:spTree>
    <p:extLst>
      <p:ext uri="{BB962C8B-B14F-4D97-AF65-F5344CB8AC3E}">
        <p14:creationId xmlns:p14="http://schemas.microsoft.com/office/powerpoint/2010/main" val="28082011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517CD52C-4BCB-4D0B-93F4-6D53F342BBEC}"/>
              </a:ext>
            </a:extLst>
          </p:cNvPr>
          <p:cNvSpPr/>
          <p:nvPr/>
        </p:nvSpPr>
        <p:spPr>
          <a:xfrm>
            <a:off x="2169891" y="62377"/>
            <a:ext cx="6130730" cy="661207"/>
          </a:xfrm>
          <a:prstGeom prst="rect">
            <a:avLst/>
          </a:prstGeom>
        </p:spPr>
        <p:txBody>
          <a:bodyPr wrap="square">
            <a:spAutoFit/>
          </a:bodyPr>
          <a:lstStyle/>
          <a:p>
            <a:pPr algn="ct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мантиқии электромагнитӣ</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4C57D7B8-C087-4A28-A79D-87DCA3B3D582}"/>
              </a:ext>
            </a:extLst>
          </p:cNvPr>
          <p:cNvSpPr/>
          <p:nvPr/>
        </p:nvSpPr>
        <p:spPr>
          <a:xfrm>
            <a:off x="1206992" y="853916"/>
            <a:ext cx="8300992" cy="5011949"/>
          </a:xfrm>
          <a:prstGeom prst="rect">
            <a:avLst/>
          </a:prstGeom>
        </p:spPr>
        <p:txBody>
          <a:bodyPr wrap="square">
            <a:spAutoFit/>
          </a:bodyPr>
          <a:lstStyle/>
          <a:p>
            <a:pPr algn="just">
              <a:lnSpc>
                <a:spcPct val="150000"/>
              </a:lnSpc>
              <a:tabLst>
                <a:tab pos="3690620" algn="l"/>
              </a:tabLs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Печаҳои якуми трансформаторҳои серкунанда ба печаҳои дуюми трансформаторҳои ченкунандаи ҷараёни ду фаза пайваст мешаванд. Реле дар ҳоле ба кор медарояд, ки занҷири печаи статорӣ байни баромадҳои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11</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9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ё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11</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13</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сарбаст карда шавад. </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tabLst>
                <a:tab pos="3690620" algn="l"/>
              </a:tabLs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Барои дуруст кор кардани реле, схемаи ҳимояи релеӣ тавре иҷро карда мешавад, ки ҳангоми бакордароии ҳимоя, дар ҳама ҳолат, сарбаст кардани як занҷирро ба амал меорад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11</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9</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ё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11</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13</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822908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B7A1DA86-85C1-4C04-90E1-8F9EF82070EC}"/>
              </a:ext>
            </a:extLst>
          </p:cNvPr>
          <p:cNvSpPr/>
          <p:nvPr/>
        </p:nvSpPr>
        <p:spPr>
          <a:xfrm>
            <a:off x="2169891" y="62377"/>
            <a:ext cx="6130730" cy="661207"/>
          </a:xfrm>
          <a:prstGeom prst="rect">
            <a:avLst/>
          </a:prstGeom>
        </p:spPr>
        <p:txBody>
          <a:bodyPr wrap="square">
            <a:spAutoFit/>
          </a:bodyPr>
          <a:lstStyle/>
          <a:p>
            <a:pPr algn="ct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мантиқии электромагнитӣ</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7E7D8CF3-B998-4A5F-A984-B5309E4E140C}"/>
              </a:ext>
            </a:extLst>
          </p:cNvPr>
          <p:cNvSpPr/>
          <p:nvPr/>
        </p:nvSpPr>
        <p:spPr>
          <a:xfrm>
            <a:off x="1171481" y="967467"/>
            <a:ext cx="8203337" cy="4457567"/>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Times New Roman" panose="02020603050405020304" pitchFamily="18" charset="0"/>
              </a:rPr>
              <a:t>       Барои кам кардани таркибиҳои гармоникӣ дар шиддат ва ҷараёне, ки ба печаи муҳаррик оварда шудааст ва барои кам кардани шиддати ба оиқ хатарнок буда, ба печаҳои трансформатори серкунанда ба таври параллелӣ конденсатор </a:t>
            </a:r>
            <a:r>
              <a:rPr lang="tg-Cyrl-TJ" sz="2400" i="1" dirty="0">
                <a:latin typeface="Times New Roman" panose="02020603050405020304" pitchFamily="18" charset="0"/>
                <a:ea typeface="Times New Roman" panose="02020603050405020304" pitchFamily="18" charset="0"/>
              </a:rPr>
              <a:t>С</a:t>
            </a:r>
            <a:r>
              <a:rPr lang="tg-Cyrl-TJ" sz="2400" dirty="0">
                <a:latin typeface="Times New Roman" panose="02020603050405020304" pitchFamily="18" charset="0"/>
                <a:ea typeface="Times New Roman" panose="02020603050405020304" pitchFamily="18" charset="0"/>
              </a:rPr>
              <a:t> ва резистор </a:t>
            </a:r>
            <a:r>
              <a:rPr lang="tg-Cyrl-TJ" sz="2400" i="1" dirty="0">
                <a:latin typeface="Times New Roman" panose="02020603050405020304" pitchFamily="18" charset="0"/>
                <a:ea typeface="Times New Roman" panose="02020603050405020304" pitchFamily="18" charset="0"/>
              </a:rPr>
              <a:t>R</a:t>
            </a:r>
            <a:r>
              <a:rPr lang="tg-Cyrl-TJ" sz="2400" dirty="0">
                <a:latin typeface="Times New Roman" panose="02020603050405020304" pitchFamily="18" charset="0"/>
                <a:ea typeface="Times New Roman" panose="02020603050405020304" pitchFamily="18" charset="0"/>
              </a:rPr>
              <a:t> пайваст шудааст. Реле аз се тамос иборат буда, дутояш импулсӣ (</a:t>
            </a:r>
            <a:r>
              <a:rPr lang="tg-Cyrl-TJ" sz="2400" i="1" dirty="0">
                <a:latin typeface="Times New Roman" panose="02020603050405020304" pitchFamily="18" charset="0"/>
                <a:ea typeface="Times New Roman" panose="02020603050405020304" pitchFamily="18" charset="0"/>
              </a:rPr>
              <a:t>KT.1</a:t>
            </a:r>
            <a:r>
              <a:rPr lang="tg-Cyrl-TJ" sz="2400" dirty="0">
                <a:latin typeface="Times New Roman" panose="02020603050405020304" pitchFamily="18" charset="0"/>
                <a:ea typeface="Times New Roman" panose="02020603050405020304" pitchFamily="18" charset="0"/>
              </a:rPr>
              <a:t> ва </a:t>
            </a:r>
            <a:r>
              <a:rPr lang="tg-Cyrl-TJ" sz="2400" i="1" dirty="0">
                <a:latin typeface="Times New Roman" panose="02020603050405020304" pitchFamily="18" charset="0"/>
                <a:ea typeface="Times New Roman" panose="02020603050405020304" pitchFamily="18" charset="0"/>
              </a:rPr>
              <a:t>KT.2</a:t>
            </a:r>
            <a:r>
              <a:rPr lang="tg-Cyrl-TJ" sz="2400" dirty="0">
                <a:latin typeface="Times New Roman" panose="02020603050405020304" pitchFamily="18" charset="0"/>
                <a:ea typeface="Times New Roman" panose="02020603050405020304" pitchFamily="18" charset="0"/>
              </a:rPr>
              <a:t>) мебошанд. Таъхири вақти максималӣ </a:t>
            </a:r>
            <a:r>
              <a:rPr lang="en-US" sz="2400" i="1" dirty="0" err="1">
                <a:latin typeface="Times New Roman" panose="02020603050405020304" pitchFamily="18" charset="0"/>
                <a:ea typeface="Times New Roman" panose="02020603050405020304" pitchFamily="18" charset="0"/>
              </a:rPr>
              <a:t>t</a:t>
            </a:r>
            <a:r>
              <a:rPr lang="en-US" sz="2400" baseline="-25000" dirty="0" err="1">
                <a:latin typeface="Times New Roman" panose="02020603050405020304" pitchFamily="18" charset="0"/>
                <a:ea typeface="Times New Roman" panose="02020603050405020304" pitchFamily="18" charset="0"/>
              </a:rPr>
              <a:t>max</a:t>
            </a:r>
            <a:r>
              <a:rPr lang="ru-RU" sz="2400" dirty="0">
                <a:latin typeface="Times New Roman" panose="02020603050405020304" pitchFamily="18" charset="0"/>
                <a:ea typeface="Times New Roman" panose="02020603050405020304" pitchFamily="18" charset="0"/>
              </a:rPr>
              <a:t> = 4 с</a:t>
            </a:r>
            <a:r>
              <a:rPr lang="tg-Cyrl-TJ" sz="2400" dirty="0">
                <a:latin typeface="Times New Roman" panose="02020603050405020304" pitchFamily="18" charset="0"/>
                <a:ea typeface="Times New Roman" panose="02020603050405020304" pitchFamily="18" charset="0"/>
              </a:rPr>
              <a:t> дар релеи РВМ-12 ва </a:t>
            </a:r>
            <a:r>
              <a:rPr lang="en-US" sz="2400" i="1" dirty="0" err="1">
                <a:latin typeface="Times New Roman" panose="02020603050405020304" pitchFamily="18" charset="0"/>
                <a:ea typeface="Times New Roman" panose="02020603050405020304" pitchFamily="18" charset="0"/>
              </a:rPr>
              <a:t>t</a:t>
            </a:r>
            <a:r>
              <a:rPr lang="en-US" sz="2400" baseline="-25000" dirty="0" err="1">
                <a:latin typeface="Times New Roman" panose="02020603050405020304" pitchFamily="18" charset="0"/>
                <a:ea typeface="Times New Roman" panose="02020603050405020304" pitchFamily="18" charset="0"/>
              </a:rPr>
              <a:t>max</a:t>
            </a:r>
            <a:r>
              <a:rPr lang="ru-RU" sz="2400" dirty="0">
                <a:latin typeface="Times New Roman" panose="02020603050405020304" pitchFamily="18" charset="0"/>
                <a:ea typeface="Times New Roman" panose="02020603050405020304" pitchFamily="18" charset="0"/>
              </a:rPr>
              <a:t> = </a:t>
            </a:r>
            <a:r>
              <a:rPr lang="tg-Cyrl-TJ" sz="2400" dirty="0">
                <a:latin typeface="Times New Roman" panose="02020603050405020304" pitchFamily="18" charset="0"/>
                <a:ea typeface="Times New Roman" panose="02020603050405020304" pitchFamily="18" charset="0"/>
              </a:rPr>
              <a:t>10</a:t>
            </a:r>
            <a:r>
              <a:rPr lang="ru-RU" sz="2400" dirty="0">
                <a:latin typeface="Times New Roman" panose="02020603050405020304" pitchFamily="18" charset="0"/>
                <a:ea typeface="Times New Roman" panose="02020603050405020304" pitchFamily="18" charset="0"/>
              </a:rPr>
              <a:t> с</a:t>
            </a:r>
            <a:r>
              <a:rPr lang="tg-Cyrl-TJ" sz="2400" dirty="0">
                <a:latin typeface="Times New Roman" panose="02020603050405020304" pitchFamily="18" charset="0"/>
                <a:ea typeface="Times New Roman" panose="02020603050405020304" pitchFamily="18" charset="0"/>
              </a:rPr>
              <a:t> ва РВМ-13 мебошанд.</a:t>
            </a:r>
            <a:endParaRPr lang="ru-RU" sz="2400" dirty="0"/>
          </a:p>
        </p:txBody>
      </p:sp>
    </p:spTree>
    <p:extLst>
      <p:ext uri="{BB962C8B-B14F-4D97-AF65-F5344CB8AC3E}">
        <p14:creationId xmlns:p14="http://schemas.microsoft.com/office/powerpoint/2010/main" val="4274811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3B2A51E4-DF07-4415-B576-2A69FDCFAEC6}"/>
              </a:ext>
            </a:extLst>
          </p:cNvPr>
          <p:cNvSpPr/>
          <p:nvPr/>
        </p:nvSpPr>
        <p:spPr>
          <a:xfrm>
            <a:off x="2169891" y="62377"/>
            <a:ext cx="6130730" cy="661207"/>
          </a:xfrm>
          <a:prstGeom prst="rect">
            <a:avLst/>
          </a:prstGeom>
        </p:spPr>
        <p:txBody>
          <a:bodyPr wrap="square">
            <a:spAutoFit/>
          </a:bodyPr>
          <a:lstStyle/>
          <a:p>
            <a:pPr algn="ct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мантиқии электромагнитӣ</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C3405013-EDBE-4E6F-8DA1-9B1825263F4F}"/>
              </a:ext>
            </a:extLst>
          </p:cNvPr>
          <p:cNvSpPr/>
          <p:nvPr/>
        </p:nvSpPr>
        <p:spPr>
          <a:xfrm>
            <a:off x="1082705" y="799341"/>
            <a:ext cx="8363135" cy="5262979"/>
          </a:xfrm>
          <a:prstGeom prst="rect">
            <a:avLst/>
          </a:prstGeom>
        </p:spPr>
        <p:txBody>
          <a:bodyPr wrap="square">
            <a:spAutoFit/>
          </a:bodyPr>
          <a:lstStyle/>
          <a:p>
            <a:pPr algn="just"/>
            <a:r>
              <a:rPr lang="ru-RU" sz="2400" b="1" dirty="0">
                <a:latin typeface="Times New Roman" panose="02020603050405020304" pitchFamily="18" charset="0"/>
                <a:cs typeface="Times New Roman" panose="02020603050405020304" pitchFamily="18" charset="0"/>
              </a:rPr>
              <a:t>	Мавзӯи «Элементҳои электромеханикӣ»</a:t>
            </a:r>
            <a:r>
              <a:rPr lang="ru-RU" sz="2400" dirty="0">
                <a:latin typeface="Times New Roman" panose="02020603050405020304" pitchFamily="18" charset="0"/>
                <a:cs typeface="Times New Roman" panose="02020603050405020304" pitchFamily="18" charset="0"/>
              </a:rPr>
              <a:t> доир ба мафҳуми умумии системаҳои электромеханикӣ, таърифи элементҳои асосӣ, намудҳои онҳо дар системаҳои муҳофизатӣ, принсипи кори релеҳои электромагнитӣ ва таҳлили афзалиятҳою камбудиҳои ин системаҳо бахшида шудааст.</a:t>
            </a:r>
            <a:br>
              <a:rPr lang="ru-RU" sz="2400" dirty="0">
                <a:latin typeface="Times New Roman" panose="02020603050405020304" pitchFamily="18" charset="0"/>
                <a:cs typeface="Times New Roman" panose="02020603050405020304" pitchFamily="18" charset="0"/>
              </a:rPr>
            </a:br>
            <a:r>
              <a:rPr lang="ru-RU" sz="2400" dirty="0">
                <a:latin typeface="Times New Roman" panose="02020603050405020304" pitchFamily="18" charset="0"/>
                <a:cs typeface="Times New Roman" panose="02020603050405020304" pitchFamily="18" charset="0"/>
              </a:rPr>
              <a:t>      Ин унсурҳо дар асоси таъсири электромагнитӣ амал карда, барои идора, муҳофизат ва автоматикаи системаҳо истифода мешаванд. Бо вуҷуди паҳншавии системаҳои рақамӣ, элементҳои электромеханикӣ то ҳол дар соҳаҳои сердаромад васеъ ба кор меравад.</a:t>
            </a:r>
            <a:br>
              <a:rPr lang="ru-RU" sz="2400" dirty="0">
                <a:latin typeface="Times New Roman" panose="02020603050405020304" pitchFamily="18" charset="0"/>
                <a:cs typeface="Times New Roman" panose="02020603050405020304" pitchFamily="18" charset="0"/>
              </a:rPr>
            </a:br>
            <a:r>
              <a:rPr lang="ru-RU" sz="2400" dirty="0">
                <a:latin typeface="Times New Roman" panose="02020603050405020304" pitchFamily="18" charset="0"/>
                <a:cs typeface="Times New Roman" panose="02020603050405020304" pitchFamily="18" charset="0"/>
              </a:rPr>
              <a:t>Фаҳмиши дақиқи сохтор ва принсипи кори онҳо барои муҳандисони энергетикӣ ва автоматика аҳамияти калидӣ дорад.</a:t>
            </a:r>
          </a:p>
        </p:txBody>
      </p:sp>
    </p:spTree>
    <p:extLst>
      <p:ext uri="{BB962C8B-B14F-4D97-AF65-F5344CB8AC3E}">
        <p14:creationId xmlns:p14="http://schemas.microsoft.com/office/powerpoint/2010/main" val="15182283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54EF46B8-C518-4880-BFD6-34CE612F2A94}"/>
              </a:ext>
            </a:extLst>
          </p:cNvPr>
          <p:cNvSpPr/>
          <p:nvPr/>
        </p:nvSpPr>
        <p:spPr>
          <a:xfrm>
            <a:off x="2169891" y="62377"/>
            <a:ext cx="6130730" cy="661207"/>
          </a:xfrm>
          <a:prstGeom prst="rect">
            <a:avLst/>
          </a:prstGeom>
        </p:spPr>
        <p:txBody>
          <a:bodyPr wrap="square">
            <a:spAutoFit/>
          </a:bodyPr>
          <a:lstStyle/>
          <a:p>
            <a:pPr algn="ct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мантиқии электромагнитӣ</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EEA25177-F785-4FAB-A08A-AE77C1531E61}"/>
              </a:ext>
            </a:extLst>
          </p:cNvPr>
          <p:cNvSpPr/>
          <p:nvPr/>
        </p:nvSpPr>
        <p:spPr>
          <a:xfrm>
            <a:off x="931416" y="975704"/>
            <a:ext cx="8265850" cy="5262979"/>
          </a:xfrm>
          <a:prstGeom prst="rect">
            <a:avLst/>
          </a:prstGeom>
        </p:spPr>
        <p:txBody>
          <a:bodyPr wrap="square">
            <a:spAutoFit/>
          </a:bodyPr>
          <a:lstStyle/>
          <a:p>
            <a:pPr algn="just"/>
            <a:r>
              <a:rPr lang="ru-RU" sz="2400" dirty="0">
                <a:latin typeface="Times New Roman" panose="02020603050405020304" pitchFamily="18" charset="0"/>
                <a:cs typeface="Times New Roman" panose="02020603050405020304" pitchFamily="18" charset="0"/>
              </a:rPr>
              <a:t>       Омӯзиши мавзӯъ заминаи муҳими таҳияи системаҳои боэътимоди ҳимоя ва идоракунии шабакаҳои барқро фароҳам меорад.</a:t>
            </a:r>
          </a:p>
          <a:p>
            <a:pPr algn="just"/>
            <a:r>
              <a:rPr lang="ru-RU" sz="2400" b="1" dirty="0">
                <a:latin typeface="Times New Roman" panose="02020603050405020304" pitchFamily="18" charset="0"/>
                <a:cs typeface="Times New Roman" panose="02020603050405020304" pitchFamily="18" charset="0"/>
              </a:rPr>
              <a:t>       Конструксия ва схемаи реле РВМ</a:t>
            </a:r>
            <a:r>
              <a:rPr lang="ru-RU" sz="2400" dirty="0">
                <a:latin typeface="Times New Roman" panose="02020603050405020304" pitchFamily="18" charset="0"/>
                <a:cs typeface="Times New Roman" panose="02020603050405020304" pitchFamily="18" charset="0"/>
              </a:rPr>
              <a:t> дар расми 3.7 нишон дода шудааст. Ҳангоми фаъол кардани реле, печаи муҳаррик (1) ба печаи дуюми яке аз трансформаторҳои пасткунанда пайваст карда мешавад (дар расми 3.7, а — баромадҳои 11–9 ё 11–13), ротор (2) ба ҳудуди байни қутбии статор кашида шуда, трубкаи тормозӣ (3) аз ҳаракат боздошта мешавад ва гардиш ба тамосҳои устувонавӣ (4) интиқол дода мешавад. Тамосҳо бо таъхири вақти додашуда кор мекунанд.</a:t>
            </a:r>
            <a:br>
              <a:rPr lang="ru-RU" sz="2400" dirty="0">
                <a:latin typeface="Times New Roman" panose="02020603050405020304" pitchFamily="18" charset="0"/>
                <a:cs typeface="Times New Roman" panose="02020603050405020304" pitchFamily="18" charset="0"/>
              </a:rPr>
            </a:br>
            <a:r>
              <a:rPr lang="ru-RU" sz="2400" dirty="0">
                <a:latin typeface="Times New Roman" panose="02020603050405020304" pitchFamily="18" charset="0"/>
                <a:cs typeface="Times New Roman" panose="02020603050405020304" pitchFamily="18" charset="0"/>
              </a:rPr>
              <a:t>Ҳангоми қатъ шудани ҷараён, ротор гардишро бозмедорад ва аз ҳудуди байниқутбӣ хориҷ шуда, тавассути редуктор трубкаро ба ҳолати оромӣ бар мегардонад.</a:t>
            </a:r>
          </a:p>
        </p:txBody>
      </p:sp>
    </p:spTree>
    <p:extLst>
      <p:ext uri="{BB962C8B-B14F-4D97-AF65-F5344CB8AC3E}">
        <p14:creationId xmlns:p14="http://schemas.microsoft.com/office/powerpoint/2010/main" val="40093464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99E098B8-24E5-42D1-B715-8EF870F53313}"/>
              </a:ext>
            </a:extLst>
          </p:cNvPr>
          <p:cNvSpPr/>
          <p:nvPr/>
        </p:nvSpPr>
        <p:spPr>
          <a:xfrm>
            <a:off x="3371477" y="19830"/>
            <a:ext cx="3163045"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мобайнӣ. </a:t>
            </a:r>
          </a:p>
        </p:txBody>
      </p:sp>
      <p:sp>
        <p:nvSpPr>
          <p:cNvPr id="5" name="Прямоугольник 4">
            <a:extLst>
              <a:ext uri="{FF2B5EF4-FFF2-40B4-BE49-F238E27FC236}">
                <a16:creationId xmlns:a16="http://schemas.microsoft.com/office/drawing/2014/main" id="{156D7209-078B-4182-A318-25A547C30013}"/>
              </a:ext>
            </a:extLst>
          </p:cNvPr>
          <p:cNvSpPr/>
          <p:nvPr/>
        </p:nvSpPr>
        <p:spPr>
          <a:xfrm>
            <a:off x="1269135" y="952091"/>
            <a:ext cx="8096807" cy="3349571"/>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Times New Roman" panose="02020603050405020304" pitchFamily="18" charset="0"/>
              </a:rPr>
              <a:t>	Барои сохтани релеи мобайнӣ одатан системаи электромагнитиро бо лангари гарданда истифода мебаранд. Релеҳои мобайнӣ аз як ва якчанд печаҳое, ки ба шиддати пурраи манбаи ҷараёни амалиётӣ ё бо печаи дигар релеҳо ва дастгоҳҳо (печаи ҷараён) пайдарпай пайваст карда мешаванд, иборат мебошанд. </a:t>
            </a:r>
            <a:endParaRPr lang="ru-RU" sz="2400" dirty="0"/>
          </a:p>
        </p:txBody>
      </p:sp>
    </p:spTree>
    <p:extLst>
      <p:ext uri="{BB962C8B-B14F-4D97-AF65-F5344CB8AC3E}">
        <p14:creationId xmlns:p14="http://schemas.microsoft.com/office/powerpoint/2010/main" val="38901417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1B3F0673-80E9-4707-8201-EA5D689B877B}"/>
              </a:ext>
            </a:extLst>
          </p:cNvPr>
          <p:cNvSpPr/>
          <p:nvPr/>
        </p:nvSpPr>
        <p:spPr>
          <a:xfrm>
            <a:off x="3371477" y="19830"/>
            <a:ext cx="3163045"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мобайнӣ. </a:t>
            </a:r>
          </a:p>
        </p:txBody>
      </p:sp>
      <p:sp>
        <p:nvSpPr>
          <p:cNvPr id="5" name="Прямоугольник 4">
            <a:extLst>
              <a:ext uri="{FF2B5EF4-FFF2-40B4-BE49-F238E27FC236}">
                <a16:creationId xmlns:a16="http://schemas.microsoft.com/office/drawing/2014/main" id="{9B2438A2-FF3C-4587-828C-28F661AB7301}"/>
              </a:ext>
            </a:extLst>
          </p:cNvPr>
          <p:cNvSpPr/>
          <p:nvPr/>
        </p:nvSpPr>
        <p:spPr>
          <a:xfrm>
            <a:off x="5193067" y="787569"/>
            <a:ext cx="4368183" cy="4191660"/>
          </a:xfrm>
          <a:prstGeom prst="rect">
            <a:avLst/>
          </a:prstGeom>
        </p:spPr>
        <p:txBody>
          <a:bodyPr wrap="square">
            <a:spAutoFit/>
          </a:bodyPr>
          <a:lstStyle/>
          <a:p>
            <a:pPr algn="just">
              <a:lnSpc>
                <a:spcPct val="150000"/>
              </a:lnSpc>
            </a:pPr>
            <a:r>
              <a:rPr lang="tg-Cyrl-TJ" sz="2000" dirty="0">
                <a:latin typeface="Times New Roman" panose="02020603050405020304" pitchFamily="18" charset="0"/>
                <a:ea typeface="Times New Roman" panose="02020603050405020304" pitchFamily="18" charset="0"/>
              </a:rPr>
              <a:t>Релеҳои мобайнӣ энергияи электрикиро кам истеъмол мекунанд ва кори тамосҳои дар занҷир бударо осон гардонида (барои релеи ҷараён муҳим бударо), тавоноии манбаи ҷараёни амалиётиро коҳиш медиҳанд. Релеҳои мобайнӣ бо печаи шиддат, бояд дар шиддатҳои </a:t>
            </a:r>
            <a:r>
              <a:rPr lang="tg-Cyrl-TJ" sz="2000" i="1" dirty="0">
                <a:latin typeface="Times New Roman" panose="02020603050405020304" pitchFamily="18" charset="0"/>
                <a:ea typeface="Times New Roman" panose="02020603050405020304" pitchFamily="18" charset="0"/>
              </a:rPr>
              <a:t>U</a:t>
            </a:r>
            <a:r>
              <a:rPr lang="tg-Cyrl-TJ" sz="2000" baseline="-25000" dirty="0">
                <a:latin typeface="Times New Roman" panose="02020603050405020304" pitchFamily="18" charset="0"/>
                <a:ea typeface="Times New Roman" panose="02020603050405020304" pitchFamily="18" charset="0"/>
              </a:rPr>
              <a:t>р</a:t>
            </a:r>
            <a:r>
              <a:rPr lang="tg-Cyrl-TJ" sz="2000" dirty="0">
                <a:latin typeface="Times New Roman" panose="02020603050405020304" pitchFamily="18" charset="0"/>
                <a:ea typeface="Times New Roman" panose="02020603050405020304" pitchFamily="18" charset="0"/>
              </a:rPr>
              <a:t> = 0,8</a:t>
            </a:r>
            <a:r>
              <a:rPr lang="tg-Cyrl-TJ" sz="2000" i="1" dirty="0">
                <a:latin typeface="Times New Roman" panose="02020603050405020304" pitchFamily="18" charset="0"/>
                <a:ea typeface="Times New Roman" panose="02020603050405020304" pitchFamily="18" charset="0"/>
              </a:rPr>
              <a:t>U</a:t>
            </a:r>
            <a:r>
              <a:rPr lang="tg-Cyrl-TJ" sz="2000" baseline="-25000" dirty="0">
                <a:latin typeface="Times New Roman" panose="02020603050405020304" pitchFamily="18" charset="0"/>
                <a:ea typeface="Times New Roman" panose="02020603050405020304" pitchFamily="18" charset="0"/>
              </a:rPr>
              <a:t>ном </a:t>
            </a:r>
            <a:r>
              <a:rPr lang="tg-Cyrl-TJ" sz="2000" dirty="0">
                <a:latin typeface="Times New Roman" panose="02020603050405020304" pitchFamily="18" charset="0"/>
                <a:ea typeface="Times New Roman" panose="02020603050405020304" pitchFamily="18" charset="0"/>
              </a:rPr>
              <a:t> боэътимод кор кунанд.</a:t>
            </a:r>
            <a:endParaRPr lang="ru-RU" sz="2000" dirty="0"/>
          </a:p>
        </p:txBody>
      </p:sp>
      <p:sp>
        <p:nvSpPr>
          <p:cNvPr id="6" name="Rectangle 2">
            <a:extLst>
              <a:ext uri="{FF2B5EF4-FFF2-40B4-BE49-F238E27FC236}">
                <a16:creationId xmlns:a16="http://schemas.microsoft.com/office/drawing/2014/main" id="{46BFFDCB-BFFC-415C-BDCF-93664F38D094}"/>
              </a:ext>
            </a:extLst>
          </p:cNvPr>
          <p:cNvSpPr>
            <a:spLocks noChangeArrowheads="1"/>
          </p:cNvSpPr>
          <p:nvPr/>
        </p:nvSpPr>
        <p:spPr bwMode="auto">
          <a:xfrm>
            <a:off x="1411549" y="965446"/>
            <a:ext cx="6556609"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7" name="Объект 6">
            <a:extLst>
              <a:ext uri="{FF2B5EF4-FFF2-40B4-BE49-F238E27FC236}">
                <a16:creationId xmlns:a16="http://schemas.microsoft.com/office/drawing/2014/main" id="{E2B49376-91DA-4EAD-8B79-926C46F09248}"/>
              </a:ext>
            </a:extLst>
          </p:cNvPr>
          <p:cNvGraphicFramePr>
            <a:graphicFrameLocks noChangeAspect="1"/>
          </p:cNvGraphicFramePr>
          <p:nvPr>
            <p:extLst>
              <p:ext uri="{D42A27DB-BD31-4B8C-83A1-F6EECF244321}">
                <p14:modId xmlns:p14="http://schemas.microsoft.com/office/powerpoint/2010/main" val="4119412372"/>
              </p:ext>
            </p:extLst>
          </p:nvPr>
        </p:nvGraphicFramePr>
        <p:xfrm>
          <a:off x="1097711" y="965447"/>
          <a:ext cx="2998614" cy="2411929"/>
        </p:xfrm>
        <a:graphic>
          <a:graphicData uri="http://schemas.openxmlformats.org/presentationml/2006/ole">
            <mc:AlternateContent xmlns:mc="http://schemas.openxmlformats.org/markup-compatibility/2006">
              <mc:Choice xmlns:v="urn:schemas-microsoft-com:vml" Requires="v">
                <p:oleObj spid="_x0000_s21511" r:id="rId3" imgW="3943350" imgH="3171825" progId="Visio.Drawing.11">
                  <p:embed/>
                </p:oleObj>
              </mc:Choice>
              <mc:Fallback>
                <p:oleObj r:id="rId3" imgW="3943350" imgH="3171825"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97711" y="965447"/>
                        <a:ext cx="2998614" cy="2411929"/>
                      </a:xfrm>
                      <a:prstGeom prst="rect">
                        <a:avLst/>
                      </a:prstGeom>
                      <a:noFill/>
                    </p:spPr>
                  </p:pic>
                </p:oleObj>
              </mc:Fallback>
            </mc:AlternateContent>
          </a:graphicData>
        </a:graphic>
      </p:graphicFrame>
      <p:sp>
        <p:nvSpPr>
          <p:cNvPr id="8" name="Rectangle 4">
            <a:extLst>
              <a:ext uri="{FF2B5EF4-FFF2-40B4-BE49-F238E27FC236}">
                <a16:creationId xmlns:a16="http://schemas.microsoft.com/office/drawing/2014/main" id="{43FEC69D-35E3-4231-B8B5-57E022F5BD75}"/>
              </a:ext>
            </a:extLst>
          </p:cNvPr>
          <p:cNvSpPr>
            <a:spLocks noChangeArrowheads="1"/>
          </p:cNvSpPr>
          <p:nvPr/>
        </p:nvSpPr>
        <p:spPr bwMode="auto">
          <a:xfrm>
            <a:off x="1572199" y="3284737"/>
            <a:ext cx="9194593"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9" name="Объект 8">
            <a:extLst>
              <a:ext uri="{FF2B5EF4-FFF2-40B4-BE49-F238E27FC236}">
                <a16:creationId xmlns:a16="http://schemas.microsoft.com/office/drawing/2014/main" id="{C715A314-6793-4764-988B-9765FBAFB28B}"/>
              </a:ext>
            </a:extLst>
          </p:cNvPr>
          <p:cNvGraphicFramePr>
            <a:graphicFrameLocks noChangeAspect="1"/>
          </p:cNvGraphicFramePr>
          <p:nvPr>
            <p:extLst>
              <p:ext uri="{D42A27DB-BD31-4B8C-83A1-F6EECF244321}">
                <p14:modId xmlns:p14="http://schemas.microsoft.com/office/powerpoint/2010/main" val="585224596"/>
              </p:ext>
            </p:extLst>
          </p:nvPr>
        </p:nvGraphicFramePr>
        <p:xfrm>
          <a:off x="1374819" y="3490253"/>
          <a:ext cx="2548220" cy="1980880"/>
        </p:xfrm>
        <a:graphic>
          <a:graphicData uri="http://schemas.openxmlformats.org/presentationml/2006/ole">
            <mc:AlternateContent xmlns:mc="http://schemas.openxmlformats.org/markup-compatibility/2006">
              <mc:Choice xmlns:v="urn:schemas-microsoft-com:vml" Requires="v">
                <p:oleObj spid="_x0000_s21512" r:id="rId5" imgW="2999703" imgH="2349537" progId="Visio.Drawing.11">
                  <p:embed/>
                </p:oleObj>
              </mc:Choice>
              <mc:Fallback>
                <p:oleObj r:id="rId5" imgW="2999703" imgH="2349537" progId="Visio.Drawing.11">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74819" y="3490253"/>
                        <a:ext cx="2548220" cy="1980880"/>
                      </a:xfrm>
                      <a:prstGeom prst="rect">
                        <a:avLst/>
                      </a:prstGeom>
                      <a:noFill/>
                    </p:spPr>
                  </p:pic>
                </p:oleObj>
              </mc:Fallback>
            </mc:AlternateContent>
          </a:graphicData>
        </a:graphic>
      </p:graphicFrame>
      <p:sp>
        <p:nvSpPr>
          <p:cNvPr id="10" name="Прямоугольник 9">
            <a:extLst>
              <a:ext uri="{FF2B5EF4-FFF2-40B4-BE49-F238E27FC236}">
                <a16:creationId xmlns:a16="http://schemas.microsoft.com/office/drawing/2014/main" id="{B03DEA98-4226-4FA9-8511-2B1DE8D27A41}"/>
              </a:ext>
            </a:extLst>
          </p:cNvPr>
          <p:cNvSpPr/>
          <p:nvPr/>
        </p:nvSpPr>
        <p:spPr>
          <a:xfrm>
            <a:off x="3947622" y="3693177"/>
            <a:ext cx="346570" cy="307777"/>
          </a:xfrm>
          <a:prstGeom prst="rect">
            <a:avLst/>
          </a:prstGeom>
        </p:spPr>
        <p:txBody>
          <a:bodyPr wrap="none">
            <a:spAutoFit/>
          </a:bodyPr>
          <a:lstStyle/>
          <a:p>
            <a:r>
              <a:rPr lang="tg-Cyrl-TJ" dirty="0">
                <a:latin typeface="Times New Roman" panose="02020603050405020304" pitchFamily="18" charset="0"/>
                <a:ea typeface="Times New Roman" panose="02020603050405020304" pitchFamily="18" charset="0"/>
              </a:rPr>
              <a:t>Б)</a:t>
            </a:r>
            <a:endParaRPr lang="ru-RU" dirty="0"/>
          </a:p>
        </p:txBody>
      </p:sp>
      <p:sp>
        <p:nvSpPr>
          <p:cNvPr id="11" name="Прямоугольник 10">
            <a:extLst>
              <a:ext uri="{FF2B5EF4-FFF2-40B4-BE49-F238E27FC236}">
                <a16:creationId xmlns:a16="http://schemas.microsoft.com/office/drawing/2014/main" id="{60D774CD-9A90-4A27-98EB-0A966924A359}"/>
              </a:ext>
            </a:extLst>
          </p:cNvPr>
          <p:cNvSpPr/>
          <p:nvPr/>
        </p:nvSpPr>
        <p:spPr>
          <a:xfrm>
            <a:off x="3923039" y="1592382"/>
            <a:ext cx="373820" cy="307777"/>
          </a:xfrm>
          <a:prstGeom prst="rect">
            <a:avLst/>
          </a:prstGeom>
        </p:spPr>
        <p:txBody>
          <a:bodyPr wrap="none">
            <a:spAutoFit/>
          </a:bodyPr>
          <a:lstStyle/>
          <a:p>
            <a:r>
              <a:rPr lang="tg-Cyrl-TJ" dirty="0">
                <a:latin typeface="Times New Roman" panose="02020603050405020304" pitchFamily="18" charset="0"/>
                <a:ea typeface="Times New Roman" panose="02020603050405020304" pitchFamily="18" charset="0"/>
              </a:rPr>
              <a:t>А)</a:t>
            </a:r>
            <a:endParaRPr lang="ru-RU" dirty="0"/>
          </a:p>
        </p:txBody>
      </p:sp>
      <p:sp>
        <p:nvSpPr>
          <p:cNvPr id="12" name="Прямоугольник 11">
            <a:extLst>
              <a:ext uri="{FF2B5EF4-FFF2-40B4-BE49-F238E27FC236}">
                <a16:creationId xmlns:a16="http://schemas.microsoft.com/office/drawing/2014/main" id="{72032B28-AA88-4EA2-93CC-3C19BB7105FE}"/>
              </a:ext>
            </a:extLst>
          </p:cNvPr>
          <p:cNvSpPr/>
          <p:nvPr/>
        </p:nvSpPr>
        <p:spPr>
          <a:xfrm>
            <a:off x="348458" y="5584010"/>
            <a:ext cx="6398572" cy="1064009"/>
          </a:xfrm>
          <a:prstGeom prst="rect">
            <a:avLst/>
          </a:prstGeom>
        </p:spPr>
        <p:txBody>
          <a:bodyPr wrap="square">
            <a:spAutoFit/>
          </a:bodyPr>
          <a:lstStyle/>
          <a:p>
            <a:pPr>
              <a:lnSpc>
                <a:spcPct val="107000"/>
              </a:lnSpc>
              <a:tabLst>
                <a:tab pos="3690620" algn="l"/>
              </a:tabLst>
            </a:pP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Рас. 15.4. Релеи мобайнии навъи РП-23 ва (</a:t>
            </a:r>
            <a:r>
              <a:rPr lang="tg-Cyrl-TJ" sz="2000" i="1" dirty="0">
                <a:latin typeface="Times New Roman" panose="02020603050405020304" pitchFamily="18" charset="0"/>
                <a:ea typeface="Times New Roman" panose="02020603050405020304" pitchFamily="18" charset="0"/>
                <a:cs typeface="Times New Roman" panose="02020603050405020304" pitchFamily="18" charset="0"/>
              </a:rPr>
              <a:t>а</a:t>
            </a: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 РП-341 (</a:t>
            </a:r>
            <a:r>
              <a:rPr lang="tg-Cyrl-TJ" sz="2000" i="1" dirty="0">
                <a:latin typeface="Times New Roman" panose="02020603050405020304" pitchFamily="18" charset="0"/>
                <a:ea typeface="Times New Roman" panose="02020603050405020304" pitchFamily="18" charset="0"/>
                <a:cs typeface="Times New Roman" panose="02020603050405020304" pitchFamily="18" charset="0"/>
              </a:rPr>
              <a:t>б</a:t>
            </a: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 Абдуллоев, Р.Т. Ҳимояи релеии таҷҳизоти электроэнергетикӣ: саҳ. 66.</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720839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CF89723D-1F0E-4D54-A375-34A9416A67E4}"/>
              </a:ext>
            </a:extLst>
          </p:cNvPr>
          <p:cNvSpPr/>
          <p:nvPr/>
        </p:nvSpPr>
        <p:spPr>
          <a:xfrm>
            <a:off x="3371477" y="19830"/>
            <a:ext cx="3163045"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мобайнӣ. </a:t>
            </a:r>
          </a:p>
        </p:txBody>
      </p:sp>
      <p:sp>
        <p:nvSpPr>
          <p:cNvPr id="5" name="Прямоугольник 4">
            <a:extLst>
              <a:ext uri="{FF2B5EF4-FFF2-40B4-BE49-F238E27FC236}">
                <a16:creationId xmlns:a16="http://schemas.microsoft.com/office/drawing/2014/main" id="{C260D092-738A-409B-B47A-D88764E3E725}"/>
              </a:ext>
            </a:extLst>
          </p:cNvPr>
          <p:cNvSpPr/>
          <p:nvPr/>
        </p:nvSpPr>
        <p:spPr>
          <a:xfrm>
            <a:off x="1064950" y="891687"/>
            <a:ext cx="8229970" cy="4893647"/>
          </a:xfrm>
          <a:prstGeom prst="rect">
            <a:avLst/>
          </a:prstGeom>
        </p:spPr>
        <p:txBody>
          <a:bodyPr wrap="square">
            <a:spAutoFit/>
          </a:bodyPr>
          <a:lstStyle/>
          <a:p>
            <a:pPr algn="just">
              <a:lnSpc>
                <a:spcPct val="150000"/>
              </a:lnSpc>
              <a:tabLst>
                <a:tab pos="3690620" algn="l"/>
              </a:tabLs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Тавоноии истеъмолии печаи ҷараёнии релеи мобайнӣ ба шарти афтиши шиддат на зиёда аз 5–10 % аз шиддати номиналии манбаи ҷараёни амалиётӣ, муайян карда мешавад. Ин барои боэътимод кор кардани реле ё дастгоҳе, ки печаҳои он ба печаи ҷараёнии реле пайдарпай пайваст шудааст, муҳим аст.</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Релеҳои мобайнӣ зариби бозгашти кам доранд </a:t>
            </a:r>
            <a:r>
              <a:rPr lang="en-US" sz="2400" i="1" dirty="0">
                <a:latin typeface="Times New Roman" panose="02020603050405020304" pitchFamily="18" charset="0"/>
                <a:ea typeface="Times New Roman" panose="02020603050405020304" pitchFamily="18" charset="0"/>
                <a:cs typeface="Times New Roman" panose="02020603050405020304" pitchFamily="18" charset="0"/>
              </a:rPr>
              <a:t>k</a:t>
            </a:r>
            <a:r>
              <a:rPr lang="tg-Cyrl-TJ" sz="2400" baseline="-25000" dirty="0">
                <a:latin typeface="Times New Roman" panose="02020603050405020304" pitchFamily="18" charset="0"/>
                <a:ea typeface="Times New Roman" panose="02020603050405020304" pitchFamily="18" charset="0"/>
                <a:cs typeface="Times New Roman" panose="02020603050405020304" pitchFamily="18" charset="0"/>
              </a:rPr>
              <a:t>б</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0,1...0,4. Ба қисми зиёди релеҳои мобайнӣ чунин талабот пешбинӣ карда мешавад: вақти корӣ бояд аз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t</a:t>
            </a:r>
            <a:r>
              <a:rPr lang="tg-Cyrl-TJ" sz="2400" baseline="-25000" dirty="0">
                <a:latin typeface="Times New Roman" panose="02020603050405020304" pitchFamily="18" charset="0"/>
                <a:ea typeface="Times New Roman" panose="02020603050405020304" pitchFamily="18" charset="0"/>
                <a:cs typeface="Times New Roman" panose="02020603050405020304" pitchFamily="18" charset="0"/>
              </a:rPr>
              <a:t>кор</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 0,01...0,03 зиёд набошад.</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44526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9237EC54-F713-4862-9A4B-47FA5DB2D9EC}"/>
              </a:ext>
            </a:extLst>
          </p:cNvPr>
          <p:cNvSpPr/>
          <p:nvPr/>
        </p:nvSpPr>
        <p:spPr>
          <a:xfrm>
            <a:off x="3371477" y="19830"/>
            <a:ext cx="3163045"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мобайнӣ. </a:t>
            </a:r>
          </a:p>
        </p:txBody>
      </p:sp>
      <p:sp>
        <p:nvSpPr>
          <p:cNvPr id="5" name="Прямоугольник 4">
            <a:extLst>
              <a:ext uri="{FF2B5EF4-FFF2-40B4-BE49-F238E27FC236}">
                <a16:creationId xmlns:a16="http://schemas.microsoft.com/office/drawing/2014/main" id="{3E63BA49-F2D0-48C5-992C-71CBEF337BBE}"/>
              </a:ext>
            </a:extLst>
          </p:cNvPr>
          <p:cNvSpPr/>
          <p:nvPr/>
        </p:nvSpPr>
        <p:spPr>
          <a:xfrm>
            <a:off x="1206992" y="900564"/>
            <a:ext cx="8194459" cy="4893647"/>
          </a:xfrm>
          <a:prstGeom prst="rect">
            <a:avLst/>
          </a:prstGeom>
        </p:spPr>
        <p:txBody>
          <a:bodyPr wrap="square">
            <a:spAutoFit/>
          </a:bodyPr>
          <a:lstStyle/>
          <a:p>
            <a:pPr algn="just">
              <a:lnSpc>
                <a:spcPct val="150000"/>
              </a:lnSpc>
              <a:tabLst>
                <a:tab pos="3690620" algn="l"/>
              </a:tabLs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Конструксияи релеи мобайнии ҷараёни доимӣ РП-23 дар расми  15.4.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а</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оварда шудааст.</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Дар зери таъсири пружинаи баргардонанда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6</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магнитноқил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4</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бо тамосҳои ҳаракаткунанда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7</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дар қисми болоӣ ҷойгир аст. Дар ин ҳол, тамосҳои васлкунанда дар ҳолати ҷудо ва ҷудокунанда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8</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пайваст мебошанд. Лангар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11</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дар  магнитноқил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4</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такя карда, ба боло бардошта шудааст. Ҳангоми пайвасти печаи реле ба шиддате, ки аз шиддати кориаш баланд аст, лангар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11</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ба қутби электромагнит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1</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кашида шуда, ба магнитноқил таъсир мекунад ва магнитноқил дар навбати худ тамосҳоро васлтағйир медиҳад.</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64764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760CB187-AA9F-44AC-A08D-732A2DE509C2}"/>
              </a:ext>
            </a:extLst>
          </p:cNvPr>
          <p:cNvSpPr/>
          <p:nvPr/>
        </p:nvSpPr>
        <p:spPr>
          <a:xfrm>
            <a:off x="3371477" y="19830"/>
            <a:ext cx="3163045"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мобайнӣ. </a:t>
            </a:r>
          </a:p>
        </p:txBody>
      </p:sp>
      <mc:AlternateContent xmlns:mc="http://schemas.openxmlformats.org/markup-compatibility/2006">
        <mc:Choice xmlns:a14="http://schemas.microsoft.com/office/drawing/2010/main" Requires="a14">
          <p:sp>
            <p:nvSpPr>
              <p:cNvPr id="5" name="Прямоугольник 4">
                <a:extLst>
                  <a:ext uri="{FF2B5EF4-FFF2-40B4-BE49-F238E27FC236}">
                    <a16:creationId xmlns:a16="http://schemas.microsoft.com/office/drawing/2014/main" id="{9E65F6CE-7665-4EE9-A83E-AF1E5FE24AD9}"/>
                  </a:ext>
                </a:extLst>
              </p:cNvPr>
              <p:cNvSpPr/>
              <p:nvPr/>
            </p:nvSpPr>
            <p:spPr>
              <a:xfrm>
                <a:off x="1278014" y="1051010"/>
                <a:ext cx="8079049" cy="4457952"/>
              </a:xfrm>
              <a:prstGeom prst="rect">
                <a:avLst/>
              </a:prstGeom>
            </p:spPr>
            <p:txBody>
              <a:bodyPr wrap="square">
                <a:spAutoFit/>
              </a:bodyPr>
              <a:lstStyle/>
              <a:p>
                <a:pPr algn="just">
                  <a:lnSpc>
                    <a:spcPct val="150000"/>
                  </a:lnSpc>
                  <a:tabLst>
                    <a:tab pos="3690620" algn="l"/>
                  </a:tabLs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Баъд аз хомӯш кардани печаи реле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2</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аз манбаъ, бозгашт аз ҳисоби пружинаи таъсиркунанда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6</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иҷро мегардад. Реле ба бун (тсокол)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5</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васл карда мешавад.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tabLst>
                    <a:tab pos="3690620" algn="l"/>
                  </a:tabLs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Чунин релеҳо барои шиддатҳои номиналии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U</a:t>
                </a:r>
                <a:r>
                  <a:rPr lang="tg-Cyrl-TJ" sz="2400" baseline="-25000" dirty="0">
                    <a:latin typeface="Times New Roman" panose="02020603050405020304" pitchFamily="18" charset="0"/>
                    <a:ea typeface="Times New Roman" panose="02020603050405020304" pitchFamily="18" charset="0"/>
                    <a:cs typeface="Times New Roman" panose="02020603050405020304" pitchFamily="18" charset="0"/>
                  </a:rPr>
                  <a:t>ном</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 24, 48, 110, 220 В, ҷараёни доимӣ истеҳсол карда мешаванд ва дар шиддати 0,8</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U</a:t>
                </a:r>
                <a:r>
                  <a:rPr lang="tg-Cyrl-TJ" sz="2400" baseline="-25000" dirty="0">
                    <a:latin typeface="Times New Roman" panose="02020603050405020304" pitchFamily="18" charset="0"/>
                    <a:ea typeface="Times New Roman" panose="02020603050405020304" pitchFamily="18" charset="0"/>
                    <a:cs typeface="Times New Roman" panose="02020603050405020304" pitchFamily="18" charset="0"/>
                  </a:rPr>
                  <a:t>ном</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хуб кор мекунанд. Вақти васли тамосҳо дар шиддати номиналӣ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t</a:t>
                </a:r>
                <a:r>
                  <a:rPr lang="tg-Cyrl-TJ" sz="2400" baseline="-25000" dirty="0">
                    <a:latin typeface="Times New Roman" panose="02020603050405020304" pitchFamily="18" charset="0"/>
                    <a:ea typeface="Times New Roman" panose="02020603050405020304" pitchFamily="18" charset="0"/>
                    <a:cs typeface="Times New Roman" panose="02020603050405020304" pitchFamily="18" charset="0"/>
                  </a:rPr>
                  <a:t>кор.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0,06 с ва тавоноии истеъмолии печаи реле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P</a:t>
                </a:r>
                <a:r>
                  <a:rPr lang="tg-Cyrl-TJ" sz="2400" baseline="-25000" dirty="0">
                    <a:latin typeface="Times New Roman" panose="02020603050405020304" pitchFamily="18" charset="0"/>
                    <a:ea typeface="Times New Roman" panose="02020603050405020304" pitchFamily="18" charset="0"/>
                    <a:cs typeface="Times New Roman" panose="02020603050405020304" pitchFamily="18" charset="0"/>
                  </a:rPr>
                  <a:t>р</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tg-Cyrl-TJ" sz="2400" i="1">
                        <a:latin typeface="Cambria Math" panose="02040503050406030204" pitchFamily="18" charset="0"/>
                        <a:ea typeface="Times New Roman" panose="02020603050405020304" pitchFamily="18" charset="0"/>
                        <a:cs typeface="Times New Roman" panose="02020603050405020304" pitchFamily="18" charset="0"/>
                      </a:rPr>
                      <m:t>≈</m:t>
                    </m:r>
                  </m:oMath>
                </a14:m>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6 Вт-ро ташкил медиҳад.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p:sp>
            <p:nvSpPr>
              <p:cNvPr id="5" name="Прямоугольник 4">
                <a:extLst>
                  <a:ext uri="{FF2B5EF4-FFF2-40B4-BE49-F238E27FC236}">
                    <a16:creationId xmlns:a16="http://schemas.microsoft.com/office/drawing/2014/main" id="{9E65F6CE-7665-4EE9-A83E-AF1E5FE24AD9}"/>
                  </a:ext>
                </a:extLst>
              </p:cNvPr>
              <p:cNvSpPr>
                <a:spLocks noRot="1" noChangeAspect="1" noMove="1" noResize="1" noEditPoints="1" noAdjustHandles="1" noChangeArrowheads="1" noChangeShapeType="1" noTextEdit="1"/>
              </p:cNvSpPr>
              <p:nvPr/>
            </p:nvSpPr>
            <p:spPr>
              <a:xfrm>
                <a:off x="1278014" y="1051010"/>
                <a:ext cx="8079049" cy="4457952"/>
              </a:xfrm>
              <a:prstGeom prst="rect">
                <a:avLst/>
              </a:prstGeom>
              <a:blipFill>
                <a:blip r:embed="rId2"/>
                <a:stretch>
                  <a:fillRect l="-1208" r="-1132" b="-2186"/>
                </a:stretch>
              </a:blipFill>
            </p:spPr>
            <p:txBody>
              <a:bodyPr/>
              <a:lstStyle/>
              <a:p>
                <a:r>
                  <a:rPr lang="ru-RU">
                    <a:noFill/>
                  </a:rPr>
                  <a:t> </a:t>
                </a:r>
              </a:p>
            </p:txBody>
          </p:sp>
        </mc:Fallback>
      </mc:AlternateContent>
    </p:spTree>
    <p:extLst>
      <p:ext uri="{BB962C8B-B14F-4D97-AF65-F5344CB8AC3E}">
        <p14:creationId xmlns:p14="http://schemas.microsoft.com/office/powerpoint/2010/main" val="34627900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5CAF5433-694A-471E-AEDC-A8338074D6E6}"/>
              </a:ext>
            </a:extLst>
          </p:cNvPr>
          <p:cNvSpPr/>
          <p:nvPr/>
        </p:nvSpPr>
        <p:spPr>
          <a:xfrm>
            <a:off x="3371477" y="19830"/>
            <a:ext cx="3163045"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мобайнӣ. </a:t>
            </a:r>
          </a:p>
        </p:txBody>
      </p:sp>
      <p:sp>
        <p:nvSpPr>
          <p:cNvPr id="5" name="Прямоугольник 4">
            <a:extLst>
              <a:ext uri="{FF2B5EF4-FFF2-40B4-BE49-F238E27FC236}">
                <a16:creationId xmlns:a16="http://schemas.microsoft.com/office/drawing/2014/main" id="{0B83BCA6-1DDD-4E8D-9001-C3CEBE956225}"/>
              </a:ext>
            </a:extLst>
          </p:cNvPr>
          <p:cNvSpPr/>
          <p:nvPr/>
        </p:nvSpPr>
        <p:spPr>
          <a:xfrm>
            <a:off x="1278013" y="820070"/>
            <a:ext cx="8043539" cy="5262979"/>
          </a:xfrm>
          <a:prstGeom prst="rect">
            <a:avLst/>
          </a:prstGeom>
        </p:spPr>
        <p:txBody>
          <a:bodyPr wrap="square">
            <a:spAutoFit/>
          </a:bodyPr>
          <a:lstStyle/>
          <a:p>
            <a:pPr algn="just">
              <a:lnSpc>
                <a:spcPct val="150000"/>
              </a:lnSpc>
              <a:tabLst>
                <a:tab pos="3690620" algn="l"/>
              </a:tabLs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Релеи мобайнии ҷараёни тағйирёбанда бо истифодаи ноқили ферромагнитие, ки аз варақаҳои пӯлодии алоҳида иборат аст, сохта мешавад. Чунин конструксияи магнитноқил барои кам кардани талаф аз ҳисоби ҷараёни гирдобӣ лозим аст. Ба ғайр аз ин қутби системаи магнитӣ (печаки сарбаст) барои ба даст овардани қувваи электромагнитии дар воҳиди вақт кам тағйирёбанда бо экран ҷиҳозонида шудааст.</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Яке аз чунин релеҳо РП-25 ба ҳисоб рафта, тарзи кориаш ба релеи ҷараёни доимӣ монандӣ дорад.</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68041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D0D0F814-7F90-4D45-80BE-FBA90B1FD6DF}"/>
              </a:ext>
            </a:extLst>
          </p:cNvPr>
          <p:cNvSpPr/>
          <p:nvPr/>
        </p:nvSpPr>
        <p:spPr>
          <a:xfrm>
            <a:off x="3371477" y="19830"/>
            <a:ext cx="3163045"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мобайнӣ. </a:t>
            </a:r>
          </a:p>
        </p:txBody>
      </p:sp>
      <p:sp>
        <p:nvSpPr>
          <p:cNvPr id="5" name="Прямоугольник 4">
            <a:extLst>
              <a:ext uri="{FF2B5EF4-FFF2-40B4-BE49-F238E27FC236}">
                <a16:creationId xmlns:a16="http://schemas.microsoft.com/office/drawing/2014/main" id="{470EDA73-0032-4950-A91B-08E07689C8CF}"/>
              </a:ext>
            </a:extLst>
          </p:cNvPr>
          <p:cNvSpPr/>
          <p:nvPr/>
        </p:nvSpPr>
        <p:spPr>
          <a:xfrm>
            <a:off x="1064950" y="853797"/>
            <a:ext cx="8443033" cy="4154984"/>
          </a:xfrm>
          <a:prstGeom prst="rect">
            <a:avLst/>
          </a:prstGeom>
        </p:spPr>
        <p:txBody>
          <a:bodyPr wrap="square">
            <a:spAutoFit/>
          </a:bodyPr>
          <a:lstStyle/>
          <a:p>
            <a:pPr algn="just">
              <a:lnSpc>
                <a:spcPct val="150000"/>
              </a:lnSpc>
              <a:tabLst>
                <a:tab pos="3690620" algn="l"/>
              </a:tabLs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Вай барои ба трансформатори шиддат пайваст кардан пешбинӣ шудааст. Камбудиҳои асосӣ: эҳтимоли аз корбароӣ ҳангоми РК ва пастшавии шиддат; тавоноии калони истеъмолӣ. Ба инҳо монанд релеҳои мобайнии РП-321 ва РП-341 ба трансформатори ҷараён пайваст шаванда мавҷуд мебошанд.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Дар рас. 15.4,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б</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схемаи пайвасти дохилии реле РП-341 нишон дода шудааст. Дар схема релеи электромагнитии-</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543877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1EECB067-DAE5-4131-B091-26D427E43D91}"/>
              </a:ext>
            </a:extLst>
          </p:cNvPr>
          <p:cNvSpPr/>
          <p:nvPr/>
        </p:nvSpPr>
        <p:spPr>
          <a:xfrm>
            <a:off x="3371477" y="19830"/>
            <a:ext cx="3163045"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мобайнӣ. </a:t>
            </a:r>
          </a:p>
        </p:txBody>
      </p:sp>
      <p:sp>
        <p:nvSpPr>
          <p:cNvPr id="5" name="Прямоугольник 4">
            <a:extLst>
              <a:ext uri="{FF2B5EF4-FFF2-40B4-BE49-F238E27FC236}">
                <a16:creationId xmlns:a16="http://schemas.microsoft.com/office/drawing/2014/main" id="{971BC647-0A4C-4F7B-A708-7DA0D4D1F7F1}"/>
              </a:ext>
            </a:extLst>
          </p:cNvPr>
          <p:cNvSpPr/>
          <p:nvPr/>
        </p:nvSpPr>
        <p:spPr>
          <a:xfrm>
            <a:off x="949541" y="485889"/>
            <a:ext cx="8380890" cy="2241576"/>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-ҷараёни доимӣ нишон дода шудааст, ки печааш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w</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ба ду росткунандаи нимдавра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VS</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пайваст буда, аз ҳисоби он тавоноии истеъмолии реле кам шуда, эътимодияти кори тамосҳо хуб мешавад.</a:t>
            </a:r>
            <a:endParaRPr lang="ru-RU" sz="2400" dirty="0"/>
          </a:p>
        </p:txBody>
      </p:sp>
      <p:sp>
        <p:nvSpPr>
          <p:cNvPr id="6" name="Прямоугольник 5">
            <a:extLst>
              <a:ext uri="{FF2B5EF4-FFF2-40B4-BE49-F238E27FC236}">
                <a16:creationId xmlns:a16="http://schemas.microsoft.com/office/drawing/2014/main" id="{40E629C4-B45B-47AF-8063-4265248D529E}"/>
              </a:ext>
            </a:extLst>
          </p:cNvPr>
          <p:cNvSpPr/>
          <p:nvPr/>
        </p:nvSpPr>
        <p:spPr>
          <a:xfrm>
            <a:off x="1162604" y="2532317"/>
            <a:ext cx="8292114" cy="3349571"/>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Times New Roman" panose="02020603050405020304" pitchFamily="18" charset="0"/>
              </a:rPr>
              <a:t>      Росткунанда ба печаи дуюми трансформатори серкунанда </a:t>
            </a:r>
            <a:r>
              <a:rPr lang="tg-Cyrl-TJ" sz="2400" i="1" dirty="0">
                <a:latin typeface="Times New Roman" panose="02020603050405020304" pitchFamily="18" charset="0"/>
                <a:ea typeface="Times New Roman" panose="02020603050405020304" pitchFamily="18" charset="0"/>
              </a:rPr>
              <a:t>TL</a:t>
            </a:r>
            <a:r>
              <a:rPr lang="tg-Cyrl-TJ" sz="2400" dirty="0">
                <a:latin typeface="Times New Roman" panose="02020603050405020304" pitchFamily="18" charset="0"/>
                <a:ea typeface="Times New Roman" panose="02020603050405020304" pitchFamily="18" charset="0"/>
              </a:rPr>
              <a:t> пайваст мешавад, ки печаи якуми он аз ду бахш иборат мебошад (баромадҳои </a:t>
            </a:r>
            <a:r>
              <a:rPr lang="tg-Cyrl-TJ" sz="2400" i="1" dirty="0">
                <a:latin typeface="Times New Roman" panose="02020603050405020304" pitchFamily="18" charset="0"/>
                <a:ea typeface="Times New Roman" panose="02020603050405020304" pitchFamily="18" charset="0"/>
              </a:rPr>
              <a:t>8</a:t>
            </a:r>
            <a:r>
              <a:rPr lang="tg-Cyrl-TJ" sz="2400" dirty="0">
                <a:latin typeface="Times New Roman" panose="02020603050405020304" pitchFamily="18" charset="0"/>
                <a:ea typeface="Times New Roman" panose="02020603050405020304" pitchFamily="18" charset="0"/>
              </a:rPr>
              <a:t>–</a:t>
            </a:r>
            <a:r>
              <a:rPr lang="tg-Cyrl-TJ" sz="2400" i="1" dirty="0">
                <a:latin typeface="Times New Roman" panose="02020603050405020304" pitchFamily="18" charset="0"/>
                <a:ea typeface="Times New Roman" panose="02020603050405020304" pitchFamily="18" charset="0"/>
              </a:rPr>
              <a:t>12</a:t>
            </a:r>
            <a:r>
              <a:rPr lang="tg-Cyrl-TJ" sz="2400" dirty="0">
                <a:latin typeface="Times New Roman" panose="02020603050405020304" pitchFamily="18" charset="0"/>
                <a:ea typeface="Times New Roman" panose="02020603050405020304" pitchFamily="18" charset="0"/>
              </a:rPr>
              <a:t> ва </a:t>
            </a:r>
            <a:r>
              <a:rPr lang="tg-Cyrl-TJ" sz="2400" i="1" dirty="0">
                <a:latin typeface="Times New Roman" panose="02020603050405020304" pitchFamily="18" charset="0"/>
                <a:ea typeface="Times New Roman" panose="02020603050405020304" pitchFamily="18" charset="0"/>
              </a:rPr>
              <a:t>10</a:t>
            </a:r>
            <a:r>
              <a:rPr lang="tg-Cyrl-TJ" sz="2400" dirty="0">
                <a:latin typeface="Times New Roman" panose="02020603050405020304" pitchFamily="18" charset="0"/>
                <a:ea typeface="Times New Roman" panose="02020603050405020304" pitchFamily="18" charset="0"/>
              </a:rPr>
              <a:t>–</a:t>
            </a:r>
            <a:r>
              <a:rPr lang="tg-Cyrl-TJ" sz="2400" i="1" dirty="0">
                <a:latin typeface="Times New Roman" panose="02020603050405020304" pitchFamily="18" charset="0"/>
                <a:ea typeface="Times New Roman" panose="02020603050405020304" pitchFamily="18" charset="0"/>
              </a:rPr>
              <a:t>14</a:t>
            </a:r>
            <a:r>
              <a:rPr lang="tg-Cyrl-TJ" sz="2400" dirty="0">
                <a:latin typeface="Times New Roman" panose="02020603050405020304" pitchFamily="18" charset="0"/>
                <a:ea typeface="Times New Roman" panose="02020603050405020304" pitchFamily="18" charset="0"/>
              </a:rPr>
              <a:t>). Вобаста ба схемаи пайвасткунии бахшҳо, реле ду ҷараёни корӣ дорад: </a:t>
            </a:r>
            <a:r>
              <a:rPr lang="tg-Cyrl-TJ" sz="2400" i="1" dirty="0">
                <a:latin typeface="Times New Roman" panose="02020603050405020304" pitchFamily="18" charset="0"/>
                <a:ea typeface="Times New Roman" panose="02020603050405020304" pitchFamily="18" charset="0"/>
              </a:rPr>
              <a:t>I</a:t>
            </a:r>
            <a:r>
              <a:rPr lang="tg-Cyrl-TJ" sz="2400" baseline="-25000" dirty="0">
                <a:latin typeface="Times New Roman" panose="02020603050405020304" pitchFamily="18" charset="0"/>
                <a:ea typeface="Times New Roman" panose="02020603050405020304" pitchFamily="18" charset="0"/>
              </a:rPr>
              <a:t>кор. </a:t>
            </a:r>
            <a:r>
              <a:rPr lang="tg-Cyrl-TJ" sz="2400" dirty="0">
                <a:latin typeface="Times New Roman" panose="02020603050405020304" pitchFamily="18" charset="0"/>
                <a:ea typeface="Times New Roman" panose="02020603050405020304" pitchFamily="18" charset="0"/>
              </a:rPr>
              <a:t>= 2,5 А дар пайвасти пайдарпай ва </a:t>
            </a:r>
            <a:r>
              <a:rPr lang="tg-Cyrl-TJ" sz="2400" i="1" dirty="0">
                <a:latin typeface="Times New Roman" panose="02020603050405020304" pitchFamily="18" charset="0"/>
                <a:ea typeface="Times New Roman" panose="02020603050405020304" pitchFamily="18" charset="0"/>
              </a:rPr>
              <a:t>I</a:t>
            </a:r>
            <a:r>
              <a:rPr lang="tg-Cyrl-TJ" sz="2400" baseline="-25000" dirty="0">
                <a:latin typeface="Times New Roman" panose="02020603050405020304" pitchFamily="18" charset="0"/>
                <a:ea typeface="Times New Roman" panose="02020603050405020304" pitchFamily="18" charset="0"/>
              </a:rPr>
              <a:t>кор. </a:t>
            </a:r>
            <a:r>
              <a:rPr lang="tg-Cyrl-TJ" sz="2400" dirty="0">
                <a:latin typeface="Times New Roman" panose="02020603050405020304" pitchFamily="18" charset="0"/>
                <a:ea typeface="Times New Roman" panose="02020603050405020304" pitchFamily="18" charset="0"/>
              </a:rPr>
              <a:t>= 5 А дар пайвасти параллелӣ. </a:t>
            </a:r>
            <a:endParaRPr lang="ru-RU" sz="2400" dirty="0"/>
          </a:p>
        </p:txBody>
      </p:sp>
    </p:spTree>
    <p:extLst>
      <p:ext uri="{BB962C8B-B14F-4D97-AF65-F5344CB8AC3E}">
        <p14:creationId xmlns:p14="http://schemas.microsoft.com/office/powerpoint/2010/main" val="6810050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84D2C9BD-4DD7-4F1A-9FB1-27253D9BADB0}"/>
              </a:ext>
            </a:extLst>
          </p:cNvPr>
          <p:cNvSpPr/>
          <p:nvPr/>
        </p:nvSpPr>
        <p:spPr>
          <a:xfrm>
            <a:off x="3371477" y="19830"/>
            <a:ext cx="3163045"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мобайнӣ. </a:t>
            </a:r>
          </a:p>
        </p:txBody>
      </p:sp>
      <p:sp>
        <p:nvSpPr>
          <p:cNvPr id="5" name="Прямоугольник 4">
            <a:extLst>
              <a:ext uri="{FF2B5EF4-FFF2-40B4-BE49-F238E27FC236}">
                <a16:creationId xmlns:a16="http://schemas.microsoft.com/office/drawing/2014/main" id="{29DA075C-40AA-45C8-AF55-EE27EFE7D1D2}"/>
              </a:ext>
            </a:extLst>
          </p:cNvPr>
          <p:cNvSpPr/>
          <p:nvPr/>
        </p:nvSpPr>
        <p:spPr>
          <a:xfrm>
            <a:off x="931785" y="646218"/>
            <a:ext cx="8416401" cy="5011565"/>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Times New Roman" panose="02020603050405020304" pitchFamily="18" charset="0"/>
              </a:rPr>
              <a:t>       Бахшҳо инчунин дар фарқияти ҷараёнҳо пайваст шуда метавонанд. Трансформатори серкунанда ҷараён ва шиддатро дар печаи дуюм маҳдуд мекунад, бинобар ин, кори тамосҳо ва диодҳои табдилдиҳанда осон мешавад. Инчунин, тавоноии истеъмолии реле ҳангоми зиёдшавии ҷараён маҳдуд мешавад. Параллел ба росткунанда дар печаи дуюми трансформатори ҷараёни серкунанда конденсатор </a:t>
            </a:r>
            <a:r>
              <a:rPr lang="tg-Cyrl-TJ" sz="2400" i="1" dirty="0">
                <a:latin typeface="Times New Roman" panose="02020603050405020304" pitchFamily="18" charset="0"/>
                <a:ea typeface="Times New Roman" panose="02020603050405020304" pitchFamily="18" charset="0"/>
              </a:rPr>
              <a:t>С </a:t>
            </a:r>
            <a:r>
              <a:rPr lang="tg-Cyrl-TJ" sz="2400" dirty="0">
                <a:latin typeface="Times New Roman" panose="02020603050405020304" pitchFamily="18" charset="0"/>
                <a:ea typeface="Times New Roman" panose="02020603050405020304" pitchFamily="18" charset="0"/>
              </a:rPr>
              <a:t>пайваст карда мешавад, ки барои рост кардани шиддати росткардашуда пешбинӣ шудааст. </a:t>
            </a:r>
            <a:endParaRPr lang="ru-RU" sz="2400" dirty="0"/>
          </a:p>
        </p:txBody>
      </p:sp>
    </p:spTree>
    <p:extLst>
      <p:ext uri="{BB962C8B-B14F-4D97-AF65-F5344CB8AC3E}">
        <p14:creationId xmlns:p14="http://schemas.microsoft.com/office/powerpoint/2010/main" val="22599817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FAD03759-B94C-489A-BA74-3E9398C764AE}"/>
              </a:ext>
            </a:extLst>
          </p:cNvPr>
          <p:cNvSpPr/>
          <p:nvPr/>
        </p:nvSpPr>
        <p:spPr>
          <a:xfrm>
            <a:off x="3371477" y="19830"/>
            <a:ext cx="3163045"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мобайнӣ. </a:t>
            </a:r>
          </a:p>
        </p:txBody>
      </p:sp>
      <p:sp>
        <p:nvSpPr>
          <p:cNvPr id="5" name="Прямоугольник 4">
            <a:extLst>
              <a:ext uri="{FF2B5EF4-FFF2-40B4-BE49-F238E27FC236}">
                <a16:creationId xmlns:a16="http://schemas.microsoft.com/office/drawing/2014/main" id="{CB4011AD-BB0E-4E87-A746-AFF4BFFFD01D}"/>
              </a:ext>
            </a:extLst>
          </p:cNvPr>
          <p:cNvSpPr/>
          <p:nvPr/>
        </p:nvSpPr>
        <p:spPr>
          <a:xfrm>
            <a:off x="1242503" y="646026"/>
            <a:ext cx="8123439" cy="5565947"/>
          </a:xfrm>
          <a:prstGeom prst="rect">
            <a:avLst/>
          </a:prstGeom>
        </p:spPr>
        <p:txBody>
          <a:bodyPr wrap="square">
            <a:spAutoFit/>
          </a:bodyPr>
          <a:lstStyle/>
          <a:p>
            <a:pPr algn="just">
              <a:lnSpc>
                <a:spcPct val="150000"/>
              </a:lnSpc>
              <a:tabLst>
                <a:tab pos="3690620" algn="l"/>
              </a:tabLs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Инчунин истифодаи конденсатор тавоноии истеъмолии релеро кам мекунад.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Релеи РП-341 аз ду тамоси васлтағйирдиҳанда иборат буда: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KL.1</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барои корҳои маъмулӣ ва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KL.2</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барои васлтағйирдиҳӣ (ҳангоми кор кардани реле тамос аввал занҷири ба баромадҳои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2</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4</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пайваст бударо васл карда, сипас занҷири ба баромадҳои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4</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ва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6</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пайваст бударо хомӯш месозад) истифода мешаванд. Барои баланд бардоштани қобилияти коммутатсионӣ тамоси ҷудокунанда дар дохили магнитноқил ҷойгир карда шудааст.</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581499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3E5BBD2B-739B-4518-9F95-E1D5ABD0B0FB}"/>
              </a:ext>
            </a:extLst>
          </p:cNvPr>
          <p:cNvSpPr/>
          <p:nvPr/>
        </p:nvSpPr>
        <p:spPr>
          <a:xfrm>
            <a:off x="3371477" y="19830"/>
            <a:ext cx="3163045"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мобайнӣ. </a:t>
            </a:r>
          </a:p>
        </p:txBody>
      </p:sp>
      <p:sp>
        <p:nvSpPr>
          <p:cNvPr id="5" name="Прямоугольник 4">
            <a:extLst>
              <a:ext uri="{FF2B5EF4-FFF2-40B4-BE49-F238E27FC236}">
                <a16:creationId xmlns:a16="http://schemas.microsoft.com/office/drawing/2014/main" id="{0E84A49F-7130-4886-8750-FF54762EF6A0}"/>
              </a:ext>
            </a:extLst>
          </p:cNvPr>
          <p:cNvSpPr/>
          <p:nvPr/>
        </p:nvSpPr>
        <p:spPr>
          <a:xfrm>
            <a:off x="1233626" y="916105"/>
            <a:ext cx="7963640" cy="2249142"/>
          </a:xfrm>
          <a:prstGeom prst="rect">
            <a:avLst/>
          </a:prstGeom>
        </p:spPr>
        <p:txBody>
          <a:bodyPr wrap="square">
            <a:spAutoFit/>
          </a:bodyPr>
          <a:lstStyle/>
          <a:p>
            <a:pPr algn="just">
              <a:lnSpc>
                <a:spcPct val="150000"/>
              </a:lnSpc>
              <a:tabLst>
                <a:tab pos="3690620" algn="l"/>
              </a:tabLs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Тамосҳо имконияти коммутатсия кардани ҷараёни кории то 150 А-ро доранд. Ҳангоми ҷараёни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I</a:t>
            </a:r>
            <a:r>
              <a:rPr lang="tg-Cyrl-TJ" sz="2400" baseline="-25000" dirty="0">
                <a:latin typeface="Times New Roman" panose="02020603050405020304" pitchFamily="18" charset="0"/>
                <a:ea typeface="Times New Roman" panose="02020603050405020304" pitchFamily="18" charset="0"/>
                <a:cs typeface="Times New Roman" panose="02020603050405020304" pitchFamily="18" charset="0"/>
              </a:rPr>
              <a:t>р</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 2</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I</a:t>
            </a:r>
            <a:r>
              <a:rPr lang="tg-Cyrl-TJ" sz="2400" baseline="-25000" dirty="0">
                <a:latin typeface="Times New Roman" panose="02020603050405020304" pitchFamily="18" charset="0"/>
                <a:ea typeface="Times New Roman" panose="02020603050405020304" pitchFamily="18" charset="0"/>
                <a:cs typeface="Times New Roman" panose="02020603050405020304" pitchFamily="18" charset="0"/>
              </a:rPr>
              <a:t>кор.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тавоноии истеъмолии реле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Р</a:t>
            </a:r>
            <a:r>
              <a:rPr lang="tg-Cyrl-TJ" sz="2400" baseline="-25000" dirty="0">
                <a:latin typeface="Times New Roman" panose="02020603050405020304" pitchFamily="18" charset="0"/>
                <a:ea typeface="Times New Roman" panose="02020603050405020304" pitchFamily="18" charset="0"/>
                <a:cs typeface="Times New Roman" panose="02020603050405020304" pitchFamily="18" charset="0"/>
              </a:rPr>
              <a:t>р</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 10 В·А ва вақти кориаш ба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t</a:t>
            </a:r>
            <a:r>
              <a:rPr lang="tg-Cyrl-TJ" sz="2400" baseline="-25000" dirty="0">
                <a:latin typeface="Times New Roman" panose="02020603050405020304" pitchFamily="18" charset="0"/>
                <a:ea typeface="Times New Roman" panose="02020603050405020304" pitchFamily="18" charset="0"/>
                <a:cs typeface="Times New Roman" panose="02020603050405020304" pitchFamily="18" charset="0"/>
              </a:rPr>
              <a:t>кор</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 0.04 c баробар мешавад.</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453237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7DEB88C9-CE89-4DE0-B217-EEFF4DA81E3C}"/>
              </a:ext>
            </a:extLst>
          </p:cNvPr>
          <p:cNvSpPr/>
          <p:nvPr/>
        </p:nvSpPr>
        <p:spPr>
          <a:xfrm>
            <a:off x="3182454" y="-88778"/>
            <a:ext cx="3345788" cy="661207"/>
          </a:xfrm>
          <a:prstGeom prst="rect">
            <a:avLst/>
          </a:prstGeom>
        </p:spPr>
        <p:txBody>
          <a:bodyPr wrap="none">
            <a:spAutoFit/>
          </a:bodyPr>
          <a:lstStyle/>
          <a:p>
            <a:pPr algn="just">
              <a:lnSpc>
                <a:spcPct val="150000"/>
              </a:lnSpc>
              <a:spcAft>
                <a:spcPts val="800"/>
              </a:spcAft>
            </a:pPr>
            <a:r>
              <a:rPr lang="tg-Cyrl-TJ" sz="28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Ҷамъбасти мавзуъ</a:t>
            </a:r>
            <a:r>
              <a:rPr lang="ru-RU" sz="28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 name="Rectangle 1">
            <a:extLst>
              <a:ext uri="{FF2B5EF4-FFF2-40B4-BE49-F238E27FC236}">
                <a16:creationId xmlns:a16="http://schemas.microsoft.com/office/drawing/2014/main" id="{9D47D9C3-6D3E-409E-B930-9515A0889C78}"/>
              </a:ext>
            </a:extLst>
          </p:cNvPr>
          <p:cNvSpPr>
            <a:spLocks noChangeArrowheads="1"/>
          </p:cNvSpPr>
          <p:nvPr/>
        </p:nvSpPr>
        <p:spPr bwMode="auto">
          <a:xfrm rot="10800000" flipV="1">
            <a:off x="619290" y="913450"/>
            <a:ext cx="8880483"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spcBef>
                <a:spcPct val="0"/>
              </a:spcBef>
              <a:spcAft>
                <a:spcPct val="0"/>
              </a:spcAft>
              <a:buClrTx/>
            </a:pPr>
            <a:r>
              <a:rPr kumimoji="0" lang="ru-RU" altLang="ru-RU" sz="22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lang="ru-RU" sz="2200" dirty="0">
                <a:latin typeface="Times New Roman" panose="02020603050405020304" pitchFamily="18" charset="0"/>
                <a:cs typeface="Times New Roman" panose="02020603050405020304" pitchFamily="18" charset="0"/>
              </a:rPr>
              <a:t>Мавзӯи мазкур намудҳои асосии </a:t>
            </a:r>
            <a:r>
              <a:rPr lang="ru-RU" sz="2200" b="1" dirty="0">
                <a:latin typeface="Times New Roman" panose="02020603050405020304" pitchFamily="18" charset="0"/>
                <a:cs typeface="Times New Roman" panose="02020603050405020304" pitchFamily="18" charset="0"/>
              </a:rPr>
              <a:t>релеҳои электромагнитӣ</a:t>
            </a:r>
            <a:r>
              <a:rPr lang="ru-RU" sz="2200" dirty="0">
                <a:latin typeface="Times New Roman" panose="02020603050405020304" pitchFamily="18" charset="0"/>
                <a:cs typeface="Times New Roman" panose="02020603050405020304" pitchFamily="18" charset="0"/>
              </a:rPr>
              <a:t>-ро дар бар мегирад, ки дар системаҳои муҳофизати автоматикунонидашуда васеъ истифода мешаванд.</a:t>
            </a:r>
            <a:br>
              <a:rPr lang="ru-RU" sz="2200" dirty="0">
                <a:latin typeface="Times New Roman" panose="02020603050405020304" pitchFamily="18" charset="0"/>
                <a:cs typeface="Times New Roman" panose="02020603050405020304" pitchFamily="18" charset="0"/>
              </a:rPr>
            </a:br>
            <a:r>
              <a:rPr lang="ru-RU" sz="2200" b="1" dirty="0">
                <a:latin typeface="Times New Roman" panose="02020603050405020304" pitchFamily="18" charset="0"/>
                <a:cs typeface="Times New Roman" panose="02020603050405020304" pitchFamily="18" charset="0"/>
              </a:rPr>
              <a:t>Релеҳои ҷараёнӣ</a:t>
            </a:r>
            <a:r>
              <a:rPr lang="ru-RU" sz="2200" dirty="0">
                <a:latin typeface="Times New Roman" panose="02020603050405020304" pitchFamily="18" charset="0"/>
                <a:cs typeface="Times New Roman" panose="02020603050405020304" pitchFamily="18" charset="0"/>
              </a:rPr>
              <a:t> барои муайян ва вокуниш ба зиёдшавии ҷараён дар хатҳои барқ истифода мешаванд.</a:t>
            </a:r>
            <a:br>
              <a:rPr lang="ru-RU" sz="2200" dirty="0">
                <a:latin typeface="Times New Roman" panose="02020603050405020304" pitchFamily="18" charset="0"/>
                <a:cs typeface="Times New Roman" panose="02020603050405020304" pitchFamily="18" charset="0"/>
              </a:rPr>
            </a:br>
            <a:r>
              <a:rPr lang="ru-RU" sz="2200" b="1" dirty="0">
                <a:latin typeface="Times New Roman" panose="02020603050405020304" pitchFamily="18" charset="0"/>
                <a:cs typeface="Times New Roman" panose="02020603050405020304" pitchFamily="18" charset="0"/>
              </a:rPr>
              <a:t>Релеҳои шиддатӣ</a:t>
            </a:r>
            <a:r>
              <a:rPr lang="ru-RU" sz="2200" dirty="0">
                <a:latin typeface="Times New Roman" panose="02020603050405020304" pitchFamily="18" charset="0"/>
                <a:cs typeface="Times New Roman" panose="02020603050405020304" pitchFamily="18" charset="0"/>
              </a:rPr>
              <a:t> дар ҳолати паст ё баланд шудани шиддат фаъол шуда, таҷҳизотро аз зарар муҳофизат мекунанд.</a:t>
            </a:r>
            <a:br>
              <a:rPr lang="ru-RU" sz="2200" dirty="0">
                <a:latin typeface="Times New Roman" panose="02020603050405020304" pitchFamily="18" charset="0"/>
                <a:cs typeface="Times New Roman" panose="02020603050405020304" pitchFamily="18" charset="0"/>
              </a:rPr>
            </a:br>
            <a:r>
              <a:rPr lang="ru-RU" sz="2200" b="1" dirty="0">
                <a:latin typeface="Times New Roman" panose="02020603050405020304" pitchFamily="18" charset="0"/>
                <a:cs typeface="Times New Roman" panose="02020603050405020304" pitchFamily="18" charset="0"/>
              </a:rPr>
              <a:t>Релеҳои мантиқӣ</a:t>
            </a:r>
            <a:r>
              <a:rPr lang="ru-RU" sz="2200" dirty="0">
                <a:latin typeface="Times New Roman" panose="02020603050405020304" pitchFamily="18" charset="0"/>
                <a:cs typeface="Times New Roman" panose="02020603050405020304" pitchFamily="18" charset="0"/>
              </a:rPr>
              <a:t> вазифаи таҳлили аломатҳои якчанд вурудро иҷро мекунанд ва қарор қабул мекунанд, ки ҳодисаи муайян рух додааст ё не.</a:t>
            </a:r>
            <a:br>
              <a:rPr lang="ru-RU" sz="2200" dirty="0">
                <a:latin typeface="Times New Roman" panose="02020603050405020304" pitchFamily="18" charset="0"/>
                <a:cs typeface="Times New Roman" panose="02020603050405020304" pitchFamily="18" charset="0"/>
              </a:rPr>
            </a:br>
            <a:r>
              <a:rPr lang="ru-RU" sz="2200" b="1" dirty="0">
                <a:latin typeface="Times New Roman" panose="02020603050405020304" pitchFamily="18" charset="0"/>
                <a:cs typeface="Times New Roman" panose="02020603050405020304" pitchFamily="18" charset="0"/>
              </a:rPr>
              <a:t>Релеҳои мобайнӣ</a:t>
            </a:r>
            <a:r>
              <a:rPr lang="ru-RU" sz="2200" dirty="0">
                <a:latin typeface="Times New Roman" panose="02020603050405020304" pitchFamily="18" charset="0"/>
                <a:cs typeface="Times New Roman" panose="02020603050405020304" pitchFamily="18" charset="0"/>
              </a:rPr>
              <a:t> (ё кӯмаккунанда) одатан барои тақвияти сигнал ё табдили он ба дигар занҷир истифода мешаванд ва қисми муҳими системаҳои релеӣ ба шумор мераванд.</a:t>
            </a:r>
            <a:endParaRPr kumimoji="0" lang="ru-RU" altLang="ru-RU" sz="22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3468363"/>
      </p:ext>
    </p:extLst>
  </p:cSld>
  <p:clrMapOvr>
    <a:masterClrMapping/>
  </p:clrMapOvr>
  <mc:AlternateContent xmlns:mc="http://schemas.openxmlformats.org/markup-compatibility/2006" xmlns:p14="http://schemas.microsoft.com/office/powerpoint/2010/main">
    <mc:Choice Requires="p14">
      <p:transition spd="slow" p14:dur="2000" advTm="75955"/>
    </mc:Choice>
    <mc:Fallback xmlns="">
      <p:transition spd="slow" advTm="7595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4" descr="Картинки по запросу корпоративное управление"/>
          <p:cNvSpPr/>
          <p:nvPr/>
        </p:nvSpPr>
        <p:spPr>
          <a:xfrm>
            <a:off x="126405" y="525562"/>
            <a:ext cx="247650" cy="2476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63">
              <a:solidFill>
                <a:schemeClr val="dk1"/>
              </a:solidFill>
              <a:latin typeface="Century Gothic"/>
              <a:ea typeface="Century Gothic"/>
              <a:cs typeface="Century Gothic"/>
              <a:sym typeface="Century Gothic"/>
            </a:endParaRPr>
          </a:p>
        </p:txBody>
      </p:sp>
      <p:sp>
        <p:nvSpPr>
          <p:cNvPr id="281" name="Google Shape;281;p24"/>
          <p:cNvSpPr txBox="1"/>
          <p:nvPr/>
        </p:nvSpPr>
        <p:spPr>
          <a:xfrm>
            <a:off x="0" y="0"/>
            <a:ext cx="9906000" cy="648030"/>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ts val="3500"/>
              <a:buFont typeface="Times New Roman"/>
              <a:buNone/>
            </a:pPr>
            <a:r>
              <a:rPr lang="uz-Cyrl-UZ" sz="3500" b="1" dirty="0">
                <a:solidFill>
                  <a:schemeClr val="lt1"/>
                </a:solidFill>
                <a:latin typeface="Times New Roman"/>
                <a:ea typeface="Times New Roman"/>
                <a:cs typeface="Times New Roman"/>
                <a:sym typeface="Times New Roman"/>
              </a:rPr>
              <a:t>Адабиёт</a:t>
            </a:r>
            <a:endParaRPr sz="3500" b="1" dirty="0">
              <a:solidFill>
                <a:schemeClr val="lt1"/>
              </a:solidFill>
              <a:latin typeface="Times New Roman"/>
              <a:ea typeface="Times New Roman"/>
              <a:cs typeface="Times New Roman"/>
              <a:sym typeface="Times New Roman"/>
            </a:endParaRPr>
          </a:p>
        </p:txBody>
      </p:sp>
      <p:sp>
        <p:nvSpPr>
          <p:cNvPr id="5" name="Rectangle 1">
            <a:extLst>
              <a:ext uri="{FF2B5EF4-FFF2-40B4-BE49-F238E27FC236}">
                <a16:creationId xmlns:a16="http://schemas.microsoft.com/office/drawing/2014/main" id="{ADC910C7-12FD-4803-BB45-1097967339CA}"/>
              </a:ext>
            </a:extLst>
          </p:cNvPr>
          <p:cNvSpPr>
            <a:spLocks noChangeArrowheads="1"/>
          </p:cNvSpPr>
          <p:nvPr/>
        </p:nvSpPr>
        <p:spPr bwMode="auto">
          <a:xfrm>
            <a:off x="750600" y="849627"/>
            <a:ext cx="8617863" cy="4093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sz="2000"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tg-Cyrl-TJ" sz="2000" dirty="0">
                <a:latin typeface="Times New Roman" panose="02020603050405020304" pitchFamily="18" charset="0"/>
                <a:cs typeface="Times New Roman" panose="02020603050405020304" pitchFamily="18" charset="0"/>
              </a:rPr>
              <a:t>Абдуллоев, Р.Т. Ҳимояи релеии таҷҳизоти электроэнергетикӣ: воситаи таълим / Р.Т. Абдуллоев, Д.Д. Давлатшоев, Б.Т. Абдуллоев,  Н.Х. Табаров. – Душанбе: Промэкспо, 2018. – 333 с.</a:t>
            </a:r>
            <a:endParaRPr lang="ru-RU" sz="2000"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ru-RU" sz="2000" dirty="0">
                <a:latin typeface="Times New Roman" panose="02020603050405020304" pitchFamily="18" charset="0"/>
                <a:cs typeface="Times New Roman" panose="02020603050405020304" pitchFamily="18" charset="0"/>
              </a:rPr>
              <a:t>Раҷабов, П., Д. Давлатшоев, У. Хоҷаева, и М. Каримов. </a:t>
            </a:r>
            <a:r>
              <a:rPr lang="ru-RU" sz="2000" i="1" dirty="0">
                <a:latin typeface="Times New Roman" panose="02020603050405020304" pitchFamily="18" charset="0"/>
                <a:cs typeface="Times New Roman" panose="02020603050405020304" pitchFamily="18" charset="0"/>
              </a:rPr>
              <a:t>Луғати истилоҳи соҳаи энергетика (русӣ-тоҷикӣ)</a:t>
            </a:r>
            <a:r>
              <a:rPr lang="ru-RU" sz="2000" dirty="0">
                <a:latin typeface="Times New Roman" panose="02020603050405020304" pitchFamily="18" charset="0"/>
                <a:cs typeface="Times New Roman" panose="02020603050405020304" pitchFamily="18" charset="0"/>
              </a:rPr>
              <a:t>. Душанбе: Комбинати полиграфии Вазорати фарҳанги Ҷумҳурии Тоҷикистон, 2004.</a:t>
            </a:r>
          </a:p>
          <a:p>
            <a:pPr marL="342900" lvl="0" indent="-342900">
              <a:buFont typeface="+mj-lt"/>
              <a:buAutoNum type="arabicPeriod"/>
            </a:pPr>
            <a:r>
              <a:rPr lang="ru-RU" sz="2000" dirty="0">
                <a:latin typeface="Times New Roman" panose="02020603050405020304" pitchFamily="18" charset="0"/>
                <a:cs typeface="Times New Roman" panose="02020603050405020304" pitchFamily="18" charset="0"/>
              </a:rPr>
              <a:t>Гельфанд, Я. С. </a:t>
            </a:r>
            <a:r>
              <a:rPr lang="ru-RU" sz="2000" i="1" dirty="0">
                <a:latin typeface="Times New Roman" panose="02020603050405020304" pitchFamily="18" charset="0"/>
                <a:cs typeface="Times New Roman" panose="02020603050405020304" pitchFamily="18" charset="0"/>
              </a:rPr>
              <a:t>Релейная защита распределительных сетей</a:t>
            </a:r>
            <a:r>
              <a:rPr lang="ru-RU" sz="2000" dirty="0">
                <a:latin typeface="Times New Roman" panose="02020603050405020304" pitchFamily="18" charset="0"/>
                <a:cs typeface="Times New Roman" panose="02020603050405020304" pitchFamily="18" charset="0"/>
              </a:rPr>
              <a:t>. 2-ю издания, перераб. ва иловашуд. М.: Энергоатомиздат, 1987.</a:t>
            </a:r>
          </a:p>
          <a:p>
            <a:pPr lvl="0" algn="just" eaLnBrk="0" fontAlgn="base" hangingPunct="0">
              <a:spcBef>
                <a:spcPct val="0"/>
              </a:spcBef>
              <a:spcAft>
                <a:spcPct val="0"/>
              </a:spcAft>
              <a:buClrTx/>
            </a:pPr>
            <a:endParaRPr lang="tg-Cyrl-TJ" sz="2000" u="sng" dirty="0">
              <a:solidFill>
                <a:srgbClr val="0563C1"/>
              </a:solidFill>
              <a:latin typeface="Times New Roman" panose="02020603050405020304" pitchFamily="18" charset="0"/>
              <a:ea typeface="Calibri" panose="020F0502020204030204" pitchFamily="34" charset="0"/>
              <a:cs typeface="Times New Roman" panose="02020603050405020304" pitchFamily="18" charset="0"/>
            </a:endParaRPr>
          </a:p>
          <a:p>
            <a:pPr lvl="0" algn="just" eaLnBrk="0" fontAlgn="base" hangingPunct="0">
              <a:spcBef>
                <a:spcPct val="0"/>
              </a:spcBef>
              <a:spcAft>
                <a:spcPct val="0"/>
              </a:spcAft>
              <a:buClrTx/>
            </a:pPr>
            <a:endParaRPr kumimoji="0" lang="ru-RU" altLang="ru-RU"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endParaRPr kumimoji="0" lang="ru-RU" altLang="ru-RU"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endParaRPr kumimoji="0" lang="ru-RU" altLang="ru-RU"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8749"/>
    </mc:Choice>
    <mc:Fallback xmlns="">
      <p:transition spd="slow" advTm="38749"/>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25"/>
          <p:cNvSpPr txBox="1">
            <a:spLocks noGrp="1"/>
          </p:cNvSpPr>
          <p:nvPr>
            <p:ph type="body" idx="1"/>
          </p:nvPr>
        </p:nvSpPr>
        <p:spPr>
          <a:xfrm>
            <a:off x="838200" y="2029981"/>
            <a:ext cx="8229600" cy="1966906"/>
          </a:xfrm>
          <a:prstGeom prst="rect">
            <a:avLst/>
          </a:prstGeom>
          <a:noFill/>
          <a:ln>
            <a:noFill/>
          </a:ln>
        </p:spPr>
        <p:txBody>
          <a:bodyPr spcFirstLastPara="1" wrap="square" lIns="91425" tIns="45700" rIns="91425" bIns="45700" anchor="t" anchorCtr="0">
            <a:normAutofit/>
          </a:bodyPr>
          <a:lstStyle/>
          <a:p>
            <a:pPr marL="228600" lvl="0" indent="-50800" algn="ctr" rtl="0">
              <a:lnSpc>
                <a:spcPct val="90000"/>
              </a:lnSpc>
              <a:spcBef>
                <a:spcPts val="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228600" lvl="0" indent="-50800" algn="ctr" rtl="0">
              <a:lnSpc>
                <a:spcPct val="90000"/>
              </a:lnSpc>
              <a:spcBef>
                <a:spcPts val="100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0" lvl="0" indent="0" algn="ctr" rtl="0">
              <a:lnSpc>
                <a:spcPct val="90000"/>
              </a:lnSpc>
              <a:spcBef>
                <a:spcPts val="1000"/>
              </a:spcBef>
              <a:spcAft>
                <a:spcPts val="0"/>
              </a:spcAft>
              <a:buClr>
                <a:schemeClr val="dk1"/>
              </a:buClr>
              <a:buSzPts val="2800"/>
              <a:buNone/>
            </a:pPr>
            <a:r>
              <a:rPr lang="uz-Cyrl-UZ" sz="3200" b="1" dirty="0">
                <a:latin typeface="Times New Roman" panose="02020603050405020304" pitchFamily="18" charset="0"/>
                <a:cs typeface="Times New Roman" panose="02020603050405020304" pitchFamily="18" charset="0"/>
              </a:rPr>
              <a:t> </a:t>
            </a:r>
            <a:r>
              <a:rPr lang="uz-Cyrl-UZ" sz="3200" b="1" dirty="0">
                <a:latin typeface="Times New Roman" panose="02020603050405020304" pitchFamily="18" charset="0"/>
                <a:ea typeface="Times New Roman"/>
                <a:cs typeface="Times New Roman" panose="02020603050405020304" pitchFamily="18" charset="0"/>
                <a:sym typeface="Times New Roman"/>
              </a:rPr>
              <a:t>ТАШАККУР!</a:t>
            </a:r>
            <a:endParaRPr sz="3200" b="1" dirty="0">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4258"/>
    </mc:Choice>
    <mc:Fallback xmlns="">
      <p:transition spd="slow" advTm="4258"/>
    </mc:Fallback>
  </mc:AlternateContent>
</p:sld>
</file>

<file path=ppt/theme/theme1.xml><?xml version="1.0" encoding="utf-8"?>
<a:theme xmlns:a="http://schemas.openxmlformats.org/drawingml/2006/main"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2151</TotalTime>
  <Words>2211</Words>
  <Application>Microsoft Office PowerPoint</Application>
  <PresentationFormat>Лист A4 (210x297 мм)</PresentationFormat>
  <Paragraphs>138</Paragraphs>
  <Slides>40</Slides>
  <Notes>5</Notes>
  <HiddenSlides>0</HiddenSlides>
  <MMClips>0</MMClips>
  <ScaleCrop>false</ScaleCrop>
  <HeadingPairs>
    <vt:vector size="8" baseType="variant">
      <vt:variant>
        <vt:lpstr>Использованные шрифты</vt:lpstr>
      </vt:variant>
      <vt:variant>
        <vt:i4>6</vt:i4>
      </vt:variant>
      <vt:variant>
        <vt:lpstr>Тема</vt:lpstr>
      </vt:variant>
      <vt:variant>
        <vt:i4>1</vt:i4>
      </vt:variant>
      <vt:variant>
        <vt:lpstr>Внедренные серверы OLE</vt:lpstr>
      </vt:variant>
      <vt:variant>
        <vt:i4>1</vt:i4>
      </vt:variant>
      <vt:variant>
        <vt:lpstr>Заголовки слайдов</vt:lpstr>
      </vt:variant>
      <vt:variant>
        <vt:i4>40</vt:i4>
      </vt:variant>
    </vt:vector>
  </HeadingPairs>
  <TitlesOfParts>
    <vt:vector size="48" baseType="lpstr">
      <vt:lpstr>Century Gothic</vt:lpstr>
      <vt:lpstr>Arial</vt:lpstr>
      <vt:lpstr>Times New Roman</vt:lpstr>
      <vt:lpstr>Calibri</vt:lpstr>
      <vt:lpstr>Symbol</vt:lpstr>
      <vt:lpstr>Cambria Math</vt:lpstr>
      <vt:lpstr>Тема Office</vt:lpstr>
      <vt:lpstr>Visio.Drawing.11</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user_2</dc:creator>
  <cp:lastModifiedBy>Абдуллоев Бахтиёр</cp:lastModifiedBy>
  <cp:revision>210</cp:revision>
  <dcterms:created xsi:type="dcterms:W3CDTF">2017-07-03T07:04:34Z</dcterms:created>
  <dcterms:modified xsi:type="dcterms:W3CDTF">2025-05-12T04:45:53Z</dcterms:modified>
</cp:coreProperties>
</file>