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642918"/>
            <a:ext cx="7772400" cy="1470025"/>
          </a:xfrm>
        </p:spPr>
        <p:txBody>
          <a:bodyPr>
            <a:normAutofit fontScale="90000"/>
          </a:bodyPr>
          <a:lstStyle/>
          <a:p>
            <a:r>
              <a:rPr lang="en-US" b="1"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Mavzu</a:t>
            </a:r>
            <a:r>
              <a:rPr lang="en-US"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t>
            </a:r>
            <a:r>
              <a:rPr lang="en-US"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Soya </a:t>
            </a:r>
            <a:r>
              <a:rPr lang="en-US" b="1"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usuli</a:t>
            </a:r>
            <a:r>
              <a:rPr lang="en-US"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t>
            </a:r>
            <a:r>
              <a:rPr lang="en-US" b="1"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mohiyati</a:t>
            </a:r>
            <a:r>
              <a:rPr lang="en-US"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t>
            </a:r>
            <a:r>
              <a:rPr lang="en-US" b="1"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Ultratovush</a:t>
            </a:r>
            <a:r>
              <a:rPr lang="en-US"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t>
            </a:r>
            <a:r>
              <a:rPr lang="en-US" b="1"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nazorati</a:t>
            </a:r>
            <a:r>
              <a:rPr lang="en-US"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t>
            </a:r>
            <a:r>
              <a:rPr lang="en-US" b="1"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jihozlari</a:t>
            </a:r>
            <a:r>
              <a:rPr lang="ru-RU" dirty="0" smtClean="0"/>
              <a:t/>
            </a:r>
            <a:br>
              <a:rPr lang="ru-RU" dirty="0" smtClean="0"/>
            </a:br>
            <a:endParaRPr lang="ru-RU" dirty="0"/>
          </a:p>
        </p:txBody>
      </p:sp>
      <p:sp>
        <p:nvSpPr>
          <p:cNvPr id="3" name="Подзаголовок 2"/>
          <p:cNvSpPr>
            <a:spLocks noGrp="1"/>
          </p:cNvSpPr>
          <p:nvPr>
            <p:ph type="subTitle" idx="1"/>
          </p:nvPr>
        </p:nvSpPr>
        <p:spPr>
          <a:xfrm>
            <a:off x="857224" y="2071678"/>
            <a:ext cx="8001056" cy="3071834"/>
          </a:xfrm>
        </p:spPr>
        <p:txBody>
          <a:bodyPr>
            <a:normAutofit/>
          </a:bodyPr>
          <a:lstStyle/>
          <a:p>
            <a:r>
              <a:rPr lang="en-US" b="1" dirty="0" err="1" smtClean="0"/>
              <a:t>Reja</a:t>
            </a:r>
            <a:r>
              <a:rPr lang="en-US" b="1" dirty="0" smtClean="0"/>
              <a:t>:</a:t>
            </a:r>
          </a:p>
          <a:p>
            <a:pPr algn="l"/>
            <a:r>
              <a:rPr lang="en-US" b="1" dirty="0" smtClean="0"/>
              <a:t>5</a:t>
            </a:r>
            <a:r>
              <a:rPr lang="uz-Cyrl-UZ" b="1" dirty="0" smtClean="0"/>
              <a:t>.3. Nazorat texnologiyasi                                                                                                 </a:t>
            </a:r>
            <a:endParaRPr lang="ru-RU" dirty="0" smtClean="0"/>
          </a:p>
          <a:p>
            <a:pPr algn="l"/>
            <a:r>
              <a:rPr lang="en-US" b="1" dirty="0" smtClean="0"/>
              <a:t>5</a:t>
            </a:r>
            <a:r>
              <a:rPr lang="uz-Cyrl-UZ" b="1" dirty="0" smtClean="0"/>
              <a:t>.4. Ultratovush bilan nazorat qilishni mexanizatsiyalash  va avtomatlashtirish    </a:t>
            </a:r>
            <a:endParaRPr lang="ru-RU" dirty="0" smtClean="0"/>
          </a:p>
          <a:p>
            <a:pPr algn="l"/>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500042"/>
            <a:ext cx="8229600" cy="1428752"/>
          </a:xfrm>
        </p:spPr>
        <p:txBody>
          <a:bodyPr>
            <a:normAutofit fontScale="90000"/>
          </a:bodyPr>
          <a:lstStyle/>
          <a:p>
            <a:r>
              <a:rPr lang="en-US" b="1" dirty="0" smtClean="0"/>
              <a:t>5</a:t>
            </a:r>
            <a:r>
              <a:rPr lang="uz-Cyrl-UZ" b="1" dirty="0" smtClean="0"/>
              <a:t>.</a:t>
            </a:r>
            <a:r>
              <a:rPr lang="en-US" b="1" dirty="0" smtClean="0"/>
              <a:t>1</a:t>
            </a:r>
            <a:r>
              <a:rPr lang="uz-Cyrl-UZ" b="1" dirty="0" smtClean="0"/>
              <a:t>. Nazorat </a:t>
            </a:r>
            <a:r>
              <a:rPr lang="uz-Cyrl-UZ" b="1" dirty="0" smtClean="0"/>
              <a:t>texnologiyasi</a:t>
            </a:r>
            <a:r>
              <a:rPr lang="en-US" b="1" dirty="0" smtClean="0"/>
              <a:t> 5</a:t>
            </a:r>
            <a:r>
              <a:rPr lang="uz-Cyrl-UZ" b="1" dirty="0" smtClean="0"/>
              <a:t>.</a:t>
            </a:r>
            <a:r>
              <a:rPr lang="en-US" b="1" dirty="0" smtClean="0"/>
              <a:t>1</a:t>
            </a:r>
            <a:r>
              <a:rPr lang="uz-Cyrl-UZ" b="1" dirty="0" smtClean="0"/>
              <a:t>. Nazorat texnologiyasi</a:t>
            </a:r>
            <a:r>
              <a:rPr lang="ru-RU" dirty="0" smtClean="0"/>
              <a:t/>
            </a:r>
            <a:br>
              <a:rPr lang="ru-RU" dirty="0" smtClean="0"/>
            </a:br>
            <a:endParaRPr lang="ru-RU" dirty="0"/>
          </a:p>
        </p:txBody>
      </p:sp>
      <p:sp>
        <p:nvSpPr>
          <p:cNvPr id="3" name="Содержимое 2"/>
          <p:cNvSpPr>
            <a:spLocks noGrp="1"/>
          </p:cNvSpPr>
          <p:nvPr>
            <p:ph idx="1"/>
          </p:nvPr>
        </p:nvSpPr>
        <p:spPr>
          <a:xfrm>
            <a:off x="428596" y="1714488"/>
            <a:ext cx="8229600" cy="4125923"/>
          </a:xfrm>
        </p:spPr>
        <p:txBody>
          <a:bodyPr>
            <a:normAutofit/>
          </a:bodyPr>
          <a:lstStyle/>
          <a:p>
            <a:pPr algn="ctr"/>
            <a:r>
              <a:rPr lang="uz-Cyrl-UZ" sz="2800" b="1" dirty="0" smtClean="0">
                <a:latin typeface="Times New Roman" pitchFamily="18" charset="0"/>
                <a:cs typeface="Times New Roman" pitchFamily="18" charset="0"/>
              </a:rPr>
              <a:t>Nuqsonlarning</a:t>
            </a:r>
            <a:r>
              <a:rPr lang="uz-Cyrl-UZ" sz="2800" b="1" dirty="0" smtClean="0">
                <a:latin typeface="Times New Roman" pitchFamily="18" charset="0"/>
                <a:cs typeface="Times New Roman" pitchFamily="18" charset="0"/>
              </a:rPr>
              <a:t> </a:t>
            </a:r>
            <a:r>
              <a:rPr lang="uz-Cyrl-UZ" sz="2800" b="1" dirty="0" smtClean="0">
                <a:latin typeface="Times New Roman" pitchFamily="18" charset="0"/>
                <a:cs typeface="Times New Roman" pitchFamily="18" charset="0"/>
              </a:rPr>
              <a:t>kattaligini o‘lchash va turini </a:t>
            </a:r>
            <a:r>
              <a:rPr lang="uz-Cyrl-UZ" sz="2800" b="1" dirty="0" smtClean="0">
                <a:latin typeface="Times New Roman" pitchFamily="18" charset="0"/>
                <a:cs typeface="Times New Roman" pitchFamily="18" charset="0"/>
              </a:rPr>
              <a:t>baholash</a:t>
            </a:r>
            <a:r>
              <a:rPr lang="en-US" sz="2800" b="1" dirty="0" smtClean="0">
                <a:latin typeface="Times New Roman" pitchFamily="18" charset="0"/>
                <a:cs typeface="Times New Roman" pitchFamily="18" charset="0"/>
              </a:rPr>
              <a:t>.</a:t>
            </a:r>
          </a:p>
          <a:p>
            <a:pPr algn="just"/>
            <a:r>
              <a:rPr lang="uz-Cyrl-UZ" sz="2800" b="1" dirty="0" smtClean="0">
                <a:latin typeface="Times New Roman" pitchFamily="18" charset="0"/>
                <a:cs typeface="Times New Roman" pitchFamily="18" charset="0"/>
              </a:rPr>
              <a:t> </a:t>
            </a:r>
            <a:r>
              <a:rPr lang="uz-Cyrl-UZ" sz="2800" dirty="0" smtClean="0">
                <a:latin typeface="Times New Roman" pitchFamily="18" charset="0"/>
                <a:cs typeface="Times New Roman" pitchFamily="18" charset="0"/>
              </a:rPr>
              <a:t>Amaliyotda </a:t>
            </a:r>
            <a:r>
              <a:rPr lang="uz-Cyrl-UZ" sz="2800" dirty="0" smtClean="0">
                <a:latin typeface="Times New Roman" pitchFamily="18" charset="0"/>
                <a:cs typeface="Times New Roman" pitchFamily="18" charset="0"/>
              </a:rPr>
              <a:t>aniqlangan nuqsonning kattaligi va turini baholash uchun nuqsonning istalgan sharoitida har qanday operator osongina o‘lchaydigan va oddiy raqamlar shaklida ifodalanadigan axborot belgilaridan foydalaniladi. C</a:t>
            </a:r>
            <a:r>
              <a:rPr lang="en-US" sz="2800" dirty="0" smtClean="0">
                <a:latin typeface="Times New Roman" pitchFamily="18" charset="0"/>
                <a:cs typeface="Times New Roman" pitchFamily="18" charset="0"/>
              </a:rPr>
              <a:t>h</a:t>
            </a:r>
            <a:r>
              <a:rPr lang="uz-Cyrl-UZ" sz="2800" dirty="0" smtClean="0">
                <a:latin typeface="Times New Roman" pitchFamily="18" charset="0"/>
                <a:cs typeface="Times New Roman" pitchFamily="18" charset="0"/>
              </a:rPr>
              <a:t>oklar sifatini baholash uchun odatda nuqsonlarning quyidagi o‘lchanadigan tavsiflaridan foydalaniladi:</a:t>
            </a:r>
            <a:endParaRPr lang="ru-RU" sz="2800"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71480"/>
            <a:ext cx="8229600" cy="5768997"/>
          </a:xfrm>
        </p:spPr>
        <p:txBody>
          <a:bodyPr>
            <a:normAutofit fontScale="62500" lnSpcReduction="20000"/>
          </a:bodyPr>
          <a:lstStyle/>
          <a:p>
            <a:r>
              <a:rPr lang="uz-Cyrl-UZ" dirty="0" smtClean="0"/>
              <a:t>1. Aks-sado-signal amplitudasi qaytaruvchi, u nuqsonning yuzasining ultratovush dastasi o‘qiga perpendiklyar bo‘lgan tekislikka proeksiyasiga mutanosib bo‘ladi.</a:t>
            </a:r>
            <a:endParaRPr lang="ru-RU" dirty="0" smtClean="0"/>
          </a:p>
          <a:p>
            <a:r>
              <a:rPr lang="uz-Cyrl-UZ" dirty="0" smtClean="0"/>
              <a:t>2. Shartli uzunlik, u o‘zgartkichning chok bo‘ylab siljish zonasi uzunligi bilan aniqlanib, topilgan nuqsondan kelayotgan aks-sado-signal ana shu zona doirasida qayd etiladi.</a:t>
            </a:r>
            <a:endParaRPr lang="ru-RU" dirty="0" smtClean="0"/>
          </a:p>
          <a:p>
            <a:r>
              <a:rPr lang="uz-Cyrl-UZ" dirty="0" smtClean="0"/>
              <a:t>3. Shartli balandlik, u nuqsonlarning yotish chuqurliklari orasidagi farqga teng bo‘lib, bu chuqurliklar qiya o‘zgartkichning chekka holatlarida, uni chok o‘qiga nisbatan perpendikulyar tarzda siljitib o‘lchanadi. Qiya o‘zgartkichning chekka holatlarida deganda nuqsondan kelayotgan aks-sado-signalning defektoskop yoyilmasida paydo bo‘lishi va yo‘qolishiga mos keluvchi holati tushuniladi.</a:t>
            </a:r>
            <a:endParaRPr lang="ru-RU" dirty="0" smtClean="0"/>
          </a:p>
          <a:p>
            <a:r>
              <a:rPr lang="uz-Cyrl-UZ" dirty="0" smtClean="0"/>
              <a:t>4. C</a:t>
            </a:r>
            <a:r>
              <a:rPr lang="en-US" dirty="0" smtClean="0"/>
              <a:t>h</a:t>
            </a:r>
            <a:r>
              <a:rPr lang="uz-Cyrl-UZ" dirty="0" smtClean="0"/>
              <a:t>okning uzunlik birligiga to‘g‘ri keluvchi nuqsonlar soni</a:t>
            </a:r>
            <a:endParaRPr lang="ru-RU" dirty="0" smtClean="0"/>
          </a:p>
          <a:p>
            <a:r>
              <a:rPr lang="uz-Cyrl-UZ" dirty="0" smtClean="0"/>
              <a:t>5. Nuqsonning chok kesimi va uzunligi bo‘yicha koordinatalari. Nuqson turini baholash uchun quyida ko‘rib chiqiladigan qo‘shimcha axborot belgilaridan foydalaniladi. Nuqsonning payvand chokdagi o‘rni uchta koordinata bilan aniqlanadi, yani </a:t>
            </a:r>
            <a:r>
              <a:rPr lang="uz-Cyrl-UZ" i="1" dirty="0" smtClean="0"/>
              <a:t>N</a:t>
            </a:r>
            <a:r>
              <a:rPr lang="uz-Cyrl-UZ" dirty="0" smtClean="0"/>
              <a:t> – yuzaga normal bo‘yicha hisoblanadigan nuqsonning yotish chuqurligi; </a:t>
            </a:r>
            <a:r>
              <a:rPr lang="uz-Cyrl-UZ" i="1" dirty="0" smtClean="0"/>
              <a:t>X</a:t>
            </a:r>
            <a:r>
              <a:rPr lang="uz-Cyrl-UZ" dirty="0" smtClean="0"/>
              <a:t> – buyumning yuzasi bo‘ylab izlagichning nurlanish markazidan nuqsongacha bo‘lgan oraliq; </a:t>
            </a:r>
            <a:r>
              <a:rPr lang="uz-Cyrl-UZ" i="1" dirty="0" smtClean="0"/>
              <a:t>L</a:t>
            </a:r>
            <a:r>
              <a:rPr lang="uz-Cyrl-UZ" dirty="0" smtClean="0"/>
              <a:t> – chok o‘qi bo‘ylab nuqsondan qandaydir tanlangan hisoblash nuqtasigacha bo‘lgan oraliq.</a:t>
            </a:r>
            <a:endParaRPr lang="ru-RU" dirty="0" smtClean="0"/>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428604"/>
            <a:ext cx="8229600" cy="1143000"/>
          </a:xfrm>
        </p:spPr>
        <p:txBody>
          <a:bodyPr>
            <a:normAutofit/>
          </a:bodyPr>
          <a:lstStyle/>
          <a:p>
            <a:r>
              <a:rPr lang="uz-Cyrl-UZ" sz="3500" b="1" dirty="0" smtClean="0">
                <a:latin typeface="Times New Roman" pitchFamily="18" charset="0"/>
                <a:cs typeface="Times New Roman" pitchFamily="18" charset="0"/>
              </a:rPr>
              <a:t>Nuqsonlarning</a:t>
            </a:r>
            <a:r>
              <a:rPr lang="en-US" sz="3500" b="1" dirty="0" smtClean="0">
                <a:latin typeface="Times New Roman" pitchFamily="18" charset="0"/>
                <a:cs typeface="Times New Roman" pitchFamily="18" charset="0"/>
              </a:rPr>
              <a:t> </a:t>
            </a:r>
            <a:r>
              <a:rPr lang="uz-Cyrl-UZ" sz="3500" b="1" dirty="0" smtClean="0">
                <a:latin typeface="Times New Roman" pitchFamily="18" charset="0"/>
                <a:cs typeface="Times New Roman" pitchFamily="18" charset="0"/>
              </a:rPr>
              <a:t>turini baholash. </a:t>
            </a:r>
            <a:endParaRPr lang="ru-RU" sz="3500" dirty="0"/>
          </a:p>
        </p:txBody>
      </p:sp>
      <p:sp>
        <p:nvSpPr>
          <p:cNvPr id="3" name="Содержимое 2"/>
          <p:cNvSpPr>
            <a:spLocks noGrp="1"/>
          </p:cNvSpPr>
          <p:nvPr>
            <p:ph idx="1"/>
          </p:nvPr>
        </p:nvSpPr>
        <p:spPr/>
        <p:txBody>
          <a:bodyPr>
            <a:normAutofit fontScale="70000" lnSpcReduction="20000"/>
          </a:bodyPr>
          <a:lstStyle/>
          <a:p>
            <a:pPr algn="just"/>
            <a:r>
              <a:rPr lang="uz-Cyrl-UZ" dirty="0" smtClean="0"/>
              <a:t>Ultratovushli defektoskopiada aks-sado-signal amplitudasi nuqsondan kelayotgan aks-sado-signali o‘sha o‘zgartkichning o‘zi malum kattalikdagi va geometrik shakldagi tayanch qaytargichdan olgan qandaydir tayanch signal bilan solishtirishdan iborat bo‘lgan usul bilan o‘lchanadi. </a:t>
            </a:r>
            <a:endParaRPr lang="ru-RU" dirty="0" smtClean="0"/>
          </a:p>
          <a:p>
            <a:pPr algn="just"/>
            <a:r>
              <a:rPr lang="uz-Cyrl-UZ" dirty="0" smtClean="0"/>
              <a:t>Qanday turdagi nuqson aniqlanganligi oldindan ma’lum bo‘lganda edi, u holda nuqsondan kelayotgan aks-sado-signalni shakli nuqson shakliga eng yaqin bo‘lgan sun’iy qaytargichdan kelayotgan signal bilan solishtirish eng to‘g‘ri bo‘lardi. Ammo ko‘pincha nuqsonning turini etarlicha ishonch bilan aniqlash mumkin bo‘lmaydi. Bundan tashqari, nuqsonning o‘lchami har qanday o‘lchashda hosil bo‘luvchi biron bir standartlashtirilgan qiymat orqali ifodalanmog‘i kerak. SHu bois aks-sado-signal amplitudasini o‘lchashni bir hillashtirish maqsadida nuqsonning ekvivalent yuzi (yoki ekvivalent diametr) tushunchasi joriy etilgan.</a:t>
            </a:r>
            <a:endParaRPr lang="ru-RU" dirty="0" smtClean="0"/>
          </a:p>
          <a:p>
            <a:pPr algn="just"/>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latin typeface="Times New Roman" pitchFamily="18" charset="0"/>
                <a:cs typeface="Times New Roman" pitchFamily="18" charset="0"/>
              </a:rPr>
              <a:t>Nuqsonlarning</a:t>
            </a:r>
            <a:r>
              <a:rPr lang="en-US"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turini baholash. </a:t>
            </a:r>
            <a:endParaRPr lang="ru-RU" dirty="0"/>
          </a:p>
        </p:txBody>
      </p:sp>
      <p:sp>
        <p:nvSpPr>
          <p:cNvPr id="3" name="Содержимое 2"/>
          <p:cNvSpPr>
            <a:spLocks noGrp="1"/>
          </p:cNvSpPr>
          <p:nvPr>
            <p:ph idx="1"/>
          </p:nvPr>
        </p:nvSpPr>
        <p:spPr>
          <a:xfrm>
            <a:off x="285720" y="1600200"/>
            <a:ext cx="8401080" cy="4525963"/>
          </a:xfrm>
        </p:spPr>
        <p:txBody>
          <a:bodyPr>
            <a:normAutofit fontScale="77500" lnSpcReduction="20000"/>
          </a:bodyPr>
          <a:lstStyle/>
          <a:p>
            <a:r>
              <a:rPr lang="uz-Cyrl-UZ" dirty="0" smtClean="0"/>
              <a:t>Nuqsonlarning ekvivalent o‘lchamini o‘lchashning ikki usuli: </a:t>
            </a:r>
            <a:r>
              <a:rPr lang="uz-Cyrl-UZ" u="sng" dirty="0" smtClean="0"/>
              <a:t>test - namunalar yordamida </a:t>
            </a:r>
            <a:r>
              <a:rPr lang="uz-Cyrl-UZ" dirty="0" smtClean="0"/>
              <a:t>va </a:t>
            </a:r>
            <a:r>
              <a:rPr lang="uz-Cyrl-UZ" u="sng" dirty="0" smtClean="0"/>
              <a:t>ARD-diagrammalar bo‘yicha</a:t>
            </a:r>
            <a:r>
              <a:rPr lang="uz-Cyrl-UZ" dirty="0" smtClean="0"/>
              <a:t>o‘lchash usullari mavjud</a:t>
            </a:r>
            <a:r>
              <a:rPr lang="uz-Cyrl-UZ" dirty="0" smtClean="0"/>
              <a:t>.</a:t>
            </a:r>
            <a:endParaRPr lang="en-US" dirty="0" smtClean="0"/>
          </a:p>
          <a:p>
            <a:r>
              <a:rPr lang="uz-Cyrl-UZ" dirty="0" smtClean="0"/>
              <a:t> </a:t>
            </a:r>
            <a:r>
              <a:rPr lang="uz-Cyrl-UZ" dirty="0" smtClean="0"/>
              <a:t>Birinchi usuldan nuqsondan kelayotgan aks-sado-signal test – namunada nuqson yotgan chuqurlikda tayyorlangan turli kattalikdagi yassi tubli teshiklardan kelayotgan signal bilan ketma ket solishtiriladi</a:t>
            </a:r>
            <a:r>
              <a:rPr lang="uz-Cyrl-UZ" dirty="0" smtClean="0"/>
              <a:t>.</a:t>
            </a:r>
            <a:endParaRPr lang="en-US" dirty="0" smtClean="0"/>
          </a:p>
          <a:p>
            <a:r>
              <a:rPr lang="uz-Cyrl-UZ" dirty="0" smtClean="0"/>
              <a:t> </a:t>
            </a:r>
            <a:r>
              <a:rPr lang="uz-Cyrl-UZ" dirty="0" smtClean="0"/>
              <a:t>Test-namuna nazorat qilinadigan buyumning ayni nushasidan iborat</a:t>
            </a:r>
            <a:r>
              <a:rPr lang="uz-Cyrl-UZ" dirty="0" smtClean="0"/>
              <a:t>.</a:t>
            </a:r>
            <a:endParaRPr lang="en-US" dirty="0" smtClean="0"/>
          </a:p>
          <a:p>
            <a:r>
              <a:rPr lang="uz-Cyrl-UZ" dirty="0" smtClean="0"/>
              <a:t> </a:t>
            </a:r>
            <a:r>
              <a:rPr lang="uz-Cyrl-UZ" dirty="0" smtClean="0"/>
              <a:t>Nuqsonlarning ekvivalent o‘lchamini o‘lchashga doir barcha amallar shundan iboratki, bunda nuqsondan kelayotgan aks-sado-signalga teng aks-sado-signal kelayotgan teshikni topish zarur bo‘ladi.</a:t>
            </a:r>
            <a:endParaRPr lang="ru-RU"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5"/>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2435" t="2692" r="3102" b="52205"/>
          <a:stretch>
            <a:fillRect/>
          </a:stretch>
        </p:blipFill>
        <p:spPr bwMode="auto">
          <a:xfrm>
            <a:off x="285720" y="1214422"/>
            <a:ext cx="4357686" cy="2000264"/>
          </a:xfrm>
          <a:prstGeom prst="rect">
            <a:avLst/>
          </a:prstGeom>
          <a:noFill/>
          <a:ln>
            <a:noFill/>
          </a:ln>
        </p:spPr>
      </p:pic>
      <p:pic>
        <p:nvPicPr>
          <p:cNvPr id="5" name="Рисунок 4" descr="5"/>
          <p:cNvPicPr/>
          <p:nvPr/>
        </p:nvPicPr>
        <p:blipFill>
          <a:blip r:embed="rId3"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4311" t="57355" r="1366" b="3612"/>
          <a:stretch>
            <a:fillRect/>
          </a:stretch>
        </p:blipFill>
        <p:spPr bwMode="auto">
          <a:xfrm>
            <a:off x="4857752" y="1142984"/>
            <a:ext cx="3929090" cy="2000264"/>
          </a:xfrm>
          <a:prstGeom prst="rect">
            <a:avLst/>
          </a:prstGeom>
          <a:noFill/>
          <a:ln>
            <a:noFill/>
          </a:ln>
        </p:spPr>
      </p:pic>
      <p:sp>
        <p:nvSpPr>
          <p:cNvPr id="1025" name="Rectangle 1"/>
          <p:cNvSpPr>
            <a:spLocks noChangeArrowheads="1"/>
          </p:cNvSpPr>
          <p:nvPr/>
        </p:nvSpPr>
        <p:spPr bwMode="auto">
          <a:xfrm>
            <a:off x="285720" y="4286256"/>
            <a:ext cx="9144064" cy="178510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.1-rasm. Pleksiglasli qiya izlagich uchun ARD-diagrammali </a:t>
            </a: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planshet (</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40</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º</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pezoplastinaning diametri 12 mm, </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ƒ</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=2,5 Mgs):</a:t>
            </a:r>
            <a:endParaRPr kumimoji="0" lang="ru-RU" sz="2200" b="0" i="0" u="none" strike="noStrike" cap="none" normalizeH="0" baseline="0" dirty="0" smtClean="0">
              <a:ln>
                <a:noFill/>
              </a:ln>
              <a:solidFill>
                <a:schemeClr val="tx1"/>
              </a:solidFill>
              <a:effectLst/>
              <a:latin typeface="Arial" pitchFamily="34" charset="0"/>
              <a:cs typeface="Arial" pitchFamily="34"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1 </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sym typeface="Symbol" pitchFamily="18" charset="2"/>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 nuqson tubidan kelayotgan signal, </a:t>
            </a: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2 </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sym typeface="Symbol" pitchFamily="18" charset="2"/>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 nuqsonning diametri</a:t>
            </a:r>
            <a:endParaRPr kumimoji="0" lang="ru-RU" sz="2200" b="0" i="0" u="none" strike="noStrike" cap="none" normalizeH="0" baseline="0" dirty="0" smtClean="0">
              <a:ln>
                <a:noFill/>
              </a:ln>
              <a:solidFill>
                <a:schemeClr val="tx1"/>
              </a:solidFill>
              <a:effectLst/>
              <a:latin typeface="Arial" pitchFamily="34" charset="0"/>
              <a:cs typeface="Arial" pitchFamily="34"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1 Signal amplitudasi, manfiy desibel</a:t>
            </a:r>
          </a:p>
        </p:txBody>
      </p:sp>
      <p:sp>
        <p:nvSpPr>
          <p:cNvPr id="7" name="Прямоугольник 6"/>
          <p:cNvSpPr/>
          <p:nvPr/>
        </p:nvSpPr>
        <p:spPr>
          <a:xfrm>
            <a:off x="2285984" y="3214686"/>
            <a:ext cx="300082" cy="369332"/>
          </a:xfrm>
          <a:prstGeom prst="rect">
            <a:avLst/>
          </a:prstGeom>
        </p:spPr>
        <p:txBody>
          <a:bodyPr wrap="none">
            <a:spAutoFit/>
          </a:bodyPr>
          <a:lstStyle/>
          <a:p>
            <a:r>
              <a:rPr lang="uz-Cyrl-UZ" dirty="0" smtClean="0">
                <a:latin typeface="Times New Roman" pitchFamily="18" charset="0"/>
                <a:ea typeface="Times New Roman" pitchFamily="18" charset="0"/>
                <a:cs typeface="Times New Roman" pitchFamily="18" charset="0"/>
                <a:sym typeface="Symbol" pitchFamily="18" charset="2"/>
              </a:rPr>
              <a:t>1</a:t>
            </a:r>
            <a:endParaRPr lang="ru-RU" dirty="0"/>
          </a:p>
        </p:txBody>
      </p:sp>
      <p:sp>
        <p:nvSpPr>
          <p:cNvPr id="8" name="Прямоугольник 7"/>
          <p:cNvSpPr/>
          <p:nvPr/>
        </p:nvSpPr>
        <p:spPr>
          <a:xfrm>
            <a:off x="6643702" y="3357562"/>
            <a:ext cx="300082" cy="369332"/>
          </a:xfrm>
          <a:prstGeom prst="rect">
            <a:avLst/>
          </a:prstGeom>
        </p:spPr>
        <p:txBody>
          <a:bodyPr wrap="none">
            <a:spAutoFit/>
          </a:bodyPr>
          <a:lstStyle/>
          <a:p>
            <a:r>
              <a:rPr lang="en-US" dirty="0" smtClean="0">
                <a:latin typeface="Times New Roman" pitchFamily="18" charset="0"/>
                <a:ea typeface="Times New Roman" pitchFamily="18" charset="0"/>
                <a:cs typeface="Times New Roman" pitchFamily="18" charset="0"/>
                <a:sym typeface="Symbol" pitchFamily="18" charset="2"/>
              </a:rPr>
              <a:t>2</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Tovush yordamida nazorat qilish usuli.</a:t>
            </a:r>
            <a:endParaRPr lang="ru-RU" dirty="0"/>
          </a:p>
        </p:txBody>
      </p:sp>
      <p:sp>
        <p:nvSpPr>
          <p:cNvPr id="3" name="Содержимое 2"/>
          <p:cNvSpPr>
            <a:spLocks noGrp="1"/>
          </p:cNvSpPr>
          <p:nvPr>
            <p:ph idx="1"/>
          </p:nvPr>
        </p:nvSpPr>
        <p:spPr/>
        <p:txBody>
          <a:bodyPr>
            <a:normAutofit fontScale="77500" lnSpcReduction="20000"/>
          </a:bodyPr>
          <a:lstStyle/>
          <a:p>
            <a:pPr algn="just"/>
            <a:r>
              <a:rPr lang="uz-Cyrl-UZ" dirty="0" smtClean="0"/>
              <a:t>Ultratovush bilan nazorat qilish uchun qo‘llaniladigan uslub chokning butun kesimdagi va chokka yaqin zonadagi yo‘l qo‘yib bo‘lmaydigan hamma nuqsonlar aniqlanishini ta’minlashi kerak. </a:t>
            </a:r>
            <a:endParaRPr lang="en-US" dirty="0" smtClean="0"/>
          </a:p>
          <a:p>
            <a:pPr algn="just"/>
            <a:r>
              <a:rPr lang="uz-Cyrl-UZ" dirty="0" smtClean="0"/>
              <a:t>SHuning </a:t>
            </a:r>
            <a:r>
              <a:rPr lang="uz-Cyrl-UZ" dirty="0" smtClean="0"/>
              <a:t>uchun payvand choklarini ultratovush bilan defektoskopiya qilishda o‘zgartgichning turi, nazorat parametrlari va sxemalari birikmaning tuzilishidan kelib chiqqan hamda nuqsonlarning kesimda taqsimlanish ehtimoliy–statistik tavsiflariga, ularning chokning asosiy o‘qlariga nisbatan joylashuviga va nuqsonlar turiga asoslangan holda tanlanmog‘i lozim</a:t>
            </a:r>
            <a:r>
              <a:rPr lang="uz-Cyrl-UZ" dirty="0" smtClean="0"/>
              <a:t>.</a:t>
            </a:r>
            <a:endParaRPr lang="en-US" dirty="0" smtClean="0"/>
          </a:p>
          <a:p>
            <a:pPr algn="just"/>
            <a:r>
              <a:rPr lang="uz-Cyrl-UZ" dirty="0" smtClean="0"/>
              <a:t> </a:t>
            </a:r>
            <a:r>
              <a:rPr lang="uz-Cyrl-UZ" dirty="0" smtClean="0"/>
              <a:t>O‘z navbatida, bu tavsiflar, payvand chokning tur–o‘lchami va payvandlash texnologiyasiga mivofiq belgilanadi.</a:t>
            </a:r>
            <a:endParaRPr lang="ru-RU" dirty="0" smtClean="0"/>
          </a:p>
          <a:p>
            <a:pPr algn="just"/>
            <a:endParaRPr lang="ru-RU"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71546"/>
            <a:ext cx="8229600" cy="4525963"/>
          </a:xfrm>
        </p:spPr>
        <p:txBody>
          <a:bodyPr/>
          <a:lstStyle/>
          <a:p>
            <a:r>
              <a:rPr lang="uz-Cyrl-UZ" dirty="0" smtClean="0"/>
              <a:t>Payvand choklarini nazorat qilish uchun asosan to‘g‘ri nur, to‘g‘ri va bir marta qaytarlgan nur, ko‘p martta qaytarilgan nur bilan qatlama – qatlam (bularning hammasi defektoskopga ulashning qo‘shilgan sxemasi bo‘yicha bajariladi), aks-sado-ko‘zgu usuli, ko‘zgu-soya va soya usullari bilan tovush yordamida nazorat qilishda foydalaniladi.</a:t>
            </a:r>
            <a:endParaRPr lang="ru-RU" dirty="0" smtClean="0"/>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To‘g‘ri nur bilantovush yordamida nazorat qilish</a:t>
            </a:r>
            <a:endParaRPr lang="ru-RU" b="1" dirty="0"/>
          </a:p>
        </p:txBody>
      </p:sp>
      <p:pic>
        <p:nvPicPr>
          <p:cNvPr id="4" name="Содержимое 3" descr="5"/>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4680" t="3795"/>
          <a:stretch>
            <a:fillRect/>
          </a:stretch>
        </p:blipFill>
        <p:spPr bwMode="auto">
          <a:xfrm>
            <a:off x="1000100" y="1428736"/>
            <a:ext cx="6500857" cy="3643338"/>
          </a:xfrm>
          <a:prstGeom prst="rect">
            <a:avLst/>
          </a:prstGeom>
          <a:noFill/>
          <a:ln>
            <a:noFill/>
          </a:ln>
        </p:spPr>
      </p:pic>
      <p:sp>
        <p:nvSpPr>
          <p:cNvPr id="19457" name="Rectangle 1"/>
          <p:cNvSpPr>
            <a:spLocks noChangeArrowheads="1"/>
          </p:cNvSpPr>
          <p:nvPr/>
        </p:nvSpPr>
        <p:spPr bwMode="auto">
          <a:xfrm>
            <a:off x="0" y="5214950"/>
            <a:ext cx="91440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6</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-rasm. Uchma uch payvand choklarini quyidagi usullar bilan tovush yordamida </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nazorat qilish sxemalari: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to</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ri nur bilan, b </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to</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ri va bir marta qaytarilgan nur bilan, v </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ko</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 marta qaytarilgan nur bilan, </a:t>
            </a:r>
            <a:endParaRPr kumimoji="0" lang="en-US"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 </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qatlamma </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qatlam, d </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tandem</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aks-sado-ko</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zgu usuli bilan, e -  aks-ko</a:t>
            </a:r>
            <a:r>
              <a:rPr kumimoji="0" lang="uz-Cyrl-UZ"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zgu-soya usuli bilan</a:t>
            </a:r>
            <a:endParaRPr kumimoji="0" lang="uz-Cyrl-UZ"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571480"/>
            <a:ext cx="8715404" cy="1143000"/>
          </a:xfrm>
        </p:spPr>
        <p:txBody>
          <a:bodyPr>
            <a:normAutofit fontScale="90000"/>
          </a:bodyPr>
          <a:lstStyle/>
          <a:p>
            <a:r>
              <a:rPr lang="uz-Cyrl-UZ" b="1" dirty="0" smtClean="0"/>
              <a:t>Ko‘ndalang darzlarni </a:t>
            </a:r>
            <a:r>
              <a:rPr lang="uz-Cyrl-UZ" b="1" dirty="0" smtClean="0"/>
              <a:t>tovush </a:t>
            </a:r>
            <a:r>
              <a:rPr lang="uz-Cyrl-UZ" b="1" dirty="0" smtClean="0"/>
              <a:t>yordamida </a:t>
            </a:r>
            <a:r>
              <a:rPr lang="ru-RU" b="1" dirty="0" smtClean="0"/>
              <a:t/>
            </a:r>
            <a:br>
              <a:rPr lang="ru-RU" b="1" dirty="0" smtClean="0"/>
            </a:br>
            <a:r>
              <a:rPr lang="uz-Cyrl-UZ" b="1" dirty="0" smtClean="0"/>
              <a:t>aniqlash sxemalari:</a:t>
            </a:r>
            <a:r>
              <a:rPr lang="ru-RU" dirty="0" smtClean="0"/>
              <a:t/>
            </a:r>
            <a:br>
              <a:rPr lang="ru-RU" dirty="0" smtClean="0"/>
            </a:br>
            <a:endParaRPr lang="ru-RU" dirty="0"/>
          </a:p>
        </p:txBody>
      </p:sp>
      <p:pic>
        <p:nvPicPr>
          <p:cNvPr id="4" name="Содержимое 3" descr="5"/>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t="2248"/>
          <a:stretch>
            <a:fillRect/>
          </a:stretch>
        </p:blipFill>
        <p:spPr bwMode="auto">
          <a:xfrm>
            <a:off x="642910" y="1714488"/>
            <a:ext cx="3286148" cy="3857652"/>
          </a:xfrm>
          <a:prstGeom prst="rect">
            <a:avLst/>
          </a:prstGeom>
          <a:noFill/>
          <a:ln>
            <a:noFill/>
          </a:ln>
        </p:spPr>
      </p:pic>
      <p:sp>
        <p:nvSpPr>
          <p:cNvPr id="22529" name="Rectangle 1"/>
          <p:cNvSpPr>
            <a:spLocks noChangeArrowheads="1"/>
          </p:cNvSpPr>
          <p:nvPr/>
        </p:nvSpPr>
        <p:spPr bwMode="auto">
          <a:xfrm>
            <a:off x="4357686" y="1928802"/>
            <a:ext cx="3651705" cy="280076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bitta izlagich bilan, </a:t>
            </a: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 </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ikkita izlagich bilan,</a:t>
            </a: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v </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chok kuchaytirgichini olib</a:t>
            </a: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tashlagan holda </a:t>
            </a: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bitta izlagich yoki ikkita</a:t>
            </a: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izlagich bilan</a:t>
            </a:r>
            <a:endParaRPr kumimoji="0" lang="uz-Cyrl-UZ"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dirty="0" smtClean="0"/>
              <a:t>. Tavrsimon va burchakli birikmalarni nazorat qilish sxemalari</a:t>
            </a:r>
            <a:endParaRPr lang="ru-RU" dirty="0"/>
          </a:p>
        </p:txBody>
      </p:sp>
      <p:pic>
        <p:nvPicPr>
          <p:cNvPr id="4" name="Содержимое 3" descr="5"/>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571472" y="1571612"/>
            <a:ext cx="3643338" cy="4572032"/>
          </a:xfrm>
          <a:prstGeom prst="rect">
            <a:avLst/>
          </a:prstGeom>
          <a:noFill/>
          <a:ln>
            <a:noFill/>
          </a:ln>
        </p:spPr>
      </p:pic>
      <p:sp>
        <p:nvSpPr>
          <p:cNvPr id="23553" name="Rectangle 1"/>
          <p:cNvSpPr>
            <a:spLocks noChangeArrowheads="1"/>
          </p:cNvSpPr>
          <p:nvPr/>
        </p:nvSpPr>
        <p:spPr bwMode="auto">
          <a:xfrm>
            <a:off x="4143372" y="2285992"/>
            <a:ext cx="4643470"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Soxta aks-sado-signal 1a Soxta aks-sado-signallar</a:t>
            </a:r>
            <a:endPar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Payvandlanmay qolgan joydan kelayotgan aks-sado-signal</a:t>
            </a:r>
            <a:endPar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Darzdan kelayotgan aks-sado-signallar</a:t>
            </a:r>
            <a:endPar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G</a:t>
            </a:r>
            <a:r>
              <a:rPr kumimoji="0" lang="uz-Cyrl-UZ" sz="20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ovakdan kelayotgan aks-sado-signallar</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500042"/>
            <a:ext cx="8229600" cy="1714504"/>
          </a:xfrm>
        </p:spPr>
        <p:txBody>
          <a:bodyPr>
            <a:normAutofit fontScale="90000"/>
          </a:bodyPr>
          <a:lstStyle/>
          <a:p>
            <a:r>
              <a:rPr lang="en-US" b="1" dirty="0" smtClean="0"/>
              <a:t>5.2 </a:t>
            </a:r>
            <a:r>
              <a:rPr lang="uz-Cyrl-UZ" b="1" dirty="0" smtClean="0"/>
              <a:t>Ultratovush bilan nazorat qilishni mexanizatsiyalash </a:t>
            </a:r>
            <a:r>
              <a:rPr lang="uz-Cyrl-UZ" b="1" dirty="0" smtClean="0"/>
              <a:t>va</a:t>
            </a:r>
            <a:r>
              <a:rPr lang="en-US" b="1" dirty="0" smtClean="0"/>
              <a:t> </a:t>
            </a:r>
            <a:r>
              <a:rPr lang="uz-Cyrl-UZ" b="1" dirty="0" smtClean="0"/>
              <a:t>avtomatlashtirish</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a:xfrm>
            <a:off x="457200" y="2000240"/>
            <a:ext cx="8229600" cy="4125923"/>
          </a:xfrm>
        </p:spPr>
        <p:txBody>
          <a:bodyPr>
            <a:normAutofit fontScale="62500" lnSpcReduction="20000"/>
          </a:bodyPr>
          <a:lstStyle/>
          <a:p>
            <a:r>
              <a:rPr lang="uz-Cyrl-UZ" b="1" dirty="0" smtClean="0"/>
              <a:t>Umumiy malumotlar. </a:t>
            </a:r>
            <a:r>
              <a:rPr lang="en-US" b="1" dirty="0" smtClean="0"/>
              <a:t> </a:t>
            </a:r>
            <a:r>
              <a:rPr lang="uz-Cyrl-UZ" dirty="0" smtClean="0"/>
              <a:t>Ultratovush </a:t>
            </a:r>
            <a:r>
              <a:rPr lang="uz-Cyrl-UZ" dirty="0" smtClean="0"/>
              <a:t>bilan qo‘lda nazorat qilish qator oddiy va murakkab operatsiyalardan iborat. Operator o‘zgartkichni chok yaqinidagi zonada murakkab traektoriya </a:t>
            </a:r>
            <a:r>
              <a:rPr lang="uz-Cyrl-UZ" dirty="0" smtClean="0"/>
              <a:t>bo‘yicha</a:t>
            </a:r>
            <a:r>
              <a:rPr lang="en-US" dirty="0" smtClean="0"/>
              <a:t> </a:t>
            </a:r>
            <a:r>
              <a:rPr lang="uz-Cyrl-UZ" dirty="0" smtClean="0"/>
              <a:t>xarakalantiradi</a:t>
            </a:r>
            <a:r>
              <a:rPr lang="uz-Cyrl-UZ" dirty="0" smtClean="0"/>
              <a:t>. </a:t>
            </a:r>
            <a:endParaRPr lang="en-US" dirty="0" smtClean="0"/>
          </a:p>
          <a:p>
            <a:r>
              <a:rPr lang="uz-Cyrl-UZ" dirty="0" smtClean="0"/>
              <a:t>Traektoriyaning </a:t>
            </a:r>
            <a:r>
              <a:rPr lang="uz-Cyrl-UZ" dirty="0" smtClean="0"/>
              <a:t>murakkablik darajasi chokning tur – o‘lchami, fazodagi holatiga, aniqlangan nuqsonlarning miqdori, joylashgan o‘rni hamda turiga bog‘liq. Operator, bundan tashqari, defektoskop ekranini kuzatadi va olingan axborotni qayta ishlash va chok sifatini baholashga doir mantiqiy operatsiyalarni bajaradi</a:t>
            </a:r>
            <a:r>
              <a:rPr lang="uz-Cyrl-UZ" dirty="0" smtClean="0"/>
              <a:t>.</a:t>
            </a:r>
            <a:endParaRPr lang="en-US" dirty="0" smtClean="0"/>
          </a:p>
          <a:p>
            <a:r>
              <a:rPr lang="uz-Cyrl-UZ" dirty="0" smtClean="0"/>
              <a:t> </a:t>
            </a:r>
            <a:r>
              <a:rPr lang="uz-Cyrl-UZ" dirty="0" smtClean="0"/>
              <a:t>Bu tarzda zo‘riqib ishlash operatorining jismonan tez toliqishi va nuqsonlarni o‘tkazib yuborishga olib keladi. Nazoratni avtomatlashtirib uning unumdorligi va ishonchliligini ancha oshirish mumkin. </a:t>
            </a:r>
            <a:endParaRPr lang="en-US" dirty="0" smtClean="0"/>
          </a:p>
          <a:p>
            <a:r>
              <a:rPr lang="uz-Cyrl-UZ" dirty="0" smtClean="0"/>
              <a:t>Ishonchlilikning </a:t>
            </a:r>
            <a:r>
              <a:rPr lang="uz-Cyrl-UZ" dirty="0" smtClean="0"/>
              <a:t>oshishiga nuqsonlar operator tomonidan ko‘z bilan emas, balki biron bir qayd qiluvchi qurilma yordamida qog‘oz tasmada defektogramma olish hisobiga qayd etilishi sabab bo‘ladi.</a:t>
            </a:r>
            <a:endParaRPr lang="ru-RU" dirty="0" smtClean="0"/>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428604"/>
            <a:ext cx="8215370" cy="5786478"/>
          </a:xfrm>
        </p:spPr>
        <p:txBody>
          <a:bodyPr>
            <a:normAutofit fontScale="85000" lnSpcReduction="10000"/>
          </a:bodyPr>
          <a:lstStyle/>
          <a:p>
            <a:pPr algn="just"/>
            <a:r>
              <a:rPr lang="uz-Cyrl-UZ" dirty="0" smtClean="0"/>
              <a:t>Uncha qalin bo‘lmagan payvand choklarni nazorat qilish, qoidaga ko‘ra, ixcham (portativ) qurilmalardan, xususan, turkumlab ishlab chiqariladigan UD-91 EM qurilmalaridan foydalanish asosida mexanizatsiyalashtiriladi.</a:t>
            </a:r>
            <a:endParaRPr lang="ru-RU" dirty="0" smtClean="0"/>
          </a:p>
          <a:p>
            <a:pPr algn="just"/>
            <a:r>
              <a:rPr lang="uz-Cyrl-UZ" dirty="0" smtClean="0"/>
              <a:t>NIImost da ishlab chiqilgan UZD-NIIM-17 yoki UZD-NIIM-18 apparatlari 1,8 va 2,5 MGs chastotada payvandlangan 20 – 60 mm qalinlikdagi choklarni nazorat qilish imkonini beradi</a:t>
            </a:r>
            <a:r>
              <a:rPr lang="uz-Cyrl-UZ" dirty="0" smtClean="0"/>
              <a:t>.</a:t>
            </a:r>
            <a:endParaRPr lang="en-US" dirty="0" smtClean="0"/>
          </a:p>
          <a:p>
            <a:pPr algn="just"/>
            <a:r>
              <a:rPr lang="uz-Cyrl-UZ" dirty="0" smtClean="0"/>
              <a:t> </a:t>
            </a:r>
            <a:r>
              <a:rPr lang="uz-Cyrl-UZ" dirty="0" smtClean="0"/>
              <a:t>U elektron blok (defektoskop) dan iborat bo‘lib, unga o‘zgartkich, uni siljitish hamda burish mexanizmi, qog‘ozdan yasalgan tashuvchisi bo‘lgan registr kiradi. Nazorat o‘zgartkichni bo‘ylama – ko‘ndalang siljitish usuli bilan olib boriladi.</a:t>
            </a:r>
            <a:endParaRPr lang="ru-RU" dirty="0" smtClean="0"/>
          </a:p>
          <a:p>
            <a:pPr algn="just"/>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TotalTime>
  <Words>973</Words>
  <PresentationFormat>Экран (4:3)</PresentationFormat>
  <Paragraphs>62</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Mavzu:       Soya usuli mohiyati. Ultratovush nazorati jihozlari </vt:lpstr>
      <vt:lpstr>5.1. Nazorat texnologiyasi 5.1. Nazorat texnologiyasi </vt:lpstr>
      <vt:lpstr>Слайд 3</vt:lpstr>
      <vt:lpstr>Nuqsonlarning turini baholash. </vt:lpstr>
      <vt:lpstr>Nuqsonlarning turini baholash. </vt:lpstr>
      <vt:lpstr>Слайд 6</vt:lpstr>
      <vt:lpstr>Tovush yordamida nazorat qilish usuli.</vt:lpstr>
      <vt:lpstr>Слайд 8</vt:lpstr>
      <vt:lpstr>To‘g‘ri nur bilantovush yordamida nazorat qilish</vt:lpstr>
      <vt:lpstr>Ko‘ndalang darzlarni tovush yordamida  aniqlash sxemalari: </vt:lpstr>
      <vt:lpstr>. Tavrsimon va burchakli birikmalarni nazorat qilish sxemalari</vt:lpstr>
      <vt:lpstr>5.2 Ultratovush bilan nazorat qilishni mexanizatsiyalash va avtomatlashtirish. </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Ultratovush yordamida nazorat qilish. Ultratovush yordamida nazorat. </dc:title>
  <dc:creator>Piloteh</dc:creator>
  <cp:lastModifiedBy>Piloteh</cp:lastModifiedBy>
  <cp:revision>9</cp:revision>
  <dcterms:created xsi:type="dcterms:W3CDTF">2019-10-03T09:20:00Z</dcterms:created>
  <dcterms:modified xsi:type="dcterms:W3CDTF">2019-10-03T10:47:19Z</dcterms:modified>
</cp:coreProperties>
</file>