
<file path=[Content_Types].xml><?xml version="1.0" encoding="utf-8"?>
<Types xmlns="http://schemas.openxmlformats.org/package/2006/content-types">
  <Default Extension="emf" ContentType="image/x-emf"/>
  <Default Extension="fntdata" ContentType="application/x-fontdata"/>
  <Default Extension="png" ContentType="image/png"/>
  <Default Extension="rels" ContentType="application/vnd.openxmlformats-package.relationships+xml"/>
  <Default Extension="vml" ContentType="application/vnd.openxmlformats-officedocument.vmlDrawing"/>
  <Default Extension="vsd" ContentType="application/vnd.visi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3"/>
  </p:notesMasterIdLst>
  <p:sldIdLst>
    <p:sldId id="256" r:id="rId2"/>
    <p:sldId id="257" r:id="rId3"/>
    <p:sldId id="258" r:id="rId4"/>
    <p:sldId id="324" r:id="rId5"/>
    <p:sldId id="323" r:id="rId6"/>
    <p:sldId id="322" r:id="rId7"/>
    <p:sldId id="321" r:id="rId8"/>
    <p:sldId id="320" r:id="rId9"/>
    <p:sldId id="319" r:id="rId10"/>
    <p:sldId id="325" r:id="rId11"/>
    <p:sldId id="326" r:id="rId12"/>
    <p:sldId id="327" r:id="rId13"/>
    <p:sldId id="328" r:id="rId14"/>
    <p:sldId id="329" r:id="rId15"/>
    <p:sldId id="330" r:id="rId16"/>
    <p:sldId id="331" r:id="rId17"/>
    <p:sldId id="332" r:id="rId18"/>
    <p:sldId id="333" r:id="rId19"/>
    <p:sldId id="334" r:id="rId20"/>
    <p:sldId id="335" r:id="rId21"/>
    <p:sldId id="336" r:id="rId22"/>
    <p:sldId id="337" r:id="rId23"/>
    <p:sldId id="338" r:id="rId24"/>
    <p:sldId id="339" r:id="rId25"/>
    <p:sldId id="347" r:id="rId26"/>
    <p:sldId id="346" r:id="rId27"/>
    <p:sldId id="345" r:id="rId28"/>
    <p:sldId id="344" r:id="rId29"/>
    <p:sldId id="343" r:id="rId30"/>
    <p:sldId id="342" r:id="rId31"/>
    <p:sldId id="341" r:id="rId32"/>
    <p:sldId id="348" r:id="rId33"/>
    <p:sldId id="349" r:id="rId34"/>
    <p:sldId id="350" r:id="rId35"/>
    <p:sldId id="351" r:id="rId36"/>
    <p:sldId id="352" r:id="rId37"/>
    <p:sldId id="353" r:id="rId38"/>
    <p:sldId id="354" r:id="rId39"/>
    <p:sldId id="340" r:id="rId40"/>
    <p:sldId id="279" r:id="rId41"/>
    <p:sldId id="280" r:id="rId42"/>
  </p:sldIdLst>
  <p:sldSz cx="9906000" cy="6858000" type="A4"/>
  <p:notesSz cx="6742113" cy="9875838"/>
  <p:embeddedFontLst>
    <p:embeddedFont>
      <p:font typeface="Calibri" panose="020F0502020204030204" pitchFamily="34" charset="0"/>
      <p:regular r:id="rId44"/>
      <p:bold r:id="rId45"/>
      <p:italic r:id="rId46"/>
      <p:boldItalic r:id="rId47"/>
    </p:embeddedFont>
    <p:embeddedFont>
      <p:font typeface="Cambria Math" panose="02040503050406030204" pitchFamily="18" charset="0"/>
      <p:regular r:id="rId48"/>
    </p:embeddedFont>
    <p:embeddedFont>
      <p:font typeface="Century Gothic" panose="020B0502020202020204" pitchFamily="34" charset="0"/>
      <p:regular r:id="rId49"/>
      <p:bold r:id="rId50"/>
      <p:italic r:id="rId51"/>
      <p:boldItalic r:id="rId5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6" roundtripDataSignature="AMtx7mjkR8ZcckKjJAiJKVn2pyipufvnf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1446" y="108"/>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4.fntdata"/><Relationship Id="rId50"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3.fntdata"/><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2.fntdata"/><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6.fntdata"/><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fntdata"/><Relationship Id="rId52" Type="http://schemas.openxmlformats.org/officeDocument/2006/relationships/font" Target="fonts/font9.fntdata"/><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font" Target="fonts/font5.fntdata"/><Relationship Id="rId56" Type="http://customschemas.google.com/relationships/presentationmetadata" Target="metadata"/><Relationship Id="rId8" Type="http://schemas.openxmlformats.org/officeDocument/2006/relationships/slide" Target="slides/slide7.xml"/><Relationship Id="rId51" Type="http://schemas.openxmlformats.org/officeDocument/2006/relationships/font" Target="fonts/font8.fntdata"/><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9.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21000" cy="4953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19525" y="0"/>
            <a:ext cx="2921000" cy="4953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4688" y="4752975"/>
            <a:ext cx="5392737" cy="3887788"/>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380538"/>
            <a:ext cx="2921000" cy="4953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19525" y="9380538"/>
            <a:ext cx="2921000" cy="4953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uz-Cyrl-UZ"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 name="Google Shape;86;p1: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6" name="Google Shape;96;p2: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4: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p24: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25: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5" name="Google Shape;285;p25: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Титульный слайд" type="title">
  <p:cSld name="TITLE">
    <p:spTree>
      <p:nvGrpSpPr>
        <p:cNvPr id="1" name="Shape 15"/>
        <p:cNvGrpSpPr/>
        <p:nvPr/>
      </p:nvGrpSpPr>
      <p:grpSpPr>
        <a:xfrm>
          <a:off x="0" y="0"/>
          <a:ext cx="0" cy="0"/>
          <a:chOff x="0" y="0"/>
          <a:chExt cx="0" cy="0"/>
        </a:xfrm>
      </p:grpSpPr>
      <p:sp>
        <p:nvSpPr>
          <p:cNvPr id="16" name="Google Shape;16;p27"/>
          <p:cNvSpPr txBox="1">
            <a:spLocks noGrp="1"/>
          </p:cNvSpPr>
          <p:nvPr>
            <p:ph type="ctrTitle"/>
          </p:nvPr>
        </p:nvSpPr>
        <p:spPr>
          <a:xfrm>
            <a:off x="1238250" y="1122363"/>
            <a:ext cx="74295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27"/>
          <p:cNvSpPr txBox="1">
            <a:spLocks noGrp="1"/>
          </p:cNvSpPr>
          <p:nvPr>
            <p:ph type="subTitle" idx="1"/>
          </p:nvPr>
        </p:nvSpPr>
        <p:spPr>
          <a:xfrm>
            <a:off x="1238250" y="3602038"/>
            <a:ext cx="74295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27"/>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7"/>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7"/>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Заголовок и объект" type="obj">
  <p:cSld name="OBJECT">
    <p:spTree>
      <p:nvGrpSpPr>
        <p:cNvPr id="1" name="Shape 21"/>
        <p:cNvGrpSpPr/>
        <p:nvPr/>
      </p:nvGrpSpPr>
      <p:grpSpPr>
        <a:xfrm>
          <a:off x="0" y="0"/>
          <a:ext cx="0" cy="0"/>
          <a:chOff x="0" y="0"/>
          <a:chExt cx="0" cy="0"/>
        </a:xfrm>
      </p:grpSpPr>
      <p:sp>
        <p:nvSpPr>
          <p:cNvPr id="22" name="Google Shape;22;p28"/>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28"/>
          <p:cNvSpPr txBox="1">
            <a:spLocks noGrp="1"/>
          </p:cNvSpPr>
          <p:nvPr>
            <p:ph type="body" idx="1"/>
          </p:nvPr>
        </p:nvSpPr>
        <p:spPr>
          <a:xfrm>
            <a:off x="681039" y="1825625"/>
            <a:ext cx="8543925"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28"/>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28"/>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28"/>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Заголовок раздела" type="secHead">
  <p:cSld name="SECTION_HEADER">
    <p:spTree>
      <p:nvGrpSpPr>
        <p:cNvPr id="1" name="Shape 27"/>
        <p:cNvGrpSpPr/>
        <p:nvPr/>
      </p:nvGrpSpPr>
      <p:grpSpPr>
        <a:xfrm>
          <a:off x="0" y="0"/>
          <a:ext cx="0" cy="0"/>
          <a:chOff x="0" y="0"/>
          <a:chExt cx="0" cy="0"/>
        </a:xfrm>
      </p:grpSpPr>
      <p:sp>
        <p:nvSpPr>
          <p:cNvPr id="28" name="Google Shape;28;p29"/>
          <p:cNvSpPr txBox="1">
            <a:spLocks noGrp="1"/>
          </p:cNvSpPr>
          <p:nvPr>
            <p:ph type="title"/>
          </p:nvPr>
        </p:nvSpPr>
        <p:spPr>
          <a:xfrm>
            <a:off x="675880" y="1709739"/>
            <a:ext cx="8543925"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29"/>
          <p:cNvSpPr txBox="1">
            <a:spLocks noGrp="1"/>
          </p:cNvSpPr>
          <p:nvPr>
            <p:ph type="body" idx="1"/>
          </p:nvPr>
        </p:nvSpPr>
        <p:spPr>
          <a:xfrm>
            <a:off x="675880" y="4589465"/>
            <a:ext cx="8543925"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29"/>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29"/>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29"/>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Два объекта" type="twoObj">
  <p:cSld name="TWO_OBJECTS">
    <p:spTree>
      <p:nvGrpSpPr>
        <p:cNvPr id="1" name="Shape 33"/>
        <p:cNvGrpSpPr/>
        <p:nvPr/>
      </p:nvGrpSpPr>
      <p:grpSpPr>
        <a:xfrm>
          <a:off x="0" y="0"/>
          <a:ext cx="0" cy="0"/>
          <a:chOff x="0" y="0"/>
          <a:chExt cx="0" cy="0"/>
        </a:xfrm>
      </p:grpSpPr>
      <p:sp>
        <p:nvSpPr>
          <p:cNvPr id="34" name="Google Shape;34;p30"/>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30"/>
          <p:cNvSpPr txBox="1">
            <a:spLocks noGrp="1"/>
          </p:cNvSpPr>
          <p:nvPr>
            <p:ph type="body" idx="1"/>
          </p:nvPr>
        </p:nvSpPr>
        <p:spPr>
          <a:xfrm>
            <a:off x="681038"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30"/>
          <p:cNvSpPr txBox="1">
            <a:spLocks noGrp="1"/>
          </p:cNvSpPr>
          <p:nvPr>
            <p:ph type="body" idx="2"/>
          </p:nvPr>
        </p:nvSpPr>
        <p:spPr>
          <a:xfrm>
            <a:off x="5014913"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30"/>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30"/>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30"/>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Сравнение" type="twoTxTwoObj">
  <p:cSld name="TWO_OBJECTS_WITH_TEXT">
    <p:spTree>
      <p:nvGrpSpPr>
        <p:cNvPr id="1" name="Shape 40"/>
        <p:cNvGrpSpPr/>
        <p:nvPr/>
      </p:nvGrpSpPr>
      <p:grpSpPr>
        <a:xfrm>
          <a:off x="0" y="0"/>
          <a:ext cx="0" cy="0"/>
          <a:chOff x="0" y="0"/>
          <a:chExt cx="0" cy="0"/>
        </a:xfrm>
      </p:grpSpPr>
      <p:sp>
        <p:nvSpPr>
          <p:cNvPr id="41" name="Google Shape;41;p31"/>
          <p:cNvSpPr txBox="1">
            <a:spLocks noGrp="1"/>
          </p:cNvSpPr>
          <p:nvPr>
            <p:ph type="title"/>
          </p:nvPr>
        </p:nvSpPr>
        <p:spPr>
          <a:xfrm>
            <a:off x="68232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31"/>
          <p:cNvSpPr txBox="1">
            <a:spLocks noGrp="1"/>
          </p:cNvSpPr>
          <p:nvPr>
            <p:ph type="body" idx="1"/>
          </p:nvPr>
        </p:nvSpPr>
        <p:spPr>
          <a:xfrm>
            <a:off x="682329" y="1681163"/>
            <a:ext cx="4190702"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31"/>
          <p:cNvSpPr txBox="1">
            <a:spLocks noGrp="1"/>
          </p:cNvSpPr>
          <p:nvPr>
            <p:ph type="body" idx="2"/>
          </p:nvPr>
        </p:nvSpPr>
        <p:spPr>
          <a:xfrm>
            <a:off x="682329" y="2505076"/>
            <a:ext cx="4190702"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31"/>
          <p:cNvSpPr txBox="1">
            <a:spLocks noGrp="1"/>
          </p:cNvSpPr>
          <p:nvPr>
            <p:ph type="body" idx="3"/>
          </p:nvPr>
        </p:nvSpPr>
        <p:spPr>
          <a:xfrm>
            <a:off x="5014914" y="1681163"/>
            <a:ext cx="4211340"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31"/>
          <p:cNvSpPr txBox="1">
            <a:spLocks noGrp="1"/>
          </p:cNvSpPr>
          <p:nvPr>
            <p:ph type="body" idx="4"/>
          </p:nvPr>
        </p:nvSpPr>
        <p:spPr>
          <a:xfrm>
            <a:off x="5014914" y="2505076"/>
            <a:ext cx="4211340"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31"/>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31"/>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31"/>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Только заголовок" type="titleOnly">
  <p:cSld name="TITLE_ONLY">
    <p:spTree>
      <p:nvGrpSpPr>
        <p:cNvPr id="1" name="Shape 49"/>
        <p:cNvGrpSpPr/>
        <p:nvPr/>
      </p:nvGrpSpPr>
      <p:grpSpPr>
        <a:xfrm>
          <a:off x="0" y="0"/>
          <a:ext cx="0" cy="0"/>
          <a:chOff x="0" y="0"/>
          <a:chExt cx="0" cy="0"/>
        </a:xfrm>
      </p:grpSpPr>
      <p:sp>
        <p:nvSpPr>
          <p:cNvPr id="50" name="Google Shape;50;p32"/>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32"/>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32"/>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32"/>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Пустой слайд" type="blank">
  <p:cSld name="BLANK">
    <p:spTree>
      <p:nvGrpSpPr>
        <p:cNvPr id="1" name="Shape 54"/>
        <p:cNvGrpSpPr/>
        <p:nvPr/>
      </p:nvGrpSpPr>
      <p:grpSpPr>
        <a:xfrm>
          <a:off x="0" y="0"/>
          <a:ext cx="0" cy="0"/>
          <a:chOff x="0" y="0"/>
          <a:chExt cx="0" cy="0"/>
        </a:xfrm>
      </p:grpSpPr>
      <p:sp>
        <p:nvSpPr>
          <p:cNvPr id="55" name="Google Shape;55;p33"/>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33"/>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33"/>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Объект с подписью" type="objTx">
  <p:cSld name="OBJECT_WITH_CAPTION_TEXT">
    <p:spTree>
      <p:nvGrpSpPr>
        <p:cNvPr id="1" name="Shape 58"/>
        <p:cNvGrpSpPr/>
        <p:nvPr/>
      </p:nvGrpSpPr>
      <p:grpSpPr>
        <a:xfrm>
          <a:off x="0" y="0"/>
          <a:ext cx="0" cy="0"/>
          <a:chOff x="0" y="0"/>
          <a:chExt cx="0" cy="0"/>
        </a:xfrm>
      </p:grpSpPr>
      <p:sp>
        <p:nvSpPr>
          <p:cNvPr id="59" name="Google Shape;59;p34"/>
          <p:cNvSpPr txBox="1">
            <a:spLocks noGrp="1"/>
          </p:cNvSpPr>
          <p:nvPr>
            <p:ph type="title"/>
          </p:nvPr>
        </p:nvSpPr>
        <p:spPr>
          <a:xfrm>
            <a:off x="682329" y="457200"/>
            <a:ext cx="3194942"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34"/>
          <p:cNvSpPr txBox="1">
            <a:spLocks noGrp="1"/>
          </p:cNvSpPr>
          <p:nvPr>
            <p:ph type="body" idx="1"/>
          </p:nvPr>
        </p:nvSpPr>
        <p:spPr>
          <a:xfrm>
            <a:off x="4211341" y="987426"/>
            <a:ext cx="5014913"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34"/>
          <p:cNvSpPr txBox="1">
            <a:spLocks noGrp="1"/>
          </p:cNvSpPr>
          <p:nvPr>
            <p:ph type="body" idx="2"/>
          </p:nvPr>
        </p:nvSpPr>
        <p:spPr>
          <a:xfrm>
            <a:off x="682329" y="2057400"/>
            <a:ext cx="3194942"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34"/>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34"/>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34"/>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Рисунок с подписью" type="picTx">
  <p:cSld name="PICTURE_WITH_CAPTION_TEXT">
    <p:spTree>
      <p:nvGrpSpPr>
        <p:cNvPr id="1" name="Shape 65"/>
        <p:cNvGrpSpPr/>
        <p:nvPr/>
      </p:nvGrpSpPr>
      <p:grpSpPr>
        <a:xfrm>
          <a:off x="0" y="0"/>
          <a:ext cx="0" cy="0"/>
          <a:chOff x="0" y="0"/>
          <a:chExt cx="0" cy="0"/>
        </a:xfrm>
      </p:grpSpPr>
      <p:sp>
        <p:nvSpPr>
          <p:cNvPr id="66" name="Google Shape;66;p35"/>
          <p:cNvSpPr txBox="1">
            <a:spLocks noGrp="1"/>
          </p:cNvSpPr>
          <p:nvPr>
            <p:ph type="title"/>
          </p:nvPr>
        </p:nvSpPr>
        <p:spPr>
          <a:xfrm>
            <a:off x="682329" y="457200"/>
            <a:ext cx="3194942"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35"/>
          <p:cNvSpPr>
            <a:spLocks noGrp="1"/>
          </p:cNvSpPr>
          <p:nvPr>
            <p:ph type="pic" idx="2"/>
          </p:nvPr>
        </p:nvSpPr>
        <p:spPr>
          <a:xfrm>
            <a:off x="4211341" y="987426"/>
            <a:ext cx="5014913" cy="4873625"/>
          </a:xfrm>
          <a:prstGeom prst="rect">
            <a:avLst/>
          </a:prstGeom>
          <a:noFill/>
          <a:ln>
            <a:noFill/>
          </a:ln>
        </p:spPr>
      </p:sp>
      <p:sp>
        <p:nvSpPr>
          <p:cNvPr id="68" name="Google Shape;68;p35"/>
          <p:cNvSpPr txBox="1">
            <a:spLocks noGrp="1"/>
          </p:cNvSpPr>
          <p:nvPr>
            <p:ph type="body" idx="1"/>
          </p:nvPr>
        </p:nvSpPr>
        <p:spPr>
          <a:xfrm>
            <a:off x="682329" y="2057400"/>
            <a:ext cx="3194942"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35"/>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35"/>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35"/>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Заголовок и вертикальный текст" type="vertTx">
  <p:cSld name="VERTICAL_TEXT">
    <p:spTree>
      <p:nvGrpSpPr>
        <p:cNvPr id="1" name="Shape 72"/>
        <p:cNvGrpSpPr/>
        <p:nvPr/>
      </p:nvGrpSpPr>
      <p:grpSpPr>
        <a:xfrm>
          <a:off x="0" y="0"/>
          <a:ext cx="0" cy="0"/>
          <a:chOff x="0" y="0"/>
          <a:chExt cx="0" cy="0"/>
        </a:xfrm>
      </p:grpSpPr>
      <p:sp>
        <p:nvSpPr>
          <p:cNvPr id="73" name="Google Shape;73;p36"/>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36"/>
          <p:cNvSpPr txBox="1">
            <a:spLocks noGrp="1"/>
          </p:cNvSpPr>
          <p:nvPr>
            <p:ph type="body" idx="1"/>
          </p:nvPr>
        </p:nvSpPr>
        <p:spPr>
          <a:xfrm rot="5400000">
            <a:off x="2777333" y="-270668"/>
            <a:ext cx="4351338" cy="85439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36"/>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36"/>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36"/>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Вертикальный заголовок и текст" type="vertTitleAndTx">
  <p:cSld name="VERTICAL_TITLE_AND_VERTICAL_TEXT">
    <p:spTree>
      <p:nvGrpSpPr>
        <p:cNvPr id="1" name="Shape 78"/>
        <p:cNvGrpSpPr/>
        <p:nvPr/>
      </p:nvGrpSpPr>
      <p:grpSpPr>
        <a:xfrm>
          <a:off x="0" y="0"/>
          <a:ext cx="0" cy="0"/>
          <a:chOff x="0" y="0"/>
          <a:chExt cx="0" cy="0"/>
        </a:xfrm>
      </p:grpSpPr>
      <p:sp>
        <p:nvSpPr>
          <p:cNvPr id="79" name="Google Shape;79;p37"/>
          <p:cNvSpPr txBox="1">
            <a:spLocks noGrp="1"/>
          </p:cNvSpPr>
          <p:nvPr>
            <p:ph type="title"/>
          </p:nvPr>
        </p:nvSpPr>
        <p:spPr>
          <a:xfrm rot="5400000">
            <a:off x="5251052" y="2203054"/>
            <a:ext cx="5811838" cy="213598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37"/>
          <p:cNvSpPr txBox="1">
            <a:spLocks noGrp="1"/>
          </p:cNvSpPr>
          <p:nvPr>
            <p:ph type="body" idx="1"/>
          </p:nvPr>
        </p:nvSpPr>
        <p:spPr>
          <a:xfrm rot="5400000">
            <a:off x="917177" y="128984"/>
            <a:ext cx="5811838" cy="628411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37"/>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37"/>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37"/>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4A90D0"/>
            </a:gs>
            <a:gs pos="10000">
              <a:srgbClr val="4A90D0"/>
            </a:gs>
            <a:gs pos="68000">
              <a:srgbClr val="B3D1EC"/>
            </a:gs>
            <a:gs pos="83000">
              <a:srgbClr val="B3D1EC"/>
            </a:gs>
            <a:gs pos="100000">
              <a:srgbClr val="CCE0F2"/>
            </a:gs>
          </a:gsLst>
          <a:lin ang="5400000" scaled="0"/>
        </a:gradFill>
        <a:effectLst/>
      </p:bgPr>
    </p:bg>
    <p:spTree>
      <p:nvGrpSpPr>
        <p:cNvPr id="1" name="Shape 9"/>
        <p:cNvGrpSpPr/>
        <p:nvPr/>
      </p:nvGrpSpPr>
      <p:grpSpPr>
        <a:xfrm>
          <a:off x="0" y="0"/>
          <a:ext cx="0" cy="0"/>
          <a:chOff x="0" y="0"/>
          <a:chExt cx="0" cy="0"/>
        </a:xfrm>
      </p:grpSpPr>
      <p:sp>
        <p:nvSpPr>
          <p:cNvPr id="10" name="Google Shape;10;p26"/>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26"/>
          <p:cNvSpPr txBox="1">
            <a:spLocks noGrp="1"/>
          </p:cNvSpPr>
          <p:nvPr>
            <p:ph type="body" idx="1"/>
          </p:nvPr>
        </p:nvSpPr>
        <p:spPr>
          <a:xfrm>
            <a:off x="681039" y="1825625"/>
            <a:ext cx="8543925"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26"/>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26"/>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26"/>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uz-Cyrl-UZ"/>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oleObject" Target="../embeddings/Microsoft_Visio_2003-2010_Drawing36.vsd"/><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3.png"/><Relationship Id="rId4" Type="http://schemas.openxmlformats.org/officeDocument/2006/relationships/image" Target="../media/image2.e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oleObject" Target="../embeddings/Microsoft_Visio_2003-2010_Drawing37.vsd"/><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
          <p:cNvSpPr/>
          <p:nvPr/>
        </p:nvSpPr>
        <p:spPr>
          <a:xfrm>
            <a:off x="4687613" y="1750753"/>
            <a:ext cx="4912010" cy="2714643"/>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algn="ctr"/>
            <a:r>
              <a:rPr lang="en-US" sz="2400" b="1" dirty="0">
                <a:latin typeface="Times New Roman" panose="02020603050405020304" pitchFamily="18" charset="0"/>
                <a:cs typeface="Times New Roman" panose="02020603050405020304" pitchFamily="18" charset="0"/>
              </a:rPr>
              <a:t>Week </a:t>
            </a:r>
            <a:r>
              <a:rPr lang="tg-Cyrl-TJ" sz="2400" b="1" dirty="0">
                <a:latin typeface="Times New Roman" panose="02020603050405020304" pitchFamily="18" charset="0"/>
                <a:cs typeface="Times New Roman" panose="02020603050405020304" pitchFamily="18" charset="0"/>
              </a:rPr>
              <a:t>16</a:t>
            </a:r>
            <a:r>
              <a:rPr lang="en-US" sz="2400" b="1" dirty="0">
                <a:latin typeface="Times New Roman" panose="02020603050405020304" pitchFamily="18" charset="0"/>
                <a:cs typeface="Times New Roman" panose="02020603050405020304" pitchFamily="18" charset="0"/>
              </a:rPr>
              <a:t>: Electromagnetic logic relays, Electromagnetic relays with controlled contacts are magnetic (reed relays).</a:t>
            </a:r>
            <a:endParaRPr lang="ru-RU" sz="2400" dirty="0">
              <a:latin typeface="Times New Roman" panose="02020603050405020304" pitchFamily="18" charset="0"/>
              <a:cs typeface="Times New Roman" panose="02020603050405020304" pitchFamily="18" charset="0"/>
            </a:endParaRPr>
          </a:p>
        </p:txBody>
      </p:sp>
      <p:sp>
        <p:nvSpPr>
          <p:cNvPr id="90" name="Google Shape;90;p1"/>
          <p:cNvSpPr/>
          <p:nvPr/>
        </p:nvSpPr>
        <p:spPr>
          <a:xfrm>
            <a:off x="106681" y="122976"/>
            <a:ext cx="9692640" cy="1938952"/>
          </a:xfrm>
          <a:prstGeom prst="rect">
            <a:avLst/>
          </a:prstGeom>
          <a:noFill/>
          <a:ln>
            <a:noFill/>
          </a:ln>
        </p:spPr>
        <p:txBody>
          <a:bodyPr spcFirstLastPara="1" wrap="square" lIns="91425" tIns="45700" rIns="91425" bIns="45700" anchor="t" anchorCtr="0">
            <a:spAutoFit/>
          </a:bodyPr>
          <a:lstStyle/>
          <a:p>
            <a:pPr algn="ctr"/>
            <a:r>
              <a:rPr lang="en-US" sz="32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«Institute of energy of Tajikistan</a:t>
            </a:r>
            <a:r>
              <a:rPr lang="en-US" sz="3200" b="1" i="0"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t>»</a:t>
            </a:r>
            <a:br>
              <a:rPr lang="en-US" sz="3200" b="1" i="0"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br>
            <a:r>
              <a:rPr lang="en-US" sz="3200" b="1" i="1"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t>Course: </a:t>
            </a:r>
            <a:r>
              <a:rPr lang="en-US" sz="3200" b="1" dirty="0">
                <a:latin typeface="Times New Roman" panose="02020603050405020304" pitchFamily="18" charset="0"/>
                <a:cs typeface="Times New Roman" panose="02020603050405020304" pitchFamily="18" charset="0"/>
              </a:rPr>
              <a:t>Relay protection systems</a:t>
            </a:r>
            <a:r>
              <a:rPr lang="en-US" sz="3200" b="1" spc="-5"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for electrical</a:t>
            </a:r>
            <a:r>
              <a:rPr lang="en-US" sz="3200" b="1" spc="-5"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and electrical</a:t>
            </a:r>
            <a:r>
              <a:rPr lang="en-US" sz="3200" b="1" spc="-5" dirty="0">
                <a:latin typeface="Times New Roman" panose="02020603050405020304" pitchFamily="18" charset="0"/>
                <a:cs typeface="Times New Roman" panose="02020603050405020304" pitchFamily="18" charset="0"/>
              </a:rPr>
              <a:t> </a:t>
            </a:r>
            <a:r>
              <a:rPr lang="en-US" sz="3200" b="1" spc="-10" dirty="0">
                <a:latin typeface="Times New Roman" panose="02020603050405020304" pitchFamily="18" charset="0"/>
                <a:cs typeface="Times New Roman" panose="02020603050405020304" pitchFamily="18" charset="0"/>
              </a:rPr>
              <a:t>devices</a:t>
            </a:r>
            <a:r>
              <a:rPr lang="en-US" sz="3200" b="1" i="1"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a:t>
            </a:r>
            <a:endParaRPr lang="en-US" sz="3200" b="1" i="1"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ctr" rtl="0">
              <a:spcBef>
                <a:spcPts val="0"/>
              </a:spcBef>
              <a:spcAft>
                <a:spcPts val="0"/>
              </a:spcAft>
              <a:buNone/>
            </a:pPr>
            <a:endParaRPr sz="2400" b="1" i="0" u="none" strike="noStrike" cap="none" dirty="0">
              <a:solidFill>
                <a:srgbClr val="000000"/>
              </a:solidFill>
              <a:latin typeface="Times New Roman"/>
              <a:ea typeface="Times New Roman"/>
              <a:cs typeface="Times New Roman"/>
              <a:sym typeface="Times New Roman"/>
            </a:endParaRPr>
          </a:p>
        </p:txBody>
      </p:sp>
      <p:sp>
        <p:nvSpPr>
          <p:cNvPr id="91" name="Google Shape;91;p1"/>
          <p:cNvSpPr/>
          <p:nvPr/>
        </p:nvSpPr>
        <p:spPr>
          <a:xfrm>
            <a:off x="2109648" y="5268498"/>
            <a:ext cx="2329542" cy="120028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i="0" u="none" strike="noStrike" cap="none" dirty="0">
                <a:solidFill>
                  <a:srgbClr val="323F4F"/>
                </a:solidFill>
                <a:latin typeface="Times New Roman"/>
                <a:ea typeface="Times New Roman"/>
                <a:cs typeface="Times New Roman"/>
                <a:sym typeface="Times New Roman"/>
              </a:rPr>
              <a:t>Abdulloev Bakhtiyor Tolibjonovich</a:t>
            </a:r>
            <a:endParaRPr dirty="0"/>
          </a:p>
        </p:txBody>
      </p:sp>
      <p:sp>
        <p:nvSpPr>
          <p:cNvPr id="92" name="Google Shape;92;p1"/>
          <p:cNvSpPr/>
          <p:nvPr/>
        </p:nvSpPr>
        <p:spPr>
          <a:xfrm>
            <a:off x="4298513" y="5268498"/>
            <a:ext cx="2845105" cy="1200288"/>
          </a:xfrm>
          <a:prstGeom prst="rect">
            <a:avLst/>
          </a:prstGeom>
          <a:noFill/>
          <a:ln>
            <a:noFill/>
          </a:ln>
        </p:spPr>
        <p:txBody>
          <a:bodyPr spcFirstLastPara="1" wrap="square" lIns="91425" tIns="45700" rIns="91425" bIns="45700" anchor="t" anchorCtr="0">
            <a:spAutoFit/>
          </a:bodyPr>
          <a:lstStyle/>
          <a:p>
            <a:pPr lvl="0" algn="ctr"/>
            <a:r>
              <a:rPr lang="uz-Cyrl-UZ" sz="1800" b="1" i="0" u="none" strike="noStrike" cap="none" dirty="0">
                <a:solidFill>
                  <a:schemeClr val="tx1"/>
                </a:solidFill>
                <a:latin typeface="Times New Roman"/>
                <a:ea typeface="Times New Roman"/>
                <a:cs typeface="Times New Roman"/>
                <a:sym typeface="Times New Roman"/>
              </a:rPr>
              <a:t>Lecturer of:</a:t>
            </a:r>
            <a:r>
              <a:rPr lang="en-US" sz="1800" b="1" dirty="0">
                <a:solidFill>
                  <a:schemeClr val="tx1"/>
                </a:solidFill>
                <a:latin typeface="Times New Roman" panose="02020603050405020304" pitchFamily="18" charset="0"/>
                <a:cs typeface="Times New Roman" panose="02020603050405020304" pitchFamily="18" charset="0"/>
              </a:rPr>
              <a:t> Relay protection systems</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dirty="0">
                <a:solidFill>
                  <a:schemeClr val="tx1"/>
                </a:solidFill>
                <a:latin typeface="Times New Roman" panose="02020603050405020304" pitchFamily="18" charset="0"/>
                <a:cs typeface="Times New Roman" panose="02020603050405020304" pitchFamily="18" charset="0"/>
              </a:rPr>
              <a:t>for electrical</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dirty="0">
                <a:solidFill>
                  <a:schemeClr val="tx1"/>
                </a:solidFill>
                <a:latin typeface="Times New Roman" panose="02020603050405020304" pitchFamily="18" charset="0"/>
                <a:cs typeface="Times New Roman" panose="02020603050405020304" pitchFamily="18" charset="0"/>
              </a:rPr>
              <a:t>and electrical</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spc="-10" dirty="0">
                <a:solidFill>
                  <a:schemeClr val="tx1"/>
                </a:solidFill>
                <a:latin typeface="Times New Roman" panose="02020603050405020304" pitchFamily="18" charset="0"/>
                <a:cs typeface="Times New Roman" panose="02020603050405020304" pitchFamily="18" charset="0"/>
              </a:rPr>
              <a:t>devices</a:t>
            </a:r>
            <a:endParaRPr sz="1800" b="1" i="0" u="none" strike="noStrike" cap="none" dirty="0">
              <a:solidFill>
                <a:schemeClr val="tx1"/>
              </a:solidFill>
              <a:latin typeface="Times New Roman"/>
              <a:ea typeface="Times New Roman"/>
              <a:cs typeface="Times New Roman"/>
              <a:sym typeface="Times New Roman"/>
            </a:endParaRPr>
          </a:p>
        </p:txBody>
      </p:sp>
      <p:cxnSp>
        <p:nvCxnSpPr>
          <p:cNvPr id="93" name="Google Shape;93;p1"/>
          <p:cNvCxnSpPr/>
          <p:nvPr/>
        </p:nvCxnSpPr>
        <p:spPr>
          <a:xfrm>
            <a:off x="4439190" y="5268498"/>
            <a:ext cx="0" cy="1200329"/>
          </a:xfrm>
          <a:prstGeom prst="straightConnector1">
            <a:avLst/>
          </a:prstGeom>
          <a:noFill/>
          <a:ln w="9525" cap="flat" cmpd="sng">
            <a:solidFill>
              <a:schemeClr val="accent1"/>
            </a:solidFill>
            <a:prstDash val="solid"/>
            <a:miter lim="800000"/>
            <a:headEnd type="none" w="sm" len="sm"/>
            <a:tailEnd type="none" w="sm" len="sm"/>
          </a:ln>
        </p:spPr>
      </p:cxnSp>
      <p:pic>
        <p:nvPicPr>
          <p:cNvPr id="5" name="Рисунок 4">
            <a:extLst>
              <a:ext uri="{FF2B5EF4-FFF2-40B4-BE49-F238E27FC236}">
                <a16:creationId xmlns:a16="http://schemas.microsoft.com/office/drawing/2014/main" id="{44EEDBD7-9A0B-40A7-A112-5717B3C7D445}"/>
              </a:ext>
            </a:extLst>
          </p:cNvPr>
          <p:cNvPicPr>
            <a:picLocks noChangeAspect="1"/>
          </p:cNvPicPr>
          <p:nvPr/>
        </p:nvPicPr>
        <p:blipFill rotWithShape="1">
          <a:blip r:embed="rId3"/>
          <a:srcRect l="33445" t="30319" r="34983" b="25466"/>
          <a:stretch/>
        </p:blipFill>
        <p:spPr>
          <a:xfrm>
            <a:off x="609600" y="1750752"/>
            <a:ext cx="3975651" cy="2714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spd="slow" p14:dur="2000" advTm="33257"/>
    </mc:Choice>
    <mc:Fallback xmlns="">
      <p:transition spd="slow" advTm="3325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2"/>
          <p:cNvSpPr/>
          <p:nvPr/>
        </p:nvSpPr>
        <p:spPr>
          <a:xfrm>
            <a:off x="4566671" y="1429292"/>
            <a:ext cx="5249991" cy="2750757"/>
          </a:xfrm>
          <a:prstGeom prst="roundRect">
            <a:avLst>
              <a:gd name="adj" fmla="val 6141"/>
            </a:avLst>
          </a:prstGeom>
          <a:solidFill>
            <a:srgbClr val="BBD6EE"/>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algn="ctr"/>
            <a:r>
              <a:rPr lang="tg-Cyrl-TJ" sz="2800" b="1" dirty="0">
                <a:latin typeface="Times New Roman" panose="02020603050405020304" pitchFamily="18" charset="0"/>
                <a:cs typeface="Times New Roman" panose="02020603050405020304" pitchFamily="18" charset="0"/>
              </a:rPr>
              <a:t>Ҳафтаи 16.</a:t>
            </a:r>
          </a:p>
          <a:p>
            <a:pPr algn="ctr"/>
            <a:r>
              <a:rPr lang="tg-Cyrl-TJ" sz="2000" b="1" dirty="0">
                <a:latin typeface="Times New Roman" panose="02020603050405020304" pitchFamily="18" charset="0"/>
                <a:cs typeface="Times New Roman" panose="02020603050405020304" pitchFamily="18" charset="0"/>
              </a:rPr>
              <a:t>Релеҳои мантиқии электромагнитӣ, Релеҳои электромагнитӣ бо контактҳои идорашаванда магнитӣ.</a:t>
            </a:r>
            <a:endParaRPr lang="ru-RU" sz="2000" dirty="0">
              <a:latin typeface="Times New Roman" panose="02020603050405020304" pitchFamily="18" charset="0"/>
              <a:cs typeface="Times New Roman" panose="02020603050405020304" pitchFamily="18" charset="0"/>
            </a:endParaRPr>
          </a:p>
          <a:p>
            <a:pPr algn="ctr"/>
            <a:r>
              <a:rPr lang="tg-Cyrl-TJ" sz="2000" b="1" dirty="0">
                <a:latin typeface="Times New Roman" panose="02020603050405020304" pitchFamily="18" charset="0"/>
                <a:cs typeface="Times New Roman" panose="02020603050405020304" pitchFamily="18" charset="0"/>
              </a:rPr>
              <a:t>(релеҳои герконӣ).</a:t>
            </a:r>
            <a:endParaRPr lang="ru-RU" sz="2000" dirty="0">
              <a:latin typeface="Times New Roman" panose="02020603050405020304" pitchFamily="18" charset="0"/>
              <a:cs typeface="Times New Roman" panose="02020603050405020304" pitchFamily="18" charset="0"/>
            </a:endParaRPr>
          </a:p>
        </p:txBody>
      </p:sp>
      <p:sp>
        <p:nvSpPr>
          <p:cNvPr id="100" name="Google Shape;100;p2"/>
          <p:cNvSpPr/>
          <p:nvPr/>
        </p:nvSpPr>
        <p:spPr>
          <a:xfrm>
            <a:off x="2271900" y="5268497"/>
            <a:ext cx="2329542" cy="120028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400" b="1" i="0" u="none" strike="noStrike" cap="none" dirty="0">
                <a:solidFill>
                  <a:srgbClr val="323F4F"/>
                </a:solidFill>
                <a:latin typeface="Times New Roman"/>
                <a:ea typeface="Times New Roman"/>
                <a:cs typeface="Times New Roman"/>
                <a:sym typeface="Times New Roman"/>
              </a:rPr>
              <a:t>Абдуллоев Бахтиёр Толибҷонович</a:t>
            </a:r>
            <a:endParaRPr sz="2400" b="1" i="0" u="none" strike="noStrike" cap="none" dirty="0">
              <a:solidFill>
                <a:srgbClr val="323F4F"/>
              </a:solidFill>
              <a:latin typeface="Times New Roman"/>
              <a:ea typeface="Times New Roman"/>
              <a:cs typeface="Times New Roman"/>
              <a:sym typeface="Times New Roman"/>
            </a:endParaRPr>
          </a:p>
        </p:txBody>
      </p:sp>
      <p:sp>
        <p:nvSpPr>
          <p:cNvPr id="101" name="Google Shape;101;p2"/>
          <p:cNvSpPr/>
          <p:nvPr/>
        </p:nvSpPr>
        <p:spPr>
          <a:xfrm>
            <a:off x="4601442" y="5268456"/>
            <a:ext cx="2764221" cy="1477287"/>
          </a:xfrm>
          <a:prstGeom prst="rect">
            <a:avLst/>
          </a:prstGeom>
          <a:noFill/>
          <a:ln>
            <a:noFill/>
          </a:ln>
        </p:spPr>
        <p:txBody>
          <a:bodyPr spcFirstLastPara="1" wrap="square" lIns="91425" tIns="45700" rIns="91425" bIns="45700" anchor="t" anchorCtr="0">
            <a:spAutoFit/>
          </a:bodyPr>
          <a:lstStyle/>
          <a:p>
            <a:pPr algn="ctr"/>
            <a:r>
              <a:rPr lang="uz-Cyrl-UZ" sz="1800" b="1" i="0" u="none" strike="noStrike" cap="none" dirty="0">
                <a:solidFill>
                  <a:schemeClr val="tx1"/>
                </a:solidFill>
                <a:latin typeface="Times New Roman"/>
                <a:ea typeface="Times New Roman"/>
                <a:cs typeface="Times New Roman"/>
                <a:sym typeface="Times New Roman"/>
              </a:rPr>
              <a:t>“</a:t>
            </a:r>
            <a:r>
              <a:rPr lang="uz-Cyrl-UZ" sz="1800" b="1" i="1" dirty="0">
                <a:solidFill>
                  <a:schemeClr val="tx1"/>
                </a:solidFill>
                <a:latin typeface="Times New Roman" panose="02020603050405020304" pitchFamily="18" charset="0"/>
                <a:cs typeface="Times New Roman" panose="02020603050405020304" pitchFamily="18" charset="0"/>
              </a:rPr>
              <a:t>Ҳимояи релеӣ ва авттоматикунонии шабакаҳо ва таҷҳизоти электрикӣ”</a:t>
            </a:r>
            <a:endParaRPr lang="uz-Cyrl-UZ" sz="1800" dirty="0">
              <a:solidFill>
                <a:schemeClr val="tx1"/>
              </a:solidFill>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endParaRPr sz="1800" b="0" i="0" u="none" strike="noStrike" cap="none" dirty="0">
              <a:solidFill>
                <a:schemeClr val="accent1"/>
              </a:solidFill>
              <a:latin typeface="Times New Roman"/>
              <a:ea typeface="Times New Roman"/>
              <a:cs typeface="Times New Roman"/>
              <a:sym typeface="Times New Roman"/>
            </a:endParaRPr>
          </a:p>
        </p:txBody>
      </p:sp>
      <p:cxnSp>
        <p:nvCxnSpPr>
          <p:cNvPr id="102" name="Google Shape;102;p2"/>
          <p:cNvCxnSpPr/>
          <p:nvPr/>
        </p:nvCxnSpPr>
        <p:spPr>
          <a:xfrm>
            <a:off x="4601442" y="5268456"/>
            <a:ext cx="0" cy="1200329"/>
          </a:xfrm>
          <a:prstGeom prst="straightConnector1">
            <a:avLst/>
          </a:prstGeom>
          <a:noFill/>
          <a:ln w="9525" cap="flat" cmpd="sng">
            <a:solidFill>
              <a:schemeClr val="accent1"/>
            </a:solidFill>
            <a:prstDash val="solid"/>
            <a:miter lim="800000"/>
            <a:headEnd type="none" w="sm" len="sm"/>
            <a:tailEnd type="none" w="sm" len="sm"/>
          </a:ln>
        </p:spPr>
      </p:cxnSp>
      <p:sp>
        <p:nvSpPr>
          <p:cNvPr id="103" name="Google Shape;103;p2"/>
          <p:cNvSpPr/>
          <p:nvPr/>
        </p:nvSpPr>
        <p:spPr>
          <a:xfrm>
            <a:off x="106679" y="44297"/>
            <a:ext cx="9709983" cy="17542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3600" b="1" i="0" u="none" strike="noStrike" cap="none" dirty="0">
                <a:solidFill>
                  <a:srgbClr val="000000"/>
                </a:solidFill>
                <a:latin typeface="Times New Roman"/>
                <a:ea typeface="Times New Roman"/>
                <a:cs typeface="Times New Roman"/>
                <a:sym typeface="Times New Roman"/>
              </a:rPr>
              <a:t>Донишкадаи энергетикии Тоҷикистон</a:t>
            </a:r>
            <a:r>
              <a:rPr lang="uz-Cyrl-UZ" sz="2400" b="1" i="1" u="none" strike="noStrike" cap="none" dirty="0">
                <a:solidFill>
                  <a:srgbClr val="000000"/>
                </a:solidFill>
                <a:latin typeface="Arial"/>
                <a:ea typeface="Arial"/>
                <a:cs typeface="Arial"/>
                <a:sym typeface="Arial"/>
              </a:rPr>
              <a:t>.</a:t>
            </a:r>
          </a:p>
          <a:p>
            <a:pPr marL="0" marR="0" lvl="0" indent="0" algn="ctr" rtl="0">
              <a:spcBef>
                <a:spcPts val="0"/>
              </a:spcBef>
              <a:spcAft>
                <a:spcPts val="0"/>
              </a:spcAft>
              <a:buNone/>
            </a:pPr>
            <a:r>
              <a:rPr lang="uz-Cyrl-UZ" sz="2400" b="1" i="1" dirty="0"/>
              <a:t>Номи фан: Ҳимояи релеӣ ва авттоматикунонии шабакаҳо ва таҷҳизоти электрикӣ</a:t>
            </a:r>
            <a:endParaRPr dirty="0"/>
          </a:p>
          <a:p>
            <a:pPr marL="0" marR="0" lvl="0" indent="0" algn="ctr" rtl="0">
              <a:spcBef>
                <a:spcPts val="0"/>
              </a:spcBef>
              <a:spcAft>
                <a:spcPts val="0"/>
              </a:spcAft>
              <a:buNone/>
            </a:pPr>
            <a:endParaRPr sz="2400" b="1" i="0" u="none" strike="noStrike" cap="none" dirty="0">
              <a:solidFill>
                <a:srgbClr val="000000"/>
              </a:solidFill>
              <a:latin typeface="Times New Roman"/>
              <a:ea typeface="Times New Roman"/>
              <a:cs typeface="Times New Roman"/>
              <a:sym typeface="Times New Roman"/>
            </a:endParaRPr>
          </a:p>
        </p:txBody>
      </p:sp>
      <p:pic>
        <p:nvPicPr>
          <p:cNvPr id="8" name="Рисунок 7">
            <a:extLst>
              <a:ext uri="{FF2B5EF4-FFF2-40B4-BE49-F238E27FC236}">
                <a16:creationId xmlns:a16="http://schemas.microsoft.com/office/drawing/2014/main" id="{C6DE7F39-29B4-4BC5-B4E6-A00589BCDA04}"/>
              </a:ext>
            </a:extLst>
          </p:cNvPr>
          <p:cNvPicPr>
            <a:picLocks noChangeAspect="1"/>
          </p:cNvPicPr>
          <p:nvPr/>
        </p:nvPicPr>
        <p:blipFill rotWithShape="1">
          <a:blip r:embed="rId3"/>
          <a:srcRect l="33445" t="30319" r="34983" b="25466"/>
          <a:stretch/>
        </p:blipFill>
        <p:spPr>
          <a:xfrm>
            <a:off x="423169" y="1465406"/>
            <a:ext cx="3975651" cy="2714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spd="slow" p14:dur="2000" advTm="24272"/>
    </mc:Choice>
    <mc:Fallback xmlns="">
      <p:transition spd="slow" advTm="2427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p:nvPr/>
        </p:nvSpPr>
        <p:spPr>
          <a:xfrm>
            <a:off x="760318" y="1023756"/>
            <a:ext cx="8811491" cy="4810488"/>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endParaRPr lang="ru-RU" sz="2400" b="1" dirty="0">
              <a:latin typeface="Times New Roman" panose="02020603050405020304" pitchFamily="18" charset="0"/>
              <a:cs typeface="Times New Roman" panose="02020603050405020304" pitchFamily="18" charset="0"/>
            </a:endParaRPr>
          </a:p>
        </p:txBody>
      </p:sp>
      <p:sp>
        <p:nvSpPr>
          <p:cNvPr id="109" name="Google Shape;109;p3"/>
          <p:cNvSpPr txBox="1"/>
          <p:nvPr/>
        </p:nvSpPr>
        <p:spPr>
          <a:xfrm>
            <a:off x="-12617" y="0"/>
            <a:ext cx="9931233" cy="512361"/>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lvl="0" algn="ctr" eaLnBrk="0" fontAlgn="base" hangingPunct="0">
              <a:spcBef>
                <a:spcPct val="0"/>
              </a:spcBef>
              <a:spcAft>
                <a:spcPct val="0"/>
              </a:spcAft>
              <a:buClrTx/>
            </a:pPr>
            <a:r>
              <a:rPr lang="ru-RU" altLang="ru-RU" sz="3200" b="1" dirty="0">
                <a:solidFill>
                  <a:schemeClr val="tx1"/>
                </a:solidFill>
                <a:latin typeface="Times New Roman" panose="02020603050405020304" pitchFamily="18" charset="0"/>
                <a:cs typeface="Times New Roman" panose="02020603050405020304" pitchFamily="18" charset="0"/>
              </a:rPr>
              <a:t>Нақшаи лексия</a:t>
            </a:r>
            <a:endParaRPr lang="ru-RU" altLang="ru-RU" sz="3200" dirty="0">
              <a:solidFill>
                <a:schemeClr val="tx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BF039CDF-1F9D-462B-AB74-0E7345ADAAE2}"/>
              </a:ext>
            </a:extLst>
          </p:cNvPr>
          <p:cNvSpPr/>
          <p:nvPr/>
        </p:nvSpPr>
        <p:spPr>
          <a:xfrm>
            <a:off x="1065984" y="1339830"/>
            <a:ext cx="8627683" cy="2795958"/>
          </a:xfrm>
          <a:prstGeom prst="rect">
            <a:avLst/>
          </a:prstGeom>
        </p:spPr>
        <p:txBody>
          <a:bodyPr wrap="none">
            <a:spAutoFit/>
          </a:bodyPr>
          <a:lstStyle/>
          <a:p>
            <a:pPr>
              <a:lnSpc>
                <a:spcPct val="150000"/>
              </a:lnSpc>
            </a:pPr>
            <a:r>
              <a:rPr lang="tg-Cyrl-TJ" sz="2400" b="1" dirty="0">
                <a:latin typeface="Times New Roman" panose="02020603050405020304" pitchFamily="18" charset="0"/>
                <a:cs typeface="Times New Roman" panose="02020603050405020304" pitchFamily="18" charset="0"/>
              </a:rPr>
              <a:t>1. Релеҳои мантиқии электромагнитӣ.</a:t>
            </a:r>
          </a:p>
          <a:p>
            <a:pPr>
              <a:lnSpc>
                <a:spcPct val="150000"/>
              </a:lnSpc>
            </a:pPr>
            <a:r>
              <a:rPr lang="tg-Cyrl-TJ" sz="2400" b="1" dirty="0">
                <a:latin typeface="Times New Roman" panose="02020603050405020304" pitchFamily="18" charset="0"/>
                <a:cs typeface="Times New Roman" panose="02020603050405020304" pitchFamily="18" charset="0"/>
              </a:rPr>
              <a:t>2. Релеҳои нишондиҳанда.</a:t>
            </a:r>
          </a:p>
          <a:p>
            <a:pPr>
              <a:lnSpc>
                <a:spcPct val="150000"/>
              </a:lnSpc>
            </a:pPr>
            <a:r>
              <a:rPr lang="tg-Cyrl-TJ" sz="2400" b="1" dirty="0">
                <a:latin typeface="Times New Roman" panose="02020603050405020304" pitchFamily="18" charset="0"/>
                <a:cs typeface="Times New Roman" panose="02020603050405020304" pitchFamily="18" charset="0"/>
              </a:rPr>
              <a:t>3. Релеҳои индуксионӣ. Принсипи кори релеҳои индуксионӣ</a:t>
            </a:r>
          </a:p>
          <a:p>
            <a:pPr>
              <a:lnSpc>
                <a:spcPct val="150000"/>
              </a:lnSpc>
            </a:pPr>
            <a:r>
              <a:rPr lang="tg-Cyrl-TJ" sz="2400" b="1" dirty="0">
                <a:latin typeface="Times New Roman" panose="02020603050405020304" pitchFamily="18" charset="0"/>
                <a:cs typeface="Times New Roman" panose="02020603050405020304" pitchFamily="18" charset="0"/>
              </a:rPr>
              <a:t>4. Релеи ченкунандаи индуксионии ҷараён</a:t>
            </a:r>
          </a:p>
          <a:p>
            <a:pPr>
              <a:lnSpc>
                <a:spcPct val="150000"/>
              </a:lnSpc>
            </a:pPr>
            <a:r>
              <a:rPr lang="tg-Cyrl-TJ"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Ҷамъбасти мавзуъ</a:t>
            </a:r>
            <a:r>
              <a:rPr lang="ru-RU"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82645"/>
    </mc:Choice>
    <mc:Fallback xmlns="">
      <p:transition spd="slow" advTm="8264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D5C1589A-C3B8-4EC1-9871-251BEECAD566}"/>
              </a:ext>
            </a:extLst>
          </p:cNvPr>
          <p:cNvSpPr/>
          <p:nvPr/>
        </p:nvSpPr>
        <p:spPr>
          <a:xfrm>
            <a:off x="2097658" y="119763"/>
            <a:ext cx="5968301" cy="523220"/>
          </a:xfrm>
          <a:prstGeom prst="rect">
            <a:avLst/>
          </a:prstGeom>
        </p:spPr>
        <p:txBody>
          <a:bodyPr wrap="none">
            <a:spAutoFit/>
          </a:bodyPr>
          <a:lstStyle/>
          <a:p>
            <a:r>
              <a:rPr lang="tg-Cyrl-TJ" sz="2800" b="1" dirty="0">
                <a:solidFill>
                  <a:schemeClr val="bg1"/>
                </a:solidFill>
                <a:latin typeface="Times New Roman" panose="02020603050405020304" pitchFamily="18" charset="0"/>
                <a:cs typeface="Times New Roman" panose="02020603050405020304" pitchFamily="18" charset="0"/>
              </a:rPr>
              <a:t>Релеҳои мантиқии электромагнитӣ</a:t>
            </a:r>
            <a:endParaRPr lang="ru-RU" sz="2800" dirty="0">
              <a:solidFill>
                <a:schemeClr val="bg1"/>
              </a:solidFill>
            </a:endParaRPr>
          </a:p>
        </p:txBody>
      </p:sp>
      <p:sp>
        <p:nvSpPr>
          <p:cNvPr id="5" name="Прямоугольник 4">
            <a:extLst>
              <a:ext uri="{FF2B5EF4-FFF2-40B4-BE49-F238E27FC236}">
                <a16:creationId xmlns:a16="http://schemas.microsoft.com/office/drawing/2014/main" id="{0A8E0AA7-F45F-4D69-B92A-8FB399D5BDD1}"/>
              </a:ext>
            </a:extLst>
          </p:cNvPr>
          <p:cNvSpPr/>
          <p:nvPr/>
        </p:nvSpPr>
        <p:spPr>
          <a:xfrm>
            <a:off x="1242504" y="827804"/>
            <a:ext cx="7999150" cy="3349956"/>
          </a:xfrm>
          <a:prstGeom prst="rect">
            <a:avLst/>
          </a:prstGeom>
        </p:spPr>
        <p:txBody>
          <a:bodyPr wrap="square">
            <a:spAutoFit/>
          </a:bodyPr>
          <a:lstStyle/>
          <a:p>
            <a:pPr algn="just">
              <a:lnSpc>
                <a:spcPct val="150000"/>
              </a:lnSpc>
            </a:pPr>
            <a:r>
              <a:rPr lang="ru-RU" sz="2400" b="1" dirty="0">
                <a:latin typeface="Times New Roman" panose="02020603050405020304" pitchFamily="18" charset="0"/>
                <a:cs typeface="Times New Roman" panose="02020603050405020304" pitchFamily="18" charset="0"/>
              </a:rPr>
              <a:t>	Релеҳои мантиқии электромагнитӣ</a:t>
            </a:r>
            <a:r>
              <a:rPr lang="ru-RU" sz="2400" dirty="0">
                <a:latin typeface="Times New Roman" panose="02020603050405020304" pitchFamily="18" charset="0"/>
                <a:cs typeface="Times New Roman" panose="02020603050405020304" pitchFamily="18" charset="0"/>
              </a:rPr>
              <a:t> як навъ дастгоҳҳои электромеханикӣ мебошанд, ки барои иҷрои амалиётҳои мантиқӣ дар системаҳои идоракунии электрикӣ ва автоматика истифода мешаванд. Ин релеҳо дар асоси таъсири майдони магнитии тавлидшуда аз ҷониби ҷараёни электрик</a:t>
            </a:r>
            <a:r>
              <a:rPr lang="tg-Cyrl-TJ" sz="2400" dirty="0">
                <a:latin typeface="Times New Roman" panose="02020603050405020304" pitchFamily="18" charset="0"/>
                <a:cs typeface="Times New Roman" panose="02020603050405020304" pitchFamily="18" charset="0"/>
              </a:rPr>
              <a:t>ӣ</a:t>
            </a:r>
            <a:r>
              <a:rPr lang="ru-RU" sz="2400" dirty="0">
                <a:latin typeface="Times New Roman" panose="02020603050405020304" pitchFamily="18" charset="0"/>
                <a:cs typeface="Times New Roman" panose="02020603050405020304" pitchFamily="18" charset="0"/>
              </a:rPr>
              <a:t> амал мекунанд.</a:t>
            </a:r>
          </a:p>
        </p:txBody>
      </p:sp>
      <p:sp>
        <p:nvSpPr>
          <p:cNvPr id="6" name="Прямоугольник 5">
            <a:extLst>
              <a:ext uri="{FF2B5EF4-FFF2-40B4-BE49-F238E27FC236}">
                <a16:creationId xmlns:a16="http://schemas.microsoft.com/office/drawing/2014/main" id="{C06472A3-F940-4217-AF41-6685F73785D5}"/>
              </a:ext>
            </a:extLst>
          </p:cNvPr>
          <p:cNvSpPr/>
          <p:nvPr/>
        </p:nvSpPr>
        <p:spPr>
          <a:xfrm>
            <a:off x="1242504" y="4078495"/>
            <a:ext cx="8087927" cy="1687963"/>
          </a:xfrm>
          <a:prstGeom prst="rect">
            <a:avLst/>
          </a:prstGeom>
        </p:spPr>
        <p:txBody>
          <a:bodyPr wrap="square">
            <a:spAutoFit/>
          </a:bodyPr>
          <a:lstStyle/>
          <a:p>
            <a:pPr algn="just">
              <a:lnSpc>
                <a:spcPct val="150000"/>
              </a:lnSpc>
            </a:pPr>
            <a:r>
              <a:rPr lang="ru-RU" sz="2400" b="1" dirty="0">
                <a:latin typeface="Times New Roman" panose="02020603050405020304" pitchFamily="18" charset="0"/>
                <a:cs typeface="Times New Roman" panose="02020603050405020304" pitchFamily="18" charset="0"/>
              </a:rPr>
              <a:t>Сохтор ва принсипи фаъолият</a:t>
            </a:r>
          </a:p>
          <a:p>
            <a:pPr algn="just">
              <a:lnSpc>
                <a:spcPct val="150000"/>
              </a:lnSpc>
            </a:pPr>
            <a:r>
              <a:rPr lang="ru-RU" sz="2400" dirty="0">
                <a:latin typeface="Times New Roman" panose="02020603050405020304" pitchFamily="18" charset="0"/>
                <a:cs typeface="Times New Roman" panose="02020603050405020304" pitchFamily="18" charset="0"/>
              </a:rPr>
              <a:t>Релеи электромагнитӣ одатан аз ин қисмҳо иборат аст:</a:t>
            </a:r>
          </a:p>
          <a:p>
            <a:pPr algn="just">
              <a:lnSpc>
                <a:spcPct val="150000"/>
              </a:lnSpc>
            </a:pPr>
            <a:r>
              <a:rPr lang="tg-Cyrl-TJ" sz="2400" dirty="0">
                <a:latin typeface="Times New Roman" panose="02020603050405020304" pitchFamily="18" charset="0"/>
                <a:cs typeface="Times New Roman" panose="02020603050405020304" pitchFamily="18" charset="0"/>
              </a:rPr>
              <a:t>с</a:t>
            </a:r>
            <a:r>
              <a:rPr lang="ru-RU" sz="2400" dirty="0">
                <a:latin typeface="Times New Roman" panose="02020603050405020304" pitchFamily="18" charset="0"/>
                <a:cs typeface="Times New Roman" panose="02020603050405020304" pitchFamily="18" charset="0"/>
              </a:rPr>
              <a:t>лайди 5.</a:t>
            </a:r>
          </a:p>
        </p:txBody>
      </p:sp>
    </p:spTree>
    <p:extLst>
      <p:ext uri="{BB962C8B-B14F-4D97-AF65-F5344CB8AC3E}">
        <p14:creationId xmlns:p14="http://schemas.microsoft.com/office/powerpoint/2010/main" val="12774264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3519C61E-F5FC-4751-988B-D11789F7F923}"/>
              </a:ext>
            </a:extLst>
          </p:cNvPr>
          <p:cNvSpPr/>
          <p:nvPr/>
        </p:nvSpPr>
        <p:spPr>
          <a:xfrm>
            <a:off x="2097658" y="119763"/>
            <a:ext cx="5968301" cy="523220"/>
          </a:xfrm>
          <a:prstGeom prst="rect">
            <a:avLst/>
          </a:prstGeom>
        </p:spPr>
        <p:txBody>
          <a:bodyPr wrap="none">
            <a:spAutoFit/>
          </a:bodyPr>
          <a:lstStyle/>
          <a:p>
            <a:r>
              <a:rPr lang="tg-Cyrl-TJ" sz="2800" b="1" dirty="0">
                <a:solidFill>
                  <a:schemeClr val="bg1"/>
                </a:solidFill>
                <a:latin typeface="Times New Roman" panose="02020603050405020304" pitchFamily="18" charset="0"/>
                <a:cs typeface="Times New Roman" panose="02020603050405020304" pitchFamily="18" charset="0"/>
              </a:rPr>
              <a:t>Релеҳои мантиқии электромагнитӣ</a:t>
            </a:r>
            <a:endParaRPr lang="ru-RU" sz="2800" dirty="0">
              <a:solidFill>
                <a:schemeClr val="bg1"/>
              </a:solidFill>
            </a:endParaRPr>
          </a:p>
        </p:txBody>
      </p:sp>
      <p:sp>
        <p:nvSpPr>
          <p:cNvPr id="5" name="Прямоугольник 4">
            <a:extLst>
              <a:ext uri="{FF2B5EF4-FFF2-40B4-BE49-F238E27FC236}">
                <a16:creationId xmlns:a16="http://schemas.microsoft.com/office/drawing/2014/main" id="{BC7E24C7-4B8C-454D-A51D-43C3CA348E90}"/>
              </a:ext>
            </a:extLst>
          </p:cNvPr>
          <p:cNvSpPr/>
          <p:nvPr/>
        </p:nvSpPr>
        <p:spPr>
          <a:xfrm>
            <a:off x="993928" y="642983"/>
            <a:ext cx="8425279" cy="5447645"/>
          </a:xfrm>
          <a:prstGeom prst="rect">
            <a:avLst/>
          </a:prstGeom>
        </p:spPr>
        <p:txBody>
          <a:bodyPr wrap="square">
            <a:spAutoFit/>
          </a:bodyPr>
          <a:lstStyle/>
          <a:p>
            <a:pPr algn="just">
              <a:lnSpc>
                <a:spcPct val="150000"/>
              </a:lnSpc>
              <a:buFont typeface="Arial" panose="020B0604020202020204" pitchFamily="34" charset="0"/>
              <a:buChar char="•"/>
            </a:pPr>
            <a:r>
              <a:rPr lang="ru-RU" sz="2400" b="1" dirty="0">
                <a:latin typeface="Times New Roman" panose="02020603050405020304" pitchFamily="18" charset="0"/>
                <a:cs typeface="Times New Roman" panose="02020603050405020304" pitchFamily="18" charset="0"/>
              </a:rPr>
              <a:t> Ғалтак (</a:t>
            </a:r>
            <a:r>
              <a:rPr lang="en-US" sz="2400" b="1" dirty="0">
                <a:latin typeface="Times New Roman" panose="02020603050405020304" pitchFamily="18" charset="0"/>
                <a:cs typeface="Times New Roman" panose="02020603050405020304" pitchFamily="18" charset="0"/>
              </a:rPr>
              <a:t>coil)</a:t>
            </a:r>
            <a:r>
              <a:rPr lang="en-US" sz="2400" dirty="0">
                <a:latin typeface="Times New Roman" panose="02020603050405020304" pitchFamily="18" charset="0"/>
                <a:cs typeface="Times New Roman" panose="02020603050405020304" pitchFamily="18" charset="0"/>
              </a:rPr>
              <a:t> – </a:t>
            </a:r>
            <a:r>
              <a:rPr lang="ru-RU" sz="2400" dirty="0">
                <a:latin typeface="Times New Roman" panose="02020603050405020304" pitchFamily="18" charset="0"/>
                <a:cs typeface="Times New Roman" panose="02020603050405020304" pitchFamily="18" charset="0"/>
              </a:rPr>
              <a:t>барои тавлиди майдони магнитӣ;</a:t>
            </a:r>
          </a:p>
          <a:p>
            <a:pPr algn="just">
              <a:lnSpc>
                <a:spcPct val="150000"/>
              </a:lnSpc>
              <a:buFont typeface="Arial" panose="020B0604020202020204" pitchFamily="34" charset="0"/>
              <a:buChar char="•"/>
            </a:pPr>
            <a:r>
              <a:rPr lang="ru-RU" sz="2400" b="1" dirty="0">
                <a:latin typeface="Times New Roman" panose="02020603050405020304" pitchFamily="18" charset="0"/>
                <a:cs typeface="Times New Roman" panose="02020603050405020304" pitchFamily="18" charset="0"/>
              </a:rPr>
              <a:t> Дилаки магнитӣ (</a:t>
            </a:r>
            <a:r>
              <a:rPr lang="en-US" sz="2400" b="1" dirty="0">
                <a:latin typeface="Times New Roman" panose="02020603050405020304" pitchFamily="18" charset="0"/>
                <a:cs typeface="Times New Roman" panose="02020603050405020304" pitchFamily="18" charset="0"/>
              </a:rPr>
              <a:t>ferromagnetic core)</a:t>
            </a:r>
            <a:r>
              <a:rPr lang="en-US" sz="2400" dirty="0">
                <a:latin typeface="Times New Roman" panose="02020603050405020304" pitchFamily="18" charset="0"/>
                <a:cs typeface="Times New Roman" panose="02020603050405020304" pitchFamily="18" charset="0"/>
              </a:rPr>
              <a:t> – </a:t>
            </a:r>
            <a:r>
              <a:rPr lang="ru-RU" sz="2400" dirty="0">
                <a:latin typeface="Times New Roman" panose="02020603050405020304" pitchFamily="18" charset="0"/>
                <a:cs typeface="Times New Roman" panose="02020603050405020304" pitchFamily="18" charset="0"/>
              </a:rPr>
              <a:t>ки таъсири майдони магнитиро қабул мекунад;</a:t>
            </a:r>
          </a:p>
          <a:p>
            <a:pPr algn="just">
              <a:lnSpc>
                <a:spcPct val="150000"/>
              </a:lnSpc>
              <a:buFont typeface="Arial" panose="020B0604020202020204" pitchFamily="34" charset="0"/>
              <a:buChar char="•"/>
            </a:pPr>
            <a:r>
              <a:rPr lang="ru-RU" sz="2400" b="1" dirty="0">
                <a:latin typeface="Times New Roman" panose="02020603050405020304" pitchFamily="18" charset="0"/>
                <a:cs typeface="Times New Roman" panose="02020603050405020304" pitchFamily="18" charset="0"/>
              </a:rPr>
              <a:t> Калидҳо (контакты)</a:t>
            </a:r>
            <a:r>
              <a:rPr lang="ru-RU" sz="2400" dirty="0">
                <a:latin typeface="Times New Roman" panose="02020603050405020304" pitchFamily="18" charset="0"/>
                <a:cs typeface="Times New Roman" panose="02020603050405020304" pitchFamily="18" charset="0"/>
              </a:rPr>
              <a:t> – ки бо ҳаракати қисмҳои механикӣ кушода ё баста мешаванд;</a:t>
            </a:r>
          </a:p>
          <a:p>
            <a:pPr algn="just">
              <a:lnSpc>
                <a:spcPct val="150000"/>
              </a:lnSpc>
              <a:buFont typeface="Arial" panose="020B0604020202020204" pitchFamily="34" charset="0"/>
              <a:buChar char="•"/>
            </a:pPr>
            <a:r>
              <a:rPr lang="ru-RU" sz="2400" b="1" dirty="0">
                <a:latin typeface="Times New Roman" panose="02020603050405020304" pitchFamily="18" charset="0"/>
                <a:cs typeface="Times New Roman" panose="02020603050405020304" pitchFamily="18" charset="0"/>
              </a:rPr>
              <a:t> Механизми ҳаракатдиҳанда (</a:t>
            </a:r>
            <a:r>
              <a:rPr lang="en-US" sz="2400" b="1" dirty="0">
                <a:latin typeface="Times New Roman" panose="02020603050405020304" pitchFamily="18" charset="0"/>
                <a:cs typeface="Times New Roman" panose="02020603050405020304" pitchFamily="18" charset="0"/>
              </a:rPr>
              <a:t>anchor or armature)</a:t>
            </a:r>
            <a:r>
              <a:rPr lang="en-US" sz="2400" dirty="0">
                <a:latin typeface="Times New Roman" panose="02020603050405020304" pitchFamily="18" charset="0"/>
                <a:cs typeface="Times New Roman" panose="02020603050405020304" pitchFamily="18" charset="0"/>
              </a:rPr>
              <a:t> – </a:t>
            </a:r>
            <a:r>
              <a:rPr lang="ru-RU" sz="2400" dirty="0">
                <a:latin typeface="Times New Roman" panose="02020603050405020304" pitchFamily="18" charset="0"/>
                <a:cs typeface="Times New Roman" panose="02020603050405020304" pitchFamily="18" charset="0"/>
              </a:rPr>
              <a:t>барои ҳаракат додани контактҳо дар ҳолати фаъолшавии реле.</a:t>
            </a:r>
          </a:p>
          <a:p>
            <a:pPr algn="just"/>
            <a:r>
              <a:rPr lang="ru-RU" sz="2400" dirty="0">
                <a:latin typeface="Times New Roman" panose="02020603050405020304" pitchFamily="18" charset="0"/>
                <a:cs typeface="Times New Roman" panose="02020603050405020304" pitchFamily="18" charset="0"/>
              </a:rPr>
              <a:t>	Ҳангоми гузаштани ҷараёни электрикӣ аз катушка, майдони магнитӣ ба вуҷуд меояд, ки ядро ва механизмҳои ҳаракатдиҳандаро ҷалб мекунад ва боиси бастан ё кушодани контактҳои барқӣ мегардад.</a:t>
            </a:r>
          </a:p>
        </p:txBody>
      </p:sp>
    </p:spTree>
    <p:extLst>
      <p:ext uri="{BB962C8B-B14F-4D97-AF65-F5344CB8AC3E}">
        <p14:creationId xmlns:p14="http://schemas.microsoft.com/office/powerpoint/2010/main" val="19602143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0F55675F-B0E2-4456-B17F-57C867B072EB}"/>
              </a:ext>
            </a:extLst>
          </p:cNvPr>
          <p:cNvSpPr/>
          <p:nvPr/>
        </p:nvSpPr>
        <p:spPr>
          <a:xfrm>
            <a:off x="2097658" y="119763"/>
            <a:ext cx="5968301" cy="523220"/>
          </a:xfrm>
          <a:prstGeom prst="rect">
            <a:avLst/>
          </a:prstGeom>
        </p:spPr>
        <p:txBody>
          <a:bodyPr wrap="none">
            <a:spAutoFit/>
          </a:bodyPr>
          <a:lstStyle/>
          <a:p>
            <a:r>
              <a:rPr lang="tg-Cyrl-TJ" sz="2800" b="1" dirty="0">
                <a:solidFill>
                  <a:schemeClr val="bg1"/>
                </a:solidFill>
                <a:latin typeface="Times New Roman" panose="02020603050405020304" pitchFamily="18" charset="0"/>
                <a:cs typeface="Times New Roman" panose="02020603050405020304" pitchFamily="18" charset="0"/>
              </a:rPr>
              <a:t>Релеҳои мантиқии электромагнитӣ</a:t>
            </a:r>
            <a:endParaRPr lang="ru-RU" sz="2800" dirty="0">
              <a:solidFill>
                <a:schemeClr val="bg1"/>
              </a:solidFill>
            </a:endParaRPr>
          </a:p>
        </p:txBody>
      </p:sp>
      <p:sp>
        <p:nvSpPr>
          <p:cNvPr id="5" name="Прямоугольник 4">
            <a:extLst>
              <a:ext uri="{FF2B5EF4-FFF2-40B4-BE49-F238E27FC236}">
                <a16:creationId xmlns:a16="http://schemas.microsoft.com/office/drawing/2014/main" id="{FE10F92A-2BEF-417E-8AA7-73B63D6B6E78}"/>
              </a:ext>
            </a:extLst>
          </p:cNvPr>
          <p:cNvSpPr/>
          <p:nvPr/>
        </p:nvSpPr>
        <p:spPr>
          <a:xfrm>
            <a:off x="1083076" y="527703"/>
            <a:ext cx="8123068" cy="5447645"/>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Релеҳои электромагнитӣ метавонанд барои иҷрои амалиётҳои мантиқӣ, ба монанди:</a:t>
            </a:r>
          </a:p>
          <a:p>
            <a:pPr algn="just">
              <a:lnSpc>
                <a:spcPct val="150000"/>
              </a:lnSpc>
              <a:buFont typeface="Arial" panose="020B0604020202020204" pitchFamily="34" charset="0"/>
              <a:buChar char="•"/>
            </a:pPr>
            <a:r>
              <a:rPr lang="ru-RU" sz="2400" b="1" dirty="0">
                <a:latin typeface="Times New Roman" panose="02020603050405020304" pitchFamily="18" charset="0"/>
                <a:cs typeface="Times New Roman" panose="02020603050405020304" pitchFamily="18" charset="0"/>
              </a:rPr>
              <a:t> "ВА" (</a:t>
            </a:r>
            <a:r>
              <a:rPr lang="en-US" sz="2400" b="1" dirty="0">
                <a:latin typeface="Times New Roman" panose="02020603050405020304" pitchFamily="18" charset="0"/>
                <a:cs typeface="Times New Roman" panose="02020603050405020304" pitchFamily="18" charset="0"/>
              </a:rPr>
              <a:t>AND)</a:t>
            </a:r>
            <a:r>
              <a:rPr lang="en-US" sz="2400" dirty="0">
                <a:latin typeface="Times New Roman" panose="02020603050405020304" pitchFamily="18" charset="0"/>
                <a:cs typeface="Times New Roman" panose="02020603050405020304" pitchFamily="18" charset="0"/>
              </a:rPr>
              <a:t> – </a:t>
            </a:r>
            <a:r>
              <a:rPr lang="ru-RU" sz="2400" dirty="0">
                <a:latin typeface="Times New Roman" panose="02020603050405020304" pitchFamily="18" charset="0"/>
                <a:cs typeface="Times New Roman" panose="02020603050405020304" pitchFamily="18" charset="0"/>
              </a:rPr>
              <a:t>вақте ки якчанд вуруд бояд фаъол бошанд, то ки натиҷа фаъол шавад;</a:t>
            </a:r>
          </a:p>
          <a:p>
            <a:pPr algn="just">
              <a:lnSpc>
                <a:spcPct val="150000"/>
              </a:lnSpc>
              <a:buFont typeface="Arial" panose="020B0604020202020204" pitchFamily="34" charset="0"/>
              <a:buChar char="•"/>
            </a:pPr>
            <a:r>
              <a:rPr lang="ru-RU" sz="2400" b="1" dirty="0">
                <a:latin typeface="Times New Roman" panose="02020603050405020304" pitchFamily="18" charset="0"/>
                <a:cs typeface="Times New Roman" panose="02020603050405020304" pitchFamily="18" charset="0"/>
              </a:rPr>
              <a:t> "Ё" (</a:t>
            </a:r>
            <a:r>
              <a:rPr lang="en-US" sz="2400" b="1" dirty="0">
                <a:latin typeface="Times New Roman" panose="02020603050405020304" pitchFamily="18" charset="0"/>
                <a:cs typeface="Times New Roman" panose="02020603050405020304" pitchFamily="18" charset="0"/>
              </a:rPr>
              <a:t>OR)</a:t>
            </a:r>
            <a:r>
              <a:rPr lang="en-US" sz="2400" dirty="0">
                <a:latin typeface="Times New Roman" panose="02020603050405020304" pitchFamily="18" charset="0"/>
                <a:cs typeface="Times New Roman" panose="02020603050405020304" pitchFamily="18" charset="0"/>
              </a:rPr>
              <a:t> – </a:t>
            </a:r>
            <a:r>
              <a:rPr lang="ru-RU" sz="2400" dirty="0">
                <a:latin typeface="Times New Roman" panose="02020603050405020304" pitchFamily="18" charset="0"/>
                <a:cs typeface="Times New Roman" panose="02020603050405020304" pitchFamily="18" charset="0"/>
              </a:rPr>
              <a:t>кифоя аст як вуруд фаъол шавад, то ки натиҷа фаъол гардад;</a:t>
            </a:r>
          </a:p>
          <a:p>
            <a:pPr algn="just">
              <a:lnSpc>
                <a:spcPct val="150000"/>
              </a:lnSpc>
              <a:buFont typeface="Arial" panose="020B0604020202020204" pitchFamily="34" charset="0"/>
              <a:buChar char="•"/>
            </a:pPr>
            <a:r>
              <a:rPr lang="ru-RU" sz="2400" b="1" dirty="0">
                <a:latin typeface="Times New Roman" panose="02020603050405020304" pitchFamily="18" charset="0"/>
                <a:cs typeface="Times New Roman" panose="02020603050405020304" pitchFamily="18" charset="0"/>
              </a:rPr>
              <a:t> "НЕ" (</a:t>
            </a:r>
            <a:r>
              <a:rPr lang="en-US" sz="2400" b="1" dirty="0">
                <a:latin typeface="Times New Roman" panose="02020603050405020304" pitchFamily="18" charset="0"/>
                <a:cs typeface="Times New Roman" panose="02020603050405020304" pitchFamily="18" charset="0"/>
              </a:rPr>
              <a:t>NOT)</a:t>
            </a:r>
            <a:r>
              <a:rPr lang="en-US" sz="2400" dirty="0">
                <a:latin typeface="Times New Roman" panose="02020603050405020304" pitchFamily="18" charset="0"/>
                <a:cs typeface="Times New Roman" panose="02020603050405020304" pitchFamily="18" charset="0"/>
              </a:rPr>
              <a:t> – </a:t>
            </a:r>
            <a:r>
              <a:rPr lang="ru-RU" sz="2400" dirty="0">
                <a:latin typeface="Times New Roman" panose="02020603050405020304" pitchFamily="18" charset="0"/>
                <a:cs typeface="Times New Roman" panose="02020603050405020304" pitchFamily="18" charset="0"/>
              </a:rPr>
              <a:t>ҳангоми баръакси кардани ҳолати сигнал.</a:t>
            </a:r>
          </a:p>
          <a:p>
            <a:pPr algn="just"/>
            <a:r>
              <a:rPr lang="ru-RU" sz="2400" dirty="0">
                <a:latin typeface="Times New Roman" panose="02020603050405020304" pitchFamily="18" charset="0"/>
                <a:cs typeface="Times New Roman" panose="02020603050405020304" pitchFamily="18" charset="0"/>
              </a:rPr>
              <a:t>	Бо дуруст пайваст кардани чанд реле, метавон схемаҳои мураккаби мантиқии идоракунӣ ташкил кард, ки бе зарурати микроконтроллерҳо ё компютерҳо, автоматикаи оддиро таъмин менамоянд.</a:t>
            </a:r>
          </a:p>
        </p:txBody>
      </p:sp>
    </p:spTree>
    <p:extLst>
      <p:ext uri="{BB962C8B-B14F-4D97-AF65-F5344CB8AC3E}">
        <p14:creationId xmlns:p14="http://schemas.microsoft.com/office/powerpoint/2010/main" val="23894643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9B64469D-71E9-4E2F-ABBF-7B9FDCADAC1F}"/>
              </a:ext>
            </a:extLst>
          </p:cNvPr>
          <p:cNvSpPr/>
          <p:nvPr/>
        </p:nvSpPr>
        <p:spPr>
          <a:xfrm>
            <a:off x="2097658" y="119763"/>
            <a:ext cx="5968301" cy="523220"/>
          </a:xfrm>
          <a:prstGeom prst="rect">
            <a:avLst/>
          </a:prstGeom>
        </p:spPr>
        <p:txBody>
          <a:bodyPr wrap="none">
            <a:spAutoFit/>
          </a:bodyPr>
          <a:lstStyle/>
          <a:p>
            <a:r>
              <a:rPr lang="tg-Cyrl-TJ" sz="2800" b="1" dirty="0">
                <a:solidFill>
                  <a:schemeClr val="bg1"/>
                </a:solidFill>
                <a:latin typeface="Times New Roman" panose="02020603050405020304" pitchFamily="18" charset="0"/>
                <a:cs typeface="Times New Roman" panose="02020603050405020304" pitchFamily="18" charset="0"/>
              </a:rPr>
              <a:t>Релеҳои мантиқии электромагнитӣ</a:t>
            </a:r>
            <a:endParaRPr lang="ru-RU" sz="2800" dirty="0">
              <a:solidFill>
                <a:schemeClr val="bg1"/>
              </a:solidFill>
            </a:endParaRPr>
          </a:p>
        </p:txBody>
      </p:sp>
      <p:sp>
        <p:nvSpPr>
          <p:cNvPr id="5" name="Прямоугольник 4">
            <a:extLst>
              <a:ext uri="{FF2B5EF4-FFF2-40B4-BE49-F238E27FC236}">
                <a16:creationId xmlns:a16="http://schemas.microsoft.com/office/drawing/2014/main" id="{B5B59870-8D77-4F7A-A549-B612B0DB04B2}"/>
              </a:ext>
            </a:extLst>
          </p:cNvPr>
          <p:cNvSpPr/>
          <p:nvPr/>
        </p:nvSpPr>
        <p:spPr>
          <a:xfrm>
            <a:off x="1286892" y="905323"/>
            <a:ext cx="8025784" cy="4457567"/>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Times New Roman" panose="02020603050405020304" pitchFamily="18" charset="0"/>
              </a:rPr>
              <a:t>	Камбудии назарраси релеҳои электромеханикӣ, аз он ҷумла релеи мобайнӣ, ин мавҷуд будани тамоси кушоди беэътимод, ки вайроншавиаш аз шароити муҳити атроф вобастагии калон дорад ва массаи зиёди лангар (вақти кории релеро зиёд мекунад) мебошад. Кушиши нест кардани ин камбудӣ ба сохтани релеи герконӣ оварда расонд</a:t>
            </a:r>
            <a:r>
              <a:rPr lang="ru-RU" sz="2400" dirty="0">
                <a:latin typeface="Times New Roman" panose="02020603050405020304" pitchFamily="18" charset="0"/>
                <a:ea typeface="Times New Roman" panose="02020603050405020304" pitchFamily="18" charset="0"/>
              </a:rPr>
              <a:t>. </a:t>
            </a:r>
            <a:r>
              <a:rPr lang="tg-Cyrl-TJ" sz="2400" dirty="0">
                <a:latin typeface="Times New Roman" panose="02020603050405020304" pitchFamily="18" charset="0"/>
                <a:ea typeface="Times New Roman" panose="02020603050405020304" pitchFamily="18" charset="0"/>
              </a:rPr>
              <a:t>Элементи асосии ин реле – тамоси герметикии идорашавандаи магнитӣ (геркон) мебошад.</a:t>
            </a:r>
            <a:endParaRPr lang="ru-RU" sz="2400" dirty="0"/>
          </a:p>
        </p:txBody>
      </p:sp>
    </p:spTree>
    <p:extLst>
      <p:ext uri="{BB962C8B-B14F-4D97-AF65-F5344CB8AC3E}">
        <p14:creationId xmlns:p14="http://schemas.microsoft.com/office/powerpoint/2010/main" val="37386734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D140C5D2-746D-466F-B892-5FB026595E03}"/>
              </a:ext>
            </a:extLst>
          </p:cNvPr>
          <p:cNvSpPr/>
          <p:nvPr/>
        </p:nvSpPr>
        <p:spPr>
          <a:xfrm>
            <a:off x="2097658" y="119763"/>
            <a:ext cx="5968301" cy="523220"/>
          </a:xfrm>
          <a:prstGeom prst="rect">
            <a:avLst/>
          </a:prstGeom>
        </p:spPr>
        <p:txBody>
          <a:bodyPr wrap="none">
            <a:spAutoFit/>
          </a:bodyPr>
          <a:lstStyle/>
          <a:p>
            <a:r>
              <a:rPr lang="tg-Cyrl-TJ" sz="2800" b="1" dirty="0">
                <a:solidFill>
                  <a:schemeClr val="bg1"/>
                </a:solidFill>
                <a:latin typeface="Times New Roman" panose="02020603050405020304" pitchFamily="18" charset="0"/>
                <a:cs typeface="Times New Roman" panose="02020603050405020304" pitchFamily="18" charset="0"/>
              </a:rPr>
              <a:t>Релеҳои мантиқии электромагнитӣ</a:t>
            </a:r>
            <a:endParaRPr lang="ru-RU" sz="2800" dirty="0">
              <a:solidFill>
                <a:schemeClr val="bg1"/>
              </a:solidFill>
            </a:endParaRPr>
          </a:p>
        </p:txBody>
      </p:sp>
      <p:sp>
        <p:nvSpPr>
          <p:cNvPr id="5" name="Прямоугольник 4">
            <a:extLst>
              <a:ext uri="{FF2B5EF4-FFF2-40B4-BE49-F238E27FC236}">
                <a16:creationId xmlns:a16="http://schemas.microsoft.com/office/drawing/2014/main" id="{7E66E32F-DC8B-4BF3-8214-F73D8A5E6AE9}"/>
              </a:ext>
            </a:extLst>
          </p:cNvPr>
          <p:cNvSpPr/>
          <p:nvPr/>
        </p:nvSpPr>
        <p:spPr>
          <a:xfrm>
            <a:off x="1100461" y="492063"/>
            <a:ext cx="8416401" cy="5573129"/>
          </a:xfrm>
          <a:prstGeom prst="rect">
            <a:avLst/>
          </a:prstGeom>
        </p:spPr>
        <p:txBody>
          <a:bodyPr wrap="square">
            <a:spAutoFit/>
          </a:bodyPr>
          <a:lstStyle/>
          <a:p>
            <a:pPr algn="just">
              <a:lnSpc>
                <a:spcPct val="150000"/>
              </a:lnSpc>
              <a:tabLst>
                <a:tab pos="450215" algn="l"/>
              </a:tabLs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Колбаи шишагини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1</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(рас. 16.1.) бо гази инертӣ пуркардашуда, дар дохилаш тунукаи (пластинаи) ферромагнитӣ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2</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ва печа ҷойгир шудааст. Тунука ҳам магнитноқил ва ҳам қисми ҳаракаткунандаи реле ва тамоси пружинагӣ ба ҳисоб меравад. Ҷараён дар печа сели магнитии Ф ба тунука гузарандаро ба вуҷуд меорад. Ин сел боиси пайдо шудани қувваи электромагнитии кашандаи тунукаҳо мегардад. Тунункаҳо ҳангоме васл ва ё ҷудо мешаванд, ки қувваи   электромагнитии   аз   берун    таъсиркунанда    зиёд  аз  қувваи </a:t>
            </a:r>
            <a:r>
              <a:rPr lang="tg-Cyrl-TJ" sz="2400" dirty="0">
                <a:latin typeface="Times New Roman" panose="02020603050405020304" pitchFamily="18" charset="0"/>
                <a:cs typeface="Times New Roman" panose="02020603050405020304" pitchFamily="18" charset="0"/>
              </a:rPr>
              <a:t>он бошад.</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341922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C3FDABB2-552B-401D-9994-1CC295D8762F}"/>
              </a:ext>
            </a:extLst>
          </p:cNvPr>
          <p:cNvSpPr/>
          <p:nvPr/>
        </p:nvSpPr>
        <p:spPr>
          <a:xfrm>
            <a:off x="2097658" y="119763"/>
            <a:ext cx="5968301" cy="523220"/>
          </a:xfrm>
          <a:prstGeom prst="rect">
            <a:avLst/>
          </a:prstGeom>
        </p:spPr>
        <p:txBody>
          <a:bodyPr wrap="none">
            <a:spAutoFit/>
          </a:bodyPr>
          <a:lstStyle/>
          <a:p>
            <a:r>
              <a:rPr lang="tg-Cyrl-TJ" sz="2800" b="1" dirty="0">
                <a:solidFill>
                  <a:schemeClr val="bg1"/>
                </a:solidFill>
                <a:latin typeface="Times New Roman" panose="02020603050405020304" pitchFamily="18" charset="0"/>
                <a:cs typeface="Times New Roman" panose="02020603050405020304" pitchFamily="18" charset="0"/>
              </a:rPr>
              <a:t>Релеҳои мантиқии электромагнитӣ</a:t>
            </a:r>
            <a:endParaRPr lang="ru-RU" sz="2800" dirty="0">
              <a:solidFill>
                <a:schemeClr val="bg1"/>
              </a:solidFill>
            </a:endParaRPr>
          </a:p>
        </p:txBody>
      </p:sp>
      <p:graphicFrame>
        <p:nvGraphicFramePr>
          <p:cNvPr id="6" name="Объект 5">
            <a:extLst>
              <a:ext uri="{FF2B5EF4-FFF2-40B4-BE49-F238E27FC236}">
                <a16:creationId xmlns:a16="http://schemas.microsoft.com/office/drawing/2014/main" id="{B9FA3081-A27A-493C-A101-8EBBE034F3CD}"/>
              </a:ext>
            </a:extLst>
          </p:cNvPr>
          <p:cNvGraphicFramePr>
            <a:graphicFrameLocks noChangeAspect="1"/>
          </p:cNvGraphicFramePr>
          <p:nvPr>
            <p:extLst>
              <p:ext uri="{D42A27DB-BD31-4B8C-83A1-F6EECF244321}">
                <p14:modId xmlns:p14="http://schemas.microsoft.com/office/powerpoint/2010/main" val="2406433183"/>
              </p:ext>
            </p:extLst>
          </p:nvPr>
        </p:nvGraphicFramePr>
        <p:xfrm>
          <a:off x="701335" y="1384918"/>
          <a:ext cx="5222663" cy="2982896"/>
        </p:xfrm>
        <a:graphic>
          <a:graphicData uri="http://schemas.openxmlformats.org/presentationml/2006/ole">
            <mc:AlternateContent xmlns:mc="http://schemas.openxmlformats.org/markup-compatibility/2006">
              <mc:Choice xmlns:v="urn:schemas-microsoft-com:vml" Requires="v">
                <p:oleObj spid="_x0000_s22532" r:id="rId3" imgW="3671047" imgH="1627430" progId="Visio.Drawing.11">
                  <p:embed/>
                </p:oleObj>
              </mc:Choice>
              <mc:Fallback>
                <p:oleObj r:id="rId3" imgW="3671047" imgH="1627430"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335" y="1384918"/>
                        <a:ext cx="5222663" cy="2982896"/>
                      </a:xfrm>
                      <a:prstGeom prst="rect">
                        <a:avLst/>
                      </a:prstGeom>
                      <a:noFill/>
                    </p:spPr>
                  </p:pic>
                </p:oleObj>
              </mc:Fallback>
            </mc:AlternateContent>
          </a:graphicData>
        </a:graphic>
      </p:graphicFrame>
      <mc:AlternateContent xmlns:mc="http://schemas.openxmlformats.org/markup-compatibility/2006">
        <mc:Choice xmlns:a14="http://schemas.microsoft.com/office/drawing/2010/main" Requires="a14">
          <p:sp>
            <p:nvSpPr>
              <p:cNvPr id="7" name="Прямоугольник 6">
                <a:extLst>
                  <a:ext uri="{FF2B5EF4-FFF2-40B4-BE49-F238E27FC236}">
                    <a16:creationId xmlns:a16="http://schemas.microsoft.com/office/drawing/2014/main" id="{0A9033C4-310B-4AF6-AEED-8EBB8D5ACA11}"/>
                  </a:ext>
                </a:extLst>
              </p:cNvPr>
              <p:cNvSpPr/>
              <p:nvPr/>
            </p:nvSpPr>
            <p:spPr>
              <a:xfrm>
                <a:off x="5923998" y="902395"/>
                <a:ext cx="3734907" cy="3903954"/>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Геркон андозаи хурд дорад, дарозии он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l</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tg-Cyrl-TJ" sz="2400" i="1">
                        <a:latin typeface="Cambria Math" panose="02040503050406030204" pitchFamily="18" charset="0"/>
                        <a:ea typeface="Times New Roman" panose="02020603050405020304" pitchFamily="18" charset="0"/>
                        <a:cs typeface="Times New Roman" panose="02020603050405020304" pitchFamily="18" charset="0"/>
                      </a:rPr>
                      <m:t>≈</m:t>
                    </m:r>
                  </m:oMath>
                </a14:m>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30…50 мм, қутри колбаи шишагин</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 D</a:t>
                </a:r>
                <a14:m>
                  <m:oMath xmlns:m="http://schemas.openxmlformats.org/officeDocument/2006/math">
                    <m:r>
                      <a:rPr lang="tg-Cyrl-TJ" sz="2400" i="1">
                        <a:latin typeface="Cambria Math" panose="02040503050406030204" pitchFamily="18" charset="0"/>
                        <a:ea typeface="Times New Roman" panose="02020603050405020304" pitchFamily="18" charset="0"/>
                        <a:cs typeface="Times New Roman" panose="02020603050405020304" pitchFamily="18" charset="0"/>
                      </a:rPr>
                      <m:t> ≈</m:t>
                    </m:r>
                  </m:oMath>
                </a14:m>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3...5 мм ва фосилаи байни тамосҳо – тахминан 0,1 </a:t>
                </a:r>
                <a:r>
                  <a:rPr lang="tg-Cyrl-TJ" sz="2400" dirty="0">
                    <a:latin typeface="Times New Roman" panose="02020603050405020304" pitchFamily="18" charset="0"/>
                    <a:cs typeface="Times New Roman" panose="02020603050405020304" pitchFamily="18" charset="0"/>
                  </a:rPr>
                  <a:t>миллиметр аст.</a:t>
                </a:r>
                <a:endParaRPr lang="ru-RU" sz="2400" dirty="0">
                  <a:latin typeface="Times New Roman" panose="02020603050405020304" pitchFamily="18" charset="0"/>
                  <a:cs typeface="Times New Roman" panose="02020603050405020304" pitchFamily="18" charset="0"/>
                </a:endParaRPr>
              </a:p>
            </p:txBody>
          </p:sp>
        </mc:Choice>
        <mc:Fallback>
          <p:sp>
            <p:nvSpPr>
              <p:cNvPr id="7" name="Прямоугольник 6">
                <a:extLst>
                  <a:ext uri="{FF2B5EF4-FFF2-40B4-BE49-F238E27FC236}">
                    <a16:creationId xmlns:a16="http://schemas.microsoft.com/office/drawing/2014/main" id="{0A9033C4-310B-4AF6-AEED-8EBB8D5ACA11}"/>
                  </a:ext>
                </a:extLst>
              </p:cNvPr>
              <p:cNvSpPr>
                <a:spLocks noRot="1" noChangeAspect="1" noMove="1" noResize="1" noEditPoints="1" noAdjustHandles="1" noChangeArrowheads="1" noChangeShapeType="1" noTextEdit="1"/>
              </p:cNvSpPr>
              <p:nvPr/>
            </p:nvSpPr>
            <p:spPr>
              <a:xfrm>
                <a:off x="5923998" y="902395"/>
                <a:ext cx="3734907" cy="3903954"/>
              </a:xfrm>
              <a:prstGeom prst="rect">
                <a:avLst/>
              </a:prstGeom>
              <a:blipFill>
                <a:blip r:embed="rId5"/>
                <a:stretch>
                  <a:fillRect l="-2614" r="-2614" b="-2813"/>
                </a:stretch>
              </a:blipFill>
            </p:spPr>
            <p:txBody>
              <a:bodyPr/>
              <a:lstStyle/>
              <a:p>
                <a:r>
                  <a:rPr lang="ru-RU">
                    <a:noFill/>
                  </a:rPr>
                  <a:t> </a:t>
                </a:r>
              </a:p>
            </p:txBody>
          </p:sp>
        </mc:Fallback>
      </mc:AlternateContent>
      <p:sp>
        <p:nvSpPr>
          <p:cNvPr id="8" name="Прямоугольник 7">
            <a:extLst>
              <a:ext uri="{FF2B5EF4-FFF2-40B4-BE49-F238E27FC236}">
                <a16:creationId xmlns:a16="http://schemas.microsoft.com/office/drawing/2014/main" id="{7DDC0DC1-7F5F-49EE-BD0B-988F10FE2988}"/>
              </a:ext>
            </a:extLst>
          </p:cNvPr>
          <p:cNvSpPr/>
          <p:nvPr/>
        </p:nvSpPr>
        <p:spPr>
          <a:xfrm>
            <a:off x="372492" y="4806349"/>
            <a:ext cx="5551506" cy="1015663"/>
          </a:xfrm>
          <a:prstGeom prst="rect">
            <a:avLst/>
          </a:prstGeom>
        </p:spPr>
        <p:txBody>
          <a:bodyPr wrap="square">
            <a:spAutoFit/>
          </a:bodyPr>
          <a:lstStyle/>
          <a:p>
            <a:r>
              <a:rPr lang="tg-Cyrl-TJ" sz="2000" dirty="0">
                <a:latin typeface="Times New Roman" panose="02020603050405020304" pitchFamily="18" charset="0"/>
                <a:ea typeface="Times New Roman" panose="02020603050405020304" pitchFamily="18" charset="0"/>
              </a:rPr>
              <a:t>Рас. 16.1. Сохти релеи герконӣ Абдуллоев, Р.Т. Ҳимояи релеии таҷҳизоти электроэнергетикӣ: саҳ. 69.</a:t>
            </a:r>
            <a:endParaRPr lang="ru-RU" sz="2000" dirty="0"/>
          </a:p>
        </p:txBody>
      </p:sp>
    </p:spTree>
    <p:extLst>
      <p:ext uri="{BB962C8B-B14F-4D97-AF65-F5344CB8AC3E}">
        <p14:creationId xmlns:p14="http://schemas.microsoft.com/office/powerpoint/2010/main" val="20214698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021DF508-0E50-4719-B621-B5EBFE29732E}"/>
              </a:ext>
            </a:extLst>
          </p:cNvPr>
          <p:cNvSpPr/>
          <p:nvPr/>
        </p:nvSpPr>
        <p:spPr>
          <a:xfrm>
            <a:off x="2097658" y="119763"/>
            <a:ext cx="5968301" cy="523220"/>
          </a:xfrm>
          <a:prstGeom prst="rect">
            <a:avLst/>
          </a:prstGeom>
        </p:spPr>
        <p:txBody>
          <a:bodyPr wrap="none">
            <a:spAutoFit/>
          </a:bodyPr>
          <a:lstStyle/>
          <a:p>
            <a:r>
              <a:rPr lang="tg-Cyrl-TJ" sz="2800" b="1" dirty="0">
                <a:solidFill>
                  <a:schemeClr val="bg1"/>
                </a:solidFill>
                <a:latin typeface="Times New Roman" panose="02020603050405020304" pitchFamily="18" charset="0"/>
                <a:cs typeface="Times New Roman" panose="02020603050405020304" pitchFamily="18" charset="0"/>
              </a:rPr>
              <a:t>Релеҳои мантиқии электромагнитӣ</a:t>
            </a:r>
            <a:endParaRPr lang="ru-RU" sz="2800" dirty="0">
              <a:solidFill>
                <a:schemeClr val="bg1"/>
              </a:solidFill>
            </a:endParaRPr>
          </a:p>
        </p:txBody>
      </p:sp>
      <p:sp>
        <p:nvSpPr>
          <p:cNvPr id="5" name="Прямоугольник 4">
            <a:extLst>
              <a:ext uri="{FF2B5EF4-FFF2-40B4-BE49-F238E27FC236}">
                <a16:creationId xmlns:a16="http://schemas.microsoft.com/office/drawing/2014/main" id="{0492E9D4-39EE-42BD-834D-9BAF34BED526}"/>
              </a:ext>
            </a:extLst>
          </p:cNvPr>
          <p:cNvSpPr/>
          <p:nvPr/>
        </p:nvSpPr>
        <p:spPr>
          <a:xfrm>
            <a:off x="878889" y="718213"/>
            <a:ext cx="8575830" cy="5011949"/>
          </a:xfrm>
          <a:prstGeom prst="rect">
            <a:avLst/>
          </a:prstGeom>
        </p:spPr>
        <p:txBody>
          <a:bodyPr wrap="square">
            <a:spAutoFit/>
          </a:bodyPr>
          <a:lstStyle/>
          <a:p>
            <a:pPr algn="just">
              <a:lnSpc>
                <a:spcPct val="150000"/>
              </a:lnSpc>
              <a:tabLst>
                <a:tab pos="450215" algn="l"/>
              </a:tabLs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Бо сабаби кам будани инертсияти тунука, релеи герконӣ аз ҳисоби тағйирёбии ҷараёни синусоидалӣ бо хатогии дучанд кор мекунад ва барои ҳамин геркон дар ҷараёни росткардашуда ё доимӣ истифода бурда мешавад.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Якчанд намуди конструксияҳои релеҳои герконӣ сохта шудааст, ки аз чанд тамосҳои герметикӣ иборат мебошанд. Дар релеҳои бисёртамоса, дар дохили печа якчанд геркон ҷойгир шудааст. Дар қисми мантиқии ҳимояи релеӣ релеҳои бисёртамоса РПГ-2 ва РПГ-5 истифода мешаванд.</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69517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3810738C-0709-4845-9DBE-616727FCE4D7}"/>
              </a:ext>
            </a:extLst>
          </p:cNvPr>
          <p:cNvSpPr/>
          <p:nvPr/>
        </p:nvSpPr>
        <p:spPr>
          <a:xfrm>
            <a:off x="2097658" y="119763"/>
            <a:ext cx="5968301" cy="523220"/>
          </a:xfrm>
          <a:prstGeom prst="rect">
            <a:avLst/>
          </a:prstGeom>
        </p:spPr>
        <p:txBody>
          <a:bodyPr wrap="none">
            <a:spAutoFit/>
          </a:bodyPr>
          <a:lstStyle/>
          <a:p>
            <a:r>
              <a:rPr lang="tg-Cyrl-TJ" sz="2800" b="1" dirty="0">
                <a:solidFill>
                  <a:schemeClr val="bg1"/>
                </a:solidFill>
                <a:latin typeface="Times New Roman" panose="02020603050405020304" pitchFamily="18" charset="0"/>
                <a:cs typeface="Times New Roman" panose="02020603050405020304" pitchFamily="18" charset="0"/>
              </a:rPr>
              <a:t>Релеҳои мантиқии электромагнитӣ</a:t>
            </a:r>
            <a:endParaRPr lang="ru-RU" sz="2800" dirty="0">
              <a:solidFill>
                <a:schemeClr val="bg1"/>
              </a:solidFill>
            </a:endParaRPr>
          </a:p>
        </p:txBody>
      </p:sp>
      <mc:AlternateContent xmlns:mc="http://schemas.openxmlformats.org/markup-compatibility/2006">
        <mc:Choice xmlns:a14="http://schemas.microsoft.com/office/drawing/2010/main" Requires="a14">
          <p:sp>
            <p:nvSpPr>
              <p:cNvPr id="5" name="Прямоугольник 4">
                <a:extLst>
                  <a:ext uri="{FF2B5EF4-FFF2-40B4-BE49-F238E27FC236}">
                    <a16:creationId xmlns:a16="http://schemas.microsoft.com/office/drawing/2014/main" id="{469DC2C5-4A8B-4643-A460-A081BAA03940}"/>
                  </a:ext>
                </a:extLst>
              </p:cNvPr>
              <p:cNvSpPr/>
              <p:nvPr/>
            </p:nvSpPr>
            <p:spPr>
              <a:xfrm>
                <a:off x="1073828" y="642983"/>
                <a:ext cx="8389767" cy="5381281"/>
              </a:xfrm>
              <a:prstGeom prst="rect">
                <a:avLst/>
              </a:prstGeom>
            </p:spPr>
            <p:txBody>
              <a:bodyPr wrap="square">
                <a:spAutoFit/>
              </a:bodyPr>
              <a:lstStyle/>
              <a:p>
                <a:pPr algn="just"/>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a:t>
                </a:r>
                <a:r>
                  <a:rPr lang="tg-Cyrl-TJ" sz="2400" dirty="0">
                    <a:latin typeface="Times New Roman" panose="02020603050405020304" pitchFamily="18" charset="0"/>
                    <a:cs typeface="Times New Roman" panose="02020603050405020304" pitchFamily="18" charset="0"/>
                  </a:rPr>
                  <a:t>Хусусиятҳои конструксионии релеҳои герконӣ эътимодияти баланди коммутатсия, вақти кории кам (</a:t>
                </a:r>
                <a:r>
                  <a:rPr lang="en-US" sz="2400" i="1" dirty="0">
                    <a:latin typeface="Times New Roman" panose="02020603050405020304" pitchFamily="18" charset="0"/>
                    <a:cs typeface="Times New Roman" panose="02020603050405020304" pitchFamily="18" charset="0"/>
                  </a:rPr>
                  <a:t>t</a:t>
                </a:r>
                <a:r>
                  <a:rPr lang="tg-Cyrl-TJ" sz="2400" baseline="-25000" dirty="0">
                    <a:latin typeface="Times New Roman" panose="02020603050405020304" pitchFamily="18" charset="0"/>
                    <a:cs typeface="Times New Roman" panose="02020603050405020304" pitchFamily="18" charset="0"/>
                  </a:rPr>
                  <a:t>кор</a:t>
                </a:r>
                <a:r>
                  <a:rPr lang="tg-Cyrl-TJ" sz="2400" dirty="0">
                    <a:latin typeface="Times New Roman" panose="02020603050405020304" pitchFamily="18" charset="0"/>
                    <a:cs typeface="Times New Roman" panose="02020603050405020304" pitchFamily="18" charset="0"/>
                  </a:rPr>
                  <a:t>. </a:t>
                </a:r>
                <a14:m>
                  <m:oMath xmlns:m="http://schemas.openxmlformats.org/officeDocument/2006/math">
                    <m:r>
                      <a:rPr lang="tg-Cyrl-TJ" sz="2400" i="1"/>
                      <m:t>≈</m:t>
                    </m:r>
                  </m:oMath>
                </a14:m>
                <a:r>
                  <a:rPr lang="tg-Cyrl-TJ" sz="2400" dirty="0">
                    <a:latin typeface="Times New Roman" panose="02020603050405020304" pitchFamily="18" charset="0"/>
                    <a:cs typeface="Times New Roman" panose="02020603050405020304" pitchFamily="18" charset="0"/>
                  </a:rPr>
                  <a:t> 0,001 с) ва мӯҳлати зиёди истифодабариро (то 10</a:t>
                </a:r>
                <a:r>
                  <a:rPr lang="tg-Cyrl-TJ" sz="2400" baseline="30000" dirty="0">
                    <a:latin typeface="Times New Roman" panose="02020603050405020304" pitchFamily="18" charset="0"/>
                    <a:cs typeface="Times New Roman" panose="02020603050405020304" pitchFamily="18" charset="0"/>
                  </a:rPr>
                  <a:t>8</a:t>
                </a:r>
                <a:r>
                  <a:rPr lang="tg-Cyrl-TJ" sz="2400" dirty="0">
                    <a:latin typeface="Times New Roman" panose="02020603050405020304" pitchFamily="18" charset="0"/>
                    <a:cs typeface="Times New Roman" panose="02020603050405020304" pitchFamily="18" charset="0"/>
                  </a:rPr>
                  <a:t>...10</a:t>
                </a:r>
                <a:r>
                  <a:rPr lang="tg-Cyrl-TJ" sz="2400" baseline="30000" dirty="0">
                    <a:latin typeface="Times New Roman" panose="02020603050405020304" pitchFamily="18" charset="0"/>
                    <a:cs typeface="Times New Roman" panose="02020603050405020304" pitchFamily="18" charset="0"/>
                  </a:rPr>
                  <a:t>12</a:t>
                </a:r>
                <a:r>
                  <a:rPr lang="tg-Cyrl-TJ" sz="2400" dirty="0">
                    <a:latin typeface="Times New Roman" panose="02020603050405020304" pitchFamily="18" charset="0"/>
                    <a:cs typeface="Times New Roman" panose="02020603050405020304" pitchFamily="18" charset="0"/>
                  </a:rPr>
                  <a:t> коммутатсияро) таъмин месозад.</a:t>
                </a:r>
              </a:p>
              <a:p>
                <a:pPr algn="just">
                  <a:lnSpc>
                    <a:spcPct val="150000"/>
                  </a:lnSpc>
                </a:pPr>
                <a:r>
                  <a:rPr lang="ru-RU" sz="2400" dirty="0">
                    <a:latin typeface="Times New Roman" panose="02020603050405020304" pitchFamily="18" charset="0"/>
                    <a:cs typeface="Times New Roman" panose="02020603050405020304" pitchFamily="18" charset="0"/>
                  </a:rPr>
                  <a:t>	Онҳо одатан дар системаҳои дақиқ ва баландсуръат, ба монанди таҷҳизоти ченкунӣ ва алоқа, истифода мешаванд. Қабати герметикии контактҳо муҳофизати хуб аз таъсири муҳити берунаро таъмин намуда, фарсудашавии онҳоро ба таври назаррас коҳиш медиҳад. Ин хусусиятҳо герконҳоро барои истифода дар муҳитҳои сертағйир ва боэътимод талабшаванда мувофиқ мегардонанд.</a:t>
                </a:r>
              </a:p>
            </p:txBody>
          </p:sp>
        </mc:Choice>
        <mc:Fallback>
          <p:sp>
            <p:nvSpPr>
              <p:cNvPr id="5" name="Прямоугольник 4">
                <a:extLst>
                  <a:ext uri="{FF2B5EF4-FFF2-40B4-BE49-F238E27FC236}">
                    <a16:creationId xmlns:a16="http://schemas.microsoft.com/office/drawing/2014/main" id="{469DC2C5-4A8B-4643-A460-A081BAA03940}"/>
                  </a:ext>
                </a:extLst>
              </p:cNvPr>
              <p:cNvSpPr>
                <a:spLocks noRot="1" noChangeAspect="1" noMove="1" noResize="1" noEditPoints="1" noAdjustHandles="1" noChangeArrowheads="1" noChangeShapeType="1" noTextEdit="1"/>
              </p:cNvSpPr>
              <p:nvPr/>
            </p:nvSpPr>
            <p:spPr>
              <a:xfrm>
                <a:off x="1073828" y="642983"/>
                <a:ext cx="8389767" cy="5381281"/>
              </a:xfrm>
              <a:prstGeom prst="rect">
                <a:avLst/>
              </a:prstGeom>
              <a:blipFill>
                <a:blip r:embed="rId2"/>
                <a:stretch>
                  <a:fillRect l="-1090" t="-906" r="-1163" b="-1699"/>
                </a:stretch>
              </a:blipFill>
            </p:spPr>
            <p:txBody>
              <a:bodyPr/>
              <a:lstStyle/>
              <a:p>
                <a:r>
                  <a:rPr lang="ru-RU">
                    <a:noFill/>
                  </a:rPr>
                  <a:t> </a:t>
                </a:r>
              </a:p>
            </p:txBody>
          </p:sp>
        </mc:Fallback>
      </mc:AlternateContent>
    </p:spTree>
    <p:extLst>
      <p:ext uri="{BB962C8B-B14F-4D97-AF65-F5344CB8AC3E}">
        <p14:creationId xmlns:p14="http://schemas.microsoft.com/office/powerpoint/2010/main" val="16204734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9C21A578-4A53-4702-B820-34B5457BA1C7}"/>
              </a:ext>
            </a:extLst>
          </p:cNvPr>
          <p:cNvSpPr/>
          <p:nvPr/>
        </p:nvSpPr>
        <p:spPr>
          <a:xfrm>
            <a:off x="3020098" y="115410"/>
            <a:ext cx="3996607"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нишондиҳанда</a:t>
            </a:r>
          </a:p>
        </p:txBody>
      </p:sp>
      <p:sp>
        <p:nvSpPr>
          <p:cNvPr id="5" name="Прямоугольник 4">
            <a:extLst>
              <a:ext uri="{FF2B5EF4-FFF2-40B4-BE49-F238E27FC236}">
                <a16:creationId xmlns:a16="http://schemas.microsoft.com/office/drawing/2014/main" id="{85D890EB-687B-4997-9442-037B5DE99E60}"/>
              </a:ext>
            </a:extLst>
          </p:cNvPr>
          <p:cNvSpPr/>
          <p:nvPr/>
        </p:nvSpPr>
        <p:spPr>
          <a:xfrm>
            <a:off x="825624" y="776617"/>
            <a:ext cx="8575828" cy="5078313"/>
          </a:xfrm>
          <a:prstGeom prst="rect">
            <a:avLst/>
          </a:prstGeom>
        </p:spPr>
        <p:txBody>
          <a:bodyPr wrap="square">
            <a:spAutoFit/>
          </a:bodyPr>
          <a:lstStyle/>
          <a:p>
            <a:pPr algn="just">
              <a:lnSpc>
                <a:spcPct val="150000"/>
              </a:lnSpc>
            </a:pPr>
            <a:r>
              <a:rPr lang="ru-RU" sz="2400" b="1" dirty="0">
                <a:latin typeface="Times New Roman" panose="02020603050405020304" pitchFamily="18" charset="0"/>
                <a:cs typeface="Times New Roman" panose="02020603050405020304" pitchFamily="18" charset="0"/>
              </a:rPr>
              <a:t>	Релеҳои нишондиҳанда</a:t>
            </a:r>
            <a:r>
              <a:rPr lang="ru-RU" sz="2400" dirty="0">
                <a:latin typeface="Times New Roman" panose="02020603050405020304" pitchFamily="18" charset="0"/>
                <a:cs typeface="Times New Roman" panose="02020603050405020304" pitchFamily="18" charset="0"/>
              </a:rPr>
              <a:t> (ё релеҳои огоҳкунанда) як навъ дастгоҳҳои ёрирасон дар системаҳои ҳимояи релеӣ ба ҳисоб мераванд, ки барои нишон додани ҳолати кории система, фаъол ё хомӯш шудани элементҳои ҳимоявӣ, ва ҳолатҳои фавқулодда истифода мешаванд.</a:t>
            </a:r>
          </a:p>
          <a:p>
            <a:pPr algn="just"/>
            <a:r>
              <a:rPr lang="ru-RU" sz="2400" dirty="0">
                <a:latin typeface="Times New Roman" panose="02020603050405020304" pitchFamily="18" charset="0"/>
                <a:cs typeface="Times New Roman" panose="02020603050405020304" pitchFamily="18" charset="0"/>
              </a:rPr>
              <a:t>	Мақсади асосии ин релеҳо — ба даст овардани маълумоти визуалӣ ва аёнӣ дар бораи ҳолати релеи асосӣ ё дигар унсурҳои схема мебошад. Онҳо ба оператор ё корманди техникӣ имкон медиҳанд, ки фавран муайян намоянд, кадом реле фаъол шудааст ва кадом қитъаи шабака дар ҳолати номатлуб қарор дорад.</a:t>
            </a:r>
          </a:p>
        </p:txBody>
      </p:sp>
    </p:spTree>
    <p:extLst>
      <p:ext uri="{BB962C8B-B14F-4D97-AF65-F5344CB8AC3E}">
        <p14:creationId xmlns:p14="http://schemas.microsoft.com/office/powerpoint/2010/main" val="34679498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491CBBCF-1CE4-4DED-81C0-DA6462B28A98}"/>
              </a:ext>
            </a:extLst>
          </p:cNvPr>
          <p:cNvSpPr/>
          <p:nvPr/>
        </p:nvSpPr>
        <p:spPr>
          <a:xfrm>
            <a:off x="3020098" y="115410"/>
            <a:ext cx="3996607"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нишондиҳанда</a:t>
            </a:r>
          </a:p>
        </p:txBody>
      </p:sp>
      <p:sp>
        <p:nvSpPr>
          <p:cNvPr id="5" name="Прямоугольник 4">
            <a:extLst>
              <a:ext uri="{FF2B5EF4-FFF2-40B4-BE49-F238E27FC236}">
                <a16:creationId xmlns:a16="http://schemas.microsoft.com/office/drawing/2014/main" id="{E864F8AA-3F92-49FF-B105-13A48F0892CB}"/>
              </a:ext>
            </a:extLst>
          </p:cNvPr>
          <p:cNvSpPr/>
          <p:nvPr/>
        </p:nvSpPr>
        <p:spPr>
          <a:xfrm>
            <a:off x="1340157" y="977534"/>
            <a:ext cx="7928129" cy="3903954"/>
          </a:xfrm>
          <a:prstGeom prst="rect">
            <a:avLst/>
          </a:prstGeom>
        </p:spPr>
        <p:txBody>
          <a:bodyPr wrap="square">
            <a:spAutoFit/>
          </a:bodyPr>
          <a:lstStyle/>
          <a:p>
            <a:pPr algn="just">
              <a:lnSpc>
                <a:spcPct val="150000"/>
              </a:lnSpc>
            </a:pPr>
            <a:r>
              <a:rPr lang="ru-RU" sz="2400" b="1" dirty="0">
                <a:latin typeface="Times New Roman" panose="02020603050405020304" pitchFamily="18" charset="0"/>
                <a:cs typeface="Times New Roman" panose="02020603050405020304" pitchFamily="18" charset="0"/>
              </a:rPr>
              <a:t>	Принсипи пайвастшавӣ ва кор</a:t>
            </a:r>
          </a:p>
          <a:p>
            <a:pPr algn="just">
              <a:lnSpc>
                <a:spcPct val="150000"/>
              </a:lnSpc>
            </a:pPr>
            <a:r>
              <a:rPr lang="ru-RU" sz="2400" dirty="0">
                <a:latin typeface="Times New Roman" panose="02020603050405020304" pitchFamily="18" charset="0"/>
                <a:cs typeface="Times New Roman" panose="02020603050405020304" pitchFamily="18" charset="0"/>
              </a:rPr>
              <a:t>	Печаи релеи нишондиҳанда метавонад ба занҷири барқ бо ду роҳ пайваст карда шавад:</a:t>
            </a:r>
          </a:p>
          <a:p>
            <a:pPr algn="just">
              <a:lnSpc>
                <a:spcPct val="150000"/>
              </a:lnSpc>
              <a:buFont typeface="Arial" panose="020B0604020202020204" pitchFamily="34" charset="0"/>
              <a:buChar char="•"/>
            </a:pPr>
            <a:r>
              <a:rPr lang="ru-RU" sz="2400" b="1" dirty="0">
                <a:latin typeface="Times New Roman" panose="02020603050405020304" pitchFamily="18" charset="0"/>
                <a:cs typeface="Times New Roman" panose="02020603050405020304" pitchFamily="18" charset="0"/>
              </a:rPr>
              <a:t> Пайдарпай</a:t>
            </a:r>
            <a:r>
              <a:rPr lang="ru-RU" sz="2400" dirty="0">
                <a:latin typeface="Times New Roman" panose="02020603050405020304" pitchFamily="18" charset="0"/>
                <a:cs typeface="Times New Roman" panose="02020603050405020304" pitchFamily="18" charset="0"/>
              </a:rPr>
              <a:t> – вақте ки мехоҳанд гузаштани ҷараён аз як қитъаи муайянро назорат кунанд;</a:t>
            </a:r>
          </a:p>
          <a:p>
            <a:pPr algn="just">
              <a:lnSpc>
                <a:spcPct val="150000"/>
              </a:lnSpc>
              <a:buFont typeface="Arial" panose="020B0604020202020204" pitchFamily="34" charset="0"/>
              <a:buChar char="•"/>
            </a:pPr>
            <a:r>
              <a:rPr lang="ru-RU" sz="2400" b="1" dirty="0">
                <a:latin typeface="Times New Roman" panose="02020603050405020304" pitchFamily="18" charset="0"/>
                <a:cs typeface="Times New Roman" panose="02020603050405020304" pitchFamily="18" charset="0"/>
              </a:rPr>
              <a:t> Параллел</a:t>
            </a:r>
            <a:r>
              <a:rPr lang="ru-RU" sz="2400" dirty="0">
                <a:latin typeface="Times New Roman" panose="02020603050405020304" pitchFamily="18" charset="0"/>
                <a:cs typeface="Times New Roman" panose="02020603050405020304" pitchFamily="18" charset="0"/>
              </a:rPr>
              <a:t> – барои назорат кардани шиддат ё дигар нишондиҳандаҳо дар як нуқтаи муайяни система.</a:t>
            </a:r>
          </a:p>
        </p:txBody>
      </p:sp>
    </p:spTree>
    <p:extLst>
      <p:ext uri="{BB962C8B-B14F-4D97-AF65-F5344CB8AC3E}">
        <p14:creationId xmlns:p14="http://schemas.microsoft.com/office/powerpoint/2010/main" val="33874553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5FF31580-02E3-46D0-9BA2-161CA5B05D83}"/>
              </a:ext>
            </a:extLst>
          </p:cNvPr>
          <p:cNvSpPr/>
          <p:nvPr/>
        </p:nvSpPr>
        <p:spPr>
          <a:xfrm>
            <a:off x="3020098" y="115410"/>
            <a:ext cx="3996607"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нишондиҳанда</a:t>
            </a:r>
          </a:p>
        </p:txBody>
      </p:sp>
      <p:sp>
        <p:nvSpPr>
          <p:cNvPr id="5" name="Прямоугольник 4">
            <a:extLst>
              <a:ext uri="{FF2B5EF4-FFF2-40B4-BE49-F238E27FC236}">
                <a16:creationId xmlns:a16="http://schemas.microsoft.com/office/drawing/2014/main" id="{4B1A35F5-1C75-49FF-9CF0-0DB5402EF53F}"/>
              </a:ext>
            </a:extLst>
          </p:cNvPr>
          <p:cNvSpPr/>
          <p:nvPr/>
        </p:nvSpPr>
        <p:spPr>
          <a:xfrm>
            <a:off x="958788" y="776617"/>
            <a:ext cx="8220723" cy="5078313"/>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Ҳангоми фаъол шудани реле ё гузаштани ҷараён/шиддат, релеи нишондиҳанда триггер мешавад ва одатан бо ёрии чароғча, байрақча ё сигнал нишон медиҳад, ки ин ҳолат рӯй додааст. Он метавонад то барқарор кардани система дар ҳолати фаъол боқӣ монад, ки ба он хосияти "боздорӣ" (фиксация) медиҳад.</a:t>
            </a:r>
          </a:p>
          <a:p>
            <a:pPr algn="just">
              <a:lnSpc>
                <a:spcPct val="150000"/>
              </a:lnSpc>
            </a:pPr>
            <a:r>
              <a:rPr lang="ru-RU" sz="2400" b="1" dirty="0">
                <a:latin typeface="Times New Roman" panose="02020603050405020304" pitchFamily="18" charset="0"/>
                <a:cs typeface="Times New Roman" panose="02020603050405020304" pitchFamily="18" charset="0"/>
              </a:rPr>
              <a:t>Афзалиятҳо</a:t>
            </a:r>
          </a:p>
          <a:p>
            <a:pPr algn="just">
              <a:buFont typeface="Arial" panose="020B0604020202020204" pitchFamily="34" charset="0"/>
              <a:buChar char="•"/>
            </a:pPr>
            <a:r>
              <a:rPr lang="ru-RU" sz="2400" dirty="0">
                <a:latin typeface="Times New Roman" panose="02020603050405020304" pitchFamily="18" charset="0"/>
                <a:cs typeface="Times New Roman" panose="02020603050405020304" pitchFamily="18" charset="0"/>
              </a:rPr>
              <a:t> Муайянсозии зуд ва аёни ҳолатҳои фавқулодда;</a:t>
            </a:r>
          </a:p>
          <a:p>
            <a:pPr algn="just">
              <a:buFont typeface="Arial" panose="020B0604020202020204" pitchFamily="34" charset="0"/>
              <a:buChar char="•"/>
            </a:pPr>
            <a:r>
              <a:rPr lang="ru-RU" sz="2400" dirty="0">
                <a:latin typeface="Times New Roman" panose="02020603050405020304" pitchFamily="18" charset="0"/>
                <a:cs typeface="Times New Roman" panose="02020603050405020304" pitchFamily="18" charset="0"/>
              </a:rPr>
              <a:t> Соддакунии ҷараёни таҳлил ва нигоҳдории система;</a:t>
            </a:r>
          </a:p>
          <a:p>
            <a:pPr algn="just">
              <a:buFont typeface="Arial" panose="020B0604020202020204" pitchFamily="34" charset="0"/>
              <a:buChar char="•"/>
            </a:pPr>
            <a:r>
              <a:rPr lang="ru-RU" sz="2400" dirty="0">
                <a:latin typeface="Times New Roman" panose="02020603050405020304" pitchFamily="18" charset="0"/>
                <a:cs typeface="Times New Roman" panose="02020603050405020304" pitchFamily="18" charset="0"/>
              </a:rPr>
              <a:t> Эътимоднокии баланди кор ва камхарҷ будан.</a:t>
            </a:r>
          </a:p>
        </p:txBody>
      </p:sp>
    </p:spTree>
    <p:extLst>
      <p:ext uri="{BB962C8B-B14F-4D97-AF65-F5344CB8AC3E}">
        <p14:creationId xmlns:p14="http://schemas.microsoft.com/office/powerpoint/2010/main" val="36479000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E253BA1E-6460-4E20-ADED-50F96738603B}"/>
              </a:ext>
            </a:extLst>
          </p:cNvPr>
          <p:cNvSpPr/>
          <p:nvPr/>
        </p:nvSpPr>
        <p:spPr>
          <a:xfrm>
            <a:off x="2954696" y="0"/>
            <a:ext cx="3996607"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нишондиҳанда</a:t>
            </a:r>
          </a:p>
        </p:txBody>
      </p:sp>
      <p:sp>
        <p:nvSpPr>
          <p:cNvPr id="5" name="Прямоугольник 4">
            <a:extLst>
              <a:ext uri="{FF2B5EF4-FFF2-40B4-BE49-F238E27FC236}">
                <a16:creationId xmlns:a16="http://schemas.microsoft.com/office/drawing/2014/main" id="{FD5B66FA-7467-4B31-8A69-71D07F3A06D6}"/>
              </a:ext>
            </a:extLst>
          </p:cNvPr>
          <p:cNvSpPr/>
          <p:nvPr/>
        </p:nvSpPr>
        <p:spPr>
          <a:xfrm>
            <a:off x="860764" y="528042"/>
            <a:ext cx="8451912" cy="5565563"/>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Times New Roman" panose="02020603050405020304" pitchFamily="18" charset="0"/>
              </a:rPr>
              <a:t>	Барои ба даст овардани маълумот дар бораи кор кардани реле, бозгашт ё хомӯш кардани дастгоҳҳои гуногун дар схемаи ҳимояи релеӣ релеи нишондиҳанда истифода мешавад (печаи реле ба занҷир пайдарпай ва параллел пайваст мешавад). Релеи пайдарпай пайвастшаванда ба таври васеъ истифода бурда мешавад. Печаҳои он бо печаи реле ё дигар дастгоҳ пайваст шуда, кори реле назорат карда мешавад. Дар истеҳсолот истифодаи релеҳои электромагнитии навъи РУ-21 бо лангари гарданда барои ҷараёни доимӣ ба роҳ монда шудааст.</a:t>
            </a:r>
            <a:endParaRPr lang="ru-RU" sz="2400" dirty="0"/>
          </a:p>
        </p:txBody>
      </p:sp>
    </p:spTree>
    <p:extLst>
      <p:ext uri="{BB962C8B-B14F-4D97-AF65-F5344CB8AC3E}">
        <p14:creationId xmlns:p14="http://schemas.microsoft.com/office/powerpoint/2010/main" val="19524498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09055B14-2DF4-4E35-A6DC-1EABB0287B5D}"/>
              </a:ext>
            </a:extLst>
          </p:cNvPr>
          <p:cNvSpPr/>
          <p:nvPr/>
        </p:nvSpPr>
        <p:spPr>
          <a:xfrm>
            <a:off x="3020098" y="115410"/>
            <a:ext cx="3996607"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нишондиҳанда</a:t>
            </a:r>
          </a:p>
        </p:txBody>
      </p:sp>
      <p:sp>
        <p:nvSpPr>
          <p:cNvPr id="5" name="Прямоугольник 4">
            <a:extLst>
              <a:ext uri="{FF2B5EF4-FFF2-40B4-BE49-F238E27FC236}">
                <a16:creationId xmlns:a16="http://schemas.microsoft.com/office/drawing/2014/main" id="{8D32AB18-8999-4A9D-A2AE-BB64B5BA7F2E}"/>
              </a:ext>
            </a:extLst>
          </p:cNvPr>
          <p:cNvSpPr/>
          <p:nvPr/>
        </p:nvSpPr>
        <p:spPr>
          <a:xfrm>
            <a:off x="1100461" y="1072214"/>
            <a:ext cx="8292113" cy="4457952"/>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Инчунин релеҳои нишондиҳанда дар схемаҳои ҳимояи релеӣ ва автоматика дар ҷараёни тағйирёбанда низ истифода бурда мешаванд.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Конструксияи релеи нишондиҳанда аз мобайнӣ бо надоштани байроқча ва тарзи ҷойгиршавии тамосҳо фарқ мекунад. Ҳангоми пайдо шудани ҷараён дар печа, лангар такягоҳи байроқчаро ба худ мекашад, ки дар натиҷа реле сигнали аёнӣ ба вуҷуд меорад. </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22034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1763D0A8-A3B3-4707-9B19-66D09BDB188C}"/>
              </a:ext>
            </a:extLst>
          </p:cNvPr>
          <p:cNvSpPr/>
          <p:nvPr/>
        </p:nvSpPr>
        <p:spPr>
          <a:xfrm>
            <a:off x="3020098" y="115410"/>
            <a:ext cx="3996607"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Релеҳои нишондиҳанда</a:t>
            </a:r>
          </a:p>
        </p:txBody>
      </p:sp>
      <p:sp>
        <p:nvSpPr>
          <p:cNvPr id="5" name="Прямоугольник 4">
            <a:extLst>
              <a:ext uri="{FF2B5EF4-FFF2-40B4-BE49-F238E27FC236}">
                <a16:creationId xmlns:a16="http://schemas.microsoft.com/office/drawing/2014/main" id="{3D4A43DA-99D5-4BEE-A670-7E19BC2D46D0}"/>
              </a:ext>
            </a:extLst>
          </p:cNvPr>
          <p:cNvSpPr/>
          <p:nvPr/>
        </p:nvSpPr>
        <p:spPr>
          <a:xfrm>
            <a:off x="1171853" y="776617"/>
            <a:ext cx="8247355" cy="5011565"/>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rPr>
              <a:t>	Дар як лаҳза нақораи диэлектрикии тамосдор таҳти кунҷи 90º ба гардиш медарояд, ки вобаста ба истифодаи тамос, васл ё хомӯшкунии занҷири хабардиҳӣ ба амал меояд. Дар вақти нест шудани шиддат, лангар дар зери таъсири пружина ба ҳолати аввалаи худ бар гашта, байроқча ва тамосҳо дар ҳолати баъди кории реле мемонанд. Аз ин ҳисоб маълумот дар бораи кор кардани ҳимоя ва автоматика ба даст меояд. Бозгашти байроқ ва тамосҳо ба таври дастӣ иҷро карда мешавад.</a:t>
            </a:r>
            <a:endParaRPr lang="ru-RU" sz="2400" dirty="0"/>
          </a:p>
        </p:txBody>
      </p:sp>
    </p:spTree>
    <p:extLst>
      <p:ext uri="{BB962C8B-B14F-4D97-AF65-F5344CB8AC3E}">
        <p14:creationId xmlns:p14="http://schemas.microsoft.com/office/powerpoint/2010/main" val="26400111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B639D9E9-15C5-4485-BCEE-CE46D96A4216}"/>
              </a:ext>
            </a:extLst>
          </p:cNvPr>
          <p:cNvSpPr/>
          <p:nvPr/>
        </p:nvSpPr>
        <p:spPr>
          <a:xfrm>
            <a:off x="1570421" y="0"/>
            <a:ext cx="6765157"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Релеҳои индуксионӣ. </a:t>
            </a:r>
          </a:p>
          <a:p>
            <a:pPr algn="ctr"/>
            <a:r>
              <a:rPr lang="tg-Cyrl-TJ" sz="2800" b="1" dirty="0">
                <a:solidFill>
                  <a:schemeClr val="bg1"/>
                </a:solidFill>
                <a:latin typeface="Times New Roman" panose="02020603050405020304" pitchFamily="18" charset="0"/>
                <a:cs typeface="Times New Roman" panose="02020603050405020304" pitchFamily="18" charset="0"/>
              </a:rPr>
              <a:t>Принсипи кори релеҳои индуксионӣ</a:t>
            </a:r>
          </a:p>
        </p:txBody>
      </p:sp>
      <p:sp>
        <p:nvSpPr>
          <p:cNvPr id="5" name="Прямоугольник 4">
            <a:extLst>
              <a:ext uri="{FF2B5EF4-FFF2-40B4-BE49-F238E27FC236}">
                <a16:creationId xmlns:a16="http://schemas.microsoft.com/office/drawing/2014/main" id="{57EC1D55-FA2D-45B5-9558-47C88B59CD9C}"/>
              </a:ext>
            </a:extLst>
          </p:cNvPr>
          <p:cNvSpPr/>
          <p:nvPr/>
        </p:nvSpPr>
        <p:spPr>
          <a:xfrm>
            <a:off x="1162605" y="1127265"/>
            <a:ext cx="8265480" cy="4457567"/>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rPr>
              <a:t>	Принсипи кори релеҳои индуксионӣ ба таъсири байниҳами майдони магнитии тағйирёбандаи печаҳои беҳаракат бо ҷараёне, ки ин майдонҳоро дар системаи ҳаракаткунандаи реле ба вуҷуд овардаанд (дар қурс ва ротори устувонавӣ), асоснок карда шудааст. Аз ҳамин сабаб дар принсипи индуксионӣ танҳо релеҳои ҷараёни тағйирёбанда истифода мешаванд. Бо ҳамин принсип низ релеҳои самти ҷараён ва тавоноӣ сохта шудаанд.</a:t>
            </a:r>
            <a:endParaRPr lang="ru-RU" sz="2400" dirty="0"/>
          </a:p>
        </p:txBody>
      </p:sp>
    </p:spTree>
    <p:extLst>
      <p:ext uri="{BB962C8B-B14F-4D97-AF65-F5344CB8AC3E}">
        <p14:creationId xmlns:p14="http://schemas.microsoft.com/office/powerpoint/2010/main" val="36918866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88DC3C74-0611-4D28-A1A6-CE06A2C89AF6}"/>
              </a:ext>
            </a:extLst>
          </p:cNvPr>
          <p:cNvSpPr/>
          <p:nvPr/>
        </p:nvSpPr>
        <p:spPr>
          <a:xfrm>
            <a:off x="1570421" y="0"/>
            <a:ext cx="6765157"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Релеҳои индуксионӣ. </a:t>
            </a:r>
          </a:p>
          <a:p>
            <a:pPr algn="ctr"/>
            <a:r>
              <a:rPr lang="tg-Cyrl-TJ" sz="2800" b="1" dirty="0">
                <a:solidFill>
                  <a:schemeClr val="bg1"/>
                </a:solidFill>
                <a:latin typeface="Times New Roman" panose="02020603050405020304" pitchFamily="18" charset="0"/>
                <a:cs typeface="Times New Roman" panose="02020603050405020304" pitchFamily="18" charset="0"/>
              </a:rPr>
              <a:t>Принсипи кори релеҳои индуксионӣ</a:t>
            </a:r>
          </a:p>
        </p:txBody>
      </p:sp>
      <mc:AlternateContent xmlns:mc="http://schemas.openxmlformats.org/markup-compatibility/2006">
        <mc:Choice xmlns:a14="http://schemas.microsoft.com/office/drawing/2010/main" Requires="a14">
          <p:sp>
            <p:nvSpPr>
              <p:cNvPr id="5" name="Прямоугольник 4">
                <a:extLst>
                  <a:ext uri="{FF2B5EF4-FFF2-40B4-BE49-F238E27FC236}">
                    <a16:creationId xmlns:a16="http://schemas.microsoft.com/office/drawing/2014/main" id="{7E94F6B6-4CAD-4F00-98BE-6B633C3CD0E9}"/>
                  </a:ext>
                </a:extLst>
              </p:cNvPr>
              <p:cNvSpPr/>
              <p:nvPr/>
            </p:nvSpPr>
            <p:spPr>
              <a:xfrm>
                <a:off x="887767" y="1443841"/>
                <a:ext cx="8362765" cy="3600986"/>
              </a:xfrm>
              <a:prstGeom prst="rect">
                <a:avLst/>
              </a:prstGeom>
            </p:spPr>
            <p:txBody>
              <a:bodyPr wrap="square">
                <a:spAutoFit/>
              </a:bodyPr>
              <a:lstStyle/>
              <a:p>
                <a:pPr marL="457200" algn="just">
                  <a:lnSpc>
                    <a:spcPct val="150000"/>
                  </a:lnSpc>
                  <a:tabLst>
                    <a:tab pos="3690620" algn="l"/>
                  </a:tabLst>
                </a:pPr>
                <a:r>
                  <a:rPr lang="tg-Cyrl-TJ" sz="2400" dirty="0">
                    <a:latin typeface="Times New Roman" panose="02020603050405020304" pitchFamily="18" charset="0"/>
                    <a:ea typeface="Calibri" panose="020F0502020204030204" pitchFamily="34" charset="0"/>
                    <a:cs typeface="Times New Roman" panose="02020603050405020304" pitchFamily="18" charset="0"/>
                  </a:rPr>
                  <a:t>       Масалан, барои ба даст овардани шарти моменти даврзананда дар қисми ҳаракаткунандаи системаи индуксионӣ мавҷуд будани на кам аз ду сели магнитии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Ф</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1</a:t>
                </a:r>
                <a:r>
                  <a:rPr lang="tg-Cyrl-TJ" sz="2400" dirty="0">
                    <a:latin typeface="Times New Roman" panose="02020603050405020304" pitchFamily="18" charset="0"/>
                    <a:ea typeface="Calibri" panose="020F0502020204030204" pitchFamily="34" charset="0"/>
                    <a:cs typeface="Times New Roman" panose="02020603050405020304" pitchFamily="18" charset="0"/>
                  </a:rPr>
                  <a:t> ва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Ф</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2</a:t>
                </a:r>
                <a:r>
                  <a:rPr lang="tg-Cyrl-TJ" sz="2400" dirty="0">
                    <a:latin typeface="Times New Roman" panose="02020603050405020304" pitchFamily="18" charset="0"/>
                    <a:ea typeface="Calibri" panose="020F0502020204030204" pitchFamily="34" charset="0"/>
                    <a:cs typeface="Times New Roman" panose="02020603050405020304" pitchFamily="18" charset="0"/>
                  </a:rPr>
                  <a:t>) дар муҳит ҳаракаткунанда лозим мебошад. Моменти даврзанандаи пайдо шуда:</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tg-Cyrl-TJ" sz="2400" b="1" i="1" dirty="0">
                    <a:effectLst/>
                    <a:latin typeface="Times New Roman" panose="02020603050405020304" pitchFamily="18" charset="0"/>
                    <a:ea typeface="Calibri" panose="020F0502020204030204" pitchFamily="34" charset="0"/>
                    <a:cs typeface="Times New Roman" panose="02020603050405020304" pitchFamily="18" charset="0"/>
                  </a:rPr>
                  <a:t>                 </a:t>
                </a:r>
              </a:p>
              <a:p>
                <a:r>
                  <a:rPr lang="tg-Cyrl-TJ" sz="2400" b="1" i="1" dirty="0">
                    <a:latin typeface="Times New Roman" panose="02020603050405020304" pitchFamily="18" charset="0"/>
                    <a:ea typeface="Calibri" panose="020F0502020204030204" pitchFamily="34" charset="0"/>
                    <a:cs typeface="Times New Roman" panose="02020603050405020304" pitchFamily="18" charset="0"/>
                  </a:rPr>
                  <a:t>                    </a:t>
                </a:r>
                <a:r>
                  <a:rPr lang="tg-Cyrl-TJ" sz="2400" b="1" i="1" dirty="0">
                    <a:effectLst/>
                    <a:latin typeface="Times New Roman" panose="02020603050405020304" pitchFamily="18" charset="0"/>
                    <a:ea typeface="Calibri" panose="020F0502020204030204" pitchFamily="34" charset="0"/>
                    <a:cs typeface="Times New Roman" panose="02020603050405020304" pitchFamily="18" charset="0"/>
                  </a:rPr>
                  <a:t>М</a:t>
                </a:r>
                <a:r>
                  <a:rPr lang="tg-Cyrl-TJ" sz="2400" b="1" baseline="-25000" dirty="0">
                    <a:effectLst/>
                    <a:latin typeface="Times New Roman" panose="02020603050405020304" pitchFamily="18" charset="0"/>
                    <a:ea typeface="Calibri" panose="020F0502020204030204" pitchFamily="34" charset="0"/>
                    <a:cs typeface="Times New Roman" panose="02020603050405020304" pitchFamily="18" charset="0"/>
                  </a:rPr>
                  <a:t>давр.</a:t>
                </a:r>
                <a:r>
                  <a:rPr lang="tg-Cyrl-TJ" sz="2400" b="1" dirty="0">
                    <a:effectLst/>
                    <a:latin typeface="Times New Roman" panose="02020603050405020304" pitchFamily="18" charset="0"/>
                    <a:ea typeface="Calibri" panose="020F0502020204030204" pitchFamily="34" charset="0"/>
                    <a:cs typeface="Times New Roman" panose="02020603050405020304" pitchFamily="18" charset="0"/>
                  </a:rPr>
                  <a:t> = </a:t>
                </a:r>
                <a:r>
                  <a:rPr lang="tg-Cyrl-TJ" sz="2400" b="1" i="1" dirty="0">
                    <a:effectLst/>
                    <a:latin typeface="Times New Roman" panose="02020603050405020304" pitchFamily="18" charset="0"/>
                    <a:ea typeface="Times New Roman" panose="02020603050405020304" pitchFamily="18" charset="0"/>
                    <a:cs typeface="Times New Roman" panose="02020603050405020304" pitchFamily="18" charset="0"/>
                  </a:rPr>
                  <a:t>k</a:t>
                </a:r>
                <a:r>
                  <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rPr>
                  <a:t>ʹ</a:t>
                </a:r>
                <a:r>
                  <a:rPr lang="tg-Cyrl-TJ" sz="2400" b="1" i="1" dirty="0">
                    <a:effectLst/>
                    <a:latin typeface="Times New Roman" panose="02020603050405020304" pitchFamily="18" charset="0"/>
                    <a:ea typeface="Times New Roman" panose="02020603050405020304" pitchFamily="18" charset="0"/>
                    <a:cs typeface="Times New Roman" panose="02020603050405020304" pitchFamily="18" charset="0"/>
                  </a:rPr>
                  <a:t>Ф</a:t>
                </a:r>
                <a:r>
                  <a:rPr lang="tg-Cyrl-TJ" sz="2400" b="1" baseline="-25000" dirty="0">
                    <a:effectLst/>
                    <a:latin typeface="Times New Roman" panose="02020603050405020304" pitchFamily="18" charset="0"/>
                    <a:ea typeface="Times New Roman" panose="02020603050405020304" pitchFamily="18" charset="0"/>
                    <a:cs typeface="Times New Roman" panose="02020603050405020304" pitchFamily="18" charset="0"/>
                  </a:rPr>
                  <a:t>1</a:t>
                </a:r>
                <a:r>
                  <a:rPr lang="tg-Cyrl-TJ" sz="2400" b="1" i="1" dirty="0">
                    <a:effectLst/>
                    <a:latin typeface="Times New Roman" panose="02020603050405020304" pitchFamily="18" charset="0"/>
                    <a:ea typeface="Times New Roman" panose="02020603050405020304" pitchFamily="18" charset="0"/>
                    <a:cs typeface="Times New Roman" panose="02020603050405020304" pitchFamily="18" charset="0"/>
                  </a:rPr>
                  <a:t>Ф</a:t>
                </a:r>
                <a:r>
                  <a:rPr lang="tg-Cyrl-TJ" sz="2400" b="1" baseline="-25000" dirty="0">
                    <a:effectLst/>
                    <a:latin typeface="Times New Roman" panose="02020603050405020304" pitchFamily="18" charset="0"/>
                    <a:ea typeface="Times New Roman" panose="02020603050405020304" pitchFamily="18" charset="0"/>
                    <a:cs typeface="Times New Roman" panose="02020603050405020304" pitchFamily="18" charset="0"/>
                  </a:rPr>
                  <a:t>2</a:t>
                </a:r>
                <a14:m>
                  <m:oMath xmlns:m="http://schemas.openxmlformats.org/officeDocument/2006/math">
                    <m:func>
                      <m:funcPr>
                        <m:ctrlPr>
                          <a:rPr lang="ru-RU" sz="2400" b="1" i="1">
                            <a:effectLst/>
                            <a:latin typeface="Cambria Math" panose="02040503050406030204" pitchFamily="18" charset="0"/>
                            <a:ea typeface="Times New Roman" panose="02020603050405020304" pitchFamily="18" charset="0"/>
                            <a:cs typeface="Times New Roman" panose="02020603050405020304" pitchFamily="18" charset="0"/>
                          </a:rPr>
                        </m:ctrlPr>
                      </m:funcPr>
                      <m:fName>
                        <m:r>
                          <a:rPr lang="tg-Cyrl-TJ" sz="2400" b="1" i="1">
                            <a:effectLst/>
                            <a:latin typeface="Cambria Math" panose="02040503050406030204" pitchFamily="18" charset="0"/>
                            <a:ea typeface="Calibri" panose="020F0502020204030204" pitchFamily="34" charset="0"/>
                            <a:cs typeface="Times New Roman" panose="02020603050405020304" pitchFamily="18" charset="0"/>
                          </a:rPr>
                          <m:t>𝐬𝐢𝐧</m:t>
                        </m:r>
                      </m:fName>
                      <m:e>
                        <m:r>
                          <a:rPr lang="tg-Cyrl-TJ" sz="2400" b="1" i="1">
                            <a:effectLst/>
                            <a:latin typeface="Cambria Math" panose="02040503050406030204" pitchFamily="18" charset="0"/>
                            <a:ea typeface="Times New Roman" panose="02020603050405020304" pitchFamily="18" charset="0"/>
                            <a:cs typeface="Times New Roman" panose="02020603050405020304" pitchFamily="18" charset="0"/>
                          </a:rPr>
                          <m:t>𝛙</m:t>
                        </m:r>
                      </m:e>
                    </m:func>
                  </m:oMath>
                </a14:m>
                <a:r>
                  <a:rPr lang="tg-Cyrl-TJ"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tg-Cyrl-TJ" sz="2400" dirty="0">
                    <a:latin typeface="Times New Roman" panose="02020603050405020304" pitchFamily="18" charset="0"/>
                    <a:ea typeface="Calibri" panose="020F0502020204030204" pitchFamily="34" charset="0"/>
                    <a:cs typeface="Times New Roman" panose="02020603050405020304" pitchFamily="18" charset="0"/>
                  </a:rPr>
                  <a:t>       (16.1.) </a:t>
                </a:r>
                <a:endParaRPr lang="ru-RU" sz="2400" dirty="0">
                  <a:latin typeface="Times New Roman" panose="02020603050405020304" pitchFamily="18" charset="0"/>
                  <a:cs typeface="Times New Roman" panose="02020603050405020304" pitchFamily="18" charset="0"/>
                </a:endParaRPr>
              </a:p>
            </p:txBody>
          </p:sp>
        </mc:Choice>
        <mc:Fallback>
          <p:sp>
            <p:nvSpPr>
              <p:cNvPr id="5" name="Прямоугольник 4">
                <a:extLst>
                  <a:ext uri="{FF2B5EF4-FFF2-40B4-BE49-F238E27FC236}">
                    <a16:creationId xmlns:a16="http://schemas.microsoft.com/office/drawing/2014/main" id="{7E94F6B6-4CAD-4F00-98BE-6B633C3CD0E9}"/>
                  </a:ext>
                </a:extLst>
              </p:cNvPr>
              <p:cNvSpPr>
                <a:spLocks noRot="1" noChangeAspect="1" noMove="1" noResize="1" noEditPoints="1" noAdjustHandles="1" noChangeArrowheads="1" noChangeShapeType="1" noTextEdit="1"/>
              </p:cNvSpPr>
              <p:nvPr/>
            </p:nvSpPr>
            <p:spPr>
              <a:xfrm>
                <a:off x="887767" y="1443841"/>
                <a:ext cx="8362765" cy="3600986"/>
              </a:xfrm>
              <a:prstGeom prst="rect">
                <a:avLst/>
              </a:prstGeom>
              <a:blipFill>
                <a:blip r:embed="rId2"/>
                <a:stretch>
                  <a:fillRect r="-1167" b="-2876"/>
                </a:stretch>
              </a:blipFill>
            </p:spPr>
            <p:txBody>
              <a:bodyPr/>
              <a:lstStyle/>
              <a:p>
                <a:r>
                  <a:rPr lang="ru-RU">
                    <a:noFill/>
                  </a:rPr>
                  <a:t> </a:t>
                </a:r>
              </a:p>
            </p:txBody>
          </p:sp>
        </mc:Fallback>
      </mc:AlternateContent>
    </p:spTree>
    <p:extLst>
      <p:ext uri="{BB962C8B-B14F-4D97-AF65-F5344CB8AC3E}">
        <p14:creationId xmlns:p14="http://schemas.microsoft.com/office/powerpoint/2010/main" val="26611474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5FC6C7BE-E9F2-410B-8412-6C76E6C62B1A}"/>
              </a:ext>
            </a:extLst>
          </p:cNvPr>
          <p:cNvSpPr/>
          <p:nvPr/>
        </p:nvSpPr>
        <p:spPr>
          <a:xfrm>
            <a:off x="1570421" y="0"/>
            <a:ext cx="6765157"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Релеҳои индуксионӣ. </a:t>
            </a:r>
          </a:p>
          <a:p>
            <a:pPr algn="ctr"/>
            <a:r>
              <a:rPr lang="tg-Cyrl-TJ" sz="2800" b="1" dirty="0">
                <a:solidFill>
                  <a:schemeClr val="bg1"/>
                </a:solidFill>
                <a:latin typeface="Times New Roman" panose="02020603050405020304" pitchFamily="18" charset="0"/>
                <a:cs typeface="Times New Roman" panose="02020603050405020304" pitchFamily="18" charset="0"/>
              </a:rPr>
              <a:t>Принсипи кори релеҳои индуксионӣ</a:t>
            </a:r>
          </a:p>
        </p:txBody>
      </p:sp>
      <mc:AlternateContent xmlns:mc="http://schemas.openxmlformats.org/markup-compatibility/2006">
        <mc:Choice xmlns:a14="http://schemas.microsoft.com/office/drawing/2010/main" Requires="a14">
          <p:sp>
            <p:nvSpPr>
              <p:cNvPr id="5" name="Прямоугольник 4">
                <a:extLst>
                  <a:ext uri="{FF2B5EF4-FFF2-40B4-BE49-F238E27FC236}">
                    <a16:creationId xmlns:a16="http://schemas.microsoft.com/office/drawing/2014/main" id="{F436392F-94BB-4E08-A15F-F848008CBAC3}"/>
                  </a:ext>
                </a:extLst>
              </p:cNvPr>
              <p:cNvSpPr/>
              <p:nvPr/>
            </p:nvSpPr>
            <p:spPr>
              <a:xfrm>
                <a:off x="852257" y="1088186"/>
                <a:ext cx="8531440" cy="4457952"/>
              </a:xfrm>
              <a:prstGeom prst="rect">
                <a:avLst/>
              </a:prstGeom>
            </p:spPr>
            <p:txBody>
              <a:bodyPr wrap="square">
                <a:spAutoFit/>
              </a:bodyPr>
              <a:lstStyle/>
              <a:p>
                <a:pPr marL="457200" algn="just">
                  <a:lnSpc>
                    <a:spcPct val="150000"/>
                  </a:lnSpc>
                  <a:tabLst>
                    <a:tab pos="3690620" algn="l"/>
                  </a:tabLs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Ҳамин тавр</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 </a:t>
                </a:r>
                <a:r>
                  <a:rPr lang="tg-Cyrl-TJ" sz="2400" dirty="0">
                    <a:latin typeface="Times New Roman" panose="02020603050405020304" pitchFamily="18" charset="0"/>
                    <a:ea typeface="Calibri" panose="020F0502020204030204" pitchFamily="34" charset="0"/>
                    <a:cs typeface="Times New Roman" panose="02020603050405020304" pitchFamily="18" charset="0"/>
                  </a:rPr>
                  <a:t>барои ба даст овардани моменти даврзананда, инчунин ғеҷиши (сдвиг) байни фазаҳо бо села таҳти кунҷи </a:t>
                </a:r>
                <a14:m>
                  <m:oMath xmlns:m="http://schemas.openxmlformats.org/officeDocument/2006/math">
                    <m:r>
                      <m:rPr>
                        <m:sty m:val="p"/>
                      </m:rPr>
                      <a:rPr lang="tg-Cyrl-TJ" sz="2400">
                        <a:latin typeface="Cambria Math" panose="02040503050406030204" pitchFamily="18" charset="0"/>
                        <a:ea typeface="Times New Roman" panose="02020603050405020304" pitchFamily="18" charset="0"/>
                        <a:cs typeface="Times New Roman" panose="02020603050405020304" pitchFamily="18" charset="0"/>
                      </a:rPr>
                      <m:t>ψ</m:t>
                    </m:r>
                  </m:oMath>
                </a14:m>
                <a:r>
                  <a:rPr lang="tg-Cyrl-TJ" sz="2400" dirty="0">
                    <a:latin typeface="Times New Roman" panose="02020603050405020304" pitchFamily="18" charset="0"/>
                    <a:ea typeface="Calibri" panose="020F0502020204030204" pitchFamily="34" charset="0"/>
                    <a:cs typeface="Times New Roman" panose="02020603050405020304" pitchFamily="18" charset="0"/>
                  </a:rPr>
                  <a:t>, ифодаи 16.1.-ро истифода буран лозим аст. </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Ду сели магнитии дар фазо ва аз руйи фаза    </a:t>
                </a: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ҷойдигаркардаро бо ёрии печаки сарбастаи мисин, ки ба  </a:t>
                </a: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қисми магнитноқил пӯшонида шудааст, ба даст овардан </a:t>
                </a: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мумкин аст. Селаҳои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Ф</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1</a:t>
                </a:r>
                <a:r>
                  <a:rPr lang="tg-Cyrl-TJ" sz="2400" dirty="0">
                    <a:latin typeface="Times New Roman" panose="02020603050405020304" pitchFamily="18" charset="0"/>
                    <a:ea typeface="Calibri" panose="020F0502020204030204" pitchFamily="34" charset="0"/>
                    <a:cs typeface="Times New Roman" panose="02020603050405020304" pitchFamily="18" charset="0"/>
                  </a:rPr>
                  <a:t> ва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Ф</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2</a:t>
                </a:r>
                <a:r>
                  <a:rPr lang="tg-Cyrl-TJ" sz="2400" dirty="0">
                    <a:latin typeface="Times New Roman" panose="02020603050405020304" pitchFamily="18" charset="0"/>
                    <a:ea typeface="Calibri" panose="020F0502020204030204" pitchFamily="34" charset="0"/>
                    <a:cs typeface="Times New Roman" panose="02020603050405020304" pitchFamily="18" charset="0"/>
                  </a:rPr>
                  <a:t> аз ҳисоби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р</a:t>
                </a:r>
                <a:r>
                  <a:rPr lang="tg-Cyrl-TJ" sz="2400" dirty="0">
                    <a:latin typeface="Times New Roman" panose="02020603050405020304" pitchFamily="18" charset="0"/>
                    <a:ea typeface="Calibri" panose="020F0502020204030204" pitchFamily="34" charset="0"/>
                    <a:cs typeface="Times New Roman" panose="02020603050405020304" pitchFamily="18" charset="0"/>
                  </a:rPr>
                  <a:t> дар печа ба </a:t>
                </a: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вуҷуд меоянд.</a:t>
                </a:r>
                <a:endParaRPr lang="ru-RU" sz="2400" dirty="0">
                  <a:latin typeface="Times New Roman" panose="02020603050405020304" pitchFamily="18" charset="0"/>
                  <a:cs typeface="Times New Roman" panose="02020603050405020304" pitchFamily="18" charset="0"/>
                </a:endParaRPr>
              </a:p>
            </p:txBody>
          </p:sp>
        </mc:Choice>
        <mc:Fallback>
          <p:sp>
            <p:nvSpPr>
              <p:cNvPr id="5" name="Прямоугольник 4">
                <a:extLst>
                  <a:ext uri="{FF2B5EF4-FFF2-40B4-BE49-F238E27FC236}">
                    <a16:creationId xmlns:a16="http://schemas.microsoft.com/office/drawing/2014/main" id="{F436392F-94BB-4E08-A15F-F848008CBAC3}"/>
                  </a:ext>
                </a:extLst>
              </p:cNvPr>
              <p:cNvSpPr>
                <a:spLocks noRot="1" noChangeAspect="1" noMove="1" noResize="1" noEditPoints="1" noAdjustHandles="1" noChangeArrowheads="1" noChangeShapeType="1" noTextEdit="1"/>
              </p:cNvSpPr>
              <p:nvPr/>
            </p:nvSpPr>
            <p:spPr>
              <a:xfrm>
                <a:off x="852257" y="1088186"/>
                <a:ext cx="8531440" cy="4457952"/>
              </a:xfrm>
              <a:prstGeom prst="rect">
                <a:avLst/>
              </a:prstGeom>
              <a:blipFill>
                <a:blip r:embed="rId2"/>
                <a:stretch>
                  <a:fillRect r="-1072" b="-2326"/>
                </a:stretch>
              </a:blipFill>
            </p:spPr>
            <p:txBody>
              <a:bodyPr/>
              <a:lstStyle/>
              <a:p>
                <a:r>
                  <a:rPr lang="ru-RU">
                    <a:noFill/>
                  </a:rPr>
                  <a:t> </a:t>
                </a:r>
              </a:p>
            </p:txBody>
          </p:sp>
        </mc:Fallback>
      </mc:AlternateContent>
    </p:spTree>
    <p:extLst>
      <p:ext uri="{BB962C8B-B14F-4D97-AF65-F5344CB8AC3E}">
        <p14:creationId xmlns:p14="http://schemas.microsoft.com/office/powerpoint/2010/main" val="12969329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84005140-952B-491E-96E6-61598140052C}"/>
              </a:ext>
            </a:extLst>
          </p:cNvPr>
          <p:cNvSpPr/>
          <p:nvPr/>
        </p:nvSpPr>
        <p:spPr>
          <a:xfrm>
            <a:off x="1570421" y="0"/>
            <a:ext cx="6765157"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Релеҳои индуксионӣ. </a:t>
            </a:r>
          </a:p>
          <a:p>
            <a:pPr algn="ctr"/>
            <a:r>
              <a:rPr lang="tg-Cyrl-TJ" sz="2800" b="1" dirty="0">
                <a:solidFill>
                  <a:schemeClr val="bg1"/>
                </a:solidFill>
                <a:latin typeface="Times New Roman" panose="02020603050405020304" pitchFamily="18" charset="0"/>
                <a:cs typeface="Times New Roman" panose="02020603050405020304" pitchFamily="18" charset="0"/>
              </a:rPr>
              <a:t>Принсипи кори релеҳои индуксионӣ</a:t>
            </a:r>
          </a:p>
        </p:txBody>
      </p:sp>
      <mc:AlternateContent xmlns:mc="http://schemas.openxmlformats.org/markup-compatibility/2006">
        <mc:Choice xmlns:a14="http://schemas.microsoft.com/office/drawing/2010/main" Requires="a14">
          <p:sp>
            <p:nvSpPr>
              <p:cNvPr id="5" name="Прямоугольник 4">
                <a:extLst>
                  <a:ext uri="{FF2B5EF4-FFF2-40B4-BE49-F238E27FC236}">
                    <a16:creationId xmlns:a16="http://schemas.microsoft.com/office/drawing/2014/main" id="{90F90684-4ECA-4BA3-B719-61348FD51AEF}"/>
                  </a:ext>
                </a:extLst>
              </p:cNvPr>
              <p:cNvSpPr/>
              <p:nvPr/>
            </p:nvSpPr>
            <p:spPr>
              <a:xfrm>
                <a:off x="1206992" y="1145910"/>
                <a:ext cx="8043539" cy="4532972"/>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Дар магнитноқили сернашуда онҳо ба ҷараён мутаносиби ростаанд. Чунки кунҷи </a:t>
                </a:r>
                <a14:m>
                  <m:oMath xmlns:m="http://schemas.openxmlformats.org/officeDocument/2006/math">
                    <m:r>
                      <m:rPr>
                        <m:sty m:val="p"/>
                      </m:rPr>
                      <a:rPr lang="tg-Cyrl-TJ" sz="2400">
                        <a:latin typeface="Cambria Math" panose="02040503050406030204" pitchFamily="18" charset="0"/>
                        <a:ea typeface="Times New Roman" panose="02020603050405020304" pitchFamily="18" charset="0"/>
                        <a:cs typeface="Times New Roman" panose="02020603050405020304" pitchFamily="18" charset="0"/>
                      </a:rPr>
                      <m:t>ψ</m:t>
                    </m:r>
                  </m:oMath>
                </a14:m>
                <a:r>
                  <a:rPr lang="tg-Cyrl-TJ" sz="2400" dirty="0">
                    <a:latin typeface="Times New Roman" panose="02020603050405020304" pitchFamily="18" charset="0"/>
                    <a:ea typeface="Calibri" panose="020F0502020204030204" pitchFamily="34" charset="0"/>
                    <a:cs typeface="Times New Roman" panose="02020603050405020304" pitchFamily="18" charset="0"/>
                  </a:rPr>
                  <a:t> ҳангоми тағйирёбии қувваи ҷараён тағйир намеёбад ва моменти даврзананда чунин ифода меёбад:</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tabLst>
                    <a:tab pos="3690620" algn="l"/>
                  </a:tabLst>
                </a:pPr>
                <a:r>
                  <a:rPr lang="tg-Cyrl-TJ" sz="2400" b="1" i="1" dirty="0">
                    <a:effectLst/>
                    <a:latin typeface="Times New Roman" panose="02020603050405020304" pitchFamily="18" charset="0"/>
                    <a:ea typeface="Calibri" panose="020F0502020204030204" pitchFamily="34" charset="0"/>
                    <a:cs typeface="Times New Roman" panose="02020603050405020304" pitchFamily="18" charset="0"/>
                  </a:rPr>
                  <a:t>                           М</a:t>
                </a:r>
                <a:r>
                  <a:rPr lang="tg-Cyrl-TJ" sz="2400" b="1" baseline="-25000" dirty="0">
                    <a:effectLst/>
                    <a:latin typeface="Times New Roman" panose="02020603050405020304" pitchFamily="18" charset="0"/>
                    <a:ea typeface="Calibri" panose="020F0502020204030204" pitchFamily="34" charset="0"/>
                    <a:cs typeface="Times New Roman" panose="02020603050405020304" pitchFamily="18" charset="0"/>
                  </a:rPr>
                  <a:t>давр.</a:t>
                </a:r>
                <a:r>
                  <a:rPr lang="tg-Cyrl-TJ" sz="2400" b="1" dirty="0">
                    <a:effectLst/>
                    <a:latin typeface="Times New Roman" panose="02020603050405020304" pitchFamily="18" charset="0"/>
                    <a:ea typeface="Calibri" panose="020F0502020204030204" pitchFamily="34" charset="0"/>
                    <a:cs typeface="Times New Roman" panose="02020603050405020304" pitchFamily="18" charset="0"/>
                  </a:rPr>
                  <a:t> = </a:t>
                </a:r>
                <a:r>
                  <a:rPr lang="tg-Cyrl-TJ" sz="2400" b="1" i="1" dirty="0">
                    <a:effectLst/>
                    <a:latin typeface="Times New Roman" panose="02020603050405020304" pitchFamily="18" charset="0"/>
                    <a:ea typeface="Times New Roman" panose="02020603050405020304" pitchFamily="18" charset="0"/>
                    <a:cs typeface="Times New Roman" panose="02020603050405020304" pitchFamily="18" charset="0"/>
                  </a:rPr>
                  <a:t>k</a:t>
                </a:r>
                <a:r>
                  <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rPr>
                  <a:t>ʹʹ</a:t>
                </a:r>
                <a14:m>
                  <m:oMath xmlns:m="http://schemas.openxmlformats.org/officeDocument/2006/math">
                    <m:sSubSup>
                      <m:sSubSupPr>
                        <m:ctrlPr>
                          <a:rPr lang="ru-RU" sz="2400" b="1" i="1">
                            <a:effectLst/>
                            <a:latin typeface="Cambria Math" panose="02040503050406030204" pitchFamily="18" charset="0"/>
                            <a:ea typeface="Times New Roman" panose="02020603050405020304" pitchFamily="18" charset="0"/>
                            <a:cs typeface="Times New Roman" panose="02020603050405020304" pitchFamily="18" charset="0"/>
                          </a:rPr>
                        </m:ctrlPr>
                      </m:sSubSupPr>
                      <m:e>
                        <m:r>
                          <a:rPr lang="tg-Cyrl-TJ" sz="2400" b="1" i="1">
                            <a:effectLst/>
                            <a:latin typeface="Cambria Math" panose="02040503050406030204" pitchFamily="18" charset="0"/>
                            <a:ea typeface="Times New Roman" panose="02020603050405020304" pitchFamily="18" charset="0"/>
                            <a:cs typeface="Times New Roman" panose="02020603050405020304" pitchFamily="18" charset="0"/>
                          </a:rPr>
                          <m:t>𝑰</m:t>
                        </m:r>
                      </m:e>
                      <m:sub>
                        <m:r>
                          <a:rPr lang="tg-Cyrl-TJ" sz="2400" b="1" i="1">
                            <a:effectLst/>
                            <a:latin typeface="Cambria Math" panose="02040503050406030204" pitchFamily="18" charset="0"/>
                            <a:ea typeface="Times New Roman" panose="02020603050405020304" pitchFamily="18" charset="0"/>
                            <a:cs typeface="Times New Roman" panose="02020603050405020304" pitchFamily="18" charset="0"/>
                          </a:rPr>
                          <m:t>р</m:t>
                        </m:r>
                      </m:sub>
                      <m:sup>
                        <m:r>
                          <a:rPr lang="tg-Cyrl-TJ" sz="2400" b="1" i="1">
                            <a:effectLst/>
                            <a:latin typeface="Cambria Math" panose="02040503050406030204" pitchFamily="18" charset="0"/>
                            <a:ea typeface="Times New Roman" panose="02020603050405020304" pitchFamily="18" charset="0"/>
                            <a:cs typeface="Times New Roman" panose="02020603050405020304" pitchFamily="18" charset="0"/>
                          </a:rPr>
                          <m:t>𝟐</m:t>
                        </m:r>
                      </m:sup>
                    </m:sSubSup>
                  </m:oMath>
                </a14:m>
                <a:r>
                  <a:rPr lang="tg-Cyrl-TJ" sz="2400" b="1" dirty="0">
                    <a:effectLst/>
                    <a:latin typeface="Times New Roman" panose="02020603050405020304" pitchFamily="18" charset="0"/>
                    <a:ea typeface="Calibri" panose="020F0502020204030204" pitchFamily="34" charset="0"/>
                    <a:cs typeface="Times New Roman" panose="02020603050405020304" pitchFamily="18" charset="0"/>
                  </a:rPr>
                  <a:t>.</a:t>
                </a:r>
                <a:r>
                  <a:rPr lang="tg-Cyrl-TJ"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tg-Cyrl-TJ" sz="2400" dirty="0">
                    <a:latin typeface="Times New Roman" panose="02020603050405020304" pitchFamily="18" charset="0"/>
                    <a:ea typeface="Calibri" panose="020F0502020204030204" pitchFamily="34" charset="0"/>
                    <a:cs typeface="Times New Roman" panose="02020603050405020304" pitchFamily="18" charset="0"/>
                  </a:rPr>
                  <a:t>               (16.2.)</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Дар қурси беҳаракат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2 </a:t>
                </a:r>
                <a:r>
                  <a:rPr lang="tg-Cyrl-TJ" sz="2400" dirty="0">
                    <a:latin typeface="Times New Roman" panose="02020603050405020304" pitchFamily="18" charset="0"/>
                    <a:ea typeface="Calibri" panose="020F0502020204030204" pitchFamily="34" charset="0"/>
                    <a:cs typeface="Times New Roman" panose="02020603050405020304" pitchFamily="18" charset="0"/>
                  </a:rPr>
                  <a:t>танҳо ҚЭҲ трансформатсияи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Е</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1</a:t>
                </a:r>
                <a:r>
                  <a:rPr lang="tg-Cyrl-TJ" sz="2400" dirty="0">
                    <a:latin typeface="Times New Roman" panose="02020603050405020304" pitchFamily="18" charset="0"/>
                    <a:ea typeface="Calibri" panose="020F0502020204030204" pitchFamily="34" charset="0"/>
                    <a:cs typeface="Times New Roman" panose="02020603050405020304" pitchFamily="18" charset="0"/>
                  </a:rPr>
                  <a:t> ва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Е</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2</a:t>
                </a:r>
                <a:r>
                  <a:rPr lang="tg-Cyrl-TJ" sz="2400" dirty="0">
                    <a:latin typeface="Times New Roman" panose="02020603050405020304" pitchFamily="18" charset="0"/>
                    <a:ea typeface="Calibri" panose="020F0502020204030204" pitchFamily="34" charset="0"/>
                    <a:cs typeface="Times New Roman" panose="02020603050405020304" pitchFamily="18" charset="0"/>
                  </a:rPr>
                  <a:t> индуксия шуда, боиси пайдо шудани моменти даврзананда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М</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давр.</a:t>
                </a:r>
                <a:r>
                  <a:rPr lang="tg-Cyrl-TJ" sz="2400" dirty="0">
                    <a:latin typeface="Times New Roman" panose="02020603050405020304" pitchFamily="18" charset="0"/>
                    <a:ea typeface="Calibri" panose="020F0502020204030204" pitchFamily="34" charset="0"/>
                    <a:cs typeface="Times New Roman" panose="02020603050405020304" pitchFamily="18" charset="0"/>
                  </a:rPr>
                  <a:t> мегарданд.</a:t>
                </a:r>
                <a:endParaRPr lang="ru-RU" sz="2400" dirty="0">
                  <a:latin typeface="Times New Roman" panose="02020603050405020304" pitchFamily="18" charset="0"/>
                  <a:cs typeface="Times New Roman" panose="02020603050405020304" pitchFamily="18" charset="0"/>
                </a:endParaRPr>
              </a:p>
            </p:txBody>
          </p:sp>
        </mc:Choice>
        <mc:Fallback>
          <p:sp>
            <p:nvSpPr>
              <p:cNvPr id="5" name="Прямоугольник 4">
                <a:extLst>
                  <a:ext uri="{FF2B5EF4-FFF2-40B4-BE49-F238E27FC236}">
                    <a16:creationId xmlns:a16="http://schemas.microsoft.com/office/drawing/2014/main" id="{90F90684-4ECA-4BA3-B719-61348FD51AEF}"/>
                  </a:ext>
                </a:extLst>
              </p:cNvPr>
              <p:cNvSpPr>
                <a:spLocks noRot="1" noChangeAspect="1" noMove="1" noResize="1" noEditPoints="1" noAdjustHandles="1" noChangeArrowheads="1" noChangeShapeType="1" noTextEdit="1"/>
              </p:cNvSpPr>
              <p:nvPr/>
            </p:nvSpPr>
            <p:spPr>
              <a:xfrm>
                <a:off x="1206992" y="1145910"/>
                <a:ext cx="8043539" cy="4532972"/>
              </a:xfrm>
              <a:prstGeom prst="rect">
                <a:avLst/>
              </a:prstGeom>
              <a:blipFill>
                <a:blip r:embed="rId2"/>
                <a:stretch>
                  <a:fillRect l="-1213" r="-1137" b="-2151"/>
                </a:stretch>
              </a:blipFill>
            </p:spPr>
            <p:txBody>
              <a:bodyPr/>
              <a:lstStyle/>
              <a:p>
                <a:r>
                  <a:rPr lang="ru-RU">
                    <a:noFill/>
                  </a:rPr>
                  <a:t> </a:t>
                </a:r>
              </a:p>
            </p:txBody>
          </p:sp>
        </mc:Fallback>
      </mc:AlternateContent>
    </p:spTree>
    <p:extLst>
      <p:ext uri="{BB962C8B-B14F-4D97-AF65-F5344CB8AC3E}">
        <p14:creationId xmlns:p14="http://schemas.microsoft.com/office/powerpoint/2010/main" val="40257933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5528DCF5-E802-4B4F-B9C5-D9F45590E41C}"/>
              </a:ext>
            </a:extLst>
          </p:cNvPr>
          <p:cNvSpPr/>
          <p:nvPr/>
        </p:nvSpPr>
        <p:spPr>
          <a:xfrm>
            <a:off x="1570421" y="0"/>
            <a:ext cx="6765157"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Релеҳои индуксионӣ. </a:t>
            </a:r>
          </a:p>
          <a:p>
            <a:pPr algn="ctr"/>
            <a:r>
              <a:rPr lang="tg-Cyrl-TJ" sz="2800" b="1" dirty="0">
                <a:solidFill>
                  <a:schemeClr val="bg1"/>
                </a:solidFill>
                <a:latin typeface="Times New Roman" panose="02020603050405020304" pitchFamily="18" charset="0"/>
                <a:cs typeface="Times New Roman" panose="02020603050405020304" pitchFamily="18" charset="0"/>
              </a:rPr>
              <a:t>Принсипи кори релеҳои индуксионӣ</a:t>
            </a:r>
          </a:p>
        </p:txBody>
      </p:sp>
      <p:sp>
        <p:nvSpPr>
          <p:cNvPr id="5" name="Прямоугольник 4">
            <a:extLst>
              <a:ext uri="{FF2B5EF4-FFF2-40B4-BE49-F238E27FC236}">
                <a16:creationId xmlns:a16="http://schemas.microsoft.com/office/drawing/2014/main" id="{723247B4-0D0E-4D30-899E-8F1B4CF59A93}"/>
              </a:ext>
            </a:extLst>
          </p:cNvPr>
          <p:cNvSpPr/>
          <p:nvPr/>
        </p:nvSpPr>
        <p:spPr>
          <a:xfrm>
            <a:off x="1198115" y="1020733"/>
            <a:ext cx="8123438" cy="5011565"/>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rPr>
              <a:t>	Дар қурси даврзананда, дар паҳлӯи ҚЭҲ-и трансформатсия, ҚЭҲ-и буранда аз ҳисоби буриши селаҳои магнитӣ </a:t>
            </a:r>
            <a:r>
              <a:rPr lang="tg-Cyrl-TJ" sz="2400" i="1" dirty="0">
                <a:latin typeface="Times New Roman" panose="02020603050405020304" pitchFamily="18" charset="0"/>
                <a:ea typeface="Calibri" panose="020F0502020204030204" pitchFamily="34" charset="0"/>
              </a:rPr>
              <a:t>Ф</a:t>
            </a:r>
            <a:r>
              <a:rPr lang="tg-Cyrl-TJ" sz="2400" baseline="-25000" dirty="0">
                <a:latin typeface="Times New Roman" panose="02020603050405020304" pitchFamily="18" charset="0"/>
                <a:ea typeface="Calibri" panose="020F0502020204030204" pitchFamily="34" charset="0"/>
              </a:rPr>
              <a:t>1</a:t>
            </a:r>
            <a:r>
              <a:rPr lang="tg-Cyrl-TJ" sz="2400" dirty="0">
                <a:latin typeface="Times New Roman" panose="02020603050405020304" pitchFamily="18" charset="0"/>
                <a:ea typeface="Calibri" panose="020F0502020204030204" pitchFamily="34" charset="0"/>
              </a:rPr>
              <a:t> ва </a:t>
            </a:r>
            <a:r>
              <a:rPr lang="tg-Cyrl-TJ" sz="2400" i="1" dirty="0">
                <a:latin typeface="Times New Roman" panose="02020603050405020304" pitchFamily="18" charset="0"/>
                <a:ea typeface="Calibri" panose="020F0502020204030204" pitchFamily="34" charset="0"/>
              </a:rPr>
              <a:t>Ф</a:t>
            </a:r>
            <a:r>
              <a:rPr lang="tg-Cyrl-TJ" sz="2400" baseline="-25000" dirty="0">
                <a:latin typeface="Times New Roman" panose="02020603050405020304" pitchFamily="18" charset="0"/>
                <a:ea typeface="Calibri" panose="020F0502020204030204" pitchFamily="34" charset="0"/>
              </a:rPr>
              <a:t>2</a:t>
            </a:r>
            <a:r>
              <a:rPr lang="tg-Cyrl-TJ" sz="2400" dirty="0">
                <a:latin typeface="Times New Roman" panose="02020603050405020304" pitchFamily="18" charset="0"/>
                <a:ea typeface="Calibri" panose="020F0502020204030204" pitchFamily="34" charset="0"/>
              </a:rPr>
              <a:t> пайдо мешавад. Ин ҚЭҲ-о дар қурс ҷараёнеро ба вуҷуд меоранд, ки ҳангоми таъсири байниҳами селаҳо сабаби пайдо шудани моментҳои боздории (тормозной) </a:t>
            </a:r>
            <a:r>
              <a:rPr lang="tg-Cyrl-TJ" sz="2400" i="1" dirty="0">
                <a:latin typeface="Times New Roman" panose="02020603050405020304" pitchFamily="18" charset="0"/>
                <a:ea typeface="Calibri" panose="020F0502020204030204" pitchFamily="34" charset="0"/>
              </a:rPr>
              <a:t>М</a:t>
            </a:r>
            <a:r>
              <a:rPr lang="tg-Cyrl-TJ" sz="2400" baseline="-25000" dirty="0">
                <a:latin typeface="Times New Roman" panose="02020603050405020304" pitchFamily="18" charset="0"/>
                <a:ea typeface="Calibri" panose="020F0502020204030204" pitchFamily="34" charset="0"/>
              </a:rPr>
              <a:t>бозд. </a:t>
            </a:r>
            <a:r>
              <a:rPr lang="tg-Cyrl-TJ" sz="2400" dirty="0">
                <a:latin typeface="Times New Roman" panose="02020603050405020304" pitchFamily="18" charset="0"/>
                <a:ea typeface="Calibri" panose="020F0502020204030204" pitchFamily="34" charset="0"/>
              </a:rPr>
              <a:t>мутаносиби роста ба даврзании қурс ва вобаста аз селаҳои магнитӣ мегардад. Дар қисми ҳаракаткунандаи реле, инчунин моменти боздории пружина </a:t>
            </a:r>
            <a:r>
              <a:rPr lang="tg-Cyrl-TJ" sz="2400" i="1" dirty="0">
                <a:latin typeface="Times New Roman" panose="02020603050405020304" pitchFamily="18" charset="0"/>
                <a:ea typeface="Calibri" panose="020F0502020204030204" pitchFamily="34" charset="0"/>
              </a:rPr>
              <a:t>М</a:t>
            </a:r>
            <a:r>
              <a:rPr lang="tg-Cyrl-TJ" sz="2400" baseline="-25000" dirty="0">
                <a:latin typeface="Times New Roman" panose="02020603050405020304" pitchFamily="18" charset="0"/>
                <a:ea typeface="Calibri" panose="020F0502020204030204" pitchFamily="34" charset="0"/>
              </a:rPr>
              <a:t>п</a:t>
            </a:r>
            <a:r>
              <a:rPr lang="tg-Cyrl-TJ" sz="2400" dirty="0">
                <a:latin typeface="Times New Roman" panose="02020603050405020304" pitchFamily="18" charset="0"/>
                <a:ea typeface="Calibri" panose="020F0502020204030204" pitchFamily="34" charset="0"/>
              </a:rPr>
              <a:t> ва моменти инертсия</a:t>
            </a:r>
            <a:r>
              <a:rPr lang="tg-Cyrl-TJ" sz="2400" baseline="-25000" dirty="0">
                <a:latin typeface="Times New Roman" panose="02020603050405020304" pitchFamily="18" charset="0"/>
                <a:ea typeface="Calibri" panose="020F0502020204030204" pitchFamily="34" charset="0"/>
              </a:rPr>
              <a:t> </a:t>
            </a:r>
            <a:r>
              <a:rPr lang="tg-Cyrl-TJ" sz="2400" dirty="0">
                <a:latin typeface="Times New Roman" panose="02020603050405020304" pitchFamily="18" charset="0"/>
                <a:ea typeface="Calibri" panose="020F0502020204030204" pitchFamily="34" charset="0"/>
              </a:rPr>
              <a:t>таъсир мекунанд.</a:t>
            </a:r>
            <a:endParaRPr lang="ru-RU" sz="2400" dirty="0"/>
          </a:p>
        </p:txBody>
      </p:sp>
    </p:spTree>
    <p:extLst>
      <p:ext uri="{BB962C8B-B14F-4D97-AF65-F5344CB8AC3E}">
        <p14:creationId xmlns:p14="http://schemas.microsoft.com/office/powerpoint/2010/main" val="37373901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9A58810-65E2-4EE8-82C7-4FC08399EF7A}"/>
              </a:ext>
            </a:extLst>
          </p:cNvPr>
          <p:cNvSpPr/>
          <p:nvPr/>
        </p:nvSpPr>
        <p:spPr>
          <a:xfrm>
            <a:off x="1570421" y="0"/>
            <a:ext cx="6765157"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Релеҳои индуксионӣ. </a:t>
            </a:r>
          </a:p>
          <a:p>
            <a:pPr algn="ctr"/>
            <a:r>
              <a:rPr lang="tg-Cyrl-TJ" sz="2800" b="1" dirty="0">
                <a:solidFill>
                  <a:schemeClr val="bg1"/>
                </a:solidFill>
                <a:latin typeface="Times New Roman" panose="02020603050405020304" pitchFamily="18" charset="0"/>
                <a:cs typeface="Times New Roman" panose="02020603050405020304" pitchFamily="18" charset="0"/>
              </a:rPr>
              <a:t>Принсипи кори релеҳои индуксионӣ</a:t>
            </a:r>
          </a:p>
        </p:txBody>
      </p:sp>
      <p:sp>
        <p:nvSpPr>
          <p:cNvPr id="5" name="Прямоугольник 4">
            <a:extLst>
              <a:ext uri="{FF2B5EF4-FFF2-40B4-BE49-F238E27FC236}">
                <a16:creationId xmlns:a16="http://schemas.microsoft.com/office/drawing/2014/main" id="{742C8790-0B34-4865-B3A5-A34E46575B85}"/>
              </a:ext>
            </a:extLst>
          </p:cNvPr>
          <p:cNvSpPr/>
          <p:nvPr/>
        </p:nvSpPr>
        <p:spPr>
          <a:xfrm>
            <a:off x="1127095" y="1105947"/>
            <a:ext cx="8247724" cy="4457952"/>
          </a:xfrm>
          <a:prstGeom prst="rect">
            <a:avLst/>
          </a:prstGeom>
        </p:spPr>
        <p:txBody>
          <a:bodyPr wrap="square">
            <a:spAutoFit/>
          </a:bodyPr>
          <a:lstStyle/>
          <a:p>
            <a:pPr algn="just">
              <a:lnSpc>
                <a:spcPct val="150000"/>
              </a:lnSpc>
              <a:tabLst>
                <a:tab pos="3690620" algn="l"/>
              </a:tabLst>
            </a:pPr>
            <a:r>
              <a:rPr lang="tg-Cyrl-TJ" sz="2400" dirty="0">
                <a:latin typeface="Times New Roman" panose="02020603050405020304" pitchFamily="18" charset="0"/>
                <a:ea typeface="Calibri" panose="020F0502020204030204" pitchFamily="34" charset="0"/>
                <a:cs typeface="Times New Roman" panose="02020603050405020304" pitchFamily="18" charset="0"/>
              </a:rPr>
              <a:t>       Бе ҳисоби моменти соиш ҳаракати қурс аз рӯйи шарти зерин муайян карда мешавад: </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50000"/>
              </a:lnSpc>
              <a:tabLst>
                <a:tab pos="3690620" algn="l"/>
              </a:tabLst>
            </a:pPr>
            <a:r>
              <a:rPr lang="tg-Cyrl-TJ" sz="2400" b="1" i="1" dirty="0">
                <a:latin typeface="Times New Roman" panose="02020603050405020304" pitchFamily="18" charset="0"/>
                <a:ea typeface="Calibri" panose="020F0502020204030204" pitchFamily="34" charset="0"/>
                <a:cs typeface="Times New Roman" panose="02020603050405020304" pitchFamily="18" charset="0"/>
              </a:rPr>
              <a:t>             М</a:t>
            </a:r>
            <a:r>
              <a:rPr lang="tg-Cyrl-TJ" sz="2400" b="1" baseline="-25000" dirty="0">
                <a:latin typeface="Times New Roman" panose="02020603050405020304" pitchFamily="18" charset="0"/>
                <a:ea typeface="Calibri" panose="020F0502020204030204" pitchFamily="34" charset="0"/>
                <a:cs typeface="Times New Roman" panose="02020603050405020304" pitchFamily="18" charset="0"/>
              </a:rPr>
              <a:t>давр.</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 = </a:t>
            </a:r>
            <a:r>
              <a:rPr lang="tg-Cyrl-TJ" sz="2400" b="1" i="1" dirty="0">
                <a:latin typeface="Times New Roman" panose="02020603050405020304" pitchFamily="18" charset="0"/>
                <a:ea typeface="Calibri" panose="020F0502020204030204" pitchFamily="34" charset="0"/>
                <a:cs typeface="Times New Roman" panose="02020603050405020304" pitchFamily="18" charset="0"/>
              </a:rPr>
              <a:t>М</a:t>
            </a:r>
            <a:r>
              <a:rPr lang="tg-Cyrl-TJ" sz="2400" b="1" baseline="-25000" dirty="0">
                <a:latin typeface="Times New Roman" panose="02020603050405020304" pitchFamily="18" charset="0"/>
                <a:ea typeface="Calibri" panose="020F0502020204030204" pitchFamily="34" charset="0"/>
                <a:cs typeface="Times New Roman" panose="02020603050405020304" pitchFamily="18" charset="0"/>
              </a:rPr>
              <a:t>бозд. </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 </a:t>
            </a:r>
            <a:r>
              <a:rPr lang="tg-Cyrl-TJ" sz="2400" b="1" i="1" dirty="0">
                <a:latin typeface="Times New Roman" panose="02020603050405020304" pitchFamily="18" charset="0"/>
                <a:ea typeface="Calibri" panose="020F0502020204030204" pitchFamily="34" charset="0"/>
                <a:cs typeface="Times New Roman" panose="02020603050405020304" pitchFamily="18" charset="0"/>
              </a:rPr>
              <a:t>М</a:t>
            </a:r>
            <a:r>
              <a:rPr lang="tg-Cyrl-TJ" sz="2400" b="1" baseline="-25000" dirty="0">
                <a:latin typeface="Times New Roman" panose="02020603050405020304" pitchFamily="18" charset="0"/>
                <a:ea typeface="Calibri" panose="020F0502020204030204" pitchFamily="34" charset="0"/>
                <a:cs typeface="Times New Roman" panose="02020603050405020304" pitchFamily="18" charset="0"/>
              </a:rPr>
              <a:t>п</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 + </a:t>
            </a:r>
            <a:r>
              <a:rPr lang="tg-Cyrl-TJ" sz="2400" b="1" i="1" dirty="0">
                <a:latin typeface="Times New Roman" panose="02020603050405020304" pitchFamily="18" charset="0"/>
                <a:ea typeface="Calibri" panose="020F0502020204030204" pitchFamily="34" charset="0"/>
                <a:cs typeface="Times New Roman" panose="02020603050405020304" pitchFamily="18" charset="0"/>
              </a:rPr>
              <a:t>М</a:t>
            </a:r>
            <a:r>
              <a:rPr lang="tg-Cyrl-TJ" sz="2400" b="1" baseline="-25000" dirty="0">
                <a:latin typeface="Times New Roman" panose="02020603050405020304" pitchFamily="18" charset="0"/>
                <a:ea typeface="Calibri" panose="020F0502020204030204" pitchFamily="34" charset="0"/>
                <a:cs typeface="Times New Roman" panose="02020603050405020304" pitchFamily="18" charset="0"/>
              </a:rPr>
              <a:t>ин</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a:t>
            </a:r>
            <a:r>
              <a:rPr lang="tg-Cyrl-TJ" sz="2400" dirty="0">
                <a:latin typeface="Times New Roman" panose="02020603050405020304" pitchFamily="18" charset="0"/>
                <a:ea typeface="Calibri" panose="020F0502020204030204" pitchFamily="34" charset="0"/>
                <a:cs typeface="Times New Roman" panose="02020603050405020304" pitchFamily="18" charset="0"/>
              </a:rPr>
              <a:t>                 (16.3.)</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Барои ба даст овардани релеи бо таъхири вақт коркунанда онҳоро бо магнити доимӣ таъмин мекунанд ва қисми ҳаракаткунандаро ба шакли қурс омода мекунанд. Ҳангоми давр задани қурс майдони магнитии доимӣ бурида шуда, дар натиҷа моменти боздорандаи иловагӣ ба вуҷуд меояд.</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021596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C44CEB00-3FCC-4369-8735-9246E3D2FABA}"/>
              </a:ext>
            </a:extLst>
          </p:cNvPr>
          <p:cNvSpPr/>
          <p:nvPr/>
        </p:nvSpPr>
        <p:spPr>
          <a:xfrm>
            <a:off x="1570421" y="0"/>
            <a:ext cx="6765157"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Релеҳои индуксионӣ. </a:t>
            </a:r>
          </a:p>
          <a:p>
            <a:pPr algn="ctr"/>
            <a:r>
              <a:rPr lang="tg-Cyrl-TJ" sz="2800" b="1" dirty="0">
                <a:solidFill>
                  <a:schemeClr val="bg1"/>
                </a:solidFill>
                <a:latin typeface="Times New Roman" panose="02020603050405020304" pitchFamily="18" charset="0"/>
                <a:cs typeface="Times New Roman" panose="02020603050405020304" pitchFamily="18" charset="0"/>
              </a:rPr>
              <a:t>Принсипи кори релеҳои индуксионӣ</a:t>
            </a:r>
          </a:p>
        </p:txBody>
      </p:sp>
      <p:sp>
        <p:nvSpPr>
          <p:cNvPr id="5" name="Прямоугольник 4">
            <a:extLst>
              <a:ext uri="{FF2B5EF4-FFF2-40B4-BE49-F238E27FC236}">
                <a16:creationId xmlns:a16="http://schemas.microsoft.com/office/drawing/2014/main" id="{5C4DD4A7-07AA-4146-8FE0-A301F0230B5A}"/>
              </a:ext>
            </a:extLst>
          </p:cNvPr>
          <p:cNvSpPr/>
          <p:nvPr/>
        </p:nvSpPr>
        <p:spPr>
          <a:xfrm>
            <a:off x="1144848" y="923025"/>
            <a:ext cx="8372014" cy="5011949"/>
          </a:xfrm>
          <a:prstGeom prst="rect">
            <a:avLst/>
          </a:prstGeom>
        </p:spPr>
        <p:txBody>
          <a:bodyPr wrap="square">
            <a:spAutoFit/>
          </a:bodyPr>
          <a:lstStyle/>
          <a:p>
            <a:pPr algn="just">
              <a:lnSpc>
                <a:spcPct val="150000"/>
              </a:lnSpc>
              <a:tabLst>
                <a:tab pos="3690620" algn="l"/>
              </a:tabLst>
            </a:pPr>
            <a:r>
              <a:rPr lang="tg-Cyrl-TJ" sz="2400" dirty="0">
                <a:latin typeface="Times New Roman" panose="02020603050405020304" pitchFamily="18" charset="0"/>
                <a:ea typeface="Calibri" panose="020F0502020204030204" pitchFamily="34" charset="0"/>
                <a:cs typeface="Times New Roman" panose="02020603050405020304" pitchFamily="18" charset="0"/>
              </a:rPr>
              <a:t>      Ингуна релеҳо вобастагии маҳдуд аз ҷараёни тавсифи вақт доранд ва он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t</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кор.р </a:t>
            </a:r>
            <a:r>
              <a:rPr lang="tg-Cyrl-TJ" sz="2400" dirty="0">
                <a:latin typeface="Times New Roman" panose="02020603050405020304" pitchFamily="18" charset="0"/>
                <a:ea typeface="Calibri" panose="020F0502020204030204" pitchFamily="34" charset="0"/>
                <a:cs typeface="Times New Roman" panose="02020603050405020304" pitchFamily="18" charset="0"/>
              </a:rPr>
              <a:t>&gt; 10 с мебошад.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Релеҳои индуксионии амали лаҳзавӣ бе магнитҳои доимӣ ва бо гашти минималии системаҳои ҳаракатнок иҷро карда мешаванд. Барои баланд бардоштани зудамалии реле системаҳо бо ротори устувонавӣ, ки қутр ва моменти инертсияи хурд доранд, истифода мешаванд, дар ҳоле ки системаҳо ба қурс аз ҳисоби диаметри калони қурс дорои моменти калони инертсия мебошанд.</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70788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DBF094E5-6456-416C-A837-118F6500A181}"/>
              </a:ext>
            </a:extLst>
          </p:cNvPr>
          <p:cNvSpPr/>
          <p:nvPr/>
        </p:nvSpPr>
        <p:spPr>
          <a:xfrm>
            <a:off x="1897342" y="0"/>
            <a:ext cx="6787436"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Релеи ченкунандаи индуксионии ҷараён</a:t>
            </a:r>
          </a:p>
        </p:txBody>
      </p:sp>
      <p:sp>
        <p:nvSpPr>
          <p:cNvPr id="5" name="Прямоугольник 4">
            <a:extLst>
              <a:ext uri="{FF2B5EF4-FFF2-40B4-BE49-F238E27FC236}">
                <a16:creationId xmlns:a16="http://schemas.microsoft.com/office/drawing/2014/main" id="{6BDE6D45-6A55-4487-8167-95DC01468D0E}"/>
              </a:ext>
            </a:extLst>
          </p:cNvPr>
          <p:cNvSpPr/>
          <p:nvPr/>
        </p:nvSpPr>
        <p:spPr>
          <a:xfrm>
            <a:off x="1169873" y="918659"/>
            <a:ext cx="8242374" cy="4457567"/>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rPr>
              <a:t>	Релеи индуксионии ҷараён омехта (комбинатсионӣ) буда, аз ду элемент иборат мебошад: индуктивӣ бо қурс, ки таъхири вақтро ба вуҷуд меорад ва қисми электромагнитии амали фаврӣ, ки ҳангоми ҷараёни зиёд дар печаи реле ба кор медарояд. Ҳар ду элемент дар як системаи умумии магнитӣ истифода мешаванд. Реле барои ҳимояи муҳаррикҳои электрикӣ, трансформаторҳо ва хатҳои интиқоли барқ ҳангоми серборӣ ва РК истифода бурда мешавад.</a:t>
            </a:r>
            <a:endParaRPr lang="ru-RU" sz="2400" dirty="0"/>
          </a:p>
        </p:txBody>
      </p:sp>
    </p:spTree>
    <p:extLst>
      <p:ext uri="{BB962C8B-B14F-4D97-AF65-F5344CB8AC3E}">
        <p14:creationId xmlns:p14="http://schemas.microsoft.com/office/powerpoint/2010/main" val="1937367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A16A1DE2-D331-4680-B9E0-DBDB3344B856}"/>
              </a:ext>
            </a:extLst>
          </p:cNvPr>
          <p:cNvSpPr/>
          <p:nvPr/>
        </p:nvSpPr>
        <p:spPr>
          <a:xfrm>
            <a:off x="1968363" y="0"/>
            <a:ext cx="6787436"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Релеи ченкунандаи индуксионии ҷараён</a:t>
            </a:r>
          </a:p>
        </p:txBody>
      </p:sp>
      <p:sp>
        <p:nvSpPr>
          <p:cNvPr id="5" name="Прямоугольник 4">
            <a:extLst>
              <a:ext uri="{FF2B5EF4-FFF2-40B4-BE49-F238E27FC236}">
                <a16:creationId xmlns:a16="http://schemas.microsoft.com/office/drawing/2014/main" id="{54831532-0009-4E10-AF59-01C4C0AAC6B9}"/>
              </a:ext>
            </a:extLst>
          </p:cNvPr>
          <p:cNvSpPr/>
          <p:nvPr/>
        </p:nvSpPr>
        <p:spPr>
          <a:xfrm>
            <a:off x="1118215" y="646218"/>
            <a:ext cx="8105683" cy="5565563"/>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rPr>
              <a:t>	Элементҳои индуксионии релеи РТ-80 аз электромагнит </a:t>
            </a:r>
            <a:r>
              <a:rPr lang="tg-Cyrl-TJ" sz="2400" i="1" dirty="0">
                <a:latin typeface="Times New Roman" panose="02020603050405020304" pitchFamily="18" charset="0"/>
                <a:ea typeface="Calibri" panose="020F0502020204030204" pitchFamily="34" charset="0"/>
              </a:rPr>
              <a:t>1 </a:t>
            </a:r>
            <a:r>
              <a:rPr lang="tg-Cyrl-TJ" sz="2400" dirty="0">
                <a:latin typeface="Times New Roman" panose="02020603050405020304" pitchFamily="18" charset="0"/>
                <a:ea typeface="Calibri" panose="020F0502020204030204" pitchFamily="34" charset="0"/>
              </a:rPr>
              <a:t>(рас. 16.2, </a:t>
            </a:r>
            <a:r>
              <a:rPr lang="tg-Cyrl-TJ" sz="2400" i="1" dirty="0">
                <a:latin typeface="Times New Roman" panose="02020603050405020304" pitchFamily="18" charset="0"/>
                <a:ea typeface="Calibri" panose="020F0502020204030204" pitchFamily="34" charset="0"/>
              </a:rPr>
              <a:t>а</a:t>
            </a:r>
            <a:r>
              <a:rPr lang="tg-Cyrl-TJ" sz="2400" dirty="0">
                <a:latin typeface="Times New Roman" panose="02020603050405020304" pitchFamily="18" charset="0"/>
                <a:ea typeface="Calibri" panose="020F0502020204030204" pitchFamily="34" charset="0"/>
              </a:rPr>
              <a:t>) бо печаки сарбасти кӯтоҳ </a:t>
            </a:r>
            <a:r>
              <a:rPr lang="tg-Cyrl-TJ" sz="2400" i="1" dirty="0">
                <a:latin typeface="Times New Roman" panose="02020603050405020304" pitchFamily="18" charset="0"/>
                <a:ea typeface="Calibri" panose="020F0502020204030204" pitchFamily="34" charset="0"/>
              </a:rPr>
              <a:t>2</a:t>
            </a:r>
            <a:r>
              <a:rPr lang="tg-Cyrl-TJ" sz="2400" dirty="0">
                <a:latin typeface="Times New Roman" panose="02020603050405020304" pitchFamily="18" charset="0"/>
                <a:ea typeface="Calibri" panose="020F0502020204030204" pitchFamily="34" charset="0"/>
              </a:rPr>
              <a:t> ва қурси ҳаракаткунанда </a:t>
            </a:r>
            <a:r>
              <a:rPr lang="tg-Cyrl-TJ" sz="2400" i="1" dirty="0">
                <a:latin typeface="Times New Roman" panose="02020603050405020304" pitchFamily="18" charset="0"/>
                <a:ea typeface="Calibri" panose="020F0502020204030204" pitchFamily="34" charset="0"/>
              </a:rPr>
              <a:t>7</a:t>
            </a:r>
            <a:r>
              <a:rPr lang="tg-Cyrl-TJ" sz="2400" dirty="0">
                <a:latin typeface="Times New Roman" panose="02020603050405020304" pitchFamily="18" charset="0"/>
                <a:ea typeface="Calibri" panose="020F0502020204030204" pitchFamily="34" charset="0"/>
              </a:rPr>
              <a:t> иборат мебошанд. Ҳангоми пайдо шудани ҷараён дар печаи  шохадор (отпайка) </a:t>
            </a:r>
            <a:r>
              <a:rPr lang="tg-Cyrl-TJ" sz="2400" i="1" dirty="0">
                <a:latin typeface="Times New Roman" panose="02020603050405020304" pitchFamily="18" charset="0"/>
                <a:ea typeface="Calibri" panose="020F0502020204030204" pitchFamily="34" charset="0"/>
              </a:rPr>
              <a:t>20 </a:t>
            </a:r>
            <a:r>
              <a:rPr lang="tg-Cyrl-TJ" sz="2400" dirty="0">
                <a:latin typeface="Times New Roman" panose="02020603050405020304" pitchFamily="18" charset="0"/>
                <a:ea typeface="Calibri" panose="020F0502020204030204" pitchFamily="34" charset="0"/>
              </a:rPr>
              <a:t>қувваи электромагнитии ба қурс (диск) </a:t>
            </a:r>
            <a:r>
              <a:rPr lang="tg-Cyrl-TJ" sz="2400" i="1" dirty="0">
                <a:latin typeface="Times New Roman" panose="02020603050405020304" pitchFamily="18" charset="0"/>
                <a:ea typeface="Calibri" panose="020F0502020204030204" pitchFamily="34" charset="0"/>
              </a:rPr>
              <a:t>7</a:t>
            </a:r>
            <a:r>
              <a:rPr lang="tg-Cyrl-TJ" sz="2400" dirty="0">
                <a:latin typeface="Times New Roman" panose="02020603050405020304" pitchFamily="18" charset="0"/>
                <a:ea typeface="Calibri" panose="020F0502020204030204" pitchFamily="34" charset="0"/>
              </a:rPr>
              <a:t> таъсиркунанда ба вуҷуд омада, онро дар гирди тираш бо ғилдиракҳалқаи (подшипник) дар чорчӯба </a:t>
            </a:r>
            <a:r>
              <a:rPr lang="tg-Cyrl-TJ" sz="2400" i="1" dirty="0">
                <a:latin typeface="Times New Roman" panose="02020603050405020304" pitchFamily="18" charset="0"/>
                <a:ea typeface="Calibri" panose="020F0502020204030204" pitchFamily="34" charset="0"/>
              </a:rPr>
              <a:t>7</a:t>
            </a:r>
            <a:r>
              <a:rPr lang="tg-Cyrl-TJ" sz="2400" dirty="0">
                <a:latin typeface="Times New Roman" panose="02020603050405020304" pitchFamily="18" charset="0"/>
                <a:ea typeface="Calibri" panose="020F0502020204030204" pitchFamily="34" charset="0"/>
              </a:rPr>
              <a:t> насбшуда, давр мезанонад. Чорчӯба </a:t>
            </a:r>
            <a:r>
              <a:rPr lang="tg-Cyrl-TJ" sz="2400" i="1" dirty="0">
                <a:latin typeface="Times New Roman" panose="02020603050405020304" pitchFamily="18" charset="0"/>
                <a:ea typeface="Calibri" panose="020F0502020204030204" pitchFamily="34" charset="0"/>
              </a:rPr>
              <a:t>11 </a:t>
            </a:r>
            <a:r>
              <a:rPr lang="tg-Cyrl-TJ" sz="2400" dirty="0">
                <a:latin typeface="Times New Roman" panose="02020603050405020304" pitchFamily="18" charset="0"/>
                <a:ea typeface="Calibri" panose="020F0502020204030204" pitchFamily="34" charset="0"/>
              </a:rPr>
              <a:t>аз тири даврзананда </a:t>
            </a:r>
            <a:r>
              <a:rPr lang="tg-Cyrl-TJ" sz="2400" i="1" dirty="0">
                <a:latin typeface="Times New Roman" panose="02020603050405020304" pitchFamily="18" charset="0"/>
                <a:ea typeface="Calibri" panose="020F0502020204030204" pitchFamily="34" charset="0"/>
              </a:rPr>
              <a:t>6</a:t>
            </a:r>
            <a:r>
              <a:rPr lang="tg-Cyrl-TJ" sz="2400" dirty="0">
                <a:latin typeface="Times New Roman" panose="02020603050405020304" pitchFamily="18" charset="0"/>
                <a:ea typeface="Calibri" panose="020F0502020204030204" pitchFamily="34" charset="0"/>
              </a:rPr>
              <a:t> иборат мебошад, ки дар баданаи реле насб шудааст. Пружина </a:t>
            </a:r>
            <a:r>
              <a:rPr lang="tg-Cyrl-TJ" sz="2400" i="1" dirty="0">
                <a:latin typeface="Times New Roman" panose="02020603050405020304" pitchFamily="18" charset="0"/>
                <a:ea typeface="Calibri" panose="020F0502020204030204" pitchFamily="34" charset="0"/>
              </a:rPr>
              <a:t>5</a:t>
            </a:r>
            <a:r>
              <a:rPr lang="tg-Cyrl-TJ" sz="2400" dirty="0">
                <a:latin typeface="Times New Roman" panose="02020603050405020304" pitchFamily="18" charset="0"/>
                <a:ea typeface="Calibri" panose="020F0502020204030204" pitchFamily="34" charset="0"/>
              </a:rPr>
              <a:t> чорчӯбаро ба такягоҳ </a:t>
            </a:r>
            <a:r>
              <a:rPr lang="tg-Cyrl-TJ" sz="2400" i="1" dirty="0">
                <a:latin typeface="Times New Roman" panose="02020603050405020304" pitchFamily="18" charset="0"/>
                <a:ea typeface="Calibri" panose="020F0502020204030204" pitchFamily="34" charset="0"/>
              </a:rPr>
              <a:t>4</a:t>
            </a:r>
            <a:r>
              <a:rPr lang="tg-Cyrl-TJ" sz="2400" dirty="0">
                <a:latin typeface="Times New Roman" panose="02020603050405020304" pitchFamily="18" charset="0"/>
                <a:ea typeface="Calibri" panose="020F0502020204030204" pitchFamily="34" charset="0"/>
              </a:rPr>
              <a:t> мекашонад.</a:t>
            </a:r>
            <a:endParaRPr lang="ru-RU" sz="2400" dirty="0"/>
          </a:p>
        </p:txBody>
      </p:sp>
    </p:spTree>
    <p:extLst>
      <p:ext uri="{BB962C8B-B14F-4D97-AF65-F5344CB8AC3E}">
        <p14:creationId xmlns:p14="http://schemas.microsoft.com/office/powerpoint/2010/main" val="31808025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D51CF089-531C-4F44-B3A0-2613AFD489A3}"/>
              </a:ext>
            </a:extLst>
          </p:cNvPr>
          <p:cNvSpPr/>
          <p:nvPr/>
        </p:nvSpPr>
        <p:spPr>
          <a:xfrm>
            <a:off x="1923975" y="0"/>
            <a:ext cx="6787436"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Релеи ченкунандаи индуксионии ҷараён</a:t>
            </a:r>
          </a:p>
        </p:txBody>
      </p:sp>
      <p:sp>
        <p:nvSpPr>
          <p:cNvPr id="5" name="Прямоугольник 4">
            <a:extLst>
              <a:ext uri="{FF2B5EF4-FFF2-40B4-BE49-F238E27FC236}">
                <a16:creationId xmlns:a16="http://schemas.microsoft.com/office/drawing/2014/main" id="{2681C2FE-DD6F-407C-B85F-296787D27A9D}"/>
              </a:ext>
            </a:extLst>
          </p:cNvPr>
          <p:cNvSpPr/>
          <p:nvPr/>
        </p:nvSpPr>
        <p:spPr>
          <a:xfrm>
            <a:off x="673778" y="661207"/>
            <a:ext cx="8558444" cy="5565947"/>
          </a:xfrm>
          <a:prstGeom prst="rect">
            <a:avLst/>
          </a:prstGeom>
        </p:spPr>
        <p:txBody>
          <a:bodyPr wrap="square">
            <a:spAutoFit/>
          </a:bodyPr>
          <a:lstStyle/>
          <a:p>
            <a:pPr marL="457200" algn="just">
              <a:lnSpc>
                <a:spcPct val="150000"/>
              </a:lnSpc>
              <a:tabLst>
                <a:tab pos="3690620" algn="l"/>
              </a:tabLst>
            </a:pPr>
            <a:r>
              <a:rPr lang="tg-Cyrl-TJ" sz="2400" dirty="0">
                <a:latin typeface="Times New Roman" panose="02020603050405020304" pitchFamily="18" charset="0"/>
                <a:ea typeface="Calibri" panose="020F0502020204030204" pitchFamily="34" charset="0"/>
                <a:cs typeface="Times New Roman" panose="02020603050405020304" pitchFamily="18" charset="0"/>
              </a:rPr>
              <a:t>       Дар тири қурс мурватчарх (червяк)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10</a:t>
            </a:r>
            <a:r>
              <a:rPr lang="tg-Cyrl-TJ" sz="2400" dirty="0">
                <a:latin typeface="Times New Roman" panose="02020603050405020304" pitchFamily="18" charset="0"/>
                <a:ea typeface="Calibri" panose="020F0502020204030204" pitchFamily="34" charset="0"/>
                <a:cs typeface="Times New Roman" panose="02020603050405020304" pitchFamily="18" charset="0"/>
              </a:rPr>
              <a:t> ҷойгир шудааст, ки ҳамроҳ бо қурс ва тири он даврзананда мебошад. Мурватчарх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10</a:t>
            </a:r>
            <a:r>
              <a:rPr lang="tg-Cyrl-TJ" sz="2400" dirty="0">
                <a:latin typeface="Times New Roman" panose="02020603050405020304" pitchFamily="18" charset="0"/>
                <a:ea typeface="Calibri" panose="020F0502020204030204" pitchFamily="34" charset="0"/>
                <a:cs typeface="Times New Roman" panose="02020603050405020304" pitchFamily="18" charset="0"/>
              </a:rPr>
              <a:t> ва сегменти дандонадор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9</a:t>
            </a:r>
            <a:r>
              <a:rPr lang="tg-Cyrl-TJ" sz="2400" dirty="0">
                <a:latin typeface="Times New Roman" panose="02020603050405020304" pitchFamily="18" charset="0"/>
                <a:ea typeface="Calibri" panose="020F0502020204030204" pitchFamily="34" charset="0"/>
                <a:cs typeface="Times New Roman" panose="02020603050405020304" pitchFamily="18" charset="0"/>
              </a:rPr>
              <a:t>, ки кори тамосҳои релеро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14</a:t>
            </a:r>
            <a:r>
              <a:rPr lang="tg-Cyrl-TJ" sz="2400" dirty="0">
                <a:latin typeface="Times New Roman" panose="02020603050405020304" pitchFamily="18" charset="0"/>
                <a:ea typeface="Calibri" panose="020F0502020204030204" pitchFamily="34" charset="0"/>
                <a:cs typeface="Times New Roman" panose="02020603050405020304" pitchFamily="18" charset="0"/>
              </a:rPr>
              <a:t> идора мекунанд, муътадил ҷудо карда шудаанд. Барои ба кор даромадани реле лозим меояд, ки мурватчарх бо сегменти дандонадор пайваст шавад ва онро то ҷудо кардани тамоси реле боло бардорад.</a:t>
            </a:r>
          </a:p>
          <a:p>
            <a:pPr marL="457200" algn="just">
              <a:lnSpc>
                <a:spcPct val="150000"/>
              </a:lnSpc>
              <a:tabLst>
                <a:tab pos="3690620" algn="l"/>
              </a:tabLst>
            </a:pPr>
            <a:r>
              <a:rPr lang="tg-Cyrl-TJ" sz="2400" dirty="0">
                <a:latin typeface="Times New Roman" panose="02020603050405020304" pitchFamily="18" charset="0"/>
                <a:ea typeface="Calibri" panose="020F0502020204030204" pitchFamily="34" charset="0"/>
                <a:cs typeface="Times New Roman" panose="02020603050405020304" pitchFamily="18" charset="0"/>
              </a:rPr>
              <a:t>       Дар системаи ҳаракаткунанда (қурс ва чорчӯба) қувваи электромагнитии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F</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э</a:t>
            </a:r>
            <a:r>
              <a:rPr lang="tg-Cyrl-TJ" sz="2400" dirty="0">
                <a:latin typeface="Times New Roman" panose="02020603050405020304" pitchFamily="18" charset="0"/>
                <a:ea typeface="Calibri" panose="020F0502020204030204" pitchFamily="34" charset="0"/>
                <a:cs typeface="Times New Roman" panose="02020603050405020304" pitchFamily="18" charset="0"/>
              </a:rPr>
              <a:t> (рас. 16.2,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б</a:t>
            </a:r>
            <a:r>
              <a:rPr lang="tg-Cyrl-TJ" sz="2400" dirty="0">
                <a:latin typeface="Times New Roman" panose="02020603050405020304" pitchFamily="18" charset="0"/>
                <a:ea typeface="Calibri" panose="020F0502020204030204" pitchFamily="34" charset="0"/>
                <a:cs typeface="Times New Roman" panose="02020603050405020304" pitchFamily="18" charset="0"/>
              </a:rPr>
              <a:t>) таъсир мекунад.</a:t>
            </a:r>
            <a:endParaRPr lang="ru-RU" sz="2400" dirty="0">
              <a:latin typeface="Times New Roman" panose="02020603050405020304" pitchFamily="18" charset="0"/>
              <a:cs typeface="Times New Roman" panose="02020603050405020304" pitchFamily="18" charset="0"/>
            </a:endParaRPr>
          </a:p>
          <a:p>
            <a:pPr marL="457200" algn="just">
              <a:lnSpc>
                <a:spcPct val="150000"/>
              </a:lnSpc>
              <a:tabLst>
                <a:tab pos="3690620" algn="l"/>
              </a:tabLst>
            </a:pP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036713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399846E4-5C7A-4B83-A984-15A81AB329D7}"/>
              </a:ext>
            </a:extLst>
          </p:cNvPr>
          <p:cNvSpPr/>
          <p:nvPr/>
        </p:nvSpPr>
        <p:spPr>
          <a:xfrm>
            <a:off x="1923975" y="0"/>
            <a:ext cx="6787436"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Релеи ченкунандаи индуксионии ҷараён</a:t>
            </a:r>
          </a:p>
        </p:txBody>
      </p:sp>
      <p:sp>
        <p:nvSpPr>
          <p:cNvPr id="5" name="Прямоугольник 4">
            <a:extLst>
              <a:ext uri="{FF2B5EF4-FFF2-40B4-BE49-F238E27FC236}">
                <a16:creationId xmlns:a16="http://schemas.microsoft.com/office/drawing/2014/main" id="{2EB8281F-1E91-42C4-9590-69826B99B7C1}"/>
              </a:ext>
            </a:extLst>
          </p:cNvPr>
          <p:cNvSpPr/>
          <p:nvPr/>
        </p:nvSpPr>
        <p:spPr>
          <a:xfrm>
            <a:off x="851886" y="661207"/>
            <a:ext cx="8549566" cy="5565947"/>
          </a:xfrm>
          <a:prstGeom prst="rect">
            <a:avLst/>
          </a:prstGeom>
        </p:spPr>
        <p:txBody>
          <a:bodyPr wrap="square">
            <a:spAutoFit/>
          </a:bodyPr>
          <a:lstStyle/>
          <a:p>
            <a:pPr marL="457200" algn="just">
              <a:lnSpc>
                <a:spcPct val="150000"/>
              </a:lnSpc>
              <a:tabLst>
                <a:tab pos="3690620" algn="l"/>
              </a:tabLst>
            </a:pPr>
            <a:r>
              <a:rPr lang="tg-Cyrl-TJ" sz="2400" dirty="0">
                <a:latin typeface="Times New Roman" panose="02020603050405020304" pitchFamily="18" charset="0"/>
                <a:ea typeface="Calibri" panose="020F0502020204030204" pitchFamily="34" charset="0"/>
                <a:cs typeface="Times New Roman" panose="02020603050405020304" pitchFamily="18" charset="0"/>
              </a:rPr>
              <a:t>       Ба ин қувва қувваи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F</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п</a:t>
            </a:r>
            <a:r>
              <a:rPr lang="tg-Cyrl-TJ" sz="2400" dirty="0">
                <a:latin typeface="Times New Roman" panose="02020603050405020304" pitchFamily="18" charset="0"/>
                <a:ea typeface="Calibri" panose="020F0502020204030204" pitchFamily="34" charset="0"/>
                <a:cs typeface="Times New Roman" panose="02020603050405020304" pitchFamily="18" charset="0"/>
              </a:rPr>
              <a:t> пружинаи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5</a:t>
            </a:r>
            <a:r>
              <a:rPr lang="tg-Cyrl-TJ" sz="2400" dirty="0">
                <a:latin typeface="Times New Roman" panose="02020603050405020304" pitchFamily="18" charset="0"/>
                <a:ea typeface="Calibri" panose="020F0502020204030204" pitchFamily="34" charset="0"/>
                <a:cs typeface="Times New Roman" panose="02020603050405020304" pitchFamily="18" charset="0"/>
              </a:rPr>
              <a:t>, чорчӯбаро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11</a:t>
            </a:r>
            <a:r>
              <a:rPr lang="tg-Cyrl-TJ" sz="2400" dirty="0">
                <a:latin typeface="Times New Roman" panose="02020603050405020304" pitchFamily="18" charset="0"/>
                <a:ea typeface="Calibri" panose="020F0502020204030204" pitchFamily="34" charset="0"/>
                <a:cs typeface="Times New Roman" panose="02020603050405020304" pitchFamily="18" charset="0"/>
              </a:rPr>
              <a:t> ба такягоҳ фишороваранда муқобилият мекунад ва ҳангоми даврзанӣ қувваи иловагии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F</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м</a:t>
            </a:r>
            <a:r>
              <a:rPr lang="tg-Cyrl-TJ" sz="2400" dirty="0">
                <a:latin typeface="Times New Roman" panose="02020603050405020304" pitchFamily="18" charset="0"/>
                <a:ea typeface="Calibri" panose="020F0502020204030204" pitchFamily="34" charset="0"/>
                <a:cs typeface="Times New Roman" panose="02020603050405020304" pitchFamily="18" charset="0"/>
              </a:rPr>
              <a:t> ба вуҷуд меорад. Ин қувва сабаби пайдо шудани таъсири байниҳами селаҳои магнитӣ (магнити доимӣ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8</a:t>
            </a:r>
            <a:r>
              <a:rPr lang="tg-Cyrl-TJ" sz="2400" dirty="0">
                <a:latin typeface="Times New Roman" panose="02020603050405020304" pitchFamily="18" charset="0"/>
                <a:ea typeface="Calibri" panose="020F0502020204030204" pitchFamily="34" charset="0"/>
                <a:cs typeface="Times New Roman" panose="02020603050405020304" pitchFamily="18" charset="0"/>
              </a:rPr>
              <a:t>) ва селаҳои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Ф</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1</a:t>
            </a:r>
            <a:r>
              <a:rPr lang="tg-Cyrl-TJ" sz="2400" dirty="0">
                <a:latin typeface="Times New Roman" panose="02020603050405020304" pitchFamily="18" charset="0"/>
                <a:ea typeface="Calibri" panose="020F0502020204030204" pitchFamily="34" charset="0"/>
                <a:cs typeface="Times New Roman" panose="02020603050405020304" pitchFamily="18" charset="0"/>
              </a:rPr>
              <a:t> ва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Ф</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2</a:t>
            </a:r>
            <a:r>
              <a:rPr lang="tg-Cyrl-TJ" sz="2400" dirty="0">
                <a:latin typeface="Times New Roman" panose="02020603050405020304" pitchFamily="18" charset="0"/>
                <a:ea typeface="Calibri" panose="020F0502020204030204" pitchFamily="34" charset="0"/>
                <a:cs typeface="Times New Roman" panose="02020603050405020304" pitchFamily="18" charset="0"/>
              </a:rPr>
              <a:t> электромагнит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1</a:t>
            </a:r>
            <a:r>
              <a:rPr lang="tg-Cyrl-TJ" sz="2400" dirty="0">
                <a:latin typeface="Times New Roman" panose="02020603050405020304" pitchFamily="18" charset="0"/>
                <a:ea typeface="Calibri" panose="020F0502020204030204" pitchFamily="34" charset="0"/>
                <a:cs typeface="Times New Roman" panose="02020603050405020304" pitchFamily="18" charset="0"/>
              </a:rPr>
              <a:t> мегардад.</a:t>
            </a:r>
          </a:p>
          <a:p>
            <a:pPr marL="457200" algn="just">
              <a:lnSpc>
                <a:spcPct val="150000"/>
              </a:lnSpc>
              <a:tabLst>
                <a:tab pos="3690620" algn="l"/>
              </a:tabLst>
            </a:pPr>
            <a:r>
              <a:rPr lang="tg-Cyrl-TJ" sz="2400" dirty="0">
                <a:latin typeface="Times New Roman" panose="02020603050405020304" pitchFamily="18" charset="0"/>
                <a:ea typeface="Calibri" panose="020F0502020204030204" pitchFamily="34" charset="0"/>
                <a:cs typeface="Times New Roman" panose="02020603050405020304" pitchFamily="18" charset="0"/>
              </a:rPr>
              <a:t>       Қурс вақте ба давр задан медарояд, ки агар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р</a:t>
            </a:r>
            <a:r>
              <a:rPr lang="tg-Cyrl-TJ" sz="2400" dirty="0">
                <a:latin typeface="Times New Roman" panose="02020603050405020304" pitchFamily="18" charset="0"/>
                <a:ea typeface="Calibri" panose="020F0502020204030204" pitchFamily="34" charset="0"/>
                <a:cs typeface="Times New Roman" panose="02020603050405020304" pitchFamily="18" charset="0"/>
              </a:rPr>
              <a:t> = (0,2…0,3)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и. кор.р </a:t>
            </a:r>
            <a:r>
              <a:rPr lang="tg-Cyrl-TJ" sz="2400" dirty="0">
                <a:latin typeface="Times New Roman" panose="02020603050405020304" pitchFamily="18" charset="0"/>
                <a:ea typeface="Calibri" panose="020F0502020204030204" pitchFamily="34" charset="0"/>
                <a:cs typeface="Times New Roman" panose="02020603050405020304" pitchFamily="18" charset="0"/>
              </a:rPr>
              <a:t>бошад (ҳангоме, ки моменти қувваи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F</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э</a:t>
            </a:r>
            <a:r>
              <a:rPr lang="tg-Cyrl-TJ" sz="2400" dirty="0">
                <a:latin typeface="Times New Roman" panose="02020603050405020304" pitchFamily="18" charset="0"/>
                <a:ea typeface="Calibri" panose="020F0502020204030204" pitchFamily="34" charset="0"/>
                <a:cs typeface="Times New Roman" panose="02020603050405020304" pitchFamily="18" charset="0"/>
              </a:rPr>
              <a:t> аз қувваи соиш ва инертсияи қурс зиёд шавад).</a:t>
            </a:r>
            <a:endParaRPr lang="ru-RU" sz="2400" dirty="0">
              <a:latin typeface="Times New Roman" panose="02020603050405020304" pitchFamily="18" charset="0"/>
              <a:cs typeface="Times New Roman" panose="02020603050405020304" pitchFamily="18" charset="0"/>
            </a:endParaRPr>
          </a:p>
          <a:p>
            <a:pPr marL="457200" algn="just">
              <a:lnSpc>
                <a:spcPct val="150000"/>
              </a:lnSpc>
              <a:tabLst>
                <a:tab pos="3690620" algn="l"/>
              </a:tabLst>
            </a:pP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156153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7549A5BF-1652-45B9-A898-D4FD2A6C80BD}"/>
              </a:ext>
            </a:extLst>
          </p:cNvPr>
          <p:cNvSpPr/>
          <p:nvPr/>
        </p:nvSpPr>
        <p:spPr>
          <a:xfrm>
            <a:off x="1923975" y="0"/>
            <a:ext cx="6787436"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Релеи ченкунандаи индуксионии ҷараён</a:t>
            </a:r>
          </a:p>
        </p:txBody>
      </p:sp>
      <p:sp>
        <p:nvSpPr>
          <p:cNvPr id="5" name="Прямоугольник 4">
            <a:extLst>
              <a:ext uri="{FF2B5EF4-FFF2-40B4-BE49-F238E27FC236}">
                <a16:creationId xmlns:a16="http://schemas.microsoft.com/office/drawing/2014/main" id="{C6F0EE34-21A7-4E90-9B92-90FC5D769D8B}"/>
              </a:ext>
            </a:extLst>
          </p:cNvPr>
          <p:cNvSpPr/>
          <p:nvPr/>
        </p:nvSpPr>
        <p:spPr>
          <a:xfrm>
            <a:off x="1047195" y="850868"/>
            <a:ext cx="8229970" cy="5011565"/>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rPr>
              <a:t>	Бакордароии элементи индуксионии реле ҳангоме ба амал меояд, ки </a:t>
            </a:r>
            <a:r>
              <a:rPr lang="tg-Cyrl-TJ" sz="2400" i="1" dirty="0">
                <a:latin typeface="Times New Roman" panose="02020603050405020304" pitchFamily="18" charset="0"/>
                <a:ea typeface="Calibri" panose="020F0502020204030204" pitchFamily="34" charset="0"/>
              </a:rPr>
              <a:t>I</a:t>
            </a:r>
            <a:r>
              <a:rPr lang="tg-Cyrl-TJ" sz="2400" baseline="-25000" dirty="0">
                <a:latin typeface="Times New Roman" panose="02020603050405020304" pitchFamily="18" charset="0"/>
                <a:ea typeface="Calibri" panose="020F0502020204030204" pitchFamily="34" charset="0"/>
              </a:rPr>
              <a:t>р</a:t>
            </a:r>
            <a:r>
              <a:rPr lang="tg-Cyrl-TJ" sz="2400" dirty="0">
                <a:latin typeface="Times New Roman" panose="02020603050405020304" pitchFamily="18" charset="0"/>
                <a:ea typeface="Calibri" panose="020F0502020204030204" pitchFamily="34" charset="0"/>
              </a:rPr>
              <a:t> ≥ </a:t>
            </a:r>
            <a:r>
              <a:rPr lang="tg-Cyrl-TJ" sz="2400" i="1" dirty="0">
                <a:latin typeface="Times New Roman" panose="02020603050405020304" pitchFamily="18" charset="0"/>
                <a:ea typeface="Calibri" panose="020F0502020204030204" pitchFamily="34" charset="0"/>
              </a:rPr>
              <a:t>I</a:t>
            </a:r>
            <a:r>
              <a:rPr lang="tg-Cyrl-TJ" sz="2400" baseline="-25000" dirty="0">
                <a:latin typeface="Times New Roman" panose="02020603050405020304" pitchFamily="18" charset="0"/>
                <a:ea typeface="Calibri" panose="020F0502020204030204" pitchFamily="34" charset="0"/>
              </a:rPr>
              <a:t>и. кор.р</a:t>
            </a:r>
            <a:r>
              <a:rPr lang="tg-Cyrl-TJ" sz="2400" dirty="0">
                <a:latin typeface="Times New Roman" panose="02020603050405020304" pitchFamily="18" charset="0"/>
                <a:ea typeface="Calibri" panose="020F0502020204030204" pitchFamily="34" charset="0"/>
              </a:rPr>
              <a:t> бошад. Дар ин ҳол чорчӯба </a:t>
            </a:r>
            <a:r>
              <a:rPr lang="tg-Cyrl-TJ" sz="2400" i="1" dirty="0">
                <a:latin typeface="Times New Roman" panose="02020603050405020304" pitchFamily="18" charset="0"/>
                <a:ea typeface="Calibri" panose="020F0502020204030204" pitchFamily="34" charset="0"/>
              </a:rPr>
              <a:t>11 </a:t>
            </a:r>
            <a:r>
              <a:rPr lang="tg-Cyrl-TJ" sz="2400" dirty="0">
                <a:latin typeface="Times New Roman" panose="02020603050405020304" pitchFamily="18" charset="0"/>
                <a:ea typeface="Calibri" panose="020F0502020204030204" pitchFamily="34" charset="0"/>
              </a:rPr>
              <a:t>мурватчархро </a:t>
            </a:r>
            <a:r>
              <a:rPr lang="tg-Cyrl-TJ" sz="2400" i="1" dirty="0">
                <a:latin typeface="Times New Roman" panose="02020603050405020304" pitchFamily="18" charset="0"/>
                <a:ea typeface="Calibri" panose="020F0502020204030204" pitchFamily="34" charset="0"/>
              </a:rPr>
              <a:t>10</a:t>
            </a:r>
            <a:r>
              <a:rPr lang="tg-Cyrl-TJ" sz="2400" dirty="0">
                <a:latin typeface="Times New Roman" panose="02020603050405020304" pitchFamily="18" charset="0"/>
                <a:ea typeface="Calibri" panose="020F0502020204030204" pitchFamily="34" charset="0"/>
              </a:rPr>
              <a:t> ба сегменти дандонадор </a:t>
            </a:r>
            <a:r>
              <a:rPr lang="tg-Cyrl-TJ" sz="2400" i="1" dirty="0">
                <a:latin typeface="Times New Roman" panose="02020603050405020304" pitchFamily="18" charset="0"/>
                <a:ea typeface="Calibri" panose="020F0502020204030204" pitchFamily="34" charset="0"/>
              </a:rPr>
              <a:t>9</a:t>
            </a:r>
            <a:r>
              <a:rPr lang="tg-Cyrl-TJ" sz="2400" dirty="0">
                <a:latin typeface="Times New Roman" panose="02020603050405020304" pitchFamily="18" charset="0"/>
                <a:ea typeface="Calibri" panose="020F0502020204030204" pitchFamily="34" charset="0"/>
              </a:rPr>
              <a:t> часпонида, мекучад. Баъд аз ин, ҳаракати чорчӯба бозмемонад, вале қурс даврзаниро идома дода ба воситаи мурватчарх </a:t>
            </a:r>
            <a:r>
              <a:rPr lang="tg-Cyrl-TJ" sz="2400" i="1" dirty="0">
                <a:latin typeface="Times New Roman" panose="02020603050405020304" pitchFamily="18" charset="0"/>
                <a:ea typeface="Calibri" panose="020F0502020204030204" pitchFamily="34" charset="0"/>
              </a:rPr>
              <a:t>10</a:t>
            </a:r>
            <a:r>
              <a:rPr lang="tg-Cyrl-TJ" sz="2400" dirty="0">
                <a:latin typeface="Times New Roman" panose="02020603050405020304" pitchFamily="18" charset="0"/>
                <a:ea typeface="Calibri" panose="020F0502020204030204" pitchFamily="34" charset="0"/>
              </a:rPr>
              <a:t> сегментро </a:t>
            </a:r>
            <a:r>
              <a:rPr lang="tg-Cyrl-TJ" sz="2400" i="1" dirty="0">
                <a:latin typeface="Times New Roman" panose="02020603050405020304" pitchFamily="18" charset="0"/>
                <a:ea typeface="Calibri" panose="020F0502020204030204" pitchFamily="34" charset="0"/>
              </a:rPr>
              <a:t>9</a:t>
            </a:r>
            <a:r>
              <a:rPr lang="tg-Cyrl-TJ" sz="2400" dirty="0">
                <a:latin typeface="Times New Roman" panose="02020603050405020304" pitchFamily="18" charset="0"/>
                <a:ea typeface="Calibri" panose="020F0502020204030204" pitchFamily="34" charset="0"/>
              </a:rPr>
              <a:t> боло мебардорад. Фишанги (р</a:t>
            </a:r>
            <a:r>
              <a:rPr lang="ru-RU" sz="2400" dirty="0">
                <a:latin typeface="Times New Roman" panose="02020603050405020304" pitchFamily="18" charset="0"/>
                <a:ea typeface="Calibri" panose="020F0502020204030204" pitchFamily="34" charset="0"/>
              </a:rPr>
              <a:t>ы</a:t>
            </a:r>
            <a:r>
              <a:rPr lang="tg-Cyrl-TJ" sz="2400" dirty="0">
                <a:latin typeface="Times New Roman" panose="02020603050405020304" pitchFamily="18" charset="0"/>
                <a:ea typeface="Calibri" panose="020F0502020204030204" pitchFamily="34" charset="0"/>
              </a:rPr>
              <a:t>чаг) сегмент шоинакро (коромысло) </a:t>
            </a:r>
            <a:r>
              <a:rPr lang="tg-Cyrl-TJ" sz="2400" i="1" dirty="0">
                <a:latin typeface="Times New Roman" panose="02020603050405020304" pitchFamily="18" charset="0"/>
                <a:ea typeface="Calibri" panose="020F0502020204030204" pitchFamily="34" charset="0"/>
              </a:rPr>
              <a:t>13</a:t>
            </a:r>
            <a:r>
              <a:rPr lang="tg-Cyrl-TJ" sz="2400" dirty="0">
                <a:latin typeface="Times New Roman" panose="02020603050405020304" pitchFamily="18" charset="0"/>
                <a:ea typeface="Calibri" panose="020F0502020204030204" pitchFamily="34" charset="0"/>
              </a:rPr>
              <a:t> мебардорад ва тамоси реле </a:t>
            </a:r>
            <a:r>
              <a:rPr lang="tg-Cyrl-TJ" sz="2400" i="1" dirty="0">
                <a:latin typeface="Times New Roman" panose="02020603050405020304" pitchFamily="18" charset="0"/>
                <a:ea typeface="Calibri" panose="020F0502020204030204" pitchFamily="34" charset="0"/>
              </a:rPr>
              <a:t>14</a:t>
            </a:r>
            <a:r>
              <a:rPr lang="tg-Cyrl-TJ" sz="2400" dirty="0">
                <a:latin typeface="Times New Roman" panose="02020603050405020304" pitchFamily="18" charset="0"/>
                <a:ea typeface="Calibri" panose="020F0502020204030204" pitchFamily="34" charset="0"/>
              </a:rPr>
              <a:t> васл мешавад. Ҳангоми бардоштани шоинак</a:t>
            </a:r>
            <a:r>
              <a:rPr lang="ru-RU" sz="2400" dirty="0">
                <a:latin typeface="Times New Roman" panose="02020603050405020304" pitchFamily="18" charset="0"/>
                <a:ea typeface="Calibri" panose="020F0502020204030204" pitchFamily="34" charset="0"/>
              </a:rPr>
              <a:t> фосилаи </a:t>
            </a:r>
            <a:r>
              <a:rPr lang="tg-Cyrl-TJ" sz="2400" dirty="0">
                <a:latin typeface="Times New Roman" panose="02020603050405020304" pitchFamily="18" charset="0"/>
                <a:ea typeface="Calibri" panose="020F0502020204030204" pitchFamily="34" charset="0"/>
              </a:rPr>
              <a:t>ҳ</a:t>
            </a:r>
            <a:r>
              <a:rPr lang="ru-RU" sz="2400" dirty="0">
                <a:latin typeface="Times New Roman" panose="02020603050405020304" pitchFamily="18" charset="0"/>
                <a:ea typeface="Calibri" panose="020F0502020204030204" pitchFamily="34" charset="0"/>
              </a:rPr>
              <a:t>авои </a:t>
            </a:r>
            <a:r>
              <a:rPr lang="tg-Cyrl-TJ" sz="2400" dirty="0">
                <a:latin typeface="Times New Roman" panose="02020603050405020304" pitchFamily="18" charset="0"/>
                <a:ea typeface="Calibri" panose="020F0502020204030204" pitchFamily="34" charset="0"/>
              </a:rPr>
              <a:t>байни лангар </a:t>
            </a:r>
            <a:r>
              <a:rPr lang="tg-Cyrl-TJ" sz="2400" i="1" dirty="0">
                <a:latin typeface="Times New Roman" panose="02020603050405020304" pitchFamily="18" charset="0"/>
                <a:ea typeface="Calibri" panose="020F0502020204030204" pitchFamily="34" charset="0"/>
              </a:rPr>
              <a:t>17 </a:t>
            </a:r>
            <a:r>
              <a:rPr lang="tg-Cyrl-TJ" sz="2400" dirty="0">
                <a:latin typeface="Times New Roman" panose="02020603050405020304" pitchFamily="18" charset="0"/>
                <a:ea typeface="Calibri" panose="020F0502020204030204" pitchFamily="34" charset="0"/>
              </a:rPr>
              <a:t>ва электромагнит </a:t>
            </a:r>
            <a:r>
              <a:rPr lang="tg-Cyrl-TJ" sz="2400" i="1" dirty="0">
                <a:latin typeface="Times New Roman" panose="02020603050405020304" pitchFamily="18" charset="0"/>
                <a:ea typeface="Calibri" panose="020F0502020204030204" pitchFamily="34" charset="0"/>
              </a:rPr>
              <a:t>1</a:t>
            </a:r>
            <a:r>
              <a:rPr lang="tg-Cyrl-TJ" sz="2400" dirty="0">
                <a:latin typeface="Times New Roman" panose="02020603050405020304" pitchFamily="18" charset="0"/>
                <a:ea typeface="Calibri" panose="020F0502020204030204" pitchFamily="34" charset="0"/>
              </a:rPr>
              <a:t> </a:t>
            </a:r>
            <a:r>
              <a:rPr lang="ru-RU" sz="2400" dirty="0">
                <a:latin typeface="Times New Roman" panose="02020603050405020304" pitchFamily="18" charset="0"/>
                <a:ea typeface="Calibri" panose="020F0502020204030204" pitchFamily="34" charset="0"/>
              </a:rPr>
              <a:t>кам</a:t>
            </a:r>
            <a:r>
              <a:rPr lang="tg-Cyrl-TJ" sz="2400" dirty="0">
                <a:latin typeface="Times New Roman" panose="02020603050405020304" pitchFamily="18" charset="0"/>
                <a:ea typeface="Calibri" panose="020F0502020204030204" pitchFamily="34" charset="0"/>
              </a:rPr>
              <a:t> мешавад.</a:t>
            </a:r>
            <a:endParaRPr lang="ru-RU" sz="2400" dirty="0"/>
          </a:p>
        </p:txBody>
      </p:sp>
    </p:spTree>
    <p:extLst>
      <p:ext uri="{BB962C8B-B14F-4D97-AF65-F5344CB8AC3E}">
        <p14:creationId xmlns:p14="http://schemas.microsoft.com/office/powerpoint/2010/main" val="12629200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AAA3FB46-85B3-4FC4-BD35-FEC795BE7D68}"/>
              </a:ext>
            </a:extLst>
          </p:cNvPr>
          <p:cNvSpPr/>
          <p:nvPr/>
        </p:nvSpPr>
        <p:spPr>
          <a:xfrm>
            <a:off x="1923975" y="0"/>
            <a:ext cx="6787436"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Релеи ченкунандаи индуксионии ҷараён</a:t>
            </a:r>
          </a:p>
        </p:txBody>
      </p:sp>
      <mc:AlternateContent xmlns:mc="http://schemas.openxmlformats.org/markup-compatibility/2006">
        <mc:Choice xmlns:a14="http://schemas.microsoft.com/office/drawing/2010/main" Requires="a14">
          <p:sp>
            <p:nvSpPr>
              <p:cNvPr id="5" name="Прямоугольник 4">
                <a:extLst>
                  <a:ext uri="{FF2B5EF4-FFF2-40B4-BE49-F238E27FC236}">
                    <a16:creationId xmlns:a16="http://schemas.microsoft.com/office/drawing/2014/main" id="{11AF5377-1814-412F-B71E-1A713CD96C63}"/>
                  </a:ext>
                </a:extLst>
              </p:cNvPr>
              <p:cNvSpPr/>
              <p:nvPr/>
            </p:nvSpPr>
            <p:spPr>
              <a:xfrm>
                <a:off x="958418" y="730105"/>
                <a:ext cx="8336501" cy="5078313"/>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Ҳангоме, ки ҷараён дар реле аз ҷараёни бозгашт кам бошад, моменте, ки пружинаи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 5 </a:t>
                </a:r>
                <a:r>
                  <a:rPr lang="tg-Cyrl-TJ" sz="2400" dirty="0">
                    <a:latin typeface="Times New Roman" panose="02020603050405020304" pitchFamily="18" charset="0"/>
                    <a:ea typeface="Calibri" panose="020F0502020204030204" pitchFamily="34" charset="0"/>
                    <a:cs typeface="Times New Roman" panose="02020603050405020304" pitchFamily="18" charset="0"/>
                  </a:rPr>
                  <a:t>ба вуҷуд меорад, моменти электромагнитиро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М </a:t>
                </a:r>
                <a:r>
                  <a:rPr lang="tg-Cyrl-TJ" sz="2400" dirty="0">
                    <a:latin typeface="Times New Roman" panose="02020603050405020304" pitchFamily="18" charset="0"/>
                    <a:ea typeface="Calibri" panose="020F0502020204030204" pitchFamily="34" charset="0"/>
                    <a:cs typeface="Times New Roman" panose="02020603050405020304" pitchFamily="18" charset="0"/>
                  </a:rPr>
                  <a:t>бартараф мекунад ва чорчӯба муруватчархро аз сегмент ҷудо крда, ба ҳолати аввала бармегардонад.</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r>
                  <a:rPr lang="tg-Cyrl-TJ" sz="2400" dirty="0">
                    <a:latin typeface="Times New Roman" panose="02020603050405020304" pitchFamily="18" charset="0"/>
                    <a:ea typeface="Calibri" panose="020F0502020204030204" pitchFamily="34" charset="0"/>
                    <a:cs typeface="Times New Roman" panose="02020603050405020304" pitchFamily="18" charset="0"/>
                  </a:rPr>
                  <a:t>	Сегмент ба такягоҳ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12</a:t>
                </a:r>
                <a:r>
                  <a:rPr lang="tg-Cyrl-TJ" sz="2400" dirty="0">
                    <a:latin typeface="Times New Roman" panose="02020603050405020304" pitchFamily="18" charset="0"/>
                    <a:ea typeface="Calibri" panose="020F0502020204030204" pitchFamily="34" charset="0"/>
                    <a:cs typeface="Times New Roman" panose="02020603050405020304" pitchFamily="18" charset="0"/>
                  </a:rPr>
                  <a:t> афтида, тамосҳои релеро ҷудо мекунад. Барои таъмини часпиши боэътимоди чорчӯба бо сегмент санҷоқи (скоба) пӯлодин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3</a:t>
                </a:r>
                <a:r>
                  <a:rPr lang="tg-Cyrl-TJ" sz="2400" dirty="0">
                    <a:latin typeface="Times New Roman" panose="02020603050405020304" pitchFamily="18" charset="0"/>
                    <a:ea typeface="Calibri" panose="020F0502020204030204" pitchFamily="34" charset="0"/>
                    <a:cs typeface="Times New Roman" panose="02020603050405020304" pitchFamily="18" charset="0"/>
                  </a:rPr>
                  <a:t> хизмат мекунад, ки дар зери таъсири қувваи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F</a:t>
                </a:r>
                <a14:m>
                  <m:oMath xmlns:m="http://schemas.openxmlformats.org/officeDocument/2006/math">
                    <m:r>
                      <a:rPr lang="tg-Cyrl-TJ" sz="2400" i="1">
                        <a:latin typeface="Cambria Math" panose="02040503050406030204" pitchFamily="18" charset="0"/>
                        <a:ea typeface="Calibri" panose="020F0502020204030204" pitchFamily="34" charset="0"/>
                        <a:cs typeface="Times New Roman" panose="02020603050405020304" pitchFamily="18" charset="0"/>
                      </a:rPr>
                      <m:t>ˊ</m:t>
                    </m:r>
                  </m:oMath>
                </a14:m>
                <a:r>
                  <a:rPr lang="tg-Cyrl-TJ" sz="2400" dirty="0">
                    <a:latin typeface="Times New Roman" panose="02020603050405020304" pitchFamily="18" charset="0"/>
                    <a:ea typeface="Calibri" panose="020F0502020204030204" pitchFamily="34" charset="0"/>
                    <a:cs typeface="Times New Roman" panose="02020603050405020304" pitchFamily="18" charset="0"/>
                  </a:rPr>
                  <a:t>, ки аз ҳисоби сели парокандаи электромагнитӣ ба вуҷуд меояд, ба электромагнит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1</a:t>
                </a:r>
                <a:r>
                  <a:rPr lang="tg-Cyrl-TJ" sz="2400" dirty="0">
                    <a:latin typeface="Times New Roman" panose="02020603050405020304" pitchFamily="18" charset="0"/>
                    <a:ea typeface="Calibri" panose="020F0502020204030204" pitchFamily="34" charset="0"/>
                    <a:cs typeface="Times New Roman" panose="02020603050405020304" pitchFamily="18" charset="0"/>
                  </a:rPr>
                  <a:t> кашида мешавад.</a:t>
                </a:r>
                <a:endParaRPr lang="ru-RU" sz="2400" dirty="0">
                  <a:latin typeface="Times New Roman" panose="02020603050405020304" pitchFamily="18" charset="0"/>
                  <a:cs typeface="Times New Roman" panose="02020603050405020304" pitchFamily="18" charset="0"/>
                </a:endParaRPr>
              </a:p>
            </p:txBody>
          </p:sp>
        </mc:Choice>
        <mc:Fallback>
          <p:sp>
            <p:nvSpPr>
              <p:cNvPr id="5" name="Прямоугольник 4">
                <a:extLst>
                  <a:ext uri="{FF2B5EF4-FFF2-40B4-BE49-F238E27FC236}">
                    <a16:creationId xmlns:a16="http://schemas.microsoft.com/office/drawing/2014/main" id="{11AF5377-1814-412F-B71E-1A713CD96C63}"/>
                  </a:ext>
                </a:extLst>
              </p:cNvPr>
              <p:cNvSpPr>
                <a:spLocks noRot="1" noChangeAspect="1" noMove="1" noResize="1" noEditPoints="1" noAdjustHandles="1" noChangeArrowheads="1" noChangeShapeType="1" noTextEdit="1"/>
              </p:cNvSpPr>
              <p:nvPr/>
            </p:nvSpPr>
            <p:spPr>
              <a:xfrm>
                <a:off x="958418" y="730105"/>
                <a:ext cx="8336501" cy="5078313"/>
              </a:xfrm>
              <a:prstGeom prst="rect">
                <a:avLst/>
              </a:prstGeom>
              <a:blipFill>
                <a:blip r:embed="rId2"/>
                <a:stretch>
                  <a:fillRect l="-1096" r="-1170" b="-1801"/>
                </a:stretch>
              </a:blipFill>
            </p:spPr>
            <p:txBody>
              <a:bodyPr/>
              <a:lstStyle/>
              <a:p>
                <a:r>
                  <a:rPr lang="ru-RU">
                    <a:noFill/>
                  </a:rPr>
                  <a:t> </a:t>
                </a:r>
              </a:p>
            </p:txBody>
          </p:sp>
        </mc:Fallback>
      </mc:AlternateContent>
    </p:spTree>
    <p:extLst>
      <p:ext uri="{BB962C8B-B14F-4D97-AF65-F5344CB8AC3E}">
        <p14:creationId xmlns:p14="http://schemas.microsoft.com/office/powerpoint/2010/main" val="24141474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3A7BB61C-48CD-4E0E-9909-A45A5640727B}"/>
              </a:ext>
            </a:extLst>
          </p:cNvPr>
          <p:cNvSpPr/>
          <p:nvPr/>
        </p:nvSpPr>
        <p:spPr>
          <a:xfrm>
            <a:off x="1923975" y="0"/>
            <a:ext cx="6787436"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Релеи ченкунандаи индуксионии ҷараён</a:t>
            </a:r>
          </a:p>
        </p:txBody>
      </p:sp>
      <p:sp>
        <p:nvSpPr>
          <p:cNvPr id="5" name="Прямоугольник 4">
            <a:extLst>
              <a:ext uri="{FF2B5EF4-FFF2-40B4-BE49-F238E27FC236}">
                <a16:creationId xmlns:a16="http://schemas.microsoft.com/office/drawing/2014/main" id="{5FD29324-595B-42A6-8106-7A6875768CBF}"/>
              </a:ext>
            </a:extLst>
          </p:cNvPr>
          <p:cNvSpPr/>
          <p:nvPr/>
        </p:nvSpPr>
        <p:spPr>
          <a:xfrm>
            <a:off x="1153727" y="914200"/>
            <a:ext cx="8221092" cy="4457567"/>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rPr>
              <a:t>	Ҷараёни корӣ бо тағйир додани шумораи печакҳои печаи реле </a:t>
            </a:r>
            <a:r>
              <a:rPr lang="tg-Cyrl-TJ" sz="2400" i="1" dirty="0">
                <a:latin typeface="Times New Roman" panose="02020603050405020304" pitchFamily="18" charset="0"/>
                <a:ea typeface="Calibri" panose="020F0502020204030204" pitchFamily="34" charset="0"/>
              </a:rPr>
              <a:t>20</a:t>
            </a:r>
            <a:r>
              <a:rPr lang="tg-Cyrl-TJ" sz="2400" dirty="0">
                <a:latin typeface="Times New Roman" panose="02020603050405020304" pitchFamily="18" charset="0"/>
                <a:ea typeface="Calibri" panose="020F0502020204030204" pitchFamily="34" charset="0"/>
              </a:rPr>
              <a:t>, бо ёрии периз </a:t>
            </a:r>
            <a:r>
              <a:rPr lang="tg-Cyrl-TJ" sz="2400" i="1" dirty="0">
                <a:latin typeface="Times New Roman" panose="02020603050405020304" pitchFamily="18" charset="0"/>
                <a:ea typeface="Calibri" panose="020F0502020204030204" pitchFamily="34" charset="0"/>
              </a:rPr>
              <a:t>19</a:t>
            </a:r>
            <a:r>
              <a:rPr lang="tg-Cyrl-TJ" sz="2400" dirty="0">
                <a:latin typeface="Times New Roman" panose="02020603050405020304" pitchFamily="18" charset="0"/>
                <a:ea typeface="Calibri" panose="020F0502020204030204" pitchFamily="34" charset="0"/>
              </a:rPr>
              <a:t> (варақаи сурохдор </a:t>
            </a:r>
            <a:r>
              <a:rPr lang="tg-Cyrl-TJ" sz="2400" i="1" dirty="0">
                <a:latin typeface="Times New Roman" panose="02020603050405020304" pitchFamily="18" charset="0"/>
                <a:ea typeface="Calibri" panose="020F0502020204030204" pitchFamily="34" charset="0"/>
              </a:rPr>
              <a:t>18</a:t>
            </a:r>
            <a:r>
              <a:rPr lang="tg-Cyrl-TJ" sz="2400" dirty="0">
                <a:latin typeface="Times New Roman" panose="02020603050405020304" pitchFamily="18" charset="0"/>
                <a:ea typeface="Calibri" panose="020F0502020204030204" pitchFamily="34" charset="0"/>
              </a:rPr>
              <a:t>) идора карда мешавад. Вақти кории реле бо тағйир додани ҳолати аввлаи сегмент </a:t>
            </a:r>
            <a:r>
              <a:rPr lang="tg-Cyrl-TJ" sz="2400" i="1" dirty="0">
                <a:latin typeface="Times New Roman" panose="02020603050405020304" pitchFamily="18" charset="0"/>
                <a:ea typeface="Calibri" panose="020F0502020204030204" pitchFamily="34" charset="0"/>
              </a:rPr>
              <a:t>9</a:t>
            </a:r>
            <a:r>
              <a:rPr lang="tg-Cyrl-TJ" sz="2400" dirty="0">
                <a:latin typeface="Times New Roman" panose="02020603050405020304" pitchFamily="18" charset="0"/>
                <a:ea typeface="Calibri" panose="020F0502020204030204" pitchFamily="34" charset="0"/>
              </a:rPr>
              <a:t> ба воситаи резапеч (винт) </a:t>
            </a:r>
            <a:r>
              <a:rPr lang="tg-Cyrl-TJ" sz="2400" i="1" dirty="0">
                <a:latin typeface="Times New Roman" panose="02020603050405020304" pitchFamily="18" charset="0"/>
                <a:ea typeface="Calibri" panose="020F0502020204030204" pitchFamily="34" charset="0"/>
              </a:rPr>
              <a:t>15</a:t>
            </a:r>
            <a:r>
              <a:rPr lang="tg-Cyrl-TJ" sz="2400" dirty="0">
                <a:latin typeface="Times New Roman" panose="02020603050405020304" pitchFamily="18" charset="0"/>
                <a:ea typeface="Calibri" panose="020F0502020204030204" pitchFamily="34" charset="0"/>
              </a:rPr>
              <a:t> идора карда мешавад (нигаред ба рас. 3.10, </a:t>
            </a:r>
            <a:r>
              <a:rPr lang="tg-Cyrl-TJ" sz="2400" i="1" dirty="0">
                <a:latin typeface="Times New Roman" panose="02020603050405020304" pitchFamily="18" charset="0"/>
                <a:ea typeface="Calibri" panose="020F0502020204030204" pitchFamily="34" charset="0"/>
              </a:rPr>
              <a:t>а</a:t>
            </a:r>
            <a:r>
              <a:rPr lang="tg-Cyrl-TJ" sz="2400" dirty="0">
                <a:latin typeface="Times New Roman" panose="02020603050405020304" pitchFamily="18" charset="0"/>
                <a:ea typeface="Calibri" panose="020F0502020204030204" pitchFamily="34" charset="0"/>
              </a:rPr>
              <a:t>). Элементи электромагнитӣ (буриши ҷараён) аз лангари ба шакли шоинаки </a:t>
            </a:r>
            <a:r>
              <a:rPr lang="tg-Cyrl-TJ" sz="2400" i="1" dirty="0">
                <a:latin typeface="Times New Roman" panose="02020603050405020304" pitchFamily="18" charset="0"/>
                <a:ea typeface="Calibri" panose="020F0502020204030204" pitchFamily="34" charset="0"/>
              </a:rPr>
              <a:t>13</a:t>
            </a:r>
            <a:r>
              <a:rPr lang="tg-Cyrl-TJ" sz="2400" dirty="0">
                <a:latin typeface="Times New Roman" panose="02020603050405020304" pitchFamily="18" charset="0"/>
                <a:ea typeface="Calibri" panose="020F0502020204030204" pitchFamily="34" charset="0"/>
              </a:rPr>
              <a:t> пӯлодин иборат аст, ки дар майдони сели парокандашудаи электромагнитӣ </a:t>
            </a:r>
            <a:r>
              <a:rPr lang="tg-Cyrl-TJ" sz="2400" i="1" dirty="0">
                <a:latin typeface="Times New Roman" panose="02020603050405020304" pitchFamily="18" charset="0"/>
                <a:ea typeface="Calibri" panose="020F0502020204030204" pitchFamily="34" charset="0"/>
              </a:rPr>
              <a:t>1</a:t>
            </a:r>
            <a:r>
              <a:rPr lang="tg-Cyrl-TJ" sz="2400" dirty="0">
                <a:latin typeface="Times New Roman" panose="02020603050405020304" pitchFamily="18" charset="0"/>
                <a:ea typeface="Calibri" panose="020F0502020204030204" pitchFamily="34" charset="0"/>
              </a:rPr>
              <a:t> ҷойгир мебошад.</a:t>
            </a:r>
            <a:endParaRPr lang="ru-RU" sz="2400" dirty="0"/>
          </a:p>
        </p:txBody>
      </p:sp>
    </p:spTree>
    <p:extLst>
      <p:ext uri="{BB962C8B-B14F-4D97-AF65-F5344CB8AC3E}">
        <p14:creationId xmlns:p14="http://schemas.microsoft.com/office/powerpoint/2010/main" val="6500448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08D3CE4B-809E-4D9D-BA3A-144DF6667CCC}"/>
              </a:ext>
            </a:extLst>
          </p:cNvPr>
          <p:cNvSpPr/>
          <p:nvPr/>
        </p:nvSpPr>
        <p:spPr>
          <a:xfrm>
            <a:off x="1923975" y="0"/>
            <a:ext cx="6787436"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Релеи ченкунандаи индуксионии ҷараён</a:t>
            </a:r>
          </a:p>
        </p:txBody>
      </p:sp>
      <p:sp>
        <p:nvSpPr>
          <p:cNvPr id="5" name="Прямоугольник 4">
            <a:extLst>
              <a:ext uri="{FF2B5EF4-FFF2-40B4-BE49-F238E27FC236}">
                <a16:creationId xmlns:a16="http://schemas.microsoft.com/office/drawing/2014/main" id="{F849F1C0-0151-411D-996F-38B392E0692E}"/>
              </a:ext>
            </a:extLst>
          </p:cNvPr>
          <p:cNvSpPr/>
          <p:nvPr/>
        </p:nvSpPr>
        <p:spPr>
          <a:xfrm>
            <a:off x="843008" y="803249"/>
            <a:ext cx="8611710" cy="5011949"/>
          </a:xfrm>
          <a:prstGeom prst="rect">
            <a:avLst/>
          </a:prstGeom>
        </p:spPr>
        <p:txBody>
          <a:bodyPr wrap="square">
            <a:spAutoFit/>
          </a:bodyPr>
          <a:lstStyle/>
          <a:p>
            <a:pPr marL="457200" algn="just">
              <a:lnSpc>
                <a:spcPct val="150000"/>
              </a:lnSpc>
              <a:tabLst>
                <a:tab pos="3690620" algn="l"/>
              </a:tabLst>
            </a:pPr>
            <a:r>
              <a:rPr lang="tg-Cyrl-TJ" sz="2400" dirty="0">
                <a:latin typeface="Times New Roman" panose="02020603050405020304" pitchFamily="18" charset="0"/>
                <a:ea typeface="Calibri" panose="020F0502020204030204" pitchFamily="34" charset="0"/>
                <a:cs typeface="Times New Roman" panose="02020603050405020304" pitchFamily="18" charset="0"/>
              </a:rPr>
              <a:t>       Дар ҷараёни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р</a:t>
            </a:r>
            <a:r>
              <a:rPr lang="tg-Cyrl-TJ" sz="2400" dirty="0">
                <a:latin typeface="Times New Roman" panose="02020603050405020304" pitchFamily="18" charset="0"/>
                <a:ea typeface="Calibri" panose="020F0502020204030204" pitchFamily="34" charset="0"/>
                <a:cs typeface="Times New Roman" panose="02020603050405020304" pitchFamily="18" charset="0"/>
              </a:rPr>
              <a:t> &gt; (4...8)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и. кор.р</a:t>
            </a:r>
            <a:r>
              <a:rPr lang="tg-Cyrl-TJ" sz="2400" dirty="0">
                <a:latin typeface="Times New Roman" panose="02020603050405020304" pitchFamily="18" charset="0"/>
                <a:ea typeface="Calibri" panose="020F0502020204030204" pitchFamily="34" charset="0"/>
                <a:cs typeface="Times New Roman" panose="02020603050405020304" pitchFamily="18" charset="0"/>
              </a:rPr>
              <a:t> қисми чапи шоинак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13</a:t>
            </a:r>
            <a:r>
              <a:rPr lang="tg-Cyrl-TJ" sz="2400" dirty="0">
                <a:latin typeface="Times New Roman" panose="02020603050405020304" pitchFamily="18" charset="0"/>
                <a:ea typeface="Calibri" panose="020F0502020204030204" pitchFamily="34" charset="0"/>
                <a:cs typeface="Times New Roman" panose="02020603050405020304" pitchFamily="18" charset="0"/>
              </a:rPr>
              <a:t> дар зери таъсири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F</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э</a:t>
            </a:r>
            <a:r>
              <a:rPr lang="tg-Cyrl-TJ" sz="2400" dirty="0">
                <a:latin typeface="Times New Roman" panose="02020603050405020304" pitchFamily="18" charset="0"/>
                <a:ea typeface="Calibri" panose="020F0502020204030204" pitchFamily="34" charset="0"/>
                <a:cs typeface="Times New Roman" panose="02020603050405020304" pitchFamily="18" charset="0"/>
              </a:rPr>
              <a:t> ба электромагнит кашида шуда, якбора тамосҳои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14</a:t>
            </a:r>
            <a:r>
              <a:rPr lang="tg-Cyrl-TJ" sz="2400" dirty="0">
                <a:latin typeface="Times New Roman" panose="02020603050405020304" pitchFamily="18" charset="0"/>
                <a:ea typeface="Calibri" panose="020F0502020204030204" pitchFamily="34" charset="0"/>
                <a:cs typeface="Times New Roman" panose="02020603050405020304" pitchFamily="18" charset="0"/>
              </a:rPr>
              <a:t> реле васл карда мешаванд. Ҷараёни кории элементи электромагнитӣ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э.кор.р </a:t>
            </a:r>
            <a:r>
              <a:rPr lang="tg-Cyrl-TJ" sz="2400" dirty="0">
                <a:latin typeface="Times New Roman" panose="02020603050405020304" pitchFamily="18" charset="0"/>
                <a:ea typeface="Calibri" panose="020F0502020204030204" pitchFamily="34" charset="0"/>
                <a:cs typeface="Times New Roman" panose="02020603050405020304" pitchFamily="18" charset="0"/>
              </a:rPr>
              <a:t>ба воситаи резапеч идора шуда, фосилаи ҳавоии байни шоинак ва электромагнитиро тағйир медиҳад. Реле РТ-80 барои 12 намуди ҳимоя истифода бурда мешавад, ки нисбат ба релеи РТ-85 ва РТ-86 қиёсакҳои фарқкунандаи ҷараён ва вақт дорад.</a:t>
            </a:r>
            <a:endParaRPr lang="ru-RU" sz="2400" dirty="0">
              <a:latin typeface="Times New Roman" panose="02020603050405020304" pitchFamily="18" charset="0"/>
              <a:cs typeface="Times New Roman" panose="02020603050405020304" pitchFamily="18" charset="0"/>
            </a:endParaRPr>
          </a:p>
          <a:p>
            <a:pPr marL="457200" algn="just">
              <a:lnSpc>
                <a:spcPct val="150000"/>
              </a:lnSpc>
              <a:tabLst>
                <a:tab pos="3690620" algn="l"/>
              </a:tabLst>
            </a:pP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212127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CBC3C815-A28D-4DB9-B388-E9EA105ABA3B}"/>
              </a:ext>
            </a:extLst>
          </p:cNvPr>
          <p:cNvSpPr/>
          <p:nvPr/>
        </p:nvSpPr>
        <p:spPr>
          <a:xfrm>
            <a:off x="1923975" y="0"/>
            <a:ext cx="6787436"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Релеи ченкунандаи индуксионии ҷараён</a:t>
            </a:r>
          </a:p>
        </p:txBody>
      </p:sp>
      <p:sp>
        <p:nvSpPr>
          <p:cNvPr id="5" name="Прямоугольник 4">
            <a:extLst>
              <a:ext uri="{FF2B5EF4-FFF2-40B4-BE49-F238E27FC236}">
                <a16:creationId xmlns:a16="http://schemas.microsoft.com/office/drawing/2014/main" id="{07B8647F-604F-46D8-8F4E-C785027E3829}"/>
              </a:ext>
            </a:extLst>
          </p:cNvPr>
          <p:cNvSpPr/>
          <p:nvPr/>
        </p:nvSpPr>
        <p:spPr>
          <a:xfrm>
            <a:off x="656577" y="838421"/>
            <a:ext cx="8673854" cy="5011949"/>
          </a:xfrm>
          <a:prstGeom prst="rect">
            <a:avLst/>
          </a:prstGeom>
        </p:spPr>
        <p:txBody>
          <a:bodyPr wrap="square">
            <a:spAutoFit/>
          </a:bodyPr>
          <a:lstStyle/>
          <a:p>
            <a:pPr marL="457200" algn="just">
              <a:lnSpc>
                <a:spcPct val="150000"/>
              </a:lnSpc>
              <a:tabLst>
                <a:tab pos="3690620" algn="l"/>
              </a:tabLst>
            </a:pPr>
            <a:r>
              <a:rPr lang="tg-Cyrl-TJ" sz="2400" dirty="0">
                <a:latin typeface="Times New Roman" panose="02020603050405020304" pitchFamily="18" charset="0"/>
                <a:ea typeface="Calibri" panose="020F0502020204030204" pitchFamily="34" charset="0"/>
                <a:cs typeface="Times New Roman" panose="02020603050405020304" pitchFamily="18" charset="0"/>
              </a:rPr>
              <a:t>       Ин намуди релеҳо аз тамосҳои пуриқтидоре иборат мебошанд, ки ҷараёни номиналии то 150 А (барои ҷараёни тағйирёбанда) доранд. Релеи РТ-90 конструксияи монанд дорад, вале қисми новобастаи тавсифи он нисбат ба релеи РТ-80 аз ҷараёни кам (нисбати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р </a:t>
            </a:r>
            <a:r>
              <a:rPr lang="tg-Cyrl-TJ" sz="2400" dirty="0">
                <a:latin typeface="Times New Roman" panose="02020603050405020304" pitchFamily="18" charset="0"/>
                <a:ea typeface="Calibri" panose="020F0502020204030204" pitchFamily="34" charset="0"/>
                <a:cs typeface="Times New Roman" panose="02020603050405020304" pitchFamily="18" charset="0"/>
              </a:rPr>
              <a:t>/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қиёс.</a:t>
            </a:r>
            <a:r>
              <a:rPr lang="tg-Cyrl-TJ" sz="2400" dirty="0">
                <a:latin typeface="Times New Roman" panose="02020603050405020304" pitchFamily="18" charset="0"/>
                <a:ea typeface="Calibri" panose="020F0502020204030204" pitchFamily="34" charset="0"/>
                <a:cs typeface="Times New Roman" panose="02020603050405020304" pitchFamily="18" charset="0"/>
              </a:rPr>
              <a:t>) иборат аст. Кори якҷояи элементҳои индуксионӣ ва электромагнитии реле имкон медиҳад, ки тавсифи муносиби истифодабарӣ ба даст оварда шавад.</a:t>
            </a:r>
            <a:endParaRPr lang="ru-RU" sz="2400" dirty="0">
              <a:latin typeface="Times New Roman" panose="02020603050405020304" pitchFamily="18" charset="0"/>
              <a:cs typeface="Times New Roman" panose="02020603050405020304" pitchFamily="18" charset="0"/>
            </a:endParaRPr>
          </a:p>
          <a:p>
            <a:pPr marL="457200" algn="just">
              <a:lnSpc>
                <a:spcPct val="150000"/>
              </a:lnSpc>
              <a:tabLst>
                <a:tab pos="3690620" algn="l"/>
              </a:tabLst>
            </a:pP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458159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4DA38559-DCB3-428C-89B6-1B714E51DBA2}"/>
              </a:ext>
            </a:extLst>
          </p:cNvPr>
          <p:cNvSpPr/>
          <p:nvPr/>
        </p:nvSpPr>
        <p:spPr>
          <a:xfrm>
            <a:off x="1923975" y="0"/>
            <a:ext cx="6787436"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Релеи ченкунандаи индуксионии ҷараён</a:t>
            </a:r>
          </a:p>
        </p:txBody>
      </p:sp>
      <p:sp>
        <p:nvSpPr>
          <p:cNvPr id="5" name="Прямоугольник 4">
            <a:extLst>
              <a:ext uri="{FF2B5EF4-FFF2-40B4-BE49-F238E27FC236}">
                <a16:creationId xmlns:a16="http://schemas.microsoft.com/office/drawing/2014/main" id="{F2395C6D-D113-4239-8E14-877A4CB80BEC}"/>
              </a:ext>
            </a:extLst>
          </p:cNvPr>
          <p:cNvSpPr/>
          <p:nvPr/>
        </p:nvSpPr>
        <p:spPr>
          <a:xfrm>
            <a:off x="638267" y="1107726"/>
            <a:ext cx="8629465" cy="4457952"/>
          </a:xfrm>
          <a:prstGeom prst="rect">
            <a:avLst/>
          </a:prstGeom>
        </p:spPr>
        <p:txBody>
          <a:bodyPr wrap="square">
            <a:spAutoFit/>
          </a:bodyPr>
          <a:lstStyle/>
          <a:p>
            <a:pPr marL="457200" algn="just">
              <a:lnSpc>
                <a:spcPct val="150000"/>
              </a:lnSpc>
              <a:tabLst>
                <a:tab pos="3690620" algn="l"/>
              </a:tabLst>
            </a:pPr>
            <a:r>
              <a:rPr lang="tg-Cyrl-TJ" sz="2400" dirty="0">
                <a:latin typeface="Times New Roman" panose="02020603050405020304" pitchFamily="18" charset="0"/>
                <a:ea typeface="Calibri" panose="020F0502020204030204" pitchFamily="34" charset="0"/>
                <a:cs typeface="Times New Roman" panose="02020603050405020304" pitchFamily="18" charset="0"/>
              </a:rPr>
              <a:t>       Дар ҷараёни аз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э. кор.р</a:t>
            </a:r>
            <a:r>
              <a:rPr lang="tg-Cyrl-TJ" sz="2400" dirty="0">
                <a:latin typeface="Times New Roman" panose="02020603050405020304" pitchFamily="18" charset="0"/>
                <a:ea typeface="Calibri" panose="020F0502020204030204" pitchFamily="34" charset="0"/>
                <a:cs typeface="Times New Roman" panose="02020603050405020304" pitchFamily="18" charset="0"/>
              </a:rPr>
              <a:t> зиёд буда, реле бе таъхири вақт кор мекунад. Дар ҷараёни аз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э. кор.р</a:t>
            </a:r>
            <a:r>
              <a:rPr lang="tg-Cyrl-TJ" sz="2400" dirty="0">
                <a:latin typeface="Times New Roman" panose="02020603050405020304" pitchFamily="18" charset="0"/>
                <a:ea typeface="Calibri" panose="020F0502020204030204" pitchFamily="34" charset="0"/>
                <a:cs typeface="Times New Roman" panose="02020603050405020304" pitchFamily="18" charset="0"/>
              </a:rPr>
              <a:t> камбуда қисми индуксионии реле бо таъхири вақт ба кор медарояд. Камбудии релеи РТ-80 ин зиёд будани тавоноии истеъмолӣ нисбат ба релеҳои РТ-40 мебошад. Барои кам кардани ларзиши лангар ҳангоми кор кардани реле, печаки сарбасти кӯтоҳ васл карда шудааст.</a:t>
            </a:r>
            <a:endParaRPr lang="ru-RU" sz="2400" dirty="0">
              <a:latin typeface="Times New Roman" panose="02020603050405020304" pitchFamily="18" charset="0"/>
              <a:cs typeface="Times New Roman" panose="02020603050405020304" pitchFamily="18" charset="0"/>
            </a:endParaRPr>
          </a:p>
          <a:p>
            <a:pPr marL="457200" algn="just">
              <a:lnSpc>
                <a:spcPct val="150000"/>
              </a:lnSpc>
              <a:tabLst>
                <a:tab pos="3690620" algn="l"/>
              </a:tabLst>
            </a:pP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5819072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FE860509-59ED-45D6-A753-EDB9682DC266}"/>
              </a:ext>
            </a:extLst>
          </p:cNvPr>
          <p:cNvSpPr/>
          <p:nvPr/>
        </p:nvSpPr>
        <p:spPr>
          <a:xfrm>
            <a:off x="1923975" y="0"/>
            <a:ext cx="6787436"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Релеи ченкунандаи индуксионии ҷараён</a:t>
            </a:r>
          </a:p>
        </p:txBody>
      </p:sp>
      <p:graphicFrame>
        <p:nvGraphicFramePr>
          <p:cNvPr id="6" name="Объект 5">
            <a:extLst>
              <a:ext uri="{FF2B5EF4-FFF2-40B4-BE49-F238E27FC236}">
                <a16:creationId xmlns:a16="http://schemas.microsoft.com/office/drawing/2014/main" id="{66E08613-FDDB-400D-86F8-BB123F4E5D7F}"/>
              </a:ext>
            </a:extLst>
          </p:cNvPr>
          <p:cNvGraphicFramePr>
            <a:graphicFrameLocks noChangeAspect="1"/>
          </p:cNvGraphicFramePr>
          <p:nvPr>
            <p:extLst>
              <p:ext uri="{D42A27DB-BD31-4B8C-83A1-F6EECF244321}">
                <p14:modId xmlns:p14="http://schemas.microsoft.com/office/powerpoint/2010/main" val="2604358614"/>
              </p:ext>
            </p:extLst>
          </p:nvPr>
        </p:nvGraphicFramePr>
        <p:xfrm>
          <a:off x="1304278" y="878889"/>
          <a:ext cx="6995603" cy="5195673"/>
        </p:xfrm>
        <a:graphic>
          <a:graphicData uri="http://schemas.openxmlformats.org/presentationml/2006/ole">
            <mc:AlternateContent xmlns:mc="http://schemas.openxmlformats.org/markup-compatibility/2006">
              <mc:Choice xmlns:v="urn:schemas-microsoft-com:vml" Requires="v">
                <p:oleObj spid="_x0000_s23557" r:id="rId3" imgW="7611035" imgH="9303348" progId="Visio.Drawing.11">
                  <p:embed/>
                </p:oleObj>
              </mc:Choice>
              <mc:Fallback>
                <p:oleObj r:id="rId3" imgW="7611035" imgH="9303348"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04278" y="878889"/>
                        <a:ext cx="6995603" cy="5195673"/>
                      </a:xfrm>
                      <a:prstGeom prst="rect">
                        <a:avLst/>
                      </a:prstGeom>
                      <a:noFill/>
                    </p:spPr>
                  </p:pic>
                </p:oleObj>
              </mc:Fallback>
            </mc:AlternateContent>
          </a:graphicData>
        </a:graphic>
      </p:graphicFrame>
      <p:sp>
        <p:nvSpPr>
          <p:cNvPr id="7" name="Прямоугольник 6">
            <a:extLst>
              <a:ext uri="{FF2B5EF4-FFF2-40B4-BE49-F238E27FC236}">
                <a16:creationId xmlns:a16="http://schemas.microsoft.com/office/drawing/2014/main" id="{7E73712A-897C-40D2-B96F-9A8F61FF08C9}"/>
              </a:ext>
            </a:extLst>
          </p:cNvPr>
          <p:cNvSpPr/>
          <p:nvPr/>
        </p:nvSpPr>
        <p:spPr>
          <a:xfrm>
            <a:off x="-506027" y="5979111"/>
            <a:ext cx="6995603" cy="707886"/>
          </a:xfrm>
          <a:prstGeom prst="rect">
            <a:avLst/>
          </a:prstGeom>
        </p:spPr>
        <p:txBody>
          <a:bodyPr wrap="square">
            <a:spAutoFit/>
          </a:bodyPr>
          <a:lstStyle/>
          <a:p>
            <a:pPr marL="457200" indent="450215">
              <a:tabLst>
                <a:tab pos="3690620" algn="l"/>
              </a:tabLst>
            </a:pP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Рас. 16.2. Релеи ҷараён, РТ-80 Абдуллоев, Р.Т. </a:t>
            </a:r>
          </a:p>
          <a:p>
            <a:pPr marL="457200" indent="450215">
              <a:tabLst>
                <a:tab pos="3690620" algn="l"/>
              </a:tabLst>
            </a:pP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Ҳимояи релеии таҷҳизоти электроэнергетикӣ: саҳ. 76.</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6048054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1FF4A402-02CD-4475-8D7F-D14BE99C7FC6}"/>
              </a:ext>
            </a:extLst>
          </p:cNvPr>
          <p:cNvSpPr/>
          <p:nvPr/>
        </p:nvSpPr>
        <p:spPr>
          <a:xfrm>
            <a:off x="1923975" y="0"/>
            <a:ext cx="6787436"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Релеи ченкунандаи индуксионии ҷараён</a:t>
            </a:r>
          </a:p>
        </p:txBody>
      </p:sp>
      <p:sp>
        <p:nvSpPr>
          <p:cNvPr id="5" name="Прямоугольник 4">
            <a:extLst>
              <a:ext uri="{FF2B5EF4-FFF2-40B4-BE49-F238E27FC236}">
                <a16:creationId xmlns:a16="http://schemas.microsoft.com/office/drawing/2014/main" id="{90EB9B20-ECF4-4EC7-8EF5-284AE8E1146C}"/>
              </a:ext>
            </a:extLst>
          </p:cNvPr>
          <p:cNvSpPr/>
          <p:nvPr/>
        </p:nvSpPr>
        <p:spPr>
          <a:xfrm>
            <a:off x="1184953" y="1163965"/>
            <a:ext cx="8265480" cy="3903569"/>
          </a:xfrm>
          <a:prstGeom prst="rect">
            <a:avLst/>
          </a:prstGeom>
        </p:spPr>
        <p:txBody>
          <a:bodyPr wrap="square">
            <a:spAutoFit/>
          </a:bodyPr>
          <a:lstStyle/>
          <a:p>
            <a:pPr algn="just">
              <a:lnSpc>
                <a:spcPct val="150000"/>
              </a:lnSpc>
            </a:pPr>
            <a:r>
              <a:rPr lang="tg-Cyrl-TJ" sz="2400" i="1" dirty="0">
                <a:latin typeface="Times New Roman" panose="02020603050405020304" pitchFamily="18" charset="0"/>
                <a:ea typeface="Times New Roman" panose="02020603050405020304" pitchFamily="18" charset="0"/>
              </a:rPr>
              <a:t>а</a:t>
            </a:r>
            <a:r>
              <a:rPr lang="tg-Cyrl-TJ" sz="2400" dirty="0">
                <a:latin typeface="Times New Roman" panose="02020603050405020304" pitchFamily="18" charset="0"/>
                <a:ea typeface="Times New Roman" panose="02020603050405020304" pitchFamily="18" charset="0"/>
              </a:rPr>
              <a:t> – конструксияи реле; </a:t>
            </a:r>
            <a:r>
              <a:rPr lang="tg-Cyrl-TJ" sz="2400" i="1" dirty="0">
                <a:latin typeface="Times New Roman" panose="02020603050405020304" pitchFamily="18" charset="0"/>
                <a:ea typeface="Times New Roman" panose="02020603050405020304" pitchFamily="18" charset="0"/>
              </a:rPr>
              <a:t>б</a:t>
            </a:r>
            <a:r>
              <a:rPr lang="tg-Cyrl-TJ" sz="2400" dirty="0">
                <a:latin typeface="Times New Roman" panose="02020603050405020304" pitchFamily="18" charset="0"/>
                <a:ea typeface="Times New Roman" panose="02020603050405020304" pitchFamily="18" charset="0"/>
              </a:rPr>
              <a:t> – қувваҳои таъсиркунанда ба қурси чорчӯбаи ҳаракаткунанда; </a:t>
            </a:r>
            <a:r>
              <a:rPr lang="tg-Cyrl-TJ" sz="2400" i="1" dirty="0">
                <a:latin typeface="Times New Roman" panose="02020603050405020304" pitchFamily="18" charset="0"/>
                <a:ea typeface="Times New Roman" panose="02020603050405020304" pitchFamily="18" charset="0"/>
              </a:rPr>
              <a:t>1</a:t>
            </a:r>
            <a:r>
              <a:rPr lang="tg-Cyrl-TJ" sz="2400" dirty="0">
                <a:latin typeface="Times New Roman" panose="02020603050405020304" pitchFamily="18" charset="0"/>
                <a:ea typeface="Times New Roman" panose="02020603050405020304" pitchFamily="18" charset="0"/>
              </a:rPr>
              <a:t> – электромагнит; </a:t>
            </a:r>
            <a:r>
              <a:rPr lang="tg-Cyrl-TJ" sz="2400" i="1" dirty="0">
                <a:latin typeface="Times New Roman" panose="02020603050405020304" pitchFamily="18" charset="0"/>
                <a:ea typeface="Times New Roman" panose="02020603050405020304" pitchFamily="18" charset="0"/>
              </a:rPr>
              <a:t>2</a:t>
            </a:r>
            <a:r>
              <a:rPr lang="tg-Cyrl-TJ" sz="2400" dirty="0">
                <a:latin typeface="Times New Roman" panose="02020603050405020304" pitchFamily="18" charset="0"/>
                <a:ea typeface="Times New Roman" panose="02020603050405020304" pitchFamily="18" charset="0"/>
              </a:rPr>
              <a:t> – печакҳои кӯтоҳ сарбастшуда; </a:t>
            </a:r>
            <a:r>
              <a:rPr lang="tg-Cyrl-TJ" sz="2400" i="1" dirty="0">
                <a:latin typeface="Times New Roman" panose="02020603050405020304" pitchFamily="18" charset="0"/>
                <a:ea typeface="Times New Roman" panose="02020603050405020304" pitchFamily="18" charset="0"/>
              </a:rPr>
              <a:t>3</a:t>
            </a:r>
            <a:r>
              <a:rPr lang="tg-Cyrl-TJ" sz="2400" dirty="0">
                <a:latin typeface="Times New Roman" panose="02020603050405020304" pitchFamily="18" charset="0"/>
                <a:ea typeface="Times New Roman" panose="02020603050405020304" pitchFamily="18" charset="0"/>
              </a:rPr>
              <a:t> – санҷоқ; </a:t>
            </a:r>
            <a:r>
              <a:rPr lang="tg-Cyrl-TJ" sz="2400" i="1" dirty="0">
                <a:latin typeface="Times New Roman" panose="02020603050405020304" pitchFamily="18" charset="0"/>
                <a:ea typeface="Times New Roman" panose="02020603050405020304" pitchFamily="18" charset="0"/>
              </a:rPr>
              <a:t>4</a:t>
            </a:r>
            <a:r>
              <a:rPr lang="tg-Cyrl-TJ" sz="2400" dirty="0">
                <a:latin typeface="Times New Roman" panose="02020603050405020304" pitchFamily="18" charset="0"/>
                <a:ea typeface="Times New Roman" panose="02020603050405020304" pitchFamily="18" charset="0"/>
              </a:rPr>
              <a:t>, </a:t>
            </a:r>
            <a:r>
              <a:rPr lang="tg-Cyrl-TJ" sz="2400" i="1" dirty="0">
                <a:latin typeface="Times New Roman" panose="02020603050405020304" pitchFamily="18" charset="0"/>
                <a:ea typeface="Times New Roman" panose="02020603050405020304" pitchFamily="18" charset="0"/>
              </a:rPr>
              <a:t>12</a:t>
            </a:r>
            <a:r>
              <a:rPr lang="tg-Cyrl-TJ" sz="2400" dirty="0">
                <a:latin typeface="Times New Roman" panose="02020603050405020304" pitchFamily="18" charset="0"/>
                <a:ea typeface="Times New Roman" panose="02020603050405020304" pitchFamily="18" charset="0"/>
              </a:rPr>
              <a:t> – такягоҳҳо; </a:t>
            </a:r>
            <a:r>
              <a:rPr lang="tg-Cyrl-TJ" sz="2400" i="1" dirty="0">
                <a:latin typeface="Times New Roman" panose="02020603050405020304" pitchFamily="18" charset="0"/>
                <a:ea typeface="Times New Roman" panose="02020603050405020304" pitchFamily="18" charset="0"/>
              </a:rPr>
              <a:t>5</a:t>
            </a:r>
            <a:r>
              <a:rPr lang="tg-Cyrl-TJ" sz="2400" dirty="0">
                <a:latin typeface="Times New Roman" panose="02020603050405020304" pitchFamily="18" charset="0"/>
                <a:ea typeface="Times New Roman" panose="02020603050405020304" pitchFamily="18" charset="0"/>
              </a:rPr>
              <a:t> – пружина; </a:t>
            </a:r>
            <a:r>
              <a:rPr lang="tg-Cyrl-TJ" sz="2400" i="1" dirty="0">
                <a:latin typeface="Times New Roman" panose="02020603050405020304" pitchFamily="18" charset="0"/>
                <a:ea typeface="Times New Roman" panose="02020603050405020304" pitchFamily="18" charset="0"/>
              </a:rPr>
              <a:t>6</a:t>
            </a:r>
            <a:r>
              <a:rPr lang="tg-Cyrl-TJ" sz="2400" dirty="0">
                <a:latin typeface="Times New Roman" panose="02020603050405020304" pitchFamily="18" charset="0"/>
                <a:ea typeface="Times New Roman" panose="02020603050405020304" pitchFamily="18" charset="0"/>
              </a:rPr>
              <a:t> – тир; </a:t>
            </a:r>
            <a:r>
              <a:rPr lang="tg-Cyrl-TJ" sz="2400" i="1" dirty="0">
                <a:latin typeface="Times New Roman" panose="02020603050405020304" pitchFamily="18" charset="0"/>
                <a:ea typeface="Times New Roman" panose="02020603050405020304" pitchFamily="18" charset="0"/>
              </a:rPr>
              <a:t>7</a:t>
            </a:r>
            <a:r>
              <a:rPr lang="tg-Cyrl-TJ" sz="2400" dirty="0">
                <a:latin typeface="Times New Roman" panose="02020603050405020304" pitchFamily="18" charset="0"/>
                <a:ea typeface="Times New Roman" panose="02020603050405020304" pitchFamily="18" charset="0"/>
              </a:rPr>
              <a:t> – қурс; </a:t>
            </a:r>
            <a:r>
              <a:rPr lang="tg-Cyrl-TJ" sz="2400" i="1" dirty="0">
                <a:latin typeface="Times New Roman" panose="02020603050405020304" pitchFamily="18" charset="0"/>
                <a:ea typeface="Times New Roman" panose="02020603050405020304" pitchFamily="18" charset="0"/>
              </a:rPr>
              <a:t>8</a:t>
            </a:r>
            <a:r>
              <a:rPr lang="tg-Cyrl-TJ" sz="2400" dirty="0">
                <a:latin typeface="Times New Roman" panose="02020603050405020304" pitchFamily="18" charset="0"/>
                <a:ea typeface="Times New Roman" panose="02020603050405020304" pitchFamily="18" charset="0"/>
              </a:rPr>
              <a:t> – магнити домӣ; </a:t>
            </a:r>
            <a:r>
              <a:rPr lang="tg-Cyrl-TJ" sz="2400" i="1" dirty="0">
                <a:latin typeface="Times New Roman" panose="02020603050405020304" pitchFamily="18" charset="0"/>
                <a:ea typeface="Times New Roman" panose="02020603050405020304" pitchFamily="18" charset="0"/>
              </a:rPr>
              <a:t>9</a:t>
            </a:r>
            <a:r>
              <a:rPr lang="tg-Cyrl-TJ" sz="2400" dirty="0">
                <a:latin typeface="Times New Roman" panose="02020603050405020304" pitchFamily="18" charset="0"/>
                <a:ea typeface="Times New Roman" panose="02020603050405020304" pitchFamily="18" charset="0"/>
              </a:rPr>
              <a:t> – сегменти дандонадор; </a:t>
            </a:r>
            <a:r>
              <a:rPr lang="tg-Cyrl-TJ" sz="2400" i="1" dirty="0">
                <a:latin typeface="Times New Roman" panose="02020603050405020304" pitchFamily="18" charset="0"/>
                <a:ea typeface="Times New Roman" panose="02020603050405020304" pitchFamily="18" charset="0"/>
              </a:rPr>
              <a:t>10</a:t>
            </a:r>
            <a:r>
              <a:rPr lang="tg-Cyrl-TJ" sz="2400" dirty="0">
                <a:latin typeface="Times New Roman" panose="02020603050405020304" pitchFamily="18" charset="0"/>
                <a:ea typeface="Times New Roman" panose="02020603050405020304" pitchFamily="18" charset="0"/>
              </a:rPr>
              <a:t> – мурватчарх; </a:t>
            </a:r>
            <a:r>
              <a:rPr lang="tg-Cyrl-TJ" sz="2400" i="1" dirty="0">
                <a:latin typeface="Times New Roman" panose="02020603050405020304" pitchFamily="18" charset="0"/>
                <a:ea typeface="Times New Roman" panose="02020603050405020304" pitchFamily="18" charset="0"/>
              </a:rPr>
              <a:t>11</a:t>
            </a:r>
            <a:r>
              <a:rPr lang="tg-Cyrl-TJ" sz="2400" dirty="0">
                <a:latin typeface="Times New Roman" panose="02020603050405020304" pitchFamily="18" charset="0"/>
                <a:ea typeface="Times New Roman" panose="02020603050405020304" pitchFamily="18" charset="0"/>
              </a:rPr>
              <a:t> – чорчӯбаи ҳаракаткунанда; </a:t>
            </a:r>
            <a:r>
              <a:rPr lang="tg-Cyrl-TJ" sz="2400" i="1" dirty="0">
                <a:latin typeface="Times New Roman" panose="02020603050405020304" pitchFamily="18" charset="0"/>
                <a:ea typeface="Times New Roman" panose="02020603050405020304" pitchFamily="18" charset="0"/>
              </a:rPr>
              <a:t>13</a:t>
            </a:r>
            <a:r>
              <a:rPr lang="tg-Cyrl-TJ" sz="2400" dirty="0">
                <a:latin typeface="Times New Roman" panose="02020603050405020304" pitchFamily="18" charset="0"/>
                <a:ea typeface="Times New Roman" panose="02020603050405020304" pitchFamily="18" charset="0"/>
              </a:rPr>
              <a:t> – шоинак; </a:t>
            </a:r>
            <a:r>
              <a:rPr lang="tg-Cyrl-TJ" sz="2400" i="1" dirty="0">
                <a:latin typeface="Times New Roman" panose="02020603050405020304" pitchFamily="18" charset="0"/>
                <a:ea typeface="Times New Roman" panose="02020603050405020304" pitchFamily="18" charset="0"/>
              </a:rPr>
              <a:t>14</a:t>
            </a:r>
            <a:r>
              <a:rPr lang="tg-Cyrl-TJ" sz="2400" dirty="0">
                <a:latin typeface="Times New Roman" panose="02020603050405020304" pitchFamily="18" charset="0"/>
                <a:ea typeface="Times New Roman" panose="02020603050405020304" pitchFamily="18" charset="0"/>
              </a:rPr>
              <a:t> – тамосҳо; </a:t>
            </a:r>
            <a:r>
              <a:rPr lang="tg-Cyrl-TJ" sz="2400" i="1" dirty="0">
                <a:latin typeface="Times New Roman" panose="02020603050405020304" pitchFamily="18" charset="0"/>
                <a:ea typeface="Times New Roman" panose="02020603050405020304" pitchFamily="18" charset="0"/>
              </a:rPr>
              <a:t>15</a:t>
            </a:r>
            <a:r>
              <a:rPr lang="tg-Cyrl-TJ" sz="2400" dirty="0">
                <a:latin typeface="Times New Roman" panose="02020603050405020304" pitchFamily="18" charset="0"/>
                <a:ea typeface="Times New Roman" panose="02020603050405020304" pitchFamily="18" charset="0"/>
              </a:rPr>
              <a:t>, </a:t>
            </a:r>
            <a:r>
              <a:rPr lang="tg-Cyrl-TJ" sz="2400" i="1" dirty="0">
                <a:latin typeface="Times New Roman" panose="02020603050405020304" pitchFamily="18" charset="0"/>
                <a:ea typeface="Times New Roman" panose="02020603050405020304" pitchFamily="18" charset="0"/>
              </a:rPr>
              <a:t>16</a:t>
            </a:r>
            <a:r>
              <a:rPr lang="tg-Cyrl-TJ" sz="2400" dirty="0">
                <a:latin typeface="Times New Roman" panose="02020603050405020304" pitchFamily="18" charset="0"/>
                <a:ea typeface="Times New Roman" panose="02020603050405020304" pitchFamily="18" charset="0"/>
              </a:rPr>
              <a:t> – резапечи идоракунанда; </a:t>
            </a:r>
            <a:r>
              <a:rPr lang="tg-Cyrl-TJ" sz="2400" i="1" dirty="0">
                <a:latin typeface="Times New Roman" panose="02020603050405020304" pitchFamily="18" charset="0"/>
                <a:ea typeface="Times New Roman" panose="02020603050405020304" pitchFamily="18" charset="0"/>
              </a:rPr>
              <a:t>17</a:t>
            </a:r>
            <a:r>
              <a:rPr lang="tg-Cyrl-TJ" sz="2400" dirty="0">
                <a:latin typeface="Times New Roman" panose="02020603050405020304" pitchFamily="18" charset="0"/>
                <a:ea typeface="Times New Roman" panose="02020603050405020304" pitchFamily="18" charset="0"/>
              </a:rPr>
              <a:t> – лангар; </a:t>
            </a:r>
            <a:r>
              <a:rPr lang="tg-Cyrl-TJ" sz="2400" i="1" dirty="0">
                <a:latin typeface="Times New Roman" panose="02020603050405020304" pitchFamily="18" charset="0"/>
                <a:ea typeface="Times New Roman" panose="02020603050405020304" pitchFamily="18" charset="0"/>
              </a:rPr>
              <a:t>18</a:t>
            </a:r>
            <a:r>
              <a:rPr lang="tg-Cyrl-TJ" sz="2400" dirty="0">
                <a:latin typeface="Times New Roman" panose="02020603050405020304" pitchFamily="18" charset="0"/>
                <a:ea typeface="Times New Roman" panose="02020603050405020304" pitchFamily="18" charset="0"/>
              </a:rPr>
              <a:t> – варақа; </a:t>
            </a:r>
            <a:r>
              <a:rPr lang="tg-Cyrl-TJ" sz="2400" i="1" dirty="0">
                <a:latin typeface="Times New Roman" panose="02020603050405020304" pitchFamily="18" charset="0"/>
                <a:ea typeface="Times New Roman" panose="02020603050405020304" pitchFamily="18" charset="0"/>
              </a:rPr>
              <a:t>19</a:t>
            </a:r>
            <a:r>
              <a:rPr lang="tg-Cyrl-TJ" sz="2400" dirty="0">
                <a:latin typeface="Times New Roman" panose="02020603050405020304" pitchFamily="18" charset="0"/>
                <a:ea typeface="Times New Roman" panose="02020603050405020304" pitchFamily="18" charset="0"/>
              </a:rPr>
              <a:t> – периз (штепсель); </a:t>
            </a:r>
            <a:r>
              <a:rPr lang="tg-Cyrl-TJ" sz="2400" i="1" dirty="0">
                <a:latin typeface="Times New Roman" panose="02020603050405020304" pitchFamily="18" charset="0"/>
                <a:ea typeface="Times New Roman" panose="02020603050405020304" pitchFamily="18" charset="0"/>
              </a:rPr>
              <a:t>20</a:t>
            </a:r>
            <a:r>
              <a:rPr lang="tg-Cyrl-TJ" sz="2400" dirty="0">
                <a:latin typeface="Times New Roman" panose="02020603050405020304" pitchFamily="18" charset="0"/>
                <a:ea typeface="Times New Roman" panose="02020603050405020304" pitchFamily="18" charset="0"/>
              </a:rPr>
              <a:t> – печа</a:t>
            </a:r>
            <a:endParaRPr lang="ru-RU" sz="2400" dirty="0"/>
          </a:p>
        </p:txBody>
      </p:sp>
    </p:spTree>
    <p:extLst>
      <p:ext uri="{BB962C8B-B14F-4D97-AF65-F5344CB8AC3E}">
        <p14:creationId xmlns:p14="http://schemas.microsoft.com/office/powerpoint/2010/main" val="1506766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7E5088DF-91BC-415C-B963-ABD99A516CB3}"/>
              </a:ext>
            </a:extLst>
          </p:cNvPr>
          <p:cNvSpPr/>
          <p:nvPr/>
        </p:nvSpPr>
        <p:spPr>
          <a:xfrm>
            <a:off x="1923975" y="0"/>
            <a:ext cx="6787436"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Релеи ченкунандаи индуксионии ҷараён</a:t>
            </a:r>
          </a:p>
        </p:txBody>
      </p:sp>
      <p:sp>
        <p:nvSpPr>
          <p:cNvPr id="5" name="Прямоугольник 4">
            <a:extLst>
              <a:ext uri="{FF2B5EF4-FFF2-40B4-BE49-F238E27FC236}">
                <a16:creationId xmlns:a16="http://schemas.microsoft.com/office/drawing/2014/main" id="{ED03B3BD-232A-45DA-A49C-1AE0CCA45034}"/>
              </a:ext>
            </a:extLst>
          </p:cNvPr>
          <p:cNvSpPr/>
          <p:nvPr/>
        </p:nvSpPr>
        <p:spPr>
          <a:xfrm>
            <a:off x="683211" y="836636"/>
            <a:ext cx="8709364" cy="5011949"/>
          </a:xfrm>
          <a:prstGeom prst="rect">
            <a:avLst/>
          </a:prstGeom>
        </p:spPr>
        <p:txBody>
          <a:bodyPr wrap="square">
            <a:spAutoFit/>
          </a:bodyPr>
          <a:lstStyle/>
          <a:p>
            <a:pPr marL="457200" algn="just">
              <a:lnSpc>
                <a:spcPct val="150000"/>
              </a:lnSpc>
              <a:tabLst>
                <a:tab pos="3690620" algn="l"/>
              </a:tabLst>
            </a:pPr>
            <a:r>
              <a:rPr lang="tg-Cyrl-TJ" sz="2400" dirty="0">
                <a:latin typeface="Times New Roman" panose="02020603050405020304" pitchFamily="18" charset="0"/>
                <a:ea typeface="Calibri" panose="020F0502020204030204" pitchFamily="34" charset="0"/>
                <a:cs typeface="Times New Roman" panose="02020603050405020304" pitchFamily="18" charset="0"/>
              </a:rPr>
              <a:t>       Бартарияти реле дар бисёрфунксиягии он мебошад. Релеи РТ-80-ро ҳамчун қисми ченкунанда бо ду зинаи ҳимоя (лаҳзавӣ ва бо таъхири вақт), инчунин қисми мантиқӣ ва иҷрокунандаи васоили ҳимояи релеӣ истифода бурдан мумкин аст. Реле зариби бозгашти хуб, хатогии ками ҷараёнӣ ва вақти кории муносиб дорад. Дар релеи РТ-90 асосан ҳамин гуна параметрҳое, ки дар РТ-80 ҳаст, мавҷуданд, вале пуркунии магнитноқил ва аз ин рӯ, гузариш ба- </a:t>
            </a:r>
            <a:endParaRPr lang="ru-RU" sz="2400" dirty="0">
              <a:latin typeface="Times New Roman" panose="02020603050405020304" pitchFamily="18" charset="0"/>
              <a:cs typeface="Times New Roman" panose="02020603050405020304" pitchFamily="18" charset="0"/>
            </a:endParaRPr>
          </a:p>
          <a:p>
            <a:pPr marL="457200" algn="just">
              <a:lnSpc>
                <a:spcPct val="150000"/>
              </a:lnSpc>
              <a:tabLst>
                <a:tab pos="3690620" algn="l"/>
              </a:tabLst>
            </a:pP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436094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F8A81017-2C70-4A03-BD62-71D255F03B57}"/>
              </a:ext>
            </a:extLst>
          </p:cNvPr>
          <p:cNvSpPr/>
          <p:nvPr/>
        </p:nvSpPr>
        <p:spPr>
          <a:xfrm>
            <a:off x="1923975" y="0"/>
            <a:ext cx="6787436" cy="661207"/>
          </a:xfrm>
          <a:prstGeom prst="rect">
            <a:avLst/>
          </a:prstGeom>
        </p:spPr>
        <p:txBody>
          <a:bodyPr wrap="none">
            <a:spAutoFit/>
          </a:bodyPr>
          <a:lstStyle/>
          <a:p>
            <a:pPr>
              <a:lnSpc>
                <a:spcPct val="150000"/>
              </a:lnSpc>
            </a:pPr>
            <a:r>
              <a:rPr lang="tg-Cyrl-TJ" sz="2800" b="1" dirty="0">
                <a:solidFill>
                  <a:schemeClr val="bg1"/>
                </a:solidFill>
                <a:latin typeface="Times New Roman" panose="02020603050405020304" pitchFamily="18" charset="0"/>
                <a:cs typeface="Times New Roman" panose="02020603050405020304" pitchFamily="18" charset="0"/>
              </a:rPr>
              <a:t>Релеи ченкунандаи индуксионии ҷараён</a:t>
            </a:r>
          </a:p>
        </p:txBody>
      </p:sp>
      <p:sp>
        <p:nvSpPr>
          <p:cNvPr id="5" name="Прямоугольник 4">
            <a:extLst>
              <a:ext uri="{FF2B5EF4-FFF2-40B4-BE49-F238E27FC236}">
                <a16:creationId xmlns:a16="http://schemas.microsoft.com/office/drawing/2014/main" id="{8AC24FA0-D3B7-48DE-B2A2-003374C716A4}"/>
              </a:ext>
            </a:extLst>
          </p:cNvPr>
          <p:cNvSpPr/>
          <p:nvPr/>
        </p:nvSpPr>
        <p:spPr>
          <a:xfrm>
            <a:off x="1064950" y="826614"/>
            <a:ext cx="8300991" cy="3903569"/>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rPr>
              <a:t>-тавсифи новобаста вақте ба амал меояд, ки агар каратнокии ҷараён аз 2 – 2,5 маротиба кам бошад. Ин аз ҳисоби баланд бардоштани ҚМҲ-и печа ва тағйир додани конструксияи охирҳои қутбии магнитноқил ба даст меояд. Инчунин, хусусиятҳои дигар ҳам мавҷуданд, ки аз ҳисоби тағйирёбии параметрҳои электромагнитӣ ба вуҷуд меоянд. Тавоноии истеъмолии РТ-90 тахминан 30 В·А-ро ташкил медиҳад.</a:t>
            </a:r>
            <a:endParaRPr lang="ru-RU" sz="2400" dirty="0"/>
          </a:p>
        </p:txBody>
      </p:sp>
    </p:spTree>
    <p:extLst>
      <p:ext uri="{BB962C8B-B14F-4D97-AF65-F5344CB8AC3E}">
        <p14:creationId xmlns:p14="http://schemas.microsoft.com/office/powerpoint/2010/main" val="329851108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7B266FB3-9B0D-4C90-BB4F-18B73BDD7E3B}"/>
              </a:ext>
            </a:extLst>
          </p:cNvPr>
          <p:cNvSpPr/>
          <p:nvPr/>
        </p:nvSpPr>
        <p:spPr>
          <a:xfrm>
            <a:off x="1570421" y="115410"/>
            <a:ext cx="6765157" cy="523220"/>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Ҷамъбасти мавзуъ:</a:t>
            </a:r>
          </a:p>
        </p:txBody>
      </p:sp>
      <p:sp>
        <p:nvSpPr>
          <p:cNvPr id="5" name="Прямоугольник 4">
            <a:extLst>
              <a:ext uri="{FF2B5EF4-FFF2-40B4-BE49-F238E27FC236}">
                <a16:creationId xmlns:a16="http://schemas.microsoft.com/office/drawing/2014/main" id="{9E6714F3-7B87-4EEE-913E-873C9DA716E5}"/>
              </a:ext>
            </a:extLst>
          </p:cNvPr>
          <p:cNvSpPr/>
          <p:nvPr/>
        </p:nvSpPr>
        <p:spPr>
          <a:xfrm>
            <a:off x="1091583" y="638630"/>
            <a:ext cx="8203337" cy="5170646"/>
          </a:xfrm>
          <a:prstGeom prst="rect">
            <a:avLst/>
          </a:prstGeom>
        </p:spPr>
        <p:txBody>
          <a:bodyPr wrap="square">
            <a:spAutoFit/>
          </a:bodyPr>
          <a:lstStyle/>
          <a:p>
            <a:pPr algn="just"/>
            <a:r>
              <a:rPr lang="ru-RU" sz="2200" dirty="0">
                <a:latin typeface="Times New Roman" panose="02020603050405020304" pitchFamily="18" charset="0"/>
                <a:cs typeface="Times New Roman" panose="02020603050405020304" pitchFamily="18" charset="0"/>
              </a:rPr>
              <a:t>    Релеҳо унсурҳои муҳим дар системаҳои автоматика ва ҳимояи электрикӣ мебошанд. Релеҳои мантиқии электромагнитӣ амалиётҳои мантиқиро бо истифода аз контактҳои электромеханикӣ иҷро мекунанд. Релеҳои нишондиҳанда барои нишон додани ҳолати кории система ва огоҳкунии визуалӣ истифода мешаванд. </a:t>
            </a:r>
          </a:p>
          <a:p>
            <a:pPr algn="just"/>
            <a:r>
              <a:rPr lang="ru-RU" sz="2200" dirty="0">
                <a:latin typeface="Times New Roman" panose="02020603050405020304" pitchFamily="18" charset="0"/>
                <a:cs typeface="Times New Roman" panose="02020603050405020304" pitchFamily="18" charset="0"/>
              </a:rPr>
              <a:t>    Релеҳои индуксионӣ дар асоси таъсири майдони магнитии тағйирёбанда фаъол мешаванд ва дар шабакаҳои барқи тағйирёбанда васеъ корбурд доранд. Принсипи кори онҳо ба ҳаракати диски металлӣ дар майдонҳои магнитӣ асос ёфтааст. Релеи ченкунандаи индуксионии ҷараён махсус барои муайян ва назорат кардани сатҳи ҷараён истифода мешавад. </a:t>
            </a:r>
          </a:p>
          <a:p>
            <a:pPr algn="just"/>
            <a:r>
              <a:rPr lang="ru-RU" sz="2200" dirty="0">
                <a:latin typeface="Times New Roman" panose="02020603050405020304" pitchFamily="18" charset="0"/>
                <a:cs typeface="Times New Roman" panose="02020603050405020304" pitchFamily="18" charset="0"/>
              </a:rPr>
              <a:t>    Ҳангоми зиёд шудани ҷараён, он автоматикунонии ҳимояро таъмин мекунад. Ҳамаи ин навъҳои релеҳо барои таъмини кори боэътимоди системаҳои энергетикӣ аҳамияти бузург доранд.</a:t>
            </a:r>
          </a:p>
        </p:txBody>
      </p:sp>
    </p:spTree>
    <p:extLst>
      <p:ext uri="{BB962C8B-B14F-4D97-AF65-F5344CB8AC3E}">
        <p14:creationId xmlns:p14="http://schemas.microsoft.com/office/powerpoint/2010/main" val="10958986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4" descr="Картинки по запросу корпоративное управление"/>
          <p:cNvSpPr/>
          <p:nvPr/>
        </p:nvSpPr>
        <p:spPr>
          <a:xfrm>
            <a:off x="126405" y="525562"/>
            <a:ext cx="247650" cy="24765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63">
              <a:solidFill>
                <a:schemeClr val="dk1"/>
              </a:solidFill>
              <a:latin typeface="Century Gothic"/>
              <a:ea typeface="Century Gothic"/>
              <a:cs typeface="Century Gothic"/>
              <a:sym typeface="Century Gothic"/>
            </a:endParaRPr>
          </a:p>
        </p:txBody>
      </p:sp>
      <p:sp>
        <p:nvSpPr>
          <p:cNvPr id="281" name="Google Shape;281;p24"/>
          <p:cNvSpPr txBox="1"/>
          <p:nvPr/>
        </p:nvSpPr>
        <p:spPr>
          <a:xfrm>
            <a:off x="0" y="0"/>
            <a:ext cx="9906000" cy="648030"/>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ts val="3500"/>
              <a:buFont typeface="Times New Roman"/>
              <a:buNone/>
            </a:pPr>
            <a:r>
              <a:rPr lang="uz-Cyrl-UZ" sz="3500" b="1" dirty="0">
                <a:solidFill>
                  <a:schemeClr val="lt1"/>
                </a:solidFill>
                <a:latin typeface="Times New Roman"/>
                <a:ea typeface="Times New Roman"/>
                <a:cs typeface="Times New Roman"/>
                <a:sym typeface="Times New Roman"/>
              </a:rPr>
              <a:t>Адабиёт</a:t>
            </a:r>
            <a:endParaRPr sz="3500" b="1" dirty="0">
              <a:solidFill>
                <a:schemeClr val="lt1"/>
              </a:solidFill>
              <a:latin typeface="Times New Roman"/>
              <a:ea typeface="Times New Roman"/>
              <a:cs typeface="Times New Roman"/>
              <a:sym typeface="Times New Roman"/>
            </a:endParaRPr>
          </a:p>
        </p:txBody>
      </p:sp>
      <p:sp>
        <p:nvSpPr>
          <p:cNvPr id="5" name="Rectangle 1">
            <a:extLst>
              <a:ext uri="{FF2B5EF4-FFF2-40B4-BE49-F238E27FC236}">
                <a16:creationId xmlns:a16="http://schemas.microsoft.com/office/drawing/2014/main" id="{ADC910C7-12FD-4803-BB45-1097967339CA}"/>
              </a:ext>
            </a:extLst>
          </p:cNvPr>
          <p:cNvSpPr>
            <a:spLocks noChangeArrowheads="1"/>
          </p:cNvSpPr>
          <p:nvPr/>
        </p:nvSpPr>
        <p:spPr bwMode="auto">
          <a:xfrm>
            <a:off x="750600" y="849627"/>
            <a:ext cx="8617863" cy="4093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sz="2000"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tg-Cyrl-TJ" sz="2000" dirty="0">
                <a:latin typeface="Times New Roman" panose="02020603050405020304" pitchFamily="18" charset="0"/>
                <a:cs typeface="Times New Roman" panose="02020603050405020304" pitchFamily="18" charset="0"/>
              </a:rPr>
              <a:t>Абдуллоев, Р.Т. Ҳимояи релеии таҷҳизоти электроэнергетикӣ: воситаи таълим / Р.Т. Абдуллоев, Д.Д. Давлатшоев, Б.Т. Абдуллоев,  Н.Х. Табаров. – Душанбе: Промэкспо, 2018. – 333 с.</a:t>
            </a:r>
            <a:endParaRPr lang="ru-RU" sz="2000"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ru-RU" sz="2000" dirty="0">
                <a:latin typeface="Times New Roman" panose="02020603050405020304" pitchFamily="18" charset="0"/>
                <a:cs typeface="Times New Roman" panose="02020603050405020304" pitchFamily="18" charset="0"/>
              </a:rPr>
              <a:t>Раҷабов, П., Д. Давлатшоев, У. Хоҷаева, и М. Каримов. </a:t>
            </a:r>
            <a:r>
              <a:rPr lang="ru-RU" sz="2000" i="1" dirty="0">
                <a:latin typeface="Times New Roman" panose="02020603050405020304" pitchFamily="18" charset="0"/>
                <a:cs typeface="Times New Roman" panose="02020603050405020304" pitchFamily="18" charset="0"/>
              </a:rPr>
              <a:t>Луғати истилоҳи соҳаи энергетика (русӣ-тоҷикӣ)</a:t>
            </a:r>
            <a:r>
              <a:rPr lang="ru-RU" sz="2000" dirty="0">
                <a:latin typeface="Times New Roman" panose="02020603050405020304" pitchFamily="18" charset="0"/>
                <a:cs typeface="Times New Roman" panose="02020603050405020304" pitchFamily="18" charset="0"/>
              </a:rPr>
              <a:t>. Душанбе: Комбинати полиграфии Вазорати фарҳанги Ҷумҳурии Тоҷикистон, 2004.</a:t>
            </a:r>
          </a:p>
          <a:p>
            <a:pPr marL="342900" lvl="0" indent="-342900">
              <a:buFont typeface="+mj-lt"/>
              <a:buAutoNum type="arabicPeriod"/>
            </a:pPr>
            <a:r>
              <a:rPr lang="ru-RU" sz="2000" dirty="0">
                <a:latin typeface="Times New Roman" panose="02020603050405020304" pitchFamily="18" charset="0"/>
                <a:cs typeface="Times New Roman" panose="02020603050405020304" pitchFamily="18" charset="0"/>
              </a:rPr>
              <a:t>Гельфанд, Я. С. </a:t>
            </a:r>
            <a:r>
              <a:rPr lang="ru-RU" sz="2000" i="1" dirty="0">
                <a:latin typeface="Times New Roman" panose="02020603050405020304" pitchFamily="18" charset="0"/>
                <a:cs typeface="Times New Roman" panose="02020603050405020304" pitchFamily="18" charset="0"/>
              </a:rPr>
              <a:t>Релейная защита распределительных сетей</a:t>
            </a:r>
            <a:r>
              <a:rPr lang="ru-RU" sz="2000" dirty="0">
                <a:latin typeface="Times New Roman" panose="02020603050405020304" pitchFamily="18" charset="0"/>
                <a:cs typeface="Times New Roman" panose="02020603050405020304" pitchFamily="18" charset="0"/>
              </a:rPr>
              <a:t>. 2-ю издания, перераб. ва иловашуд. М.: Энергоатомиздат, 1987.</a:t>
            </a:r>
          </a:p>
          <a:p>
            <a:pPr lvl="0" algn="just" eaLnBrk="0" fontAlgn="base" hangingPunct="0">
              <a:spcBef>
                <a:spcPct val="0"/>
              </a:spcBef>
              <a:spcAft>
                <a:spcPct val="0"/>
              </a:spcAft>
              <a:buClrTx/>
            </a:pPr>
            <a:endParaRPr lang="tg-Cyrl-TJ" sz="2000" u="sng" dirty="0">
              <a:solidFill>
                <a:srgbClr val="0563C1"/>
              </a:solidFill>
              <a:latin typeface="Times New Roman" panose="02020603050405020304" pitchFamily="18" charset="0"/>
              <a:ea typeface="Calibri" panose="020F0502020204030204" pitchFamily="34" charset="0"/>
              <a:cs typeface="Times New Roman" panose="02020603050405020304" pitchFamily="18" charset="0"/>
            </a:endParaRPr>
          </a:p>
          <a:p>
            <a:pPr lvl="0" algn="just" eaLnBrk="0" fontAlgn="base" hangingPunct="0">
              <a:spcBef>
                <a:spcPct val="0"/>
              </a:spcBef>
              <a:spcAft>
                <a:spcPct val="0"/>
              </a:spcAft>
              <a:buClrTx/>
            </a:pPr>
            <a:endParaRPr kumimoji="0" lang="ru-RU" altLang="ru-RU"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endParaRPr kumimoji="0" lang="ru-RU" altLang="ru-RU"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endParaRPr kumimoji="0" lang="ru-RU" altLang="ru-RU"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8749"/>
    </mc:Choice>
    <mc:Fallback xmlns="">
      <p:transition spd="slow" advTm="38749"/>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25"/>
          <p:cNvSpPr txBox="1">
            <a:spLocks noGrp="1"/>
          </p:cNvSpPr>
          <p:nvPr>
            <p:ph type="body" idx="1"/>
          </p:nvPr>
        </p:nvSpPr>
        <p:spPr>
          <a:xfrm>
            <a:off x="838200" y="2029981"/>
            <a:ext cx="8229600" cy="1966906"/>
          </a:xfrm>
          <a:prstGeom prst="rect">
            <a:avLst/>
          </a:prstGeom>
          <a:noFill/>
          <a:ln>
            <a:noFill/>
          </a:ln>
        </p:spPr>
        <p:txBody>
          <a:bodyPr spcFirstLastPara="1" wrap="square" lIns="91425" tIns="45700" rIns="91425" bIns="45700" anchor="t" anchorCtr="0">
            <a:normAutofit/>
          </a:bodyPr>
          <a:lstStyle/>
          <a:p>
            <a:pPr marL="228600" lvl="0" indent="-50800" algn="ctr" rtl="0">
              <a:lnSpc>
                <a:spcPct val="90000"/>
              </a:lnSpc>
              <a:spcBef>
                <a:spcPts val="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228600" lvl="0" indent="-50800" algn="ctr" rtl="0">
              <a:lnSpc>
                <a:spcPct val="90000"/>
              </a:lnSpc>
              <a:spcBef>
                <a:spcPts val="100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0" lvl="0" indent="0" algn="ctr" rtl="0">
              <a:lnSpc>
                <a:spcPct val="90000"/>
              </a:lnSpc>
              <a:spcBef>
                <a:spcPts val="1000"/>
              </a:spcBef>
              <a:spcAft>
                <a:spcPts val="0"/>
              </a:spcAft>
              <a:buClr>
                <a:schemeClr val="dk1"/>
              </a:buClr>
              <a:buSzPts val="2800"/>
              <a:buNone/>
            </a:pPr>
            <a:r>
              <a:rPr lang="uz-Cyrl-UZ" sz="3200" b="1" dirty="0">
                <a:latin typeface="Times New Roman" panose="02020603050405020304" pitchFamily="18" charset="0"/>
                <a:cs typeface="Times New Roman" panose="02020603050405020304" pitchFamily="18" charset="0"/>
              </a:rPr>
              <a:t> </a:t>
            </a:r>
            <a:r>
              <a:rPr lang="uz-Cyrl-UZ" sz="3200" b="1" dirty="0">
                <a:latin typeface="Times New Roman" panose="02020603050405020304" pitchFamily="18" charset="0"/>
                <a:ea typeface="Times New Roman"/>
                <a:cs typeface="Times New Roman" panose="02020603050405020304" pitchFamily="18" charset="0"/>
                <a:sym typeface="Times New Roman"/>
              </a:rPr>
              <a:t>ТАШАККУР!</a:t>
            </a:r>
            <a:endParaRPr sz="3200" b="1" dirty="0">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4258"/>
    </mc:Choice>
    <mc:Fallback xmlns="">
      <p:transition spd="slow" advTm="4258"/>
    </mc:Fallback>
  </mc:AlternateContent>
</p:sld>
</file>

<file path=ppt/theme/theme1.xml><?xml version="1.0" encoding="utf-8"?>
<a:theme xmlns:a="http://schemas.openxmlformats.org/drawingml/2006/main"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2233</TotalTime>
  <Words>1476</Words>
  <Application>Microsoft Office PowerPoint</Application>
  <PresentationFormat>Лист A4 (210x297 мм)</PresentationFormat>
  <Paragraphs>148</Paragraphs>
  <Slides>41</Slides>
  <Notes>5</Notes>
  <HiddenSlides>0</HiddenSlides>
  <MMClips>0</MMClips>
  <ScaleCrop>false</ScaleCrop>
  <HeadingPairs>
    <vt:vector size="8" baseType="variant">
      <vt:variant>
        <vt:lpstr>Использованные шрифты</vt:lpstr>
      </vt:variant>
      <vt:variant>
        <vt:i4>5</vt:i4>
      </vt:variant>
      <vt:variant>
        <vt:lpstr>Тема</vt:lpstr>
      </vt:variant>
      <vt:variant>
        <vt:i4>1</vt:i4>
      </vt:variant>
      <vt:variant>
        <vt:lpstr>Внедренные серверы OLE</vt:lpstr>
      </vt:variant>
      <vt:variant>
        <vt:i4>1</vt:i4>
      </vt:variant>
      <vt:variant>
        <vt:lpstr>Заголовки слайдов</vt:lpstr>
      </vt:variant>
      <vt:variant>
        <vt:i4>41</vt:i4>
      </vt:variant>
    </vt:vector>
  </HeadingPairs>
  <TitlesOfParts>
    <vt:vector size="48" baseType="lpstr">
      <vt:lpstr>Cambria Math</vt:lpstr>
      <vt:lpstr>Century Gothic</vt:lpstr>
      <vt:lpstr>Arial</vt:lpstr>
      <vt:lpstr>Times New Roman</vt:lpstr>
      <vt:lpstr>Calibri</vt:lpstr>
      <vt:lpstr>Тема Office</vt:lpstr>
      <vt:lpstr>Visio.Drawing.11</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user_2</dc:creator>
  <cp:lastModifiedBy>Абдуллоев Бахтиёр</cp:lastModifiedBy>
  <cp:revision>220</cp:revision>
  <dcterms:created xsi:type="dcterms:W3CDTF">2017-07-03T07:04:34Z</dcterms:created>
  <dcterms:modified xsi:type="dcterms:W3CDTF">2025-05-13T03:07:28Z</dcterms:modified>
</cp:coreProperties>
</file>