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3" r:id="rId18"/>
    <p:sldId id="274"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04.10.2019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00043"/>
            <a:ext cx="7772400" cy="1428759"/>
          </a:xfrm>
        </p:spPr>
        <p:txBody>
          <a:bodyPr>
            <a:normAutofit fontScale="90000"/>
          </a:bodyPr>
          <a:lstStyle/>
          <a:p>
            <a:r>
              <a:rPr lang="en-US" b="1" dirty="0" err="1" smtClean="0"/>
              <a:t>Mavzu</a:t>
            </a:r>
            <a:r>
              <a:rPr lang="en-US" b="1" dirty="0" smtClean="0"/>
              <a:t>:  </a:t>
            </a:r>
            <a:r>
              <a:rPr lang="en-US" b="1" dirty="0" err="1" smtClean="0"/>
              <a:t>Magnit</a:t>
            </a:r>
            <a:r>
              <a:rPr lang="en-US" b="1" dirty="0" smtClean="0"/>
              <a:t> </a:t>
            </a:r>
            <a:r>
              <a:rPr lang="en-US" b="1" dirty="0" err="1" smtClean="0"/>
              <a:t>induksiya</a:t>
            </a:r>
            <a:r>
              <a:rPr lang="en-US" b="1" dirty="0" smtClean="0"/>
              <a:t> </a:t>
            </a:r>
            <a:r>
              <a:rPr lang="en-US" b="1" dirty="0" err="1" smtClean="0"/>
              <a:t>usulining</a:t>
            </a:r>
            <a:r>
              <a:rPr lang="en-US" b="1" dirty="0" smtClean="0"/>
              <a:t> </a:t>
            </a:r>
            <a:r>
              <a:rPr lang="en-US" b="1" dirty="0" err="1" smtClean="0"/>
              <a:t>fizik</a:t>
            </a:r>
            <a:r>
              <a:rPr lang="en-US" b="1" dirty="0" smtClean="0"/>
              <a:t> </a:t>
            </a:r>
            <a:r>
              <a:rPr lang="en-US" b="1" dirty="0" err="1" smtClean="0"/>
              <a:t>mohiyati</a:t>
            </a:r>
            <a:r>
              <a:rPr lang="en-US" b="1" dirty="0" smtClean="0"/>
              <a:t>. </a:t>
            </a:r>
            <a:r>
              <a:rPr lang="en-US" b="1" dirty="0" err="1" smtClean="0"/>
              <a:t>Magnit</a:t>
            </a:r>
            <a:r>
              <a:rPr lang="en-US" b="1" dirty="0" smtClean="0"/>
              <a:t> </a:t>
            </a:r>
            <a:r>
              <a:rPr lang="en-US" b="1" dirty="0" err="1" smtClean="0"/>
              <a:t>kukuni</a:t>
            </a:r>
            <a:r>
              <a:rPr lang="en-US" b="1" dirty="0" smtClean="0"/>
              <a:t> </a:t>
            </a:r>
            <a:r>
              <a:rPr lang="en-US" b="1" dirty="0" err="1" smtClean="0"/>
              <a:t>usuli</a:t>
            </a:r>
            <a:r>
              <a:rPr lang="en-US" b="1" dirty="0" smtClean="0"/>
              <a:t>.</a:t>
            </a:r>
            <a:r>
              <a:rPr lang="ru-RU" dirty="0" smtClean="0"/>
              <a:t/>
            </a:r>
            <a:br>
              <a:rPr lang="ru-RU" dirty="0" smtClean="0"/>
            </a:br>
            <a:endParaRPr lang="ru-RU" dirty="0"/>
          </a:p>
        </p:txBody>
      </p:sp>
      <p:sp>
        <p:nvSpPr>
          <p:cNvPr id="3" name="Подзаголовок 2"/>
          <p:cNvSpPr>
            <a:spLocks noGrp="1"/>
          </p:cNvSpPr>
          <p:nvPr>
            <p:ph type="subTitle" idx="1"/>
          </p:nvPr>
        </p:nvSpPr>
        <p:spPr>
          <a:xfrm>
            <a:off x="428596" y="2000240"/>
            <a:ext cx="8286808" cy="3638560"/>
          </a:xfrm>
        </p:spPr>
        <p:txBody>
          <a:bodyPr/>
          <a:lstStyle/>
          <a:p>
            <a:r>
              <a:rPr lang="en-US" b="1" dirty="0" err="1" smtClean="0"/>
              <a:t>Reja</a:t>
            </a:r>
            <a:r>
              <a:rPr lang="en-US" b="1" dirty="0" smtClean="0"/>
              <a:t>:</a:t>
            </a:r>
            <a:endParaRPr lang="ru-RU" dirty="0" smtClean="0"/>
          </a:p>
          <a:p>
            <a:pPr algn="l"/>
            <a:r>
              <a:rPr lang="en-US" b="1" dirty="0" smtClean="0"/>
              <a:t>6</a:t>
            </a:r>
            <a:r>
              <a:rPr lang="uz-Cyrl-UZ" b="1" dirty="0" smtClean="0"/>
              <a:t>.1. Magnit defektoskopiyasining fizik asoslari</a:t>
            </a:r>
            <a:r>
              <a:rPr lang="en-US" b="1" dirty="0" smtClean="0"/>
              <a:t>.</a:t>
            </a:r>
            <a:endParaRPr lang="ru-RU" dirty="0" smtClean="0"/>
          </a:p>
          <a:p>
            <a:pPr algn="l"/>
            <a:r>
              <a:rPr lang="en-US" b="1" dirty="0" smtClean="0"/>
              <a:t>6</a:t>
            </a:r>
            <a:r>
              <a:rPr lang="uz-Cyrl-UZ" b="1" dirty="0" smtClean="0"/>
              <a:t>.2. Magnit kukunli usuli.</a:t>
            </a:r>
            <a:endParaRPr lang="ru-RU" dirty="0" smtClean="0"/>
          </a:p>
          <a:p>
            <a:pPr algn="l"/>
            <a:r>
              <a:rPr lang="en-US" b="1" dirty="0" smtClean="0"/>
              <a:t>6</a:t>
            </a:r>
            <a:r>
              <a:rPr lang="uz-Cyrl-UZ" b="1" dirty="0" smtClean="0"/>
              <a:t>.3. Magnitografik usul.</a:t>
            </a:r>
            <a:endParaRPr lang="ru-RU" dirty="0" smtClean="0"/>
          </a:p>
          <a:p>
            <a:pPr algn="l"/>
            <a:r>
              <a:rPr lang="en-US" b="1" dirty="0" smtClean="0"/>
              <a:t>6</a:t>
            </a:r>
            <a:r>
              <a:rPr lang="uz-Cyrl-UZ" b="1" dirty="0" smtClean="0"/>
              <a:t>.4. Uyurma tokli defektoskopiya.</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04"/>
            <a:ext cx="8229600" cy="1214446"/>
          </a:xfrm>
        </p:spPr>
        <p:txBody>
          <a:bodyPr>
            <a:normAutofit fontScale="90000"/>
          </a:bodyPr>
          <a:lstStyle/>
          <a:p>
            <a:r>
              <a:rPr lang="uz-Cyrl-UZ" b="1" dirty="0" smtClean="0"/>
              <a:t>Magnit defektoskopiyasining fizik asoslari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20000"/>
          </a:bodyPr>
          <a:lstStyle/>
          <a:p>
            <a:pPr algn="just"/>
            <a:r>
              <a:rPr lang="uz-Cyrl-UZ" dirty="0" smtClean="0">
                <a:latin typeface="Times New Roman" pitchFamily="18" charset="0"/>
                <a:cs typeface="Times New Roman" pitchFamily="18" charset="0"/>
              </a:rPr>
              <a:t>Magnit yordamida nazorat qilish usullari turli nuqsonlar mavjud bo‘lganda ferromagnit materiallardan tayyorlangan magnitlangan buyumlarda yuzaga keluvchi sochilish magnit oqimini aniqlashga asoslangan. Bir jinsli magnit maydonidagi magnit chiziqlariga perpendikulyar joylashgan maydoncha </a:t>
            </a:r>
            <a:r>
              <a:rPr lang="uz-Cyrl-UZ" i="1"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 orqali o‘tuvchi magnit oqimi </a:t>
            </a:r>
            <a:r>
              <a:rPr lang="uz-Cyrl-UZ" i="1" dirty="0" smtClean="0">
                <a:latin typeface="Times New Roman" pitchFamily="18" charset="0"/>
                <a:cs typeface="Times New Roman" pitchFamily="18" charset="0"/>
              </a:rPr>
              <a:t>F</a:t>
            </a:r>
            <a:r>
              <a:rPr lang="uz-Cyrl-UZ" dirty="0" smtClean="0">
                <a:latin typeface="Times New Roman" pitchFamily="18" charset="0"/>
                <a:cs typeface="Times New Roman" pitchFamily="18" charset="0"/>
              </a:rPr>
              <a:t> magnit induksiyasi </a:t>
            </a:r>
            <a:r>
              <a:rPr lang="uz-Cyrl-UZ" i="1" dirty="0" smtClean="0">
                <a:latin typeface="Times New Roman" pitchFamily="18" charset="0"/>
                <a:cs typeface="Times New Roman" pitchFamily="18" charset="0"/>
              </a:rPr>
              <a:t>V</a:t>
            </a:r>
            <a:r>
              <a:rPr lang="uz-Cyrl-UZ" dirty="0" smtClean="0">
                <a:latin typeface="Times New Roman" pitchFamily="18" charset="0"/>
                <a:cs typeface="Times New Roman" pitchFamily="18" charset="0"/>
              </a:rPr>
              <a:t> ning maydoncha </a:t>
            </a:r>
            <a:r>
              <a:rPr lang="uz-Cyrl-UZ" i="1"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 ga ko‘paytmasiga teng (</a:t>
            </a:r>
            <a:r>
              <a:rPr lang="uz-Cyrl-UZ" i="1" dirty="0" smtClean="0">
                <a:latin typeface="Times New Roman" pitchFamily="18" charset="0"/>
                <a:cs typeface="Times New Roman" pitchFamily="18" charset="0"/>
              </a:rPr>
              <a:t>F </a:t>
            </a:r>
            <a:r>
              <a:rPr lang="uz-Cyrl-UZ" dirty="0" smtClean="0">
                <a:latin typeface="Times New Roman" pitchFamily="18" charset="0"/>
                <a:cs typeface="Times New Roman" pitchFamily="18" charset="0"/>
              </a:rPr>
              <a:t>= </a:t>
            </a:r>
            <a:r>
              <a:rPr lang="uz-Cyrl-UZ" i="1" dirty="0" smtClean="0">
                <a:latin typeface="Times New Roman" pitchFamily="18" charset="0"/>
                <a:cs typeface="Times New Roman" pitchFamily="18" charset="0"/>
              </a:rPr>
              <a:t>VS</a:t>
            </a:r>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Magnit oqimi veber (Vb) da ifodalanadi. Magnit induksiyasi tesla (Tl) da ifodalanadi.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4000" b="1" dirty="0" smtClean="0"/>
              <a:t>Magnit defektoskopiyasining fizik asoslari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0000" lnSpcReduction="20000"/>
          </a:bodyPr>
          <a:lstStyle/>
          <a:p>
            <a:pPr algn="just"/>
            <a:r>
              <a:rPr lang="uz-Cyrl-UZ" dirty="0" smtClean="0"/>
              <a:t>Detallar materialining magnitlanish qobiliyati mutlaq magnit o‘tkazuvchanlik </a:t>
            </a:r>
            <a:r>
              <a:rPr lang="uz-Cyrl-UZ" dirty="0" smtClean="0">
                <a:sym typeface="Symbol"/>
              </a:rPr>
              <a:t></a:t>
            </a:r>
            <a:r>
              <a:rPr lang="uz-Cyrl-UZ" baseline="-25000" dirty="0" smtClean="0"/>
              <a:t>m</a:t>
            </a:r>
            <a:r>
              <a:rPr lang="uz-Cyrl-UZ" dirty="0" smtClean="0"/>
              <a:t> bilan tavsiflanadi. Material mutlaq magnit o‘tkazuvchanligining vakuumning magnit o‘tkazuvchanligi  </a:t>
            </a:r>
            <a:r>
              <a:rPr lang="uz-Cyrl-UZ" dirty="0" smtClean="0">
                <a:sym typeface="Symbol"/>
              </a:rPr>
              <a:t></a:t>
            </a:r>
            <a:r>
              <a:rPr lang="uz-Cyrl-UZ" baseline="-25000" dirty="0" smtClean="0"/>
              <a:t>0</a:t>
            </a:r>
            <a:r>
              <a:rPr lang="uz-Cyrl-UZ" dirty="0" smtClean="0"/>
              <a:t> ga nisbati nisbiy magnit o‘tkazuvchanlik deb ataladi: </a:t>
            </a:r>
            <a:r>
              <a:rPr lang="uz-Cyrl-UZ" dirty="0" smtClean="0">
                <a:sym typeface="Symbol"/>
              </a:rPr>
              <a:t></a:t>
            </a:r>
            <a:r>
              <a:rPr lang="uz-Cyrl-UZ" baseline="-25000" dirty="0" smtClean="0"/>
              <a:t>m</a:t>
            </a:r>
            <a:r>
              <a:rPr lang="uz-Cyrl-UZ" dirty="0" smtClean="0">
                <a:sym typeface="Symbol"/>
              </a:rPr>
              <a:t></a:t>
            </a:r>
            <a:r>
              <a:rPr lang="uz-Cyrl-UZ" baseline="-25000" dirty="0" smtClean="0"/>
              <a:t>0</a:t>
            </a:r>
            <a:r>
              <a:rPr lang="uz-Cyrl-UZ" dirty="0" smtClean="0"/>
              <a:t>. Son jihatidan, magnit o‘tkazuvchanlik </a:t>
            </a:r>
            <a:r>
              <a:rPr lang="uz-Cyrl-UZ" dirty="0" smtClean="0">
                <a:sym typeface="Symbol"/>
              </a:rPr>
              <a:t></a:t>
            </a:r>
            <a:r>
              <a:rPr lang="uz-Cyrl-UZ" dirty="0" smtClean="0"/>
              <a:t> magnitlangan muhitdagi natijalovchi maydon ana shu tokning o‘zi vakuumda hosil qiladigan maydondan necha barobar kuchliligini ko‘rsatadi. Magnit o‘tkazuvchanlik </a:t>
            </a:r>
            <a:r>
              <a:rPr lang="uz-Cyrl-UZ" dirty="0" smtClean="0">
                <a:sym typeface="Symbol"/>
              </a:rPr>
              <a:t></a:t>
            </a:r>
            <a:r>
              <a:rPr lang="uz-Cyrl-UZ" dirty="0" smtClean="0"/>
              <a:t> o‘lchamsiz  kattalikdir. Uning qiymatiga qarab hamma  materiallar uch guruhga ajratiladi: diamagnit materiallar, ularda </a:t>
            </a:r>
            <a:r>
              <a:rPr lang="uz-Cyrl-UZ" dirty="0" smtClean="0">
                <a:sym typeface="Symbol"/>
              </a:rPr>
              <a:t></a:t>
            </a:r>
            <a:r>
              <a:rPr lang="uz-Cyrl-UZ" dirty="0" smtClean="0"/>
              <a:t> birdan bir necha million yoki ming ulushida kichik bo‘ladi (mis, ruh, kumush va boshqalar); paramagnit materiallar, ularda </a:t>
            </a:r>
            <a:r>
              <a:rPr lang="uz-Cyrl-UZ" dirty="0" smtClean="0">
                <a:sym typeface="Symbol"/>
              </a:rPr>
              <a:t></a:t>
            </a:r>
            <a:r>
              <a:rPr lang="uz-Cyrl-UZ" dirty="0" smtClean="0"/>
              <a:t> birdan bir necha million yohud ming ulushida katta bo‘ladi (marganets, platina, alyuminiy); ferromagnit materiallar, ularda </a:t>
            </a:r>
            <a:r>
              <a:rPr lang="uz-Cyrl-UZ" dirty="0" smtClean="0">
                <a:sym typeface="Symbol"/>
              </a:rPr>
              <a:t></a:t>
            </a:r>
            <a:r>
              <a:rPr lang="uz-Cyrl-UZ" dirty="0" smtClean="0"/>
              <a:t> bir necha minggacha etadi. Bunday materiallarga faqat to‘rtta element (temir, nikel, kobalt, gadoloniy) va ayrim metallar qotishmalari kiradi. </a:t>
            </a:r>
            <a:endParaRPr lang="ru-RU" dirty="0" smtClean="0"/>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4000" b="1" dirty="0" smtClean="0"/>
              <a:t>Magnit defektoskopiyasining fizik asoslari</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85000" lnSpcReduction="20000"/>
          </a:bodyPr>
          <a:lstStyle/>
          <a:p>
            <a:pPr algn="just"/>
            <a:r>
              <a:rPr lang="uz-Cyrl-UZ" dirty="0" smtClean="0">
                <a:latin typeface="Times New Roman" pitchFamily="18" charset="0"/>
                <a:cs typeface="Times New Roman" pitchFamily="18" charset="0"/>
              </a:rPr>
              <a:t>Tashqi magnit maydoni bo‘lmaganda domenlar maydonlari ihtiyoriy yo‘nalgan bo‘ladi va bir birini kompensatsiyalaydi. Bu holda domenlarning yig‘indi maydoni nolga teng bo‘ladi, detal magnitsizlanib qoladi (</a:t>
            </a:r>
            <a:r>
              <a:rPr lang="en-US"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.1-rasm, a). Agar detalga tashqi maydon ta’sir qilsa, u holda uning ta’sirida ayrim domenlar maydonlari tashqi maydon yo‘nalishida joylashadi va ayni paytda domenlar orasidagi chegaralar o‘zgaradi. Natijada domenlarning umumiy maydoni hosil bo‘ladi, detal magnitlanib qoladi (</a:t>
            </a:r>
            <a:r>
              <a:rPr lang="en-US"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.1-rasm, v). Detal magnitlanganda domenlarning magnit maydoni nazorat qilinayotgan detaldagi tashqi magnit maydoni ustiga tushadi.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4000" b="1" dirty="0" smtClean="0"/>
              <a:t>Magnit defektoskopiyasining fizik asoslari</a:t>
            </a:r>
            <a:r>
              <a:rPr lang="ru-RU" dirty="0" smtClean="0"/>
              <a:t/>
            </a:r>
            <a:br>
              <a:rPr lang="ru-RU" dirty="0" smtClean="0"/>
            </a:br>
            <a:endParaRPr lang="ru-RU" dirty="0"/>
          </a:p>
        </p:txBody>
      </p:sp>
      <p:pic>
        <p:nvPicPr>
          <p:cNvPr id="2050" name="Picture 2"/>
          <p:cNvPicPr>
            <a:picLocks noGrp="1" noChangeAspect="1" noChangeArrowheads="1"/>
          </p:cNvPicPr>
          <p:nvPr>
            <p:ph idx="1"/>
          </p:nvPr>
        </p:nvPicPr>
        <p:blipFill>
          <a:blip r:embed="rId2"/>
          <a:srcRect/>
          <a:stretch>
            <a:fillRect/>
          </a:stretch>
        </p:blipFill>
        <p:spPr bwMode="auto">
          <a:xfrm>
            <a:off x="1" y="1643050"/>
            <a:ext cx="9144000" cy="464347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Magnit maydonining mohiyati.</a:t>
            </a:r>
            <a:r>
              <a:rPr lang="uz-Cyrl-UZ" dirty="0" smtClean="0"/>
              <a:t> </a:t>
            </a:r>
            <a:endParaRPr lang="ru-RU" dirty="0"/>
          </a:p>
        </p:txBody>
      </p:sp>
      <p:sp>
        <p:nvSpPr>
          <p:cNvPr id="3" name="Содержимое 2"/>
          <p:cNvSpPr>
            <a:spLocks noGrp="1"/>
          </p:cNvSpPr>
          <p:nvPr>
            <p:ph idx="1"/>
          </p:nvPr>
        </p:nvSpPr>
        <p:spPr>
          <a:xfrm>
            <a:off x="457200" y="1285860"/>
            <a:ext cx="8229600" cy="4840303"/>
          </a:xfrm>
        </p:spPr>
        <p:txBody>
          <a:bodyPr>
            <a:normAutofit fontScale="77500" lnSpcReduction="20000"/>
          </a:bodyPr>
          <a:lstStyle/>
          <a:p>
            <a:pPr algn="just"/>
            <a:r>
              <a:rPr lang="uz-Cyrl-UZ" dirty="0" smtClean="0"/>
              <a:t>Magnit maydoni buyum bo‘yicha tarqalar va o‘z yo‘lida nuqsonga duch kelar ekan, nuqsonning magnit o‘tkazuvchanligi asosiy metallnig magnit o‘tkazuvchanligidan ancha (</a:t>
            </a:r>
            <a:r>
              <a:rPr lang="uz-Cyrl-UZ" dirty="0" smtClean="0">
                <a:sym typeface="Symbol"/>
              </a:rPr>
              <a:t></a:t>
            </a:r>
            <a:r>
              <a:rPr lang="uz-Cyrl-UZ" dirty="0" smtClean="0"/>
              <a:t>1000 marta) kichik bo‘lgani tufayli uni aylanib o‘tadi. </a:t>
            </a:r>
            <a:endParaRPr lang="en-US" dirty="0" smtClean="0"/>
          </a:p>
          <a:p>
            <a:pPr algn="just"/>
            <a:r>
              <a:rPr lang="uz-Cyrl-UZ" dirty="0" smtClean="0"/>
              <a:t>Natijada </a:t>
            </a:r>
            <a:r>
              <a:rPr lang="uz-Cyrl-UZ" dirty="0" smtClean="0"/>
              <a:t>nuqson magnit-kuch chiziqlarining bir qismini yuzaga siqib chiqarib mahalliy sochilish magnit oqimini yuzaga keltiradi (4.2 - rasm). </a:t>
            </a:r>
            <a:endParaRPr lang="en-US" dirty="0" smtClean="0"/>
          </a:p>
          <a:p>
            <a:pPr algn="just"/>
            <a:r>
              <a:rPr lang="uz-Cyrl-UZ" dirty="0" smtClean="0"/>
              <a:t>Mahalliy </a:t>
            </a:r>
            <a:r>
              <a:rPr lang="uz-Cyrl-UZ" dirty="0" smtClean="0"/>
              <a:t>sochilish oqimi yuzaga kelmagan holda magnit oqimi kuch chiziqlarining taqsimlanishida g‘alayonlanishni keltirib chiqaruvchi nuqsonlarni magnit defektoskopiyasi usullari bilan aniqlab bo‘lmaydi. </a:t>
            </a:r>
            <a:endParaRPr lang="en-US" dirty="0" smtClean="0"/>
          </a:p>
          <a:p>
            <a:pPr algn="just"/>
            <a:r>
              <a:rPr lang="uz-Cyrl-UZ" dirty="0" smtClean="0"/>
              <a:t>Nuqson </a:t>
            </a:r>
            <a:r>
              <a:rPr lang="uz-Cyrl-UZ" dirty="0" smtClean="0"/>
              <a:t>qancha kuchli to‘sqinlik qilsa, oqimning g‘alayonlanishi shuncha kuchli yuz beradi. </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algn="just"/>
            <a:r>
              <a:rPr lang="uz-Cyrl-UZ" sz="2500" dirty="0" smtClean="0">
                <a:latin typeface="Times New Roman" pitchFamily="18" charset="0"/>
                <a:cs typeface="Times New Roman" pitchFamily="18" charset="0"/>
              </a:rPr>
              <a:t>Masalan, agar nuqson magnit kuch chiziqlarining yo‘nalishi bo‘ylab joylashgan bo‘lsa, u holda magnit oqimi kam g‘alayonlanadi, vaholanki, magnit oqimining yo‘nalishiga perpendikulyar yoki qiya joylashgan o‘sha nuqsonning o‘zi ancha katta sochilish oqimini hosil qiladi.</a:t>
            </a:r>
            <a:endParaRPr lang="ru-RU" sz="2500" dirty="0" smtClean="0">
              <a:latin typeface="Times New Roman" pitchFamily="18" charset="0"/>
              <a:cs typeface="Times New Roman" pitchFamily="18" charset="0"/>
            </a:endParaRPr>
          </a:p>
          <a:p>
            <a:r>
              <a:rPr lang="en-US" dirty="0" smtClean="0"/>
              <a:t> </a:t>
            </a:r>
            <a:endParaRPr lang="ru-RU" dirty="0" smtClean="0"/>
          </a:p>
          <a:p>
            <a:endParaRPr lang="ru-RU" dirty="0"/>
          </a:p>
        </p:txBody>
      </p:sp>
      <p:sp>
        <p:nvSpPr>
          <p:cNvPr id="4" name="Заголовок 1"/>
          <p:cNvSpPr>
            <a:spLocks noGrp="1"/>
          </p:cNvSpPr>
          <p:nvPr>
            <p:ph type="title"/>
          </p:nvPr>
        </p:nvSpPr>
        <p:spPr/>
        <p:txBody>
          <a:bodyPr/>
          <a:lstStyle/>
          <a:p>
            <a:r>
              <a:rPr lang="uz-Cyrl-UZ" b="1" dirty="0" smtClean="0"/>
              <a:t>Magnit maydonining mohiyati.</a:t>
            </a:r>
            <a:r>
              <a:rPr lang="uz-Cyrl-UZ" dirty="0" smtClean="0"/>
              <a:t> </a:t>
            </a:r>
            <a:endParaRPr lang="ru-RU" dirty="0"/>
          </a:p>
        </p:txBody>
      </p:sp>
      <p:pic>
        <p:nvPicPr>
          <p:cNvPr id="5" name="Рисунок 4" descr="6"/>
          <p:cNvPicPr/>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2492" t="11092" r="5139" b="6929"/>
          <a:stretch>
            <a:fillRect/>
          </a:stretch>
        </p:blipFill>
        <p:spPr bwMode="auto">
          <a:xfrm>
            <a:off x="1285852" y="3857628"/>
            <a:ext cx="3071834" cy="2000264"/>
          </a:xfrm>
          <a:prstGeom prst="rect">
            <a:avLst/>
          </a:prstGeom>
          <a:noFill/>
          <a:ln>
            <a:noFill/>
          </a:ln>
        </p:spPr>
      </p:pic>
      <p:sp>
        <p:nvSpPr>
          <p:cNvPr id="3073" name="Rectangle 1"/>
          <p:cNvSpPr>
            <a:spLocks noChangeArrowheads="1"/>
          </p:cNvSpPr>
          <p:nvPr/>
        </p:nvSpPr>
        <p:spPr bwMode="auto">
          <a:xfrm>
            <a:off x="4429124" y="4000504"/>
            <a:ext cx="435771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r>
              <a:rPr kumimoji="0" lang="uz-Cyrl-UZ"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.2-rasm. Magnit okimining sifatli chok (a) </a:t>
            </a:r>
            <a:endPar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nuksonli payvand chokda (b) taqsimlanishi</a:t>
            </a:r>
            <a:endParaRPr kumimoji="0" lang="uz-Cyrl-UZ" sz="25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Magnit kukunli usuli</a:t>
            </a:r>
            <a:endParaRPr lang="ru-RU" dirty="0"/>
          </a:p>
        </p:txBody>
      </p:sp>
      <p:sp>
        <p:nvSpPr>
          <p:cNvPr id="3" name="Содержимое 2"/>
          <p:cNvSpPr>
            <a:spLocks noGrp="1"/>
          </p:cNvSpPr>
          <p:nvPr>
            <p:ph idx="1"/>
          </p:nvPr>
        </p:nvSpPr>
        <p:spPr/>
        <p:txBody>
          <a:bodyPr>
            <a:normAutofit/>
          </a:bodyPr>
          <a:lstStyle/>
          <a:p>
            <a:pPr algn="just"/>
            <a:r>
              <a:rPr lang="uz-Cyrl-UZ" sz="2800" dirty="0" smtClean="0">
                <a:latin typeface="Times New Roman" pitchFamily="18" charset="0"/>
                <a:cs typeface="Times New Roman" pitchFamily="18" charset="0"/>
              </a:rPr>
              <a:t>Magnit kukunli usulning mohiyati shundan iboratki, bunda magnitlangan detalning sirtiga kerosinli, moyli, sovun eritmali suspenziya ko‘rinishidagi («xo‘l» usul) yoki magnit aerozoli ko‘rinishidagi («quruq» usul) ferromagnit kukuni qoplanadi. Sochilish magnit maydonlarining tortuvchi kuchi ta’sirida kukun zarralari detal sirtida harakatlanadi va nuqsonlar tepasida do‘ngliklar ko‘rinishida to‘planadi. Do‘ngliklarning shakli aniqlanadigan nuqsonlarning qiyofasiga mos keladi.</a:t>
            </a:r>
            <a:endParaRPr lang="ru-RU" sz="2800" dirty="0" smtClean="0">
              <a:latin typeface="Times New Roman" pitchFamily="18" charset="0"/>
              <a:cs typeface="Times New Roman" pitchFamily="18" charset="0"/>
            </a:endParaRPr>
          </a:p>
          <a:p>
            <a:pPr algn="just"/>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600200"/>
            <a:ext cx="8229600" cy="4757758"/>
          </a:xfrm>
        </p:spPr>
        <p:txBody>
          <a:bodyPr>
            <a:normAutofit fontScale="77500" lnSpcReduction="20000"/>
          </a:bodyPr>
          <a:lstStyle/>
          <a:p>
            <a:r>
              <a:rPr lang="uz-Cyrl-UZ" b="1" dirty="0" smtClean="0"/>
              <a:t>Nazorat uslubi.</a:t>
            </a:r>
            <a:r>
              <a:rPr lang="uz-Cyrl-UZ" dirty="0" smtClean="0"/>
              <a:t> Magnit kukunli usul quyidagi operatsiyalarni o‘z ichiga oladi (GOST 21105-75):</a:t>
            </a:r>
            <a:endParaRPr lang="ru-RU" dirty="0" smtClean="0"/>
          </a:p>
          <a:p>
            <a:r>
              <a:rPr lang="uz-Cyrl-UZ" dirty="0" smtClean="0"/>
              <a:t>1. Nazorat qilishdan oldin yuzalar ishlovga tayyorlanadi va iflosliklar, kuyindidan, payvandlashdan qolgan shlak yuqlaridan tozalanadi.</a:t>
            </a:r>
            <a:endParaRPr lang="ru-RU" dirty="0" smtClean="0"/>
          </a:p>
          <a:p>
            <a:r>
              <a:rPr lang="uz-Cyrl-UZ" dirty="0" smtClean="0"/>
              <a:t>2. Magnit kukunini tashuvchi suyuqlik bilan tez tez aralashtirgan holda suspenziya tayyorlanadi. </a:t>
            </a:r>
            <a:endParaRPr lang="ru-RU" dirty="0" smtClean="0"/>
          </a:p>
          <a:p>
            <a:r>
              <a:rPr lang="uz-Cyrl-UZ" dirty="0" smtClean="0"/>
              <a:t>3. Nazorat qilinayotgan yuza magnitlanadi.</a:t>
            </a:r>
            <a:endParaRPr lang="ru-RU" dirty="0" smtClean="0"/>
          </a:p>
          <a:p>
            <a:r>
              <a:rPr lang="uz-Cyrl-UZ" dirty="0" smtClean="0"/>
              <a:t>4. Suspenziya yoki kukun nazorat qilinayotgan yuzaga qoplanadi.</a:t>
            </a:r>
            <a:endParaRPr lang="ru-RU" dirty="0" smtClean="0"/>
          </a:p>
          <a:p>
            <a:r>
              <a:rPr lang="uz-Cyrl-UZ" dirty="0" smtClean="0"/>
              <a:t>5. Buyumning yuzasi ko‘zdan kechirilib kukun o‘tirindisi bilan qoplangan joylari aniqlanadi.</a:t>
            </a:r>
            <a:endParaRPr lang="ru-RU" dirty="0" smtClean="0"/>
          </a:p>
          <a:p>
            <a:r>
              <a:rPr lang="uz-Cyrl-UZ" dirty="0" smtClean="0"/>
              <a:t>6. YUza magnitsizlantiriladi.</a:t>
            </a:r>
            <a:endParaRPr lang="ru-RU" dirty="0" smtClean="0"/>
          </a:p>
          <a:p>
            <a:endParaRPr lang="ru-RU" dirty="0"/>
          </a:p>
        </p:txBody>
      </p:sp>
      <p:sp>
        <p:nvSpPr>
          <p:cNvPr id="4" name="Заголовок 1"/>
          <p:cNvSpPr>
            <a:spLocks noGrp="1"/>
          </p:cNvSpPr>
          <p:nvPr>
            <p:ph type="title"/>
          </p:nvPr>
        </p:nvSpPr>
        <p:spPr/>
        <p:txBody>
          <a:bodyPr/>
          <a:lstStyle/>
          <a:p>
            <a:r>
              <a:rPr lang="uz-Cyrl-UZ" b="1" dirty="0" smtClean="0"/>
              <a:t>Magnit kukunli usuli</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Magnitlash usullari</a:t>
            </a:r>
            <a:r>
              <a:rPr lang="uz-Cyrl-UZ" dirty="0" smtClean="0"/>
              <a:t>.</a:t>
            </a:r>
            <a:endParaRPr lang="ru-RU" dirty="0"/>
          </a:p>
        </p:txBody>
      </p:sp>
      <p:sp>
        <p:nvSpPr>
          <p:cNvPr id="3" name="Содержимое 2"/>
          <p:cNvSpPr>
            <a:spLocks noGrp="1"/>
          </p:cNvSpPr>
          <p:nvPr>
            <p:ph idx="1"/>
          </p:nvPr>
        </p:nvSpPr>
        <p:spPr/>
        <p:txBody>
          <a:bodyPr>
            <a:normAutofit fontScale="85000" lnSpcReduction="10000"/>
          </a:bodyPr>
          <a:lstStyle/>
          <a:p>
            <a:pPr algn="just"/>
            <a:r>
              <a:rPr lang="uz-Cyrl-UZ" dirty="0" smtClean="0">
                <a:latin typeface="Times New Roman" pitchFamily="18" charset="0"/>
                <a:cs typeface="Times New Roman" pitchFamily="18" charset="0"/>
              </a:rPr>
              <a:t>Magnit yordamida nazorat qilishni qo‘yilgan magnit maydoni usulida yoki qoldiq magnitlanganlik usulida amalga oshirish mumkin. Qo‘yilgan magnit maydoni usuli magnit jihatidan yumshoq materiallar, masalan, po‘latlar (St3, po‘lat 10, po‘lat 20 va boshqalar) dan tayyorlangan detallar, murakkab shakldagi detallar, yuzasi ostida 0,01 mm dan ortiq chuqurlikda joylashgan nuqsonlarini aniqlash maqsadida nazorat qilinadigan detallar, o‘lchamlari kattaligi bois defektoskopning quvvati butun detalni magnitlashga imkon bermaydigan detallar uchun qo‘llaniladi.</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Asosiy magnitlash usullari</a:t>
            </a:r>
            <a:r>
              <a:rPr lang="ru-RU" dirty="0" smtClean="0"/>
              <a:t/>
            </a:r>
            <a:br>
              <a:rPr lang="ru-RU" dirty="0" smtClean="0"/>
            </a:br>
            <a:endParaRPr lang="ru-RU" dirty="0"/>
          </a:p>
        </p:txBody>
      </p:sp>
      <p:pic>
        <p:nvPicPr>
          <p:cNvPr id="20482" name="Picture 2"/>
          <p:cNvPicPr>
            <a:picLocks noGrp="1" noChangeAspect="1" noChangeArrowheads="1"/>
          </p:cNvPicPr>
          <p:nvPr>
            <p:ph idx="1"/>
          </p:nvPr>
        </p:nvPicPr>
        <p:blipFill>
          <a:blip r:embed="rId2"/>
          <a:srcRect/>
          <a:stretch>
            <a:fillRect/>
          </a:stretch>
        </p:blipFill>
        <p:spPr bwMode="auto">
          <a:xfrm>
            <a:off x="1285852" y="928670"/>
            <a:ext cx="5772150" cy="2276475"/>
          </a:xfrm>
          <a:prstGeom prst="rect">
            <a:avLst/>
          </a:prstGeom>
          <a:noFill/>
          <a:ln w="9525">
            <a:noFill/>
            <a:miter lim="800000"/>
            <a:headEnd/>
            <a:tailEnd/>
          </a:ln>
          <a:effectLst/>
        </p:spPr>
      </p:pic>
      <p:pic>
        <p:nvPicPr>
          <p:cNvPr id="20483" name="Picture 3"/>
          <p:cNvPicPr>
            <a:picLocks noChangeAspect="1" noChangeArrowheads="1"/>
          </p:cNvPicPr>
          <p:nvPr/>
        </p:nvPicPr>
        <p:blipFill>
          <a:blip r:embed="rId3"/>
          <a:srcRect/>
          <a:stretch>
            <a:fillRect/>
          </a:stretch>
        </p:blipFill>
        <p:spPr bwMode="auto">
          <a:xfrm>
            <a:off x="1285852" y="3143248"/>
            <a:ext cx="5781675" cy="3309938"/>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500034" y="500042"/>
            <a:ext cx="8229600" cy="1143000"/>
          </a:xfrm>
        </p:spPr>
        <p:txBody>
          <a:bodyPr>
            <a:normAutofit fontScale="90000"/>
          </a:bodyPr>
          <a:lstStyle/>
          <a:p>
            <a:r>
              <a:rPr lang="uz-Cyrl-UZ" b="1" dirty="0" smtClean="0"/>
              <a:t>Asosiy magnitlash usullari</a:t>
            </a:r>
            <a:r>
              <a:rPr lang="ru-RU" dirty="0" smtClean="0"/>
              <a:t/>
            </a:r>
            <a:br>
              <a:rPr lang="ru-RU" dirty="0" smtClean="0"/>
            </a:br>
            <a:endParaRPr lang="ru-RU" dirty="0"/>
          </a:p>
        </p:txBody>
      </p:sp>
      <p:pic>
        <p:nvPicPr>
          <p:cNvPr id="21506" name="Picture 2"/>
          <p:cNvPicPr>
            <a:picLocks noGrp="1" noChangeAspect="1" noChangeArrowheads="1"/>
          </p:cNvPicPr>
          <p:nvPr>
            <p:ph idx="1"/>
          </p:nvPr>
        </p:nvPicPr>
        <p:blipFill>
          <a:blip r:embed="rId2"/>
          <a:srcRect/>
          <a:stretch>
            <a:fillRect/>
          </a:stretch>
        </p:blipFill>
        <p:spPr bwMode="auto">
          <a:xfrm>
            <a:off x="785786" y="1571612"/>
            <a:ext cx="7641220" cy="407196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Magnitografik usul</a:t>
            </a:r>
            <a:endParaRPr lang="ru-RU" dirty="0"/>
          </a:p>
        </p:txBody>
      </p:sp>
      <p:sp>
        <p:nvSpPr>
          <p:cNvPr id="3" name="Содержимое 2"/>
          <p:cNvSpPr>
            <a:spLocks noGrp="1"/>
          </p:cNvSpPr>
          <p:nvPr>
            <p:ph idx="1"/>
          </p:nvPr>
        </p:nvSpPr>
        <p:spPr>
          <a:xfrm>
            <a:off x="500034" y="1142984"/>
            <a:ext cx="8229600" cy="5286412"/>
          </a:xfrm>
        </p:spPr>
        <p:txBody>
          <a:bodyPr>
            <a:normAutofit/>
          </a:bodyPr>
          <a:lstStyle/>
          <a:p>
            <a:r>
              <a:rPr lang="uz-Cyrl-UZ" sz="2600" dirty="0" smtClean="0">
                <a:latin typeface="Times New Roman" pitchFamily="18" charset="0"/>
                <a:cs typeface="Times New Roman" pitchFamily="18" charset="0"/>
              </a:rPr>
              <a:t>Ushbu usulning mohiyati payvand chokning nazorat qilinadigan qismini va chok atrofini magnitlash va ayni paytda magnit maydonini magnit tasmaga yozib borish (6.5-rasm) hamda keyin olingan axborotni undan magnitografik defektoskoplarning maxsus qurilmalari yordamida o‘qishdan iborat</a:t>
            </a:r>
            <a:r>
              <a:rPr lang="uz-Cyrl-UZ" sz="2600" dirty="0" smtClean="0">
                <a:latin typeface="Times New Roman" pitchFamily="18" charset="0"/>
                <a:cs typeface="Times New Roman" pitchFamily="18" charset="0"/>
              </a:rPr>
              <a:t>.</a:t>
            </a:r>
            <a:endParaRPr lang="en-US" sz="2600" dirty="0" smtClean="0">
              <a:latin typeface="Times New Roman" pitchFamily="18" charset="0"/>
              <a:cs typeface="Times New Roman" pitchFamily="18" charset="0"/>
            </a:endParaRPr>
          </a:p>
          <a:p>
            <a:endParaRPr lang="ru-RU" sz="2600" dirty="0" smtClean="0">
              <a:latin typeface="Times New Roman" pitchFamily="18" charset="0"/>
              <a:cs typeface="Times New Roman" pitchFamily="18" charset="0"/>
            </a:endParaRPr>
          </a:p>
          <a:p>
            <a:pPr algn="ctr"/>
            <a:endParaRPr lang="en-US" sz="2000" dirty="0" smtClean="0"/>
          </a:p>
          <a:p>
            <a:pPr algn="ctr"/>
            <a:endParaRPr lang="en-US" sz="2000" dirty="0" smtClean="0"/>
          </a:p>
          <a:p>
            <a:pPr algn="ctr"/>
            <a:endParaRPr lang="en-US" sz="2000" dirty="0" smtClean="0"/>
          </a:p>
          <a:p>
            <a:pPr algn="ctr"/>
            <a:endParaRPr lang="en-US" sz="2000" dirty="0" smtClean="0"/>
          </a:p>
          <a:p>
            <a:pPr algn="ctr"/>
            <a:r>
              <a:rPr lang="en-US" sz="2000" dirty="0" smtClean="0"/>
              <a:t>6</a:t>
            </a:r>
            <a:r>
              <a:rPr lang="uz-Cyrl-UZ" sz="2000" dirty="0" smtClean="0"/>
              <a:t>.5-rasm. Magnitografik nazorat sxemasi:</a:t>
            </a:r>
            <a:endParaRPr lang="ru-RU" sz="2000" dirty="0" smtClean="0"/>
          </a:p>
          <a:p>
            <a:pPr algn="ctr"/>
            <a:r>
              <a:rPr lang="uz-Cyrl-UZ" sz="2000" dirty="0" smtClean="0"/>
              <a:t>1-magnitlovchi qurilma,  2-payvand chok, 3-nuqson, 4-magnit tasma</a:t>
            </a:r>
            <a:endParaRPr lang="ru-RU" sz="2000" dirty="0" smtClean="0"/>
          </a:p>
        </p:txBody>
      </p:sp>
      <p:pic>
        <p:nvPicPr>
          <p:cNvPr id="4" name="Рисунок 3" descr="6"/>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2721" t="7211" r="9169" b="15877"/>
          <a:stretch>
            <a:fillRect/>
          </a:stretch>
        </p:blipFill>
        <p:spPr bwMode="auto">
          <a:xfrm>
            <a:off x="3143240" y="3571876"/>
            <a:ext cx="2714644" cy="192882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Uyurma tokli defektoskopiya</a:t>
            </a:r>
            <a:endParaRPr lang="ru-RU" dirty="0"/>
          </a:p>
        </p:txBody>
      </p:sp>
      <p:sp>
        <p:nvSpPr>
          <p:cNvPr id="3" name="Содержимое 2"/>
          <p:cNvSpPr>
            <a:spLocks noGrp="1"/>
          </p:cNvSpPr>
          <p:nvPr>
            <p:ph idx="1"/>
          </p:nvPr>
        </p:nvSpPr>
        <p:spPr>
          <a:xfrm>
            <a:off x="428596" y="1857365"/>
            <a:ext cx="8229600" cy="3500462"/>
          </a:xfrm>
        </p:spPr>
        <p:txBody>
          <a:bodyPr>
            <a:normAutofit/>
          </a:bodyPr>
          <a:lstStyle/>
          <a:p>
            <a:pPr algn="just"/>
            <a:r>
              <a:rPr lang="uz-Cyrl-UZ" sz="2000" b="1" dirty="0" smtClean="0">
                <a:latin typeface="Times New Roman" pitchFamily="18" charset="0"/>
                <a:cs typeface="Times New Roman" pitchFamily="18" charset="0"/>
              </a:rPr>
              <a:t>Fizik asoslari.</a:t>
            </a:r>
            <a:r>
              <a:rPr lang="uz-Cyrl-UZ" sz="2000" dirty="0" smtClean="0">
                <a:latin typeface="Times New Roman" pitchFamily="18" charset="0"/>
                <a:cs typeface="Times New Roman" pitchFamily="18" charset="0"/>
              </a:rPr>
              <a:t> Usulning fizik mohiyatini quyidagicha tushuntiirish mumkin. YOnma yon joylashgan ikkita g‘altak (maslan, o‘zaksiz transformator) bor, deb faraz qilaylik. Agar birinchi g‘altak </a:t>
            </a:r>
            <a:r>
              <a:rPr lang="uz-Cyrl-UZ" sz="2000" i="1" dirty="0" smtClean="0">
                <a:latin typeface="Times New Roman" pitchFamily="18" charset="0"/>
                <a:cs typeface="Times New Roman" pitchFamily="18" charset="0"/>
              </a:rPr>
              <a:t>I</a:t>
            </a:r>
            <a:r>
              <a:rPr lang="uz-Cyrl-UZ" sz="2000" dirty="0" smtClean="0">
                <a:latin typeface="Times New Roman" pitchFamily="18" charset="0"/>
                <a:cs typeface="Times New Roman" pitchFamily="18" charset="0"/>
              </a:rPr>
              <a:t> dan (6.7-rasm) tok o‘tkazilsa, u holda undagi tok kuchi o‘zgarganda yoki g‘altaklarning vaziyati o‘zgarganda </a:t>
            </a:r>
            <a:r>
              <a:rPr lang="uz-Cyrl-UZ" sz="2000" i="1" dirty="0" smtClean="0">
                <a:latin typeface="Times New Roman" pitchFamily="18" charset="0"/>
                <a:cs typeface="Times New Roman" pitchFamily="18" charset="0"/>
              </a:rPr>
              <a:t>II</a:t>
            </a:r>
            <a:r>
              <a:rPr lang="uz-Cyrl-UZ" sz="2000" dirty="0" smtClean="0">
                <a:latin typeface="Times New Roman" pitchFamily="18" charset="0"/>
                <a:cs typeface="Times New Roman" pitchFamily="18" charset="0"/>
              </a:rPr>
              <a:t> g‘altakda elektr yurituvchi kuch (e.yu.k.) hosil bo‘ladi. Nazorat jaryonida ikkinchi g‘altak vazifasini nazorat qilinayotgan buyum o‘taydi, unda uyurma toklar hosil bo‘ladi (5.8-rasm). Uyurma toklar metall ichida maydon manbai tomondagi sirtqi qatlamda oqadi. Uyurma toklarning jadalligi va buyumda taqsimlanishi buyumning geometrik o‘lchamlari va elektromagnit parametrlariga bog‘liq.</a:t>
            </a:r>
            <a:endParaRPr lang="ru-RU"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6"/>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7166" t="2937" r="5156"/>
          <a:stretch>
            <a:fillRect/>
          </a:stretch>
        </p:blipFill>
        <p:spPr bwMode="auto">
          <a:xfrm>
            <a:off x="1071538" y="1643050"/>
            <a:ext cx="2643206" cy="2571768"/>
          </a:xfrm>
          <a:prstGeom prst="rect">
            <a:avLst/>
          </a:prstGeom>
          <a:noFill/>
          <a:ln>
            <a:noFill/>
          </a:ln>
        </p:spPr>
      </p:pic>
      <p:sp>
        <p:nvSpPr>
          <p:cNvPr id="5" name="Заголовок 1"/>
          <p:cNvSpPr>
            <a:spLocks noGrp="1"/>
          </p:cNvSpPr>
          <p:nvPr>
            <p:ph type="title"/>
          </p:nvPr>
        </p:nvSpPr>
        <p:spPr/>
        <p:txBody>
          <a:bodyPr/>
          <a:lstStyle/>
          <a:p>
            <a:r>
              <a:rPr lang="uz-Cyrl-UZ" b="1" dirty="0" smtClean="0"/>
              <a:t>Uyurma tokli defektoskopiya</a:t>
            </a:r>
            <a:endParaRPr lang="ru-RU" dirty="0"/>
          </a:p>
        </p:txBody>
      </p:sp>
      <p:pic>
        <p:nvPicPr>
          <p:cNvPr id="6" name="Рисунок 5" descr="6"/>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5829" t="6183" r="4317" b="2037"/>
          <a:stretch>
            <a:fillRect/>
          </a:stretch>
        </p:blipFill>
        <p:spPr bwMode="auto">
          <a:xfrm>
            <a:off x="5500694" y="1357298"/>
            <a:ext cx="2071702" cy="2428892"/>
          </a:xfrm>
          <a:prstGeom prst="rect">
            <a:avLst/>
          </a:prstGeom>
          <a:noFill/>
          <a:ln>
            <a:noFill/>
          </a:ln>
        </p:spPr>
      </p:pic>
      <p:sp>
        <p:nvSpPr>
          <p:cNvPr id="7" name="Прямоугольник 6"/>
          <p:cNvSpPr/>
          <p:nvPr/>
        </p:nvSpPr>
        <p:spPr>
          <a:xfrm>
            <a:off x="785786" y="4643446"/>
            <a:ext cx="3286148" cy="1015663"/>
          </a:xfrm>
          <a:prstGeom prst="rect">
            <a:avLst/>
          </a:prstGeom>
        </p:spPr>
        <p:txBody>
          <a:bodyPr wrap="square">
            <a:spAutoFit/>
          </a:bodyPr>
          <a:lstStyle/>
          <a:p>
            <a:pPr algn="ctr"/>
            <a:r>
              <a:rPr lang="en-US" sz="2000" dirty="0" smtClean="0">
                <a:latin typeface="Times New Roman" pitchFamily="18" charset="0"/>
                <a:cs typeface="Times New Roman" pitchFamily="18" charset="0"/>
              </a:rPr>
              <a:t>6</a:t>
            </a:r>
            <a:r>
              <a:rPr lang="uz-Cyrl-UZ" sz="2000" dirty="0" smtClean="0">
                <a:latin typeface="Times New Roman" pitchFamily="18" charset="0"/>
                <a:cs typeface="Times New Roman" pitchFamily="18" charset="0"/>
              </a:rPr>
              <a:t>.7-rasm. Ikkita o‘zaro bog‘liq g‘altaklardan iborat sxema</a:t>
            </a:r>
            <a:endParaRPr lang="ru-RU" sz="2000" dirty="0">
              <a:latin typeface="Times New Roman" pitchFamily="18" charset="0"/>
              <a:cs typeface="Times New Roman" pitchFamily="18" charset="0"/>
            </a:endParaRPr>
          </a:p>
        </p:txBody>
      </p:sp>
      <p:sp>
        <p:nvSpPr>
          <p:cNvPr id="8" name="Прямоугольник 7"/>
          <p:cNvSpPr/>
          <p:nvPr/>
        </p:nvSpPr>
        <p:spPr>
          <a:xfrm>
            <a:off x="4286248" y="4643446"/>
            <a:ext cx="4572000" cy="923330"/>
          </a:xfrm>
          <a:prstGeom prst="rect">
            <a:avLst/>
          </a:prstGeom>
        </p:spPr>
        <p:txBody>
          <a:bodyPr>
            <a:spAutoFit/>
          </a:bodyPr>
          <a:lstStyle/>
          <a:p>
            <a:pPr algn="ctr"/>
            <a:r>
              <a:rPr lang="en-US" dirty="0" smtClean="0">
                <a:latin typeface="Times New Roman" pitchFamily="18" charset="0"/>
                <a:cs typeface="Times New Roman" pitchFamily="18" charset="0"/>
              </a:rPr>
              <a:t>6</a:t>
            </a:r>
            <a:r>
              <a:rPr lang="uz-Cyrl-UZ" dirty="0" smtClean="0">
                <a:latin typeface="Times New Roman" pitchFamily="18" charset="0"/>
                <a:cs typeface="Times New Roman" pitchFamily="18" charset="0"/>
              </a:rPr>
              <a:t>.8-rasm. Nazorat </a:t>
            </a:r>
            <a:r>
              <a:rPr lang="uz-Cyrl-UZ" dirty="0" smtClean="0">
                <a:latin typeface="Times New Roman" pitchFamily="18" charset="0"/>
                <a:cs typeface="Times New Roman" pitchFamily="18" charset="0"/>
              </a:rPr>
              <a:t>qilinayotgan</a:t>
            </a:r>
            <a:endParaRPr lang="en-US" dirty="0" smtClean="0">
              <a:latin typeface="Times New Roman" pitchFamily="18" charset="0"/>
              <a:cs typeface="Times New Roman" pitchFamily="18" charset="0"/>
            </a:endParaRPr>
          </a:p>
          <a:p>
            <a:pPr algn="ctr"/>
            <a:r>
              <a:rPr lang="uz-Cyrl-UZ"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ob’ektda uyurma toklar </a:t>
            </a:r>
            <a:r>
              <a:rPr lang="uz-Cyrl-UZ" dirty="0" smtClean="0">
                <a:latin typeface="Times New Roman" pitchFamily="18" charset="0"/>
                <a:cs typeface="Times New Roman" pitchFamily="18" charset="0"/>
              </a:rPr>
              <a:t>hosil</a:t>
            </a:r>
            <a:endParaRPr lang="en-US" dirty="0" smtClean="0">
              <a:latin typeface="Times New Roman" pitchFamily="18" charset="0"/>
              <a:cs typeface="Times New Roman" pitchFamily="18" charset="0"/>
            </a:endParaRPr>
          </a:p>
          <a:p>
            <a:pPr algn="ctr"/>
            <a:r>
              <a:rPr lang="uz-Cyrl-UZ"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bo‘lish sxemasi</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85000" lnSpcReduction="20000"/>
          </a:bodyPr>
          <a:lstStyle/>
          <a:p>
            <a:r>
              <a:rPr lang="uz-Cyrl-UZ" b="1" dirty="0" smtClean="0"/>
              <a:t>Nazorat uslubi.</a:t>
            </a:r>
            <a:r>
              <a:rPr lang="uz-Cyrl-UZ" dirty="0" smtClean="0"/>
              <a:t> Nazoart uslubi </a:t>
            </a:r>
            <a:r>
              <a:rPr lang="uz-Cyrl-UZ" dirty="0" smtClean="0"/>
              <a:t>(</a:t>
            </a:r>
            <a:r>
              <a:rPr lang="en-US" dirty="0" smtClean="0"/>
              <a:t>6</a:t>
            </a:r>
            <a:r>
              <a:rPr lang="uz-Cyrl-UZ" dirty="0" smtClean="0"/>
              <a:t>.9-rasm</a:t>
            </a:r>
            <a:r>
              <a:rPr lang="uz-Cyrl-UZ" dirty="0" smtClean="0"/>
              <a:t>) quyidagi asosiy operatsiyalarni o‘z ichiga oladi:</a:t>
            </a:r>
            <a:endParaRPr lang="ru-RU" dirty="0" smtClean="0"/>
          </a:p>
          <a:p>
            <a:r>
              <a:rPr lang="uz-Cyrl-UZ" dirty="0" smtClean="0"/>
              <a:t>1. Buyumni tashqi tomonidan ko‘zdan kechirish va nazoratni o‘tkazishga halaqit beruvchi nuqsonlarini yo‘qotish.</a:t>
            </a:r>
            <a:endParaRPr lang="ru-RU" dirty="0" smtClean="0"/>
          </a:p>
          <a:p>
            <a:r>
              <a:rPr lang="uz-Cyrl-UZ" dirty="0" smtClean="0"/>
              <a:t>2. Maydon hosil qiluvchi tizim </a:t>
            </a:r>
            <a:r>
              <a:rPr lang="uz-Cyrl-UZ" i="1" dirty="0" smtClean="0"/>
              <a:t>1</a:t>
            </a:r>
            <a:r>
              <a:rPr lang="uz-Cyrl-UZ" dirty="0" smtClean="0"/>
              <a:t> ni nazorat qilinayotgan buyum </a:t>
            </a:r>
            <a:r>
              <a:rPr lang="uz-Cyrl-UZ" i="1" dirty="0" smtClean="0"/>
              <a:t>2</a:t>
            </a:r>
            <a:r>
              <a:rPr lang="uz-Cyrl-UZ" dirty="0" smtClean="0"/>
              <a:t> ga o‘rnatish va uyg‘otuvchi g‘altak orqali tok o‘tkazish.</a:t>
            </a:r>
            <a:endParaRPr lang="ru-RU" dirty="0" smtClean="0"/>
          </a:p>
          <a:p>
            <a:r>
              <a:rPr lang="uz-Cyrl-UZ" dirty="0" smtClean="0"/>
              <a:t>3. Datchik </a:t>
            </a:r>
            <a:r>
              <a:rPr lang="uz-Cyrl-UZ" i="1" dirty="0" smtClean="0"/>
              <a:t>3</a:t>
            </a:r>
            <a:r>
              <a:rPr lang="uz-Cyrl-UZ" dirty="0" smtClean="0"/>
              <a:t> va qayd qiluvchi asboblar </a:t>
            </a:r>
            <a:r>
              <a:rPr lang="uz-Cyrl-UZ" i="1" dirty="0" smtClean="0"/>
              <a:t>4</a:t>
            </a:r>
            <a:r>
              <a:rPr lang="uz-Cyrl-UZ" dirty="0" smtClean="0"/>
              <a:t>, </a:t>
            </a:r>
            <a:r>
              <a:rPr lang="uz-Cyrl-UZ" i="1" dirty="0" smtClean="0"/>
              <a:t>5</a:t>
            </a:r>
            <a:r>
              <a:rPr lang="uz-Cyrl-UZ" dirty="0" smtClean="0"/>
              <a:t> ni nazorat qilinayotgan buyum yuzasi bo‘ylab skanerlash.</a:t>
            </a:r>
            <a:endParaRPr lang="ru-RU" dirty="0" smtClean="0"/>
          </a:p>
          <a:p>
            <a:r>
              <a:rPr lang="uz-Cyrl-UZ" dirty="0" smtClean="0"/>
              <a:t>4. Nazorat natijalarini rasshifrovka qilish va buyum sifatini baholash.</a:t>
            </a:r>
            <a:endParaRPr lang="ru-RU" dirty="0" smtClean="0"/>
          </a:p>
          <a:p>
            <a:endParaRPr lang="ru-RU" dirty="0"/>
          </a:p>
        </p:txBody>
      </p:sp>
      <p:sp>
        <p:nvSpPr>
          <p:cNvPr id="4" name="Заголовок 1"/>
          <p:cNvSpPr>
            <a:spLocks noGrp="1"/>
          </p:cNvSpPr>
          <p:nvPr>
            <p:ph type="title"/>
          </p:nvPr>
        </p:nvSpPr>
        <p:spPr/>
        <p:txBody>
          <a:bodyPr/>
          <a:lstStyle/>
          <a:p>
            <a:r>
              <a:rPr lang="uz-Cyrl-UZ" b="1" dirty="0" smtClean="0"/>
              <a:t>Uyurma tokli defektoskopiya</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6"/>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7527" t="9013" r="7234" b="21724"/>
          <a:stretch>
            <a:fillRect/>
          </a:stretch>
        </p:blipFill>
        <p:spPr bwMode="auto">
          <a:xfrm>
            <a:off x="2571736" y="2000240"/>
            <a:ext cx="4214842" cy="2357454"/>
          </a:xfrm>
          <a:prstGeom prst="rect">
            <a:avLst/>
          </a:prstGeom>
          <a:noFill/>
          <a:ln>
            <a:noFill/>
          </a:ln>
        </p:spPr>
      </p:pic>
      <p:sp>
        <p:nvSpPr>
          <p:cNvPr id="5" name="Заголовок 1"/>
          <p:cNvSpPr>
            <a:spLocks noGrp="1"/>
          </p:cNvSpPr>
          <p:nvPr>
            <p:ph type="title"/>
          </p:nvPr>
        </p:nvSpPr>
        <p:spPr/>
        <p:txBody>
          <a:bodyPr/>
          <a:lstStyle/>
          <a:p>
            <a:r>
              <a:rPr lang="uz-Cyrl-UZ" b="1" dirty="0" smtClean="0">
                <a:solidFill>
                  <a:schemeClr val="accent6"/>
                </a:solidFill>
              </a:rPr>
              <a:t>Uyurma tokli defektoskopiya</a:t>
            </a:r>
            <a:endParaRPr lang="ru-RU" dirty="0">
              <a:solidFill>
                <a:schemeClr val="accent6"/>
              </a:solidFill>
            </a:endParaRPr>
          </a:p>
        </p:txBody>
      </p:sp>
      <p:sp>
        <p:nvSpPr>
          <p:cNvPr id="22529" name="Rectangle 1"/>
          <p:cNvSpPr>
            <a:spLocks noChangeArrowheads="1"/>
          </p:cNvSpPr>
          <p:nvPr/>
        </p:nvSpPr>
        <p:spPr bwMode="auto">
          <a:xfrm>
            <a:off x="1357290" y="5000636"/>
            <a:ext cx="6643702"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6.9-ra</a:t>
            </a:r>
            <a:r>
              <a:rPr kumimoji="0" lang="uz-Cyrl-UZ"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s</a:t>
            </a: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m</a:t>
            </a:r>
            <a:r>
              <a:rPr kumimoji="0" lang="uz-Cyrl-UZ"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E</a:t>
            </a:r>
            <a:r>
              <a:rPr kumimoji="0" lang="en-US" sz="25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lektromagnit</a:t>
            </a: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5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bilan</a:t>
            </a: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5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nazorat</a:t>
            </a: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uz-Cyrl-UZ"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q</a:t>
            </a:r>
            <a:r>
              <a:rPr kumimoji="0" lang="en-US" sz="25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ilish</a:t>
            </a:r>
            <a:r>
              <a:rPr kumimoji="0" lang="en-US" sz="25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a:t>
            </a:r>
            <a:r>
              <a:rPr kumimoji="0" lang="en-US" sz="2500" b="0" i="0" u="none" strike="noStrike" cap="none" normalizeH="0" baseline="0" dirty="0" err="1" smtClean="0">
                <a:ln>
                  <a:noFill/>
                </a:ln>
                <a:solidFill>
                  <a:srgbClr val="000000"/>
                </a:solidFill>
                <a:effectLst/>
                <a:latin typeface="Times New Roman" pitchFamily="18" charset="0"/>
                <a:ea typeface="Times New Roman" pitchFamily="18" charset="0"/>
                <a:cs typeface="Times New Roman" pitchFamily="18" charset="0"/>
              </a:rPr>
              <a:t>sxemasi</a:t>
            </a:r>
            <a:endParaRPr kumimoji="0" lang="en-US" sz="25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4525963"/>
          </a:xfrm>
        </p:spPr>
        <p:txBody>
          <a:bodyPr>
            <a:normAutofit fontScale="92500" lnSpcReduction="20000"/>
          </a:bodyPr>
          <a:lstStyle/>
          <a:p>
            <a:pPr algn="ctr"/>
            <a:r>
              <a:rPr lang="uz-Cyrl-UZ" sz="3800" b="1" dirty="0" smtClean="0">
                <a:solidFill>
                  <a:schemeClr val="tx2">
                    <a:lumMod val="60000"/>
                    <a:lumOff val="40000"/>
                  </a:schemeClr>
                </a:solidFill>
                <a:latin typeface="Times New Roman" pitchFamily="18" charset="0"/>
                <a:cs typeface="Times New Roman" pitchFamily="18" charset="0"/>
              </a:rPr>
              <a:t>Usulning sezgirligi.</a:t>
            </a:r>
            <a:r>
              <a:rPr lang="uz-Cyrl-UZ" sz="3800" dirty="0" smtClean="0">
                <a:solidFill>
                  <a:schemeClr val="tx2">
                    <a:lumMod val="60000"/>
                    <a:lumOff val="40000"/>
                  </a:schemeClr>
                </a:solidFill>
                <a:latin typeface="Times New Roman" pitchFamily="18" charset="0"/>
                <a:cs typeface="Times New Roman" pitchFamily="18" charset="0"/>
              </a:rPr>
              <a:t> </a:t>
            </a:r>
            <a:endParaRPr lang="en-US" sz="3800" dirty="0" smtClean="0">
              <a:solidFill>
                <a:schemeClr val="tx2">
                  <a:lumMod val="60000"/>
                  <a:lumOff val="40000"/>
                </a:schemeClr>
              </a:solidFill>
              <a:latin typeface="Times New Roman" pitchFamily="18" charset="0"/>
              <a:cs typeface="Times New Roman" pitchFamily="18" charset="0"/>
            </a:endParaRPr>
          </a:p>
          <a:p>
            <a:pPr algn="just"/>
            <a:r>
              <a:rPr lang="uz-Cyrl-UZ" sz="3000" dirty="0" smtClean="0">
                <a:latin typeface="Times New Roman" pitchFamily="18" charset="0"/>
                <a:cs typeface="Times New Roman" pitchFamily="18" charset="0"/>
              </a:rPr>
              <a:t>Elektromagnit </a:t>
            </a:r>
            <a:r>
              <a:rPr lang="uz-Cyrl-UZ" sz="3000" dirty="0" smtClean="0">
                <a:latin typeface="Times New Roman" pitchFamily="18" charset="0"/>
                <a:cs typeface="Times New Roman" pitchFamily="18" charset="0"/>
              </a:rPr>
              <a:t>usulining sezgirligiga datchik nazorat qilinayotgan buyumning yuzasi orasidagi tirqish, shuningdek ularning o‘zaro joylashuvi shakli va o‘lchamlari katta ta’sir ko‘rsatadi. Tirqish kattalashishi bilan usulning sezgirligi keskin kamayadi. Eng katta joiz tirqish 2 mm. Tuzilmaning bir jinsli emasligi usulning nuqsonlarni aniqlashga sezgirligini ancha kamaytiradi. Mazkur usul bilan yuzadagi va yuza ostidagi 1 mm gacha chuqurlikda joylashgan, chuqurligi 0,1 – 0,2 mm va uzunligi 1 mm dan ziyod bo‘lgan darzlarni aniqlash mumkin.</a:t>
            </a:r>
            <a:endParaRPr lang="ru-RU" sz="3000" dirty="0" smtClean="0">
              <a:latin typeface="Times New Roman" pitchFamily="18" charset="0"/>
              <a:cs typeface="Times New Roman" pitchFamily="18" charset="0"/>
            </a:endParaRP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1115</Words>
  <PresentationFormat>Экран (4:3)</PresentationFormat>
  <Paragraphs>64</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Mavzu:  Magnit induksiya usulining fizik mohiyati. Magnit kukuni usuli. </vt:lpstr>
      <vt:lpstr>Magnit defektoskopiyasining fizik asoslari </vt:lpstr>
      <vt:lpstr>Magnit defektoskopiyasining fizik asoslari </vt:lpstr>
      <vt:lpstr>Magnit defektoskopiyasining fizik asoslari </vt:lpstr>
      <vt:lpstr>Magnit defektoskopiyasining fizik asoslari </vt:lpstr>
      <vt:lpstr>Magnit maydonining mohiyati. </vt:lpstr>
      <vt:lpstr>Magnit maydonining mohiyati. </vt:lpstr>
      <vt:lpstr>Magnit kukunli usuli</vt:lpstr>
      <vt:lpstr>Magnit kukunli usuli</vt:lpstr>
      <vt:lpstr>Magnitlash usullari.</vt:lpstr>
      <vt:lpstr>Asosiy magnitlash usullari </vt:lpstr>
      <vt:lpstr>Asosiy magnitlash usullari </vt:lpstr>
      <vt:lpstr>Magnitografik usul</vt:lpstr>
      <vt:lpstr>Uyurma tokli defektoskopiya</vt:lpstr>
      <vt:lpstr>Uyurma tokli defektoskopiya</vt:lpstr>
      <vt:lpstr>Uyurma tokli defektoskopiya</vt:lpstr>
      <vt:lpstr>Uyurma tokli defektoskopiya</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Magnit induksiya usulining fizik mohiyati. Magnit kukuni usuli. </dc:title>
  <dc:creator>Piloteh</dc:creator>
  <cp:lastModifiedBy>Piloteh</cp:lastModifiedBy>
  <cp:revision>4</cp:revision>
  <dcterms:created xsi:type="dcterms:W3CDTF">2019-10-04T08:12:56Z</dcterms:created>
  <dcterms:modified xsi:type="dcterms:W3CDTF">2019-10-04T08:46:37Z</dcterms:modified>
</cp:coreProperties>
</file>