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357167"/>
            <a:ext cx="7772400" cy="2571767"/>
          </a:xfrm>
        </p:spPr>
        <p:txBody>
          <a:bodyPr>
            <a:normAutofit fontScale="90000"/>
          </a:bodyPr>
          <a:lstStyle/>
          <a:p>
            <a:r>
              <a:rPr lang="en-US" b="1" dirty="0" smtClean="0"/>
              <a:t>8-Unit</a:t>
            </a:r>
            <a:r>
              <a:rPr lang="ru-RU" dirty="0" smtClean="0"/>
              <a:t/>
            </a:r>
            <a:br>
              <a:rPr lang="ru-RU" dirty="0" smtClean="0"/>
            </a:br>
            <a:r>
              <a:rPr lang="en-US" b="1" dirty="0" err="1" smtClean="0"/>
              <a:t>Rangli</a:t>
            </a:r>
            <a:r>
              <a:rPr lang="en-US" b="1" dirty="0" smtClean="0"/>
              <a:t> </a:t>
            </a:r>
            <a:r>
              <a:rPr lang="en-US" b="1" dirty="0" err="1" smtClean="0"/>
              <a:t>sifat</a:t>
            </a:r>
            <a:r>
              <a:rPr lang="en-US" b="1" dirty="0" smtClean="0"/>
              <a:t> </a:t>
            </a:r>
            <a:r>
              <a:rPr lang="en-US" b="1" dirty="0" err="1" smtClean="0"/>
              <a:t>nazorati</a:t>
            </a:r>
            <a:r>
              <a:rPr lang="en-US" b="1" dirty="0" smtClean="0"/>
              <a:t> </a:t>
            </a:r>
            <a:r>
              <a:rPr lang="en-US" b="1" dirty="0" err="1" smtClean="0"/>
              <a:t>va</a:t>
            </a:r>
            <a:r>
              <a:rPr lang="en-US" b="1" dirty="0" smtClean="0"/>
              <a:t> </a:t>
            </a:r>
            <a:r>
              <a:rPr lang="en-US" b="1" dirty="0" err="1" smtClean="0"/>
              <a:t>lyuminessent</a:t>
            </a:r>
            <a:r>
              <a:rPr lang="en-US" b="1" dirty="0" smtClean="0"/>
              <a:t> </a:t>
            </a:r>
            <a:r>
              <a:rPr lang="en-US" b="1" dirty="0" err="1" smtClean="0"/>
              <a:t>nazorati</a:t>
            </a:r>
            <a:r>
              <a:rPr lang="en-US" b="1" dirty="0" smtClean="0"/>
              <a:t> </a:t>
            </a:r>
            <a:r>
              <a:rPr lang="en-US" b="1" dirty="0" err="1" smtClean="0"/>
              <a:t>usulining</a:t>
            </a:r>
            <a:r>
              <a:rPr lang="en-US" b="1" dirty="0" smtClean="0"/>
              <a:t> </a:t>
            </a:r>
            <a:r>
              <a:rPr lang="en-US" b="1" dirty="0" err="1" smtClean="0"/>
              <a:t>fizik</a:t>
            </a:r>
            <a:r>
              <a:rPr lang="en-US" b="1" dirty="0" smtClean="0"/>
              <a:t> </a:t>
            </a:r>
            <a:r>
              <a:rPr lang="en-US" b="1" dirty="0" err="1" smtClean="0"/>
              <a:t>mohiyati</a:t>
            </a:r>
            <a:r>
              <a:rPr lang="en-US" b="1" dirty="0" smtClean="0"/>
              <a:t>.</a:t>
            </a:r>
            <a:r>
              <a:rPr lang="ru-RU" dirty="0" smtClean="0"/>
              <a:t/>
            </a:r>
            <a:br>
              <a:rPr lang="ru-RU" dirty="0" smtClean="0"/>
            </a:br>
            <a:endParaRPr lang="ru-RU" dirty="0"/>
          </a:p>
        </p:txBody>
      </p:sp>
      <p:sp>
        <p:nvSpPr>
          <p:cNvPr id="3" name="Подзаголовок 2"/>
          <p:cNvSpPr>
            <a:spLocks noGrp="1"/>
          </p:cNvSpPr>
          <p:nvPr>
            <p:ph type="subTitle" idx="1"/>
          </p:nvPr>
        </p:nvSpPr>
        <p:spPr>
          <a:xfrm>
            <a:off x="357158" y="3000372"/>
            <a:ext cx="8501122" cy="2638428"/>
          </a:xfrm>
        </p:spPr>
        <p:txBody>
          <a:bodyPr/>
          <a:lstStyle/>
          <a:p>
            <a:r>
              <a:rPr lang="en-US" b="1" dirty="0" err="1" smtClean="0"/>
              <a:t>Reja</a:t>
            </a:r>
            <a:r>
              <a:rPr lang="en-US" b="1" dirty="0" smtClean="0"/>
              <a:t>:</a:t>
            </a:r>
            <a:endParaRPr lang="ru-RU" dirty="0" smtClean="0"/>
          </a:p>
          <a:p>
            <a:r>
              <a:rPr lang="en-US" b="1" dirty="0" smtClean="0"/>
              <a:t>8</a:t>
            </a:r>
            <a:r>
              <a:rPr lang="uz-Cyrl-UZ" b="1" dirty="0" smtClean="0"/>
              <a:t>.</a:t>
            </a:r>
            <a:r>
              <a:rPr lang="en-US" b="1" dirty="0" smtClean="0"/>
              <a:t>1.</a:t>
            </a:r>
            <a:r>
              <a:rPr lang="uz-Cyrl-UZ" b="1" dirty="0" smtClean="0"/>
              <a:t> Kapillyar nazorat uslubi</a:t>
            </a:r>
            <a:r>
              <a:rPr lang="en-US" b="1" dirty="0" smtClean="0"/>
              <a:t>. </a:t>
            </a:r>
            <a:endParaRPr lang="ru-RU" dirty="0" smtClean="0"/>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 Kapillyar nazorat uslubi</a:t>
            </a:r>
            <a:r>
              <a:rPr lang="ru-RU" dirty="0" smtClean="0"/>
              <a:t/>
            </a:r>
            <a:br>
              <a:rPr lang="ru-RU" dirty="0" smtClean="0"/>
            </a:br>
            <a:endParaRPr lang="ru-RU" dirty="0"/>
          </a:p>
        </p:txBody>
      </p:sp>
      <p:sp>
        <p:nvSpPr>
          <p:cNvPr id="3" name="Содержимое 2"/>
          <p:cNvSpPr>
            <a:spLocks noGrp="1"/>
          </p:cNvSpPr>
          <p:nvPr>
            <p:ph idx="1"/>
          </p:nvPr>
        </p:nvSpPr>
        <p:spPr>
          <a:xfrm>
            <a:off x="457200" y="1142984"/>
            <a:ext cx="8229600" cy="5286412"/>
          </a:xfrm>
        </p:spPr>
        <p:txBody>
          <a:bodyPr>
            <a:normAutofit fontScale="70000" lnSpcReduction="20000"/>
          </a:bodyPr>
          <a:lstStyle/>
          <a:p>
            <a:pPr algn="just"/>
            <a:r>
              <a:rPr lang="uz-Cyrl-UZ" dirty="0" smtClean="0">
                <a:latin typeface="Times New Roman" pitchFamily="18" charset="0"/>
                <a:cs typeface="Times New Roman" pitchFamily="18" charset="0"/>
              </a:rPr>
              <a:t>Kapillyar usullarda nazorat qilish jarayoni ushbu texnologik operatsiyalardan tashkil topadi: buyumni nazorat qilishga hozirlash, unga defektoskopik materiallar bilan ishlov berish, nuqsonlarini aniqlash va buyumni uzil kesil tozalash. </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Buyumni hozirlash</a:t>
            </a:r>
            <a:r>
              <a:rPr lang="uz-Cyrl-UZ" dirty="0" smtClean="0">
                <a:latin typeface="Times New Roman" pitchFamily="18" charset="0"/>
                <a:cs typeface="Times New Roman" pitchFamily="18" charset="0"/>
              </a:rPr>
              <a:t>. Bunda nazorat qilinadigan yuza barcha iflosliklar, lok-bo‘yoq qoplamalardan tozalanadi, moysizlantiriladi va quritiladi.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Yuzani tozalash uchun mexanik ishlov berish (silliqlash, jilvirlash, shaberlash va boshqalar) usullari qo‘llanilib, keyin yuza yuviladi hamda oson uchuvchan erituvchilar (skipidar, atseton, benzin, spirt va boshqalar) bilan artiladi. Tozalash usuli shunday tanlanadiki, bunda bo‘shliqdagi iflosliklar yo‘qotiladigan, ammo ularning yangilari olib kirilmaydigan bo‘lsin. Payvand choklarga va choklar yaqinidagi joylarga avval abraziv doira bilan, keyin esa turli donadurlikdagi qumqog‘oz bilan ishlov beriladi. Bunday mexanik ishlov yuzadagi hamma notekisliklar (tangachadorlik, oqmalar, kesiklar) ni yo‘qotish va chok kuchaytirgichini tekislash imkonini beradi.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Kapillyar nazorat uslubi</a:t>
            </a:r>
            <a:r>
              <a:rPr lang="ru-RU" dirty="0" smtClean="0"/>
              <a:t/>
            </a:r>
            <a:br>
              <a:rPr lang="ru-RU" dirty="0" smtClean="0"/>
            </a:br>
            <a:endParaRPr lang="ru-RU" dirty="0"/>
          </a:p>
        </p:txBody>
      </p:sp>
      <p:sp>
        <p:nvSpPr>
          <p:cNvPr id="3" name="Содержимое 2"/>
          <p:cNvSpPr>
            <a:spLocks noGrp="1"/>
          </p:cNvSpPr>
          <p:nvPr>
            <p:ph idx="1"/>
          </p:nvPr>
        </p:nvSpPr>
        <p:spPr>
          <a:xfrm>
            <a:off x="457200" y="1600200"/>
            <a:ext cx="8229600" cy="4757758"/>
          </a:xfrm>
        </p:spPr>
        <p:txBody>
          <a:bodyPr>
            <a:normAutofit fontScale="70000" lnSpcReduction="20000"/>
          </a:bodyPr>
          <a:lstStyle/>
          <a:p>
            <a:pPr algn="just"/>
            <a:r>
              <a:rPr lang="uz-Cyrl-UZ" dirty="0" smtClean="0">
                <a:latin typeface="Times New Roman" pitchFamily="18" charset="0"/>
                <a:cs typeface="Times New Roman" pitchFamily="18" charset="0"/>
              </a:rPr>
              <a:t>Ammo bunday tozalash jarayonida abraziv va metall changi nuqsonlar bo‘shliqlarini to‘ldirib qo‘yadi, plastik deformatsiyalangan yupqa metall qatlami esa ularni berkitadi. S</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u bois mexanik ishlov berilgandan so‘ng nuqsonlar bo‘shliqlarini ochish uchun yuziga kislotalar bilan ishlov berilmog‘i lozim.</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Ta’kidlash joizki, yuzani yaxshilab tozalash nazoratning sezgirligini ko‘p jihatdan belgilab beradi. Shu sababli hozirgi vaqtda yuqorida eslatilgan tozalash usullaridan tashqari, kelajagi juda porloq bo‘lgan ultratovush yordamida tozalash usuli qo‘llanilmoqda. Bu usulda buyum suyuq erituvchilar solingan vannaga botiriladi va unga ultratovush nurlanishining kuchli oqimi bilan ishlov beriladi. Anod - ultratovush yordamida tozalashdan ham foydalaniladi, bunda xurushlovchi birikmalar (kislotalar) solingan vannaga joylangan buyumga bir vaqtning o‘zida ultratovush va elektr toki ta’sir qiladi.</a:t>
            </a:r>
            <a:endParaRPr lang="ru-RU"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Kapillyar nazorat uslubi</a:t>
            </a:r>
            <a:r>
              <a:rPr lang="ru-RU" dirty="0" smtClean="0"/>
              <a:t/>
            </a:r>
            <a:br>
              <a:rPr lang="ru-RU" dirty="0" smtClean="0"/>
            </a:br>
            <a:endParaRPr lang="ru-RU" dirty="0"/>
          </a:p>
        </p:txBody>
      </p:sp>
      <p:sp>
        <p:nvSpPr>
          <p:cNvPr id="3" name="Содержимое 2"/>
          <p:cNvSpPr>
            <a:spLocks noGrp="1"/>
          </p:cNvSpPr>
          <p:nvPr>
            <p:ph idx="1"/>
          </p:nvPr>
        </p:nvSpPr>
        <p:spPr>
          <a:xfrm>
            <a:off x="457200" y="1600200"/>
            <a:ext cx="8229600" cy="4829196"/>
          </a:xfrm>
        </p:spPr>
        <p:txBody>
          <a:bodyPr>
            <a:normAutofit fontScale="77500" lnSpcReduction="20000"/>
          </a:bodyPr>
          <a:lstStyle/>
          <a:p>
            <a:pPr algn="just"/>
            <a:r>
              <a:rPr lang="uz-Cyrl-UZ" b="1" dirty="0" smtClean="0">
                <a:latin typeface="Times New Roman" pitchFamily="18" charset="0"/>
                <a:cs typeface="Times New Roman" pitchFamily="18" charset="0"/>
              </a:rPr>
              <a:t>Buyumga defektoskopik materiallar bilan ishlov berish.</a:t>
            </a:r>
            <a:r>
              <a:rPr lang="uz-Cyrl-UZ" dirty="0" smtClean="0">
                <a:latin typeface="Times New Roman" pitchFamily="18" charset="0"/>
                <a:cs typeface="Times New Roman" pitchFamily="18" charset="0"/>
              </a:rPr>
              <a:t> Defektoskopik materiallar bilan ishlov berish jarayoni (5.1-jadval) nuqsonlar bo‘shliqlarini indikator suyuqlik bilan to‘ldirish, uning ortiqchasini olib tashlash va ochiltirgich surtishdan iborat.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Asosi suv bo‘lgan penetrantlar tarkibiga lyuminessentlovchi moddalar yoki bo‘yovchi moddalar, shuningdek ingibitorlar, ya’ni oksidlash jarayonlarini to‘xtatuvchi moddalar kiradi. Penetrantlar eng texnologiyabob, bexatar, alanga olmaydi va yuzadan oddiy yuvish orqali osongina ketkaziladi. Ammo osongina yuvib ketkazilishi ularning asosiy kamchiligidir, chunki bunda suyuqlikning bir qismi nuqsonlar bo‘shliqlaridan ham chiqib ketadi, bu esa nazoratning sezgirligini pasaytiradi. S</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uning uchun bunday penetrantlar cheklangan holda ishlatiladi. </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Kapillyar nazorat uslubi</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77500" lnSpcReduction="20000"/>
          </a:bodyPr>
          <a:lstStyle/>
          <a:p>
            <a:pPr algn="just"/>
            <a:r>
              <a:rPr lang="uz-Cyrl-UZ" dirty="0" smtClean="0">
                <a:latin typeface="Times New Roman" pitchFamily="18" charset="0"/>
                <a:cs typeface="Times New Roman" pitchFamily="18" charset="0"/>
              </a:rPr>
              <a:t>Asosi turli organik suyuqliklar (kerasin, skipidar, benzol, uayt-spirt va boshqalar) dan iborat bo‘lgan penetrantlar eng keng tarqalgan. Garchi ular foydalanishda ehtiyotkorlikni talab qilsa ham, nuqsonlarni aniqlash sezgirligi yuqori bo‘lishini ta’minlaydi.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Penetrantni pulverizator yoki yumshoq mo‘yqalam yordamida qoplash eng maqsadga muvofiqdir. Bunda tutib turish vaqti, hosil bo‘lgan nuqsonlarning kattaligidan qat’i nazar, 5 minutdan oshmasligi kerak.     </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Nuqsonlarni aniqlash</a:t>
            </a:r>
            <a:r>
              <a:rPr lang="uz-Cyrl-UZ" dirty="0" smtClean="0">
                <a:latin typeface="Times New Roman" pitchFamily="18" charset="0"/>
                <a:cs typeface="Times New Roman" pitchFamily="18" charset="0"/>
              </a:rPr>
              <a:t>. Kapillyar defektoskopiya usullarida ochiltirishning besh usuli farq qilinadi. Kukunli («quruq») usulda quruq, asosan oq sorbent ko‘rinishidagi ochiltirgich (kaolin, bo‘r va blshqalar) dan foydalaniladi. U indikator penetrantni shimib oladi.</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417638"/>
          </a:xfrm>
        </p:spPr>
        <p:txBody>
          <a:bodyPr>
            <a:normAutofit/>
          </a:bodyPr>
          <a:lstStyle/>
          <a:p>
            <a:r>
              <a:rPr lang="uz-Cyrl-UZ" sz="2800" b="1" dirty="0" smtClean="0"/>
              <a:t>K</a:t>
            </a:r>
            <a:r>
              <a:rPr lang="en-US" sz="2800" b="1" dirty="0" smtClean="0"/>
              <a:t>eng </a:t>
            </a:r>
            <a:r>
              <a:rPr lang="en-US" sz="2800" b="1" dirty="0" err="1" smtClean="0"/>
              <a:t>kulamda</a:t>
            </a:r>
            <a:r>
              <a:rPr lang="en-US" sz="2800" b="1" dirty="0" smtClean="0"/>
              <a:t> </a:t>
            </a:r>
            <a:r>
              <a:rPr lang="en-US" sz="2800" b="1" dirty="0" err="1" smtClean="0"/>
              <a:t>foydalanish</a:t>
            </a:r>
            <a:r>
              <a:rPr lang="en-US" sz="2800" b="1" dirty="0" smtClean="0"/>
              <a:t> </a:t>
            </a:r>
            <a:r>
              <a:rPr lang="en-US" sz="2800" b="1" dirty="0" err="1" smtClean="0"/>
              <a:t>uchun</a:t>
            </a:r>
            <a:r>
              <a:rPr lang="en-US" sz="2800" b="1" dirty="0" smtClean="0"/>
              <a:t> </a:t>
            </a:r>
            <a:r>
              <a:rPr lang="en-US" sz="2800" b="1" dirty="0" err="1" smtClean="0"/>
              <a:t>tavsiya</a:t>
            </a:r>
            <a:r>
              <a:rPr lang="en-US" sz="2800" b="1" dirty="0" smtClean="0"/>
              <a:t> </a:t>
            </a:r>
            <a:r>
              <a:rPr lang="en-US" sz="2800" b="1" dirty="0" err="1" smtClean="0"/>
              <a:t>etiluvchi</a:t>
            </a:r>
            <a:r>
              <a:rPr lang="en-US" sz="2800" b="1" dirty="0" smtClean="0"/>
              <a:t> </a:t>
            </a:r>
            <a:r>
              <a:rPr lang="en-US" sz="2800" b="1" dirty="0" err="1" smtClean="0"/>
              <a:t>defektoskopik</a:t>
            </a:r>
            <a:r>
              <a:rPr lang="en-US" sz="2800" b="1" dirty="0" smtClean="0"/>
              <a:t> </a:t>
            </a:r>
            <a:r>
              <a:rPr lang="en-US" sz="2800" b="1" dirty="0" err="1" smtClean="0"/>
              <a:t>materiallar</a:t>
            </a:r>
            <a:r>
              <a:rPr lang="en-US" sz="2800" b="1" dirty="0" smtClean="0"/>
              <a:t> </a:t>
            </a:r>
            <a:r>
              <a:rPr lang="en-US" sz="2800" b="1" dirty="0" err="1" smtClean="0"/>
              <a:t>to‘plami</a:t>
            </a:r>
            <a:endParaRPr lang="ru-RU" sz="2800" dirty="0"/>
          </a:p>
        </p:txBody>
      </p:sp>
      <p:pic>
        <p:nvPicPr>
          <p:cNvPr id="1026" name="Picture 2"/>
          <p:cNvPicPr>
            <a:picLocks noGrp="1" noChangeAspect="1" noChangeArrowheads="1"/>
          </p:cNvPicPr>
          <p:nvPr>
            <p:ph idx="1"/>
          </p:nvPr>
        </p:nvPicPr>
        <p:blipFill>
          <a:blip r:embed="rId2"/>
          <a:srcRect/>
          <a:stretch>
            <a:fillRect/>
          </a:stretch>
        </p:blipFill>
        <p:spPr bwMode="auto">
          <a:xfrm>
            <a:off x="0" y="1071546"/>
            <a:ext cx="9144000" cy="5786454"/>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t>K</a:t>
            </a:r>
            <a:r>
              <a:rPr lang="en-US" sz="2800" b="1" dirty="0" smtClean="0"/>
              <a:t>eng </a:t>
            </a:r>
            <a:r>
              <a:rPr lang="en-US" sz="2800" b="1" dirty="0" err="1" smtClean="0"/>
              <a:t>kulamda</a:t>
            </a:r>
            <a:r>
              <a:rPr lang="en-US" sz="2800" b="1" dirty="0" smtClean="0"/>
              <a:t> </a:t>
            </a:r>
            <a:r>
              <a:rPr lang="en-US" sz="2800" b="1" dirty="0" err="1" smtClean="0"/>
              <a:t>foydalanish</a:t>
            </a:r>
            <a:r>
              <a:rPr lang="en-US" sz="2800" b="1" dirty="0" smtClean="0"/>
              <a:t> </a:t>
            </a:r>
            <a:r>
              <a:rPr lang="en-US" sz="2800" b="1" dirty="0" err="1" smtClean="0"/>
              <a:t>uchun</a:t>
            </a:r>
            <a:r>
              <a:rPr lang="en-US" sz="2800" b="1" dirty="0" smtClean="0"/>
              <a:t> </a:t>
            </a:r>
            <a:r>
              <a:rPr lang="en-US" sz="2800" b="1" dirty="0" err="1" smtClean="0"/>
              <a:t>tavsiya</a:t>
            </a:r>
            <a:r>
              <a:rPr lang="en-US" sz="2800" b="1" dirty="0" smtClean="0"/>
              <a:t> </a:t>
            </a:r>
            <a:r>
              <a:rPr lang="en-US" sz="2800" b="1" dirty="0" err="1" smtClean="0"/>
              <a:t>etiluvchi</a:t>
            </a:r>
            <a:r>
              <a:rPr lang="en-US" sz="2800" b="1" dirty="0" smtClean="0"/>
              <a:t> </a:t>
            </a:r>
            <a:r>
              <a:rPr lang="en-US" sz="2800" b="1" dirty="0" err="1" smtClean="0"/>
              <a:t>defektoskopik</a:t>
            </a:r>
            <a:r>
              <a:rPr lang="en-US" sz="2800" b="1" dirty="0" smtClean="0"/>
              <a:t> </a:t>
            </a:r>
            <a:r>
              <a:rPr lang="en-US" sz="2800" b="1" dirty="0" err="1" smtClean="0"/>
              <a:t>materiallar</a:t>
            </a:r>
            <a:r>
              <a:rPr lang="en-US" sz="2800" b="1" dirty="0" smtClean="0"/>
              <a:t> </a:t>
            </a:r>
            <a:r>
              <a:rPr lang="en-US" sz="2800" b="1" dirty="0" err="1" smtClean="0"/>
              <a:t>to‘plami</a:t>
            </a:r>
            <a:endParaRPr lang="ru-RU" sz="2800" dirty="0"/>
          </a:p>
        </p:txBody>
      </p:sp>
      <p:pic>
        <p:nvPicPr>
          <p:cNvPr id="2050" name="Picture 2"/>
          <p:cNvPicPr>
            <a:picLocks noGrp="1" noChangeAspect="1" noChangeArrowheads="1"/>
          </p:cNvPicPr>
          <p:nvPr>
            <p:ph idx="1"/>
          </p:nvPr>
        </p:nvPicPr>
        <p:blipFill>
          <a:blip r:embed="rId2"/>
          <a:srcRect/>
          <a:stretch>
            <a:fillRect/>
          </a:stretch>
        </p:blipFill>
        <p:spPr bwMode="auto">
          <a:xfrm>
            <a:off x="0" y="1285860"/>
            <a:ext cx="9144000" cy="557214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Kapillyar nazorat uslubi</a:t>
            </a:r>
            <a:r>
              <a:rPr lang="ru-RU" dirty="0" smtClean="0"/>
              <a:t/>
            </a:r>
            <a:br>
              <a:rPr lang="ru-RU" dirty="0" smtClean="0"/>
            </a:br>
            <a:endParaRPr lang="ru-RU" dirty="0"/>
          </a:p>
        </p:txBody>
      </p:sp>
      <p:sp>
        <p:nvSpPr>
          <p:cNvPr id="3" name="Содержимое 2"/>
          <p:cNvSpPr>
            <a:spLocks noGrp="1"/>
          </p:cNvSpPr>
          <p:nvPr>
            <p:ph idx="1"/>
          </p:nvPr>
        </p:nvSpPr>
        <p:spPr>
          <a:xfrm>
            <a:off x="457200" y="1142984"/>
            <a:ext cx="8229600" cy="5357850"/>
          </a:xfrm>
        </p:spPr>
        <p:txBody>
          <a:bodyPr>
            <a:normAutofit fontScale="77500" lnSpcReduction="20000"/>
          </a:bodyPr>
          <a:lstStyle/>
          <a:p>
            <a:pPr algn="just"/>
            <a:r>
              <a:rPr lang="uz-Cyrl-UZ" dirty="0" smtClean="0">
                <a:latin typeface="Times New Roman" pitchFamily="18" charset="0"/>
                <a:cs typeface="Times New Roman" pitchFamily="18" charset="0"/>
              </a:rPr>
              <a:t>«Xo‘l» usul konsentrlangan suspenziya, ya’ni uchuvchan erituvchilar (kerosin, benzol va boshqalar), suv yoki ularning aralashmasida qorilgan (disperslangan) oq kukun kurinishidagi ochiltirgichdan foydalanishga asoslangan.</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Metallga bo‘yoq yoki lok qatlamini qoplashda pigmentlangan yoki tez quruvchi eritmadan (masalan, kollodiydan) iborat bo‘lgan, indikator penetrantni shimib oladigan (sorbiylaydigan) ochiltirgichdan foydalaniladi.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Tasmasimon ochiltirgich ochiltiruvchi qatlami bo‘lgan rangsiz yoki oq indikator tasmasidan iborat. Bu qatlam indikator penetrantni shimib oladi, nazorat qilinayotgan yuzadan nuqsonning indikator qatlami bilan osongina ajralib chiqadi. Tasmasimon ochiltirgich texnologiyabop va eng muhimi, defektogramma olish, uni buyumdan alohida tahlil qilish (tekshirish) hamda nazoratning ob’ektiv hujjati sifatida saqlash imkonini beradi.</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Kapillyar nazorat uslubi</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70000" lnSpcReduction="20000"/>
          </a:bodyPr>
          <a:lstStyle/>
          <a:p>
            <a:pPr algn="just"/>
            <a:r>
              <a:rPr lang="en-US" dirty="0" err="1" smtClean="0"/>
              <a:t>O‘zo‘zidan</a:t>
            </a:r>
            <a:r>
              <a:rPr lang="en-US" dirty="0" smtClean="0"/>
              <a:t> </a:t>
            </a:r>
            <a:r>
              <a:rPr lang="en-US" dirty="0" err="1" smtClean="0"/>
              <a:t>ochiltirish</a:t>
            </a:r>
            <a:r>
              <a:rPr lang="en-US" dirty="0" smtClean="0"/>
              <a:t> </a:t>
            </a:r>
            <a:r>
              <a:rPr lang="en-US" dirty="0" err="1" smtClean="0"/>
              <a:t>usulida</a:t>
            </a:r>
            <a:r>
              <a:rPr lang="en-US" dirty="0" smtClean="0"/>
              <a:t> </a:t>
            </a:r>
            <a:r>
              <a:rPr lang="en-US" dirty="0" err="1" smtClean="0"/>
              <a:t>ikki</a:t>
            </a:r>
            <a:r>
              <a:rPr lang="en-US" dirty="0" smtClean="0"/>
              <a:t> variant </a:t>
            </a:r>
            <a:r>
              <a:rPr lang="en-US" dirty="0" err="1" smtClean="0"/>
              <a:t>bo‘ladi</a:t>
            </a:r>
            <a:r>
              <a:rPr lang="en-US" dirty="0" smtClean="0"/>
              <a:t>. </a:t>
            </a:r>
            <a:r>
              <a:rPr lang="en-US" dirty="0" err="1" smtClean="0"/>
              <a:t>Kukunsiz</a:t>
            </a:r>
            <a:r>
              <a:rPr lang="en-US" dirty="0" smtClean="0"/>
              <a:t> (</a:t>
            </a:r>
            <a:r>
              <a:rPr lang="en-US" dirty="0" err="1" smtClean="0"/>
              <a:t>kristallofluorofor</a:t>
            </a:r>
            <a:r>
              <a:rPr lang="en-US" dirty="0" smtClean="0"/>
              <a:t>) </a:t>
            </a:r>
            <a:r>
              <a:rPr lang="en-US" dirty="0" err="1" smtClean="0"/>
              <a:t>variantda</a:t>
            </a:r>
            <a:r>
              <a:rPr lang="en-US" dirty="0" smtClean="0"/>
              <a:t> </a:t>
            </a:r>
            <a:r>
              <a:rPr lang="en-US" dirty="0" err="1" smtClean="0"/>
              <a:t>detal</a:t>
            </a:r>
            <a:r>
              <a:rPr lang="en-US" dirty="0" smtClean="0"/>
              <a:t> </a:t>
            </a:r>
            <a:r>
              <a:rPr lang="en-US" dirty="0" err="1" smtClean="0"/>
              <a:t>lyuminoforning</a:t>
            </a:r>
            <a:r>
              <a:rPr lang="en-US" dirty="0" smtClean="0"/>
              <a:t> </a:t>
            </a:r>
            <a:r>
              <a:rPr lang="en-US" dirty="0" err="1" smtClean="0"/>
              <a:t>organik</a:t>
            </a:r>
            <a:r>
              <a:rPr lang="en-US" dirty="0" smtClean="0"/>
              <a:t> </a:t>
            </a:r>
            <a:r>
              <a:rPr lang="en-US" dirty="0" err="1" smtClean="0"/>
              <a:t>kristallarining</a:t>
            </a:r>
            <a:r>
              <a:rPr lang="en-US" dirty="0" smtClean="0"/>
              <a:t> </a:t>
            </a:r>
            <a:r>
              <a:rPr lang="en-US" dirty="0" err="1" smtClean="0"/>
              <a:t>uchuvchan</a:t>
            </a:r>
            <a:r>
              <a:rPr lang="en-US" dirty="0" smtClean="0"/>
              <a:t> </a:t>
            </a:r>
            <a:r>
              <a:rPr lang="en-US" dirty="0" err="1" smtClean="0"/>
              <a:t>erituvchidagi</a:t>
            </a:r>
            <a:r>
              <a:rPr lang="en-US" dirty="0" smtClean="0"/>
              <a:t> </a:t>
            </a:r>
            <a:r>
              <a:rPr lang="en-US" dirty="0" err="1" smtClean="0"/>
              <a:t>eritmasiga</a:t>
            </a:r>
            <a:r>
              <a:rPr lang="en-US" dirty="0" smtClean="0"/>
              <a:t> </a:t>
            </a:r>
            <a:r>
              <a:rPr lang="en-US" dirty="0" err="1" smtClean="0"/>
              <a:t>botiriladi</a:t>
            </a:r>
            <a:r>
              <a:rPr lang="en-US" dirty="0" smtClean="0"/>
              <a:t>, </a:t>
            </a:r>
            <a:r>
              <a:rPr lang="en-US" dirty="0" err="1" smtClean="0"/>
              <a:t>keyin</a:t>
            </a:r>
            <a:r>
              <a:rPr lang="en-US" dirty="0" smtClean="0"/>
              <a:t> </a:t>
            </a:r>
            <a:r>
              <a:rPr lang="en-US" dirty="0" err="1" smtClean="0"/>
              <a:t>indikator</a:t>
            </a:r>
            <a:r>
              <a:rPr lang="en-US" dirty="0" smtClean="0"/>
              <a:t> </a:t>
            </a:r>
            <a:r>
              <a:rPr lang="en-US" dirty="0" err="1" smtClean="0"/>
              <a:t>suyuqlikdan</a:t>
            </a:r>
            <a:r>
              <a:rPr lang="en-US" dirty="0" smtClean="0"/>
              <a:t> </a:t>
            </a:r>
            <a:r>
              <a:rPr lang="en-US" dirty="0" err="1" smtClean="0"/>
              <a:t>chiqarib</a:t>
            </a:r>
            <a:r>
              <a:rPr lang="en-US" dirty="0" smtClean="0"/>
              <a:t> </a:t>
            </a:r>
            <a:r>
              <a:rPr lang="en-US" dirty="0" err="1" smtClean="0"/>
              <a:t>olinadi</a:t>
            </a:r>
            <a:r>
              <a:rPr lang="en-US" dirty="0" smtClean="0"/>
              <a:t>. </a:t>
            </a:r>
            <a:r>
              <a:rPr lang="en-US" dirty="0" err="1" smtClean="0"/>
              <a:t>Erituvchi</a:t>
            </a:r>
            <a:r>
              <a:rPr lang="en-US" dirty="0" smtClean="0"/>
              <a:t> </a:t>
            </a:r>
            <a:r>
              <a:rPr lang="en-US" dirty="0" err="1" smtClean="0"/>
              <a:t>tezda</a:t>
            </a:r>
            <a:r>
              <a:rPr lang="en-US" dirty="0" smtClean="0"/>
              <a:t> </a:t>
            </a:r>
            <a:r>
              <a:rPr lang="en-US" dirty="0" err="1" smtClean="0"/>
              <a:t>bug‘lanib</a:t>
            </a:r>
            <a:r>
              <a:rPr lang="en-US" dirty="0" smtClean="0"/>
              <a:t> </a:t>
            </a:r>
            <a:r>
              <a:rPr lang="en-US" dirty="0" err="1" smtClean="0"/>
              <a:t>ketadi</a:t>
            </a:r>
            <a:r>
              <a:rPr lang="en-US" dirty="0" smtClean="0"/>
              <a:t>, </a:t>
            </a:r>
            <a:r>
              <a:rPr lang="en-US" dirty="0" err="1" smtClean="0"/>
              <a:t>lyuminofor</a:t>
            </a:r>
            <a:r>
              <a:rPr lang="en-US" dirty="0" smtClean="0"/>
              <a:t> </a:t>
            </a:r>
            <a:r>
              <a:rPr lang="en-US" dirty="0" err="1" smtClean="0"/>
              <a:t>kristallari</a:t>
            </a:r>
            <a:r>
              <a:rPr lang="en-US" dirty="0" smtClean="0"/>
              <a:t> </a:t>
            </a:r>
            <a:r>
              <a:rPr lang="en-US" dirty="0" err="1" smtClean="0"/>
              <a:t>esa</a:t>
            </a:r>
            <a:r>
              <a:rPr lang="en-US" dirty="0" smtClean="0"/>
              <a:t> </a:t>
            </a:r>
            <a:r>
              <a:rPr lang="en-US" dirty="0" err="1" smtClean="0"/>
              <a:t>nuqsonning</a:t>
            </a:r>
            <a:r>
              <a:rPr lang="en-US" dirty="0" smtClean="0"/>
              <a:t> </a:t>
            </a:r>
            <a:r>
              <a:rPr lang="en-US" dirty="0" err="1" smtClean="0"/>
              <a:t>chetlariga</a:t>
            </a:r>
            <a:r>
              <a:rPr lang="en-US" dirty="0" smtClean="0"/>
              <a:t> </a:t>
            </a:r>
            <a:r>
              <a:rPr lang="en-US" dirty="0" err="1" smtClean="0"/>
              <a:t>o‘tiradi</a:t>
            </a:r>
            <a:r>
              <a:rPr lang="en-US" dirty="0" smtClean="0"/>
              <a:t>. Bu </a:t>
            </a:r>
            <a:r>
              <a:rPr lang="en-US" dirty="0" err="1" smtClean="0"/>
              <a:t>kristallar</a:t>
            </a:r>
            <a:r>
              <a:rPr lang="en-US" dirty="0" smtClean="0"/>
              <a:t> </a:t>
            </a:r>
            <a:r>
              <a:rPr lang="en-US" dirty="0" err="1" smtClean="0"/>
              <a:t>ultratovush</a:t>
            </a:r>
            <a:r>
              <a:rPr lang="en-US" dirty="0" smtClean="0"/>
              <a:t> </a:t>
            </a:r>
            <a:r>
              <a:rPr lang="en-US" dirty="0" err="1" smtClean="0"/>
              <a:t>nurlanishi</a:t>
            </a:r>
            <a:r>
              <a:rPr lang="en-US" dirty="0" smtClean="0"/>
              <a:t> </a:t>
            </a:r>
            <a:r>
              <a:rPr lang="en-US" dirty="0" err="1" smtClean="0"/>
              <a:t>ta’sirida</a:t>
            </a:r>
            <a:r>
              <a:rPr lang="en-US" dirty="0" smtClean="0"/>
              <a:t> </a:t>
            </a:r>
            <a:r>
              <a:rPr lang="en-US" dirty="0" err="1" smtClean="0"/>
              <a:t>yorqin</a:t>
            </a:r>
            <a:r>
              <a:rPr lang="en-US" dirty="0" smtClean="0"/>
              <a:t> </a:t>
            </a:r>
            <a:r>
              <a:rPr lang="en-US" dirty="0" err="1" smtClean="0"/>
              <a:t>lyuminessen</a:t>
            </a:r>
            <a:r>
              <a:rPr lang="uz-Cyrl-UZ" dirty="0" smtClean="0"/>
              <a:t>l</a:t>
            </a:r>
            <a:r>
              <a:rPr lang="en-US" dirty="0" err="1" smtClean="0"/>
              <a:t>anadi</a:t>
            </a:r>
            <a:r>
              <a:rPr lang="en-US" dirty="0" smtClean="0"/>
              <a:t>. </a:t>
            </a:r>
            <a:r>
              <a:rPr lang="en-US" dirty="0" err="1" smtClean="0"/>
              <a:t>Butun</a:t>
            </a:r>
            <a:r>
              <a:rPr lang="en-US" dirty="0" smtClean="0"/>
              <a:t> </a:t>
            </a:r>
            <a:r>
              <a:rPr lang="en-US" dirty="0" err="1" smtClean="0"/>
              <a:t>detalning</a:t>
            </a:r>
            <a:r>
              <a:rPr lang="en-US" dirty="0" smtClean="0"/>
              <a:t> </a:t>
            </a:r>
            <a:r>
              <a:rPr lang="en-US" dirty="0" err="1" smtClean="0"/>
              <a:t>fonda</a:t>
            </a:r>
            <a:r>
              <a:rPr lang="en-US" dirty="0" smtClean="0"/>
              <a:t> </a:t>
            </a:r>
            <a:r>
              <a:rPr lang="en-US" dirty="0" err="1" smtClean="0"/>
              <a:t>yorug‘lanishi</a:t>
            </a:r>
            <a:r>
              <a:rPr lang="en-US" dirty="0" smtClean="0"/>
              <a:t> </a:t>
            </a:r>
            <a:r>
              <a:rPr lang="en-US" dirty="0" err="1" smtClean="0"/>
              <a:t>bartaraf</a:t>
            </a:r>
            <a:r>
              <a:rPr lang="en-US" dirty="0" smtClean="0"/>
              <a:t> </a:t>
            </a:r>
            <a:r>
              <a:rPr lang="en-US" dirty="0" err="1" smtClean="0"/>
              <a:t>qilish</a:t>
            </a:r>
            <a:r>
              <a:rPr lang="en-US" dirty="0" smtClean="0"/>
              <a:t> </a:t>
            </a:r>
            <a:r>
              <a:rPr lang="en-US" dirty="0" err="1" smtClean="0"/>
              <a:t>uchun</a:t>
            </a:r>
            <a:r>
              <a:rPr lang="en-US" dirty="0" smtClean="0"/>
              <a:t> </a:t>
            </a:r>
            <a:r>
              <a:rPr lang="en-US" dirty="0" err="1" smtClean="0"/>
              <a:t>unga</a:t>
            </a:r>
            <a:r>
              <a:rPr lang="en-US" dirty="0" smtClean="0"/>
              <a:t> </a:t>
            </a:r>
            <a:r>
              <a:rPr lang="en-US" dirty="0" err="1" smtClean="0"/>
              <a:t>maxsus</a:t>
            </a:r>
            <a:r>
              <a:rPr lang="en-US" dirty="0" smtClean="0"/>
              <a:t> </a:t>
            </a:r>
            <a:r>
              <a:rPr lang="en-US" dirty="0" err="1" smtClean="0"/>
              <a:t>ingibitor</a:t>
            </a:r>
            <a:r>
              <a:rPr lang="en-US" dirty="0" smtClean="0"/>
              <a:t> </a:t>
            </a:r>
            <a:r>
              <a:rPr lang="en-US" dirty="0" err="1" smtClean="0"/>
              <a:t>eritmasi</a:t>
            </a:r>
            <a:r>
              <a:rPr lang="en-US" dirty="0" smtClean="0"/>
              <a:t> </a:t>
            </a:r>
            <a:r>
              <a:rPr lang="en-US" dirty="0" err="1" smtClean="0"/>
              <a:t>bilan</a:t>
            </a:r>
            <a:r>
              <a:rPr lang="en-US" dirty="0" smtClean="0"/>
              <a:t> </a:t>
            </a:r>
            <a:r>
              <a:rPr lang="en-US" dirty="0" err="1" smtClean="0"/>
              <a:t>ishlov</a:t>
            </a:r>
            <a:r>
              <a:rPr lang="en-US" dirty="0" smtClean="0"/>
              <a:t> </a:t>
            </a:r>
            <a:r>
              <a:rPr lang="en-US" dirty="0" err="1" smtClean="0"/>
              <a:t>beriladi</a:t>
            </a:r>
            <a:r>
              <a:rPr lang="en-US" dirty="0" smtClean="0"/>
              <a:t>, </a:t>
            </a:r>
            <a:r>
              <a:rPr lang="en-US" dirty="0" err="1" smtClean="0"/>
              <a:t>bu</a:t>
            </a:r>
            <a:r>
              <a:rPr lang="en-US" dirty="0" smtClean="0"/>
              <a:t> </a:t>
            </a:r>
            <a:r>
              <a:rPr lang="en-US" dirty="0" err="1" smtClean="0"/>
              <a:t>eritma</a:t>
            </a:r>
            <a:r>
              <a:rPr lang="en-US" dirty="0" smtClean="0"/>
              <a:t> </a:t>
            </a:r>
            <a:r>
              <a:rPr lang="en-US" dirty="0" err="1" smtClean="0"/>
              <a:t>yuzadagi</a:t>
            </a:r>
            <a:r>
              <a:rPr lang="en-US" dirty="0" smtClean="0"/>
              <a:t> </a:t>
            </a:r>
            <a:r>
              <a:rPr lang="en-US" dirty="0" err="1" smtClean="0"/>
              <a:t>lyuminessensiyani</a:t>
            </a:r>
            <a:r>
              <a:rPr lang="en-US" dirty="0" smtClean="0"/>
              <a:t> </a:t>
            </a:r>
            <a:r>
              <a:rPr lang="en-US" dirty="0" err="1" smtClean="0"/>
              <a:t>o‘chiradi</a:t>
            </a:r>
            <a:r>
              <a:rPr lang="en-US" dirty="0" smtClean="0"/>
              <a:t>, ammo </a:t>
            </a:r>
            <a:r>
              <a:rPr lang="en-US" dirty="0" err="1" smtClean="0"/>
              <a:t>nuqsonning</a:t>
            </a:r>
            <a:r>
              <a:rPr lang="en-US" dirty="0" smtClean="0"/>
              <a:t> </a:t>
            </a:r>
            <a:r>
              <a:rPr lang="en-US" dirty="0" err="1" smtClean="0"/>
              <a:t>kapillyar</a:t>
            </a:r>
            <a:r>
              <a:rPr lang="en-US" dirty="0" smtClean="0"/>
              <a:t> </a:t>
            </a:r>
            <a:r>
              <a:rPr lang="en-US" dirty="0" err="1" smtClean="0"/>
              <a:t>bo‘shliqlariga</a:t>
            </a:r>
            <a:r>
              <a:rPr lang="en-US" dirty="0" smtClean="0"/>
              <a:t> </a:t>
            </a:r>
            <a:r>
              <a:rPr lang="en-US" dirty="0" err="1" smtClean="0"/>
              <a:t>kirib</a:t>
            </a:r>
            <a:r>
              <a:rPr lang="en-US" dirty="0" smtClean="0"/>
              <a:t> </a:t>
            </a:r>
            <a:r>
              <a:rPr lang="en-US" dirty="0" err="1" smtClean="0"/>
              <a:t>borgan</a:t>
            </a:r>
            <a:r>
              <a:rPr lang="en-US" dirty="0" smtClean="0"/>
              <a:t> </a:t>
            </a:r>
            <a:r>
              <a:rPr lang="en-US" dirty="0" err="1" smtClean="0"/>
              <a:t>lyuminoforga</a:t>
            </a:r>
            <a:r>
              <a:rPr lang="en-US" dirty="0" smtClean="0"/>
              <a:t> </a:t>
            </a:r>
            <a:r>
              <a:rPr lang="en-US" dirty="0" err="1" smtClean="0"/>
              <a:t>deyarli</a:t>
            </a:r>
            <a:r>
              <a:rPr lang="en-US" dirty="0" smtClean="0"/>
              <a:t> </a:t>
            </a:r>
            <a:r>
              <a:rPr lang="en-US" dirty="0" err="1" smtClean="0"/>
              <a:t>ta’sir</a:t>
            </a:r>
            <a:r>
              <a:rPr lang="en-US" dirty="0" smtClean="0"/>
              <a:t> </a:t>
            </a:r>
            <a:r>
              <a:rPr lang="en-US" dirty="0" err="1" smtClean="0"/>
              <a:t>ko‘rsatmaydi</a:t>
            </a:r>
            <a:r>
              <a:rPr lang="en-US" dirty="0" smtClean="0"/>
              <a:t>.</a:t>
            </a:r>
            <a:endParaRPr lang="ru-RU" dirty="0" smtClean="0"/>
          </a:p>
          <a:p>
            <a:pPr algn="just"/>
            <a:r>
              <a:rPr lang="en-US" dirty="0" err="1" smtClean="0"/>
              <a:t>Ushbu</a:t>
            </a:r>
            <a:r>
              <a:rPr lang="en-US" dirty="0" smtClean="0"/>
              <a:t> </a:t>
            </a:r>
            <a:r>
              <a:rPr lang="en-US" dirty="0" err="1" smtClean="0"/>
              <a:t>ochiltirish</a:t>
            </a:r>
            <a:r>
              <a:rPr lang="en-US" dirty="0" smtClean="0"/>
              <a:t> </a:t>
            </a:r>
            <a:r>
              <a:rPr lang="en-US" dirty="0" err="1" smtClean="0"/>
              <a:t>usulining</a:t>
            </a:r>
            <a:r>
              <a:rPr lang="en-US" dirty="0" smtClean="0"/>
              <a:t> </a:t>
            </a:r>
            <a:r>
              <a:rPr lang="en-US" dirty="0" err="1" smtClean="0"/>
              <a:t>yana</a:t>
            </a:r>
            <a:r>
              <a:rPr lang="en-US" dirty="0" smtClean="0"/>
              <a:t> </a:t>
            </a:r>
            <a:r>
              <a:rPr lang="en-US" dirty="0" err="1" smtClean="0"/>
              <a:t>bir</a:t>
            </a:r>
            <a:r>
              <a:rPr lang="en-US" dirty="0" smtClean="0"/>
              <a:t> </a:t>
            </a:r>
            <a:r>
              <a:rPr lang="en-US" dirty="0" err="1" smtClean="0"/>
              <a:t>turi</a:t>
            </a:r>
            <a:r>
              <a:rPr lang="en-US" dirty="0" smtClean="0"/>
              <a:t> </a:t>
            </a:r>
            <a:r>
              <a:rPr lang="en-US" dirty="0" err="1" smtClean="0"/>
              <a:t>o‘zo‘zidan</a:t>
            </a:r>
            <a:r>
              <a:rPr lang="en-US" dirty="0" smtClean="0"/>
              <a:t> </a:t>
            </a:r>
            <a:r>
              <a:rPr lang="en-US" dirty="0" err="1" smtClean="0"/>
              <a:t>ochiltiradigan</a:t>
            </a:r>
            <a:r>
              <a:rPr lang="en-US" dirty="0" smtClean="0"/>
              <a:t> </a:t>
            </a:r>
            <a:r>
              <a:rPr lang="en-US" dirty="0" err="1" smtClean="0"/>
              <a:t>variantdir</a:t>
            </a:r>
            <a:r>
              <a:rPr lang="en-US" dirty="0" smtClean="0"/>
              <a:t>. </a:t>
            </a:r>
            <a:r>
              <a:rPr lang="en-US" dirty="0" err="1" smtClean="0"/>
              <a:t>Bunda</a:t>
            </a:r>
            <a:r>
              <a:rPr lang="en-US" dirty="0" smtClean="0"/>
              <a:t> </a:t>
            </a:r>
            <a:r>
              <a:rPr lang="en-US" dirty="0" err="1" smtClean="0"/>
              <a:t>shimdirish</a:t>
            </a:r>
            <a:r>
              <a:rPr lang="en-US" dirty="0" smtClean="0"/>
              <a:t> </a:t>
            </a:r>
            <a:r>
              <a:rPr lang="en-US" dirty="0" err="1" smtClean="0"/>
              <a:t>va</a:t>
            </a:r>
            <a:r>
              <a:rPr lang="en-US" dirty="0" smtClean="0"/>
              <a:t> </a:t>
            </a:r>
            <a:r>
              <a:rPr lang="en-US" dirty="0" err="1" smtClean="0"/>
              <a:t>tozalashdan</a:t>
            </a:r>
            <a:r>
              <a:rPr lang="en-US" dirty="0" smtClean="0"/>
              <a:t> </a:t>
            </a:r>
            <a:r>
              <a:rPr lang="en-US" dirty="0" err="1" smtClean="0"/>
              <a:t>keyin</a:t>
            </a:r>
            <a:r>
              <a:rPr lang="en-US" dirty="0" smtClean="0"/>
              <a:t> </a:t>
            </a:r>
            <a:r>
              <a:rPr lang="en-US" dirty="0" err="1" smtClean="0"/>
              <a:t>detal</a:t>
            </a:r>
            <a:r>
              <a:rPr lang="en-US" dirty="0" smtClean="0"/>
              <a:t> </a:t>
            </a:r>
            <a:r>
              <a:rPr lang="en-US" dirty="0" err="1" smtClean="0"/>
              <a:t>qizdiriladi</a:t>
            </a:r>
            <a:r>
              <a:rPr lang="en-US" dirty="0" smtClean="0"/>
              <a:t>, </a:t>
            </a:r>
            <a:r>
              <a:rPr lang="en-US" dirty="0" err="1" smtClean="0"/>
              <a:t>bu</a:t>
            </a:r>
            <a:r>
              <a:rPr lang="en-US" dirty="0" smtClean="0"/>
              <a:t> </a:t>
            </a:r>
            <a:r>
              <a:rPr lang="en-US" dirty="0" err="1" smtClean="0"/>
              <a:t>esa</a:t>
            </a:r>
            <a:r>
              <a:rPr lang="en-US" dirty="0" smtClean="0"/>
              <a:t> </a:t>
            </a:r>
            <a:r>
              <a:rPr lang="en-US" dirty="0" err="1" smtClean="0"/>
              <a:t>ochiltirishning</a:t>
            </a:r>
            <a:r>
              <a:rPr lang="en-US" dirty="0" smtClean="0"/>
              <a:t> </a:t>
            </a:r>
            <a:r>
              <a:rPr lang="en-US" dirty="0" err="1" smtClean="0"/>
              <a:t>o‘rnini</a:t>
            </a:r>
            <a:r>
              <a:rPr lang="en-US" dirty="0" smtClean="0"/>
              <a:t> </a:t>
            </a:r>
            <a:r>
              <a:rPr lang="en-US" dirty="0" err="1" smtClean="0"/>
              <a:t>bosadi</a:t>
            </a:r>
            <a:r>
              <a:rPr lang="en-US" dirty="0" smtClean="0"/>
              <a:t>. </a:t>
            </a:r>
            <a:r>
              <a:rPr lang="en-US" dirty="0" err="1" smtClean="0"/>
              <a:t>Detal</a:t>
            </a:r>
            <a:r>
              <a:rPr lang="en-US" dirty="0" smtClean="0"/>
              <a:t> </a:t>
            </a:r>
            <a:r>
              <a:rPr lang="en-US" dirty="0" err="1" smtClean="0"/>
              <a:t>qizdirilganda</a:t>
            </a:r>
            <a:r>
              <a:rPr lang="en-US" dirty="0" smtClean="0"/>
              <a:t> </a:t>
            </a:r>
            <a:r>
              <a:rPr lang="en-US" dirty="0" err="1" smtClean="0"/>
              <a:t>maxsus</a:t>
            </a:r>
            <a:r>
              <a:rPr lang="en-US" dirty="0" smtClean="0"/>
              <a:t> </a:t>
            </a:r>
            <a:r>
              <a:rPr lang="en-US" dirty="0" err="1" smtClean="0"/>
              <a:t>indikator</a:t>
            </a:r>
            <a:r>
              <a:rPr lang="en-US" dirty="0" smtClean="0"/>
              <a:t> </a:t>
            </a:r>
            <a:r>
              <a:rPr lang="en-US" dirty="0" err="1" smtClean="0"/>
              <a:t>suyuqlik</a:t>
            </a:r>
            <a:r>
              <a:rPr lang="en-US" dirty="0" smtClean="0"/>
              <a:t> </a:t>
            </a:r>
            <a:r>
              <a:rPr lang="en-US" dirty="0" err="1" smtClean="0"/>
              <a:t>nuqsonning</a:t>
            </a:r>
            <a:r>
              <a:rPr lang="en-US" dirty="0" smtClean="0"/>
              <a:t> </a:t>
            </a:r>
            <a:r>
              <a:rPr lang="en-US" dirty="0" err="1" smtClean="0"/>
              <a:t>bo‘shlig‘idan</a:t>
            </a:r>
            <a:r>
              <a:rPr lang="en-US" dirty="0" smtClean="0"/>
              <a:t> </a:t>
            </a:r>
            <a:r>
              <a:rPr lang="en-US" dirty="0" err="1" smtClean="0"/>
              <a:t>chiqib</a:t>
            </a:r>
            <a:r>
              <a:rPr lang="en-US" dirty="0" smtClean="0"/>
              <a:t>, </a:t>
            </a:r>
            <a:r>
              <a:rPr lang="en-US" dirty="0" err="1" smtClean="0"/>
              <a:t>qotadi</a:t>
            </a:r>
            <a:r>
              <a:rPr lang="en-US" dirty="0" smtClean="0"/>
              <a:t> </a:t>
            </a:r>
            <a:r>
              <a:rPr lang="en-US" dirty="0" err="1" smtClean="0"/>
              <a:t>va</a:t>
            </a:r>
            <a:r>
              <a:rPr lang="en-US" dirty="0" smtClean="0"/>
              <a:t> </a:t>
            </a:r>
            <a:r>
              <a:rPr lang="en-US" dirty="0" err="1" smtClean="0"/>
              <a:t>ultrabinafsharang</a:t>
            </a:r>
            <a:r>
              <a:rPr lang="en-US" dirty="0" smtClean="0"/>
              <a:t> </a:t>
            </a:r>
            <a:r>
              <a:rPr lang="en-US" dirty="0" err="1" smtClean="0"/>
              <a:t>nurlanish</a:t>
            </a:r>
            <a:r>
              <a:rPr lang="en-US" dirty="0" smtClean="0"/>
              <a:t> </a:t>
            </a:r>
            <a:r>
              <a:rPr lang="en-US" dirty="0" err="1" smtClean="0"/>
              <a:t>ta’sirida</a:t>
            </a:r>
            <a:r>
              <a:rPr lang="en-US" dirty="0" smtClean="0"/>
              <a:t> </a:t>
            </a:r>
            <a:r>
              <a:rPr lang="en-US" dirty="0" err="1" smtClean="0"/>
              <a:t>lyuminessenlovchi</a:t>
            </a:r>
            <a:r>
              <a:rPr lang="en-US" dirty="0" smtClean="0"/>
              <a:t> </a:t>
            </a:r>
            <a:r>
              <a:rPr lang="en-US" dirty="0" err="1" smtClean="0"/>
              <a:t>indikator</a:t>
            </a:r>
            <a:r>
              <a:rPr lang="en-US" dirty="0" smtClean="0"/>
              <a:t> </a:t>
            </a:r>
            <a:r>
              <a:rPr lang="en-US" dirty="0" err="1" smtClean="0"/>
              <a:t>izini</a:t>
            </a:r>
            <a:r>
              <a:rPr lang="en-US" dirty="0" smtClean="0"/>
              <a:t> </a:t>
            </a:r>
            <a:r>
              <a:rPr lang="en-US" dirty="0" err="1" smtClean="0"/>
              <a:t>hosil</a:t>
            </a:r>
            <a:r>
              <a:rPr lang="en-US" dirty="0" smtClean="0"/>
              <a:t> </a:t>
            </a:r>
            <a:r>
              <a:rPr lang="en-US" dirty="0" err="1" smtClean="0"/>
              <a:t>qiladi</a:t>
            </a:r>
            <a:r>
              <a:rPr lang="en-US" dirty="0" smtClean="0"/>
              <a:t>.</a:t>
            </a:r>
            <a:endParaRPr lang="ru-RU" dirty="0" smtClean="0"/>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t>Kapillyar nazorat uslubi</a:t>
            </a:r>
            <a:endParaRPr lang="ru-RU" dirty="0"/>
          </a:p>
        </p:txBody>
      </p:sp>
      <p:sp>
        <p:nvSpPr>
          <p:cNvPr id="3" name="Содержимое 2"/>
          <p:cNvSpPr>
            <a:spLocks noGrp="1"/>
          </p:cNvSpPr>
          <p:nvPr>
            <p:ph idx="1"/>
          </p:nvPr>
        </p:nvSpPr>
        <p:spPr/>
        <p:txBody>
          <a:bodyPr>
            <a:normAutofit fontScale="70000" lnSpcReduction="20000"/>
          </a:bodyPr>
          <a:lstStyle/>
          <a:p>
            <a:pPr algn="just"/>
            <a:r>
              <a:rPr lang="uz-Cyrl-UZ" dirty="0" smtClean="0"/>
              <a:t>Lyuminessent defektoskopiyasida yuqorida keltirilgan barcha ochiltirish usullaridan foydalaniladi. Kukun yoki suspenziya bilan ochiltirish oddiyligi va materiallarning kamyob emasligi sababli eng keng tarqalgan bo‘lsada, samaradorligi eng pastdir. SHu bois LD da tasma yordamida va o‘z o‘zidan ochiltirish usullari tobora ko‘proq qo‘llanilmoqda.</a:t>
            </a:r>
            <a:endParaRPr lang="ru-RU" dirty="0" smtClean="0"/>
          </a:p>
          <a:p>
            <a:pPr algn="just"/>
            <a:r>
              <a:rPr lang="uz-Cyrl-UZ" dirty="0" smtClean="0"/>
              <a:t>SD da asosan suspenziyalar ko‘rinishidagi kukunsimon sorbentlar va ochiltiruvchi oq loklar ishlatiladi. Lok ochiltirgichlarning sezgirligi yuqoridir.</a:t>
            </a:r>
            <a:endParaRPr lang="ru-RU" dirty="0" smtClean="0"/>
          </a:p>
          <a:p>
            <a:pPr algn="just"/>
            <a:r>
              <a:rPr lang="uz-Cyrl-UZ" dirty="0" smtClean="0"/>
              <a:t>Aniqlanadigan nuqsonlarning o‘lchamiga qarab GOST 18442-73 da sezgirlikning to‘rtta shartli darajasi belgilab qo‘yilgan (5.2-jadval). Sezgirlikning shartli darajasini baholash uchun tabiiy yoki sun’iy nuqsonli test-namunalardan foydalaniladi. Silliqlash rejimi noto‘g‘ri bo‘lganda yuzaga kelgan darzlari bo‘lgan namunalardan test-namunalar sifatida eng ko‘p foydalaniladi.</a:t>
            </a:r>
            <a:endParaRPr lang="ru-RU" dirty="0" smtClean="0"/>
          </a:p>
          <a:p>
            <a:pPr algn="just"/>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smtClean="0"/>
              <a:t>Sezgirlikning</a:t>
            </a:r>
            <a:r>
              <a:rPr lang="ru-RU" b="1" dirty="0" smtClean="0"/>
              <a:t> </a:t>
            </a:r>
            <a:r>
              <a:rPr lang="ru-RU" b="1" dirty="0" err="1" smtClean="0"/>
              <a:t>shartli</a:t>
            </a:r>
            <a:r>
              <a:rPr lang="ru-RU" b="1" dirty="0" smtClean="0"/>
              <a:t> </a:t>
            </a:r>
            <a:r>
              <a:rPr lang="ru-RU" b="1" dirty="0" err="1" smtClean="0"/>
              <a:t>darajalari</a:t>
            </a:r>
            <a:endParaRPr lang="ru-RU" dirty="0"/>
          </a:p>
        </p:txBody>
      </p:sp>
      <p:pic>
        <p:nvPicPr>
          <p:cNvPr id="3074" name="Picture 2"/>
          <p:cNvPicPr>
            <a:picLocks noGrp="1" noChangeAspect="1" noChangeArrowheads="1"/>
          </p:cNvPicPr>
          <p:nvPr>
            <p:ph idx="1"/>
          </p:nvPr>
        </p:nvPicPr>
        <p:blipFill>
          <a:blip r:embed="rId2"/>
          <a:srcRect/>
          <a:stretch>
            <a:fillRect/>
          </a:stretch>
        </p:blipFill>
        <p:spPr bwMode="auto">
          <a:xfrm>
            <a:off x="0" y="1285860"/>
            <a:ext cx="9144000" cy="5357850"/>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t>Kapillyar nazorat uslubi</a:t>
            </a:r>
            <a:endParaRPr lang="ru-RU" dirty="0"/>
          </a:p>
        </p:txBody>
      </p:sp>
      <p:sp>
        <p:nvSpPr>
          <p:cNvPr id="3" name="Содержимое 2"/>
          <p:cNvSpPr>
            <a:spLocks noGrp="1"/>
          </p:cNvSpPr>
          <p:nvPr>
            <p:ph idx="1"/>
          </p:nvPr>
        </p:nvSpPr>
        <p:spPr/>
        <p:txBody>
          <a:bodyPr>
            <a:normAutofit fontScale="77500" lnSpcReduction="20000"/>
          </a:bodyPr>
          <a:lstStyle/>
          <a:p>
            <a:pPr algn="just"/>
            <a:r>
              <a:rPr lang="ru-RU" dirty="0" smtClean="0">
                <a:latin typeface="Times New Roman" pitchFamily="18" charset="0"/>
                <a:cs typeface="Times New Roman" pitchFamily="18" charset="0"/>
              </a:rPr>
              <a:t>Y</a:t>
            </a:r>
            <a:r>
              <a:rPr lang="en-US" dirty="0" smtClean="0">
                <a:latin typeface="Times New Roman" pitchFamily="18" charset="0"/>
                <a:cs typeface="Times New Roman" pitchFamily="18" charset="0"/>
              </a:rPr>
              <a:t>u</a:t>
            </a:r>
            <a:r>
              <a:rPr lang="ru-RU" dirty="0" err="1" smtClean="0">
                <a:latin typeface="Times New Roman" pitchFamily="18" charset="0"/>
                <a:cs typeface="Times New Roman" pitchFamily="18" charset="0"/>
              </a:rPr>
              <a:t>zaga</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ochiltirgich</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qoplangandan</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so‘ng</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u</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iliq</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havo</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oqimi</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bilan</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quritilib</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keyin</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buyumning</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yuzasi</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ko‘zdan</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kechiriladi</a:t>
            </a:r>
            <a:r>
              <a:rPr lang="ru-RU"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Ko‘zdan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kechirish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ikki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marta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ochiltirgich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qoplangandan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keyin</a:t>
            </a:r>
            <a:r>
              <a:rPr lang="en-US" dirty="0" smtClean="0">
                <a:latin typeface="Times New Roman" pitchFamily="18" charset="0"/>
                <a:cs typeface="Times New Roman" pitchFamily="18" charset="0"/>
              </a:rPr>
              <a:t> 5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20 </a:t>
            </a:r>
            <a:r>
              <a:rPr lang="en-US" dirty="0" err="1" smtClean="0">
                <a:latin typeface="Times New Roman" pitchFamily="18" charset="0"/>
                <a:cs typeface="Times New Roman" pitchFamily="18" charset="0"/>
              </a:rPr>
              <a:t>minut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o‘tgandan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amalga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oshiriladi</a:t>
            </a:r>
            <a:r>
              <a:rPr lang="en-US" dirty="0" smtClean="0">
                <a:latin typeface="Times New Roman" pitchFamily="18" charset="0"/>
                <a:cs typeface="Times New Roman" pitchFamily="18" charset="0"/>
              </a:rPr>
              <a:t>. LD </a:t>
            </a:r>
            <a:r>
              <a:rPr lang="en-US" dirty="0" err="1" smtClean="0">
                <a:latin typeface="Times New Roman" pitchFamily="18" charset="0"/>
                <a:cs typeface="Times New Roman" pitchFamily="18" charset="0"/>
              </a:rPr>
              <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buyuum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ultrabinafsharang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nurlanish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yoritilgan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holda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ko‘zdan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kechiriladi</a:t>
            </a:r>
            <a:r>
              <a:rPr lang="en-US" dirty="0" smtClean="0">
                <a:latin typeface="Times New Roman" pitchFamily="18" charset="0"/>
                <a:cs typeface="Times New Roman" pitchFamily="18" charset="0"/>
              </a:rPr>
              <a:t>. SD </a:t>
            </a:r>
            <a:r>
              <a:rPr lang="en-US" dirty="0" err="1" smtClean="0">
                <a:latin typeface="Times New Roman" pitchFamily="18" charset="0"/>
                <a:cs typeface="Times New Roman" pitchFamily="18" charset="0"/>
              </a:rPr>
              <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ko‘zdan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kechirish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elektr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kunduzgi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yorug‘likda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o‘rnining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yoritilganlik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darajasi</a:t>
            </a:r>
            <a:r>
              <a:rPr lang="en-US" dirty="0" smtClean="0">
                <a:latin typeface="Times New Roman" pitchFamily="18" charset="0"/>
                <a:cs typeface="Times New Roman" pitchFamily="18" charset="0"/>
              </a:rPr>
              <a:t> 500lk </a:t>
            </a:r>
            <a:r>
              <a:rPr lang="en-US" dirty="0" err="1" smtClean="0">
                <a:latin typeface="Times New Roman" pitchFamily="18" charset="0"/>
                <a:cs typeface="Times New Roman" pitchFamily="18" charset="0"/>
              </a:rPr>
              <a:t>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bo‘lmasligi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lozim</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Ko‘zdan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kechirish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oddiy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bajariladi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zarur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hollarda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maydoni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kat</a:t>
            </a:r>
            <a:r>
              <a:rPr lang="uz-Cyrl-UZ" dirty="0" smtClean="0">
                <a:latin typeface="Times New Roman" pitchFamily="18" charset="0"/>
                <a:cs typeface="Times New Roman" pitchFamily="18" charset="0"/>
              </a:rPr>
              <a:t>t</a:t>
            </a:r>
            <a:r>
              <a:rPr lang="en-US" dirty="0" smtClean="0">
                <a:latin typeface="Times New Roman" pitchFamily="18" charset="0"/>
                <a:cs typeface="Times New Roman" pitchFamily="18" charset="0"/>
              </a:rPr>
              <a:t>a </a:t>
            </a:r>
            <a:r>
              <a:rPr lang="en-US" dirty="0" err="1" smtClean="0">
                <a:latin typeface="Times New Roman" pitchFamily="18" charset="0"/>
                <a:cs typeface="Times New Roman" pitchFamily="18" charset="0"/>
              </a:rPr>
              <a:t>bo‘lgan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kattalashtirib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ko‘rsatuvchi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1,5</a:t>
            </a:r>
            <a:r>
              <a:rPr lang="uz-Cyrl-UZ" dirty="0" smtClean="0">
                <a:latin typeface="Times New Roman" pitchFamily="18" charset="0"/>
                <a:cs typeface="Times New Roman" pitchFamily="18" charset="0"/>
              </a:rPr>
              <a:t> – </a:t>
            </a:r>
            <a:r>
              <a:rPr lang="en-US" dirty="0" smtClean="0">
                <a:latin typeface="Times New Roman" pitchFamily="18" charset="0"/>
                <a:cs typeface="Times New Roman" pitchFamily="18" charset="0"/>
              </a:rPr>
              <a:t>2</a:t>
            </a:r>
            <a:r>
              <a:rPr lang="en-US" baseline="30000" dirty="0" smtClean="0">
                <a:latin typeface="Times New Roman" pitchFamily="18" charset="0"/>
                <a:cs typeface="Times New Roman" pitchFamily="18" charset="0"/>
              </a:rPr>
              <a:t>x</a:t>
            </a:r>
            <a:r>
              <a:rPr lang="uz-Cyrl-UZ"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lupalardan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indikator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izi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optik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vositalar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tekshiriladi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smtClean="0"/>
              <a:t>Apparatlar</a:t>
            </a:r>
            <a:r>
              <a:rPr lang="en-US" b="1" dirty="0" smtClean="0"/>
              <a:t>.</a:t>
            </a:r>
            <a:endParaRPr lang="ru-RU" dirty="0"/>
          </a:p>
        </p:txBody>
      </p:sp>
      <p:sp>
        <p:nvSpPr>
          <p:cNvPr id="3" name="Содержимое 2"/>
          <p:cNvSpPr>
            <a:spLocks noGrp="1"/>
          </p:cNvSpPr>
          <p:nvPr>
            <p:ph idx="1"/>
          </p:nvPr>
        </p:nvSpPr>
        <p:spPr>
          <a:xfrm>
            <a:off x="457200" y="1600200"/>
            <a:ext cx="8229600" cy="4900634"/>
          </a:xfrm>
        </p:spPr>
        <p:txBody>
          <a:bodyPr>
            <a:normAutofit fontScale="62500" lnSpcReduction="20000"/>
          </a:bodyPr>
          <a:lstStyle/>
          <a:p>
            <a:pPr algn="just"/>
            <a:r>
              <a:rPr lang="en-US" b="1" dirty="0" err="1" smtClean="0">
                <a:latin typeface="Times New Roman" pitchFamily="18" charset="0"/>
                <a:cs typeface="Times New Roman" pitchFamily="18" charset="0"/>
              </a:rPr>
              <a:t>Apparatlar</a:t>
            </a:r>
            <a:r>
              <a:rPr lang="en-US" b="1"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Sanoatda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ko‘chma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ko‘chmas</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statsionar</a:t>
            </a:r>
            <a:r>
              <a:rPr lang="uz-Cyrl-UZ"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defektoskoplar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chiqariladi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Ko‘chma</a:t>
            </a:r>
            <a:r>
              <a:rPr lang="en-US" dirty="0" smtClean="0">
                <a:latin typeface="Times New Roman" pitchFamily="18" charset="0"/>
                <a:cs typeface="Times New Roman" pitchFamily="18" charset="0"/>
              </a:rPr>
              <a:t> KD-40LS </a:t>
            </a:r>
            <a:r>
              <a:rPr lang="en-US" dirty="0" err="1" smtClean="0">
                <a:latin typeface="Times New Roman" pitchFamily="18" charset="0"/>
                <a:cs typeface="Times New Roman" pitchFamily="18" charset="0"/>
              </a:rPr>
              <a:t>aerozol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komplektining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kelajagi</a:t>
            </a:r>
            <a:r>
              <a:rPr lang="en-US" dirty="0" smtClean="0">
                <a:latin typeface="Times New Roman" pitchFamily="18" charset="0"/>
                <a:cs typeface="Times New Roman" pitchFamily="18" charset="0"/>
              </a:rPr>
              <a:t> eng </a:t>
            </a:r>
            <a:r>
              <a:rPr lang="en-US" dirty="0" err="1" smtClean="0">
                <a:latin typeface="Times New Roman" pitchFamily="18" charset="0"/>
                <a:cs typeface="Times New Roman" pitchFamily="18" charset="0"/>
              </a:rPr>
              <a:t>porloqdir</a:t>
            </a:r>
            <a:r>
              <a:rPr lang="en-US" dirty="0" smtClean="0">
                <a:latin typeface="Times New Roman" pitchFamily="18" charset="0"/>
                <a:cs typeface="Times New Roman" pitchFamily="18" charset="0"/>
              </a:rPr>
              <a:t>. U </a:t>
            </a:r>
            <a:r>
              <a:rPr lang="en-US" dirty="0" err="1" smtClean="0">
                <a:latin typeface="Times New Roman" pitchFamily="18" charset="0"/>
                <a:cs typeface="Times New Roman" pitchFamily="18" charset="0"/>
              </a:rPr>
              <a:t>buyumlarni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dala</a:t>
            </a:r>
            <a:r>
              <a:rPr lang="en-US" dirty="0" smtClean="0">
                <a:latin typeface="Times New Roman" pitchFamily="18" charset="0"/>
                <a:cs typeface="Times New Roman" pitchFamily="18" charset="0"/>
              </a:rPr>
              <a:t>, sex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laboratoriya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sharoitida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rangli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lyuminessent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lyuminessent</a:t>
            </a:r>
            <a:r>
              <a:rPr lang="uz-Cyrl-UZ"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rangli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usullarda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qilishga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mo‘ljallangan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Komplektga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qismlarga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ajraladigan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aerozol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ballonlari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kiradi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komplektga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kiruvchi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zaryadlash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stendida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defektoskopik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materiallar</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b</a:t>
            </a:r>
            <a:r>
              <a:rPr lang="en-US" dirty="0" err="1" smtClean="0">
                <a:latin typeface="Times New Roman" pitchFamily="18" charset="0"/>
                <a:cs typeface="Times New Roman" pitchFamily="18" charset="0"/>
              </a:rPr>
              <a:t>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marta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to‘ldirish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Ballonlar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to‘plamga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butlangan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bittasi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elektr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qizdiriladi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atrofmuhit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harorati</a:t>
            </a:r>
            <a:r>
              <a:rPr lang="uz-Cyrl-UZ" dirty="0" smtClean="0">
                <a:latin typeface="Times New Roman" pitchFamily="18" charset="0"/>
                <a:cs typeface="Times New Roman" pitchFamily="18" charset="0"/>
              </a:rPr>
              <a:t>                  – 4</a:t>
            </a:r>
            <a:r>
              <a:rPr lang="en-US" dirty="0" smtClean="0">
                <a:latin typeface="Times New Roman" pitchFamily="18" charset="0"/>
                <a:cs typeface="Times New Roman" pitchFamily="18" charset="0"/>
              </a:rPr>
              <a:t>0</a:t>
            </a:r>
            <a:r>
              <a:rPr lang="en-US" baseline="30000" dirty="0" smtClean="0">
                <a:latin typeface="Times New Roman" pitchFamily="18" charset="0"/>
                <a:cs typeface="Times New Roman" pitchFamily="18" charset="0"/>
              </a:rPr>
              <a:t>0</a:t>
            </a:r>
            <a:r>
              <a:rPr lang="en-US" dirty="0" smtClean="0">
                <a:latin typeface="Times New Roman" pitchFamily="18" charset="0"/>
                <a:cs typeface="Times New Roman" pitchFamily="18" charset="0"/>
              </a:rPr>
              <a:t>S </a:t>
            </a:r>
            <a:r>
              <a:rPr lang="en-US" dirty="0" err="1" smtClean="0">
                <a:latin typeface="Times New Roman" pitchFamily="18" charset="0"/>
                <a:cs typeface="Times New Roman" pitchFamily="18" charset="0"/>
              </a:rPr>
              <a:t>bo‘lganda</a:t>
            </a:r>
            <a:r>
              <a:rPr lang="en-US" dirty="0" smtClean="0">
                <a:latin typeface="Times New Roman" pitchFamily="18" charset="0"/>
                <a:cs typeface="Times New Roman" pitchFamily="18" charset="0"/>
              </a:rPr>
              <a:t> ham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qilishga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imkon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Komplektga</a:t>
            </a:r>
            <a:r>
              <a:rPr lang="en-US" dirty="0" smtClean="0">
                <a:latin typeface="Times New Roman" pitchFamily="18" charset="0"/>
                <a:cs typeface="Times New Roman" pitchFamily="18" charset="0"/>
              </a:rPr>
              <a:t> KD-33L </a:t>
            </a:r>
            <a:r>
              <a:rPr lang="en-US" dirty="0" err="1" smtClean="0">
                <a:latin typeface="Times New Roman" pitchFamily="18" charset="0"/>
                <a:cs typeface="Times New Roman" pitchFamily="18" charset="0"/>
              </a:rPr>
              <a:t>ultrabinafsharang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nurlatkichi</a:t>
            </a:r>
            <a:r>
              <a:rPr lang="en-US" dirty="0" smtClean="0">
                <a:latin typeface="Times New Roman" pitchFamily="18" charset="0"/>
                <a:cs typeface="Times New Roman" pitchFamily="18" charset="0"/>
              </a:rPr>
              <a:t> ham </a:t>
            </a:r>
            <a:r>
              <a:rPr lang="en-US" dirty="0" err="1" smtClean="0">
                <a:latin typeface="Times New Roman" pitchFamily="18" charset="0"/>
                <a:cs typeface="Times New Roman" pitchFamily="18" charset="0"/>
              </a:rPr>
              <a:t>kiradi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SD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hajmi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kichik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bo‘lganda</a:t>
            </a:r>
            <a:r>
              <a:rPr lang="en-US" dirty="0" smtClean="0">
                <a:latin typeface="Times New Roman" pitchFamily="18" charset="0"/>
                <a:cs typeface="Times New Roman" pitchFamily="18" charset="0"/>
              </a:rPr>
              <a:t>, DMK-4, DAK-2S </a:t>
            </a:r>
            <a:r>
              <a:rPr lang="en-US" dirty="0" err="1" smtClean="0">
                <a:latin typeface="Times New Roman" pitchFamily="18" charset="0"/>
                <a:cs typeface="Times New Roman" pitchFamily="18" charset="0"/>
              </a:rPr>
              <a:t>ko‘chma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defekoskoplaridan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foydalaniladi</a:t>
            </a:r>
            <a:r>
              <a:rPr lang="en-US" dirty="0" smtClean="0">
                <a:latin typeface="Times New Roman" pitchFamily="18" charset="0"/>
                <a:cs typeface="Times New Roman" pitchFamily="18" charset="0"/>
              </a:rPr>
              <a:t>. DMK-4 </a:t>
            </a:r>
            <a:r>
              <a:rPr lang="en-US" dirty="0" err="1" smtClean="0">
                <a:latin typeface="Times New Roman" pitchFamily="18" charset="0"/>
                <a:cs typeface="Times New Roman" pitchFamily="18" charset="0"/>
              </a:rPr>
              <a:t>jomadan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ko‘rinishida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yasalgan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uyalar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bo‘lmalar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ishlatiladigan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erituvchilar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bo‘yoq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suyuqlik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solinganidishlarni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qilish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kerak</a:t>
            </a:r>
            <a:r>
              <a:rPr lang="uz-Cyrl-UZ"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yaroqlar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mo‘yqalamlarqo‘yilgan</a:t>
            </a:r>
            <a:r>
              <a:rPr lang="en-US" dirty="0" smtClean="0">
                <a:latin typeface="Times New Roman" pitchFamily="18" charset="0"/>
                <a:cs typeface="Times New Roman" pitchFamily="18" charset="0"/>
              </a:rPr>
              <a:t> p</a:t>
            </a:r>
            <a:r>
              <a:rPr lang="uz-Cyrl-UZ" dirty="0" smtClean="0">
                <a:latin typeface="Times New Roman" pitchFamily="18" charset="0"/>
                <a:cs typeface="Times New Roman" pitchFamily="18" charset="0"/>
              </a:rPr>
              <a:t>e</a:t>
            </a:r>
            <a:r>
              <a:rPr lang="en-US" dirty="0" smtClean="0">
                <a:latin typeface="Times New Roman" pitchFamily="18" charset="0"/>
                <a:cs typeface="Times New Roman" pitchFamily="18" charset="0"/>
              </a:rPr>
              <a:t>n</a:t>
            </a:r>
            <a:r>
              <a:rPr lang="uz-Cyrl-UZ" dirty="0" smtClean="0">
                <a:latin typeface="Times New Roman" pitchFamily="18" charset="0"/>
                <a:cs typeface="Times New Roman" pitchFamily="18" charset="0"/>
              </a:rPr>
              <a:t>a</a:t>
            </a:r>
            <a:r>
              <a:rPr lang="en-US" dirty="0" err="1" smtClean="0">
                <a:latin typeface="Times New Roman" pitchFamily="18" charset="0"/>
                <a:cs typeface="Times New Roman" pitchFamily="18" charset="0"/>
              </a:rPr>
              <a:t>llar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hamda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lupalar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joylashtirilgan</a:t>
            </a:r>
            <a:r>
              <a:rPr lang="en-US" dirty="0" smtClean="0">
                <a:latin typeface="Times New Roman" pitchFamily="18" charset="0"/>
                <a:cs typeface="Times New Roman" pitchFamily="18" charset="0"/>
              </a:rPr>
              <a:t>. 7kg </a:t>
            </a:r>
            <a:r>
              <a:rPr lang="en-US" dirty="0" err="1" smtClean="0">
                <a:latin typeface="Times New Roman" pitchFamily="18" charset="0"/>
                <a:cs typeface="Times New Roman" pitchFamily="18" charset="0"/>
              </a:rPr>
              <a:t>og‘irlikdagi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defektoskopning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gabarit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o‘lchamlari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kat</a:t>
            </a:r>
            <a:r>
              <a:rPr lang="uz-Cyrl-UZ" dirty="0" smtClean="0">
                <a:latin typeface="Times New Roman" pitchFamily="18" charset="0"/>
                <a:cs typeface="Times New Roman" pitchFamily="18" charset="0"/>
              </a:rPr>
              <a:t>t</a:t>
            </a:r>
            <a:r>
              <a:rPr lang="en-US" dirty="0" smtClean="0">
                <a:latin typeface="Times New Roman" pitchFamily="18" charset="0"/>
                <a:cs typeface="Times New Roman" pitchFamily="18" charset="0"/>
              </a:rPr>
              <a:t>a </a:t>
            </a:r>
            <a:r>
              <a:rPr lang="en-US" dirty="0" err="1" smtClean="0">
                <a:latin typeface="Times New Roman" pitchFamily="18" charset="0"/>
                <a:cs typeface="Times New Roman" pitchFamily="18" charset="0"/>
              </a:rPr>
              <a:t>emas</a:t>
            </a:r>
            <a:r>
              <a:rPr lang="en-US" dirty="0" smtClean="0">
                <a:latin typeface="Times New Roman" pitchFamily="18" charset="0"/>
                <a:cs typeface="Times New Roman" pitchFamily="18" charset="0"/>
              </a:rPr>
              <a:t>: 430</a:t>
            </a:r>
            <a:r>
              <a:rPr lang="ru-RU" dirty="0" smtClean="0">
                <a:latin typeface="Times New Roman" pitchFamily="18" charset="0"/>
                <a:cs typeface="Times New Roman" pitchFamily="18" charset="0"/>
                <a:sym typeface="Symbol"/>
              </a:rPr>
              <a:t></a:t>
            </a:r>
            <a:r>
              <a:rPr lang="en-US" dirty="0" smtClean="0">
                <a:latin typeface="Times New Roman" pitchFamily="18" charset="0"/>
                <a:cs typeface="Times New Roman" pitchFamily="18" charset="0"/>
              </a:rPr>
              <a:t>250</a:t>
            </a:r>
            <a:r>
              <a:rPr lang="ru-RU" dirty="0" smtClean="0">
                <a:latin typeface="Times New Roman" pitchFamily="18" charset="0"/>
                <a:cs typeface="Times New Roman" pitchFamily="18" charset="0"/>
                <a:sym typeface="Symbol"/>
              </a:rPr>
              <a:t></a:t>
            </a:r>
            <a:r>
              <a:rPr lang="en-US" dirty="0" smtClean="0">
                <a:latin typeface="Times New Roman" pitchFamily="18" charset="0"/>
                <a:cs typeface="Times New Roman" pitchFamily="18" charset="0"/>
              </a:rPr>
              <a:t>200mm</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smtClean="0"/>
              <a:t>Kapillyar nazorat uslubi</a:t>
            </a:r>
            <a:endParaRPr lang="ru-RU"/>
          </a:p>
        </p:txBody>
      </p:sp>
      <p:sp>
        <p:nvSpPr>
          <p:cNvPr id="3" name="Содержимое 2"/>
          <p:cNvSpPr>
            <a:spLocks noGrp="1"/>
          </p:cNvSpPr>
          <p:nvPr>
            <p:ph idx="1"/>
          </p:nvPr>
        </p:nvSpPr>
        <p:spPr/>
        <p:txBody>
          <a:bodyPr>
            <a:normAutofit fontScale="77500" lnSpcReduction="20000"/>
          </a:bodyPr>
          <a:lstStyle/>
          <a:p>
            <a:pPr algn="just"/>
            <a:r>
              <a:rPr lang="en-US" dirty="0" err="1" smtClean="0">
                <a:latin typeface="Times New Roman" pitchFamily="18" charset="0"/>
                <a:cs typeface="Times New Roman" pitchFamily="18" charset="0"/>
              </a:rPr>
              <a:t>Buyumlarni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sexlar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laboratoriyalarda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stendlarda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qilish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qator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operatsiyalarni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avtomatlashtirish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mexanizatsiyalashtirishga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imkon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beruvchi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ko‘chmas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defektoskoplardan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ko‘lamda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Mazkur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defektoskoplar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rolganglar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buyumlarni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mexanizatsiyalashtirilgan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uzatish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transportyorlar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purkash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kameralari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kuchli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yoritkichlarva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boshqa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urilmalar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ta’minlangan</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Buyumlarni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ko‘zdan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kechirish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baholash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jarayonlarini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avtomatlashtirish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maqsadida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elektronhisoblash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mashinalari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televizion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texnikadan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foydalanila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boshlandi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defektoskoplarning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unumdorligi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soatiga</a:t>
            </a:r>
            <a:r>
              <a:rPr lang="en-US" dirty="0" smtClean="0">
                <a:latin typeface="Times New Roman" pitchFamily="18" charset="0"/>
                <a:cs typeface="Times New Roman" pitchFamily="18" charset="0"/>
              </a:rPr>
              <a:t> 500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kichik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hajmdagi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detallarni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tashkil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etadi</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1234</Words>
  <PresentationFormat>Экран (4:3)</PresentationFormat>
  <Paragraphs>41</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Тема Office</vt:lpstr>
      <vt:lpstr>8-Unit Rangli sifat nazorati va lyuminessent nazorati usulining fizik mohiyati. </vt:lpstr>
      <vt:lpstr> Kapillyar nazorat uslubi </vt:lpstr>
      <vt:lpstr>Kapillyar nazorat uslubi </vt:lpstr>
      <vt:lpstr>Kapillyar nazorat uslubi </vt:lpstr>
      <vt:lpstr>Kapillyar nazorat uslubi </vt:lpstr>
      <vt:lpstr>Keng kulamda foydalanish uchun tavsiya etiluvchi defektoskopik materiallar to‘plami</vt:lpstr>
      <vt:lpstr>Keng kulamda foydalanish uchun tavsiya etiluvchi defektoskopik materiallar to‘plami</vt:lpstr>
      <vt:lpstr>Kapillyar nazorat uslubi </vt:lpstr>
      <vt:lpstr>Kapillyar nazorat uslubi </vt:lpstr>
      <vt:lpstr>Kapillyar nazorat uslubi</vt:lpstr>
      <vt:lpstr>Sezgirlikning shartli darajalari</vt:lpstr>
      <vt:lpstr>Kapillyar nazorat uslubi</vt:lpstr>
      <vt:lpstr>Apparatlar.</vt:lpstr>
      <vt:lpstr>Kapillyar nazorat uslubi</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8-Unit Rangli sifat nazorati va lyuminessent nazorati usulining fizik mohiyati. </dc:title>
  <dc:creator>Piloteh</dc:creator>
  <cp:lastModifiedBy>Piloteh</cp:lastModifiedBy>
  <cp:revision>3</cp:revision>
  <dcterms:created xsi:type="dcterms:W3CDTF">2019-11-06T05:19:39Z</dcterms:created>
  <dcterms:modified xsi:type="dcterms:W3CDTF">2019-11-06T05:43:16Z</dcterms:modified>
</cp:coreProperties>
</file>