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28671"/>
            <a:ext cx="7772400" cy="2214578"/>
          </a:xfrm>
        </p:spPr>
        <p:txBody>
          <a:bodyPr>
            <a:noAutofit/>
          </a:bodyPr>
          <a:lstStyle/>
          <a:p>
            <a:r>
              <a:rPr lang="en-US" sz="3200" b="1" dirty="0" smtClean="0"/>
              <a:t>9-Unit</a:t>
            </a:r>
            <a:r>
              <a:rPr lang="ru-RU" sz="3200" dirty="0" smtClean="0"/>
              <a:t/>
            </a:r>
            <a:br>
              <a:rPr lang="ru-RU" sz="3200" dirty="0" smtClean="0"/>
            </a:br>
            <a:r>
              <a:rPr lang="en-US" sz="3200" b="1" dirty="0" err="1" smtClean="0"/>
              <a:t>Germetikligini</a:t>
            </a:r>
            <a:r>
              <a:rPr lang="en-US" sz="3200" b="1" dirty="0" smtClean="0"/>
              <a:t> </a:t>
            </a:r>
            <a:r>
              <a:rPr lang="en-US" sz="3200" b="1" dirty="0" err="1" smtClean="0"/>
              <a:t>nazorat</a:t>
            </a:r>
            <a:r>
              <a:rPr lang="en-US" sz="3200" b="1" dirty="0" smtClean="0"/>
              <a:t> </a:t>
            </a:r>
            <a:r>
              <a:rPr lang="en-US" sz="3200" b="1" dirty="0" err="1" smtClean="0"/>
              <a:t>qilish.O`tkazuvchanlikka</a:t>
            </a:r>
            <a:r>
              <a:rPr lang="en-US" sz="3200" b="1" dirty="0" smtClean="0"/>
              <a:t> </a:t>
            </a:r>
            <a:r>
              <a:rPr lang="en-US" sz="3200" b="1" dirty="0" err="1" smtClean="0"/>
              <a:t>sinash</a:t>
            </a:r>
            <a:r>
              <a:rPr lang="en-US" sz="3200" b="1" dirty="0" smtClean="0"/>
              <a:t>. </a:t>
            </a:r>
            <a:r>
              <a:rPr lang="en-US" sz="3200" b="1" dirty="0" err="1" smtClean="0"/>
              <a:t>Kerosin</a:t>
            </a:r>
            <a:r>
              <a:rPr lang="en-US" sz="3200" b="1" dirty="0" smtClean="0"/>
              <a:t>, </a:t>
            </a:r>
            <a:r>
              <a:rPr lang="en-US" sz="3200" b="1" dirty="0" err="1" smtClean="0"/>
              <a:t>siqilgan</a:t>
            </a:r>
            <a:r>
              <a:rPr lang="en-US" sz="3200" b="1" dirty="0" smtClean="0"/>
              <a:t> </a:t>
            </a:r>
            <a:r>
              <a:rPr lang="en-US" sz="3200" b="1" dirty="0" err="1" smtClean="0"/>
              <a:t>xavo</a:t>
            </a:r>
            <a:r>
              <a:rPr lang="en-US" sz="3200" b="1" dirty="0" smtClean="0"/>
              <a:t>   </a:t>
            </a:r>
            <a:r>
              <a:rPr lang="en-US" sz="3200" b="1" dirty="0" err="1" smtClean="0"/>
              <a:t>va</a:t>
            </a:r>
            <a:r>
              <a:rPr lang="en-US" sz="3200" b="1" dirty="0" smtClean="0"/>
              <a:t> </a:t>
            </a:r>
            <a:r>
              <a:rPr lang="en-US" sz="3200" b="1" dirty="0" err="1" smtClean="0"/>
              <a:t>sovun</a:t>
            </a:r>
            <a:r>
              <a:rPr lang="en-US" sz="3200" b="1" dirty="0" smtClean="0"/>
              <a:t> </a:t>
            </a:r>
            <a:r>
              <a:rPr lang="en-US" sz="3200" b="1" dirty="0" err="1" smtClean="0"/>
              <a:t>pufaklari</a:t>
            </a:r>
            <a:r>
              <a:rPr lang="en-US" sz="3200" b="1" dirty="0" smtClean="0"/>
              <a:t> </a:t>
            </a:r>
            <a:r>
              <a:rPr lang="en-US" sz="3200" b="1" dirty="0" err="1" smtClean="0"/>
              <a:t>bilan</a:t>
            </a:r>
            <a:r>
              <a:rPr lang="en-US" sz="3200" b="1" dirty="0" smtClean="0"/>
              <a:t> </a:t>
            </a:r>
            <a:r>
              <a:rPr lang="en-US" sz="3200" b="1" dirty="0" err="1" smtClean="0"/>
              <a:t>sinash</a:t>
            </a:r>
            <a:r>
              <a:rPr lang="en-US" sz="3200" b="1" dirty="0" smtClean="0"/>
              <a:t>.</a:t>
            </a:r>
            <a:r>
              <a:rPr lang="ru-RU" sz="3200" dirty="0" smtClean="0"/>
              <a:t/>
            </a:r>
            <a:br>
              <a:rPr lang="ru-RU" sz="3200" dirty="0" smtClean="0"/>
            </a:br>
            <a:endParaRPr lang="ru-RU" sz="3200" dirty="0"/>
          </a:p>
        </p:txBody>
      </p:sp>
      <p:sp>
        <p:nvSpPr>
          <p:cNvPr id="3" name="Подзаголовок 2"/>
          <p:cNvSpPr>
            <a:spLocks noGrp="1"/>
          </p:cNvSpPr>
          <p:nvPr>
            <p:ph type="subTitle" idx="1"/>
          </p:nvPr>
        </p:nvSpPr>
        <p:spPr>
          <a:xfrm>
            <a:off x="357158" y="3071810"/>
            <a:ext cx="8643998" cy="3143272"/>
          </a:xfrm>
        </p:spPr>
        <p:txBody>
          <a:bodyPr>
            <a:normAutofit/>
          </a:bodyPr>
          <a:lstStyle/>
          <a:p>
            <a:r>
              <a:rPr lang="en-US" b="1" dirty="0" err="1" smtClean="0"/>
              <a:t>Reja</a:t>
            </a:r>
            <a:r>
              <a:rPr lang="en-US" b="1" dirty="0" smtClean="0"/>
              <a:t>:</a:t>
            </a:r>
            <a:endParaRPr lang="ru-RU" dirty="0" smtClean="0"/>
          </a:p>
          <a:p>
            <a:pPr algn="l"/>
            <a:r>
              <a:rPr lang="en-US" b="1" dirty="0" smtClean="0"/>
              <a:t>9</a:t>
            </a:r>
            <a:r>
              <a:rPr lang="uz-Cyrl-UZ" b="1" dirty="0" smtClean="0"/>
              <a:t>.1. Tasnifi</a:t>
            </a:r>
            <a:r>
              <a:rPr lang="en-US" b="1" dirty="0" smtClean="0"/>
              <a:t>.</a:t>
            </a:r>
            <a:endParaRPr lang="ru-RU" dirty="0" smtClean="0"/>
          </a:p>
          <a:p>
            <a:pPr algn="l"/>
            <a:r>
              <a:rPr lang="en-US" b="1" dirty="0" smtClean="0"/>
              <a:t>9</a:t>
            </a:r>
            <a:r>
              <a:rPr lang="uz-Cyrl-UZ" b="1" dirty="0" smtClean="0"/>
              <a:t>.2. Kapillyar usullar</a:t>
            </a:r>
            <a:r>
              <a:rPr lang="en-US" b="1" dirty="0" smtClean="0"/>
              <a:t>.</a:t>
            </a:r>
            <a:endParaRPr lang="ru-RU" dirty="0" smtClean="0"/>
          </a:p>
          <a:p>
            <a:pPr algn="l"/>
            <a:r>
              <a:rPr lang="en-US" b="1" dirty="0" smtClean="0"/>
              <a:t>9</a:t>
            </a:r>
            <a:r>
              <a:rPr lang="uz-Cyrl-UZ" b="1" dirty="0" smtClean="0"/>
              <a:t>.3. Kompression usullar</a:t>
            </a:r>
            <a:r>
              <a:rPr lang="en-US" b="1" dirty="0" smtClean="0"/>
              <a:t>.	</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Jarayonni</a:t>
            </a:r>
            <a:r>
              <a:rPr lang="en-US" b="1" dirty="0" smtClean="0"/>
              <a:t> </a:t>
            </a:r>
            <a:r>
              <a:rPr lang="en-US" b="1" dirty="0" err="1" smtClean="0"/>
              <a:t>tasnifi</a:t>
            </a:r>
            <a:r>
              <a:rPr lang="en-US" b="1" dirty="0" smtClean="0"/>
              <a:t> .</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972072"/>
          </a:xfrm>
        </p:spPr>
        <p:txBody>
          <a:bodyPr>
            <a:normAutofit fontScale="77500" lnSpcReduction="20000"/>
          </a:bodyPr>
          <a:lstStyle/>
          <a:p>
            <a:pPr algn="just"/>
            <a:r>
              <a:rPr lang="en-US" dirty="0" err="1" smtClean="0">
                <a:latin typeface="Times New Roman" pitchFamily="18" charset="0"/>
                <a:cs typeface="Times New Roman" pitchFamily="18" charset="0"/>
              </a:rPr>
              <a:t>Tutash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tkazgich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kuvurlar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yiladigan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devorlari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payvand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birikmalarining</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tkazmovchanligi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germetikligi</a:t>
            </a:r>
            <a:r>
              <a:rPr lang="en-US" dirty="0" smtClean="0">
                <a:latin typeface="Times New Roman" pitchFamily="18" charset="0"/>
                <a:cs typeface="Times New Roman" pitchFamily="18" charset="0"/>
              </a:rPr>
              <a:t>) dir. </a:t>
            </a:r>
            <a:r>
              <a:rPr lang="en-US" u="sng" dirty="0" err="1" smtClean="0">
                <a:latin typeface="Times New Roman" pitchFamily="18" charset="0"/>
                <a:cs typeface="Times New Roman" pitchFamily="18" charset="0"/>
              </a:rPr>
              <a:t>Zichlik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konstruksiyalar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ismlari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birikmalari</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cheklash</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ususiyatidir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t </a:t>
            </a:r>
            <a:r>
              <a:rPr lang="en-US" dirty="0" err="1" smtClean="0">
                <a:latin typeface="Times New Roman" pitchFamily="18" charset="0"/>
                <a:cs typeface="Times New Roman" pitchFamily="18" charset="0"/>
              </a:rPr>
              <a:t>birligi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ichida</a:t>
            </a:r>
            <a:r>
              <a:rPr lang="en-US" dirty="0" smtClean="0">
                <a:latin typeface="Times New Roman" pitchFamily="18" charset="0"/>
                <a:cs typeface="Times New Roman" pitchFamily="18" charset="0"/>
              </a:rPr>
              <a:t> sir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iydigan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mi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lanadi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Buyumlarni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zichlikka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osongina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z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asboblar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izlagichlar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amda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boshka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ayd</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vositalari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yaxshi</a:t>
            </a:r>
            <a:r>
              <a:rPr lang="en-US" dirty="0" smtClean="0">
                <a:latin typeface="Times New Roman" pitchFamily="18" charset="0"/>
                <a:cs typeface="Times New Roman" pitchFamily="18" charset="0"/>
              </a:rPr>
              <a:t> far</a:t>
            </a:r>
            <a:r>
              <a:rPr lang="uz-Cyrl-UZ" dirty="0" smtClean="0">
                <a:latin typeface="Times New Roman" pitchFamily="18" charset="0"/>
                <a:cs typeface="Times New Roman" pitchFamily="18" charset="0"/>
              </a:rPr>
              <a:t>qq</a:t>
            </a:r>
            <a:r>
              <a:rPr lang="en-US" dirty="0" err="1" smtClean="0">
                <a:latin typeface="Times New Roman" pitchFamily="18" charset="0"/>
                <a:cs typeface="Times New Roman" pitchFamily="18" charset="0"/>
              </a:rPr>
              <a:t>ilinadigan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Jarayonni</a:t>
            </a:r>
            <a:r>
              <a:rPr lang="en-US" b="1" dirty="0" smtClean="0"/>
              <a:t> </a:t>
            </a:r>
            <a:r>
              <a:rPr lang="en-US" b="1" dirty="0" err="1" smtClean="0"/>
              <a:t>tasnifi</a:t>
            </a:r>
            <a:r>
              <a:rPr lang="en-US" b="1" dirty="0" smtClean="0"/>
              <a:t> .</a:t>
            </a:r>
            <a:r>
              <a:rPr lang="ru-RU" dirty="0" smtClean="0"/>
              <a:t/>
            </a:r>
            <a:br>
              <a:rPr lang="ru-RU" dirty="0" smtClean="0"/>
            </a:br>
            <a:endParaRPr lang="ru-RU" dirty="0"/>
          </a:p>
        </p:txBody>
      </p:sp>
      <p:pic>
        <p:nvPicPr>
          <p:cNvPr id="1026" name="Picture 2"/>
          <p:cNvPicPr>
            <a:picLocks noGrp="1" noChangeAspect="1" noChangeArrowheads="1"/>
          </p:cNvPicPr>
          <p:nvPr>
            <p:ph idx="1"/>
          </p:nvPr>
        </p:nvPicPr>
        <p:blipFill>
          <a:blip r:embed="rId2"/>
          <a:srcRect/>
          <a:stretch>
            <a:fillRect/>
          </a:stretch>
        </p:blipFill>
        <p:spPr bwMode="auto">
          <a:xfrm>
            <a:off x="0" y="1071546"/>
            <a:ext cx="8929718" cy="542928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Jarayonni</a:t>
            </a:r>
            <a:r>
              <a:rPr lang="en-US" b="1" dirty="0" smtClean="0"/>
              <a:t> </a:t>
            </a:r>
            <a:r>
              <a:rPr lang="en-US" b="1" dirty="0" err="1" smtClean="0"/>
              <a:t>tasnifi</a:t>
            </a:r>
            <a:r>
              <a:rPr lang="en-US" b="1" dirty="0" smtClean="0"/>
              <a:t> .</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pPr algn="just"/>
            <a:r>
              <a:rPr lang="uz-Cyrl-UZ" dirty="0" smtClean="0">
                <a:latin typeface="Times New Roman" pitchFamily="18" charset="0"/>
                <a:cs typeface="Times New Roman" pitchFamily="18" charset="0"/>
              </a:rPr>
              <a:t>Sizishni izlash bilan nazorat qilish payvand birikmalardagi va buyumning asosiy metallidagi darzlar, payvandlanmay qolgan joylar, gazli g‘ovaklar, teshiklar, kuygan joylar va shu kabi parron nuqsonlarni aniqlashga imkon beradi. Parron nuqsonning chiziqli o‘lchamlarini o‘lchashning iloji bo‘lmganligi bois kattaligi vaqt birligi ichida nuqson orqali oqib o‘tuvchi sinov moddasi oqimi bilan shartli ravishda baholanadi. Sizishni izlash bilan nazorat kilish GOST 18353 - 73 ga muvofiq kapillyar, kompression va vakuum usullariga tasniflanadi, bu usullar esa, o‘z navbatida, sinov moddasini indikatsiyalash turi va usullari, apparatlar turi hamda qo‘llanilish hususiyatlariga ko‘ra 9.1-jadvalda keltirilgan xillarga ajratiladi.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Sizishni izlashning qaysi usulini tanlash kerakligi sinaladigan ob’ektlarning zichligi darajasiga qo‘yiladigan talablarga, qobiqqa gazdan tushadigan ish yuki (nagruzka) ning yo‘nalishi va qiymatiga, ishlatishga ruxsat etiladigan sinov moddalariga qarab aniqlanadi.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Sinash paytida yukning yo‘nalishi va qiymati qobiqning materiali deformatsiyalanishi hamda sizish paydo bo‘lishi mumkinligi sababli imkon qadar ish bosimiga mos kelmog‘i lozim.</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err="1" smtClean="0"/>
              <a:t>Kapillyar</a:t>
            </a:r>
            <a:r>
              <a:rPr lang="ru-RU" b="1" dirty="0" smtClean="0"/>
              <a:t> </a:t>
            </a:r>
            <a:r>
              <a:rPr lang="ru-RU" b="1" dirty="0" err="1" smtClean="0"/>
              <a:t>usullar</a:t>
            </a:r>
            <a:endParaRPr lang="ru-RU" dirty="0"/>
          </a:p>
        </p:txBody>
      </p:sp>
      <p:sp>
        <p:nvSpPr>
          <p:cNvPr id="3" name="Содержимое 2"/>
          <p:cNvSpPr>
            <a:spLocks noGrp="1"/>
          </p:cNvSpPr>
          <p:nvPr>
            <p:ph idx="1"/>
          </p:nvPr>
        </p:nvSpPr>
        <p:spPr/>
        <p:txBody>
          <a:bodyPr>
            <a:normAutofit fontScale="62500" lnSpcReduction="20000"/>
          </a:bodyPr>
          <a:lstStyle/>
          <a:p>
            <a:pPr algn="just"/>
            <a:r>
              <a:rPr lang="en-US" dirty="0" err="1" smtClean="0">
                <a:latin typeface="Times New Roman" pitchFamily="18" charset="0"/>
                <a:cs typeface="Times New Roman" pitchFamily="18" charset="0"/>
              </a:rPr>
              <a:t>Kapillyar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a:t>
            </a:r>
            <a:r>
              <a:rPr lang="en-US" dirty="0" smtClean="0">
                <a:latin typeface="Times New Roman" pitchFamily="18" charset="0"/>
                <a:cs typeface="Times New Roman" pitchFamily="18" charset="0"/>
              </a:rPr>
              <a:t> x</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llash</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obiliyati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ori</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kapillyar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kirish</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odisasiga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iflosliklardan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tozalangan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m</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l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surtiladi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ikkinchi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1 l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isobiga</a:t>
            </a:r>
            <a:r>
              <a:rPr lang="en-US" dirty="0" smtClean="0">
                <a:latin typeface="Times New Roman" pitchFamily="18" charset="0"/>
                <a:cs typeface="Times New Roman" pitchFamily="18" charset="0"/>
              </a:rPr>
              <a:t> 350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480g </a:t>
            </a:r>
            <a:r>
              <a:rPr lang="en-US" dirty="0" err="1" smtClean="0">
                <a:latin typeface="Times New Roman" pitchFamily="18" charset="0"/>
                <a:cs typeface="Times New Roman" pitchFamily="18" charset="0"/>
              </a:rPr>
              <a:t>yanchilgan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r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kaolin)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lgan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r </a:t>
            </a:r>
            <a:r>
              <a:rPr lang="en-US" dirty="0" err="1" smtClean="0">
                <a:latin typeface="Times New Roman" pitchFamily="18" charset="0"/>
                <a:cs typeface="Times New Roman" pitchFamily="18" charset="0"/>
              </a:rPr>
              <a:t>suvo</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rinish</a:t>
            </a:r>
            <a:r>
              <a:rPr lang="uz-Cyrl-UZ" dirty="0" smtClean="0">
                <a:latin typeface="Times New Roman" pitchFamily="18" charset="0"/>
                <a:cs typeface="Times New Roman" pitchFamily="18" charset="0"/>
              </a:rPr>
              <a:t>i</a:t>
            </a:r>
            <a:r>
              <a:rPr lang="en-US" dirty="0" err="1" smtClean="0">
                <a:latin typeface="Times New Roman" pitchFamily="18" charset="0"/>
                <a:cs typeface="Times New Roman" pitchFamily="18" charset="0"/>
              </a:rPr>
              <a:t>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shimiluvchi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oplama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oplanadi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Shu</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olatda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t </a:t>
            </a:r>
            <a:r>
              <a:rPr lang="en-US" dirty="0" err="1" smtClean="0">
                <a:latin typeface="Times New Roman" pitchFamily="18" charset="0"/>
                <a:cs typeface="Times New Roman" pitchFamily="18" charset="0"/>
              </a:rPr>
              <a:t>tutib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turilgandan</a:t>
            </a:r>
            <a:r>
              <a:rPr lang="en-US" dirty="0" smtClean="0">
                <a:latin typeface="Times New Roman" pitchFamily="18" charset="0"/>
                <a:cs typeface="Times New Roman" pitchFamily="18" charset="0"/>
              </a:rPr>
              <a:t> s</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birikma</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kechirilib</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r </a:t>
            </a:r>
            <a:r>
              <a:rPr lang="en-US" dirty="0" err="1" smtClean="0">
                <a:latin typeface="Times New Roman" pitchFamily="18" charset="0"/>
                <a:cs typeface="Times New Roman" pitchFamily="18" charset="0"/>
              </a:rPr>
              <a:t>suvo</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dagi</a:t>
            </a:r>
            <a:r>
              <a:rPr lang="en-US" dirty="0" smtClean="0">
                <a:latin typeface="Times New Roman" pitchFamily="18" charset="0"/>
                <a:cs typeface="Times New Roman" pitchFamily="18" charset="0"/>
              </a:rPr>
              <a:t> sari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do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lari</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do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lanishini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yaxshilash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pincha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in </a:t>
            </a:r>
            <a:r>
              <a:rPr lang="en-US" dirty="0" err="1" smtClean="0">
                <a:latin typeface="Times New Roman" pitchFamily="18" charset="0"/>
                <a:cs typeface="Times New Roman" pitchFamily="18" charset="0"/>
              </a:rPr>
              <a:t>kizil</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yovchi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1l </a:t>
            </a:r>
            <a:r>
              <a:rPr lang="en-US" dirty="0" err="1" smtClean="0">
                <a:latin typeface="Times New Roman" pitchFamily="18" charset="0"/>
                <a:cs typeface="Times New Roman" pitchFamily="18" charset="0"/>
              </a:rPr>
              <a:t>kerosinga</a:t>
            </a:r>
            <a:r>
              <a:rPr lang="en-US" dirty="0" smtClean="0">
                <a:latin typeface="Times New Roman" pitchFamily="18" charset="0"/>
                <a:cs typeface="Times New Roman" pitchFamily="18" charset="0"/>
              </a:rPr>
              <a:t> 2,5g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isobida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sudan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III”</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lyuminessenlanuvchi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shiladi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samarali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diametri</a:t>
            </a:r>
            <a:r>
              <a:rPr lang="en-US" dirty="0" smtClean="0">
                <a:latin typeface="Times New Roman" pitchFamily="18" charset="0"/>
                <a:cs typeface="Times New Roman" pitchFamily="18" charset="0"/>
              </a:rPr>
              <a:t> 0,1mm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lash </a:t>
            </a:r>
            <a:r>
              <a:rPr lang="en-US" dirty="0" err="1" smtClean="0">
                <a:latin typeface="Times New Roman" pitchFamily="18" charset="0"/>
                <a:cs typeface="Times New Roman" pitchFamily="18" charset="0"/>
              </a:rPr>
              <a:t>imkonini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Ba’zan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sezgirligi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unumdorligini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ullangandan</a:t>
            </a:r>
            <a:r>
              <a:rPr lang="en-US" dirty="0" smtClean="0">
                <a:latin typeface="Times New Roman" pitchFamily="18" charset="0"/>
                <a:cs typeface="Times New Roman" pitchFamily="18" charset="0"/>
              </a:rPr>
              <a:t> s</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ng</a:t>
            </a:r>
            <a:r>
              <a:rPr lang="en-US" dirty="0" smtClean="0">
                <a:latin typeface="Times New Roman" pitchFamily="18" charset="0"/>
                <a:cs typeface="Times New Roman" pitchFamily="18" charset="0"/>
              </a:rPr>
              <a:t> 0,3</a:t>
            </a:r>
            <a:r>
              <a:rPr lang="uz-Cyrl-UZ" dirty="0" smtClean="0">
                <a:latin typeface="Times New Roman" pitchFamily="18" charset="0"/>
                <a:cs typeface="Times New Roman" pitchFamily="18" charset="0"/>
              </a:rPr>
              <a:t> – </a:t>
            </a:r>
            <a:r>
              <a:rPr lang="en-US" dirty="0" smtClean="0">
                <a:latin typeface="Times New Roman" pitchFamily="18" charset="0"/>
                <a:cs typeface="Times New Roman" pitchFamily="18" charset="0"/>
              </a:rPr>
              <a:t>0,4</a:t>
            </a:r>
            <a:r>
              <a:rPr lang="uz-Cyrl-UZ" dirty="0" smtClean="0">
                <a:latin typeface="Times New Roman" pitchFamily="18" charset="0"/>
                <a:cs typeface="Times New Roman" pitchFamily="18" charset="0"/>
              </a:rPr>
              <a:t> MPa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ilgan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avo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puflanadi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cha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sonning</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shli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osonro</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tezro</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smtClean="0"/>
              <a:t>Kapillyar</a:t>
            </a:r>
            <a:r>
              <a:rPr lang="ru-RU" b="1" dirty="0" smtClean="0"/>
              <a:t> </a:t>
            </a:r>
            <a:r>
              <a:rPr lang="ru-RU" b="1" dirty="0" err="1" smtClean="0"/>
              <a:t>usullar</a:t>
            </a:r>
            <a:endParaRPr lang="ru-RU" dirty="0"/>
          </a:p>
        </p:txBody>
      </p:sp>
      <p:sp>
        <p:nvSpPr>
          <p:cNvPr id="3" name="Содержимое 2"/>
          <p:cNvSpPr>
            <a:spLocks noGrp="1"/>
          </p:cNvSpPr>
          <p:nvPr>
            <p:ph idx="1"/>
          </p:nvPr>
        </p:nvSpPr>
        <p:spPr/>
        <p:txBody>
          <a:bodyPr>
            <a:normAutofit fontScale="92500"/>
          </a:bodyPr>
          <a:lstStyle/>
          <a:p>
            <a:pPr algn="just"/>
            <a:r>
              <a:rPr lang="uz-Cyrl-UZ" u="sng" dirty="0" smtClean="0">
                <a:latin typeface="Times New Roman" pitchFamily="18" charset="0"/>
                <a:cs typeface="Times New Roman" pitchFamily="18" charset="0"/>
              </a:rPr>
              <a:t>Kerosin bilan sinash usuli</a:t>
            </a:r>
            <a:r>
              <a:rPr lang="uz-Cyrl-UZ" dirty="0" smtClean="0">
                <a:latin typeface="Times New Roman" pitchFamily="18" charset="0"/>
                <a:cs typeface="Times New Roman" pitchFamily="18" charset="0"/>
              </a:rPr>
              <a:t> suyuqlik solinadigan idishlar, neft rezervuarlari, sisternalar va payvand choklariga ikkala tomondan yaqinlashish mumkin bo‘lgan boshqa buyumlarning payvand birikmalarini nazorat qilishda qullaniladi.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Sizishni izlashning boshqa kapillyar usullari penetrantlar – bo‘yovchi moddalar (rangli usul) yoki lyuminoforlardan (lyuminessent usuli) foydalanishga asoslangan.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829196"/>
          </a:xfrm>
        </p:spPr>
        <p:txBody>
          <a:bodyPr>
            <a:normAutofit fontScale="62500" lnSpcReduction="20000"/>
          </a:bodyPr>
          <a:lstStyle/>
          <a:p>
            <a:pPr algn="just"/>
            <a:r>
              <a:rPr lang="uz-Cyrl-UZ" dirty="0" smtClean="0">
                <a:latin typeface="Times New Roman" pitchFamily="18" charset="0"/>
                <a:cs typeface="Times New Roman" pitchFamily="18" charset="0"/>
              </a:rPr>
              <a:t>Kompression nazorat usullari sinalayotgan buyumda (tutash tizimda) sinov moddasi (suyuqlik yoki gaz) ning ortiqcha bosimini hosil qilish va buyumning tashqi yuzasida sinov moddasi sizayotgan joylarni qayd qilishga asoslangan. Sinov moddasining turiga qarab, suyuqlik va gaz bilan sizishni izlash usullari farq qilinadi.</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S</a:t>
            </a:r>
            <a:r>
              <a:rPr lang="en-US" b="1" dirty="0" err="1" smtClean="0">
                <a:latin typeface="Times New Roman" pitchFamily="18" charset="0"/>
                <a:cs typeface="Times New Roman" pitchFamily="18" charset="0"/>
              </a:rPr>
              <a:t>uyu</a:t>
            </a:r>
            <a:r>
              <a:rPr lang="uz-Cyrl-UZ" b="1" dirty="0" smtClean="0">
                <a:latin typeface="Times New Roman" pitchFamily="18" charset="0"/>
                <a:cs typeface="Times New Roman" pitchFamily="18" charset="0"/>
              </a:rPr>
              <a:t>q</a:t>
            </a:r>
            <a:r>
              <a:rPr lang="en-US" b="1" dirty="0" err="1" smtClean="0">
                <a:latin typeface="Times New Roman" pitchFamily="18" charset="0"/>
                <a:cs typeface="Times New Roman" pitchFamily="18" charset="0"/>
              </a:rPr>
              <a:t>lik</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bilan</a:t>
            </a: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s</a:t>
            </a:r>
            <a:r>
              <a:rPr lang="en-US" b="1" dirty="0" err="1" smtClean="0">
                <a:latin typeface="Times New Roman" pitchFamily="18" charset="0"/>
                <a:cs typeface="Times New Roman" pitchFamily="18" charset="0"/>
              </a:rPr>
              <a:t>izishning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izlash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usullari</a:t>
            </a:r>
            <a:r>
              <a:rPr lang="en-US" b="1"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izlashning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gidravlik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ishlaydigan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tizimlar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chunonchi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uz-Cyrl-UZ"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kozonlari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neft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kimyo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apparatlari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oshqalar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majburiy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llaniladi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ldirilib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gidravlik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nasos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cha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osil</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t </a:t>
            </a:r>
            <a:r>
              <a:rPr lang="en-US" dirty="0" err="1" smtClean="0">
                <a:latin typeface="Times New Roman" pitchFamily="18" charset="0"/>
                <a:cs typeface="Times New Roman" pitchFamily="18" charset="0"/>
              </a:rPr>
              <a:t>tutib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SHundan</a:t>
            </a:r>
            <a:r>
              <a:rPr lang="en-US" dirty="0" smtClean="0">
                <a:latin typeface="Times New Roman" pitchFamily="18" charset="0"/>
                <a:cs typeface="Times New Roman" pitchFamily="18" charset="0"/>
              </a:rPr>
              <a:t> s</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tomchilari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paydo</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terlashi</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son </a:t>
            </a:r>
            <a:r>
              <a:rPr lang="en-US" dirty="0" err="1" smtClean="0">
                <a:latin typeface="Times New Roman" pitchFamily="18" charset="0"/>
                <a:cs typeface="Times New Roman" pitchFamily="18" charset="0"/>
              </a:rPr>
              <a:t>borligini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bildiruvchi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belgi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isoblanadi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diametri</a:t>
            </a:r>
            <a:r>
              <a:rPr lang="en-US" dirty="0" smtClean="0">
                <a:latin typeface="Times New Roman" pitchFamily="18" charset="0"/>
                <a:cs typeface="Times New Roman" pitchFamily="18" charset="0"/>
              </a:rPr>
              <a:t> 10</a:t>
            </a:r>
            <a:r>
              <a:rPr lang="en-US" baseline="30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mm </a:t>
            </a:r>
            <a:r>
              <a:rPr lang="en-US" dirty="0" err="1" smtClean="0">
                <a:latin typeface="Times New Roman" pitchFamily="18" charset="0"/>
                <a:cs typeface="Times New Roman" pitchFamily="18" charset="0"/>
              </a:rPr>
              <a:t>atrofida</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 Agar </a:t>
            </a:r>
            <a:r>
              <a:rPr lang="en-US" dirty="0" err="1" smtClean="0">
                <a:latin typeface="Times New Roman" pitchFamily="18" charset="0"/>
                <a:cs typeface="Times New Roman" pitchFamily="18" charset="0"/>
              </a:rPr>
              <a:t>texnik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shartlarda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tutilgan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gidravlik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avval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radiatsion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ultratovush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ilinmo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pPr algn="just"/>
            <a:r>
              <a:rPr lang="en-US" u="sng" dirty="0" err="1" smtClean="0"/>
              <a:t>Lyuminessent–gidravlik</a:t>
            </a:r>
            <a:r>
              <a:rPr lang="en-US" u="sng" dirty="0" smtClean="0"/>
              <a:t> </a:t>
            </a:r>
            <a:r>
              <a:rPr lang="en-US" u="sng" dirty="0" err="1" smtClean="0"/>
              <a:t>usul</a:t>
            </a:r>
            <a:r>
              <a:rPr lang="en-US" dirty="0" smtClean="0"/>
              <a:t> </a:t>
            </a:r>
            <a:r>
              <a:rPr lang="en-US" dirty="0" err="1" smtClean="0"/>
              <a:t>kompression</a:t>
            </a:r>
            <a:r>
              <a:rPr lang="en-US" dirty="0" smtClean="0"/>
              <a:t> </a:t>
            </a:r>
            <a:r>
              <a:rPr lang="en-US" dirty="0" err="1" smtClean="0"/>
              <a:t>usulning</a:t>
            </a:r>
            <a:r>
              <a:rPr lang="en-US" dirty="0" smtClean="0"/>
              <a:t> </a:t>
            </a:r>
            <a:r>
              <a:rPr lang="en-US" dirty="0" err="1" smtClean="0"/>
              <a:t>bir</a:t>
            </a:r>
            <a:r>
              <a:rPr lang="en-US" dirty="0" smtClean="0"/>
              <a:t> </a:t>
            </a:r>
            <a:r>
              <a:rPr lang="en-US" dirty="0" err="1" smtClean="0"/>
              <a:t>turidir</a:t>
            </a:r>
            <a:r>
              <a:rPr lang="en-US" dirty="0" smtClean="0"/>
              <a:t>. </a:t>
            </a:r>
            <a:r>
              <a:rPr lang="en-US" dirty="0" err="1" smtClean="0"/>
              <a:t>Uning</a:t>
            </a:r>
            <a:r>
              <a:rPr lang="en-US" dirty="0" smtClean="0"/>
              <a:t> far</a:t>
            </a:r>
            <a:r>
              <a:rPr lang="uz-Cyrl-UZ" dirty="0" smtClean="0"/>
              <a:t>q</a:t>
            </a:r>
            <a:r>
              <a:rPr lang="en-US" dirty="0" err="1" smtClean="0"/>
              <a:t>i</a:t>
            </a:r>
            <a:r>
              <a:rPr lang="en-US" dirty="0" smtClean="0"/>
              <a:t> </a:t>
            </a:r>
            <a:r>
              <a:rPr lang="en-US" dirty="0" err="1" smtClean="0"/>
              <a:t>shundaki</a:t>
            </a:r>
            <a:r>
              <a:rPr lang="en-US" dirty="0" smtClean="0"/>
              <a:t>, </a:t>
            </a:r>
            <a:r>
              <a:rPr lang="en-US" dirty="0" err="1" smtClean="0"/>
              <a:t>sinov</a:t>
            </a:r>
            <a:r>
              <a:rPr lang="en-US" dirty="0" smtClean="0"/>
              <a:t> </a:t>
            </a:r>
            <a:r>
              <a:rPr lang="en-US" dirty="0" err="1" smtClean="0"/>
              <a:t>moddasining</a:t>
            </a:r>
            <a:r>
              <a:rPr lang="en-US" dirty="0" smtClean="0"/>
              <a:t> </a:t>
            </a:r>
            <a:r>
              <a:rPr lang="en-US" dirty="0" err="1" smtClean="0"/>
              <a:t>tarkibiga</a:t>
            </a:r>
            <a:r>
              <a:rPr lang="en-US" dirty="0" smtClean="0"/>
              <a:t> </a:t>
            </a:r>
            <a:r>
              <a:rPr lang="en-US" dirty="0" err="1" smtClean="0"/>
              <a:t>lyuminofor</a:t>
            </a:r>
            <a:r>
              <a:rPr lang="en-US" dirty="0" smtClean="0"/>
              <a:t> </a:t>
            </a:r>
            <a:r>
              <a:rPr lang="uz-Cyrl-UZ" dirty="0" smtClean="0"/>
              <a:t>qo‘</a:t>
            </a:r>
            <a:r>
              <a:rPr lang="en-US" dirty="0" err="1" smtClean="0"/>
              <a:t>shiladi</a:t>
            </a:r>
            <a:r>
              <a:rPr lang="en-US" dirty="0" smtClean="0"/>
              <a:t> </a:t>
            </a:r>
            <a:r>
              <a:rPr lang="en-US" dirty="0" err="1" smtClean="0"/>
              <a:t>va</a:t>
            </a:r>
            <a:r>
              <a:rPr lang="en-US" dirty="0" smtClean="0"/>
              <a:t> </a:t>
            </a:r>
            <a:r>
              <a:rPr lang="en-US" dirty="0" err="1" smtClean="0"/>
              <a:t>buyumning</a:t>
            </a:r>
            <a:r>
              <a:rPr lang="en-US" dirty="0" smtClean="0"/>
              <a:t> </a:t>
            </a:r>
            <a:r>
              <a:rPr lang="en-US" dirty="0" err="1" smtClean="0"/>
              <a:t>tash</a:t>
            </a:r>
            <a:r>
              <a:rPr lang="uz-Cyrl-UZ" dirty="0" smtClean="0"/>
              <a:t>q</a:t>
            </a:r>
            <a:r>
              <a:rPr lang="en-US" dirty="0" err="1" smtClean="0"/>
              <a:t>i</a:t>
            </a:r>
            <a:r>
              <a:rPr lang="en-US" dirty="0" smtClean="0"/>
              <a:t> </a:t>
            </a:r>
            <a:r>
              <a:rPr lang="en-US" dirty="0" err="1" smtClean="0"/>
              <a:t>yuzasi</a:t>
            </a:r>
            <a:r>
              <a:rPr lang="en-US" dirty="0" smtClean="0"/>
              <a:t> </a:t>
            </a:r>
            <a:r>
              <a:rPr lang="en-US" dirty="0" err="1" smtClean="0"/>
              <a:t>ultrabinafsharang</a:t>
            </a:r>
            <a:r>
              <a:rPr lang="en-US" dirty="0" smtClean="0"/>
              <a:t> </a:t>
            </a:r>
            <a:r>
              <a:rPr lang="en-US" dirty="0" err="1" smtClean="0"/>
              <a:t>yoru</a:t>
            </a:r>
            <a:r>
              <a:rPr lang="uz-Cyrl-UZ" dirty="0" smtClean="0"/>
              <a:t>g‘</a:t>
            </a:r>
            <a:r>
              <a:rPr lang="en-US" dirty="0" err="1" smtClean="0"/>
              <a:t>likda</a:t>
            </a:r>
            <a:r>
              <a:rPr lang="en-US" dirty="0" smtClean="0"/>
              <a:t> k</a:t>
            </a:r>
            <a:r>
              <a:rPr lang="uz-Cyrl-UZ" dirty="0" smtClean="0"/>
              <a:t>o‘</a:t>
            </a:r>
            <a:r>
              <a:rPr lang="en-US" dirty="0" err="1" smtClean="0"/>
              <a:t>zdan</a:t>
            </a:r>
            <a:r>
              <a:rPr lang="en-US" dirty="0" smtClean="0"/>
              <a:t> </a:t>
            </a:r>
            <a:r>
              <a:rPr lang="en-US" dirty="0" err="1" smtClean="0"/>
              <a:t>kechiriladi</a:t>
            </a:r>
            <a:r>
              <a:rPr lang="en-US" dirty="0" smtClean="0"/>
              <a:t>.</a:t>
            </a:r>
            <a:endParaRPr lang="ru-RU" dirty="0" smtClean="0"/>
          </a:p>
          <a:p>
            <a:pPr algn="just"/>
            <a:r>
              <a:rPr lang="en-US" dirty="0" err="1" smtClean="0"/>
              <a:t>Gidravlik</a:t>
            </a:r>
            <a:r>
              <a:rPr lang="en-US" dirty="0" smtClean="0"/>
              <a:t> </a:t>
            </a:r>
            <a:r>
              <a:rPr lang="en-US" dirty="0" err="1" smtClean="0"/>
              <a:t>nazorat</a:t>
            </a:r>
            <a:r>
              <a:rPr lang="en-US" dirty="0" smtClean="0"/>
              <a:t> </a:t>
            </a:r>
            <a:r>
              <a:rPr lang="en-US" dirty="0" err="1" smtClean="0"/>
              <a:t>usulida</a:t>
            </a:r>
            <a:r>
              <a:rPr lang="en-US" dirty="0" smtClean="0"/>
              <a:t> nu</a:t>
            </a:r>
            <a:r>
              <a:rPr lang="uz-Cyrl-UZ" dirty="0" smtClean="0"/>
              <a:t>q</a:t>
            </a:r>
            <a:r>
              <a:rPr lang="en-US" dirty="0" err="1" smtClean="0"/>
              <a:t>sonlar</a:t>
            </a:r>
            <a:r>
              <a:rPr lang="en-US" dirty="0" smtClean="0"/>
              <a:t> </a:t>
            </a:r>
            <a:r>
              <a:rPr lang="en-US" dirty="0" err="1" smtClean="0"/>
              <a:t>yaxshiro</a:t>
            </a:r>
            <a:r>
              <a:rPr lang="uz-Cyrl-UZ" dirty="0" smtClean="0"/>
              <a:t>q</a:t>
            </a:r>
            <a:r>
              <a:rPr lang="en-US" dirty="0" smtClean="0"/>
              <a:t> </a:t>
            </a:r>
            <a:r>
              <a:rPr lang="en-US" dirty="0" err="1" smtClean="0"/>
              <a:t>ani</a:t>
            </a:r>
            <a:r>
              <a:rPr lang="uz-Cyrl-UZ" dirty="0" smtClean="0"/>
              <a:t>q</a:t>
            </a:r>
            <a:r>
              <a:rPr lang="en-US" dirty="0" err="1" smtClean="0"/>
              <a:t>lanishi</a:t>
            </a:r>
            <a:r>
              <a:rPr lang="en-US" dirty="0" smtClean="0"/>
              <a:t> </a:t>
            </a:r>
            <a:r>
              <a:rPr lang="en-US" dirty="0" err="1" smtClean="0"/>
              <a:t>uchun</a:t>
            </a:r>
            <a:r>
              <a:rPr lang="en-US" dirty="0" smtClean="0"/>
              <a:t> </a:t>
            </a:r>
            <a:r>
              <a:rPr lang="en-US" dirty="0" err="1" smtClean="0"/>
              <a:t>ba’zan</a:t>
            </a:r>
            <a:r>
              <a:rPr lang="en-US" dirty="0" smtClean="0"/>
              <a:t> </a:t>
            </a:r>
            <a:r>
              <a:rPr lang="en-US" dirty="0" err="1" smtClean="0"/>
              <a:t>buyumning</a:t>
            </a:r>
            <a:r>
              <a:rPr lang="en-US" dirty="0" smtClean="0"/>
              <a:t> </a:t>
            </a:r>
            <a:r>
              <a:rPr lang="en-US" dirty="0" err="1" smtClean="0"/>
              <a:t>tash</a:t>
            </a:r>
            <a:r>
              <a:rPr lang="uz-Cyrl-UZ" dirty="0" smtClean="0"/>
              <a:t>q</a:t>
            </a:r>
            <a:r>
              <a:rPr lang="en-US" dirty="0" err="1" smtClean="0"/>
              <a:t>i</a:t>
            </a:r>
            <a:r>
              <a:rPr lang="en-US" dirty="0" smtClean="0"/>
              <a:t> </a:t>
            </a:r>
            <a:r>
              <a:rPr lang="en-US" dirty="0" err="1" smtClean="0"/>
              <a:t>yuzasiga</a:t>
            </a:r>
            <a:r>
              <a:rPr lang="en-US" dirty="0" smtClean="0"/>
              <a:t> </a:t>
            </a:r>
            <a:r>
              <a:rPr lang="en-US" dirty="0" err="1" smtClean="0"/>
              <a:t>indikator</a:t>
            </a:r>
            <a:r>
              <a:rPr lang="en-US" dirty="0" smtClean="0"/>
              <a:t> </a:t>
            </a:r>
            <a:r>
              <a:rPr lang="uz-Cyrl-UZ" dirty="0" smtClean="0"/>
              <a:t>q</a:t>
            </a:r>
            <a:r>
              <a:rPr lang="en-US" dirty="0" err="1" smtClean="0"/>
              <a:t>atlam</a:t>
            </a:r>
            <a:r>
              <a:rPr lang="en-US" dirty="0" smtClean="0"/>
              <a:t> </a:t>
            </a:r>
            <a:r>
              <a:rPr lang="uz-Cyrl-UZ" dirty="0" smtClean="0"/>
              <a:t>q</a:t>
            </a:r>
            <a:r>
              <a:rPr lang="en-US" dirty="0" err="1" smtClean="0"/>
              <a:t>oplanadi</a:t>
            </a:r>
            <a:r>
              <a:rPr lang="en-US" dirty="0" smtClean="0"/>
              <a:t>, </a:t>
            </a:r>
            <a:r>
              <a:rPr lang="en-US" dirty="0" err="1" smtClean="0"/>
              <a:t>bu</a:t>
            </a:r>
            <a:r>
              <a:rPr lang="en-US" dirty="0" smtClean="0"/>
              <a:t> </a:t>
            </a:r>
            <a:r>
              <a:rPr lang="uz-Cyrl-UZ" dirty="0" smtClean="0"/>
              <a:t>q</a:t>
            </a:r>
            <a:r>
              <a:rPr lang="en-US" dirty="0" err="1" smtClean="0"/>
              <a:t>atlamning</a:t>
            </a:r>
            <a:r>
              <a:rPr lang="en-US" dirty="0" smtClean="0"/>
              <a:t> </a:t>
            </a:r>
            <a:r>
              <a:rPr lang="en-US" dirty="0" err="1" smtClean="0"/>
              <a:t>tarkibida</a:t>
            </a:r>
            <a:r>
              <a:rPr lang="en-US" dirty="0" smtClean="0"/>
              <a:t> </a:t>
            </a:r>
            <a:r>
              <a:rPr lang="en-US" dirty="0" err="1" smtClean="0"/>
              <a:t>lyuminessent</a:t>
            </a:r>
            <a:r>
              <a:rPr lang="en-US" dirty="0" smtClean="0"/>
              <a:t> </a:t>
            </a:r>
            <a:r>
              <a:rPr lang="en-US" dirty="0" err="1" smtClean="0"/>
              <a:t>modda</a:t>
            </a:r>
            <a:r>
              <a:rPr lang="en-US" dirty="0" smtClean="0"/>
              <a:t>, </a:t>
            </a:r>
            <a:r>
              <a:rPr lang="en-US" dirty="0" err="1" smtClean="0"/>
              <a:t>masalan</a:t>
            </a:r>
            <a:r>
              <a:rPr lang="en-US" dirty="0" smtClean="0"/>
              <a:t>, </a:t>
            </a:r>
            <a:r>
              <a:rPr lang="en-US" dirty="0" err="1" smtClean="0"/>
              <a:t>suv</a:t>
            </a:r>
            <a:r>
              <a:rPr lang="en-US" dirty="0" smtClean="0"/>
              <a:t> </a:t>
            </a:r>
            <a:r>
              <a:rPr lang="en-US" dirty="0" err="1" smtClean="0"/>
              <a:t>tekkanda</a:t>
            </a:r>
            <a:r>
              <a:rPr lang="en-US" dirty="0" smtClean="0"/>
              <a:t> </a:t>
            </a:r>
            <a:r>
              <a:rPr lang="en-US" dirty="0" err="1" smtClean="0"/>
              <a:t>lyuminessenlanadigan</a:t>
            </a:r>
            <a:r>
              <a:rPr lang="en-US" dirty="0" smtClean="0"/>
              <a:t> </a:t>
            </a:r>
            <a:r>
              <a:rPr lang="en-US" dirty="0" err="1" smtClean="0"/>
              <a:t>fluoressinning</a:t>
            </a:r>
            <a:r>
              <a:rPr lang="en-US" dirty="0" smtClean="0"/>
              <a:t> </a:t>
            </a:r>
            <a:r>
              <a:rPr lang="en-US" dirty="0" err="1" smtClean="0"/>
              <a:t>dinatriyli</a:t>
            </a:r>
            <a:r>
              <a:rPr lang="en-US" dirty="0" smtClean="0"/>
              <a:t> </a:t>
            </a:r>
            <a:r>
              <a:rPr lang="en-US" dirty="0" err="1" smtClean="0"/>
              <a:t>tuzi</a:t>
            </a:r>
            <a:r>
              <a:rPr lang="en-US" dirty="0" smtClean="0"/>
              <a:t> </a:t>
            </a:r>
            <a:r>
              <a:rPr lang="en-US" dirty="0" err="1" smtClean="0"/>
              <a:t>va</a:t>
            </a:r>
            <a:r>
              <a:rPr lang="en-US" dirty="0" smtClean="0"/>
              <a:t> </a:t>
            </a:r>
            <a:r>
              <a:rPr lang="en-US" dirty="0" err="1" smtClean="0"/>
              <a:t>suvni</a:t>
            </a:r>
            <a:r>
              <a:rPr lang="en-US" dirty="0" smtClean="0"/>
              <a:t> </a:t>
            </a:r>
            <a:r>
              <a:rPr lang="en-US" dirty="0" err="1" smtClean="0"/>
              <a:t>uzo</a:t>
            </a:r>
            <a:r>
              <a:rPr lang="uz-Cyrl-UZ" dirty="0" smtClean="0"/>
              <a:t>q</a:t>
            </a:r>
            <a:r>
              <a:rPr lang="en-US" dirty="0" smtClean="0"/>
              <a:t> </a:t>
            </a:r>
            <a:r>
              <a:rPr lang="en-US" dirty="0" err="1" smtClean="0"/>
              <a:t>va</a:t>
            </a:r>
            <a:r>
              <a:rPr lang="uz-Cyrl-UZ" dirty="0" smtClean="0"/>
              <a:t>q</a:t>
            </a:r>
            <a:r>
              <a:rPr lang="en-US" dirty="0" smtClean="0"/>
              <a:t>t </a:t>
            </a:r>
            <a:r>
              <a:rPr lang="en-US" dirty="0" err="1" smtClean="0"/>
              <a:t>ushlab</a:t>
            </a:r>
            <a:r>
              <a:rPr lang="en-US" dirty="0" smtClean="0"/>
              <a:t> </a:t>
            </a:r>
            <a:r>
              <a:rPr lang="en-US" dirty="0" err="1" smtClean="0"/>
              <a:t>turuvchi</a:t>
            </a:r>
            <a:r>
              <a:rPr lang="en-US" dirty="0" smtClean="0"/>
              <a:t> so</a:t>
            </a:r>
            <a:r>
              <a:rPr lang="uz-Cyrl-UZ" dirty="0" smtClean="0"/>
              <a:t>rb</a:t>
            </a:r>
            <a:r>
              <a:rPr lang="en-US" dirty="0" err="1" smtClean="0"/>
              <a:t>ent</a:t>
            </a:r>
            <a:r>
              <a:rPr lang="en-US" dirty="0" smtClean="0"/>
              <a:t> (</a:t>
            </a:r>
            <a:r>
              <a:rPr lang="en-US" dirty="0" err="1" smtClean="0"/>
              <a:t>kraxmal</a:t>
            </a:r>
            <a:r>
              <a:rPr lang="en-US" dirty="0" smtClean="0"/>
              <a:t>) b</a:t>
            </a:r>
            <a:r>
              <a:rPr lang="uz-Cyrl-UZ" dirty="0" smtClean="0"/>
              <a:t>o‘</a:t>
            </a:r>
            <a:r>
              <a:rPr lang="en-US" dirty="0" err="1" smtClean="0"/>
              <a:t>ladi</a:t>
            </a:r>
            <a:r>
              <a:rPr lang="en-US" dirty="0" smtClean="0"/>
              <a:t>. </a:t>
            </a:r>
            <a:r>
              <a:rPr lang="en-US" dirty="0" err="1" smtClean="0"/>
              <a:t>Bunday</a:t>
            </a:r>
            <a:r>
              <a:rPr lang="en-US" dirty="0" smtClean="0"/>
              <a:t> </a:t>
            </a:r>
            <a:r>
              <a:rPr lang="uz-Cyrl-UZ" dirty="0" smtClean="0"/>
              <a:t>q</a:t>
            </a:r>
            <a:r>
              <a:rPr lang="en-US" dirty="0" err="1" smtClean="0"/>
              <a:t>oplam</a:t>
            </a:r>
            <a:r>
              <a:rPr lang="uz-Cyrl-UZ" dirty="0" smtClean="0"/>
              <a:t>a</a:t>
            </a:r>
            <a:r>
              <a:rPr lang="en-US" dirty="0" err="1" smtClean="0"/>
              <a:t>da</a:t>
            </a:r>
            <a:r>
              <a:rPr lang="en-US" dirty="0" smtClean="0"/>
              <a:t> </a:t>
            </a:r>
            <a:r>
              <a:rPr lang="en-US" dirty="0" err="1" smtClean="0"/>
              <a:t>parron</a:t>
            </a:r>
            <a:r>
              <a:rPr lang="en-US" dirty="0" smtClean="0"/>
              <a:t> nu</a:t>
            </a:r>
            <a:r>
              <a:rPr lang="uz-Cyrl-UZ" dirty="0" smtClean="0"/>
              <a:t>q</a:t>
            </a:r>
            <a:r>
              <a:rPr lang="en-US" dirty="0" err="1" smtClean="0"/>
              <a:t>sonli</a:t>
            </a:r>
            <a:r>
              <a:rPr lang="en-US" dirty="0" smtClean="0"/>
              <a:t> joy </a:t>
            </a:r>
            <a:r>
              <a:rPr lang="en-US" dirty="0" err="1" smtClean="0"/>
              <a:t>ultrabinafsharang</a:t>
            </a:r>
            <a:r>
              <a:rPr lang="en-US" dirty="0" smtClean="0"/>
              <a:t> </a:t>
            </a:r>
            <a:r>
              <a:rPr lang="en-US" dirty="0" err="1" smtClean="0"/>
              <a:t>yoru</a:t>
            </a:r>
            <a:r>
              <a:rPr lang="uz-Cyrl-UZ" dirty="0" smtClean="0"/>
              <a:t>g‘</a:t>
            </a:r>
            <a:r>
              <a:rPr lang="en-US" dirty="0" err="1" smtClean="0"/>
              <a:t>likda</a:t>
            </a:r>
            <a:r>
              <a:rPr lang="en-US" dirty="0" smtClean="0"/>
              <a:t> </a:t>
            </a:r>
            <a:r>
              <a:rPr lang="en-US" dirty="0" err="1" smtClean="0"/>
              <a:t>yashil</a:t>
            </a:r>
            <a:r>
              <a:rPr lang="en-US" dirty="0" smtClean="0"/>
              <a:t> </a:t>
            </a:r>
            <a:r>
              <a:rPr lang="en-US" dirty="0" err="1" smtClean="0"/>
              <a:t>yoru</a:t>
            </a:r>
            <a:r>
              <a:rPr lang="uz-Cyrl-UZ" dirty="0" smtClean="0"/>
              <a:t>g‘</a:t>
            </a:r>
            <a:r>
              <a:rPr lang="en-US" dirty="0" err="1" smtClean="0"/>
              <a:t>lanish</a:t>
            </a:r>
            <a:r>
              <a:rPr lang="en-US" dirty="0" smtClean="0"/>
              <a:t> k</a:t>
            </a:r>
            <a:r>
              <a:rPr lang="uz-Cyrl-UZ" dirty="0" smtClean="0"/>
              <a:t>o‘</a:t>
            </a:r>
            <a:r>
              <a:rPr lang="en-US" dirty="0" err="1" smtClean="0"/>
              <a:t>rinishida</a:t>
            </a:r>
            <a:r>
              <a:rPr lang="en-US" dirty="0" smtClean="0"/>
              <a:t> </a:t>
            </a:r>
            <a:r>
              <a:rPr lang="en-US" dirty="0" err="1" smtClean="0"/>
              <a:t>namoyon</a:t>
            </a:r>
            <a:r>
              <a:rPr lang="en-US" dirty="0" smtClean="0"/>
              <a:t> b</a:t>
            </a:r>
            <a:r>
              <a:rPr lang="uz-Cyrl-UZ" dirty="0" smtClean="0"/>
              <a:t>o‘</a:t>
            </a:r>
            <a:r>
              <a:rPr lang="en-US" dirty="0" err="1" smtClean="0"/>
              <a:t>ladi</a:t>
            </a:r>
            <a:r>
              <a:rPr lang="en-US" dirty="0" smtClean="0"/>
              <a:t>.</a:t>
            </a:r>
            <a:endParaRPr lang="ru-RU" dirty="0" smtClean="0"/>
          </a:p>
          <a:p>
            <a:pPr algn="just"/>
            <a:r>
              <a:rPr lang="en-US" dirty="0" err="1" smtClean="0"/>
              <a:t>Gidravlik</a:t>
            </a:r>
            <a:r>
              <a:rPr lang="en-US" dirty="0" smtClean="0"/>
              <a:t> </a:t>
            </a:r>
            <a:r>
              <a:rPr lang="en-US" dirty="0" err="1" smtClean="0"/>
              <a:t>sinovlarni</a:t>
            </a:r>
            <a:r>
              <a:rPr lang="en-US" dirty="0" smtClean="0"/>
              <a:t> </a:t>
            </a:r>
            <a:r>
              <a:rPr lang="uz-Cyrl-UZ" dirty="0" smtClean="0"/>
              <a:t>o‘</a:t>
            </a:r>
            <a:r>
              <a:rPr lang="en-US" dirty="0" err="1" smtClean="0"/>
              <a:t>tkazishda</a:t>
            </a:r>
            <a:r>
              <a:rPr lang="en-US" dirty="0" smtClean="0"/>
              <a:t>, </a:t>
            </a:r>
            <a:r>
              <a:rPr lang="en-US" dirty="0" err="1" smtClean="0"/>
              <a:t>buyumda</a:t>
            </a:r>
            <a:r>
              <a:rPr lang="en-US" dirty="0" smtClean="0"/>
              <a:t> </a:t>
            </a:r>
            <a:r>
              <a:rPr lang="uz-Cyrl-UZ" dirty="0" smtClean="0"/>
              <a:t>h</a:t>
            </a:r>
            <a:r>
              <a:rPr lang="en-US" dirty="0" err="1" smtClean="0"/>
              <a:t>osil</a:t>
            </a:r>
            <a:r>
              <a:rPr lang="en-US" dirty="0" smtClean="0"/>
              <a:t> </a:t>
            </a:r>
            <a:r>
              <a:rPr lang="uz-Cyrl-UZ" dirty="0" smtClean="0"/>
              <a:t>q</a:t>
            </a:r>
            <a:r>
              <a:rPr lang="en-US" dirty="0" err="1" smtClean="0"/>
              <a:t>ilinadigan</a:t>
            </a:r>
            <a:r>
              <a:rPr lang="en-US" dirty="0" smtClean="0"/>
              <a:t> </a:t>
            </a:r>
            <a:r>
              <a:rPr lang="en-US" dirty="0" err="1" smtClean="0"/>
              <a:t>bosimni</a:t>
            </a:r>
            <a:r>
              <a:rPr lang="en-US" dirty="0" smtClean="0"/>
              <a:t> </a:t>
            </a:r>
            <a:r>
              <a:rPr lang="en-US" dirty="0" err="1" smtClean="0"/>
              <a:t>tu</a:t>
            </a:r>
            <a:r>
              <a:rPr lang="uz-Cyrl-UZ" dirty="0" smtClean="0"/>
              <a:t>g‘</a:t>
            </a:r>
            <a:r>
              <a:rPr lang="en-US" dirty="0" err="1" smtClean="0"/>
              <a:t>ri</a:t>
            </a:r>
            <a:r>
              <a:rPr lang="en-US" dirty="0" smtClean="0"/>
              <a:t> </a:t>
            </a:r>
            <a:r>
              <a:rPr lang="en-US" dirty="0" err="1" smtClean="0"/>
              <a:t>tanlash</a:t>
            </a:r>
            <a:r>
              <a:rPr lang="en-US" dirty="0" smtClean="0"/>
              <a:t> mu</a:t>
            </a:r>
            <a:r>
              <a:rPr lang="uz-Cyrl-UZ" dirty="0" smtClean="0"/>
              <a:t>h</a:t>
            </a:r>
            <a:r>
              <a:rPr lang="en-US" dirty="0" err="1" smtClean="0"/>
              <a:t>im</a:t>
            </a:r>
            <a:r>
              <a:rPr lang="en-US" dirty="0" smtClean="0"/>
              <a:t> </a:t>
            </a:r>
            <a:r>
              <a:rPr lang="en-US" dirty="0" err="1" smtClean="0"/>
              <a:t>ji</a:t>
            </a:r>
            <a:r>
              <a:rPr lang="uz-Cyrl-UZ" dirty="0" smtClean="0"/>
              <a:t>h</a:t>
            </a:r>
            <a:r>
              <a:rPr lang="en-US" dirty="0" smtClean="0"/>
              <a:t>at </a:t>
            </a:r>
            <a:r>
              <a:rPr lang="en-US" dirty="0" err="1" smtClean="0"/>
              <a:t>sanaladi</a:t>
            </a:r>
            <a:r>
              <a:rPr lang="en-US" dirty="0" smtClean="0"/>
              <a:t>. </a:t>
            </a:r>
            <a:r>
              <a:rPr lang="en-US" dirty="0" err="1" smtClean="0"/>
              <a:t>Odatda</a:t>
            </a:r>
            <a:r>
              <a:rPr lang="en-US" dirty="0" smtClean="0"/>
              <a:t> </a:t>
            </a:r>
            <a:r>
              <a:rPr lang="en-US" dirty="0" err="1" smtClean="0"/>
              <a:t>zichlikka</a:t>
            </a:r>
            <a:r>
              <a:rPr lang="en-US" dirty="0" smtClean="0"/>
              <a:t> </a:t>
            </a:r>
            <a:r>
              <a:rPr lang="en-US" dirty="0" err="1" smtClean="0"/>
              <a:t>sinash</a:t>
            </a:r>
            <a:r>
              <a:rPr lang="en-US" dirty="0" smtClean="0"/>
              <a:t> </a:t>
            </a:r>
            <a:r>
              <a:rPr lang="en-US" dirty="0" err="1" smtClean="0"/>
              <a:t>buyumni</a:t>
            </a:r>
            <a:r>
              <a:rPr lang="en-US" dirty="0" smtClean="0"/>
              <a:t> </a:t>
            </a:r>
            <a:r>
              <a:rPr lang="en-US" dirty="0" err="1" smtClean="0"/>
              <a:t>mustaxkamlikka</a:t>
            </a:r>
            <a:r>
              <a:rPr lang="en-US" dirty="0" smtClean="0"/>
              <a:t> </a:t>
            </a:r>
            <a:r>
              <a:rPr lang="en-US" dirty="0" err="1" smtClean="0"/>
              <a:t>sinash</a:t>
            </a:r>
            <a:r>
              <a:rPr lang="en-US" dirty="0" smtClean="0"/>
              <a:t> </a:t>
            </a:r>
            <a:r>
              <a:rPr lang="en-US" dirty="0" err="1" smtClean="0"/>
              <a:t>bilan</a:t>
            </a:r>
            <a:r>
              <a:rPr lang="en-US" dirty="0" smtClean="0"/>
              <a:t> </a:t>
            </a:r>
            <a:r>
              <a:rPr lang="en-US" dirty="0" err="1" smtClean="0"/>
              <a:t>birga</a:t>
            </a:r>
            <a:r>
              <a:rPr lang="en-US" dirty="0" smtClean="0"/>
              <a:t> </a:t>
            </a:r>
            <a:r>
              <a:rPr lang="en-US" dirty="0" err="1" smtClean="0"/>
              <a:t>olib</a:t>
            </a:r>
            <a:r>
              <a:rPr lang="en-US" dirty="0" smtClean="0"/>
              <a:t> </a:t>
            </a:r>
            <a:r>
              <a:rPr lang="en-US" dirty="0" err="1" smtClean="0"/>
              <a:t>boriladi</a:t>
            </a:r>
            <a:r>
              <a:rPr lang="en-US" dirty="0" smtClean="0"/>
              <a:t> </a:t>
            </a:r>
            <a:r>
              <a:rPr lang="en-US" dirty="0" err="1" smtClean="0"/>
              <a:t>va</a:t>
            </a:r>
            <a:r>
              <a:rPr lang="en-US" dirty="0" smtClean="0"/>
              <a:t> </a:t>
            </a:r>
            <a:r>
              <a:rPr lang="en-US" dirty="0" err="1" smtClean="0"/>
              <a:t>ish</a:t>
            </a:r>
            <a:r>
              <a:rPr lang="en-US" dirty="0" smtClean="0"/>
              <a:t> </a:t>
            </a:r>
            <a:r>
              <a:rPr lang="en-US" dirty="0" err="1" smtClean="0"/>
              <a:t>bosimidan</a:t>
            </a:r>
            <a:r>
              <a:rPr lang="en-US" dirty="0" smtClean="0"/>
              <a:t> 1</a:t>
            </a:r>
            <a:r>
              <a:rPr lang="uz-Cyrl-UZ" dirty="0" smtClean="0"/>
              <a:t>,1 - </a:t>
            </a:r>
            <a:r>
              <a:rPr lang="en-US" dirty="0" smtClean="0"/>
              <a:t>1,5 </a:t>
            </a:r>
            <a:r>
              <a:rPr lang="en-US" dirty="0" err="1" smtClean="0"/>
              <a:t>baravar</a:t>
            </a:r>
            <a:r>
              <a:rPr lang="en-US" dirty="0" smtClean="0"/>
              <a:t> </a:t>
            </a:r>
            <a:r>
              <a:rPr lang="en-US" dirty="0" err="1" smtClean="0"/>
              <a:t>orti</a:t>
            </a:r>
            <a:r>
              <a:rPr lang="uz-Cyrl-UZ" dirty="0" smtClean="0"/>
              <a:t>q</a:t>
            </a:r>
            <a:r>
              <a:rPr lang="en-US" dirty="0" smtClean="0"/>
              <a:t> </a:t>
            </a:r>
            <a:r>
              <a:rPr lang="en-US" dirty="0" err="1" smtClean="0"/>
              <a:t>bosimda</a:t>
            </a:r>
            <a:r>
              <a:rPr lang="en-US" dirty="0" smtClean="0"/>
              <a:t> </a:t>
            </a:r>
            <a:r>
              <a:rPr lang="en-US" dirty="0" err="1" smtClean="0"/>
              <a:t>amalga</a:t>
            </a:r>
            <a:r>
              <a:rPr lang="en-US" dirty="0" smtClean="0"/>
              <a:t> </a:t>
            </a:r>
            <a:r>
              <a:rPr lang="en-US" dirty="0" err="1" smtClean="0"/>
              <a:t>oshiriladi</a:t>
            </a:r>
            <a:r>
              <a:rPr lang="en-US" dirty="0" smtClean="0"/>
              <a:t>. </a:t>
            </a:r>
            <a:r>
              <a:rPr lang="en-US" dirty="0" err="1" smtClean="0"/>
              <a:t>Turkumlab</a:t>
            </a:r>
            <a:r>
              <a:rPr lang="en-US" dirty="0" smtClean="0"/>
              <a:t> </a:t>
            </a:r>
            <a:r>
              <a:rPr lang="en-US" dirty="0" err="1" smtClean="0"/>
              <a:t>ishlab</a:t>
            </a:r>
            <a:r>
              <a:rPr lang="en-US" dirty="0" smtClean="0"/>
              <a:t> chi</a:t>
            </a:r>
            <a:r>
              <a:rPr lang="uz-Cyrl-UZ" dirty="0" smtClean="0"/>
              <a:t>q</a:t>
            </a:r>
            <a:r>
              <a:rPr lang="en-US" dirty="0" err="1" smtClean="0"/>
              <a:t>arish</a:t>
            </a:r>
            <a:r>
              <a:rPr lang="en-US" dirty="0" smtClean="0"/>
              <a:t> </a:t>
            </a:r>
            <a:r>
              <a:rPr lang="en-US" dirty="0" err="1" smtClean="0"/>
              <a:t>sharoitida</a:t>
            </a:r>
            <a:r>
              <a:rPr lang="en-US" dirty="0" smtClean="0"/>
              <a:t>, </a:t>
            </a:r>
            <a:r>
              <a:rPr lang="en-US" dirty="0" err="1" smtClean="0"/>
              <a:t>masalan</a:t>
            </a:r>
            <a:r>
              <a:rPr lang="en-US" dirty="0" smtClean="0"/>
              <a:t>, </a:t>
            </a:r>
            <a:r>
              <a:rPr lang="en-US" dirty="0" err="1" smtClean="0"/>
              <a:t>gaz–neft</a:t>
            </a:r>
            <a:r>
              <a:rPr lang="en-US" dirty="0" smtClean="0"/>
              <a:t> </a:t>
            </a:r>
            <a:r>
              <a:rPr lang="uz-Cyrl-UZ" dirty="0" smtClean="0"/>
              <a:t>q</a:t>
            </a:r>
            <a:r>
              <a:rPr lang="en-US" dirty="0" err="1" smtClean="0"/>
              <a:t>uvurlari</a:t>
            </a:r>
            <a:r>
              <a:rPr lang="en-US" dirty="0" smtClean="0"/>
              <a:t> </a:t>
            </a:r>
            <a:r>
              <a:rPr lang="en-US" dirty="0" err="1" smtClean="0"/>
              <a:t>uchun</a:t>
            </a:r>
            <a:r>
              <a:rPr lang="en-US" dirty="0" smtClean="0"/>
              <a:t> b</a:t>
            </a:r>
            <a:r>
              <a:rPr lang="uz-Cyrl-UZ" dirty="0" smtClean="0"/>
              <a:t>o‘</a:t>
            </a:r>
            <a:r>
              <a:rPr lang="en-US" dirty="0" err="1" smtClean="0"/>
              <a:t>ylama</a:t>
            </a:r>
            <a:r>
              <a:rPr lang="en-US" dirty="0" smtClean="0"/>
              <a:t> </a:t>
            </a:r>
            <a:r>
              <a:rPr lang="en-US" dirty="0" err="1" smtClean="0"/>
              <a:t>chokli</a:t>
            </a:r>
            <a:r>
              <a:rPr lang="en-US" dirty="0" smtClean="0"/>
              <a:t> </a:t>
            </a:r>
            <a:r>
              <a:rPr lang="uz-Cyrl-UZ" dirty="0" smtClean="0"/>
              <a:t>q</a:t>
            </a:r>
            <a:r>
              <a:rPr lang="en-US" dirty="0" err="1" smtClean="0"/>
              <a:t>uvurlar</a:t>
            </a:r>
            <a:r>
              <a:rPr lang="en-US" dirty="0" smtClean="0"/>
              <a:t> </a:t>
            </a:r>
            <a:r>
              <a:rPr lang="en-US" dirty="0" err="1" smtClean="0"/>
              <a:t>ishlab</a:t>
            </a:r>
            <a:r>
              <a:rPr lang="en-US" dirty="0" smtClean="0"/>
              <a:t> chi</a:t>
            </a:r>
            <a:r>
              <a:rPr lang="uz-Cyrl-UZ" dirty="0" smtClean="0"/>
              <a:t>q</a:t>
            </a:r>
            <a:r>
              <a:rPr lang="en-US" dirty="0" err="1" smtClean="0"/>
              <a:t>arish</a:t>
            </a:r>
            <a:r>
              <a:rPr lang="en-US" dirty="0" smtClean="0"/>
              <a:t> </a:t>
            </a:r>
            <a:r>
              <a:rPr lang="en-US" dirty="0" err="1" smtClean="0"/>
              <a:t>sharoitida</a:t>
            </a:r>
            <a:r>
              <a:rPr lang="en-US" dirty="0" smtClean="0"/>
              <a:t> </a:t>
            </a:r>
            <a:r>
              <a:rPr lang="en-US" dirty="0" err="1" smtClean="0"/>
              <a:t>nazorat</a:t>
            </a:r>
            <a:r>
              <a:rPr lang="en-US" dirty="0" smtClean="0"/>
              <a:t> </a:t>
            </a:r>
            <a:r>
              <a:rPr lang="uz-Cyrl-UZ" dirty="0" smtClean="0"/>
              <a:t>q</a:t>
            </a:r>
            <a:r>
              <a:rPr lang="en-US" dirty="0" err="1" smtClean="0"/>
              <a:t>ilishda</a:t>
            </a:r>
            <a:r>
              <a:rPr lang="en-US" dirty="0" smtClean="0"/>
              <a:t> </a:t>
            </a:r>
            <a:r>
              <a:rPr lang="en-US" dirty="0" err="1" smtClean="0"/>
              <a:t>maxsus</a:t>
            </a:r>
            <a:r>
              <a:rPr lang="en-US" dirty="0" smtClean="0"/>
              <a:t> </a:t>
            </a:r>
            <a:r>
              <a:rPr lang="en-US" dirty="0" err="1" smtClean="0"/>
              <a:t>sinov</a:t>
            </a:r>
            <a:r>
              <a:rPr lang="en-US" dirty="0" smtClean="0"/>
              <a:t> </a:t>
            </a:r>
            <a:r>
              <a:rPr lang="en-US" dirty="0" err="1" smtClean="0"/>
              <a:t>stendlaridan</a:t>
            </a:r>
            <a:r>
              <a:rPr lang="en-US" dirty="0" smtClean="0"/>
              <a:t> </a:t>
            </a:r>
            <a:r>
              <a:rPr lang="en-US" dirty="0" err="1" smtClean="0"/>
              <a:t>foydalaniladi</a:t>
            </a:r>
            <a:r>
              <a:rPr lang="en-US" dirty="0" smtClean="0"/>
              <a:t>.</a:t>
            </a:r>
            <a:endParaRPr lang="ru-RU" dirty="0" smtClean="0"/>
          </a:p>
          <a:p>
            <a:pPr algn="just"/>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1214422"/>
            <a:ext cx="8229600" cy="5143536"/>
          </a:xfrm>
        </p:spPr>
        <p:txBody>
          <a:bodyPr>
            <a:normAutofit fontScale="62500" lnSpcReduction="20000"/>
          </a:bodyPr>
          <a:lstStyle/>
          <a:p>
            <a:pPr algn="just"/>
            <a:r>
              <a:rPr lang="en-US" dirty="0" err="1" smtClean="0">
                <a:latin typeface="Times New Roman" pitchFamily="18" charset="0"/>
                <a:cs typeface="Times New Roman" pitchFamily="18" charset="0"/>
              </a:rPr>
              <a:t>Gidravlik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ba’zan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ochi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chunonchi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tindirgichlarni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smtClean="0">
                <a:latin typeface="Times New Roman" pitchFamily="18" charset="0"/>
                <a:cs typeface="Times New Roman" pitchFamily="18" charset="0"/>
              </a:rPr>
              <a:t>am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llaniladi</a:t>
            </a:r>
            <a:r>
              <a:rPr lang="en-US" dirty="0" smtClean="0">
                <a:latin typeface="Times New Roman" pitchFamily="18" charset="0"/>
                <a:cs typeface="Times New Roman" pitchFamily="18" charset="0"/>
              </a:rPr>
              <a:t>. Bu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uyish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illatib</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yuzalarini</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zdan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kechirish</a:t>
            </a:r>
            <a:r>
              <a:rPr lang="en-US" dirty="0" smtClean="0">
                <a:latin typeface="Times New Roman" pitchFamily="18" charset="0"/>
                <a:cs typeface="Times New Roman" pitchFamily="18" charset="0"/>
              </a:rPr>
              <a:t> y</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G</a:t>
            </a:r>
            <a:r>
              <a:rPr lang="en-US" b="1" dirty="0" err="1" smtClean="0">
                <a:latin typeface="Times New Roman" pitchFamily="18" charset="0"/>
                <a:cs typeface="Times New Roman" pitchFamily="18" charset="0"/>
              </a:rPr>
              <a:t>az</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bilan</a:t>
            </a:r>
            <a:r>
              <a:rPr lang="en-US"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s</a:t>
            </a:r>
            <a:r>
              <a:rPr lang="en-US" b="1" dirty="0" err="1" smtClean="0">
                <a:latin typeface="Times New Roman" pitchFamily="18" charset="0"/>
                <a:cs typeface="Times New Roman" pitchFamily="18" charset="0"/>
              </a:rPr>
              <a:t>izishni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izlash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usullari</a:t>
            </a:r>
            <a:r>
              <a:rPr lang="en-US" b="1"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Bu </a:t>
            </a:r>
            <a:r>
              <a:rPr lang="en-US" dirty="0" err="1" smtClean="0">
                <a:latin typeface="Times New Roman" pitchFamily="18" charset="0"/>
                <a:cs typeface="Times New Roman" pitchFamily="18" charset="0"/>
              </a:rPr>
              <a:t>usullar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nisbatan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sezgirro</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dir, </a:t>
            </a:r>
            <a:r>
              <a:rPr lang="en-US" dirty="0" err="1" smtClean="0">
                <a:latin typeface="Times New Roman" pitchFamily="18" charset="0"/>
                <a:cs typeface="Times New Roman" pitchFamily="18" charset="0"/>
              </a:rPr>
              <a:t>chunki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moddalari</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gazlar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osonro</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at </a:t>
            </a:r>
            <a:r>
              <a:rPr lang="en-US" dirty="0" err="1" smtClean="0">
                <a:latin typeface="Times New Roman" pitchFamily="18" charset="0"/>
                <a:cs typeface="Times New Roman" pitchFamily="18" charset="0"/>
              </a:rPr>
              <a:t>tutash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llaniladi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usullarning</a:t>
            </a:r>
            <a:r>
              <a:rPr lang="en-US" dirty="0" smtClean="0">
                <a:latin typeface="Times New Roman" pitchFamily="18" charset="0"/>
                <a:cs typeface="Times New Roman" pitchFamily="18" charset="0"/>
              </a:rPr>
              <a:t> eng </a:t>
            </a:r>
            <a:r>
              <a:rPr lang="en-US" dirty="0" err="1" smtClean="0">
                <a:latin typeface="Times New Roman" pitchFamily="18" charset="0"/>
                <a:cs typeface="Times New Roman" pitchFamily="18" charset="0"/>
              </a:rPr>
              <a:t>oddiysi</a:t>
            </a:r>
            <a:r>
              <a:rPr lang="en-US"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pufakchali</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lib, u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avo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cha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vannaga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paydo</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pufakchalarga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arab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lashdan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iborat</a:t>
            </a:r>
            <a:r>
              <a:rPr lang="en-US" dirty="0" smtClean="0">
                <a:latin typeface="Times New Roman" pitchFamily="18" charset="0"/>
                <a:cs typeface="Times New Roman" pitchFamily="18" charset="0"/>
              </a:rPr>
              <a:t>(9.2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rasm</a:t>
            </a:r>
            <a:r>
              <a:rPr lang="en-US" dirty="0" smtClean="0">
                <a:latin typeface="Times New Roman" pitchFamily="18" charset="0"/>
                <a:cs typeface="Times New Roman" pitchFamily="18" charset="0"/>
              </a:rPr>
              <a:t>). Agar </a:t>
            </a:r>
            <a:r>
              <a:rPr lang="en-US" dirty="0" err="1" smtClean="0">
                <a:latin typeface="Times New Roman" pitchFamily="18" charset="0"/>
                <a:cs typeface="Times New Roman" pitchFamily="18" charset="0"/>
              </a:rPr>
              <a:t>buyum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vannaga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masa</a:t>
            </a:r>
            <a:r>
              <a:rPr lang="en-US" dirty="0" smtClean="0">
                <a:latin typeface="Times New Roman" pitchFamily="18" charset="0"/>
                <a:cs typeface="Times New Roman" pitchFamily="18" charset="0"/>
              </a:rPr>
              <a:t>, u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yuzasiga</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pik</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osil</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sovun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sovun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pufakchalariga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arab</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ayd</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Lotos</a:t>
            </a:r>
            <a:r>
              <a:rPr lang="en-US" dirty="0" smtClean="0">
                <a:latin typeface="Times New Roman" pitchFamily="18" charset="0"/>
                <a:cs typeface="Times New Roman" pitchFamily="18" charset="0"/>
              </a:rPr>
              <a:t>”, “Ladoga”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bosh</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sirt</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aktiv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amda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namlikni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komponent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xrompikli</a:t>
            </a:r>
            <a:r>
              <a:rPr lang="en-US" dirty="0" smtClean="0">
                <a:latin typeface="Times New Roman" pitchFamily="18" charset="0"/>
                <a:cs typeface="Times New Roman" pitchFamily="18" charset="0"/>
              </a:rPr>
              <a:t> (0,01%) </a:t>
            </a:r>
            <a:r>
              <a:rPr lang="en-US" dirty="0" err="1" smtClean="0">
                <a:latin typeface="Times New Roman" pitchFamily="18" charset="0"/>
                <a:cs typeface="Times New Roman" pitchFamily="18" charset="0"/>
              </a:rPr>
              <a:t>glitserin</a:t>
            </a:r>
            <a:r>
              <a:rPr lang="en-US" dirty="0" smtClean="0">
                <a:latin typeface="Times New Roman" pitchFamily="18" charset="0"/>
                <a:cs typeface="Times New Roman" pitchFamily="18" charset="0"/>
              </a:rPr>
              <a:t> (90% </a:t>
            </a:r>
            <a:r>
              <a:rPr lang="en-US" dirty="0" err="1" smtClean="0">
                <a:latin typeface="Times New Roman" pitchFamily="18" charset="0"/>
                <a:cs typeface="Times New Roman" pitchFamily="18" charset="0"/>
              </a:rPr>
              <a:t>gacha</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pik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lib </a:t>
            </a:r>
            <a:r>
              <a:rPr lang="en-US" dirty="0" err="1" smtClean="0">
                <a:latin typeface="Times New Roman" pitchFamily="18" charset="0"/>
                <a:cs typeface="Times New Roman" pitchFamily="18" charset="0"/>
              </a:rPr>
              <a:t>xizmat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Pufakchali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10</a:t>
            </a:r>
            <a:r>
              <a:rPr lang="en-US" baseline="30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mm </a:t>
            </a:r>
            <a:r>
              <a:rPr lang="en-US" dirty="0" err="1" smtClean="0">
                <a:latin typeface="Times New Roman" pitchFamily="18" charset="0"/>
                <a:cs typeface="Times New Roman" pitchFamily="18" charset="0"/>
              </a:rPr>
              <a:t>gacha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diametrli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mayda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dirty="0" smtClean="0"/>
              <a:t>Sizishni izlash bilan nazorat qilishning pufakchali usuli sxemasi </a:t>
            </a:r>
            <a:endParaRPr lang="ru-RU" dirty="0"/>
          </a:p>
        </p:txBody>
      </p:sp>
      <p:pic>
        <p:nvPicPr>
          <p:cNvPr id="2050" name="Picture 2"/>
          <p:cNvPicPr>
            <a:picLocks noGrp="1" noChangeAspect="1" noChangeArrowheads="1"/>
          </p:cNvPicPr>
          <p:nvPr>
            <p:ph idx="1"/>
          </p:nvPr>
        </p:nvPicPr>
        <p:blipFill>
          <a:blip r:embed="rId2"/>
          <a:srcRect/>
          <a:stretch>
            <a:fillRect/>
          </a:stretch>
        </p:blipFill>
        <p:spPr bwMode="auto">
          <a:xfrm>
            <a:off x="1" y="1428736"/>
            <a:ext cx="9144000" cy="5429264"/>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5043510"/>
          </a:xfrm>
        </p:spPr>
        <p:txBody>
          <a:bodyPr>
            <a:normAutofit fontScale="70000" lnSpcReduction="20000"/>
          </a:bodyPr>
          <a:lstStyle/>
          <a:p>
            <a:pPr algn="just"/>
            <a:r>
              <a:rPr lang="uz-Cyrl-UZ" u="sng" dirty="0" smtClean="0">
                <a:latin typeface="Times New Roman" pitchFamily="18" charset="0"/>
                <a:cs typeface="Times New Roman" pitchFamily="18" charset="0"/>
              </a:rPr>
              <a:t>Kimyoviy kompression usullar</a:t>
            </a:r>
            <a:r>
              <a:rPr lang="uz-Cyrl-UZ" dirty="0" smtClean="0">
                <a:latin typeface="Times New Roman" pitchFamily="18" charset="0"/>
                <a:cs typeface="Times New Roman" pitchFamily="18" charset="0"/>
              </a:rPr>
              <a:t> sinov moddasining kimyoviy sizishlarini sinalayotgan buyumning tashqi yuzasiga qoplangan indikator qatlami bilan indikatsiyalash uchun foydalanishga asoslangan.</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Kompression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avo–ammiak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aralashmasi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smtClean="0">
                <a:latin typeface="Times New Roman" pitchFamily="18" charset="0"/>
                <a:cs typeface="Times New Roman" pitchFamily="18" charset="0"/>
              </a:rPr>
              <a:t>am </a:t>
            </a:r>
            <a:r>
              <a:rPr lang="en-US" dirty="0" err="1" smtClean="0">
                <a:latin typeface="Times New Roman" pitchFamily="18" charset="0"/>
                <a:cs typeface="Times New Roman" pitchFamily="18" charset="0"/>
              </a:rPr>
              <a:t>kiradi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sinalayotgan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a:t>
            </a:r>
            <a:r>
              <a:rPr lang="en-US" dirty="0" smtClean="0">
                <a:latin typeface="Times New Roman" pitchFamily="18" charset="0"/>
                <a:cs typeface="Times New Roman" pitchFamily="18" charset="0"/>
              </a:rPr>
              <a:t> pa</a:t>
            </a:r>
            <a:r>
              <a:rPr lang="uz-Cyrl-UZ" dirty="0" smtClean="0">
                <a:latin typeface="Times New Roman" pitchFamily="18" charset="0"/>
                <a:cs typeface="Times New Roman" pitchFamily="18" charset="0"/>
              </a:rPr>
              <a:t>y</a:t>
            </a:r>
            <a:r>
              <a:rPr lang="en-US" dirty="0" err="1" smtClean="0">
                <a:latin typeface="Times New Roman" pitchFamily="18" charset="0"/>
                <a:cs typeface="Times New Roman" pitchFamily="18" charset="0"/>
              </a:rPr>
              <a:t>vand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simob</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nitratning</a:t>
            </a:r>
            <a:r>
              <a:rPr lang="en-US" dirty="0" smtClean="0">
                <a:latin typeface="Times New Roman" pitchFamily="18" charset="0"/>
                <a:cs typeface="Times New Roman" pitchFamily="18" charset="0"/>
              </a:rPr>
              <a:t> 5% </a:t>
            </a:r>
            <a:r>
              <a:rPr lang="en-US" dirty="0" err="1" smtClean="0">
                <a:latin typeface="Times New Roman" pitchFamily="18" charset="0"/>
                <a:cs typeface="Times New Roman" pitchFamily="18" charset="0"/>
              </a:rPr>
              <a:t>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fenolftalein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ho‘</a:t>
            </a:r>
            <a:r>
              <a:rPr lang="en-US" dirty="0" err="1" smtClean="0">
                <a:latin typeface="Times New Roman" pitchFamily="18" charset="0"/>
                <a:cs typeface="Times New Roman" pitchFamily="18" charset="0"/>
              </a:rPr>
              <a:t>llangan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a:t>
            </a:r>
            <a:r>
              <a:rPr lang="uz-Cyrl-UZ"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oz </a:t>
            </a:r>
            <a:r>
              <a:rPr lang="en-US" dirty="0" err="1" smtClean="0">
                <a:latin typeface="Times New Roman" pitchFamily="18" charset="0"/>
                <a:cs typeface="Times New Roman" pitchFamily="18" charset="0"/>
              </a:rPr>
              <a:t>tasma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avoning</a:t>
            </a:r>
            <a:r>
              <a:rPr lang="en-US" dirty="0" smtClean="0">
                <a:latin typeface="Times New Roman" pitchFamily="18" charset="0"/>
                <a:cs typeface="Times New Roman" pitchFamily="18" charset="0"/>
              </a:rPr>
              <a:t> 1</a:t>
            </a:r>
            <a:r>
              <a:rPr lang="uz-Cyrl-UZ" dirty="0" smtClean="0">
                <a:latin typeface="Times New Roman" pitchFamily="18" charset="0"/>
                <a:cs typeface="Times New Roman" pitchFamily="18" charset="0"/>
              </a:rPr>
              <a:t> - </a:t>
            </a:r>
            <a:r>
              <a:rPr lang="en-US"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ammiak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a:t>
            </a:r>
            <a:r>
              <a:rPr lang="uz-Cyrl-UZ"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oz 1</a:t>
            </a:r>
            <a:r>
              <a:rPr lang="uz-Cyrl-UZ" dirty="0" smtClean="0">
                <a:latin typeface="Times New Roman" pitchFamily="18" charset="0"/>
                <a:cs typeface="Times New Roman" pitchFamily="18" charset="0"/>
              </a:rPr>
              <a:t> - </a:t>
            </a:r>
            <a:r>
              <a:rPr lang="en-US" dirty="0" smtClean="0">
                <a:latin typeface="Times New Roman" pitchFamily="18" charset="0"/>
                <a:cs typeface="Times New Roman" pitchFamily="18" charset="0"/>
              </a:rPr>
              <a:t>15min </a:t>
            </a:r>
            <a:r>
              <a:rPr lang="en-US" dirty="0" err="1" smtClean="0">
                <a:latin typeface="Times New Roman" pitchFamily="18" charset="0"/>
                <a:cs typeface="Times New Roman" pitchFamily="18" charset="0"/>
              </a:rPr>
              <a:t>tutib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Ammiak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parron</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ozda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joylarida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binafsharang</a:t>
            </a:r>
            <a:r>
              <a:rPr lang="en-US" dirty="0" smtClean="0">
                <a:latin typeface="Times New Roman" pitchFamily="18" charset="0"/>
                <a:cs typeface="Times New Roman" pitchFamily="18" charset="0"/>
              </a:rPr>
              <a:t> do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oldiradi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SO</a:t>
            </a:r>
            <a:r>
              <a:rPr lang="en-US" baseline="-25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a:t>
            </a:r>
            <a:r>
              <a:rPr lang="uz-Cyrl-UZ"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oz </a:t>
            </a:r>
            <a:r>
              <a:rPr lang="en-US" dirty="0" err="1" smtClean="0">
                <a:latin typeface="Times New Roman" pitchFamily="18" charset="0"/>
                <a:cs typeface="Times New Roman" pitchFamily="18" charset="0"/>
              </a:rPr>
              <a:t>tasma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rniga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uyidagi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massa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distillyat</a:t>
            </a:r>
            <a:r>
              <a:rPr lang="en-US" dirty="0" smtClean="0">
                <a:latin typeface="Times New Roman" pitchFamily="18" charset="0"/>
                <a:cs typeface="Times New Roman" pitchFamily="18" charset="0"/>
              </a:rPr>
              <a:t> – 40, agar</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agar – 1, </a:t>
            </a:r>
            <a:r>
              <a:rPr lang="en-US" dirty="0" err="1" smtClean="0">
                <a:latin typeface="Times New Roman" pitchFamily="18" charset="0"/>
                <a:cs typeface="Times New Roman" pitchFamily="18" charset="0"/>
              </a:rPr>
              <a:t>fenolftalein</a:t>
            </a:r>
            <a:r>
              <a:rPr lang="en-US" dirty="0" smtClean="0">
                <a:latin typeface="Times New Roman" pitchFamily="18" charset="0"/>
                <a:cs typeface="Times New Roman" pitchFamily="18" charset="0"/>
              </a:rPr>
              <a:t> – 0,15, </a:t>
            </a:r>
            <a:r>
              <a:rPr lang="en-US" dirty="0" err="1" smtClean="0">
                <a:latin typeface="Times New Roman" pitchFamily="18" charset="0"/>
                <a:cs typeface="Times New Roman" pitchFamily="18" charset="0"/>
              </a:rPr>
              <a:t>suvsiz</a:t>
            </a:r>
            <a:r>
              <a:rPr lang="en-US" dirty="0" smtClean="0">
                <a:latin typeface="Times New Roman" pitchFamily="18" charset="0"/>
                <a:cs typeface="Times New Roman" pitchFamily="18" charset="0"/>
              </a:rPr>
              <a:t> soda – 0,01. </a:t>
            </a:r>
            <a:r>
              <a:rPr lang="en-US" dirty="0" err="1" smtClean="0">
                <a:latin typeface="Times New Roman" pitchFamily="18" charset="0"/>
                <a:cs typeface="Times New Roman" pitchFamily="18" charset="0"/>
              </a:rPr>
              <a:t>Sizish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massaning</a:t>
            </a: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o‘qq</a:t>
            </a:r>
            <a:r>
              <a:rPr lang="en-US" dirty="0" err="1" smtClean="0">
                <a:latin typeface="Times New Roman" pitchFamily="18" charset="0"/>
                <a:cs typeface="Times New Roman" pitchFamily="18" charset="0"/>
              </a:rPr>
              <a:t>izil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fonidagi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rangsiz</a:t>
            </a:r>
            <a:r>
              <a:rPr lang="en-US" dirty="0" smtClean="0">
                <a:latin typeface="Times New Roman" pitchFamily="18" charset="0"/>
                <a:cs typeface="Times New Roman" pitchFamily="18" charset="0"/>
              </a:rPr>
              <a:t> do</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lar</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rinishida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namoyon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928670"/>
            <a:ext cx="8229600" cy="5197493"/>
          </a:xfrm>
        </p:spPr>
        <p:txBody>
          <a:bodyPr>
            <a:normAutofit fontScale="70000" lnSpcReduction="20000"/>
          </a:bodyPr>
          <a:lstStyle/>
          <a:p>
            <a:pPr algn="just"/>
            <a:r>
              <a:rPr lang="en-US" dirty="0" err="1" smtClean="0">
                <a:latin typeface="Times New Roman" pitchFamily="18" charset="0"/>
                <a:cs typeface="Times New Roman" pitchFamily="18" charset="0"/>
              </a:rPr>
              <a:t>Zichlikni</a:t>
            </a:r>
            <a:r>
              <a:rPr lang="en-US"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gaz–lyuminessent</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usulida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juda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texnologiyabopdir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tuzsizlantirilgan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SO</a:t>
            </a:r>
            <a:r>
              <a:rPr lang="en-US" baseline="-25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ammiak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yingan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ldiriladi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shimiluvchi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surtiladi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oplamaning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o‘q</a:t>
            </a:r>
            <a:r>
              <a:rPr lang="en-US" dirty="0" err="1" smtClean="0">
                <a:latin typeface="Times New Roman" pitchFamily="18" charset="0"/>
                <a:cs typeface="Times New Roman" pitchFamily="18" charset="0"/>
              </a:rPr>
              <a:t>nash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indikatorni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osil</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kimyoviy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lib,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ultrabinafsharang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nurlanishda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fluoressensiyalaydi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Kompression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usullarining</a:t>
            </a:r>
            <a:r>
              <a:rPr lang="en-US" dirty="0" smtClean="0">
                <a:latin typeface="Times New Roman" pitchFamily="18" charset="0"/>
                <a:cs typeface="Times New Roman" pitchFamily="18" charset="0"/>
              </a:rPr>
              <a:t> eng </a:t>
            </a:r>
            <a:r>
              <a:rPr lang="en-US" dirty="0" err="1" smtClean="0">
                <a:latin typeface="Times New Roman" pitchFamily="18" charset="0"/>
                <a:cs typeface="Times New Roman" pitchFamily="18" charset="0"/>
              </a:rPr>
              <a:t>oddiysi</a:t>
            </a:r>
            <a:r>
              <a:rPr lang="en-US"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manometrik</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usuldir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Mazkur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idishning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buzilganda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sodir</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zgarishini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manometrlar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muayyan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t </a:t>
            </a:r>
            <a:r>
              <a:rPr lang="en-US" dirty="0" err="1" smtClean="0">
                <a:latin typeface="Times New Roman" pitchFamily="18" charset="0"/>
                <a:cs typeface="Times New Roman" pitchFamily="18" charset="0"/>
              </a:rPr>
              <a:t>mobaynida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ayd</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iborat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zichlikning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miniy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osini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 ammo </a:t>
            </a:r>
            <a:r>
              <a:rPr lang="en-US" dirty="0" err="1" smtClean="0">
                <a:latin typeface="Times New Roman" pitchFamily="18" charset="0"/>
                <a:cs typeface="Times New Roman" pitchFamily="18" charset="0"/>
              </a:rPr>
              <a:t>bosim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ishlaydigan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uskunlarni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ech</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anday</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shimcha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operatsiyalarsiz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t  </a:t>
            </a:r>
            <a:r>
              <a:rPr lang="en-US" dirty="0" err="1" smtClean="0">
                <a:latin typeface="Times New Roman" pitchFamily="18" charset="0"/>
                <a:cs typeface="Times New Roman" pitchFamily="18" charset="0"/>
              </a:rPr>
              <a:t>va</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qo‘</a:t>
            </a:r>
            <a:r>
              <a:rPr lang="en-US" dirty="0" err="1" smtClean="0">
                <a:latin typeface="Times New Roman" pitchFamily="18" charset="0"/>
                <a:cs typeface="Times New Roman" pitchFamily="18" charset="0"/>
              </a:rPr>
              <a:t>llanilishi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Buyumlarning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zichligini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amaliyotida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aytilgan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lash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lganlaridan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kichik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a:t>
            </a:r>
            <a:r>
              <a:rPr lang="uz-Cyrl-UZ"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nu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sonlar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galoid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geliy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izlash</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lanadi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928670"/>
            <a:ext cx="8229600" cy="5286412"/>
          </a:xfrm>
        </p:spPr>
        <p:txBody>
          <a:bodyPr>
            <a:normAutofit fontScale="77500" lnSpcReduction="20000"/>
          </a:bodyPr>
          <a:lstStyle/>
          <a:p>
            <a:pPr algn="just"/>
            <a:r>
              <a:rPr lang="en-US" u="sng" dirty="0" err="1" smtClean="0">
                <a:latin typeface="Times New Roman" pitchFamily="18" charset="0"/>
                <a:cs typeface="Times New Roman" pitchFamily="18" charset="0"/>
              </a:rPr>
              <a:t>Galoid</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bilan</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izlash</a:t>
            </a:r>
            <a:r>
              <a:rPr lang="en-US" u="sng" dirty="0" smtClean="0">
                <a:latin typeface="Times New Roman" pitchFamily="18" charset="0"/>
                <a:cs typeface="Times New Roman" pitchFamily="18" charset="0"/>
              </a:rPr>
              <a:t> </a:t>
            </a:r>
            <a:r>
              <a:rPr lang="en-US" u="sng" dirty="0" err="1" smtClean="0">
                <a:latin typeface="Times New Roman" pitchFamily="18" charset="0"/>
                <a:cs typeface="Times New Roman" pitchFamily="18" charset="0"/>
              </a:rPr>
              <a:t>usulida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freon</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12 (</a:t>
            </a:r>
            <a:r>
              <a:rPr lang="en-US" dirty="0" err="1" smtClean="0">
                <a:latin typeface="Times New Roman" pitchFamily="18" charset="0"/>
                <a:cs typeface="Times New Roman" pitchFamily="18" charset="0"/>
              </a:rPr>
              <a:t>ftorning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galoidli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elementi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kimyoviy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birikma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borish</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obiliyati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oridir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Sizishni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galoid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izlashda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indikator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vizifasini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asbob</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taydi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platina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diod</a:t>
            </a:r>
            <a:r>
              <a:rPr lang="en-US" dirty="0" smtClean="0">
                <a:latin typeface="Times New Roman" pitchFamily="18" charset="0"/>
                <a:cs typeface="Times New Roman" pitchFamily="18" charset="0"/>
              </a:rPr>
              <a:t> k</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rinishidagi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sezgir</a:t>
            </a:r>
            <a:r>
              <a:rPr lang="en-US" dirty="0" smtClean="0">
                <a:latin typeface="Times New Roman" pitchFamily="18" charset="0"/>
                <a:cs typeface="Times New Roman" pitchFamily="18" charset="0"/>
              </a:rPr>
              <a:t> element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smtClean="0">
                <a:latin typeface="Times New Roman" pitchFamily="18" charset="0"/>
                <a:cs typeface="Times New Roman" pitchFamily="18" charset="0"/>
              </a:rPr>
              <a:t>lib, </a:t>
            </a:r>
            <a:r>
              <a:rPr lang="en-US" dirty="0" err="1" smtClean="0">
                <a:latin typeface="Times New Roman" pitchFamily="18" charset="0"/>
                <a:cs typeface="Times New Roman" pitchFamily="18" charset="0"/>
              </a:rPr>
              <a:t>elementning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zondi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kollektori</a:t>
            </a:r>
            <a:r>
              <a:rPr lang="en-US" dirty="0" smtClean="0">
                <a:latin typeface="Times New Roman" pitchFamily="18" charset="0"/>
                <a:cs typeface="Times New Roman" pitchFamily="18" charset="0"/>
              </a:rPr>
              <a:t> 800 – 900</a:t>
            </a:r>
            <a:r>
              <a:rPr lang="en-US" baseline="30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S </a:t>
            </a:r>
            <a:r>
              <a:rPr lang="en-US" dirty="0" err="1" smtClean="0">
                <a:latin typeface="Times New Roman" pitchFamily="18" charset="0"/>
                <a:cs typeface="Times New Roman" pitchFamily="18" charset="0"/>
              </a:rPr>
              <a:t>gacha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izdirilgan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biridan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avo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vakuumdan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iborat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orali</a:t>
            </a:r>
            <a:r>
              <a:rPr lang="uz-Cyrl-UZ" dirty="0" smtClean="0">
                <a:latin typeface="Times New Roman" pitchFamily="18" charset="0"/>
                <a:cs typeface="Times New Roman" pitchFamily="18" charset="0"/>
              </a:rPr>
              <a:t>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ajratilgan</a:t>
            </a:r>
            <a:r>
              <a:rPr lang="en-US" dirty="0" smtClean="0">
                <a:latin typeface="Times New Roman" pitchFamily="18" charset="0"/>
                <a:cs typeface="Times New Roman" pitchFamily="18" charset="0"/>
              </a:rPr>
              <a:t> b</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Ana </a:t>
            </a:r>
            <a:r>
              <a:rPr lang="en-US" dirty="0" err="1" smtClean="0">
                <a:latin typeface="Times New Roman" pitchFamily="18" charset="0"/>
                <a:cs typeface="Times New Roman" pitchFamily="18" charset="0"/>
              </a:rPr>
              <a:t>shu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orali</a:t>
            </a:r>
            <a:r>
              <a:rPr lang="uz-Cyrl-UZ" dirty="0" smtClean="0">
                <a:latin typeface="Times New Roman" pitchFamily="18" charset="0"/>
                <a:cs typeface="Times New Roman" pitchFamily="18" charset="0"/>
              </a:rPr>
              <a:t>qq</a:t>
            </a: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freon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molekulalari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diod</a:t>
            </a:r>
            <a:r>
              <a:rPr lang="en-US" dirty="0" smtClean="0">
                <a:latin typeface="Times New Roman" pitchFamily="18" charset="0"/>
                <a:cs typeface="Times New Roman" pitchFamily="18" charset="0"/>
              </a:rPr>
              <a:t> or</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ali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tayotgan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keskin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strelkali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asbob</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ayd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kiladi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Sanoatda GTI-6 va BGTI-5 turidagi galoid bilan sizishni izlagichlar ishlab chiqariladi, ular bir biridan konstruksion ijrosi bilan farq qiladi. Keyingi paytda freonni kimyoviy reaksiyalar masalan, ammiak bilan reaksiyaga kirishishi natijasida uning parchalanish mahsullari bo‘yicha indikatsiyalashning sezgirroq usullari ko‘llanilayotir.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1000108"/>
            <a:ext cx="8229600" cy="5126055"/>
          </a:xfrm>
        </p:spPr>
        <p:txBody>
          <a:bodyPr>
            <a:normAutofit fontScale="70000" lnSpcReduction="20000"/>
          </a:bodyPr>
          <a:lstStyle/>
          <a:p>
            <a:pPr algn="just"/>
            <a:r>
              <a:rPr lang="uz-Cyrl-UZ" dirty="0" smtClean="0"/>
              <a:t>GTI-6 turidagi sizishni izlagich atmosfera sharoitida ishlash uchun mo‘ljallangan datchigi bo‘lgan chiqarma shchupdan va strelkali asbobi hamda tovush indikatori telefoni bo‘lgan o‘lchash blokidan tuzilgan. Asbobda asosiy atmosfera datchikidan tashqari, vakuum datchigi, oqimi rostlanadigan chiqarma puflagich va qayd qiluvchi blok bor.</a:t>
            </a:r>
            <a:endParaRPr lang="ru-RU" dirty="0" smtClean="0"/>
          </a:p>
          <a:p>
            <a:pPr algn="just"/>
            <a:r>
              <a:rPr lang="uz-Cyrl-UZ" dirty="0" smtClean="0"/>
              <a:t>BGTI-5 turidagi sizishni izlagich akkumulyatorlar batareyasidan avtonom ravishda ta’minlanadi va uzun buyumlarni montaj va dala sharoitida sinashda juda qulaydir. </a:t>
            </a:r>
            <a:endParaRPr lang="ru-RU" dirty="0" smtClean="0"/>
          </a:p>
          <a:p>
            <a:pPr algn="just"/>
            <a:r>
              <a:rPr lang="uz-Cyrl-UZ" dirty="0" smtClean="0"/>
              <a:t>Amaliyotda galoid bilan sizishni izlashda odatda shchup usulidan foydalaniladi (</a:t>
            </a:r>
            <a:r>
              <a:rPr lang="en-US" dirty="0" smtClean="0"/>
              <a:t>9</a:t>
            </a:r>
            <a:r>
              <a:rPr lang="uz-Cyrl-UZ" dirty="0" smtClean="0"/>
              <a:t>.3-rasm). Tutash idishda freon-12 atmosferasining biroz ortiqcha bosimi hosil qilinadi. Galoid bilan sizishni izlagichning shchupi yordamida buyumning tashqi yuzasi chokning butun uzunligi bo‘yicha “hidlab kuriladi”. SHchupni chok bo‘ylab siljitish tezligi 10 – 25 mm/s.</a:t>
            </a:r>
            <a:endParaRPr lang="ru-RU" dirty="0" smtClean="0"/>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3200" dirty="0" smtClean="0"/>
              <a:t> </a:t>
            </a:r>
            <a:r>
              <a:rPr lang="uz-Cyrl-UZ" sz="3200" dirty="0" smtClean="0"/>
              <a:t>Nazorat qilinadigan buyumni toza freon bilan to‘ldirgan holda zichligini shchup usulida galoid bilan nazoart qilish sxemasi</a:t>
            </a:r>
            <a:endParaRPr lang="ru-RU" sz="3200" dirty="0"/>
          </a:p>
        </p:txBody>
      </p:sp>
      <p:pic>
        <p:nvPicPr>
          <p:cNvPr id="3074" name="Picture 2"/>
          <p:cNvPicPr>
            <a:picLocks noGrp="1" noChangeAspect="1" noChangeArrowheads="1"/>
          </p:cNvPicPr>
          <p:nvPr>
            <p:ph idx="1"/>
          </p:nvPr>
        </p:nvPicPr>
        <p:blipFill>
          <a:blip r:embed="rId2"/>
          <a:srcRect/>
          <a:stretch>
            <a:fillRect/>
          </a:stretch>
        </p:blipFill>
        <p:spPr bwMode="auto">
          <a:xfrm>
            <a:off x="0" y="1571612"/>
            <a:ext cx="9144000" cy="4929221"/>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Kompression usullar</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900634"/>
          </a:xfrm>
        </p:spPr>
        <p:txBody>
          <a:bodyPr>
            <a:normAutofit fontScale="55000" lnSpcReduction="20000"/>
          </a:bodyPr>
          <a:lstStyle/>
          <a:p>
            <a:pPr algn="just"/>
            <a:r>
              <a:rPr lang="uz-Cyrl-UZ" u="sng" dirty="0" smtClean="0">
                <a:latin typeface="Times New Roman" pitchFamily="18" charset="0"/>
                <a:cs typeface="Times New Roman" pitchFamily="18" charset="0"/>
              </a:rPr>
              <a:t>Geliy bilan sizishni izlashda</a:t>
            </a:r>
            <a:r>
              <a:rPr lang="uz-Cyrl-UZ" dirty="0" smtClean="0">
                <a:latin typeface="Times New Roman" pitchFamily="18" charset="0"/>
                <a:cs typeface="Times New Roman" pitchFamily="18" charset="0"/>
              </a:rPr>
              <a:t>  sinov moddasi vazifasini molekulyar  massasi kichik va binobarin, juda mayda nozichliklardan kirish qobiliyati yaxshi bo‘lgan geliy gazi o‘taydi. Gaz mass-spektrometr vositasida indikatsiyalanadi. Sinalayotgan buyumdagi parron nozichliklardan o‘tgan geliy 665*10</a:t>
            </a:r>
            <a:r>
              <a:rPr lang="uz-Cyrl-UZ" baseline="30000" dirty="0" smtClean="0">
                <a:latin typeface="Times New Roman" pitchFamily="18" charset="0"/>
                <a:cs typeface="Times New Roman" pitchFamily="18" charset="0"/>
              </a:rPr>
              <a:t>-6 </a:t>
            </a:r>
            <a:r>
              <a:rPr lang="uz-Cyrl-UZ" dirty="0" smtClean="0">
                <a:latin typeface="Times New Roman" pitchFamily="18" charset="0"/>
                <a:cs typeface="Times New Roman" pitchFamily="18" charset="0"/>
              </a:rPr>
              <a:t>Pa ga teng yuqori vakuum hosil qilingan mass-spektrometrning kamerasiga kelib tushadi. M</a:t>
            </a:r>
            <a:r>
              <a:rPr lang="en-US" dirty="0" err="1" smtClean="0">
                <a:latin typeface="Times New Roman" pitchFamily="18" charset="0"/>
                <a:cs typeface="Times New Roman" pitchFamily="18" charset="0"/>
              </a:rPr>
              <a:t>agnit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maydonida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kamera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latun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korpus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ionizator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t>
            </a:r>
            <a:r>
              <a:rPr lang="uz-Cyrl-UZ" dirty="0" smtClean="0">
                <a:latin typeface="Times New Roman" pitchFamily="18" charset="0"/>
                <a:cs typeface="Times New Roman" pitchFamily="18" charset="0"/>
              </a:rPr>
              <a:t>a</a:t>
            </a:r>
            <a:r>
              <a:rPr lang="en-US" dirty="0" err="1" smtClean="0">
                <a:latin typeface="Times New Roman" pitchFamily="18" charset="0"/>
                <a:cs typeface="Times New Roman" pitchFamily="18" charset="0"/>
              </a:rPr>
              <a:t>fragma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kollektordan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a:t>
            </a:r>
            <a:r>
              <a:rPr lang="uz-Cyrl-UZ" dirty="0" smtClean="0">
                <a:latin typeface="Times New Roman" pitchFamily="18" charset="0"/>
                <a:cs typeface="Times New Roman" pitchFamily="18" charset="0"/>
              </a:rPr>
              <a:t>z</a:t>
            </a:r>
            <a:r>
              <a:rPr lang="en-US" dirty="0" err="1" smtClean="0">
                <a:latin typeface="Times New Roman" pitchFamily="18" charset="0"/>
                <a:cs typeface="Times New Roman" pitchFamily="18" charset="0"/>
              </a:rPr>
              <a:t>ilgan</a:t>
            </a:r>
            <a:r>
              <a:rPr lang="en-US" dirty="0" smtClean="0">
                <a:latin typeface="Times New Roman" pitchFamily="18" charset="0"/>
                <a:cs typeface="Times New Roman" pitchFamily="18" charset="0"/>
              </a:rPr>
              <a:t>. Mass</a:t>
            </a:r>
            <a:r>
              <a:rPr lang="uz-Cyrl-UZ"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spektrometrga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molekulalari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izigan</a:t>
            </a:r>
            <a:r>
              <a:rPr lang="uz-Cyrl-UZ" dirty="0" smtClean="0">
                <a:latin typeface="Times New Roman" pitchFamily="18" charset="0"/>
                <a:cs typeface="Times New Roman" pitchFamily="18" charset="0"/>
              </a:rPr>
              <a:t> katod emittatsiyalayotgan elektronla</a:t>
            </a:r>
            <a:r>
              <a:rPr lang="en-US" dirty="0" smtClean="0">
                <a:latin typeface="Times New Roman" pitchFamily="18" charset="0"/>
                <a:cs typeface="Times New Roman" pitchFamily="18" charset="0"/>
              </a:rPr>
              <a:t>r</a:t>
            </a:r>
            <a:r>
              <a:rPr lang="uz-Cyrl-UZ" dirty="0" smtClean="0">
                <a:latin typeface="Times New Roman" pitchFamily="18" charset="0"/>
                <a:cs typeface="Times New Roman" pitchFamily="18" charset="0"/>
              </a:rPr>
              <a:t> oqimi ta’sirida ionlanadi va zaryadli musbat ionlarga aylanadi. 300 – 400 V kuchlanishli elektron maydoni tezlashtirayotgan ionlar mass-spektrometrning kamerasiga kelib tushadi va magnit maydoni ta’sirida doiraviy harakat traektoriyasiga ega bo‘ladi. Massasiga qarab ionlar turli radiuslarda harakatlanadi. Ionlarning harakat yo‘lida joylashgan diafragmalar faqat geliy ionlarini ajratib chiqaradi, bu ionlar kollektorga kelib tushadi. Bunda ion toki kuchayadi, buni milliampermetr va tovush indikatori (sirena bilan) qayd qiladi. Mass-spektrometr nazorat qilayotgan buyumdagi nozichliklar orqali o‘tib, asbobga tushgan juda ham kam miqdordagi geliy atomlarini qayd qilish imkonini beradi. Zichlikni geliyli shchup bilan nazorat qilish sezgirligi 10</a:t>
            </a:r>
            <a:r>
              <a:rPr lang="uz-Cyrl-UZ" baseline="30000" dirty="0" smtClean="0">
                <a:latin typeface="Times New Roman" pitchFamily="18" charset="0"/>
                <a:cs typeface="Times New Roman" pitchFamily="18" charset="0"/>
              </a:rPr>
              <a:t>-6 </a:t>
            </a:r>
            <a:r>
              <a:rPr lang="uz-Cyrl-UZ" dirty="0" smtClean="0">
                <a:latin typeface="Times New Roman" pitchFamily="18" charset="0"/>
                <a:cs typeface="Times New Roman" pitchFamily="18" charset="0"/>
              </a:rPr>
              <a:t>mm</a:t>
            </a:r>
            <a:r>
              <a:rPr lang="uz-Cyrl-UZ" baseline="30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MPa/sek ga etadi.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Kompression usullar</a:t>
            </a:r>
            <a:endParaRPr lang="ru-RU" dirty="0"/>
          </a:p>
        </p:txBody>
      </p:sp>
      <p:sp>
        <p:nvSpPr>
          <p:cNvPr id="3" name="Содержимое 2"/>
          <p:cNvSpPr>
            <a:spLocks noGrp="1"/>
          </p:cNvSpPr>
          <p:nvPr>
            <p:ph idx="1"/>
          </p:nvPr>
        </p:nvSpPr>
        <p:spPr/>
        <p:txBody>
          <a:bodyPr>
            <a:normAutofit fontScale="62500" lnSpcReduction="20000"/>
          </a:bodyPr>
          <a:lstStyle/>
          <a:p>
            <a:pPr algn="just"/>
            <a:r>
              <a:rPr lang="en-US" u="sng" dirty="0" err="1" smtClean="0"/>
              <a:t>Gazli</a:t>
            </a:r>
            <a:r>
              <a:rPr lang="en-US" u="sng" dirty="0" smtClean="0"/>
              <a:t> </a:t>
            </a:r>
            <a:r>
              <a:rPr lang="en-US" u="sng" dirty="0" err="1" smtClean="0"/>
              <a:t>infraqizil</a:t>
            </a:r>
            <a:r>
              <a:rPr lang="en-US" u="sng" dirty="0" smtClean="0"/>
              <a:t> </a:t>
            </a:r>
            <a:r>
              <a:rPr lang="en-US" u="sng" dirty="0" err="1" smtClean="0"/>
              <a:t>sizishni</a:t>
            </a:r>
            <a:r>
              <a:rPr lang="en-US" u="sng" dirty="0" smtClean="0"/>
              <a:t> </a:t>
            </a:r>
            <a:r>
              <a:rPr lang="en-US" u="sng" dirty="0" err="1" smtClean="0"/>
              <a:t>izlagichlarning</a:t>
            </a:r>
            <a:r>
              <a:rPr lang="en-US" dirty="0" smtClean="0"/>
              <a:t> </a:t>
            </a:r>
            <a:r>
              <a:rPr lang="en-US" dirty="0" err="1" smtClean="0"/>
              <a:t>kelajagi</a:t>
            </a:r>
            <a:r>
              <a:rPr lang="en-US" dirty="0" smtClean="0"/>
              <a:t> </a:t>
            </a:r>
            <a:r>
              <a:rPr lang="en-US" dirty="0" err="1" smtClean="0"/>
              <a:t>porlo</a:t>
            </a:r>
            <a:r>
              <a:rPr lang="uz-Cyrl-UZ" dirty="0" smtClean="0"/>
              <a:t>q</a:t>
            </a:r>
            <a:r>
              <a:rPr lang="en-US" dirty="0" smtClean="0"/>
              <a:t>dir.</a:t>
            </a:r>
            <a:r>
              <a:rPr lang="uz-Cyrl-UZ" dirty="0" smtClean="0"/>
              <a:t> Ularda tahlil qilinadigan komponent infraqizil nurlanishining tanlab yutilishiga asoslangan gazlarni indikatsiyalash usullaridan foydalaniladi. Har hil gazlarning yutilish infraqizil spektrlarining o‘ziga xosligi selektiv priyomniklardan foydalanib usulning yuqori darajada sezgirligi va tanlovchanligini ta’minlaydi. U juda universaldir, chunki ko‘pgina bug‘lar va gazlar, masalan azot, karbonat angidrid gazi zarralari miqdorini aniqlash, ana shu miqdorlarning keng doirasida o‘lchash, bir necha sekund darajasida tezkorlikka erishish, asboblar (IGT-1, IGT-2) ning nisbatan oddiy va kichik hajmli konstruksiyalarini yaratish imkonini beradi. </a:t>
            </a:r>
            <a:endParaRPr lang="ru-RU" dirty="0" smtClean="0"/>
          </a:p>
          <a:p>
            <a:pPr algn="just"/>
            <a:r>
              <a:rPr lang="uz-Cyrl-UZ" dirty="0" smtClean="0"/>
              <a:t>TP-7102 turidagi </a:t>
            </a:r>
            <a:r>
              <a:rPr lang="uz-Cyrl-UZ" u="sng" dirty="0" smtClean="0"/>
              <a:t>katarometrik (gazoanalitik) sizishni izlagich</a:t>
            </a:r>
            <a:r>
              <a:rPr lang="uz-Cyrl-UZ" dirty="0" smtClean="0"/>
              <a:t> sinov gazlari (vodorod, geliy) ning atmosferaga sirqiyotganini indikator muhitning issiqlik o‘tkazuvchanligi o‘zgarishiga qarab qayd qiladi. U ikkita elkasiga ikkita sezgir element ulangan Uitson ko‘prigi sxemasiga muvofiq  yig‘ilgan bo‘lib, bu elementlar sizishni izlagich datchigi ichida joylashgan. Ulardan biri sizishni nazorat qiladi, ikkinchisi esa taqqoslash elementi hisoblanadi va o‘zgarmas tarkibli gaz muhiti bilan qurshalgan bo‘ladi.</a:t>
            </a:r>
            <a:endParaRPr lang="ru-RU" dirty="0" smtClean="0"/>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2319</Words>
  <PresentationFormat>Экран (4:3)</PresentationFormat>
  <Paragraphs>52</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9-Unit Germetikligini nazorat qilish.O`tkazuvchanlikka sinash. Kerosin, siqilgan xavo   va sovun pufaklari bilan sinash. </vt:lpstr>
      <vt:lpstr>Jarayonni tasnifi . </vt:lpstr>
      <vt:lpstr>Jarayonni tasnifi . </vt:lpstr>
      <vt:lpstr>Jarayonni tasnifi . </vt:lpstr>
      <vt:lpstr>Kapillyar usullar</vt:lpstr>
      <vt:lpstr>Kapillyar usullar</vt:lpstr>
      <vt:lpstr>Kompression usullar </vt:lpstr>
      <vt:lpstr>Kompression usullar </vt:lpstr>
      <vt:lpstr>Kompression usullar </vt:lpstr>
      <vt:lpstr>Sizishni izlash bilan nazorat qilishning pufakchali usuli sxemasi </vt:lpstr>
      <vt:lpstr>Kompression usullar </vt:lpstr>
      <vt:lpstr>Kompression usullar </vt:lpstr>
      <vt:lpstr>Kompression usullar </vt:lpstr>
      <vt:lpstr>Kompression usullar </vt:lpstr>
      <vt:lpstr> Nazorat qilinadigan buyumni toza freon bilan to‘ldirgan holda zichligini shchup usulida galoid bilan nazoart qilish sxemasi</vt:lpstr>
      <vt:lpstr>Kompression usullar </vt:lpstr>
      <vt:lpstr>Kompression usullar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9-Unit Germetikligini nazorat qilish.O`tkazuvchanlikka sinash. Kerosin, siqilgan xavo   va sovun pufaklari bilan sinash. </dc:title>
  <dc:creator>Piloteh</dc:creator>
  <cp:lastModifiedBy>Piloteh</cp:lastModifiedBy>
  <cp:revision>7</cp:revision>
  <dcterms:created xsi:type="dcterms:W3CDTF">2019-11-06T05:43:57Z</dcterms:created>
  <dcterms:modified xsi:type="dcterms:W3CDTF">2019-11-06T06:16:04Z</dcterms:modified>
</cp:coreProperties>
</file>