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428605"/>
            <a:ext cx="7772400" cy="2500329"/>
          </a:xfrm>
        </p:spPr>
        <p:txBody>
          <a:bodyPr>
            <a:normAutofit fontScale="90000"/>
          </a:bodyPr>
          <a:lstStyle/>
          <a:p>
            <a:r>
              <a:rPr lang="en-US" sz="3600" b="1" dirty="0" smtClean="0">
                <a:latin typeface="Times New Roman" pitchFamily="18" charset="0"/>
                <a:cs typeface="Times New Roman" pitchFamily="18" charset="0"/>
              </a:rPr>
              <a:t>10-Unit</a:t>
            </a:r>
            <a:r>
              <a:rPr lang="ru-RU" sz="3600" dirty="0" smtClean="0">
                <a:latin typeface="Times New Roman" pitchFamily="18" charset="0"/>
                <a:cs typeface="Times New Roman" pitchFamily="18" charset="0"/>
              </a:rPr>
              <a:t/>
            </a:r>
            <a:br>
              <a:rPr lang="ru-RU" sz="3600" dirty="0" smtClean="0">
                <a:latin typeface="Times New Roman" pitchFamily="18" charset="0"/>
                <a:cs typeface="Times New Roman" pitchFamily="18" charset="0"/>
              </a:rPr>
            </a:br>
            <a:r>
              <a:rPr lang="en-US" sz="3600" b="1" dirty="0" err="1" smtClean="0">
                <a:latin typeface="Times New Roman" pitchFamily="18" charset="0"/>
                <a:cs typeface="Times New Roman" pitchFamily="18" charset="0"/>
              </a:rPr>
              <a:t>Mavzu:Nazoratning</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vakuum</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usuli</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Korroziyabardoshlika</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sinovi</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va</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kimyo</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taxlili</a:t>
            </a:r>
            <a:r>
              <a:rPr lang="en-US" sz="3600" b="1" dirty="0" smtClean="0">
                <a:latin typeface="Times New Roman" pitchFamily="18" charset="0"/>
                <a:cs typeface="Times New Roman" pitchFamily="18" charset="0"/>
              </a:rPr>
              <a:t>. </a:t>
            </a:r>
            <a:r>
              <a:rPr lang="ru-RU" sz="3600" b="1" dirty="0" err="1" smtClean="0">
                <a:latin typeface="Times New Roman" pitchFamily="18" charset="0"/>
                <a:cs typeface="Times New Roman" pitchFamily="18" charset="0"/>
              </a:rPr>
              <a:t>Metallografik</a:t>
            </a:r>
            <a:r>
              <a:rPr lang="ru-RU" sz="3600" b="1" dirty="0" smtClean="0">
                <a:latin typeface="Times New Roman" pitchFamily="18" charset="0"/>
                <a:cs typeface="Times New Roman" pitchFamily="18" charset="0"/>
              </a:rPr>
              <a:t> </a:t>
            </a:r>
            <a:r>
              <a:rPr lang="ru-RU" sz="3600" b="1" dirty="0" err="1" smtClean="0">
                <a:latin typeface="Times New Roman" pitchFamily="18" charset="0"/>
                <a:cs typeface="Times New Roman" pitchFamily="18" charset="0"/>
              </a:rPr>
              <a:t>tadqiqoti</a:t>
            </a:r>
            <a:r>
              <a:rPr lang="ru-RU" sz="3600" b="1" dirty="0" smtClean="0">
                <a:latin typeface="Times New Roman" pitchFamily="18" charset="0"/>
                <a:cs typeface="Times New Roman" pitchFamily="18" charset="0"/>
              </a:rPr>
              <a:t>.</a:t>
            </a:r>
            <a:r>
              <a:rPr lang="ru-RU" dirty="0" smtClean="0"/>
              <a:t/>
            </a:r>
            <a:br>
              <a:rPr lang="ru-RU" dirty="0" smtClean="0"/>
            </a:br>
            <a:endParaRPr lang="ru-RU" dirty="0"/>
          </a:p>
        </p:txBody>
      </p:sp>
      <p:sp>
        <p:nvSpPr>
          <p:cNvPr id="3" name="Подзаголовок 2"/>
          <p:cNvSpPr>
            <a:spLocks noGrp="1"/>
          </p:cNvSpPr>
          <p:nvPr>
            <p:ph type="subTitle" idx="1"/>
          </p:nvPr>
        </p:nvSpPr>
        <p:spPr>
          <a:xfrm>
            <a:off x="500034" y="2714620"/>
            <a:ext cx="8072494" cy="3429024"/>
          </a:xfrm>
        </p:spPr>
        <p:txBody>
          <a:bodyPr>
            <a:normAutofit/>
          </a:bodyPr>
          <a:lstStyle/>
          <a:p>
            <a:r>
              <a:rPr lang="en-US" b="1" dirty="0" err="1" smtClean="0"/>
              <a:t>Reja</a:t>
            </a:r>
            <a:r>
              <a:rPr lang="en-US" b="1" dirty="0" smtClean="0"/>
              <a:t>:</a:t>
            </a:r>
            <a:endParaRPr lang="ru-RU" dirty="0" smtClean="0"/>
          </a:p>
          <a:p>
            <a:r>
              <a:rPr lang="en-US" b="1" dirty="0" smtClean="0"/>
              <a:t>10</a:t>
            </a:r>
            <a:r>
              <a:rPr lang="uz-Cyrl-UZ" b="1" dirty="0" smtClean="0"/>
              <a:t>.</a:t>
            </a:r>
            <a:r>
              <a:rPr lang="en-US" b="1" dirty="0" smtClean="0"/>
              <a:t>1</a:t>
            </a:r>
            <a:r>
              <a:rPr lang="uz-Cyrl-UZ" b="1" dirty="0" smtClean="0"/>
              <a:t>. Vakuum bo‘yicha izlash usullari</a:t>
            </a:r>
            <a:endParaRPr lang="ru-RU" dirty="0" smtClean="0"/>
          </a:p>
          <a:p>
            <a:r>
              <a:rPr lang="en-US" b="1" dirty="0" smtClean="0"/>
              <a:t>10.2 </a:t>
            </a:r>
            <a:r>
              <a:rPr lang="uz-Cyrl-UZ" b="1" dirty="0" smtClean="0"/>
              <a:t>Payvand birikmalarni metallografik tekshirish</a:t>
            </a:r>
            <a:endParaRPr lang="ru-RU" dirty="0" smtClean="0"/>
          </a:p>
          <a:p>
            <a:r>
              <a:rPr lang="en-US" b="1" dirty="0" smtClean="0"/>
              <a:t>10.3. </a:t>
            </a:r>
            <a:r>
              <a:rPr lang="en-US" b="1" dirty="0" err="1" smtClean="0"/>
              <a:t>Payvand</a:t>
            </a:r>
            <a:r>
              <a:rPr lang="en-US" b="1" dirty="0" smtClean="0"/>
              <a:t> </a:t>
            </a:r>
            <a:r>
              <a:rPr lang="en-US" b="1" dirty="0" err="1" smtClean="0"/>
              <a:t>birikmalarni</a:t>
            </a:r>
            <a:r>
              <a:rPr lang="en-US" b="1" dirty="0" smtClean="0"/>
              <a:t> </a:t>
            </a:r>
            <a:r>
              <a:rPr lang="en-US" b="1" dirty="0" err="1" smtClean="0"/>
              <a:t>korroziyaga</a:t>
            </a:r>
            <a:r>
              <a:rPr lang="en-US" b="1" dirty="0" smtClean="0"/>
              <a:t> </a:t>
            </a:r>
            <a:r>
              <a:rPr lang="en-US" b="1" dirty="0" err="1" smtClean="0"/>
              <a:t>tekshirish</a:t>
            </a:r>
            <a:endParaRPr lang="ru-RU" dirty="0" smtClean="0"/>
          </a:p>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Vakuum bo‘yicha izlash usullari</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77500" lnSpcReduction="20000"/>
          </a:bodyPr>
          <a:lstStyle/>
          <a:p>
            <a:pPr algn="just"/>
            <a:r>
              <a:rPr lang="uz-Cyrl-UZ" dirty="0" smtClean="0">
                <a:latin typeface="Times New Roman" pitchFamily="18" charset="0"/>
                <a:cs typeface="Times New Roman" pitchFamily="18" charset="0"/>
              </a:rPr>
              <a:t>Vakuum bo‘yicha sizishni izlash usuli nazorat qilinadigan buyumning tutash hajmida vakuumning pasayishini yoki ana shu hajmda paydo bo‘lgan sinov gazi molekulalarini qayd qilishga asoslangan. Vakuum bo‘yicha izlash usulining sezgirligiga buyum bo‘shlig‘ining kir, moylar va xoqazolardan tozalanganlik darajasi kuchli ta’sir qiladi. Nazorat qilishdan oldin buyumningg yuzasi erituvchilar bilan bir necha marta yuviladi va artiladi, ayrim xollarda esa yaltiraguncha silliqlanadi.</a:t>
            </a:r>
            <a:endParaRPr lang="ru-RU"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Buyumning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tuzilishi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shakliga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qarab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nazoratning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necha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prinsipial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sxemalari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ko‘llaniladi</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10</a:t>
            </a:r>
            <a:r>
              <a:rPr lang="uz-Cyrl-UZ"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1</a:t>
            </a:r>
            <a:r>
              <a:rPr lang="uz-Cyrl-UZ" dirty="0" smtClean="0">
                <a:latin typeface="Times New Roman" pitchFamily="18" charset="0"/>
                <a:cs typeface="Times New Roman" pitchFamily="18" charset="0"/>
              </a:rPr>
              <a:t>-rasm). </a:t>
            </a:r>
            <a:r>
              <a:rPr lang="uz-Cyrl-UZ" u="sng" dirty="0" smtClean="0">
                <a:latin typeface="Times New Roman" pitchFamily="18" charset="0"/>
                <a:cs typeface="Times New Roman" pitchFamily="18" charset="0"/>
              </a:rPr>
              <a:t>Geliyli kamera va vakuumli so‘rg‘ichlar</a:t>
            </a:r>
            <a:r>
              <a:rPr lang="uz-Cyrl-UZ" dirty="0" smtClean="0">
                <a:latin typeface="Times New Roman" pitchFamily="18" charset="0"/>
                <a:cs typeface="Times New Roman" pitchFamily="18" charset="0"/>
              </a:rPr>
              <a:t> bilan nazorat qilish eng keng tarqalgan.</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dirty="0" smtClean="0"/>
              <a:t>Vakuum </a:t>
            </a:r>
            <a:r>
              <a:rPr lang="uz-Cyrl-UZ" dirty="0" smtClean="0"/>
              <a:t>yordamida sizishni izlashning pri</a:t>
            </a:r>
            <a:r>
              <a:rPr lang="en-US" dirty="0" smtClean="0"/>
              <a:t>n</a:t>
            </a:r>
            <a:r>
              <a:rPr lang="uz-Cyrl-UZ" dirty="0" smtClean="0"/>
              <a:t>tsipial </a:t>
            </a:r>
            <a:r>
              <a:rPr lang="uz-Cyrl-UZ" dirty="0" smtClean="0"/>
              <a:t>sxemalari</a:t>
            </a:r>
            <a:endParaRPr lang="ru-RU" dirty="0"/>
          </a:p>
        </p:txBody>
      </p:sp>
      <p:pic>
        <p:nvPicPr>
          <p:cNvPr id="1026" name="Picture 2"/>
          <p:cNvPicPr>
            <a:picLocks noGrp="1" noChangeAspect="1" noChangeArrowheads="1"/>
          </p:cNvPicPr>
          <p:nvPr>
            <p:ph idx="1"/>
          </p:nvPr>
        </p:nvPicPr>
        <p:blipFill>
          <a:blip r:embed="rId2"/>
          <a:srcRect/>
          <a:stretch>
            <a:fillRect/>
          </a:stretch>
        </p:blipFill>
        <p:spPr bwMode="auto">
          <a:xfrm>
            <a:off x="0" y="1571612"/>
            <a:ext cx="9143999" cy="5286388"/>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dirty="0" smtClean="0"/>
              <a:t>Vakuum yordamida sizishni izlashning pri</a:t>
            </a:r>
            <a:r>
              <a:rPr lang="en-US" dirty="0" smtClean="0"/>
              <a:t>n</a:t>
            </a:r>
            <a:r>
              <a:rPr lang="uz-Cyrl-UZ" dirty="0" smtClean="0"/>
              <a:t>tsipial sxemalari</a:t>
            </a:r>
            <a:endParaRPr lang="ru-RU" dirty="0"/>
          </a:p>
        </p:txBody>
      </p:sp>
      <p:sp>
        <p:nvSpPr>
          <p:cNvPr id="3" name="Содержимое 2"/>
          <p:cNvSpPr>
            <a:spLocks noGrp="1"/>
          </p:cNvSpPr>
          <p:nvPr>
            <p:ph idx="1"/>
          </p:nvPr>
        </p:nvSpPr>
        <p:spPr/>
        <p:txBody>
          <a:bodyPr>
            <a:normAutofit lnSpcReduction="10000"/>
          </a:bodyPr>
          <a:lstStyle/>
          <a:p>
            <a:pPr algn="just"/>
            <a:r>
              <a:rPr lang="uz-Cyrl-UZ" dirty="0" smtClean="0"/>
              <a:t>1 -  sizishni izlagich, 2 - ko‘shimcha so‘rish tizimi, 3 - shchup, 4 - nazorat qilinayotgan buyum, 5 - sinov moddasi (gaz) solingan ballon, 6-8 – vakuum kame­rali, so‘rg‘ichlar va ajraladigan kamera</a:t>
            </a:r>
            <a:r>
              <a:rPr lang="uz-Cyrl-UZ" dirty="0" smtClean="0"/>
              <a:t>, </a:t>
            </a:r>
            <a:r>
              <a:rPr lang="uz-Cyrl-UZ" dirty="0" smtClean="0"/>
              <a:t>9 - geliyli kamera, </a:t>
            </a:r>
            <a:r>
              <a:rPr lang="uz-Cyrl-UZ" dirty="0" smtClean="0"/>
              <a:t>10 </a:t>
            </a:r>
            <a:r>
              <a:rPr lang="uz-Cyrl-UZ" dirty="0" smtClean="0"/>
              <a:t>- puflash to‘pponchasi 1 “S</a:t>
            </a:r>
            <a:r>
              <a:rPr lang="en-US" dirty="0" smtClean="0"/>
              <a:t>h</a:t>
            </a:r>
            <a:r>
              <a:rPr lang="uz-Cyrl-UZ" dirty="0" smtClean="0"/>
              <a:t>chup" usuli</a:t>
            </a:r>
            <a:r>
              <a:rPr lang="en-US" dirty="0" smtClean="0"/>
              <a:t>.</a:t>
            </a:r>
            <a:r>
              <a:rPr lang="uz-Cyrl-UZ" dirty="0" smtClean="0"/>
              <a:t> </a:t>
            </a:r>
            <a:endParaRPr lang="en-US" dirty="0" smtClean="0"/>
          </a:p>
          <a:p>
            <a:pPr algn="just"/>
            <a:r>
              <a:rPr lang="uz-Cyrl-UZ" dirty="0" smtClean="0"/>
              <a:t>2- </a:t>
            </a:r>
            <a:r>
              <a:rPr lang="uz-Cyrl-UZ" dirty="0" smtClean="0"/>
              <a:t>Vakuumlash joyi 3- Vakuum kamerasi </a:t>
            </a:r>
            <a:endParaRPr lang="en-US" dirty="0" smtClean="0"/>
          </a:p>
          <a:p>
            <a:pPr algn="just"/>
            <a:r>
              <a:rPr lang="uz-Cyrl-UZ" dirty="0" smtClean="0"/>
              <a:t>4- </a:t>
            </a:r>
            <a:r>
              <a:rPr lang="uz-Cyrl-UZ" dirty="0" smtClean="0"/>
              <a:t>Vakuum surg‘ichi 5- Ajraladigan vakuum kamerasi 6 -Geliyli kamera 7- Geliy puflash.</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Vakuum bo‘yicha izlash usullari</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70000" lnSpcReduction="20000"/>
          </a:bodyPr>
          <a:lstStyle/>
          <a:p>
            <a:pPr algn="just"/>
            <a:r>
              <a:rPr lang="uz-Cyrl-UZ" dirty="0" smtClean="0">
                <a:latin typeface="Times New Roman" pitchFamily="18" charset="0"/>
                <a:cs typeface="Times New Roman" pitchFamily="18" charset="0"/>
              </a:rPr>
              <a:t>Birinchi holda nazorat qilinadigan buyum geliy bilan to‘ldirilgan kameraga joylanib, zarur bosimgacha vakuum hosil qilinadi va zichligi buzilgan buyum ichida geliy ionlari paydo bo‘lishi asbob bilan qayd qilinadi. Ikkinchi holda ma’lum ortiqcha bosim bilan geliy to‘ldirilgan buyumning tashqi yuzasiga vakuum kamerasi qo‘yilib, uning bo‘shlig‘ida vakuum hosil qilinadi (9.5-rasm). Kamerada geliy ionlari paydo bo‘lishi geliy bilan sizishni izlagich yordamida qayd qilinadi.</a:t>
            </a:r>
            <a:endParaRPr lang="ru-RU"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Nazorat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konstruktor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a:t>
            </a:r>
            <a:r>
              <a:rPr lang="uz-Cyrl-UZ" dirty="0" smtClean="0">
                <a:latin typeface="Times New Roman" pitchFamily="18" charset="0"/>
                <a:cs typeface="Times New Roman" pitchFamily="18" charset="0"/>
              </a:rPr>
              <a:t>qlaydigan buyumning zichlik sinfiga qarab tanlanadi. Masalan, atom energetikasida foydalanish sharoiti va ta’mirlash imkoniyatlariga qarab hamma uskunalar beshta zichlik sinfiga ajratiladi (9.1-jadval). Zichlik sinflarining har biriga sezgirlik darajasiga bog‘liq holda muayyan sinov usullari mos keladi. 1-sinfga ishlatilishi o‘ziga xos hususiyatlarga ega bo‘lgani bois ishonchlilik darajasi juda yuqori bo‘lishi zarur bo‘lgan muhim detallar kiritiladi. </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Vakuum bo‘yicha izlash usullari</a:t>
            </a:r>
            <a:r>
              <a:rPr lang="ru-RU" dirty="0" smtClean="0"/>
              <a:t/>
            </a:r>
            <a:br>
              <a:rPr lang="ru-RU" dirty="0" smtClean="0"/>
            </a:br>
            <a:endParaRPr lang="ru-RU" dirty="0"/>
          </a:p>
        </p:txBody>
      </p:sp>
      <p:sp>
        <p:nvSpPr>
          <p:cNvPr id="3" name="Содержимое 2"/>
          <p:cNvSpPr>
            <a:spLocks noGrp="1"/>
          </p:cNvSpPr>
          <p:nvPr>
            <p:ph idx="1"/>
          </p:nvPr>
        </p:nvSpPr>
        <p:spPr/>
        <p:txBody>
          <a:bodyPr>
            <a:normAutofit lnSpcReduction="10000"/>
          </a:bodyPr>
          <a:lstStyle/>
          <a:p>
            <a:pPr algn="just"/>
            <a:r>
              <a:rPr lang="uz-Cyrl-UZ" dirty="0" smtClean="0"/>
              <a:t>Sizishni ishlash juda sermehnat va uzoq davom etadigan operatsiya bo‘lib, ishlab chiqarish madaniyati yuqori saviyada bo‘lishini talab qiladi. SHu sababli hozirgi vaqtda bunday sinovlarning butun siklini avtomatlashtirishga harakat qilinmoqda. Ayrim sanoat tarmoqlarida nazorat yuqori darajada unumdor va ishonchli bo‘lishini ta’minlovchi avtomatlashtirilgan stendlar yaratilib, amalda qo‘llanilayotir.</a:t>
            </a:r>
            <a:endParaRPr lang="ru-RU" dirty="0" smtClean="0"/>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dirty="0" smtClean="0"/>
              <a:t>Zichlikni vakuum kamerasi yordamida nazorat qilish sxemasi</a:t>
            </a:r>
            <a:endParaRPr lang="ru-RU" dirty="0"/>
          </a:p>
        </p:txBody>
      </p:sp>
      <p:pic>
        <p:nvPicPr>
          <p:cNvPr id="2050" name="Picture 2"/>
          <p:cNvPicPr>
            <a:picLocks noGrp="1" noChangeAspect="1" noChangeArrowheads="1"/>
          </p:cNvPicPr>
          <p:nvPr>
            <p:ph idx="1"/>
          </p:nvPr>
        </p:nvPicPr>
        <p:blipFill>
          <a:blip r:embed="rId2"/>
          <a:srcRect/>
          <a:stretch>
            <a:fillRect/>
          </a:stretch>
        </p:blipFill>
        <p:spPr bwMode="auto">
          <a:xfrm>
            <a:off x="0" y="1643050"/>
            <a:ext cx="9143999" cy="4857783"/>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Vakuum bo‘yicha izlash usullari</a:t>
            </a:r>
            <a:r>
              <a:rPr lang="ru-RU" dirty="0" smtClean="0"/>
              <a:t/>
            </a:r>
            <a:br>
              <a:rPr lang="ru-RU" dirty="0" smtClean="0"/>
            </a:br>
            <a:endParaRPr lang="ru-RU" dirty="0"/>
          </a:p>
        </p:txBody>
      </p:sp>
      <p:sp>
        <p:nvSpPr>
          <p:cNvPr id="5" name="Содержимое 4"/>
          <p:cNvSpPr>
            <a:spLocks noGrp="1"/>
          </p:cNvSpPr>
          <p:nvPr>
            <p:ph idx="1"/>
          </p:nvPr>
        </p:nvSpPr>
        <p:spPr>
          <a:xfrm>
            <a:off x="457200" y="1071546"/>
            <a:ext cx="8229600" cy="5054617"/>
          </a:xfrm>
        </p:spPr>
        <p:txBody>
          <a:bodyPr>
            <a:normAutofit fontScale="70000" lnSpcReduction="20000"/>
          </a:bodyPr>
          <a:lstStyle/>
          <a:p>
            <a:pPr algn="just"/>
            <a:r>
              <a:rPr lang="uz-Cyrl-UZ" dirty="0" smtClean="0"/>
              <a:t>Mamalakatimzda avtomatlashtirilgan qurilmalarning ikki turi mass-spektrometrik va manometrik qurilmalar keng ko‘lamda qo‘llanilanadi. Bunday qurilmalar o‘lchash majmui, shu jumladan sizishni izlagich, dastur bloki, yaroqsizga (brakka) chiqarish uzeli, yuklash qurilmasi va boshqalardan tashkil topadi. Masalan, avtomatlashtirilgan mass-spektrometrik UKGM-2 qurilmasining unumdorligi soatiga 3000 tagacha mayda detallarga etadi. Manometrik qurilmalar tuzilishiga ko‘ra oddiyroq hisoblanadi. Zavod sharoitida siqilgan havo magistrali mavjudligi, kamyob bo‘lmagan standart pnevmatik boshqarish apparatlaridan foydalanish mumkinligi ulardan foydalanishni osonlashtiradi. Mazkur qurilmalar oziq-ovqat, avtomobil, mashinasozlik sanoatida keng tarqalgan.</a:t>
            </a:r>
            <a:endParaRPr lang="ru-RU" dirty="0" smtClean="0"/>
          </a:p>
          <a:p>
            <a:pPr algn="just"/>
            <a:r>
              <a:rPr lang="uz-Cyrl-UZ" dirty="0" smtClean="0"/>
              <a:t>Yuqori unumli avtomatlashtirilgan qurilmalar buyumlarning zichligini nazorat qilish uchun yangi usullar va asboblar yaratilishini talab qiladi.</a:t>
            </a:r>
            <a:endParaRPr lang="ru-RU" dirty="0" smtClean="0"/>
          </a:p>
          <a:p>
            <a:pPr algn="just"/>
            <a:r>
              <a:rPr lang="uz-Cyrl-UZ" dirty="0" smtClean="0"/>
              <a:t>Lazerli gazoanalitik usullar, golografik interferometriya, elektron ushlash detektorlari, yupqa plyonkali yarim o‘tkazgichli detektorlar va boshqalardan foydalanilmoqda.</a:t>
            </a:r>
            <a:endParaRPr lang="ru-RU" dirty="0" smtClean="0"/>
          </a:p>
          <a:p>
            <a:pPr algn="just"/>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Payvand birikmalarni metallografik tekshirish</a:t>
            </a:r>
            <a:endParaRPr lang="ru-RU" dirty="0"/>
          </a:p>
        </p:txBody>
      </p:sp>
      <p:sp>
        <p:nvSpPr>
          <p:cNvPr id="3" name="Содержимое 2"/>
          <p:cNvSpPr>
            <a:spLocks noGrp="1"/>
          </p:cNvSpPr>
          <p:nvPr>
            <p:ph idx="1"/>
          </p:nvPr>
        </p:nvSpPr>
        <p:spPr/>
        <p:txBody>
          <a:bodyPr>
            <a:normAutofit fontScale="70000" lnSpcReduction="20000"/>
          </a:bodyPr>
          <a:lstStyle/>
          <a:p>
            <a:pPr algn="just"/>
            <a:r>
              <a:rPr lang="uz-Cyrl-UZ" dirty="0" smtClean="0">
                <a:latin typeface="Times New Roman" pitchFamily="18" charset="0"/>
                <a:cs typeface="Times New Roman" pitchFamily="18" charset="0"/>
              </a:rPr>
              <a:t>Metallografik taxlildan asosiy maqsad payvand birikmadagi asosiy va eritib yopishtirilgan metallning strukturasi va nušsonlarini aniqlashdan iborat. </a:t>
            </a:r>
            <a:r>
              <a:rPr lang="en-US" dirty="0" err="1" smtClean="0">
                <a:latin typeface="Times New Roman" pitchFamily="18" charset="0"/>
                <a:cs typeface="Times New Roman" pitchFamily="18" charset="0"/>
              </a:rPr>
              <a:t>Metallografik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tekshirish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o‘z</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ichiga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metallarni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makrostruktura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mikrostruktura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tekshirish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r>
              <a:rPr lang="en-US" i="1" dirty="0" err="1" smtClean="0">
                <a:latin typeface="Times New Roman" pitchFamily="18" charset="0"/>
                <a:cs typeface="Times New Roman" pitchFamily="18" charset="0"/>
              </a:rPr>
              <a:t>Makrostruktura</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usulda</a:t>
            </a:r>
            <a:r>
              <a:rPr lang="en-US" i="1"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makrotaxlilda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metallning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makroshliflari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sindirib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ko‘rilgan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xarakteri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o‘rganiladi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Makroshlif</a:t>
            </a:r>
            <a:r>
              <a:rPr lang="en-US" dirty="0" smtClean="0">
                <a:latin typeface="Times New Roman" pitchFamily="18" charset="0"/>
                <a:cs typeface="Times New Roman" pitchFamily="18" charset="0"/>
              </a:rPr>
              <a:t> — </a:t>
            </a:r>
            <a:r>
              <a:rPr lang="en-US" dirty="0" err="1" smtClean="0">
                <a:latin typeface="Times New Roman" pitchFamily="18" charset="0"/>
                <a:cs typeface="Times New Roman" pitchFamily="18" charset="0"/>
              </a:rPr>
              <a:t>bu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silliqlangan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azot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kislotasining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suvdagi</a:t>
            </a:r>
            <a:r>
              <a:rPr lang="en-US" dirty="0" smtClean="0">
                <a:latin typeface="Times New Roman" pitchFamily="18" charset="0"/>
                <a:cs typeface="Times New Roman" pitchFamily="18" charset="0"/>
              </a:rPr>
              <a:t> 25% </a:t>
            </a:r>
            <a:r>
              <a:rPr lang="en-US" dirty="0" err="1" smtClean="0">
                <a:latin typeface="Times New Roman" pitchFamily="18" charset="0"/>
                <a:cs typeface="Times New Roman" pitchFamily="18" charset="0"/>
              </a:rPr>
              <a:t>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eritmasi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ishlov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berilgan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metall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namunasidir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SHliflar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payvand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chokdan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namuna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plastinadan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qirqib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olinadi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Makrostruktura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oddiy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ko‘z</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lupa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orqali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ko‘riladi</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Makrostruktura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vositasida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chala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payvandlangan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joylar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shlakli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qo‘shilmalar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chuqirchalar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g‘ovaklar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darz-yoriqlar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yopishmagan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joylar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boshqalar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aniqlanadi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Payvand birikmalarni metallografik tekshirish</a:t>
            </a:r>
            <a:endParaRPr lang="ru-RU" dirty="0"/>
          </a:p>
        </p:txBody>
      </p:sp>
      <p:sp>
        <p:nvSpPr>
          <p:cNvPr id="3" name="Содержимое 2"/>
          <p:cNvSpPr>
            <a:spLocks noGrp="1"/>
          </p:cNvSpPr>
          <p:nvPr>
            <p:ph idx="1"/>
          </p:nvPr>
        </p:nvSpPr>
        <p:spPr/>
        <p:txBody>
          <a:bodyPr>
            <a:normAutofit fontScale="70000" lnSpcReduction="20000"/>
          </a:bodyPr>
          <a:lstStyle/>
          <a:p>
            <a:pPr algn="just"/>
            <a:r>
              <a:rPr lang="en-US" i="1" dirty="0" err="1" smtClean="0">
                <a:latin typeface="Times New Roman" pitchFamily="18" charset="0"/>
                <a:cs typeface="Times New Roman" pitchFamily="18" charset="0"/>
              </a:rPr>
              <a:t>Mikrostruktura</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usulda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mikrotaxlilda</a:t>
            </a:r>
            <a:r>
              <a:rPr lang="en-US" dirty="0" smtClean="0">
                <a:latin typeface="Times New Roman" pitchFamily="18" charset="0"/>
                <a:cs typeface="Times New Roman" pitchFamily="18" charset="0"/>
              </a:rPr>
              <a:t>) 50 — 100 </a:t>
            </a:r>
            <a:r>
              <a:rPr lang="en-US" dirty="0" err="1" smtClean="0">
                <a:latin typeface="Times New Roman" pitchFamily="18" charset="0"/>
                <a:cs typeface="Times New Roman" pitchFamily="18" charset="0"/>
              </a:rPr>
              <a:t>martadan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ortiqroq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kattalashtirib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ko‘rsatadigan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mikroskop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yordamida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metallning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strukturasi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nuqsonlari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tekshiriladi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SHlifning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silliqlanib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jilo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beriladi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dori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ishlanadi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Mikrotekshirish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yordamida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metallning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sifatini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belgilash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jumladan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metallning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kuyganligi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dona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chegaralari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bo‘ylab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oksidlar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borligi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nometall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aralashmalar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oksidlar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sulfidlar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metallning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ifloslanganligi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metall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donasining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kattaligi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payvandlashda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metall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tarkibining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o‘zgarishi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mikroskopik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yoriqlar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g‘ovaklar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strukturaning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boshqa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defektlarini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mumkin</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Makro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mikrostrukturalar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laboratoriyalarda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tekshiriladi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hamda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tekshirish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natijalariga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qarab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payvallash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rejimining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to‘g‘riligi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haqida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xulosa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chiqaziladi</a:t>
            </a:r>
            <a:r>
              <a:rPr lang="en-US" dirty="0" smtClean="0">
                <a:latin typeface="Times New Roman" pitchFamily="18" charset="0"/>
                <a:cs typeface="Times New Roman" pitchFamily="18" charset="0"/>
              </a:rPr>
              <a:t>. Bu </a:t>
            </a:r>
            <a:r>
              <a:rPr lang="en-US" dirty="0" err="1" smtClean="0">
                <a:latin typeface="Times New Roman" pitchFamily="18" charset="0"/>
                <a:cs typeface="Times New Roman" pitchFamily="18" charset="0"/>
              </a:rPr>
              <a:t>sinashlar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chok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nuqsonlarining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ro‘y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sabablarini</a:t>
            </a:r>
            <a:r>
              <a:rPr lang="en-US" dirty="0" smtClean="0">
                <a:latin typeface="Times New Roman" pitchFamily="18" charset="0"/>
                <a:cs typeface="Times New Roman" pitchFamily="18" charset="0"/>
              </a:rPr>
              <a:t> ham </a:t>
            </a:r>
            <a:r>
              <a:rPr lang="en-US" dirty="0" err="1" smtClean="0">
                <a:latin typeface="Times New Roman" pitchFamily="18" charset="0"/>
                <a:cs typeface="Times New Roman" pitchFamily="18" charset="0"/>
              </a:rPr>
              <a:t>aniqlashga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payvandlash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davomida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bunday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nuqsonlarning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bo‘lishiga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qo‘ymaslikka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imkon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tug‘diradi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err="1" smtClean="0"/>
              <a:t>Payvand</a:t>
            </a:r>
            <a:r>
              <a:rPr lang="en-US" b="1" dirty="0" smtClean="0"/>
              <a:t> </a:t>
            </a:r>
            <a:r>
              <a:rPr lang="en-US" b="1" dirty="0" err="1" smtClean="0"/>
              <a:t>birikmalarni</a:t>
            </a:r>
            <a:r>
              <a:rPr lang="en-US" b="1" dirty="0" smtClean="0"/>
              <a:t> </a:t>
            </a:r>
            <a:r>
              <a:rPr lang="en-US" b="1" dirty="0" err="1" smtClean="0"/>
              <a:t>korroziyaga</a:t>
            </a:r>
            <a:r>
              <a:rPr lang="en-US" b="1" dirty="0" smtClean="0"/>
              <a:t> </a:t>
            </a:r>
            <a:r>
              <a:rPr lang="en-US" b="1" dirty="0" err="1" smtClean="0"/>
              <a:t>tekshirish</a:t>
            </a:r>
            <a:endParaRPr lang="ru-RU" dirty="0"/>
          </a:p>
        </p:txBody>
      </p:sp>
      <p:sp>
        <p:nvSpPr>
          <p:cNvPr id="3" name="Содержимое 2"/>
          <p:cNvSpPr>
            <a:spLocks noGrp="1"/>
          </p:cNvSpPr>
          <p:nvPr>
            <p:ph idx="1"/>
          </p:nvPr>
        </p:nvSpPr>
        <p:spPr>
          <a:xfrm>
            <a:off x="457200" y="1600200"/>
            <a:ext cx="8229600" cy="4900634"/>
          </a:xfrm>
        </p:spPr>
        <p:txBody>
          <a:bodyPr>
            <a:normAutofit fontScale="77500" lnSpcReduction="20000"/>
          </a:bodyPr>
          <a:lstStyle/>
          <a:p>
            <a:pPr algn="just"/>
            <a:r>
              <a:rPr lang="en-US" dirty="0" err="1" smtClean="0"/>
              <a:t>Metallar</a:t>
            </a:r>
            <a:r>
              <a:rPr lang="en-US" dirty="0" smtClean="0"/>
              <a:t>, </a:t>
            </a:r>
            <a:r>
              <a:rPr lang="en-US" dirty="0" err="1" smtClean="0"/>
              <a:t>qotishmalar</a:t>
            </a:r>
            <a:r>
              <a:rPr lang="en-US" dirty="0" smtClean="0"/>
              <a:t> </a:t>
            </a:r>
            <a:r>
              <a:rPr lang="en-US" dirty="0" err="1" smtClean="0"/>
              <a:t>va</a:t>
            </a:r>
            <a:r>
              <a:rPr lang="en-US" dirty="0" smtClean="0"/>
              <a:t> </a:t>
            </a:r>
            <a:r>
              <a:rPr lang="en-US" dirty="0" err="1" smtClean="0"/>
              <a:t>ularning</a:t>
            </a:r>
            <a:r>
              <a:rPr lang="en-US" dirty="0" smtClean="0"/>
              <a:t> </a:t>
            </a:r>
            <a:r>
              <a:rPr lang="en-US" dirty="0" err="1" smtClean="0"/>
              <a:t>payvand</a:t>
            </a:r>
            <a:r>
              <a:rPr lang="en-US" dirty="0" smtClean="0"/>
              <a:t> </a:t>
            </a:r>
            <a:r>
              <a:rPr lang="en-US" dirty="0" err="1" smtClean="0"/>
              <a:t>birikmalari</a:t>
            </a:r>
            <a:r>
              <a:rPr lang="en-US" dirty="0" smtClean="0"/>
              <a:t> </a:t>
            </a:r>
            <a:r>
              <a:rPr lang="en-US" dirty="0" err="1" smtClean="0"/>
              <a:t>tashqi</a:t>
            </a:r>
            <a:r>
              <a:rPr lang="en-US" dirty="0" smtClean="0"/>
              <a:t> </a:t>
            </a:r>
            <a:r>
              <a:rPr lang="en-US" dirty="0" err="1" smtClean="0"/>
              <a:t>muhit</a:t>
            </a:r>
            <a:r>
              <a:rPr lang="en-US" dirty="0" smtClean="0"/>
              <a:t> </a:t>
            </a:r>
            <a:r>
              <a:rPr lang="en-US" dirty="0" err="1" smtClean="0"/>
              <a:t>ta’siridan</a:t>
            </a:r>
            <a:r>
              <a:rPr lang="en-US" dirty="0" smtClean="0"/>
              <a:t> </a:t>
            </a:r>
            <a:r>
              <a:rPr lang="en-US" dirty="0" err="1" smtClean="0"/>
              <a:t>emirilishiga</a:t>
            </a:r>
            <a:r>
              <a:rPr lang="en-US" dirty="0" smtClean="0"/>
              <a:t> </a:t>
            </a:r>
            <a:r>
              <a:rPr lang="en-US" i="1" dirty="0" err="1" smtClean="0"/>
              <a:t>korroziya</a:t>
            </a:r>
            <a:r>
              <a:rPr lang="en-US" dirty="0" smtClean="0"/>
              <a:t> </a:t>
            </a:r>
            <a:r>
              <a:rPr lang="en-US" dirty="0" err="1" smtClean="0"/>
              <a:t>deyiladi</a:t>
            </a:r>
            <a:r>
              <a:rPr lang="en-US" dirty="0" smtClean="0"/>
              <a:t>. </a:t>
            </a:r>
            <a:r>
              <a:rPr lang="en-US" dirty="0" err="1" smtClean="0"/>
              <a:t>Korroziyaning</a:t>
            </a:r>
            <a:r>
              <a:rPr lang="en-US" dirty="0" smtClean="0"/>
              <a:t> </a:t>
            </a:r>
            <a:r>
              <a:rPr lang="en-US" dirty="0" err="1" smtClean="0"/>
              <a:t>ikki</a:t>
            </a:r>
            <a:r>
              <a:rPr lang="en-US" dirty="0" smtClean="0"/>
              <a:t> </a:t>
            </a:r>
            <a:r>
              <a:rPr lang="en-US" dirty="0" err="1" smtClean="0"/>
              <a:t>xili</a:t>
            </a:r>
            <a:r>
              <a:rPr lang="en-US" dirty="0" smtClean="0"/>
              <a:t> </a:t>
            </a:r>
            <a:r>
              <a:rPr lang="en-US" dirty="0" err="1" smtClean="0"/>
              <a:t>bo‘ladi</a:t>
            </a:r>
            <a:r>
              <a:rPr lang="en-US" dirty="0" smtClean="0"/>
              <a:t>: </a:t>
            </a:r>
            <a:r>
              <a:rPr lang="en-US" dirty="0" err="1" smtClean="0"/>
              <a:t>kimyoviy</a:t>
            </a:r>
            <a:r>
              <a:rPr lang="en-US" dirty="0" smtClean="0"/>
              <a:t> </a:t>
            </a:r>
            <a:r>
              <a:rPr lang="en-US" dirty="0" err="1" smtClean="0"/>
              <a:t>va</a:t>
            </a:r>
            <a:r>
              <a:rPr lang="en-US" dirty="0" smtClean="0"/>
              <a:t> </a:t>
            </a:r>
            <a:r>
              <a:rPr lang="en-US" dirty="0" err="1" smtClean="0"/>
              <a:t>elektrokimyoviy</a:t>
            </a:r>
            <a:r>
              <a:rPr lang="en-US" dirty="0" smtClean="0"/>
              <a:t>.</a:t>
            </a:r>
            <a:endParaRPr lang="ru-RU" dirty="0" smtClean="0"/>
          </a:p>
          <a:p>
            <a:pPr algn="just"/>
            <a:r>
              <a:rPr lang="en-US" dirty="0" err="1" smtClean="0"/>
              <a:t>Kimyoviy</a:t>
            </a:r>
            <a:r>
              <a:rPr lang="en-US" dirty="0" smtClean="0"/>
              <a:t> </a:t>
            </a:r>
            <a:r>
              <a:rPr lang="en-US" dirty="0" err="1" smtClean="0"/>
              <a:t>korroziya</a:t>
            </a:r>
            <a:r>
              <a:rPr lang="en-US" dirty="0" smtClean="0"/>
              <a:t> </a:t>
            </a:r>
            <a:r>
              <a:rPr lang="en-US" dirty="0" err="1" smtClean="0"/>
              <a:t>metall</a:t>
            </a:r>
            <a:r>
              <a:rPr lang="en-US" dirty="0" smtClean="0"/>
              <a:t> </a:t>
            </a:r>
            <a:r>
              <a:rPr lang="en-US" dirty="0" err="1" smtClean="0"/>
              <a:t>bilan</a:t>
            </a:r>
            <a:r>
              <a:rPr lang="en-US" dirty="0" smtClean="0"/>
              <a:t> </a:t>
            </a:r>
            <a:r>
              <a:rPr lang="en-US" dirty="0" err="1" smtClean="0"/>
              <a:t>muhitning</a:t>
            </a:r>
            <a:r>
              <a:rPr lang="en-US" dirty="0" smtClean="0"/>
              <a:t> (</a:t>
            </a:r>
            <a:r>
              <a:rPr lang="en-US" dirty="0" err="1" smtClean="0"/>
              <a:t>quruq</a:t>
            </a:r>
            <a:r>
              <a:rPr lang="en-US" dirty="0" smtClean="0"/>
              <a:t> </a:t>
            </a:r>
            <a:r>
              <a:rPr lang="en-US" dirty="0" err="1" smtClean="0"/>
              <a:t>gazlar</a:t>
            </a:r>
            <a:r>
              <a:rPr lang="en-US" dirty="0" smtClean="0"/>
              <a:t>, </a:t>
            </a:r>
            <a:r>
              <a:rPr lang="en-US" dirty="0" err="1" smtClean="0"/>
              <a:t>suyuq</a:t>
            </a:r>
            <a:r>
              <a:rPr lang="en-US" dirty="0" smtClean="0"/>
              <a:t> </a:t>
            </a:r>
            <a:r>
              <a:rPr lang="en-US" dirty="0" err="1" smtClean="0"/>
              <a:t>noelektrolitlar</a:t>
            </a:r>
            <a:r>
              <a:rPr lang="en-US" dirty="0" smtClean="0"/>
              <a:t> — </a:t>
            </a:r>
            <a:r>
              <a:rPr lang="en-US" dirty="0" err="1" smtClean="0"/>
              <a:t>ya’ni</a:t>
            </a:r>
            <a:r>
              <a:rPr lang="en-US" dirty="0" smtClean="0"/>
              <a:t> </a:t>
            </a:r>
            <a:r>
              <a:rPr lang="en-US" dirty="0" err="1" smtClean="0"/>
              <a:t>benzin</a:t>
            </a:r>
            <a:r>
              <a:rPr lang="en-US" dirty="0" smtClean="0"/>
              <a:t>, </a:t>
            </a:r>
            <a:r>
              <a:rPr lang="en-US" dirty="0" err="1" smtClean="0"/>
              <a:t>moy</a:t>
            </a:r>
            <a:r>
              <a:rPr lang="en-US" dirty="0" smtClean="0"/>
              <a:t>, </a:t>
            </a:r>
            <a:r>
              <a:rPr lang="en-US" dirty="0" err="1" smtClean="0"/>
              <a:t>smola</a:t>
            </a:r>
            <a:r>
              <a:rPr lang="en-US" dirty="0" smtClean="0"/>
              <a:t> </a:t>
            </a:r>
            <a:r>
              <a:rPr lang="en-US" dirty="0" err="1" smtClean="0"/>
              <a:t>va</a:t>
            </a:r>
            <a:r>
              <a:rPr lang="en-US" dirty="0" smtClean="0"/>
              <a:t> </a:t>
            </a:r>
            <a:r>
              <a:rPr lang="en-US" dirty="0" err="1" smtClean="0"/>
              <a:t>boshqalar</a:t>
            </a:r>
            <a:r>
              <a:rPr lang="en-US" dirty="0" smtClean="0"/>
              <a:t>) </a:t>
            </a:r>
            <a:r>
              <a:rPr lang="en-US" dirty="0" err="1" smtClean="0"/>
              <a:t>bevosita</a:t>
            </a:r>
            <a:r>
              <a:rPr lang="en-US" dirty="0" smtClean="0"/>
              <a:t> </a:t>
            </a:r>
            <a:r>
              <a:rPr lang="en-US" dirty="0" err="1" smtClean="0"/>
              <a:t>o‘zaro</a:t>
            </a:r>
            <a:r>
              <a:rPr lang="en-US" dirty="0" smtClean="0"/>
              <a:t> </a:t>
            </a:r>
            <a:r>
              <a:rPr lang="en-US" dirty="0" err="1" smtClean="0"/>
              <a:t>ta’sirlanish</a:t>
            </a:r>
            <a:r>
              <a:rPr lang="en-US" dirty="0" smtClean="0"/>
              <a:t> </a:t>
            </a:r>
            <a:r>
              <a:rPr lang="en-US" dirty="0" err="1" smtClean="0"/>
              <a:t>jarayonidan</a:t>
            </a:r>
            <a:r>
              <a:rPr lang="en-US" dirty="0" smtClean="0"/>
              <a:t> </a:t>
            </a:r>
            <a:r>
              <a:rPr lang="en-US" dirty="0" err="1" smtClean="0"/>
              <a:t>iborat</a:t>
            </a:r>
            <a:r>
              <a:rPr lang="en-US" dirty="0" smtClean="0"/>
              <a:t>.</a:t>
            </a:r>
            <a:endParaRPr lang="ru-RU" dirty="0" smtClean="0"/>
          </a:p>
          <a:p>
            <a:pPr algn="just"/>
            <a:r>
              <a:rPr lang="en-US" dirty="0" err="1" smtClean="0"/>
              <a:t>Elektrokimyoviy</a:t>
            </a:r>
            <a:r>
              <a:rPr lang="en-US" dirty="0" smtClean="0"/>
              <a:t> </a:t>
            </a:r>
            <a:r>
              <a:rPr lang="en-US" dirty="0" err="1" smtClean="0"/>
              <a:t>korroziya</a:t>
            </a:r>
            <a:r>
              <a:rPr lang="en-US" dirty="0" smtClean="0"/>
              <a:t>. </a:t>
            </a:r>
            <a:r>
              <a:rPr lang="en-US" dirty="0" err="1" smtClean="0"/>
              <a:t>Metallarga</a:t>
            </a:r>
            <a:r>
              <a:rPr lang="en-US" dirty="0" smtClean="0"/>
              <a:t> </a:t>
            </a:r>
            <a:r>
              <a:rPr lang="en-US" dirty="0" err="1" smtClean="0"/>
              <a:t>suyuk</a:t>
            </a:r>
            <a:r>
              <a:rPr lang="en-US" dirty="0" smtClean="0"/>
              <a:t> </a:t>
            </a:r>
            <a:r>
              <a:rPr lang="en-US" dirty="0" err="1" smtClean="0"/>
              <a:t>elektrolitlarning</a:t>
            </a:r>
            <a:r>
              <a:rPr lang="en-US" dirty="0" smtClean="0"/>
              <a:t> (</a:t>
            </a:r>
            <a:r>
              <a:rPr lang="en-US" dirty="0" err="1" smtClean="0"/>
              <a:t>tuzlarning</a:t>
            </a:r>
            <a:r>
              <a:rPr lang="en-US" dirty="0" smtClean="0"/>
              <a:t> </a:t>
            </a:r>
            <a:r>
              <a:rPr lang="en-US" dirty="0" err="1" smtClean="0"/>
              <a:t>suvdagi</a:t>
            </a:r>
            <a:r>
              <a:rPr lang="en-US" dirty="0" smtClean="0"/>
              <a:t> </a:t>
            </a:r>
            <a:r>
              <a:rPr lang="en-US" dirty="0" err="1" smtClean="0"/>
              <a:t>eritmalari</a:t>
            </a:r>
            <a:r>
              <a:rPr lang="en-US" dirty="0" smtClean="0"/>
              <a:t>, </a:t>
            </a:r>
            <a:r>
              <a:rPr lang="en-US" dirty="0" err="1" smtClean="0"/>
              <a:t>kislotalar</a:t>
            </a:r>
            <a:r>
              <a:rPr lang="en-US" dirty="0" smtClean="0"/>
              <a:t>, </a:t>
            </a:r>
            <a:r>
              <a:rPr lang="en-US" dirty="0" err="1" smtClean="0"/>
              <a:t>ishqorlar</a:t>
            </a:r>
            <a:r>
              <a:rPr lang="en-US" dirty="0" smtClean="0"/>
              <a:t>), </a:t>
            </a:r>
            <a:r>
              <a:rPr lang="en-US" dirty="0" err="1" smtClean="0"/>
              <a:t>shuningdek</a:t>
            </a:r>
            <a:r>
              <a:rPr lang="en-US" dirty="0" smtClean="0"/>
              <a:t> </a:t>
            </a:r>
            <a:r>
              <a:rPr lang="en-US" dirty="0" err="1" smtClean="0"/>
              <a:t>nam</a:t>
            </a:r>
            <a:r>
              <a:rPr lang="en-US" dirty="0" smtClean="0"/>
              <a:t> </a:t>
            </a:r>
            <a:r>
              <a:rPr lang="en-US" dirty="0" err="1" smtClean="0"/>
              <a:t>havoning</a:t>
            </a:r>
            <a:r>
              <a:rPr lang="en-US" dirty="0" smtClean="0"/>
              <a:t>, </a:t>
            </a:r>
            <a:r>
              <a:rPr lang="en-US" dirty="0" err="1" smtClean="0"/>
              <a:t>ya’ni</a:t>
            </a:r>
            <a:r>
              <a:rPr lang="en-US" dirty="0" smtClean="0"/>
              <a:t> </a:t>
            </a:r>
            <a:r>
              <a:rPr lang="en-US" dirty="0" err="1" smtClean="0"/>
              <a:t>elektr</a:t>
            </a:r>
            <a:r>
              <a:rPr lang="en-US" dirty="0" smtClean="0"/>
              <a:t> </a:t>
            </a:r>
            <a:r>
              <a:rPr lang="en-US" dirty="0" err="1" smtClean="0"/>
              <a:t>o‘tkazgichlarning</a:t>
            </a:r>
            <a:r>
              <a:rPr lang="en-US" dirty="0" smtClean="0"/>
              <a:t> </a:t>
            </a:r>
            <a:r>
              <a:rPr lang="en-US" dirty="0" err="1" smtClean="0"/>
              <a:t>tarkibida</a:t>
            </a:r>
            <a:r>
              <a:rPr lang="en-US" dirty="0" smtClean="0"/>
              <a:t> </a:t>
            </a:r>
            <a:r>
              <a:rPr lang="en-US" dirty="0" err="1" smtClean="0"/>
              <a:t>ionlari</a:t>
            </a:r>
            <a:r>
              <a:rPr lang="en-US" dirty="0" smtClean="0"/>
              <a:t> </a:t>
            </a:r>
            <a:r>
              <a:rPr lang="en-US" dirty="0" err="1" smtClean="0"/>
              <a:t>bo‘lgan</a:t>
            </a:r>
            <a:r>
              <a:rPr lang="en-US" dirty="0" smtClean="0"/>
              <a:t> </a:t>
            </a:r>
            <a:r>
              <a:rPr lang="en-US" dirty="0" err="1" smtClean="0"/>
              <a:t>eritmalarning</a:t>
            </a:r>
            <a:r>
              <a:rPr lang="en-US" dirty="0" smtClean="0"/>
              <a:t> </a:t>
            </a:r>
            <a:r>
              <a:rPr lang="en-US" dirty="0" err="1" smtClean="0"/>
              <a:t>ta’siri</a:t>
            </a:r>
            <a:r>
              <a:rPr lang="en-US" dirty="0" smtClean="0"/>
              <a:t> </a:t>
            </a:r>
            <a:r>
              <a:rPr lang="en-US" dirty="0" err="1" smtClean="0"/>
              <a:t>natijasida</a:t>
            </a:r>
            <a:r>
              <a:rPr lang="en-US" dirty="0" smtClean="0"/>
              <a:t> </a:t>
            </a:r>
            <a:r>
              <a:rPr lang="en-US" dirty="0" err="1" smtClean="0"/>
              <a:t>bo‘ladi</a:t>
            </a:r>
            <a:r>
              <a:rPr lang="en-US" dirty="0" smtClean="0"/>
              <a:t>. </a:t>
            </a:r>
            <a:r>
              <a:rPr lang="en-US" dirty="0" err="1" smtClean="0"/>
              <a:t>Kristallitlaro</a:t>
            </a:r>
            <a:r>
              <a:rPr lang="en-US" dirty="0" smtClean="0"/>
              <a:t> </a:t>
            </a:r>
            <a:r>
              <a:rPr lang="en-US" dirty="0" err="1" smtClean="0"/>
              <a:t>korroziyaga</a:t>
            </a:r>
            <a:r>
              <a:rPr lang="en-US" dirty="0" smtClean="0"/>
              <a:t>, </a:t>
            </a:r>
            <a:r>
              <a:rPr lang="en-US" dirty="0" err="1" smtClean="0"/>
              <a:t>emiruvchi</a:t>
            </a:r>
            <a:r>
              <a:rPr lang="en-US" dirty="0" smtClean="0"/>
              <a:t> </a:t>
            </a:r>
            <a:r>
              <a:rPr lang="en-US" dirty="0" err="1" smtClean="0"/>
              <a:t>ish</a:t>
            </a:r>
            <a:r>
              <a:rPr lang="en-US" dirty="0" smtClean="0"/>
              <a:t> </a:t>
            </a:r>
            <a:r>
              <a:rPr lang="en-US" dirty="0" err="1" smtClean="0"/>
              <a:t>muxiti</a:t>
            </a:r>
            <a:r>
              <a:rPr lang="en-US" dirty="0" smtClean="0"/>
              <a:t> </a:t>
            </a:r>
            <a:r>
              <a:rPr lang="en-US" dirty="0" err="1" smtClean="0"/>
              <a:t>ta’sirida</a:t>
            </a:r>
            <a:r>
              <a:rPr lang="en-US" dirty="0" smtClean="0"/>
              <a:t> </a:t>
            </a:r>
            <a:r>
              <a:rPr lang="en-US" dirty="0" err="1" smtClean="0"/>
              <a:t>bo‘ladigan</a:t>
            </a:r>
            <a:r>
              <a:rPr lang="en-US" dirty="0" smtClean="0"/>
              <a:t> </a:t>
            </a:r>
            <a:r>
              <a:rPr lang="en-US" dirty="0" err="1" smtClean="0"/>
              <a:t>buyumlarning</a:t>
            </a:r>
            <a:r>
              <a:rPr lang="en-US" dirty="0" smtClean="0"/>
              <a:t> </a:t>
            </a:r>
            <a:r>
              <a:rPr lang="en-US" dirty="0" err="1" smtClean="0"/>
              <a:t>payvand</a:t>
            </a:r>
            <a:r>
              <a:rPr lang="en-US" dirty="0" smtClean="0"/>
              <a:t> </a:t>
            </a:r>
            <a:r>
              <a:rPr lang="en-US" dirty="0" err="1" smtClean="0"/>
              <a:t>birikmalari</a:t>
            </a:r>
            <a:r>
              <a:rPr lang="en-US" dirty="0" smtClean="0"/>
              <a:t> </a:t>
            </a:r>
            <a:r>
              <a:rPr lang="en-US" dirty="0" err="1" smtClean="0"/>
              <a:t>sinaladi</a:t>
            </a:r>
            <a:r>
              <a:rPr lang="en-US" dirty="0" smtClean="0"/>
              <a:t>.  </a:t>
            </a:r>
            <a:endParaRPr lang="ru-RU" dirty="0" smtClean="0"/>
          </a:p>
          <a:p>
            <a:pPr algn="just"/>
            <a:r>
              <a:rPr lang="en-US" dirty="0" smtClean="0"/>
              <a:t> </a:t>
            </a:r>
            <a:endParaRPr lang="ru-RU" dirty="0" smtClean="0"/>
          </a:p>
          <a:p>
            <a:endParaRPr lang="ru-RU"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TotalTime>
  <Words>750</Words>
  <PresentationFormat>Экран (4:3)</PresentationFormat>
  <Paragraphs>35</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Тема Office</vt:lpstr>
      <vt:lpstr>10-Unit Mavzu:Nazoratning vakuum usuli.   Korroziyabardoshlika sinovi va kimyo taxlili. Metallografik tadqiqoti. </vt:lpstr>
      <vt:lpstr>Vakuum bo‘yicha izlash usullari </vt:lpstr>
      <vt:lpstr>Vakuum yordamida sizishni izlashning printsipial sxemalari</vt:lpstr>
      <vt:lpstr>Vakuum yordamida sizishni izlashning printsipial sxemalari</vt:lpstr>
      <vt:lpstr>Vakuum bo‘yicha izlash usullari </vt:lpstr>
      <vt:lpstr>Vakuum bo‘yicha izlash usullari </vt:lpstr>
      <vt:lpstr>Zichlikni vakuum kamerasi yordamida nazorat qilish sxemasi</vt:lpstr>
      <vt:lpstr>Vakuum bo‘yicha izlash usullari </vt:lpstr>
      <vt:lpstr>Payvand birikmalarni metallografik tekshirish</vt:lpstr>
      <vt:lpstr>Payvand birikmalarni metallografik tekshirish</vt:lpstr>
      <vt:lpstr>Payvand birikmalarni korroziyaga tekshirish</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10-Unit Mavzu:Nazoratning vakuum usuli.   Korroziyabardoshlika sinovi va kimyo taxlili. Metallografik tadqiqoti. </dc:title>
  <dc:creator>Piloteh</dc:creator>
  <cp:lastModifiedBy>Piloteh</cp:lastModifiedBy>
  <cp:revision>6</cp:revision>
  <dcterms:created xsi:type="dcterms:W3CDTF">2019-11-06T06:16:26Z</dcterms:created>
  <dcterms:modified xsi:type="dcterms:W3CDTF">2019-11-06T06:38:47Z</dcterms:modified>
</cp:coreProperties>
</file>