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06.11.2019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500043"/>
            <a:ext cx="7772400" cy="2428891"/>
          </a:xfrm>
        </p:spPr>
        <p:txBody>
          <a:bodyPr>
            <a:normAutofit fontScale="90000"/>
          </a:bodyPr>
          <a:lstStyle/>
          <a:p>
            <a:r>
              <a:rPr lang="en-US" b="1" dirty="0" smtClean="0"/>
              <a:t>11-Unit</a:t>
            </a:r>
            <a:r>
              <a:rPr lang="ru-RU" dirty="0" smtClean="0"/>
              <a:t/>
            </a:r>
            <a:br>
              <a:rPr lang="ru-RU" dirty="0" smtClean="0"/>
            </a:br>
            <a:r>
              <a:rPr lang="en-US" b="1" dirty="0" err="1" smtClean="0"/>
              <a:t>Mavzu</a:t>
            </a:r>
            <a:r>
              <a:rPr lang="en-US" b="1" dirty="0" smtClean="0"/>
              <a:t>: </a:t>
            </a:r>
            <a:r>
              <a:rPr lang="en-US" b="1" dirty="0" err="1" smtClean="0"/>
              <a:t>Buzmasdan</a:t>
            </a:r>
            <a:r>
              <a:rPr lang="en-US" b="1" dirty="0" smtClean="0"/>
              <a:t> </a:t>
            </a:r>
            <a:r>
              <a:rPr lang="en-US" b="1" dirty="0" err="1" smtClean="0"/>
              <a:t>nazorat</a:t>
            </a:r>
            <a:r>
              <a:rPr lang="en-US" b="1" dirty="0" smtClean="0"/>
              <a:t> </a:t>
            </a:r>
            <a:r>
              <a:rPr lang="en-US" b="1" dirty="0" err="1" smtClean="0"/>
              <a:t>qilish</a:t>
            </a:r>
            <a:r>
              <a:rPr lang="en-US" b="1" dirty="0" smtClean="0"/>
              <a:t> </a:t>
            </a:r>
            <a:r>
              <a:rPr lang="en-US" b="1" dirty="0" err="1" smtClean="0"/>
              <a:t>diagnostik</a:t>
            </a:r>
            <a:r>
              <a:rPr lang="en-US" b="1" dirty="0" smtClean="0"/>
              <a:t> </a:t>
            </a:r>
            <a:r>
              <a:rPr lang="en-US" b="1" dirty="0" err="1" smtClean="0"/>
              <a:t>usullari</a:t>
            </a:r>
            <a:r>
              <a:rPr lang="en-US" b="1" dirty="0" smtClean="0"/>
              <a:t>. </a:t>
            </a:r>
            <a:r>
              <a:rPr lang="en-US" b="1" dirty="0" err="1" smtClean="0"/>
              <a:t>Golografik</a:t>
            </a:r>
            <a:r>
              <a:rPr lang="en-US" b="1" dirty="0" smtClean="0"/>
              <a:t> </a:t>
            </a:r>
            <a:r>
              <a:rPr lang="en-US" b="1" dirty="0" err="1" smtClean="0"/>
              <a:t>usuli</a:t>
            </a:r>
            <a:r>
              <a:rPr lang="en-US" b="1" dirty="0" smtClean="0"/>
              <a:t> </a:t>
            </a:r>
            <a:r>
              <a:rPr lang="en-US" b="1" dirty="0" err="1" smtClean="0"/>
              <a:t>mohiyati</a:t>
            </a:r>
            <a:r>
              <a:rPr lang="ru-RU" dirty="0" smtClean="0"/>
              <a:t/>
            </a:r>
            <a:br>
              <a:rPr lang="ru-RU" dirty="0" smtClean="0"/>
            </a:br>
            <a:endParaRPr lang="ru-RU" dirty="0"/>
          </a:p>
        </p:txBody>
      </p:sp>
      <p:sp>
        <p:nvSpPr>
          <p:cNvPr id="3" name="Подзаголовок 2"/>
          <p:cNvSpPr>
            <a:spLocks noGrp="1"/>
          </p:cNvSpPr>
          <p:nvPr>
            <p:ph type="subTitle" idx="1"/>
          </p:nvPr>
        </p:nvSpPr>
        <p:spPr>
          <a:xfrm>
            <a:off x="642910" y="2786058"/>
            <a:ext cx="8072494" cy="3286148"/>
          </a:xfrm>
        </p:spPr>
        <p:txBody>
          <a:bodyPr/>
          <a:lstStyle/>
          <a:p>
            <a:r>
              <a:rPr lang="en-US" b="1" dirty="0" err="1" smtClean="0"/>
              <a:t>Reja</a:t>
            </a:r>
            <a:r>
              <a:rPr lang="en-US" b="1" dirty="0" smtClean="0"/>
              <a:t>:</a:t>
            </a:r>
            <a:endParaRPr lang="ru-RU" dirty="0" smtClean="0"/>
          </a:p>
          <a:p>
            <a:r>
              <a:rPr lang="en-US" dirty="0" smtClean="0"/>
              <a:t>12.1. </a:t>
            </a:r>
            <a:r>
              <a:rPr lang="en-US" dirty="0" err="1" smtClean="0"/>
              <a:t>Golografik</a:t>
            </a:r>
            <a:r>
              <a:rPr lang="en-US" dirty="0" smtClean="0"/>
              <a:t> </a:t>
            </a:r>
            <a:r>
              <a:rPr lang="en-US" dirty="0" err="1" smtClean="0"/>
              <a:t>usuli</a:t>
            </a:r>
            <a:r>
              <a:rPr lang="en-US" dirty="0" smtClean="0"/>
              <a:t> </a:t>
            </a:r>
            <a:r>
              <a:rPr lang="en-US" dirty="0" err="1" smtClean="0"/>
              <a:t>mohiyati</a:t>
            </a:r>
            <a:endParaRPr lang="ru-RU" dirty="0" smtClean="0"/>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r>
              <a:rPr lang="ru-RU" dirty="0" smtClean="0"/>
              <a:t/>
            </a:r>
            <a:br>
              <a:rPr lang="ru-RU" dirty="0" smtClean="0"/>
            </a:br>
            <a:endParaRPr lang="ru-RU" dirty="0"/>
          </a:p>
        </p:txBody>
      </p:sp>
      <p:sp>
        <p:nvSpPr>
          <p:cNvPr id="3" name="Содержимое 2"/>
          <p:cNvSpPr>
            <a:spLocks noGrp="1"/>
          </p:cNvSpPr>
          <p:nvPr>
            <p:ph idx="1"/>
          </p:nvPr>
        </p:nvSpPr>
        <p:spPr>
          <a:xfrm>
            <a:off x="457200" y="1071546"/>
            <a:ext cx="8229600" cy="5572164"/>
          </a:xfrm>
        </p:spPr>
        <p:txBody>
          <a:bodyPr>
            <a:normAutofit fontScale="62500" lnSpcReduction="20000"/>
          </a:bodyPr>
          <a:lstStyle/>
          <a:p>
            <a:pPr algn="just"/>
            <a:r>
              <a:rPr lang="uz-Cyrl-UZ" dirty="0" smtClean="0">
                <a:latin typeface="Times New Roman" pitchFamily="18" charset="0"/>
                <a:cs typeface="Times New Roman" pitchFamily="18" charset="0"/>
              </a:rPr>
              <a:t>Ultratovush tebranishlari deb chastotasi inson qulog‘ining eshitish bo‘sag‘asidan tashqarida yotuvchi, yani 20000 Gs (20 kGs) bo‘lgan qayishqoq tebranishlarning mexanik tebranishini aytiladi. Ultratovush yordamida nazort qilish uchun 0,5 – 10 MGs chastotali tebranishlardan foydaniladi.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Ultratovush nurlangichlari va priyomniklari (qabul qilgichlari) sifatida pezoelektrik keramika yoki pezokvarsdan tayyorlangan pezoplastinalar ishlatiladi. Ultratovush tulkinlari nurlagichlari va qabul šilgichlari </a:t>
            </a:r>
            <a:r>
              <a:rPr lang="uz-Cyrl-UZ" u="sng" dirty="0" smtClean="0">
                <a:latin typeface="Times New Roman" pitchFamily="18" charset="0"/>
                <a:cs typeface="Times New Roman" pitchFamily="18" charset="0"/>
              </a:rPr>
              <a:t>pezoutkazgichlar</a:t>
            </a:r>
            <a:r>
              <a:rPr lang="uz-Cyrl-UZ" dirty="0" smtClean="0">
                <a:latin typeface="Times New Roman" pitchFamily="18" charset="0"/>
                <a:cs typeface="Times New Roman" pitchFamily="18" charset="0"/>
              </a:rPr>
              <a:t> deyiladi. Pezoplastinaga elektr kuchlanishi berilganda teskari pezoelektrik effekt tasirida plastinaning qalinligi o‘zgaradi. Agar kuchlanishning ishorasi o‘zgaruvchan bo‘lsa, u holda plastina ana shu o‘zgarishlar bilan bir taktda tebranib atrof muhitda qayishqoq tebranishlar hosil qiladi. Bunda plastina nurlangich kabi ishlaydi. aksincha, basharti pezoelektrik plastina bosim impullarini qabul qilsa (qaytarilgan ultratovush to‘lqini), u holda to‘g‘ridan to‘g‘ri pezoelektrik effekt tasirida uning qoplamalarida elektr zaryadlari paydo bo‘lib, ularning qiymatlarini o‘lchash mumkin. Bu holda pezoplastina qabul qilgich singari ishlaydi. Elektr maydonini qo‘yish va olish uchun pezoplastinaning qarama qarshi yuzalariga kumush elektrodlar  qoplangan.</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endParaRPr lang="ru-RU" dirty="0"/>
          </a:p>
        </p:txBody>
      </p:sp>
      <p:sp>
        <p:nvSpPr>
          <p:cNvPr id="3" name="Содержимое 2"/>
          <p:cNvSpPr>
            <a:spLocks noGrp="1"/>
          </p:cNvSpPr>
          <p:nvPr>
            <p:ph idx="1"/>
          </p:nvPr>
        </p:nvSpPr>
        <p:spPr>
          <a:xfrm>
            <a:off x="457200" y="1600200"/>
            <a:ext cx="8229600" cy="4829196"/>
          </a:xfrm>
        </p:spPr>
        <p:txBody>
          <a:bodyPr>
            <a:normAutofit fontScale="55000" lnSpcReduction="20000"/>
          </a:bodyPr>
          <a:lstStyle/>
          <a:p>
            <a:pPr algn="just"/>
            <a:r>
              <a:rPr lang="uz-Cyrl-UZ" dirty="0" smtClean="0">
                <a:latin typeface="Times New Roman" pitchFamily="18" charset="0"/>
                <a:cs typeface="Times New Roman" pitchFamily="18" charset="0"/>
              </a:rPr>
              <a:t>Ultratovushning fazoda tarqalish jarayoni to‘lqinsimon bo‘ladi. Muhitning tebranayotgan zarralarini hali tebrana boshlamagan zarralaridan ajratib turuvchi chegara </a:t>
            </a:r>
            <a:r>
              <a:rPr lang="uz-Cyrl-UZ" u="sng" dirty="0" smtClean="0">
                <a:latin typeface="Times New Roman" pitchFamily="18" charset="0"/>
                <a:cs typeface="Times New Roman" pitchFamily="18" charset="0"/>
              </a:rPr>
              <a:t>to‘lqin fronti</a:t>
            </a:r>
            <a:r>
              <a:rPr lang="uz-Cyrl-UZ" dirty="0" smtClean="0">
                <a:latin typeface="Times New Roman" pitchFamily="18" charset="0"/>
                <a:cs typeface="Times New Roman" pitchFamily="18" charset="0"/>
              </a:rPr>
              <a:t>deyiladi. Qayishqoq to‘lqinlar tarqalish tezligi </a:t>
            </a:r>
            <a:r>
              <a:rPr lang="uz-Cyrl-UZ" i="1" dirty="0" smtClean="0">
                <a:latin typeface="Times New Roman" pitchFamily="18" charset="0"/>
                <a:cs typeface="Times New Roman" pitchFamily="18" charset="0"/>
              </a:rPr>
              <a:t>S</a:t>
            </a:r>
            <a:r>
              <a:rPr lang="uz-Cyrl-UZ" dirty="0" smtClean="0">
                <a:latin typeface="Times New Roman" pitchFamily="18" charset="0"/>
                <a:cs typeface="Times New Roman" pitchFamily="18" charset="0"/>
              </a:rPr>
              <a:t>, to‘lqin uzunligi </a:t>
            </a:r>
            <a:r>
              <a:rPr lang="uz-Cyrl-UZ" i="1" dirty="0" smtClean="0">
                <a:latin typeface="Times New Roman" pitchFamily="18" charset="0"/>
                <a:cs typeface="Times New Roman" pitchFamily="18" charset="0"/>
              </a:rPr>
              <a:t>λ</a:t>
            </a:r>
            <a:r>
              <a:rPr lang="uz-Cyrl-UZ" dirty="0" smtClean="0">
                <a:latin typeface="Times New Roman" pitchFamily="18" charset="0"/>
                <a:cs typeface="Times New Roman" pitchFamily="18" charset="0"/>
              </a:rPr>
              <a:t> va chastotasi </a:t>
            </a:r>
            <a:r>
              <a:rPr lang="uz-Cyrl-UZ" i="1" dirty="0" smtClean="0">
                <a:latin typeface="Times New Roman" pitchFamily="18" charset="0"/>
                <a:cs typeface="Times New Roman" pitchFamily="18" charset="0"/>
              </a:rPr>
              <a:t>ƒ</a:t>
            </a:r>
            <a:r>
              <a:rPr lang="uz-Cyrl-UZ" dirty="0" smtClean="0">
                <a:latin typeface="Times New Roman" pitchFamily="18" charset="0"/>
                <a:cs typeface="Times New Roman" pitchFamily="18" charset="0"/>
              </a:rPr>
              <a:t> bilan tavsiflanadi.  Bunda </a:t>
            </a:r>
            <a:r>
              <a:rPr lang="uz-Cyrl-UZ" u="sng" dirty="0" smtClean="0">
                <a:latin typeface="Times New Roman" pitchFamily="18" charset="0"/>
                <a:cs typeface="Times New Roman" pitchFamily="18" charset="0"/>
              </a:rPr>
              <a:t>to‘lqin uzunligi</a:t>
            </a:r>
            <a:r>
              <a:rPr lang="uz-Cyrl-UZ" dirty="0" smtClean="0">
                <a:latin typeface="Times New Roman" pitchFamily="18" charset="0"/>
                <a:cs typeface="Times New Roman" pitchFamily="18" charset="0"/>
              </a:rPr>
              <a:t> deyilganda, bir xil tarzda (bir xil fazada) tebranayotgan eng yaqin zarralar o‘rtasidagi oraliq tushuniladi. Ushbu fazoning berilgan nuqtasidan xar sekundda o‘tadigan to‘lqinlar soni </a:t>
            </a:r>
            <a:r>
              <a:rPr lang="uz-Cyrl-UZ" u="sng" dirty="0" smtClean="0">
                <a:latin typeface="Times New Roman" pitchFamily="18" charset="0"/>
                <a:cs typeface="Times New Roman" pitchFamily="18" charset="0"/>
              </a:rPr>
              <a:t>ultratovush chastotasini</a:t>
            </a:r>
            <a:r>
              <a:rPr lang="uz-Cyrl-UZ" dirty="0" smtClean="0">
                <a:latin typeface="Times New Roman" pitchFamily="18" charset="0"/>
                <a:cs typeface="Times New Roman" pitchFamily="18" charset="0"/>
              </a:rPr>
              <a:t> belgilaydi. To‘lqin uzunligi uning tarqalish tezligi va tebranish chastotasi bilan  </a:t>
            </a:r>
            <a:r>
              <a:rPr lang="uz-Cyrl-UZ" i="1" dirty="0" smtClean="0">
                <a:latin typeface="Times New Roman" pitchFamily="18" charset="0"/>
                <a:cs typeface="Times New Roman" pitchFamily="18" charset="0"/>
              </a:rPr>
              <a:t>λ</a:t>
            </a:r>
            <a:r>
              <a:rPr lang="uz-Cyrl-UZ" dirty="0" smtClean="0">
                <a:latin typeface="Times New Roman" pitchFamily="18" charset="0"/>
                <a:cs typeface="Times New Roman" pitchFamily="18" charset="0"/>
              </a:rPr>
              <a:t>=</a:t>
            </a:r>
            <a:r>
              <a:rPr lang="uz-Cyrl-UZ" i="1" dirty="0" smtClean="0">
                <a:latin typeface="Times New Roman" pitchFamily="18" charset="0"/>
                <a:cs typeface="Times New Roman" pitchFamily="18" charset="0"/>
              </a:rPr>
              <a:t>s</a:t>
            </a:r>
            <a:r>
              <a:rPr lang="uz-Cyrl-UZ" dirty="0" smtClean="0">
                <a:latin typeface="Times New Roman" pitchFamily="18" charset="0"/>
                <a:cs typeface="Times New Roman" pitchFamily="18" charset="0"/>
              </a:rPr>
              <a:t>/</a:t>
            </a:r>
            <a:r>
              <a:rPr lang="uz-Cyrl-UZ" i="1" dirty="0" smtClean="0">
                <a:latin typeface="Times New Roman" pitchFamily="18" charset="0"/>
                <a:cs typeface="Times New Roman" pitchFamily="18" charset="0"/>
              </a:rPr>
              <a:t>ƒ</a:t>
            </a:r>
            <a:r>
              <a:rPr lang="uz-Cyrl-UZ" dirty="0" smtClean="0">
                <a:latin typeface="Times New Roman" pitchFamily="18" charset="0"/>
                <a:cs typeface="Times New Roman" pitchFamily="18" charset="0"/>
              </a:rPr>
              <a:t> nisbat bilan bog‘liqdir.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Zarralarning tebranish yo‘nalishiga qarab to‘lqinlarning bir necha turi bo‘ladi. Agar muhit zarralari to‘lqinning tarqalish yo‘nalishi bo‘ylab tebransa, u holda bunday to‘lqinlar bo‘ylama to‘lqinlar (cho‘zilish – siqilish to‘lqinlari) deyiladi. Basharti muhit zarralari to‘lqinning tarqalish yo‘nalishiga perpendikulyar tarzda tebransa, u holda bunday to‘lqinlar ko‘ndalang to‘lqinlari (siljish to‘lqinlari) deb ataladi. Ko‘ndalang to‘lqinlar siljish qarshiligiga ega bo‘lgan muhitdagina paydo bo‘lishi mumkin. S</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u bois suyuq va gazsimon muhitda faqat bo‘ylama to‘lqinlar yuzaga keladi. Qattiq muhitda ham bo‘ylama, ham ko‘ndalang to‘lqinlar paydo bo‘lishi mumkin. Metallarda ko‘ndalang to‘lqin tezligi </a:t>
            </a:r>
            <a:r>
              <a:rPr lang="uz-Cyrl-UZ" i="1" dirty="0" smtClean="0">
                <a:latin typeface="Times New Roman" pitchFamily="18" charset="0"/>
                <a:cs typeface="Times New Roman" pitchFamily="18" charset="0"/>
              </a:rPr>
              <a:t>S</a:t>
            </a:r>
            <a:r>
              <a:rPr lang="uz-Cyrl-UZ" i="1" baseline="-25000" dirty="0" smtClean="0">
                <a:latin typeface="Times New Roman" pitchFamily="18" charset="0"/>
                <a:cs typeface="Times New Roman" pitchFamily="18" charset="0"/>
              </a:rPr>
              <a:t>t</a:t>
            </a:r>
            <a:r>
              <a:rPr lang="uz-Cyrl-UZ" dirty="0" smtClean="0">
                <a:latin typeface="Times New Roman" pitchFamily="18" charset="0"/>
                <a:cs typeface="Times New Roman" pitchFamily="18" charset="0"/>
              </a:rPr>
              <a:t> taxminan bo‘ylama to‘lqin tezligi </a:t>
            </a:r>
            <a:r>
              <a:rPr lang="uz-Cyrl-UZ" i="1" dirty="0" smtClean="0">
                <a:latin typeface="Times New Roman" pitchFamily="18" charset="0"/>
                <a:cs typeface="Times New Roman" pitchFamily="18" charset="0"/>
              </a:rPr>
              <a:t>S</a:t>
            </a:r>
            <a:r>
              <a:rPr lang="uz-Cyrl-UZ" i="1" baseline="-25000" dirty="0" smtClean="0">
                <a:latin typeface="Times New Roman" pitchFamily="18" charset="0"/>
                <a:cs typeface="Times New Roman" pitchFamily="18" charset="0"/>
              </a:rPr>
              <a:t>l</a:t>
            </a:r>
            <a:r>
              <a:rPr lang="uz-Cyrl-UZ" dirty="0" smtClean="0">
                <a:latin typeface="Times New Roman" pitchFamily="18" charset="0"/>
                <a:cs typeface="Times New Roman" pitchFamily="18" charset="0"/>
              </a:rPr>
              <a:t> ning 0,55 ini tashkil etadi. </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dirty="0" smtClean="0">
                <a:latin typeface="Times New Roman" pitchFamily="18" charset="0"/>
                <a:cs typeface="Times New Roman" pitchFamily="18" charset="0"/>
              </a:rPr>
              <a:t>Qattiq jismning bo‘sh yuzasi bo‘ylab sirtiy to‘lqinlar (Reley to‘lqinlari) tarqalishi mumkin. Ular ko‘ndalang va bo‘ylama to‘lqinar kuramasi (kombinatsiya) xisoblanadi. Qutblanish tekisligi, ya’ni muhit zarralari tebranadigan tekislik ularda yuzaga perpendikulyar bo‘ladi. Ushbu to‘lqinlarning jismda tarqalish chuqurligi tahminan to‘lqin uzunligiga, tarqalish tezligi esa 0,9 </a:t>
            </a:r>
            <a:r>
              <a:rPr lang="uz-Cyrl-UZ" i="1" dirty="0" smtClean="0">
                <a:latin typeface="Times New Roman" pitchFamily="18" charset="0"/>
                <a:cs typeface="Times New Roman" pitchFamily="18" charset="0"/>
              </a:rPr>
              <a:t>S</a:t>
            </a:r>
            <a:r>
              <a:rPr lang="uz-Cyrl-UZ" i="1" baseline="-25000" dirty="0" smtClean="0">
                <a:latin typeface="Times New Roman" pitchFamily="18" charset="0"/>
                <a:cs typeface="Times New Roman" pitchFamily="18" charset="0"/>
              </a:rPr>
              <a:t>t</a:t>
            </a:r>
            <a:r>
              <a:rPr lang="uz-Cyrl-UZ" dirty="0" smtClean="0">
                <a:latin typeface="Times New Roman" pitchFamily="18" charset="0"/>
                <a:cs typeface="Times New Roman" pitchFamily="18" charset="0"/>
              </a:rPr>
              <a:t> ga teng. Qalinligi to‘lqin uzunligi bilan o‘lchovdosh bo‘lgan qoplama bimetall qatlamalarida normal to‘lqinlar, yoki ba’zan Lemb to‘lqinlari deb ham ataladigan to‘lqinlar tarqaladi. Ular plastinaning butun qalinligini to‘ldiradi. Bimetall listlarning qoplama qatlamlari gorizontal qutblanishli sirtiy to‘lqinlar (Lyav to‘lqinlari) tarqalishi mumkin.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endParaRPr lang="ru-RU" dirty="0"/>
          </a:p>
        </p:txBody>
      </p:sp>
      <p:sp>
        <p:nvSpPr>
          <p:cNvPr id="3" name="Содержимое 2"/>
          <p:cNvSpPr>
            <a:spLocks noGrp="1"/>
          </p:cNvSpPr>
          <p:nvPr>
            <p:ph idx="1"/>
          </p:nvPr>
        </p:nvSpPr>
        <p:spPr/>
        <p:txBody>
          <a:bodyPr>
            <a:normAutofit fontScale="62500" lnSpcReduction="20000"/>
          </a:bodyPr>
          <a:lstStyle/>
          <a:p>
            <a:pPr algn="just"/>
            <a:r>
              <a:rPr lang="uz-Cyrl-UZ" dirty="0" smtClean="0">
                <a:latin typeface="Times New Roman" pitchFamily="18" charset="0"/>
                <a:cs typeface="Times New Roman" pitchFamily="18" charset="0"/>
              </a:rPr>
              <a:t>Amaliyotda aniqlangan nuqsonning kattaligi va turini baholash uchun nuqsonning istalgan sharoitida har qanday operator osongina o‘lchaydigan va oddiy raqamlar shaklida ifodalanadigan axborot belgilaridan foydalaniladi. C</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oklar sifatini baholash uchun odatda nuqsonlarning quyidagi o‘lchanadigan tavsiflaridan foydalaniladi: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1. Aks-sado-signal amplitudasi qaytaruvchi, u nuqsonning yuzasining ultratovush dastasi o‘qiga perpendiklyar bo‘lgan tekislikka proeksiyasiga mutanosib bo‘ladi.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2. Shartli uzunlik, u o‘zgartkichning chok bo‘ylab siljish zonasi uzunligi bilan aniqlanib, topilgan nuqsondan kelayotgan aks-sado-signal ana shu zona doirasida qayd etiladi.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3. Shartli balandlik, u nuqsonlarning yotish chuqurliklari orasidagi farqga teng bo‘lib, bu chuqurliklar qiya o‘zgartkichning chekka holatlarida, uni chok o‘qiga nisbatan perpendikulyar tarzda siljitib o‘lchanadi. Qiya o‘zgartkichning chekka holatlarida deganda nuqsondan kelayotgan aks-sado-signalning defektoskop yoyilmasida paydo bo‘lishi va yo‘qolishiga mos keluvchi holati tushuniladi.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endParaRPr lang="ru-RU" dirty="0"/>
          </a:p>
        </p:txBody>
      </p:sp>
      <p:sp>
        <p:nvSpPr>
          <p:cNvPr id="3" name="Содержимое 2"/>
          <p:cNvSpPr>
            <a:spLocks noGrp="1"/>
          </p:cNvSpPr>
          <p:nvPr>
            <p:ph idx="1"/>
          </p:nvPr>
        </p:nvSpPr>
        <p:spPr/>
        <p:txBody>
          <a:bodyPr>
            <a:normAutofit fontScale="85000" lnSpcReduction="20000"/>
          </a:bodyPr>
          <a:lstStyle/>
          <a:p>
            <a:pPr algn="just"/>
            <a:r>
              <a:rPr lang="uz-Cyrl-UZ" dirty="0" smtClean="0">
                <a:latin typeface="Times New Roman" pitchFamily="18" charset="0"/>
                <a:cs typeface="Times New Roman" pitchFamily="18" charset="0"/>
              </a:rPr>
              <a:t>4. C</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okning uzunlik birligiga to‘g‘ri keluvchi nuqsonlar </a:t>
            </a:r>
            <a:r>
              <a:rPr lang="uz-Cyrl-UZ" dirty="0" smtClean="0">
                <a:latin typeface="Times New Roman" pitchFamily="18" charset="0"/>
                <a:cs typeface="Times New Roman" pitchFamily="18" charset="0"/>
              </a:rPr>
              <a:t>soni</a:t>
            </a:r>
            <a:r>
              <a:rPr lang="en-US"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5. Nuqsonning chok kesimi va uzunligi bo‘yicha koordinatalari. Nuqson turini baholash uchun quyida ko‘rib chiqiladigan qo‘shimcha axborot belgilaridan foydalaniladi. Nuqsonning payvand chokdagi o‘rni uchta koordinata bilan aniqlanadi, yani </a:t>
            </a:r>
            <a:r>
              <a:rPr lang="uz-Cyrl-UZ" i="1" dirty="0" smtClean="0">
                <a:latin typeface="Times New Roman" pitchFamily="18" charset="0"/>
                <a:cs typeface="Times New Roman" pitchFamily="18" charset="0"/>
              </a:rPr>
              <a:t>N</a:t>
            </a:r>
            <a:r>
              <a:rPr lang="uz-Cyrl-UZ" dirty="0" smtClean="0">
                <a:latin typeface="Times New Roman" pitchFamily="18" charset="0"/>
                <a:cs typeface="Times New Roman" pitchFamily="18" charset="0"/>
              </a:rPr>
              <a:t> – yuzaga normal bo‘yicha hisoblanadigan nuqsonning yotish chuqurligi; </a:t>
            </a:r>
            <a:r>
              <a:rPr lang="uz-Cyrl-UZ" i="1" dirty="0" smtClean="0">
                <a:latin typeface="Times New Roman" pitchFamily="18" charset="0"/>
                <a:cs typeface="Times New Roman" pitchFamily="18" charset="0"/>
              </a:rPr>
              <a:t>X</a:t>
            </a:r>
            <a:r>
              <a:rPr lang="uz-Cyrl-UZ" dirty="0" smtClean="0">
                <a:latin typeface="Times New Roman" pitchFamily="18" charset="0"/>
                <a:cs typeface="Times New Roman" pitchFamily="18" charset="0"/>
              </a:rPr>
              <a:t> – buyumning yuzasi bo‘ylab izlagichning nurlanish markazidan nuqsongacha bo‘lgan oraliq; </a:t>
            </a:r>
            <a:r>
              <a:rPr lang="uz-Cyrl-UZ" i="1" dirty="0" smtClean="0">
                <a:latin typeface="Times New Roman" pitchFamily="18" charset="0"/>
                <a:cs typeface="Times New Roman" pitchFamily="18" charset="0"/>
              </a:rPr>
              <a:t>L</a:t>
            </a:r>
            <a:r>
              <a:rPr lang="uz-Cyrl-UZ" dirty="0" smtClean="0">
                <a:latin typeface="Times New Roman" pitchFamily="18" charset="0"/>
                <a:cs typeface="Times New Roman" pitchFamily="18" charset="0"/>
              </a:rPr>
              <a:t> – chok o‘qi bo‘ylab nuqsondan qandaydir tanlangan hisoblash nuqtasigacha bo‘lgan oraliq.</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endParaRPr lang="ru-RU" dirty="0"/>
          </a:p>
        </p:txBody>
      </p:sp>
      <p:sp>
        <p:nvSpPr>
          <p:cNvPr id="3" name="Содержимое 2"/>
          <p:cNvSpPr>
            <a:spLocks noGrp="1"/>
          </p:cNvSpPr>
          <p:nvPr>
            <p:ph idx="1"/>
          </p:nvPr>
        </p:nvSpPr>
        <p:spPr>
          <a:xfrm>
            <a:off x="457200" y="1600200"/>
            <a:ext cx="8229600" cy="4972072"/>
          </a:xfrm>
        </p:spPr>
        <p:txBody>
          <a:bodyPr>
            <a:normAutofit fontScale="62500" lnSpcReduction="20000"/>
          </a:bodyPr>
          <a:lstStyle/>
          <a:p>
            <a:pPr algn="just"/>
            <a:r>
              <a:rPr lang="uz-Cyrl-UZ" dirty="0" smtClean="0">
                <a:latin typeface="Times New Roman" pitchFamily="18" charset="0"/>
                <a:cs typeface="Times New Roman" pitchFamily="18" charset="0"/>
              </a:rPr>
              <a:t>Defektoskopning chuqulikni o‘lchaydigan qurilmasi zondlovchi impuls bilan nuqsondan kelayotgan aks-sado-signal orasidagi vaqt oralig‘ini </a:t>
            </a:r>
            <a:r>
              <a:rPr lang="uz-Cyrl-UZ" i="1" dirty="0" smtClean="0">
                <a:latin typeface="Times New Roman" pitchFamily="18" charset="0"/>
                <a:cs typeface="Times New Roman" pitchFamily="18" charset="0"/>
              </a:rPr>
              <a:t>T</a:t>
            </a:r>
            <a:r>
              <a:rPr lang="uz-Cyrl-UZ" dirty="0" smtClean="0">
                <a:latin typeface="Times New Roman" pitchFamily="18" charset="0"/>
                <a:cs typeface="Times New Roman" pitchFamily="18" charset="0"/>
              </a:rPr>
              <a:t> ni o‘lchaydi. Ultratovush to‘lqinlarining metall va prizmada tarqalish tezliklari hamda ultratovushni kiritish burchaklari odatda ma’lum bo‘lgani uchun </a:t>
            </a:r>
            <a:r>
              <a:rPr lang="uz-Cyrl-UZ" i="1" dirty="0" smtClean="0">
                <a:latin typeface="Times New Roman" pitchFamily="18" charset="0"/>
                <a:cs typeface="Times New Roman" pitchFamily="18" charset="0"/>
              </a:rPr>
              <a:t>T</a:t>
            </a:r>
            <a:r>
              <a:rPr lang="uz-Cyrl-UZ" dirty="0" smtClean="0">
                <a:latin typeface="Times New Roman" pitchFamily="18" charset="0"/>
                <a:cs typeface="Times New Roman" pitchFamily="18" charset="0"/>
              </a:rPr>
              <a:t> ga qarab </a:t>
            </a:r>
            <a:r>
              <a:rPr lang="uz-Cyrl-UZ" i="1" dirty="0" smtClean="0">
                <a:latin typeface="Times New Roman" pitchFamily="18" charset="0"/>
                <a:cs typeface="Times New Roman" pitchFamily="18" charset="0"/>
              </a:rPr>
              <a:t>N</a:t>
            </a:r>
            <a:r>
              <a:rPr lang="uz-Cyrl-UZ" dirty="0" smtClean="0">
                <a:latin typeface="Times New Roman" pitchFamily="18" charset="0"/>
                <a:cs typeface="Times New Roman" pitchFamily="18" charset="0"/>
              </a:rPr>
              <a:t> va </a:t>
            </a:r>
            <a:r>
              <a:rPr lang="uz-Cyrl-UZ" i="1" dirty="0" smtClean="0">
                <a:latin typeface="Times New Roman" pitchFamily="18" charset="0"/>
                <a:cs typeface="Times New Roman" pitchFamily="18" charset="0"/>
              </a:rPr>
              <a:t>X</a:t>
            </a:r>
            <a:r>
              <a:rPr lang="uz-Cyrl-UZ" dirty="0" smtClean="0">
                <a:latin typeface="Times New Roman" pitchFamily="18" charset="0"/>
                <a:cs typeface="Times New Roman" pitchFamily="18" charset="0"/>
              </a:rPr>
              <a:t> ni aniqlash mumkin.</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Ultratovushli defektoskopiada aks-sado-signal amplitudasi nuqsondan kelayotgan aks-sado-signali o‘sha o‘zgartkichning o‘zi malum kattalikdagi va geometrik shakldagi tayanch qaytargichdan olgan qandaydir tayanch signal bilan solishtirishdan iborat bo‘lgan usul bilan o‘lchanadi.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Qanday turdagi nuqson aniqlanganligi oldindan ma’lum bo‘lganda edi, u holda nuqsondan kelayotgan aks-sado-signalni shakli nuqson shakliga eng yaqin bo‘lgan sun’iy qaytargichdan kelayotgan signal bilan solishtirish eng to‘g‘ri bo‘lardi. Ammo ko‘pincha nuqsonning turini etarlicha ishonch bilan aniqlash mumkin bo‘lmaydi. Bundan tashqari, nuqsonning o‘lchami har qanday o‘lchashda hosil bo‘luvchi biron bir standartlashtirilgan qiymat orqali ifodalanmog‘i kerak. SHu bois aks-sado-signal amplitudasini o‘lchashni bir hillashtirish maqsadida nuqsonning ekvivalent yuzi (yoki ekvivalent diametr) tushunchasi joriy etilgan.</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smtClean="0"/>
              <a:t>Golografik</a:t>
            </a:r>
            <a:r>
              <a:rPr lang="en-US" b="1" dirty="0" smtClean="0"/>
              <a:t> </a:t>
            </a:r>
            <a:r>
              <a:rPr lang="en-US" b="1" dirty="0" err="1" smtClean="0"/>
              <a:t>usuli</a:t>
            </a:r>
            <a:r>
              <a:rPr lang="en-US" b="1" dirty="0" smtClean="0"/>
              <a:t> </a:t>
            </a:r>
            <a:r>
              <a:rPr lang="en-US" b="1" dirty="0" err="1" smtClean="0"/>
              <a:t>mohiyati</a:t>
            </a:r>
            <a:endParaRPr lang="ru-RU" dirty="0"/>
          </a:p>
        </p:txBody>
      </p:sp>
      <p:sp>
        <p:nvSpPr>
          <p:cNvPr id="3" name="Содержимое 2"/>
          <p:cNvSpPr>
            <a:spLocks noGrp="1"/>
          </p:cNvSpPr>
          <p:nvPr>
            <p:ph idx="1"/>
          </p:nvPr>
        </p:nvSpPr>
        <p:spPr>
          <a:xfrm>
            <a:off x="457200" y="1600200"/>
            <a:ext cx="8229600" cy="4829196"/>
          </a:xfrm>
        </p:spPr>
        <p:txBody>
          <a:bodyPr>
            <a:normAutofit fontScale="62500" lnSpcReduction="20000"/>
          </a:bodyPr>
          <a:lstStyle/>
          <a:p>
            <a:pPr algn="just"/>
            <a:r>
              <a:rPr lang="uz-Cyrl-UZ" dirty="0" smtClean="0">
                <a:latin typeface="Times New Roman" pitchFamily="18" charset="0"/>
                <a:cs typeface="Times New Roman" pitchFamily="18" charset="0"/>
              </a:rPr>
              <a:t>Nuqsonning ekvivalent yuzi </a:t>
            </a:r>
            <a:r>
              <a:rPr lang="uz-Cyrl-UZ" i="1" dirty="0" smtClean="0">
                <a:latin typeface="Times New Roman" pitchFamily="18" charset="0"/>
                <a:cs typeface="Times New Roman" pitchFamily="18" charset="0"/>
              </a:rPr>
              <a:t>S</a:t>
            </a:r>
            <a:r>
              <a:rPr lang="uz-Cyrl-UZ" baseline="-25000" dirty="0" smtClean="0">
                <a:latin typeface="Times New Roman" pitchFamily="18" charset="0"/>
                <a:cs typeface="Times New Roman" pitchFamily="18" charset="0"/>
              </a:rPr>
              <a:t>e</a:t>
            </a:r>
            <a:r>
              <a:rPr lang="uz-Cyrl-UZ" dirty="0" smtClean="0">
                <a:latin typeface="Times New Roman" pitchFamily="18" charset="0"/>
                <a:cs typeface="Times New Roman" pitchFamily="18" charset="0"/>
              </a:rPr>
              <a:t> nuqson joylashgan chuqurlikda joylashgan va o‘sha amplitudadagi aks-sado-signal beradigan sun’iy qaytargich (yassi tubli teshik tubi) ning yuzi bilan o‘lchanadi. Ekvivalent diametr ham shu tarzda aniqlanadi. Nuqsonning ekvivalent o‘lchamini qo‘shilgan sxema bo‘yicha qiya o‘zgartkich bilan aniqlashda yassi tubli teshikning o‘qi dastaning akustik o‘qiga o‘qdosh bo‘ladi, BA-izlagichlar bilan o‘lchashda esa teshikning o‘qi yuzaga perpendikulyar bo‘ladi.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Nuqsonlarning ekvivalent o‘lchamini o‘lchashning ikki usuli: </a:t>
            </a:r>
            <a:r>
              <a:rPr lang="uz-Cyrl-UZ" u="sng" dirty="0" smtClean="0">
                <a:latin typeface="Times New Roman" pitchFamily="18" charset="0"/>
                <a:cs typeface="Times New Roman" pitchFamily="18" charset="0"/>
              </a:rPr>
              <a:t>test - namunalar yordamida </a:t>
            </a:r>
            <a:r>
              <a:rPr lang="uz-Cyrl-UZ" dirty="0" smtClean="0">
                <a:latin typeface="Times New Roman" pitchFamily="18" charset="0"/>
                <a:cs typeface="Times New Roman" pitchFamily="18" charset="0"/>
              </a:rPr>
              <a:t>va </a:t>
            </a:r>
            <a:r>
              <a:rPr lang="uz-Cyrl-UZ" u="sng" dirty="0" smtClean="0">
                <a:latin typeface="Times New Roman" pitchFamily="18" charset="0"/>
                <a:cs typeface="Times New Roman" pitchFamily="18" charset="0"/>
              </a:rPr>
              <a:t>ARD-diagrammalar bo‘yicha</a:t>
            </a:r>
            <a:r>
              <a:rPr lang="uz-Cyrl-UZ" dirty="0" smtClean="0">
                <a:latin typeface="Times New Roman" pitchFamily="18" charset="0"/>
                <a:cs typeface="Times New Roman" pitchFamily="18" charset="0"/>
              </a:rPr>
              <a:t>o‘lchash usullari mavjud. Birinchi usuldan nuqsondan kelayotgan aks-sado-signal test – namunada nuqson yotgan chuqurlikda tayyorlangan turli kattalikdagi yassi tubli teshiklardan kelayotgan signal bilan ketma ket solishtiriladi. Test-namuna nazorat qilinadigan buyumning ayni nushasidan iborat. Nuqsonlarning ekvivalent o‘lchamini o‘lchashga doir barcha amallar shundan iboratki, bunda nuqsondan kelayotgan aks-sado-signalga teng aks-sado-signal kelayotgan teshikni topish zarur bo‘ladi.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TotalTime>
  <Words>974</Words>
  <PresentationFormat>Экран (4:3)</PresentationFormat>
  <Paragraphs>27</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Тема Office</vt:lpstr>
      <vt:lpstr>11-Unit Mavzu: Buzmasdan nazorat qilish diagnostik usullari. Golografik usuli mohiyati </vt:lpstr>
      <vt:lpstr>Golografik usuli mohiyati </vt:lpstr>
      <vt:lpstr>Golografik usuli mohiyati</vt:lpstr>
      <vt:lpstr>Golografik usuli mohiyati</vt:lpstr>
      <vt:lpstr>Golografik usuli mohiyati</vt:lpstr>
      <vt:lpstr>Golografik usuli mohiyati</vt:lpstr>
      <vt:lpstr>Golografik usuli mohiyati</vt:lpstr>
      <vt:lpstr>Golografik usuli mohiyati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11-Unit Mavzu: Buzmasdan nazorat qilish diagnostik usullari. Golografik usuli mohiyati </dc:title>
  <dc:creator>Piloteh</dc:creator>
  <cp:lastModifiedBy>Piloteh</cp:lastModifiedBy>
  <cp:revision>2</cp:revision>
  <dcterms:created xsi:type="dcterms:W3CDTF">2019-11-06T06:39:32Z</dcterms:created>
  <dcterms:modified xsi:type="dcterms:W3CDTF">2019-11-06T07:24:02Z</dcterms:modified>
</cp:coreProperties>
</file>