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71481"/>
            <a:ext cx="7772400" cy="2214577"/>
          </a:xfrm>
        </p:spPr>
        <p:txBody>
          <a:bodyPr>
            <a:normAutofit fontScale="90000"/>
          </a:bodyPr>
          <a:lstStyle/>
          <a:p>
            <a:r>
              <a:rPr lang="en-US" b="1" dirty="0" smtClean="0"/>
              <a:t>12-Unit</a:t>
            </a:r>
            <a:r>
              <a:rPr lang="ru-RU" dirty="0" smtClean="0"/>
              <a:t/>
            </a:r>
            <a:br>
              <a:rPr lang="ru-RU" dirty="0" smtClean="0"/>
            </a:br>
            <a:r>
              <a:rPr lang="en-US" b="1" dirty="0" err="1" smtClean="0"/>
              <a:t>Mavzu</a:t>
            </a:r>
            <a:r>
              <a:rPr lang="en-US" b="1" dirty="0" smtClean="0"/>
              <a:t>: </a:t>
            </a:r>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 </a:t>
            </a:r>
            <a:r>
              <a:rPr lang="en-US" b="1" dirty="0" err="1" smtClean="0"/>
              <a:t>Issiqlik</a:t>
            </a:r>
            <a:r>
              <a:rPr lang="en-US" b="1" dirty="0" smtClean="0"/>
              <a:t> </a:t>
            </a:r>
            <a:r>
              <a:rPr lang="en-US" b="1" dirty="0" err="1" smtClean="0"/>
              <a:t>ta’siri</a:t>
            </a:r>
            <a:r>
              <a:rPr lang="en-US" b="1" dirty="0" smtClean="0"/>
              <a:t> </a:t>
            </a:r>
            <a:r>
              <a:rPr lang="en-US" b="1" dirty="0" err="1" smtClean="0"/>
              <a:t>ostida</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Подзаголовок 2"/>
          <p:cNvSpPr>
            <a:spLocks noGrp="1"/>
          </p:cNvSpPr>
          <p:nvPr>
            <p:ph type="subTitle" idx="1"/>
          </p:nvPr>
        </p:nvSpPr>
        <p:spPr>
          <a:xfrm>
            <a:off x="571472" y="2714620"/>
            <a:ext cx="8072494" cy="2924180"/>
          </a:xfrm>
        </p:spPr>
        <p:txBody>
          <a:bodyPr>
            <a:normAutofit/>
          </a:bodyPr>
          <a:lstStyle/>
          <a:p>
            <a:r>
              <a:rPr lang="en-US" b="1" dirty="0" err="1" smtClean="0"/>
              <a:t>Reja</a:t>
            </a:r>
            <a:r>
              <a:rPr lang="en-US" b="1" dirty="0" smtClean="0"/>
              <a:t>:</a:t>
            </a:r>
            <a:endParaRPr lang="ru-RU" dirty="0" smtClean="0"/>
          </a:p>
          <a:p>
            <a:r>
              <a:rPr lang="en-US" dirty="0" smtClean="0"/>
              <a:t>12.1. </a:t>
            </a:r>
            <a:r>
              <a:rPr lang="en-US" dirty="0" err="1" smtClean="0"/>
              <a:t>Akustik</a:t>
            </a:r>
            <a:r>
              <a:rPr lang="en-US" dirty="0" smtClean="0"/>
              <a:t> </a:t>
            </a:r>
            <a:r>
              <a:rPr lang="en-US" dirty="0" err="1" smtClean="0"/>
              <a:t>nazorat</a:t>
            </a:r>
            <a:r>
              <a:rPr lang="en-US" dirty="0" smtClean="0"/>
              <a:t> </a:t>
            </a:r>
            <a:r>
              <a:rPr lang="en-US" dirty="0" err="1" smtClean="0"/>
              <a:t>usuli</a:t>
            </a:r>
            <a:endParaRPr lang="ru-RU" dirty="0" smtClean="0"/>
          </a:p>
          <a:p>
            <a:r>
              <a:rPr lang="en-US" dirty="0" smtClean="0"/>
              <a:t>12.2. </a:t>
            </a:r>
            <a:r>
              <a:rPr lang="en-US" dirty="0" err="1" smtClean="0"/>
              <a:t>Issiqlik</a:t>
            </a:r>
            <a:r>
              <a:rPr lang="en-US" dirty="0" smtClean="0"/>
              <a:t> </a:t>
            </a:r>
            <a:r>
              <a:rPr lang="en-US" dirty="0" err="1" smtClean="0"/>
              <a:t>ta’siri</a:t>
            </a:r>
            <a:r>
              <a:rPr lang="en-US" dirty="0" smtClean="0"/>
              <a:t> </a:t>
            </a:r>
            <a:r>
              <a:rPr lang="en-US" dirty="0" err="1" smtClean="0"/>
              <a:t>ostida</a:t>
            </a:r>
            <a:r>
              <a:rPr lang="en-US" dirty="0" smtClean="0"/>
              <a:t> </a:t>
            </a:r>
            <a:r>
              <a:rPr lang="en-US" dirty="0" err="1" smtClean="0"/>
              <a:t>nazorat</a:t>
            </a:r>
            <a:r>
              <a:rPr lang="en-US" dirty="0" smtClean="0"/>
              <a:t> </a:t>
            </a:r>
            <a:r>
              <a:rPr lang="en-US" dirty="0" err="1" smtClean="0"/>
              <a:t>usuli</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1142984"/>
            <a:ext cx="8229600" cy="5286412"/>
          </a:xfrm>
        </p:spPr>
        <p:txBody>
          <a:bodyPr>
            <a:normAutofit fontScale="85000" lnSpcReduction="20000"/>
          </a:bodyPr>
          <a:lstStyle/>
          <a:p>
            <a:pPr algn="just"/>
            <a:r>
              <a:rPr lang="uz-Cyrl-UZ" dirty="0" smtClean="0">
                <a:latin typeface="Times New Roman" pitchFamily="18" charset="0"/>
                <a:cs typeface="Times New Roman" pitchFamily="18" charset="0"/>
              </a:rPr>
              <a:t>Amaliyotda aniqlangan nuqsonning kattaligi va turini baholash uchun nuqsonning istalgan sharoitida har qanday operator osongina o‘lchaydigan va oddiy raqamlar shaklida ifodalanadigan axborot belgilaridan foydalaniladi. 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oklar sifatini baholash uchun odatda nuqsonlarning quyidagi o‘lchanadigan tavsiflaridan foydalaniladi: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1. Aks-sado-signal amplitudasi qaytaruvchi, u nuqsonning yuzasining ultratovush dastasi o‘qiga perpendiklyar bo‘lgan tekislikka proeksiyasiga mutanosib bo‘ladi.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2. Shartli uzunlik, u o‘zgartkichning chok bo‘ylab siljish zonasi uzunligi bilan aniqlanib, topilgan nuqsondan kelayotgan aks-sado-signal ana shu zona doirasida qayd etiladi.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latin typeface="Times New Roman" pitchFamily="18" charset="0"/>
                <a:cs typeface="Times New Roman" pitchFamily="18" charset="0"/>
              </a:rPr>
              <a:t>3. Shartli balandlik, u nuqsonlarning yotish chuqurliklari orasidagi farqga teng bo‘lib, bu chuqurliklar qiya o‘zgartkichning chekka holatlarida, uni chok o‘qiga nisbatan perpendikulyar tarzda siljitib o‘lchanadi. Qiya o‘zgartkichning chekka holatlarida deganda nuqsondan kelayotgan aks-sado-signalning defektoskop yoyilmasida paydo bo‘lishi va yo‘qolishiga mos keluvchi holati tushuniladi.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4. 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okning uzunlik birligiga to‘g‘ri keluvchi nuqsonlar soni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5. Nuqsonning chok kesimi va uzunligi bo‘yicha koordinatalari. Nuqson turini baholash uchun quyida ko‘rib chiqiladigan qo‘shimcha axborot belgilaridan foydalaniladi. Nuqsonning payvand chokdagi o‘rni uchta koordinata bilan aniqlanadi, yani </a:t>
            </a:r>
            <a:r>
              <a:rPr lang="uz-Cyrl-UZ" i="1" dirty="0" smtClean="0">
                <a:latin typeface="Times New Roman" pitchFamily="18" charset="0"/>
                <a:cs typeface="Times New Roman" pitchFamily="18" charset="0"/>
              </a:rPr>
              <a:t>N</a:t>
            </a:r>
            <a:r>
              <a:rPr lang="uz-Cyrl-UZ" dirty="0" smtClean="0">
                <a:latin typeface="Times New Roman" pitchFamily="18" charset="0"/>
                <a:cs typeface="Times New Roman" pitchFamily="18" charset="0"/>
              </a:rPr>
              <a:t> – yuzaga normal bo‘yicha hisoblanadigan nuqsonning yotish chuqurligi; </a:t>
            </a:r>
            <a:r>
              <a:rPr lang="uz-Cyrl-UZ" i="1" dirty="0" smtClean="0">
                <a:latin typeface="Times New Roman" pitchFamily="18" charset="0"/>
                <a:cs typeface="Times New Roman" pitchFamily="18" charset="0"/>
              </a:rPr>
              <a:t>X</a:t>
            </a:r>
            <a:r>
              <a:rPr lang="uz-Cyrl-UZ" dirty="0" smtClean="0">
                <a:latin typeface="Times New Roman" pitchFamily="18" charset="0"/>
                <a:cs typeface="Times New Roman" pitchFamily="18" charset="0"/>
              </a:rPr>
              <a:t> – buyumning yuzasi bo‘ylab izlagichning nurlanish markazidan nuqsongacha bo‘lgan oraliq; </a:t>
            </a:r>
            <a:r>
              <a:rPr lang="uz-Cyrl-UZ" i="1" dirty="0" smtClean="0">
                <a:latin typeface="Times New Roman" pitchFamily="18" charset="0"/>
                <a:cs typeface="Times New Roman" pitchFamily="18" charset="0"/>
              </a:rPr>
              <a:t>L</a:t>
            </a:r>
            <a:r>
              <a:rPr lang="uz-Cyrl-UZ" dirty="0" smtClean="0">
                <a:latin typeface="Times New Roman" pitchFamily="18" charset="0"/>
                <a:cs typeface="Times New Roman" pitchFamily="18" charset="0"/>
              </a:rPr>
              <a:t> – chok o‘qi bo‘ylab nuqsondan qandaydir tanlangan hisoblash nuqtasigacha bo‘lgan oraliq.</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1142984"/>
            <a:ext cx="8229600" cy="5286412"/>
          </a:xfrm>
        </p:spPr>
        <p:txBody>
          <a:bodyPr>
            <a:normAutofit fontScale="85000" lnSpcReduction="10000"/>
          </a:bodyPr>
          <a:lstStyle/>
          <a:p>
            <a:pPr algn="just"/>
            <a:r>
              <a:rPr lang="uz-Cyrl-UZ" dirty="0" smtClean="0">
                <a:latin typeface="Times New Roman" pitchFamily="18" charset="0"/>
                <a:cs typeface="Times New Roman" pitchFamily="18" charset="0"/>
              </a:rPr>
              <a:t>Defektoskopning chuqulikni o‘lchaydigan qurilmasi zondlovchi impuls bilan nuqsondan kelayotgan aks-sado-signal orasidagi vaqt oralig‘ini </a:t>
            </a:r>
            <a:r>
              <a:rPr lang="uz-Cyrl-UZ" i="1"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ni o‘lchaydi. Ultratovush to‘lqinlarining metall va prizmada tarqalish tezliklari hamda ultratovushni kiritish burchaklari odatda ma’lum bo‘lgani uchun </a:t>
            </a:r>
            <a:r>
              <a:rPr lang="uz-Cyrl-UZ" i="1"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ga qarab </a:t>
            </a:r>
            <a:r>
              <a:rPr lang="uz-Cyrl-UZ" i="1" dirty="0" smtClean="0">
                <a:latin typeface="Times New Roman" pitchFamily="18" charset="0"/>
                <a:cs typeface="Times New Roman" pitchFamily="18" charset="0"/>
              </a:rPr>
              <a:t>N</a:t>
            </a:r>
            <a:r>
              <a:rPr lang="uz-Cyrl-UZ" dirty="0" smtClean="0">
                <a:latin typeface="Times New Roman" pitchFamily="18" charset="0"/>
                <a:cs typeface="Times New Roman" pitchFamily="18" charset="0"/>
              </a:rPr>
              <a:t> va </a:t>
            </a:r>
            <a:r>
              <a:rPr lang="uz-Cyrl-UZ" i="1" dirty="0" smtClean="0">
                <a:latin typeface="Times New Roman" pitchFamily="18" charset="0"/>
                <a:cs typeface="Times New Roman" pitchFamily="18" charset="0"/>
              </a:rPr>
              <a:t>X</a:t>
            </a:r>
            <a:r>
              <a:rPr lang="uz-Cyrl-UZ" dirty="0" smtClean="0">
                <a:latin typeface="Times New Roman" pitchFamily="18" charset="0"/>
                <a:cs typeface="Times New Roman" pitchFamily="18" charset="0"/>
              </a:rPr>
              <a:t> ni aniqlash mumkin.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Ultratovushli defektoskopiada aks-sado-signal amplitudasi nuqsondan kelayotgan aks-sado-signali o‘sha o‘zgartkichning o‘zi malum kattalikdagi va geometrik shakldagi tayanch qaytargichdan olgan qandaydir tayanch signal bilan solishtirishdan iborat bo‘lgan usul bilan o‘lchanadi.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1142984"/>
            <a:ext cx="8229600" cy="5500726"/>
          </a:xfrm>
        </p:spPr>
        <p:txBody>
          <a:bodyPr>
            <a:normAutofit fontScale="70000" lnSpcReduction="20000"/>
          </a:bodyPr>
          <a:lstStyle/>
          <a:p>
            <a:pPr algn="just"/>
            <a:r>
              <a:rPr lang="uz-Cyrl-UZ" dirty="0" smtClean="0">
                <a:latin typeface="Times New Roman" pitchFamily="18" charset="0"/>
                <a:cs typeface="Times New Roman" pitchFamily="18" charset="0"/>
              </a:rPr>
              <a:t>Qanday turdagi nuqson aniqlanganligi oldindan ma’lum bo‘lganda edi, u holda nuqsondan kelayotgan aks-sado-signalni shakli nuqson shakliga eng yaqin bo‘lgan sun’iy qaytargichdan kelayotgan signal bilan solishtirish eng to‘g‘ri bo‘lardi. Ammo ko‘pincha nuqsonning turini etarlicha ishonch bilan aniqlash mumkin bo‘lmaydi. Bundan tashqari, nuqsonning o‘lchami har qanday o‘lchashda hosil bo‘luvchi biron bir standartlashtirilgan qiymat orqali ifodalanmog‘i kerak. </a:t>
            </a:r>
            <a:r>
              <a:rPr lang="uz-Cyrl-UZ" dirty="0" smtClean="0">
                <a:latin typeface="Times New Roman" pitchFamily="18" charset="0"/>
                <a:cs typeface="Times New Roman" pitchFamily="18" charset="0"/>
              </a:rPr>
              <a:t>S</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u </a:t>
            </a:r>
            <a:r>
              <a:rPr lang="uz-Cyrl-UZ" dirty="0" smtClean="0">
                <a:latin typeface="Times New Roman" pitchFamily="18" charset="0"/>
                <a:cs typeface="Times New Roman" pitchFamily="18" charset="0"/>
              </a:rPr>
              <a:t>bois aks-sado-signal amplitudasini o‘lchashni bir hillashtirish maqsadida nuqsonning ekvivalent yuzi (yoki ekvivalent diametr) tushunchasi joriy etilgan.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Nuqsonning ekvivalent yuzi </a:t>
            </a:r>
            <a:r>
              <a:rPr lang="uz-Cyrl-UZ" i="1" dirty="0" smtClean="0">
                <a:latin typeface="Times New Roman" pitchFamily="18" charset="0"/>
                <a:cs typeface="Times New Roman" pitchFamily="18" charset="0"/>
              </a:rPr>
              <a:t>S</a:t>
            </a:r>
            <a:r>
              <a:rPr lang="uz-Cyrl-UZ" baseline="-25000" dirty="0" smtClean="0">
                <a:latin typeface="Times New Roman" pitchFamily="18" charset="0"/>
                <a:cs typeface="Times New Roman" pitchFamily="18" charset="0"/>
              </a:rPr>
              <a:t>e</a:t>
            </a:r>
            <a:r>
              <a:rPr lang="uz-Cyrl-UZ" dirty="0" smtClean="0">
                <a:latin typeface="Times New Roman" pitchFamily="18" charset="0"/>
                <a:cs typeface="Times New Roman" pitchFamily="18" charset="0"/>
              </a:rPr>
              <a:t> nuqson joylashgan chuqurlikda joylashgan va o‘sha amplitudadagi aks-sado-signal beradigan sun’iy qaytargich (yassi tubli teshik tubi) ning yuzi bilan o‘lchanadi. Ekvivalent diametr ham shu tarzda aniqlanadi. Nuqsonning ekvivalent o‘lchamini qo‘shilgan sxema bo‘yicha qiya o‘zgartkich bilan aniqlashda yassi tubli teshikning o‘qi dastaning akustik o‘qiga o‘qdosh bo‘ladi, BA-izlagichlar bilan o‘lchashda esa teshikning o‘qi yuzaga perpendikulyar bo‘ladi.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Akustik</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1214422"/>
            <a:ext cx="8229600" cy="4911741"/>
          </a:xfrm>
        </p:spPr>
        <p:txBody>
          <a:bodyPr>
            <a:normAutofit fontScale="70000" lnSpcReduction="20000"/>
          </a:bodyPr>
          <a:lstStyle/>
          <a:p>
            <a:pPr algn="just"/>
            <a:r>
              <a:rPr lang="uz-Cyrl-UZ" dirty="0" smtClean="0">
                <a:latin typeface="Times New Roman" pitchFamily="18" charset="0"/>
                <a:cs typeface="Times New Roman" pitchFamily="18" charset="0"/>
              </a:rPr>
              <a:t>Nuqsonlarning ekvivalent o‘lchamini o‘lchashning ikki usuli: </a:t>
            </a:r>
            <a:r>
              <a:rPr lang="uz-Cyrl-UZ" u="sng" dirty="0" smtClean="0">
                <a:latin typeface="Times New Roman" pitchFamily="18" charset="0"/>
                <a:cs typeface="Times New Roman" pitchFamily="18" charset="0"/>
              </a:rPr>
              <a:t>test - namunalar yordamida </a:t>
            </a:r>
            <a:r>
              <a:rPr lang="uz-Cyrl-UZ" dirty="0" smtClean="0">
                <a:latin typeface="Times New Roman" pitchFamily="18" charset="0"/>
                <a:cs typeface="Times New Roman" pitchFamily="18" charset="0"/>
              </a:rPr>
              <a:t>va </a:t>
            </a:r>
            <a:r>
              <a:rPr lang="uz-Cyrl-UZ" u="sng" dirty="0" smtClean="0">
                <a:latin typeface="Times New Roman" pitchFamily="18" charset="0"/>
                <a:cs typeface="Times New Roman" pitchFamily="18" charset="0"/>
              </a:rPr>
              <a:t>ARD-diagrammalar bo‘yicha</a:t>
            </a:r>
            <a:r>
              <a:rPr lang="uz-Cyrl-UZ" dirty="0" smtClean="0">
                <a:latin typeface="Times New Roman" pitchFamily="18" charset="0"/>
                <a:cs typeface="Times New Roman" pitchFamily="18" charset="0"/>
              </a:rPr>
              <a:t>o‘lchash usullari mavjud. Birinchi usuldan nuqsondan kelayotgan aks-sado-signal test – namunada nuqson yotgan chuqurlikda tayyorlangan turli kattalikdagi yassi tubli teshiklardan kelayotgan signal bilan ketma ket solishtiriladi. Test-namuna nazorat qilinadigan buyumning ayni nushasidan iborat. Nuqsonlarning ekvivalent o‘lchamini o‘lchashga doir barcha amallar shundan iboratki, bunda nuqsondan kelayotgan aks-sado-signalga teng aks-sado-signal kelayotgan teshikni topish zarur bo‘ladi.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Usulning asosiy afzalliklariga uning oddiyligi va qulayligi kiradi. Ammo yassi tubli qaytarkichlarning diametri va joylashish chuqurligi bo‘yicha keng to‘plamlari namunalarini ko‘p miqdorda tayyorlash zarurligi usulning kamchiligi hisoblanadi. Bundan tashqari, test–namuna yuzasining sifatini va akustik xossalari nazorat qilinadigan buyumga to‘la to‘kis mos bo‘lishi kerak</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Issiqlik</a:t>
            </a:r>
            <a:r>
              <a:rPr lang="en-US" b="1" dirty="0" smtClean="0"/>
              <a:t> </a:t>
            </a:r>
            <a:r>
              <a:rPr lang="en-US" b="1" dirty="0" err="1" smtClean="0"/>
              <a:t>ta’siri</a:t>
            </a:r>
            <a:r>
              <a:rPr lang="en-US" b="1" dirty="0" smtClean="0"/>
              <a:t> </a:t>
            </a:r>
            <a:r>
              <a:rPr lang="en-US" b="1" dirty="0" err="1" smtClean="0"/>
              <a:t>ostida</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85000" lnSpcReduction="20000"/>
          </a:bodyPr>
          <a:lstStyle/>
          <a:p>
            <a:pPr algn="just"/>
            <a:r>
              <a:rPr lang="uz-Cyrl-UZ" dirty="0" smtClean="0">
                <a:latin typeface="Times New Roman" pitchFamily="18" charset="0"/>
                <a:cs typeface="Times New Roman" pitchFamily="18" charset="0"/>
              </a:rPr>
              <a:t>Sifatni avtomatlashtirilgan, juda tez va kontaktsiz usulda nazorat qilishda o‘tuvchi o‘zgartkichli defektoskoplardan samarali foydalaniladi, ular uzun ob’ektlar (quvurlar, chiviqlar, ko‘ndalang o‘lchamlari 0,15 – 135 mm bo‘lgan simlar) hamda mayda detallar (podshipniklar zoldirlari va roliklari, metall buyumlar va b.) ni keng tur-o‘lchamlar doirasida tekshirishga imkon beradi. Bunda nazorat unumdorligi 50m/s ni (sim uchun) yoki soatiga bir necha ming mayda detallarni tashkil etishi mumkin. Quvurlar, chiviqlarni nazorat qilish unumdorligi tashish hamda yaroqsizga chiqarish qurilmalarining inersionligi bilan cheklanib, kamdan kam hollarda 3 m/sek dan oshadi.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Issiqlik</a:t>
            </a:r>
            <a:r>
              <a:rPr lang="en-US" b="1" dirty="0" smtClean="0"/>
              <a:t> </a:t>
            </a:r>
            <a:r>
              <a:rPr lang="en-US" b="1" dirty="0" err="1" smtClean="0"/>
              <a:t>ta’siri</a:t>
            </a:r>
            <a:r>
              <a:rPr lang="en-US" b="1" dirty="0" smtClean="0"/>
              <a:t> </a:t>
            </a:r>
            <a:r>
              <a:rPr lang="en-US" b="1" dirty="0" err="1" smtClean="0"/>
              <a:t>ostida</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t>Defektoskopning asosiy parametri sezgirlik bo‘sag‘asi berilgan shakldagi nuqsonning eng kichik o‘lchamlari bilan belgilanadi, bunday o‘lchamlarda signal halaqit nisbati ikkiga teng buladi. Sezgirlik bo‘sag‘asi odatda turli shakldagi, masalan, quvurlar va chiviqlardagi har xil diametrli teshiklar ko‘rinishidagi, simdagi bo‘ylama chiziqlar ko‘rinishidagi sun’iy nuqsonlari bo‘lgan kalibrlangan namuna yordamida aniqlanadi. Real sezgirlik bo‘sag‘asi ob’ekt parametrlarining juz’iy o‘zgarishi (variatsiya) bilan bog‘liq bo‘lgan halaqitlar darajasiga, masalan, yuzaning g‘adir budurligi va hokazolarga bog‘liq bo‘ladi. O‘tuvchi o‘zgartkichli defektoskopning sezgirlik bo‘sag‘asi odatda, ko‘ndalang o‘lcham (detalning diametri) foizida ifodalangan bo‘ylama uzun tor nuqsonning  chuqurligi bilan belgilanadi. </a:t>
            </a:r>
            <a:endParaRPr lang="ru-RU" dirty="0" smtClean="0"/>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Issiqlik</a:t>
            </a:r>
            <a:r>
              <a:rPr lang="en-US" b="1" dirty="0" smtClean="0"/>
              <a:t> </a:t>
            </a:r>
            <a:r>
              <a:rPr lang="en-US" b="1" dirty="0" err="1" smtClean="0"/>
              <a:t>ta’siri</a:t>
            </a:r>
            <a:r>
              <a:rPr lang="en-US" b="1" dirty="0" smtClean="0"/>
              <a:t> </a:t>
            </a:r>
            <a:r>
              <a:rPr lang="en-US" b="1" dirty="0" err="1" smtClean="0"/>
              <a:t>ostida</a:t>
            </a:r>
            <a:r>
              <a:rPr lang="en-US" b="1" dirty="0" smtClean="0"/>
              <a:t> </a:t>
            </a:r>
            <a:r>
              <a:rPr lang="en-US" b="1" dirty="0" err="1" smtClean="0"/>
              <a:t>nazorat</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4829196"/>
          </a:xfrm>
        </p:spPr>
        <p:txBody>
          <a:bodyPr>
            <a:normAutofit fontScale="62500" lnSpcReduction="20000"/>
          </a:bodyPr>
          <a:lstStyle/>
          <a:p>
            <a:pPr algn="just"/>
            <a:r>
              <a:rPr lang="uz-Cyrl-UZ" dirty="0" smtClean="0">
                <a:latin typeface="Times New Roman" pitchFamily="18" charset="0"/>
                <a:cs typeface="Times New Roman" pitchFamily="18" charset="0"/>
              </a:rPr>
              <a:t>Materiallarining navlari, tur-o‘lchamlari va markalari  turli tuman bo‘lgan uzun buyumlarni nazorat qilish uchun universal VD-30P defektoskopi ishlab chiqilgan.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Xorijiy defektoskoplardan eng mukammali Ferster institutida (Germaniya) yaratilgan asboblardir. Mamlakatimizda ulardan ferromagnit (asosan) va noferromagnit materiallar hamda qotishmalardan ishlangan quvurlar, chiviqlar va simlarni nazorat qilish uchun muvaffaqqiyat bilan foydalanilmoqda. Quvur va chiviqlar “Defektograf 2.181”, “Defektovar 2.187”, “Defektomat 2.189” asboblari bilan, 1000°S gacha qizdirilgan chiviqlar, simlar esa “Defektoterm 2.186” asbobi yordamida nazorat kilinadi. Ularning hammasi axborot modulyasion va proeksiya usullarida chiqariladigan  tuzilmaviy sxemalarga binoan ishlab chiqarilgan. Asboblar kalta uyg‘otuvchi g‘altaklari bo‘lgan o‘tuvchi o‘zgartkichlar to‘plami bilan, “Defektovar” esa quvurlarning ichki yuzasini nazorat qilish uchun “Intratest 2.187.1” qurilmasi bo‘lgan ichki o‘tuvchi o‘zgartkichlar tuplami bilan ta’minlangan.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931</Words>
  <PresentationFormat>Экран (4:3)</PresentationFormat>
  <Paragraphs>29</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Тема Office</vt:lpstr>
      <vt:lpstr>12-Unit Mavzu: Akustik nazorat usuli. Issiqlik ta’siri ostida nazorat usuli. </vt:lpstr>
      <vt:lpstr>Akustik nazorat usuli. </vt:lpstr>
      <vt:lpstr>Akustik nazorat usuli. </vt:lpstr>
      <vt:lpstr>Akustik nazorat usuli. </vt:lpstr>
      <vt:lpstr>Akustik nazorat usuli. </vt:lpstr>
      <vt:lpstr>Akustik nazorat usuli. </vt:lpstr>
      <vt:lpstr>Issiqlik ta’siri ostida nazorat usuli. </vt:lpstr>
      <vt:lpstr>Issiqlik ta’siri ostida nazorat usuli. </vt:lpstr>
      <vt:lpstr>Issiqlik ta’siri ostida nazorat usuli.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12-Unit Mavzu: Akustik nazorat usuli. Issiqlik ta’siri ostida nazorat usuli. </dc:title>
  <dc:creator>Piloteh</dc:creator>
  <cp:lastModifiedBy>Piloteh</cp:lastModifiedBy>
  <cp:revision>6</cp:revision>
  <dcterms:created xsi:type="dcterms:W3CDTF">2019-11-06T07:24:12Z</dcterms:created>
  <dcterms:modified xsi:type="dcterms:W3CDTF">2019-11-06T08:03:11Z</dcterms:modified>
</cp:coreProperties>
</file>