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6" r:id="rId3"/>
    <p:sldId id="327" r:id="rId4"/>
    <p:sldId id="326" r:id="rId5"/>
    <p:sldId id="306" r:id="rId6"/>
    <p:sldId id="325" r:id="rId7"/>
    <p:sldId id="308" r:id="rId8"/>
    <p:sldId id="310" r:id="rId9"/>
    <p:sldId id="311" r:id="rId10"/>
    <p:sldId id="312" r:id="rId11"/>
    <p:sldId id="313" r:id="rId12"/>
    <p:sldId id="314" r:id="rId13"/>
    <p:sldId id="315" r:id="rId14"/>
    <p:sldId id="317" r:id="rId15"/>
    <p:sldId id="336" r:id="rId16"/>
    <p:sldId id="257" r:id="rId17"/>
    <p:sldId id="337" r:id="rId18"/>
    <p:sldId id="320" r:id="rId19"/>
    <p:sldId id="328" r:id="rId20"/>
    <p:sldId id="263" r:id="rId21"/>
    <p:sldId id="318" r:id="rId22"/>
    <p:sldId id="322" r:id="rId23"/>
    <p:sldId id="321" r:id="rId24"/>
    <p:sldId id="323" r:id="rId25"/>
    <p:sldId id="319" r:id="rId26"/>
    <p:sldId id="324" r:id="rId27"/>
    <p:sldId id="286" r:id="rId28"/>
    <p:sldId id="329" r:id="rId29"/>
    <p:sldId id="264" r:id="rId30"/>
    <p:sldId id="330" r:id="rId31"/>
    <p:sldId id="339" r:id="rId32"/>
    <p:sldId id="290" r:id="rId33"/>
    <p:sldId id="291" r:id="rId34"/>
    <p:sldId id="331" r:id="rId35"/>
    <p:sldId id="335" r:id="rId36"/>
    <p:sldId id="266" r:id="rId37"/>
    <p:sldId id="332" r:id="rId38"/>
    <p:sldId id="267" r:id="rId39"/>
    <p:sldId id="268" r:id="rId40"/>
    <p:sldId id="297" r:id="rId41"/>
    <p:sldId id="333" r:id="rId42"/>
    <p:sldId id="271" r:id="rId43"/>
    <p:sldId id="272" r:id="rId44"/>
    <p:sldId id="342" r:id="rId45"/>
    <p:sldId id="274" r:id="rId46"/>
    <p:sldId id="347" r:id="rId47"/>
    <p:sldId id="346" r:id="rId48"/>
    <p:sldId id="278" r:id="rId49"/>
    <p:sldId id="300" r:id="rId50"/>
    <p:sldId id="301" r:id="rId51"/>
    <p:sldId id="340" r:id="rId52"/>
    <p:sldId id="348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94660"/>
  </p:normalViewPr>
  <p:slideViewPr>
    <p:cSldViewPr>
      <p:cViewPr varScale="1">
        <p:scale>
          <a:sx n="77" d="100"/>
          <a:sy n="77" d="100"/>
        </p:scale>
        <p:origin x="150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361F1-F84B-4A9E-98AA-214AAE4A5C5C}" type="datetimeFigureOut">
              <a:rPr lang="en-US" smtClean="0"/>
              <a:t>9/13/2025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A56E1A-04BD-4519-A736-BC2FB720EC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102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14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7532-4523-28E3-78A4-A83CF21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DF238-F63A-DC8E-752B-510B5EF64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0D01A-E8DE-E7AA-F9CC-C6D0F9175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657BC-5722-CC21-2286-E76E35562C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35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7EE05-1141-A363-8DD6-6FC2C852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7041E-9A2E-6CF7-82D2-188B300CFA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8ED1D-3154-9B5F-AD74-B111D148A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AB2C5-B8BA-5001-AAD5-997E87FA94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524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62812-3E43-9DCD-FBA6-B984929C8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7591CF-5731-D0D2-A7F6-3A128A8BB8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C4A3F8-BF77-58FF-4E73-228DFB2989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B13B39-7BE8-BAF9-9FE6-F361628686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47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703FB-5D80-7164-E132-092E6F5E7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C13B94-A9DF-BE43-0783-8C1CAFCCC6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0C94EA-BCC6-465C-214B-B63551AFB5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F35BA0-21FA-367D-D066-D4CB729331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96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8E3382-76FF-CC22-8745-191053DDB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603D6-E0F4-C4E0-938A-32E8A7CB29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38B090-2F78-8B68-EDEB-7837B0D76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DC0B70-01E7-417E-FFC1-ACF54C215C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98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A56E1A-04BD-4519-A736-BC2FB720ECD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9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EE820-E161-4D27-92EC-5F1829E29638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7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0DE8C-7FE1-4E55-ADC6-9F550C74F8B9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928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023A3-8415-4887-9263-48A740AC3ECB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57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7CAB6-0687-471C-8977-A13A35B77F12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6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63032-9167-4C9C-B902-5EC35C75527F}" type="datetime1">
              <a:rPr lang="en-US" smtClean="0"/>
              <a:t>9/13/2025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99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712A-3733-4977-AF31-98B015E419C6}" type="datetime1">
              <a:rPr lang="en-US" smtClean="0"/>
              <a:t>9/13/2025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170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5F27-48ED-4ACA-83C7-01347B5E53A1}" type="datetime1">
              <a:rPr lang="en-US" smtClean="0"/>
              <a:t>9/13/2025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984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81445-67DB-48EB-BE51-F8E0FBD5D987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987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DA7A-F9F7-4C19-991C-C4FF8EC32144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742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0864-819E-4972-BAE2-B82E0828C3F2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442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986F6-63E5-457D-8556-F0D6AC4531E1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58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C4C4F-C785-44BD-B404-28BA84288302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571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C8896-6B23-4742-99E7-A7D841882672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026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35F4-C7DB-44A9-93D8-6D2490EFD44C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922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75DB3-7CE3-4B3D-814D-27462A27556F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048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5B27-9AB0-4FDF-96F8-5CFB9DB8897B}" type="datetime1">
              <a:rPr lang="en-US" smtClean="0"/>
              <a:t>9/13/2025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335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DF71B-6531-489E-B616-E19DBDF56DA1}" type="datetime1">
              <a:rPr lang="en-US" smtClean="0"/>
              <a:t>9/13/2025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480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A57E3-E208-436C-A1AD-51E73B21DE17}" type="datetime1">
              <a:rPr lang="en-US" smtClean="0"/>
              <a:t>9/13/2025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325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EE5A3-DF44-4DC6-9CC4-0527EF6C4F7E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5835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4F557-BC0C-490E-A698-C765ECF26818}" type="datetime1">
              <a:rPr lang="en-US" smtClean="0"/>
              <a:t>9/13/2025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3712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7664E-47A7-4F09-B344-F759386725E0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1777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451D0-CBDB-4D45-936D-B7330F106684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38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AB3AC-B7BB-468D-89B5-DE15E20A85CA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84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4D29A-9FC8-4DA5-90F4-999E4963693E}" type="datetime1">
              <a:rPr lang="en-US" smtClean="0"/>
              <a:t>9/13/2025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997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838200"/>
            <a:ext cx="8610600" cy="3985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II- Reactor Design (ChEg 4101)</a:t>
            </a: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Prerequisite: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 I-Reaction Kinetics (ChEg3104)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1: Introduction to Reactor Design </a:t>
            </a:r>
          </a:p>
          <a:p>
            <a:pPr algn="ctr">
              <a:lnSpc>
                <a:spcPct val="150000"/>
              </a:lnSpc>
            </a:pPr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1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Adamu Esubalew (PhD, ChEg) 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Addis Ababa,  Ethiopia </a:t>
            </a: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FF2B-177C-4FEF-95FA-38B29EE36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5400" y="6391470"/>
            <a:ext cx="2133600" cy="365125"/>
          </a:xfrm>
        </p:spPr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0DE7A6-5C5A-4034-8F1B-6155DB5659CB}"/>
              </a:ext>
            </a:extLst>
          </p:cNvPr>
          <p:cNvCxnSpPr>
            <a:cxnSpLocks/>
          </p:cNvCxnSpPr>
          <p:nvPr/>
        </p:nvCxnSpPr>
        <p:spPr>
          <a:xfrm>
            <a:off x="0" y="46653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3CF04B-712D-4599-9DA8-952DF023918D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02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7"/>
    </mc:Choice>
    <mc:Fallback xmlns="">
      <p:transition spd="slow" advTm="611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6B3ED-BB09-3FAF-D517-C6879C882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EBDAE5D-0E8A-14ED-F6EB-3CF40118B851}"/>
              </a:ext>
            </a:extLst>
          </p:cNvPr>
          <p:cNvSpPr/>
          <p:nvPr/>
        </p:nvSpPr>
        <p:spPr>
          <a:xfrm>
            <a:off x="228600" y="838200"/>
            <a:ext cx="8610600" cy="498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the principles of reaction engineering,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type of reactors and their classification modes,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cases why do you design, when do you design and how to design reactors, and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basic equations of materials and energy balances for reactors design.</a:t>
            </a:r>
          </a:p>
          <a:p>
            <a:pPr algn="just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50000"/>
              </a:lnSpc>
            </a:pPr>
            <a:endParaRPr lang="en-US" alt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D088E-2994-4724-FDC5-3EBE965A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00200" y="6307887"/>
            <a:ext cx="2133600" cy="365125"/>
          </a:xfrm>
        </p:spPr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7A13B4-4228-BD01-355B-5CF22B26BF3B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0D1F73-468A-0C98-D343-F56E94F52AD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7E0A8-1833-6F2D-D45F-C3DB9442E3DA}"/>
              </a:ext>
            </a:extLst>
          </p:cNvPr>
          <p:cNvSpPr txBox="1"/>
          <p:nvPr/>
        </p:nvSpPr>
        <p:spPr>
          <a:xfrm>
            <a:off x="762000" y="184988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40"/>
    </mc:Choice>
    <mc:Fallback xmlns="">
      <p:transition spd="slow" advTm="318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BF661-300A-1593-6614-24D94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C76C2B5-3236-CB98-24CA-907AAD7A65B2}"/>
              </a:ext>
            </a:extLst>
          </p:cNvPr>
          <p:cNvSpPr/>
          <p:nvPr/>
        </p:nvSpPr>
        <p:spPr>
          <a:xfrm>
            <a:off x="442291" y="381000"/>
            <a:ext cx="861060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 outlines </a:t>
            </a:r>
            <a:endParaRPr lang="en-US" alt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B1F2-29A9-8FC3-07BA-BF189419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676400" y="6372915"/>
            <a:ext cx="2133600" cy="365125"/>
          </a:xfrm>
        </p:spPr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552405-2DB8-9044-759D-90AB1A17E3B7}"/>
              </a:ext>
            </a:extLst>
          </p:cNvPr>
          <p:cNvCxnSpPr>
            <a:cxnSpLocks/>
          </p:cNvCxnSpPr>
          <p:nvPr/>
        </p:nvCxnSpPr>
        <p:spPr>
          <a:xfrm>
            <a:off x="-62948" y="1371600"/>
            <a:ext cx="928314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3DD824-EB9E-B6DB-278F-D2AA3AD23466}"/>
              </a:ext>
            </a:extLst>
          </p:cNvPr>
          <p:cNvCxnSpPr>
            <a:cxnSpLocks/>
          </p:cNvCxnSpPr>
          <p:nvPr/>
        </p:nvCxnSpPr>
        <p:spPr>
          <a:xfrm>
            <a:off x="15240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E4D9607-B42B-5249-B853-213A39CD3040}"/>
              </a:ext>
            </a:extLst>
          </p:cNvPr>
          <p:cNvSpPr/>
          <p:nvPr/>
        </p:nvSpPr>
        <p:spPr>
          <a:xfrm>
            <a:off x="442290" y="1541762"/>
            <a:ext cx="8015909" cy="366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reaction engineering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reactors and their classifications</a:t>
            </a:r>
            <a:endParaRPr lang="en-US" sz="28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 design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energy balances</a:t>
            </a:r>
          </a:p>
          <a:p>
            <a:pPr>
              <a:lnSpc>
                <a:spcPct val="120000"/>
              </a:lnSpc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52CBF-56A1-5CC7-6682-A7BB1778B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8D8EA15-1438-493B-68AD-EB4E943DA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990599"/>
            <a:ext cx="8839200" cy="5365749"/>
          </a:xfrm>
        </p:spPr>
        <p:txBody>
          <a:bodyPr>
            <a:normAutofit fontScale="25000" lnSpcReduction="20000"/>
          </a:bodyPr>
          <a:lstStyle/>
          <a:p>
            <a:endParaRPr lang="en-US" alt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plants are combinations of both </a:t>
            </a: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operations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chemical </a:t>
            </a: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defTabSz="601663">
              <a:lnSpc>
                <a:spcPct val="170000"/>
              </a:lnSpc>
            </a:pP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operations: 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treatments or operations (</a:t>
            </a:r>
            <a:r>
              <a:rPr lang="en-US" sz="10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heat transfer, fluid flow, mass transfer and separation processes). </a:t>
            </a:r>
          </a:p>
          <a:p>
            <a:pPr lvl="0" algn="just" defTabSz="601663">
              <a:lnSpc>
                <a:spcPct val="170000"/>
              </a:lnSpc>
            </a:pP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process: 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occurs,  and reactants are  converted into products in the reactors.</a:t>
            </a:r>
            <a:endParaRPr lang="en-US" altLang="en-US" sz="10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6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30F80-D710-21F1-859D-2FEF74875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905000" y="6389478"/>
            <a:ext cx="2133600" cy="365125"/>
          </a:xfrm>
        </p:spPr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82F07F-50C5-4A74-F902-A7FEA782A321}"/>
              </a:ext>
            </a:extLst>
          </p:cNvPr>
          <p:cNvCxnSpPr>
            <a:cxnSpLocks/>
          </p:cNvCxnSpPr>
          <p:nvPr/>
        </p:nvCxnSpPr>
        <p:spPr>
          <a:xfrm flipV="1">
            <a:off x="0" y="989273"/>
            <a:ext cx="9182100" cy="2692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2135D13-706B-7BCD-8E78-EF5033101C33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C2F04F6-3515-77FB-7A90-AA8A136E133D}"/>
              </a:ext>
            </a:extLst>
          </p:cNvPr>
          <p:cNvSpPr txBox="1"/>
          <p:nvPr/>
        </p:nvSpPr>
        <p:spPr>
          <a:xfrm>
            <a:off x="381000" y="152098"/>
            <a:ext cx="8458200" cy="69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Overview of reaction engineering </a:t>
            </a:r>
            <a:endParaRPr lang="en-US" alt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6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47"/>
    </mc:Choice>
    <mc:Fallback xmlns="">
      <p:transition spd="slow" advTm="3954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FED45-CCD5-E914-FF22-F52559D0D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8170F7E-2C0D-0E36-20DD-9E502EB59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" y="644137"/>
            <a:ext cx="8686800" cy="5451864"/>
          </a:xfrm>
        </p:spPr>
        <p:txBody>
          <a:bodyPr>
            <a:normAutofit fontScale="25000" lnSpcReduction="20000"/>
          </a:bodyPr>
          <a:lstStyle/>
          <a:p>
            <a:endParaRPr lang="en-US" alt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study of chemical reaction engineering  combines the study of chemical kinetics with the reactors design.</a:t>
            </a:r>
          </a:p>
          <a:p>
            <a:pPr marL="228600" indent="-2286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kinetics and reactor design are the heart of producing almost all industrial chemicals.</a:t>
            </a:r>
          </a:p>
          <a:p>
            <a:pPr marL="228600" indent="-2286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kinetics is the study of chemical </a:t>
            </a: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rates 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0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reaction mechanisms</a:t>
            </a:r>
            <a:r>
              <a:rPr lang="en-US" sz="10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8600" indent="-22860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endParaRPr lang="en-US" sz="10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6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6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D49C6-71BD-6067-FFDA-854B14D12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94174"/>
            <a:ext cx="2133600" cy="365125"/>
          </a:xfrm>
        </p:spPr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F1C971-7D4E-A834-35C5-B641AFA7DB38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C3212F5-3D70-93D0-FA55-2C170130CEEF}"/>
              </a:ext>
            </a:extLst>
          </p:cNvPr>
          <p:cNvCxnSpPr>
            <a:cxnSpLocks/>
          </p:cNvCxnSpPr>
          <p:nvPr/>
        </p:nvCxnSpPr>
        <p:spPr>
          <a:xfrm>
            <a:off x="76200" y="6400800"/>
            <a:ext cx="90678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4B2DAF52-F298-D7FD-8E97-E7AB58146CB0}"/>
              </a:ext>
            </a:extLst>
          </p:cNvPr>
          <p:cNvSpPr txBox="1">
            <a:spLocks/>
          </p:cNvSpPr>
          <p:nvPr/>
        </p:nvSpPr>
        <p:spPr>
          <a:xfrm>
            <a:off x="571500" y="159716"/>
            <a:ext cx="82296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</p:spTree>
    <p:extLst>
      <p:ext uri="{BB962C8B-B14F-4D97-AF65-F5344CB8AC3E}">
        <p14:creationId xmlns:p14="http://schemas.microsoft.com/office/powerpoint/2010/main" val="285800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79"/>
    </mc:Choice>
    <mc:Fallback xmlns="">
      <p:transition spd="slow" advTm="5267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A10E3-9DAD-2B92-A4F7-940D989755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DEC0533-96F6-C900-CE86-3736FB59D0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685799"/>
            <a:ext cx="8839200" cy="6077339"/>
          </a:xfrm>
        </p:spPr>
        <p:txBody>
          <a:bodyPr>
            <a:normAutofit fontScale="25000" lnSpcReduction="20000"/>
          </a:bodyPr>
          <a:lstStyle/>
          <a:p>
            <a:endParaRPr lang="en-US" altLang="en-US" sz="3000" dirty="0">
              <a:solidFill>
                <a:srgbClr val="00B050"/>
              </a:solidFill>
            </a:endParaRPr>
          </a:p>
          <a:p>
            <a:pPr marL="517525" indent="-517525" algn="just">
              <a:lnSpc>
                <a:spcPct val="170000"/>
              </a:lnSpc>
              <a:buFont typeface="Arial" panose="020B0604020202020204" pitchFamily="34" charset="0"/>
              <a:buChar char="•"/>
              <a:tabLst>
                <a:tab pos="396875" algn="l"/>
              </a:tabLst>
            </a:pP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reaction system that operates in the </a:t>
            </a:r>
            <a:r>
              <a:rPr lang="en-US" sz="1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safest</a:t>
            </a: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most </a:t>
            </a:r>
            <a:r>
              <a:rPr lang="en-US" sz="1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efficient </a:t>
            </a: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manner leads to the </a:t>
            </a:r>
            <a:r>
              <a:rPr lang="en-US" sz="1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success</a:t>
            </a: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7525" indent="-517525" algn="just">
              <a:lnSpc>
                <a:spcPct val="170000"/>
              </a:lnSpc>
              <a:buFont typeface="Arial" panose="020B0604020202020204" pitchFamily="34" charset="0"/>
              <a:buChar char="•"/>
              <a:tabLst>
                <a:tab pos="396875" algn="l"/>
              </a:tabLst>
            </a:pP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Otherwise, if a reaction system produces a large amount of </a:t>
            </a:r>
            <a:r>
              <a:rPr lang="en-US" sz="1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undesirable product</a:t>
            </a: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subsequent purification and separation of the desired product could make the entire process </a:t>
            </a:r>
            <a:r>
              <a:rPr lang="en-US" sz="1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economically unfeasible</a:t>
            </a:r>
            <a:r>
              <a:rPr lang="en-US" sz="1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1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7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en-US" sz="7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r>
              <a:rPr lang="en-US" altLang="en-US" dirty="0"/>
              <a:t>                                                              </a:t>
            </a: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76522-FECD-B62F-D809-5E7290F2A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6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4A4FCBA-2E27-79A8-6899-62507BE1904E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40CF3AD-0F70-3165-EE2E-22638CF46BEE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id="{7AB24AC8-53B1-798D-467F-DB3CDFC9554C}"/>
              </a:ext>
            </a:extLst>
          </p:cNvPr>
          <p:cNvSpPr txBox="1">
            <a:spLocks/>
          </p:cNvSpPr>
          <p:nvPr/>
        </p:nvSpPr>
        <p:spPr>
          <a:xfrm>
            <a:off x="571500" y="159716"/>
            <a:ext cx="82296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CD27E32-B961-9DD8-1734-D98B1A301B3D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6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0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19"/>
    </mc:Choice>
    <mc:Fallback xmlns="">
      <p:transition spd="slow" advTm="4101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66D39-15DF-4DF2-8815-ED2067E3E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58422"/>
            <a:ext cx="8763000" cy="5367741"/>
          </a:xfrm>
        </p:spPr>
        <p:txBody>
          <a:bodyPr>
            <a:normAutofit/>
          </a:bodyPr>
          <a:lstStyle/>
          <a:p>
            <a:pPr algn="just" defTabSz="873125">
              <a:lnSpc>
                <a:spcPct val="150000"/>
              </a:lnSpc>
              <a:tabLst>
                <a:tab pos="2346325" algn="l"/>
              </a:tabLs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reaction tells us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fast the number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moles of chemical species are being consumed to form another chemical species.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term chemical species refers to any chemical component or element with a given identity.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54540B-BB0D-2E82-3D85-8930E0E41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7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AF7AC25-D827-C278-50C7-B79EE9425C1E}"/>
              </a:ext>
            </a:extLst>
          </p:cNvPr>
          <p:cNvCxnSpPr>
            <a:cxnSpLocks/>
          </p:cNvCxnSpPr>
          <p:nvPr/>
        </p:nvCxnSpPr>
        <p:spPr>
          <a:xfrm>
            <a:off x="-152400" y="758423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2A9B2FF-154B-5F54-D0EB-D1644BED08B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440FFD8A-E1B6-D818-0625-05E4DC539838}"/>
              </a:ext>
            </a:extLst>
          </p:cNvPr>
          <p:cNvSpPr txBox="1">
            <a:spLocks/>
          </p:cNvSpPr>
          <p:nvPr/>
        </p:nvSpPr>
        <p:spPr>
          <a:xfrm>
            <a:off x="571500" y="159716"/>
            <a:ext cx="82296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5A99795-4909-C564-9BED-0422C9E18222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49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92"/>
    </mc:Choice>
    <mc:Fallback xmlns="">
      <p:transition spd="slow" advTm="2319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C294B-2938-4E71-61D7-EC6E4D417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ED488-4AC0-BB96-90B1-B45619420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06362"/>
            <a:ext cx="8229600" cy="57943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1D54B-928F-91C8-8FE6-78BCE2037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685800"/>
            <a:ext cx="8991600" cy="5440364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identity of a chemical species is determined by the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kind, number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that species’ atoms.</a:t>
            </a:r>
          </a:p>
          <a:p>
            <a:pPr algn="just">
              <a:lnSpc>
                <a:spcPct val="16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has taken place when a detectable number of molecules of one or more species have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lost their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identity.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12E5EC-C1D6-D17C-283B-92B64FF94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8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7660D-D134-D354-3462-7F5121647BBB}"/>
              </a:ext>
            </a:extLst>
          </p:cNvPr>
          <p:cNvCxnSpPr>
            <a:cxnSpLocks/>
          </p:cNvCxnSpPr>
          <p:nvPr/>
        </p:nvCxnSpPr>
        <p:spPr>
          <a:xfrm flipV="1">
            <a:off x="-152400" y="685800"/>
            <a:ext cx="9296400" cy="76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4E5356-8B3E-0B6B-B7DD-E023D08A2D4E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9E0D66-9625-A3B0-1DEF-836B2E5C0DCA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8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49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9"/>
    </mc:Choice>
    <mc:Fallback xmlns="">
      <p:transition spd="slow" advTm="2391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C861A-AFF2-DFFA-6A4E-93E851D5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65706-F849-C912-DEAB-C51478DD8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30004"/>
            <a:ext cx="8229600" cy="57943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C32A6-50FA-B002-BB05-275FD27FD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09442"/>
            <a:ext cx="8610600" cy="576755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conservation law states that total mass 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neither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destroyed when a chemical reaction occurs. i.e. the total collective mass of all the different species in the reactor is constant.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for individual species involved in a particular reaction, there is rate of disappearance of mass of a particular species.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7B3250-D159-06C3-D6AE-B8A0FCB6A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9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939D216-EA5B-4295-5B5D-00CF4259EB08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5D8B1CA-C1A8-7F42-6DEB-35B10A180BA7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3942E4C-7451-8CBD-9344-C1073E0275C0}"/>
              </a:ext>
            </a:extLst>
          </p:cNvPr>
          <p:cNvSpPr txBox="1">
            <a:spLocks/>
          </p:cNvSpPr>
          <p:nvPr/>
        </p:nvSpPr>
        <p:spPr>
          <a:xfrm>
            <a:off x="838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9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59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12"/>
    </mc:Choice>
    <mc:Fallback xmlns="">
      <p:transition spd="slow" advTm="6531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D8702-0E06-D208-7083-D18C1452F5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CCCD0-F308-0DD0-A051-4175D19F9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71297"/>
            <a:ext cx="8229600" cy="57943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C263C-7269-9932-B8C5-ABD67525C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20866"/>
            <a:ext cx="8610600" cy="5756131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disappearance of a species,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the number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molecules that lose its chemical identity per unit time per unit volume. </a:t>
            </a:r>
          </a:p>
          <a:p>
            <a:pPr algn="just">
              <a:lnSpc>
                <a:spcPct val="17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for a particular species to be formed in the reactor, some prescribed fraction of another species must lose its chemical identity.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265F85-F93D-2036-24BF-84E54C2DA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10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735876-A0F8-33D7-0DFB-A19C64885B48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91C8E1F-C919-2368-9E72-FFEB319FCC9E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8CC50A4-D5EB-E4D1-D033-40FA397D2170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10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15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63"/>
    </mc:Choice>
    <mc:Fallback xmlns="">
      <p:transition spd="slow" advTm="4106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EBE59-D6B5-D72F-6AAE-4C99E9CFB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E8E54-3435-F63A-26F9-27B378BB7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86487"/>
            <a:ext cx="8229600" cy="57943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5E43E-9FD5-6DC9-4004-150D4CC73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62000"/>
            <a:ext cx="8610600" cy="571499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basic ways of a species may lose its chemical identity: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decomposition, combination,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isomerization. 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Decomposition: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molecule loses its identity by being broken-down into smaller molecules, atoms, or atom fragments.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87A9B7-17A4-820C-83C0-474708F80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11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8C11B3B-6FE3-1350-6FB7-4D2AF209CCAA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B977B62-76A8-1E98-34CF-C8565F08986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A23287C-A285-92C3-1EBC-8BDD90115D6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11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29"/>
    </mc:Choice>
    <mc:Fallback xmlns="">
      <p:transition spd="slow" advTm="2742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0C215C-A56F-E4C2-EAB7-044055912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92F36-B76B-F531-598A-F1F46C23A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0515"/>
            <a:ext cx="8229600" cy="579438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A396E-D49D-6224-858A-696450E32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85800"/>
            <a:ext cx="8610600" cy="579119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Combination: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 the molecule loses its identity by combining with other molecules  or atom to form another molecules or atoms.</a:t>
            </a:r>
          </a:p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Isomerization: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the molecule loses its identity through a change in configuration although the molecule neither adds other molecules to itself nor breaks into smaller molecules.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19D093-CAEA-BB08-840F-14984290A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12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5972840-DAA3-7993-DB79-DB6960D16A51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57DFF89-2EDC-F686-21A5-2CA394B1CB1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DAF61EE-8CCA-6DE3-14B7-9CCE88DC59B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12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2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03"/>
    </mc:Choice>
    <mc:Fallback xmlns="">
      <p:transition spd="slow" advTm="4530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BEE2A-6E42-05EC-FDF3-2FD85CA5C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C4C6D-14C7-6357-4433-B7916867B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685802"/>
            <a:ext cx="8763000" cy="579119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chemical reaction can be expressed in different ways.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things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 reaction rate: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formation of species j (mole/time/volume),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algebraic equation,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of the type of reactor in which reaction is carried out,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function of the properties of the reacting materials and reaction conditions.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B41C7E-5341-D195-FAFA-E881B08B7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13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3B1C96F-2C0B-955E-8B55-239DDF1A81A1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0326BB0-B76F-3279-3F0A-9646A3350FD3}"/>
              </a:ext>
            </a:extLst>
          </p:cNvPr>
          <p:cNvCxnSpPr>
            <a:cxnSpLocks/>
          </p:cNvCxnSpPr>
          <p:nvPr/>
        </p:nvCxnSpPr>
        <p:spPr>
          <a:xfrm>
            <a:off x="188843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1D9B68-36EF-355C-1DED-F255C1363BAE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13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42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46"/>
    </mc:Choice>
    <mc:Fallback xmlns="">
      <p:transition spd="slow" advTm="6094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A76BD-5A02-AF0E-150D-F2B16845E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6B30D-8456-9EE9-C309-D7803451C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685802"/>
            <a:ext cx="8763000" cy="57911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1.1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physical operations and chemical process. </a:t>
            </a:r>
          </a:p>
          <a:p>
            <a:pPr marL="91440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chemical kinetics? </a:t>
            </a:r>
          </a:p>
          <a:p>
            <a:pPr marL="91440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chemical reaction engineering? </a:t>
            </a:r>
          </a:p>
          <a:p>
            <a:pPr marL="91440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three basic ways of a species may lose its chemical identity.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BBAF7-2A87-8DAF-8EFD-9B0DB1622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14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857B2F-03C0-0243-AE63-2FA07EEAF309}"/>
              </a:ext>
            </a:extLst>
          </p:cNvPr>
          <p:cNvCxnSpPr>
            <a:cxnSpLocks/>
          </p:cNvCxnSpPr>
          <p:nvPr/>
        </p:nvCxnSpPr>
        <p:spPr>
          <a:xfrm>
            <a:off x="0" y="685802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1C750F6-6DBF-F74E-D9B9-C3F4D6250E30}"/>
              </a:ext>
            </a:extLst>
          </p:cNvPr>
          <p:cNvCxnSpPr>
            <a:cxnSpLocks/>
          </p:cNvCxnSpPr>
          <p:nvPr/>
        </p:nvCxnSpPr>
        <p:spPr>
          <a:xfrm>
            <a:off x="188843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DFA1B65-F1E0-30BD-06FD-DB6EAFA3D472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14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6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56"/>
    </mc:Choice>
    <mc:Fallback xmlns="">
      <p:transition spd="slow" advTm="9225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848600" cy="327219"/>
          </a:xfrm>
        </p:spPr>
        <p:txBody>
          <a:bodyPr>
            <a:noAutofit/>
          </a:bodyPr>
          <a:lstStyle/>
          <a:p>
            <a:pPr algn="l"/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1.2.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reactors and their classifications</a:t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28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5626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1.2.1. Chemical reactors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vessels/containers in which chemical reactions take place.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= sizes of reactors +  auxiliaries.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Ranges from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 to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industrial scales.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 auxiliaries: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stirrer,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heat exchanger/coils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temperature detector,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conductivity meter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pressure gauge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meter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86EC72-A880-44C1-BA86-EC1FD5908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15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B635F1D-E23F-46A4-A744-4D21BF8D81C4}"/>
              </a:ext>
            </a:extLst>
          </p:cNvPr>
          <p:cNvCxnSpPr>
            <a:cxnSpLocks/>
          </p:cNvCxnSpPr>
          <p:nvPr/>
        </p:nvCxnSpPr>
        <p:spPr>
          <a:xfrm>
            <a:off x="-152400" y="1066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5DC05BE-068B-49CF-8F09-4C1D7D8E611F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2087E13-D41C-91D1-338E-3C5BE77DBF3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15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0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97"/>
    </mc:Choice>
    <mc:Fallback xmlns="">
      <p:transition spd="slow" advTm="3889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FE795-9B31-92A2-E5AB-DF8B30301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D4CC6-531F-2FEE-7D62-DC6FBCCA2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174430"/>
            <a:ext cx="7848600" cy="327219"/>
          </a:xfrm>
        </p:spPr>
        <p:txBody>
          <a:bodyPr>
            <a:noAutofit/>
          </a:bodyPr>
          <a:lstStyle/>
          <a:p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Cont’d</a:t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28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C95BD4-A06E-F43E-955B-F1FD4F74D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16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A38FDC2-83BC-82FF-2B35-6B5679836AB5}"/>
              </a:ext>
            </a:extLst>
          </p:cNvPr>
          <p:cNvCxnSpPr>
            <a:cxnSpLocks/>
          </p:cNvCxnSpPr>
          <p:nvPr/>
        </p:nvCxnSpPr>
        <p:spPr>
          <a:xfrm>
            <a:off x="-76200" y="6096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7788255-A5B6-4C54-B8E5-BE44E7E4E2C3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3A47CEED-B62B-B214-A030-AAD2CE8F6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642730"/>
            <a:ext cx="4876801" cy="48560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F2993A0-D5A1-9D64-C309-6317B9AF271A}"/>
              </a:ext>
            </a:extLst>
          </p:cNvPr>
          <p:cNvSpPr txBox="1"/>
          <p:nvPr/>
        </p:nvSpPr>
        <p:spPr>
          <a:xfrm>
            <a:off x="313911" y="5558232"/>
            <a:ext cx="38770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Figure 1. 1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Homogeneous batch reactor 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 Fogler H.S., 2015) </a:t>
            </a:r>
            <a:endParaRPr lang="en-US" b="1" i="1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A507009-F17D-9898-A1A2-AB559575D839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16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63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79"/>
    </mc:Choice>
    <mc:Fallback xmlns="">
      <p:transition spd="slow" advTm="5187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C720AC-5375-3E3C-6E0A-0E0C50FB4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CFE4F-4D37-2118-B522-979875B8A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263111"/>
            <a:ext cx="7848600" cy="327219"/>
          </a:xfrm>
        </p:spPr>
        <p:txBody>
          <a:bodyPr>
            <a:noAutofit/>
          </a:bodyPr>
          <a:lstStyle/>
          <a:p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ont’d </a:t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28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2DC36-DAF6-788A-CC9E-2BB5814B7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631306"/>
            <a:ext cx="8839200" cy="599809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Stirrer: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keep composition and temperature as uniform as possible in the reactor.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stirrer presents in some reactors: batch, semi-batch and continues stirred tank reactor (CSTR).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Heat exchanger/coils: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devices that  facilitates heat exchange, based on the absorption or evolution of the heat of reaction.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E463A-B980-8DB2-B1BF-55E934F60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17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A9C353-811F-2A21-99A5-91402C97C08B}"/>
              </a:ext>
            </a:extLst>
          </p:cNvPr>
          <p:cNvCxnSpPr>
            <a:cxnSpLocks/>
          </p:cNvCxnSpPr>
          <p:nvPr/>
        </p:nvCxnSpPr>
        <p:spPr>
          <a:xfrm>
            <a:off x="0" y="610817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EDD6B07-A5E7-D979-871C-6263648EFC0D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4559950-1EC7-FD34-748C-0C1638C8A12F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9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52"/>
    </mc:Choice>
    <mc:Fallback xmlns="">
      <p:transition spd="slow" advTm="9215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69331-C6AB-EC24-C68E-A855DA567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CDD9C-A362-E663-720B-32D923022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327221"/>
            <a:ext cx="7848600" cy="327219"/>
          </a:xfrm>
        </p:spPr>
        <p:txBody>
          <a:bodyPr>
            <a:noAutofit/>
          </a:bodyPr>
          <a:lstStyle/>
          <a:p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ont’d </a:t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28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5ED3B-4FB9-F543-8708-CB9F05BF0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8674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Temperature detector: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 temperature of  reactor systems. 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Conductivity meter: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progress of the reaction in real time.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 gauge: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measure/ regulate the pressure.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meter: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control the flow rate of  feed/ product.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205D4E-9A16-CF94-1216-56E9CC81E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18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780FA7-BB90-F2E6-A43B-FAA206353DB5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D380C42-2F67-1D21-1304-E91A8E36DBF0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CA6E857-6A10-69FC-1221-099BB810521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18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26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333"/>
    </mc:Choice>
    <mc:Fallback xmlns="">
      <p:transition spd="slow" advTm="3833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1.2.1 Classification of Reactors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94360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can be classified based </a:t>
            </a:r>
            <a:r>
              <a:rPr lang="en-US" sz="9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 involved</a:t>
            </a:r>
            <a:r>
              <a:rPr lang="en-US" sz="9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9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operation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9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thermal operation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process.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1.2.1. 1. Reactors classification based on phase involved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phases involved,  reactors are classified into two categories: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10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Homogeneous reactors: </a:t>
            </a:r>
            <a:r>
              <a:rPr lang="en-US" sz="10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reactants and products have the same phase.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10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Heterogeneous reactors: </a:t>
            </a:r>
            <a:r>
              <a:rPr lang="en-US" sz="10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reactants and products have two or more phases.              </a:t>
            </a:r>
          </a:p>
          <a:p>
            <a:pPr marL="0" indent="0">
              <a:buNone/>
            </a:pPr>
            <a:b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9E1AC-B989-4755-B641-E0745B510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19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3ED6EE9-9EA6-455F-A38C-BF7BF6870525}"/>
              </a:ext>
            </a:extLst>
          </p:cNvPr>
          <p:cNvCxnSpPr>
            <a:cxnSpLocks/>
          </p:cNvCxnSpPr>
          <p:nvPr/>
        </p:nvCxnSpPr>
        <p:spPr>
          <a:xfrm>
            <a:off x="228600" y="893913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F21157C-2BA7-43B5-85AA-1B3B7EC1595B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1FF26C5-4756-02F1-5E5C-61D6E2D6736C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19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84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90"/>
    </mc:Choice>
    <mc:Fallback xmlns="">
      <p:transition spd="slow" advTm="548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1C2E93-CFA4-4F1D-EFDD-1B8E39FD3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7FDFA-F65A-24E2-ABFE-DB67F3923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3C011-2DCF-746A-84CA-F9CCA1133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26473"/>
            <a:ext cx="8686800" cy="633152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0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Homogenous  reactors 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further classified into three types: </a:t>
            </a:r>
          </a:p>
          <a:p>
            <a:pPr>
              <a:lnSpc>
                <a:spcPct val="160000"/>
              </a:lnSpc>
              <a:buFont typeface="Wingdings" pitchFamily="2" charset="2"/>
              <a:buChar char="ü"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reactors (BRs),  </a:t>
            </a:r>
          </a:p>
          <a:p>
            <a:pPr>
              <a:lnSpc>
                <a:spcPct val="160000"/>
              </a:lnSpc>
              <a:buFont typeface="Wingdings" pitchFamily="2" charset="2"/>
              <a:buChar char="ü"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stirred tank reactors (CSTRs), and  </a:t>
            </a:r>
          </a:p>
          <a:p>
            <a:pPr>
              <a:lnSpc>
                <a:spcPct val="160000"/>
              </a:lnSpc>
              <a:buFont typeface="Wingdings" pitchFamily="2" charset="2"/>
              <a:buChar char="ü"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plug flow reactors (PFRs).</a:t>
            </a:r>
            <a:endParaRPr lang="en-US" sz="10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reactors: 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reactors where the reactants are fed into reactors at once and mixed thoroughly, and the products are withdrawn at once from them after chemical reaction. 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50C04-B09B-68AD-9D9D-273F740E1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20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4C4928E-4ED6-402E-B9ED-A36ADECF0102}"/>
              </a:ext>
            </a:extLst>
          </p:cNvPr>
          <p:cNvCxnSpPr>
            <a:cxnSpLocks/>
          </p:cNvCxnSpPr>
          <p:nvPr/>
        </p:nvCxnSpPr>
        <p:spPr>
          <a:xfrm>
            <a:off x="0" y="545742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874467A-1585-E8AB-4CBD-43F5F721CF9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20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85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40"/>
    </mc:Choice>
    <mc:Fallback xmlns="">
      <p:transition spd="slow" advTm="3434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5D1AC-B5D2-CA9A-A2F8-5315F95BA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C2619-1BA3-9DAD-F9BD-135833049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F12BE-189C-C9D2-5272-897670606F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26473"/>
            <a:ext cx="8686800" cy="6331527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reactors are primarily used for the 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of specialty chemicals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obtain 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 data 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order to determine 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reaction-rate laws 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rate-law parameters, 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constant (k), reaction rate (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1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70000"/>
              </a:lnSpc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used 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scale-up laboratory experiments 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pilot-plant operation or to full-scale production.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1FCB06-2ADE-61AF-7208-CABE1228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21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CC1020B-A036-D3C8-55A5-AA37DE83ABB5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8B89AD-57D2-5EC2-CD40-073C332B3266}"/>
              </a:ext>
            </a:extLst>
          </p:cNvPr>
          <p:cNvCxnSpPr>
            <a:cxnSpLocks/>
          </p:cNvCxnSpPr>
          <p:nvPr/>
        </p:nvCxnSpPr>
        <p:spPr>
          <a:xfrm>
            <a:off x="7620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BD32B1E-9FEB-7D46-2892-BF6335E347BD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23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09"/>
    </mc:Choice>
    <mc:Fallback xmlns="">
      <p:transition spd="slow" advTm="3020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73F14-957F-95F2-4BA0-000C868DC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334E-B7B7-C315-0FCC-639177A40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7111F-BF58-7DC3-93FF-3C9E6BAD3F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406589"/>
            <a:ext cx="8686800" cy="6451411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10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stirred tank reactors (CSTRs): 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CSTRs are reactors where the reactants are continuously fed into reactors and mixed thoroughly, and products are continuously withdrawn from them. 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versatile and efficient systems for carrying out continuous chemical reactions.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CSTRs are typically used for liquid-phase reactions.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304F75-9C22-6926-38B4-BEC6D9FB6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22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3D0AB8-8B02-7B63-746D-5A563B2F0F17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D464B0A-9E43-12F7-A0BF-87C6798B5E94}"/>
              </a:ext>
            </a:extLst>
          </p:cNvPr>
          <p:cNvCxnSpPr>
            <a:cxnSpLocks/>
          </p:cNvCxnSpPr>
          <p:nvPr/>
        </p:nvCxnSpPr>
        <p:spPr>
          <a:xfrm>
            <a:off x="152400" y="6334401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BA6FCC5-CF62-CD96-D2F1-9DC7B33477BB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22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54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13"/>
    </mc:Choice>
    <mc:Fallback xmlns="">
      <p:transition spd="slow" advTm="2611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4A6B4-678F-99EB-F1B7-B5E2B3D0C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ABF31-123D-AACC-B31E-EE74C94BC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209DB-1CE3-2D42-3A8C-A5E98E340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26473"/>
            <a:ext cx="8686800" cy="6331527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9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Plug flow reactors (PFRs):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the reactants move through the reactors as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plug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minimal mixing in the axial direction, and products withdraw  with continuous manner.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fluid moves in a uniform manner along the length of the reactors.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results in a gradient of 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 (C) and temperature (T)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along the length (L) of the reactors.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i.e.              C= f(L), and T= f(L)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173349-6331-0526-3E6E-B6270AD1D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23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31E4522-6929-192D-0043-0AB1E18282EE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0D51CB1-9F2A-D53A-D27F-8CF360E6A25C}"/>
              </a:ext>
            </a:extLst>
          </p:cNvPr>
          <p:cNvCxnSpPr>
            <a:cxnSpLocks/>
          </p:cNvCxnSpPr>
          <p:nvPr/>
        </p:nvCxnSpPr>
        <p:spPr>
          <a:xfrm>
            <a:off x="0" y="6334401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F0C0352-87F9-5291-26DD-FBF5904CB2A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23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93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51"/>
    </mc:Choice>
    <mc:Fallback xmlns="">
      <p:transition spd="slow" advTm="4135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5FC4B-AFAA-042E-81CC-BC0280E13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FECFA-5E60-7D09-D0B8-3B304DC78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6870D-B4B4-E715-929E-9411CAB3D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526473"/>
            <a:ext cx="8686800" cy="633152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Heterogeneous reactors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further classified into two categories: 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Catalytic reactors (CRs)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Non-catalytic reactors ( NCRs)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Catalytic reactors: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CRs are specialized chemical reactors that utilize catalysts to accelerate chemical reactions. E.g.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 bed, movable bed, and fluidized bed reactors.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1AA766-25B6-BCCA-2073-7683C05C5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24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E558233-C558-DB54-FF03-C8EC789B563E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945E0F0-CA31-B8BD-D864-4787EA7E156D}"/>
              </a:ext>
            </a:extLst>
          </p:cNvPr>
          <p:cNvCxnSpPr>
            <a:cxnSpLocks/>
          </p:cNvCxnSpPr>
          <p:nvPr/>
        </p:nvCxnSpPr>
        <p:spPr>
          <a:xfrm>
            <a:off x="-76200" y="635635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C303BFE-CEC5-485F-73E0-95611A93042F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24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98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75"/>
    </mc:Choice>
    <mc:Fallback xmlns="">
      <p:transition spd="slow" advTm="4857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A7FAA-E3E1-F9BF-8257-BE95D20CF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9B63-5C2D-67E7-01A0-7AFDBE5A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927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BACC2-33BB-EE24-7195-F22D862C3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09602"/>
            <a:ext cx="8686800" cy="624839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Non-catalytic reactors (NCRs):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NCRs are types of reactors where the reactants exist in different phases, but no catalyst is involved in facilitating the reaction.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play a crucial role in various industrial applications where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solid-phase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reactions are involved.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NCRs, reaction occurs between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 and gas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 and liquid phases,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influenced by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transfer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kinetics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DC6BDF-7B21-1C70-3469-4A73E1283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25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6C1207E-E56C-FF30-FE55-37E8CE5C24F8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991CA41-6765-5B12-4D7E-1CE877EEC8D8}"/>
              </a:ext>
            </a:extLst>
          </p:cNvPr>
          <p:cNvCxnSpPr>
            <a:cxnSpLocks/>
          </p:cNvCxnSpPr>
          <p:nvPr/>
        </p:nvCxnSpPr>
        <p:spPr>
          <a:xfrm>
            <a:off x="-76200" y="635635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59E538D-742B-1015-602F-D108F308732B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25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22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53"/>
    </mc:Choice>
    <mc:Fallback xmlns="">
      <p:transition spd="slow" advTm="3995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579438"/>
          </a:xfrm>
        </p:spPr>
        <p:txBody>
          <a:bodyPr>
            <a:normAutofit fontScale="90000"/>
          </a:bodyPr>
          <a:lstStyle/>
          <a:p>
            <a:r>
              <a:rPr lang="en-US" dirty="0"/>
              <a:t>Cont.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6388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1.2.1. 2. Reactors classification based on mode of operation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classifications of reactors based on modes of operations  are  </a:t>
            </a:r>
            <a:r>
              <a:rPr lang="en-US" sz="10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reactors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0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reactors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0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reactors (CSTRs and PFRs).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10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reactors: </a:t>
            </a:r>
            <a:r>
              <a:rPr lang="en-US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Reactants are fed into the reactors  at once  and products withdraw from reactors after completion of the reaction process. </a:t>
            </a:r>
          </a:p>
          <a:p>
            <a:pPr marL="0" indent="0" algn="just">
              <a:lnSpc>
                <a:spcPct val="170000"/>
              </a:lnSpc>
              <a:buNone/>
            </a:pPr>
            <a:br>
              <a:rPr lang="en-US" sz="9600" dirty="0">
                <a:solidFill>
                  <a:schemeClr val="tx2"/>
                </a:solidFill>
              </a:rPr>
            </a:br>
            <a:r>
              <a:rPr lang="en-US" sz="9600" dirty="0">
                <a:solidFill>
                  <a:schemeClr val="tx2"/>
                </a:solidFill>
              </a:rPr>
              <a:t>          </a:t>
            </a:r>
            <a:br>
              <a:rPr lang="en-US" sz="4600" dirty="0"/>
            </a:br>
            <a:br>
              <a:rPr lang="en-US" sz="4600" dirty="0"/>
            </a:br>
            <a:endParaRPr lang="en-US" sz="4600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ED3AAE-BB5A-487D-80D2-7326608D2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26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2B35B6-93A4-4BF8-89F5-6367B90E0A1D}"/>
              </a:ext>
            </a:extLst>
          </p:cNvPr>
          <p:cNvCxnSpPr>
            <a:cxnSpLocks/>
          </p:cNvCxnSpPr>
          <p:nvPr/>
        </p:nvCxnSpPr>
        <p:spPr>
          <a:xfrm>
            <a:off x="0" y="731838"/>
            <a:ext cx="9067800" cy="933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A63336-B295-45AE-87DA-0ECA9D3214C9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6E12779-4DAB-BEB5-E959-F984FD402F88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26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862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FB09D-EA1F-2F8A-748A-4163839BD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BC624-3931-6B2F-F945-565B94A04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579438"/>
          </a:xfrm>
        </p:spPr>
        <p:txBody>
          <a:bodyPr>
            <a:normAutofit fontScale="90000"/>
          </a:bodyPr>
          <a:lstStyle/>
          <a:p>
            <a:r>
              <a:rPr lang="en-US" dirty="0"/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53A10-4325-140A-96FA-8304BFDFA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638800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reactors: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 reactants are fed into the reactors at once and some reactant are fed in a continuous manner; and  withdrawal of products can be either continuous or batch process. 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flow reactors (CSTRs and PFRs): 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reactants are fed into the reactors  and products are withdrawn from the  reactors in the continuously.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11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>
                <a:solidFill>
                  <a:schemeClr val="tx2"/>
                </a:solidFill>
              </a:rPr>
              <a:t>          </a:t>
            </a:r>
            <a:br>
              <a:rPr lang="en-US" sz="4600" dirty="0"/>
            </a:br>
            <a:br>
              <a:rPr lang="en-US" sz="4600" dirty="0"/>
            </a:br>
            <a:endParaRPr lang="en-US" sz="4600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2E53F7-E642-B8F7-BE43-26662E210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27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482339-EA5F-AACA-52EF-8AA8CBF9AE5E}"/>
              </a:ext>
            </a:extLst>
          </p:cNvPr>
          <p:cNvCxnSpPr>
            <a:cxnSpLocks/>
          </p:cNvCxnSpPr>
          <p:nvPr/>
        </p:nvCxnSpPr>
        <p:spPr>
          <a:xfrm>
            <a:off x="-76200" y="731838"/>
            <a:ext cx="9144000" cy="933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E4E43D9-1671-9339-E359-09B60BBAC5BC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8D5B227-F187-271E-B7A1-E95911580861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318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38100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71512"/>
            <a:ext cx="8763000" cy="5867400"/>
          </a:xfrm>
        </p:spPr>
        <p:txBody>
          <a:bodyPr>
            <a:normAutofit fontScale="70000" lnSpcReduction="20000"/>
          </a:bodyPr>
          <a:lstStyle/>
          <a:p>
            <a:pPr marL="0" indent="0" algn="ctr" defTabSz="195263">
              <a:lnSpc>
                <a:spcPct val="150000"/>
              </a:lnSpc>
              <a:buNone/>
              <a:tabLst>
                <a:tab pos="625475" algn="l"/>
              </a:tabLs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1.3.1.3. Reactors classification based on 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thermal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operations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thermal operations, reactors are classified into: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Isothermal reactors: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in which  the operating temperatures are constant with chemical reactions. 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Non-isothermal reactors: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in which  operating temperatures  vary with chemical reactions.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lvl="1" indent="0" algn="just">
              <a:buNone/>
            </a:pPr>
            <a:endParaRPr lang="en-US" sz="26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26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52EF9-CBF5-4088-AE40-64DB22E6B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28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0B07CF-4295-426D-AAB2-D4CFFE85B56E}"/>
              </a:ext>
            </a:extLst>
          </p:cNvPr>
          <p:cNvCxnSpPr>
            <a:cxnSpLocks/>
          </p:cNvCxnSpPr>
          <p:nvPr/>
        </p:nvCxnSpPr>
        <p:spPr>
          <a:xfrm>
            <a:off x="-152400" y="752669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94D692-8146-4238-8229-9C32BA440F2F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23F11E-930A-2807-89C2-034F0610BF8C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28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387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4C04A-F814-93AA-B61F-FF9125F56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04467-E0D8-B618-4A10-EB6C6897D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F7E88-C508-2B0C-9B8D-B478CDA52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867400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thermal operations, reactors are classified into:</a:t>
            </a:r>
            <a:endParaRPr lang="en-US" sz="59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en-US" sz="59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Adiabatic reactors: </a:t>
            </a:r>
            <a:r>
              <a:rPr lang="en-US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in which  there are no heat exchanges between  reactors  and  the  surroundings. i.e. there are no  heat additions into reactors  or heat removals from  reactors.</a:t>
            </a:r>
          </a:p>
          <a:p>
            <a:pPr algn="just">
              <a:lnSpc>
                <a:spcPct val="170000"/>
              </a:lnSpc>
              <a:buFont typeface="Wingdings" pitchFamily="2" charset="2"/>
              <a:buChar char="ü"/>
            </a:pPr>
            <a:r>
              <a:rPr lang="en-US" sz="59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Non-adiabatic reactors: </a:t>
            </a:r>
            <a:r>
              <a:rPr lang="en-US" sz="5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in which  there are heat exchanges between  reactors  and  the  surroundings. i.e. there are heat additions into reactors  or heat removals from  reactors.</a:t>
            </a:r>
          </a:p>
          <a:p>
            <a:pPr lvl="4">
              <a:lnSpc>
                <a:spcPct val="150000"/>
              </a:lnSpc>
              <a:buFont typeface="Wingdings" pitchFamily="2" charset="2"/>
              <a:buChar char="ü"/>
            </a:pPr>
            <a:endParaRPr lang="en-US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lvl="1" indent="0" algn="just">
              <a:buNone/>
            </a:pPr>
            <a:endParaRPr lang="en-US" sz="26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26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AA7FDF-576C-E12F-483C-8CCFA1F22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29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098A1DB-80C7-2BBD-4C40-2004B256DD0F}"/>
              </a:ext>
            </a:extLst>
          </p:cNvPr>
          <p:cNvCxnSpPr>
            <a:cxnSpLocks/>
          </p:cNvCxnSpPr>
          <p:nvPr/>
        </p:nvCxnSpPr>
        <p:spPr>
          <a:xfrm flipV="1">
            <a:off x="-76200" y="752669"/>
            <a:ext cx="9220200" cy="933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F4039FA-DED5-8A91-6575-AEE4401B76A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BD51CD3-FDA5-6D0B-CEB5-D413875CC358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29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889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8F776-F02C-6168-38DE-9D7A96AC0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71F83-330C-5B36-2001-8A418AF72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327221"/>
            <a:ext cx="7848600" cy="327219"/>
          </a:xfrm>
        </p:spPr>
        <p:txBody>
          <a:bodyPr>
            <a:noAutofit/>
          </a:bodyPr>
          <a:lstStyle/>
          <a:p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ont’d </a:t>
            </a:r>
            <a:b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28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B9C3D-36FB-66AE-5901-B91A6F5B24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8674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1.2</a:t>
            </a:r>
          </a:p>
          <a:p>
            <a:pPr marL="914400" lvl="1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chemical reactors.</a:t>
            </a:r>
          </a:p>
          <a:p>
            <a:pPr marL="914400" lvl="1" indent="-514350" algn="just">
              <a:lnSpc>
                <a:spcPct val="150000"/>
              </a:lnSpc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functions of reactor auxiliaries.</a:t>
            </a:r>
          </a:p>
          <a:p>
            <a:pPr marL="914400" lvl="1" indent="-514350" algn="just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ways of reactors classifications.  </a:t>
            </a:r>
          </a:p>
          <a:p>
            <a:pPr marL="914400" lvl="1" indent="-514350" algn="just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dereference between homogenous reactors and heterogenous reactors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lnSpc>
                <a:spcPct val="150000"/>
              </a:lnSpc>
              <a:buAutoNum type="arabicPeriod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C1EF9-3F8E-AB37-6CDD-28D7F7780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E1632C5-9853-F9EC-C78D-7C82130C6172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77F0807-1BB4-4B9F-1E97-437B3B5D6DF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81DC464-638E-ED32-37BE-F67E095D9D70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30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3835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1196"/>
            <a:ext cx="8229600" cy="6096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1.3. Reactor design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33399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are designed to produce a specified product at a given rate from the given reactants at maximum profit and low production cost.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reactor is the most important factor in design of the whole plant (industry). 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Therefore, good reactor design determines  the profit of  a plant.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35C318-92B4-446A-9667-CCE70484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31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33C4513-8B15-4FA1-8609-A75A70A1B0C5}"/>
              </a:ext>
            </a:extLst>
          </p:cNvPr>
          <p:cNvCxnSpPr>
            <a:cxnSpLocks/>
          </p:cNvCxnSpPr>
          <p:nvPr/>
        </p:nvCxnSpPr>
        <p:spPr>
          <a:xfrm flipV="1">
            <a:off x="-76200" y="1142999"/>
            <a:ext cx="9220200" cy="3511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1D1B68-DD6E-4F2F-A4E9-DDC108C3D33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BBFC7A6-A98D-CDBA-C9C4-DE0FAF3BA633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0079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i="1" dirty="0" err="1"/>
              <a:t>Cont</a:t>
            </a:r>
            <a:r>
              <a:rPr lang="en-US" i="1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867400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two cases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design are required: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 of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chemical process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plant, and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existing chemical process.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 there is new product development and unable to produce it by the existing reactors, it is mandatory to design a new reactor. .i.e.  design of a reactor is required for development  of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chemical process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plant.  </a:t>
            </a:r>
          </a:p>
          <a:p>
            <a:pPr marL="1371600" lvl="3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2F46E4-9B36-492C-8A61-C471118D0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32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A8C7133-FF0E-4073-B156-94DB49A9116A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45F963B-A1A8-4AA3-B7FD-5DBC911D244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24C0DE2-48CE-0DD5-F931-17D85296B47D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32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0574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71B0F-3804-5038-EE23-D41B94CF4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4E5F8-B68E-6E1F-167E-E824CEDAA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Cont.…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33103-6E09-E78E-75F2-38CDFCB7C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867400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performance of the existing chemical process is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or unable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fulfill the production capacity, modification of an existing chemical process is implemented.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 modification is implemented for: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expanding  an existing plant (adding a new reactor tie with old reactor), or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replacing  an existing reactor by a new reactor.</a:t>
            </a:r>
          </a:p>
          <a:p>
            <a:pPr marL="1371600" lvl="3" indent="0">
              <a:buNone/>
            </a:pPr>
            <a:endParaRPr lang="en-US" sz="2400" dirty="0"/>
          </a:p>
          <a:p>
            <a:pPr>
              <a:buFont typeface="Wingdings" pitchFamily="2" charset="2"/>
              <a:buChar char="ü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27DB44-08C2-4FD7-E6C5-A27535EF3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33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0D0938D-7EFF-6460-9662-5778F57BF722}"/>
              </a:ext>
            </a:extLst>
          </p:cNvPr>
          <p:cNvCxnSpPr>
            <a:cxnSpLocks/>
          </p:cNvCxnSpPr>
          <p:nvPr/>
        </p:nvCxnSpPr>
        <p:spPr>
          <a:xfrm>
            <a:off x="-76200" y="6858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8CBCC5A-87B3-0EAE-C929-F42EEB49622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89688AD-473D-71A7-CED3-B8DC72657C83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33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7273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CD32D-8713-67D2-016B-5E570DB42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82B40-B984-1039-8298-93EE52516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dirty="0"/>
              <a:t>Cont..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F3C06-3A58-7DD5-E07E-E38387F63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09599"/>
            <a:ext cx="8686800" cy="601980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1.3.1. Basic knowledge requirements  in reactor design are the followings: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chemical Engineering principles (chemical  reaction kinetics, mass &amp; heat transfers, fluid flow properties and thermodynamics)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tools and data,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process type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engineering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judgment 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096E86-2DB2-427B-8B3D-22DDD76C0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68C7C8F-B8B6-913B-4F2C-105E5AE458BA}"/>
              </a:ext>
            </a:extLst>
          </p:cNvPr>
          <p:cNvCxnSpPr>
            <a:cxnSpLocks/>
          </p:cNvCxnSpPr>
          <p:nvPr/>
        </p:nvCxnSpPr>
        <p:spPr>
          <a:xfrm>
            <a:off x="304800" y="60960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E5C81F-CD54-E9D1-E992-A8D9C2589A2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3DCC219-F2EB-ACE5-E48D-AC80F52D42FF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34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492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229600" cy="457200"/>
          </a:xfrm>
        </p:spPr>
        <p:txBody>
          <a:bodyPr>
            <a:noAutofit/>
          </a:bodyPr>
          <a:lstStyle/>
          <a:p>
            <a:r>
              <a:rPr lang="en-US" sz="3200" b="1" i="1" dirty="0"/>
              <a:t>Cont.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48004"/>
            <a:ext cx="8763000" cy="5562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standard procedures to design a reactor are the followings: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1: Develop an appropriate rate equation,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2: Develop  a material balance equation,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3: Develop an energy balance equation,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4: Combine them and evaluate,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5: Make mechanical design &amp; check its performance,&amp;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6:  Evaluate  its economic  feasibility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19BE5C-CF5A-4B46-9DF2-325391C3D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35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7E0FA4F-C869-41CF-851C-63C4AC9BDA41}"/>
              </a:ext>
            </a:extLst>
          </p:cNvPr>
          <p:cNvCxnSpPr>
            <a:cxnSpLocks/>
          </p:cNvCxnSpPr>
          <p:nvPr/>
        </p:nvCxnSpPr>
        <p:spPr>
          <a:xfrm flipV="1">
            <a:off x="0" y="734008"/>
            <a:ext cx="9144000" cy="2799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BD9875B-B175-44FA-98BC-83068A73A3BB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4C8D17A-8CCF-2F6F-2692-8B9B83B36B45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35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036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9F1A2-5B04-9D75-0A4D-D35E2E617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2E69C-980D-7DB3-EF1F-FF31F1D78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04800"/>
            <a:ext cx="8229600" cy="457200"/>
          </a:xfrm>
        </p:spPr>
        <p:txBody>
          <a:bodyPr>
            <a:noAutofit/>
          </a:bodyPr>
          <a:lstStyle/>
          <a:p>
            <a:r>
              <a:rPr lang="en-US" sz="3200" b="1" i="1" dirty="0"/>
              <a:t>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AA366-3696-DA40-05BA-AAB6FB61A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838200"/>
            <a:ext cx="8534400" cy="5562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procedures are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essentially the same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 both homogeneous and heterogeneous reactors.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only difference  in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heterogeneous reaction is finding the appropriate rate of equation can be more complicated. 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complete reactor design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two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design: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design ,and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mechanical design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(It is not covered in this course) </a:t>
            </a:r>
          </a:p>
          <a:p>
            <a:pPr marL="0" indent="0" algn="just">
              <a:lnSpc>
                <a:spcPct val="150000"/>
              </a:lnSpc>
              <a:buNone/>
            </a:pP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7B991B-08D4-AEC5-485C-DADFF15A8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36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7E6921B-1063-4878-3EC7-662B08F6A634}"/>
              </a:ext>
            </a:extLst>
          </p:cNvPr>
          <p:cNvCxnSpPr>
            <a:cxnSpLocks/>
          </p:cNvCxnSpPr>
          <p:nvPr/>
        </p:nvCxnSpPr>
        <p:spPr>
          <a:xfrm flipV="1">
            <a:off x="0" y="734008"/>
            <a:ext cx="9144000" cy="2799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20A10FB-7F45-9B3D-146E-5A8814348AF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05CF000-6200-8D36-29EB-DE07F8C11205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36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7988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sz="3200" b="1" i="1" dirty="0">
                <a:solidFill>
                  <a:schemeClr val="accent1"/>
                </a:solidFill>
              </a:rPr>
              <a:t>Cont..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5800"/>
            <a:ext cx="8839200" cy="57912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design: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design includes: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Sizing  of the reactor and its general configurations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Identifying  operating conditions (T, P, composition)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Optimizing operating  condition for the required output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Determining pressure drop   associated with flow of reaction mixtures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415D8D-D3CD-44FA-9D04-B8441725C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37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E1C8CE7-1455-4E51-9921-B040415B13D8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173F27-160F-463E-AA10-0295E89DAB8D}"/>
              </a:ext>
            </a:extLst>
          </p:cNvPr>
          <p:cNvCxnSpPr>
            <a:cxnSpLocks/>
          </p:cNvCxnSpPr>
          <p:nvPr/>
        </p:nvCxnSpPr>
        <p:spPr>
          <a:xfrm>
            <a:off x="76200" y="6356350"/>
            <a:ext cx="90678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F477E99-3D3F-DD63-F3FB-74F66C5011DC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697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381000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1.3.2. Basics to be considered for reactor design</a:t>
            </a:r>
            <a:endParaRPr lang="en-US" sz="18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763000" cy="60198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Reactor type selection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criteria of reactor type choice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on: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 of reactor ,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of process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batch, Continuous and semi-batch process),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and nature of  reactants  and product,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and nature of reaction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exothermic and endothermic reaction, catalytic and non-catalytic reactions, and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 capacity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scale  and large scale).  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ABB73E-6A58-47C8-B712-CF9F3E166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38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A715C5C-365C-44FF-8997-A21DD0E75BF3}"/>
              </a:ext>
            </a:extLst>
          </p:cNvPr>
          <p:cNvCxnSpPr>
            <a:cxnSpLocks/>
          </p:cNvCxnSpPr>
          <p:nvPr/>
        </p:nvCxnSpPr>
        <p:spPr>
          <a:xfrm>
            <a:off x="304800" y="667138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77F73C0-C37A-4E6D-9CC9-CF5FE56E35CB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3B493FC-B67F-31AC-27ED-59C1BCFFF491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38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9966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804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Cont</a:t>
            </a:r>
            <a:r>
              <a:rPr lang="en-US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8534400" cy="58975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Stirrer (Agitator ) selection</a:t>
            </a:r>
          </a:p>
          <a:p>
            <a:pPr algn="just">
              <a:lnSpc>
                <a:spcPct val="17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Stirrer or agitator is required to mix two or more liquid reactants, solid liquid reactants or immiscible  reactants (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propeller, paddle, magnetic).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Stirrers are not required for the following  reaction cases:</a:t>
            </a:r>
          </a:p>
          <a:p>
            <a:pPr algn="just">
              <a:lnSpc>
                <a:spcPct val="17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viscosity of reactants.</a:t>
            </a:r>
          </a:p>
          <a:p>
            <a:pPr marL="0" indent="0" algn="just">
              <a:lnSpc>
                <a:spcPct val="170000"/>
              </a:lnSpc>
              <a:buNone/>
            </a:pP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3CD5C5-C232-4984-BD7C-F617C592C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39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F217F7C-C086-47E7-ADA0-A6012ED544B9}"/>
              </a:ext>
            </a:extLst>
          </p:cNvPr>
          <p:cNvCxnSpPr>
            <a:cxnSpLocks/>
          </p:cNvCxnSpPr>
          <p:nvPr/>
        </p:nvCxnSpPr>
        <p:spPr>
          <a:xfrm>
            <a:off x="0" y="64148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73EEA79-9867-47BB-B3AC-74E501AABA9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83C62E-4D91-CF9F-1FE1-7A61AB17AF34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39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8220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11E95-D605-5F2B-8CB9-BB7C6FA24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46F9E-919C-DBB4-BF87-2B2284031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8804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Cont</a:t>
            </a:r>
            <a:r>
              <a:rPr lang="en-US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6C516-4028-528B-C04B-B4A7077FB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85800"/>
            <a:ext cx="8534400" cy="58975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Gas phase reactions: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Gases are easily expanded, can be easily distributed.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 (pharmaceutical) reactions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the agitator is rotated at high RPM, then it can have cause damage to the cells.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Catalytic reactions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Agitation causes catalyst particle breakdown.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9C3A04-E063-A38A-11B8-7760C7464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40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7BFD38-C30D-5F3C-EDB5-4A9E97200EDA}"/>
              </a:ext>
            </a:extLst>
          </p:cNvPr>
          <p:cNvCxnSpPr>
            <a:cxnSpLocks/>
          </p:cNvCxnSpPr>
          <p:nvPr/>
        </p:nvCxnSpPr>
        <p:spPr>
          <a:xfrm>
            <a:off x="0" y="64148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80D251-9341-142E-ED11-DDCF916BE151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74DD9E-258D-DCC6-E098-19F18A3E2418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40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9998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63136"/>
            <a:ext cx="8229600" cy="381000"/>
          </a:xfrm>
        </p:spPr>
        <p:txBody>
          <a:bodyPr>
            <a:noAutofit/>
          </a:bodyPr>
          <a:lstStyle/>
          <a:p>
            <a:r>
              <a:rPr lang="en-US" sz="3200" b="1" i="1" dirty="0">
                <a:solidFill>
                  <a:schemeClr val="accent1"/>
                </a:solidFill>
              </a:rPr>
              <a:t>Cont</a:t>
            </a:r>
            <a:r>
              <a:rPr lang="en-US" sz="2800" b="1" i="1" dirty="0">
                <a:solidFill>
                  <a:schemeClr val="accent1"/>
                </a:solidFill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18761"/>
            <a:ext cx="8763000" cy="553759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Modes of process operations selection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Steady-state condition: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reactants and products, reaction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unchanged with the time.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accumulations  of materials and energy.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operation is simple to model.</a:t>
            </a:r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57A88A-AD4F-48D8-8727-404D8B656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41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58AB66-FD36-4D2F-87D1-6541CFD36FD0}"/>
              </a:ext>
            </a:extLst>
          </p:cNvPr>
          <p:cNvCxnSpPr>
            <a:cxnSpLocks/>
          </p:cNvCxnSpPr>
          <p:nvPr/>
        </p:nvCxnSpPr>
        <p:spPr>
          <a:xfrm>
            <a:off x="304800" y="818761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A8CE81E-D90B-4DEB-BC81-C00548628794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2F08CB8-BE5D-6069-5995-9752B934C142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147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16" y="152400"/>
            <a:ext cx="8229600" cy="457200"/>
          </a:xfrm>
        </p:spPr>
        <p:txBody>
          <a:bodyPr>
            <a:noAutofit/>
          </a:bodyPr>
          <a:lstStyle/>
          <a:p>
            <a:r>
              <a:rPr lang="en-US" sz="2800" b="1" i="1" dirty="0">
                <a:solidFill>
                  <a:schemeClr val="accent1"/>
                </a:solidFill>
              </a:rPr>
              <a:t>Cont.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763000" cy="567055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Unsteady-state condition: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spatial variables such as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reactants and products, reaction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rate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with time.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accumulations of both materials and energy in the reactor, and the operation is complex to model for multiple reactants. Example,  batch  &amp; semi-batch reactors.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br>
              <a:rPr lang="en-US" sz="1600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E28793-4DFB-48A4-AFB3-744091BF0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42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0280F8-7B4E-4646-B4E1-FA3A6EC66C0B}"/>
              </a:ext>
            </a:extLst>
          </p:cNvPr>
          <p:cNvCxnSpPr>
            <a:cxnSpLocks/>
          </p:cNvCxnSpPr>
          <p:nvPr/>
        </p:nvCxnSpPr>
        <p:spPr>
          <a:xfrm>
            <a:off x="304800" y="68580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F243837-1C41-4EFC-B660-26A0E83BB871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7BBDE1-FECE-A78E-CDF0-80557C7C0B12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42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3002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914" y="263237"/>
            <a:ext cx="8229600" cy="457200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03564"/>
            <a:ext cx="8610600" cy="555278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Calculations of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with  stoicheometric reaction</a:t>
            </a:r>
            <a:r>
              <a:rPr 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 general equation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(1.1)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 A &amp; B are reactants, C&amp; D are products; a, b, c &amp; d are stoichiometric coefficients, respectively.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measures how much reactants are converted  into products.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 can be determined 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terms of mole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basis.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BD6AD-F9D1-49F7-80B6-15FD37EC2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D4623F9-12C2-4EA7-8D97-CA0A1B5A0001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13311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AA7BD6C-2DCB-4A6D-A60D-F33AF40BE0F8}"/>
              </a:ext>
            </a:extLst>
          </p:cNvPr>
          <p:cNvCxnSpPr>
            <a:cxnSpLocks/>
          </p:cNvCxnSpPr>
          <p:nvPr/>
        </p:nvCxnSpPr>
        <p:spPr>
          <a:xfrm flipV="1">
            <a:off x="0" y="6324600"/>
            <a:ext cx="9144000" cy="3175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362200" y="2362200"/>
            <a:ext cx="762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03E87E4-8654-8E84-F049-156F4464D3EB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43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6562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57200"/>
          </a:xfrm>
        </p:spPr>
        <p:txBody>
          <a:bodyPr>
            <a:noAutofit/>
          </a:bodyPr>
          <a:lstStyle/>
          <a:p>
            <a:r>
              <a:rPr lang="en-US" sz="2800" b="1" i="1" dirty="0">
                <a:solidFill>
                  <a:schemeClr val="accent1"/>
                </a:solidFill>
              </a:rPr>
              <a:t>Cont..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2400" y="533400"/>
                <a:ext cx="8915400" cy="4800599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en-US" sz="9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(a) Conversion</a:t>
                </a:r>
              </a:p>
              <a:p>
                <a:pPr marL="0" indent="0"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Conversion of reactant A is expressed by “X</a:t>
                </a:r>
                <a:r>
                  <a:rPr lang="en-US" sz="9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”.</a:t>
                </a:r>
              </a:p>
              <a:p>
                <a:pPr>
                  <a:buFont typeface="Wingdings" pitchFamily="2" charset="2"/>
                  <a:buChar char="ü"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Batch process                           </a:t>
                </a:r>
              </a:p>
              <a:p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In terms of mole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(1.2)</a:t>
                </a:r>
              </a:p>
              <a:p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 terms of concentration</a:t>
                </a:r>
              </a:p>
              <a:p>
                <a:pPr marL="0" indent="0"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constant density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(1.3)</a:t>
                </a:r>
              </a:p>
              <a:p>
                <a:pPr marL="0" indent="0">
                  <a:buNone/>
                </a:pPr>
                <a:endParaRPr lang="en-US" sz="9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variable density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(1.4)</a:t>
                </a:r>
                <a:endParaRPr lang="en-US" sz="9600" b="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9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Font typeface="Wingdings" pitchFamily="2" charset="2"/>
                  <a:buChar char="ü"/>
                </a:pPr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Continuous process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9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9600" b="0" i="1" smtClean="0">
                            <a:latin typeface="Cambria Math"/>
                          </a:rPr>
                          <m:t>𝑋</m:t>
                        </m:r>
                      </m:e>
                      <m:sub>
                        <m:r>
                          <a:rPr lang="en-US" sz="9600" b="0" i="1" smtClean="0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9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9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96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9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9600" b="0" i="1" smtClean="0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9600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sz="9600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9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(1.5)</a:t>
                </a:r>
                <a:br>
                  <a:rPr lang="en-US" sz="9600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9600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br>
                  <a:rPr lang="en-US" sz="9600" dirty="0">
                    <a:highlight>
                      <a:srgbClr val="FFFF00"/>
                    </a:highlight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endParaRPr lang="en-US" b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533400"/>
                <a:ext cx="8915400" cy="4800599"/>
              </a:xfrm>
              <a:blipFill>
                <a:blip r:embed="rId2"/>
                <a:stretch>
                  <a:fillRect l="-1025" t="-2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A46E41-26C0-45E3-AEC8-3BD557A18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44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0489012-BED5-4119-9D6E-01BE64CDC1A9}"/>
              </a:ext>
            </a:extLst>
          </p:cNvPr>
          <p:cNvCxnSpPr>
            <a:cxnSpLocks/>
          </p:cNvCxnSpPr>
          <p:nvPr/>
        </p:nvCxnSpPr>
        <p:spPr>
          <a:xfrm>
            <a:off x="304800" y="46653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6ACE75-E9BD-49B0-BCE9-525F135BDDDC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FE89923-F4A8-1113-B697-5D37C2EA4237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44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910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7943D-EC60-60C3-405E-E7E5867EB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D03C5-2690-4068-6D9C-3D5BC542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139" y="364437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1.4. Materials and Energy Balances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8DE45-4913-AB5B-AF6D-664201E30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66799"/>
            <a:ext cx="8610600" cy="5092147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Material and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balances are used to determine the quantity of materials  and energy flows  across reactors  boundary.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reactor is designated to represent materials and energy flows in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Figure 1.2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br>
              <a:rPr lang="en-US" sz="28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96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3A6C2D-6353-3FED-CA95-5D0080D9E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45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7130D31-C0DC-5D20-ED42-4008DE3E50A4}"/>
              </a:ext>
            </a:extLst>
          </p:cNvPr>
          <p:cNvCxnSpPr>
            <a:cxnSpLocks/>
          </p:cNvCxnSpPr>
          <p:nvPr/>
        </p:nvCxnSpPr>
        <p:spPr>
          <a:xfrm>
            <a:off x="0" y="10668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14F9CA-3917-3BCD-1F22-B2254086E5D8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952199D-AE4B-9C04-1EF4-59762C983F84}"/>
              </a:ext>
            </a:extLst>
          </p:cNvPr>
          <p:cNvGrpSpPr/>
          <p:nvPr/>
        </p:nvGrpSpPr>
        <p:grpSpPr>
          <a:xfrm>
            <a:off x="304800" y="3313666"/>
            <a:ext cx="5337726" cy="2150164"/>
            <a:chOff x="-16149" y="3657703"/>
            <a:chExt cx="5337726" cy="215016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F82C144-F6B7-AF92-D34A-E74B2B5B26EA}"/>
                </a:ext>
              </a:extLst>
            </p:cNvPr>
            <p:cNvSpPr txBox="1"/>
            <p:nvPr/>
          </p:nvSpPr>
          <p:spPr>
            <a:xfrm>
              <a:off x="-16149" y="4244700"/>
              <a:ext cx="1213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 flows</a:t>
              </a:r>
              <a:endParaRPr lang="en-US" dirty="0"/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C222A6E-EF39-DD66-CA97-76CD0D051805}"/>
                </a:ext>
              </a:extLst>
            </p:cNvPr>
            <p:cNvGrpSpPr/>
            <p:nvPr/>
          </p:nvGrpSpPr>
          <p:grpSpPr>
            <a:xfrm>
              <a:off x="914400" y="3657703"/>
              <a:ext cx="4407177" cy="2150164"/>
              <a:chOff x="505238" y="3612872"/>
              <a:chExt cx="4407177" cy="2150164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8758040C-335C-EE53-9D5B-B047FEB0FCE4}"/>
                  </a:ext>
                </a:extLst>
              </p:cNvPr>
              <p:cNvGrpSpPr/>
              <p:nvPr/>
            </p:nvGrpSpPr>
            <p:grpSpPr>
              <a:xfrm>
                <a:off x="505238" y="3612872"/>
                <a:ext cx="2951923" cy="2150164"/>
                <a:chOff x="467138" y="3602933"/>
                <a:chExt cx="2951923" cy="2150164"/>
              </a:xfrm>
            </p:grpSpPr>
            <p:grpSp>
              <p:nvGrpSpPr>
                <p:cNvPr id="21" name="Group 20">
                  <a:extLst>
                    <a:ext uri="{FF2B5EF4-FFF2-40B4-BE49-F238E27FC236}">
                      <a16:creationId xmlns:a16="http://schemas.microsoft.com/office/drawing/2014/main" id="{CEB937D0-CA59-E85A-32E3-5ACC1E48FD07}"/>
                    </a:ext>
                  </a:extLst>
                </p:cNvPr>
                <p:cNvGrpSpPr/>
                <p:nvPr/>
              </p:nvGrpSpPr>
              <p:grpSpPr>
                <a:xfrm>
                  <a:off x="467138" y="3602933"/>
                  <a:ext cx="2951923" cy="2150164"/>
                  <a:chOff x="467138" y="3602933"/>
                  <a:chExt cx="2951923" cy="2150164"/>
                </a:xfrm>
              </p:grpSpPr>
              <p:grpSp>
                <p:nvGrpSpPr>
                  <p:cNvPr id="15" name="Group 14">
                    <a:extLst>
                      <a:ext uri="{FF2B5EF4-FFF2-40B4-BE49-F238E27FC236}">
                        <a16:creationId xmlns:a16="http://schemas.microsoft.com/office/drawing/2014/main" id="{83604C0F-70C6-73E4-3B04-F51C7321F849}"/>
                      </a:ext>
                    </a:extLst>
                  </p:cNvPr>
                  <p:cNvGrpSpPr/>
                  <p:nvPr/>
                </p:nvGrpSpPr>
                <p:grpSpPr>
                  <a:xfrm>
                    <a:off x="1066800" y="3602933"/>
                    <a:ext cx="1752600" cy="2150164"/>
                    <a:chOff x="2792895" y="3031437"/>
                    <a:chExt cx="1752600" cy="2150164"/>
                  </a:xfrm>
                </p:grpSpPr>
                <p:sp>
                  <p:nvSpPr>
                    <p:cNvPr id="9" name="Flowchart: Magnetic Disk 8">
                      <a:extLst>
                        <a:ext uri="{FF2B5EF4-FFF2-40B4-BE49-F238E27FC236}">
                          <a16:creationId xmlns:a16="http://schemas.microsoft.com/office/drawing/2014/main" id="{32CE1A72-6A9B-83E4-51B0-BD54D5EA90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792895" y="3276601"/>
                      <a:ext cx="1752600" cy="1905000"/>
                    </a:xfrm>
                    <a:prstGeom prst="flowChartMagneticDisk">
                      <a:avLst/>
                    </a:prstGeom>
                  </p:spPr>
                  <p:style>
                    <a:lnRef idx="2">
                      <a:schemeClr val="accent2"/>
                    </a:lnRef>
                    <a:fillRef idx="1">
                      <a:schemeClr val="lt1"/>
                    </a:fillRef>
                    <a:effectRef idx="0">
                      <a:schemeClr val="accent2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grpSp>
                  <p:nvGrpSpPr>
                    <p:cNvPr id="14" name="Group 13">
                      <a:extLst>
                        <a:ext uri="{FF2B5EF4-FFF2-40B4-BE49-F238E27FC236}">
                          <a16:creationId xmlns:a16="http://schemas.microsoft.com/office/drawing/2014/main" id="{01272F7A-1B80-74CA-2DBE-D8FBBC77230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352800" y="3031437"/>
                      <a:ext cx="800099" cy="1510082"/>
                      <a:chOff x="3352800" y="2667000"/>
                      <a:chExt cx="800099" cy="1874519"/>
                    </a:xfrm>
                  </p:grpSpPr>
                  <p:cxnSp>
                    <p:nvCxnSpPr>
                      <p:cNvPr id="11" name="Straight Connector 10">
                        <a:extLst>
                          <a:ext uri="{FF2B5EF4-FFF2-40B4-BE49-F238E27FC236}">
                            <a16:creationId xmlns:a16="http://schemas.microsoft.com/office/drawing/2014/main" id="{73F3D242-7E5F-F482-3F18-25B22FEEEAFD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3733800" y="2667000"/>
                        <a:ext cx="0" cy="1828800"/>
                      </a:xfrm>
                      <a:prstGeom prst="line">
                        <a:avLst/>
                      </a:prstGeom>
                    </p:spPr>
                    <p:style>
                      <a:lnRef idx="3">
                        <a:schemeClr val="dk1"/>
                      </a:lnRef>
                      <a:fillRef idx="0">
                        <a:schemeClr val="dk1"/>
                      </a:fillRef>
                      <a:effectRef idx="2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2" name="Oval 11">
                        <a:extLst>
                          <a:ext uri="{FF2B5EF4-FFF2-40B4-BE49-F238E27FC236}">
                            <a16:creationId xmlns:a16="http://schemas.microsoft.com/office/drawing/2014/main" id="{B8925FDD-1B1C-E01F-9BAF-5A038B78862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352800" y="4495800"/>
                        <a:ext cx="380998" cy="45719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" name="Oval 12">
                        <a:extLst>
                          <a:ext uri="{FF2B5EF4-FFF2-40B4-BE49-F238E27FC236}">
                            <a16:creationId xmlns:a16="http://schemas.microsoft.com/office/drawing/2014/main" id="{1B47A470-A6E3-B32A-38F6-35C703F2C026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771901" y="4483569"/>
                        <a:ext cx="380998" cy="45719"/>
                      </a:xfrm>
                      <a:prstGeom prst="ellipse">
                        <a:avLst/>
                      </a:prstGeom>
                    </p:spPr>
                    <p:style>
                      <a:lnRef idx="2">
                        <a:schemeClr val="accent1">
                          <a:shade val="15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</p:grpSp>
              <p:cxnSp>
                <p:nvCxnSpPr>
                  <p:cNvPr id="17" name="Straight Arrow Connector 16">
                    <a:extLst>
                      <a:ext uri="{FF2B5EF4-FFF2-40B4-BE49-F238E27FC236}">
                        <a16:creationId xmlns:a16="http://schemas.microsoft.com/office/drawing/2014/main" id="{E8D59585-56C4-FFD4-ABC6-C7D096B3A1FA}"/>
                      </a:ext>
                    </a:extLst>
                  </p:cNvPr>
                  <p:cNvCxnSpPr/>
                  <p:nvPr/>
                </p:nvCxnSpPr>
                <p:spPr>
                  <a:xfrm>
                    <a:off x="467139" y="4572000"/>
                    <a:ext cx="599661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1"/>
                  </a:lnRef>
                  <a:fillRef idx="0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Straight Arrow Connector 17">
                    <a:extLst>
                      <a:ext uri="{FF2B5EF4-FFF2-40B4-BE49-F238E27FC236}">
                        <a16:creationId xmlns:a16="http://schemas.microsoft.com/office/drawing/2014/main" id="{B109A4D9-56CC-1D3E-4E63-CB170E947D9F}"/>
                      </a:ext>
                    </a:extLst>
                  </p:cNvPr>
                  <p:cNvCxnSpPr/>
                  <p:nvPr/>
                </p:nvCxnSpPr>
                <p:spPr>
                  <a:xfrm>
                    <a:off x="2819400" y="4572000"/>
                    <a:ext cx="599661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Straight Arrow Connector 18">
                    <a:extLst>
                      <a:ext uri="{FF2B5EF4-FFF2-40B4-BE49-F238E27FC236}">
                        <a16:creationId xmlns:a16="http://schemas.microsoft.com/office/drawing/2014/main" id="{ACE8AA4C-F74D-B5E4-3A26-A2DF94D1EDB8}"/>
                      </a:ext>
                    </a:extLst>
                  </p:cNvPr>
                  <p:cNvCxnSpPr/>
                  <p:nvPr/>
                </p:nvCxnSpPr>
                <p:spPr>
                  <a:xfrm>
                    <a:off x="2819400" y="4191000"/>
                    <a:ext cx="599661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Straight Arrow Connector 19">
                    <a:extLst>
                      <a:ext uri="{FF2B5EF4-FFF2-40B4-BE49-F238E27FC236}">
                        <a16:creationId xmlns:a16="http://schemas.microsoft.com/office/drawing/2014/main" id="{93F992DB-70E3-C60F-8FBA-D2CE1CB88D6A}"/>
                      </a:ext>
                    </a:extLst>
                  </p:cNvPr>
                  <p:cNvCxnSpPr/>
                  <p:nvPr/>
                </p:nvCxnSpPr>
                <p:spPr>
                  <a:xfrm>
                    <a:off x="467138" y="4191000"/>
                    <a:ext cx="599661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3">
                    <a:schemeClr val="accent1"/>
                  </a:lnRef>
                  <a:fillRef idx="0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C7DE8FDC-06E2-EEDE-66AB-80DCDF5A1F75}"/>
                    </a:ext>
                  </a:extLst>
                </p:cNvPr>
                <p:cNvSpPr txBox="1"/>
                <p:nvPr/>
              </p:nvSpPr>
              <p:spPr>
                <a:xfrm>
                  <a:off x="1447800" y="5334000"/>
                  <a:ext cx="9790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Reacto</a:t>
                  </a:r>
                  <a:r>
                    <a:rPr lang="en-US" dirty="0"/>
                    <a:t>r</a:t>
                  </a:r>
                </a:p>
              </p:txBody>
            </p:sp>
          </p:grp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22A275-9C7A-4ACF-00C4-B9B4FDAE7961}"/>
                  </a:ext>
                </a:extLst>
              </p:cNvPr>
              <p:cNvSpPr txBox="1"/>
              <p:nvPr/>
            </p:nvSpPr>
            <p:spPr>
              <a:xfrm>
                <a:off x="3699013" y="4188888"/>
                <a:ext cx="121340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 flows</a:t>
                </a:r>
                <a:endParaRPr lang="en-US" dirty="0"/>
              </a:p>
            </p:txBody>
          </p:sp>
        </p:grp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5DB4A16B-6AAA-7E44-A1CD-F63902B02777}"/>
              </a:ext>
            </a:extLst>
          </p:cNvPr>
          <p:cNvSpPr txBox="1"/>
          <p:nvPr/>
        </p:nvSpPr>
        <p:spPr>
          <a:xfrm>
            <a:off x="467138" y="5638800"/>
            <a:ext cx="4257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1.2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energy flows across a reactor 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6E100B1-5C73-E68D-5FFC-892BCFDBF19D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45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8015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81000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1.4.1. Materials  balance in reactors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533400"/>
            <a:ext cx="8731828" cy="57912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 balance: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quantifies flow of materials across  reactors Number of moles is not conserved.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2011).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component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any instant time t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(1.6)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318442"/>
            <a:ext cx="8610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50"/>
          <a:stretch>
            <a:fillRect/>
          </a:stretch>
        </p:blipFill>
        <p:spPr bwMode="auto">
          <a:xfrm>
            <a:off x="483704" y="4016721"/>
            <a:ext cx="6400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D5594E-D399-4FD8-A2C4-DB940D2E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957FE64-0E8D-4F0E-9BCF-F0B756519D63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1282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393D326-30C2-4734-B86C-82C8181AD605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08060-C7D0-9BB3-E1FD-6AA51F6BBFA9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46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6263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3400"/>
          </a:xfrm>
        </p:spPr>
        <p:txBody>
          <a:bodyPr>
            <a:noAutofit/>
          </a:bodyPr>
          <a:lstStyle/>
          <a:p>
            <a:r>
              <a:rPr lang="en-US" sz="3200" b="1" dirty="0"/>
              <a:t>Cont’d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2" y="990600"/>
            <a:ext cx="3898669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31" y="2551077"/>
            <a:ext cx="5558119" cy="2834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3C2B0-B4C5-46FB-A8E7-648AC3A05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3C618E-5D44-4C47-9003-E5FE38B59244}"/>
              </a:ext>
            </a:extLst>
          </p:cNvPr>
          <p:cNvSpPr txBox="1"/>
          <p:nvPr/>
        </p:nvSpPr>
        <p:spPr>
          <a:xfrm>
            <a:off x="7239000" y="1179091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(1.7)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A5C03B-BCAA-47A9-B399-A7AADDA1B8CC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88B170B-9275-452A-AEDA-4919A79B30B7}"/>
              </a:ext>
            </a:extLst>
          </p:cNvPr>
          <p:cNvCxnSpPr>
            <a:cxnSpLocks/>
          </p:cNvCxnSpPr>
          <p:nvPr/>
        </p:nvCxnSpPr>
        <p:spPr>
          <a:xfrm>
            <a:off x="0" y="6272143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3D0C2D9-CB51-8580-73FF-4848DDC32310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47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E5C8CE-585C-7CF8-152B-562432AD9262}"/>
              </a:ext>
            </a:extLst>
          </p:cNvPr>
          <p:cNvSpPr txBox="1"/>
          <p:nvPr/>
        </p:nvSpPr>
        <p:spPr>
          <a:xfrm>
            <a:off x="447261" y="1680418"/>
            <a:ext cx="8077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>
              <a:spcAft>
                <a:spcPts val="1000"/>
              </a:spcAft>
              <a:buNone/>
            </a:pPr>
            <a:r>
              <a:rPr lang="en-US" sz="2400" b="1" i="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1. 1</a:t>
            </a:r>
            <a:r>
              <a:rPr lang="en-US" sz="2400" i="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materials balance equations for batch, CSTR and PFR reactors</a:t>
            </a:r>
            <a:endParaRPr lang="en-US" sz="1400" i="1" kern="100" dirty="0">
              <a:solidFill>
                <a:srgbClr val="44546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4440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200" y="838200"/>
                <a:ext cx="8915400" cy="5867400"/>
              </a:xfrm>
            </p:spPr>
            <p:txBody>
              <a:bodyPr>
                <a:normAutofit fontScale="32500" lnSpcReduction="20000"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7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Energy Balance:</a:t>
                </a:r>
                <a:r>
                  <a:rPr lang="en-US" sz="7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It quantifies flow of energy across reactor boundary.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31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1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7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7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74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𝒅𝑬</m:t>
                            </m:r>
                          </m:e>
                          <m:sub>
                            <m:r>
                              <a:rPr lang="en-US" sz="7400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𝒔𝒚𝒔</m:t>
                            </m:r>
                          </m:sub>
                        </m:sSub>
                      </m:num>
                      <m:den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7400" b="1" i="1">
                        <a:solidFill>
                          <a:schemeClr val="tx1"/>
                        </a:solidFill>
                        <a:latin typeface="Cambria Math"/>
                      </a:rPr>
                      <m:t>  =   </m:t>
                    </m:r>
                    <m:acc>
                      <m:accPr>
                        <m:chr m:val="̇"/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𝑸</m:t>
                        </m:r>
                      </m:e>
                    </m:acc>
                    <m:r>
                      <a:rPr lang="en-US" sz="7400" b="1" i="1">
                        <a:solidFill>
                          <a:schemeClr val="tx1"/>
                        </a:solidFill>
                        <a:latin typeface="Cambria Math"/>
                      </a:rPr>
                      <m:t>  </m:t>
                    </m:r>
                    <m:r>
                      <a:rPr lang="en-US" sz="7400" b="1" i="1" smtClean="0">
                        <a:solidFill>
                          <a:schemeClr val="tx1"/>
                        </a:solidFill>
                        <a:latin typeface="Cambria Math"/>
                      </a:rPr>
                      <m:t>−  </m:t>
                    </m:r>
                    <m:r>
                      <a:rPr lang="en-US" sz="7400" b="1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  <m:acc>
                      <m:accPr>
                        <m:chr m:val="̇"/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𝑾</m:t>
                        </m:r>
                      </m:e>
                    </m:acc>
                    <m:r>
                      <a:rPr lang="en-US" sz="7400" b="1" i="1">
                        <a:solidFill>
                          <a:schemeClr val="tx1"/>
                        </a:solidFill>
                        <a:latin typeface="Cambria Math"/>
                      </a:rPr>
                      <m:t>  +  </m:t>
                    </m:r>
                    <m:sSub>
                      <m:sSubPr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𝒊𝒏</m:t>
                        </m:r>
                      </m:sub>
                    </m:sSub>
                    <m:sSub>
                      <m:sSubPr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𝑬</m:t>
                        </m:r>
                      </m:e>
                      <m:sub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𝒊𝒏</m:t>
                        </m:r>
                      </m:sub>
                    </m:sSub>
                    <m:r>
                      <a:rPr lang="en-US" sz="7400" b="1" i="1">
                        <a:solidFill>
                          <a:schemeClr val="tx1"/>
                        </a:solidFill>
                        <a:latin typeface="Cambria Math"/>
                      </a:rPr>
                      <m:t>  −  </m:t>
                    </m:r>
                    <m:sSub>
                      <m:sSubPr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𝒐𝒖𝒕</m:t>
                        </m:r>
                      </m:sub>
                    </m:sSub>
                    <m:sSub>
                      <m:sSubPr>
                        <m:ctrlPr>
                          <a:rPr lang="en-US" sz="7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𝑬</m:t>
                        </m:r>
                      </m:e>
                      <m:sub>
                        <m:r>
                          <a:rPr lang="en-US" sz="7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𝒐𝒖𝒕</m:t>
                        </m:r>
                      </m:sub>
                    </m:sSub>
                  </m:oMath>
                </a14:m>
                <a:r>
                  <a:rPr lang="en-US" sz="7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7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(1.8)</a:t>
                </a:r>
              </a:p>
              <a:p>
                <a:pPr marL="0" indent="0" algn="ctr">
                  <a:buNone/>
                </a:pPr>
                <a:r>
                  <a:rPr lang="en-US" sz="7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:endParaRPr lang="en-US" sz="2800" dirty="0">
                  <a:solidFill>
                    <a:schemeClr val="tx2"/>
                  </a:solidFill>
                </a:endParaRPr>
              </a:p>
              <a:p>
                <a:pPr marL="114300" indent="0">
                  <a:buNone/>
                </a:pPr>
                <a:r>
                  <a:rPr lang="en-US" sz="7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E is the total of energy, Q is addition of heat, W is work done by the system, and  FE flow energy.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" y="838200"/>
                <a:ext cx="8915400" cy="5867400"/>
              </a:xfrm>
              <a:blipFill>
                <a:blip r:embed="rId2"/>
                <a:stretch>
                  <a:fillRect l="-10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6E4E12-DF5C-437C-89C0-48E683B36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48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0EFE716-8EB8-48FF-B132-A5B736D421CA}"/>
              </a:ext>
            </a:extLst>
          </p:cNvPr>
          <p:cNvCxnSpPr>
            <a:cxnSpLocks/>
          </p:cNvCxnSpPr>
          <p:nvPr/>
        </p:nvCxnSpPr>
        <p:spPr>
          <a:xfrm>
            <a:off x="0" y="838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A2B8E1F-4568-4099-82B7-68C6580936FA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2A9E51BB-3883-A587-681B-344F05CC5789}"/>
              </a:ext>
            </a:extLst>
          </p:cNvPr>
          <p:cNvSpPr txBox="1">
            <a:spLocks/>
          </p:cNvSpPr>
          <p:nvPr/>
        </p:nvSpPr>
        <p:spPr>
          <a:xfrm>
            <a:off x="342900" y="228601"/>
            <a:ext cx="8458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1.4.2. Energy balance in reactors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682B54-7CE7-8E13-E48C-AF1E028E7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" y="1676412"/>
            <a:ext cx="8492987" cy="1447788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88C7BAB-1B63-878F-2FD9-CEAD9F33AE8F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48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4684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2400" y="990604"/>
                <a:ext cx="8839200" cy="5714996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𝑖𝑛</m:t>
                        </m:r>
                      </m:sub>
                    </m:sSub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𝑖𝑛</m:t>
                        </m:r>
                      </m:sub>
                    </m:sSub>
                    <m:r>
                      <a:rPr kumimoji="0" lang="en-U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1F497D"/>
                        </a:solidFill>
                        <a:effectLst/>
                        <a:uLnTx/>
                        <a:uFillTx/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𝑖</m:t>
                        </m:r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kumimoji="0" lang="en-US" sz="24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kumimoji="0" lang="en-U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𝑖𝑛</m:t>
                        </m:r>
                      </m:sub>
                    </m:sSub>
                  </m:oMath>
                </a14:m>
                <a:r>
                  <a: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F497D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(1.9)</a:t>
                </a: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800100" lvl="2" indent="0">
                  <a:buNone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 </m:t>
                        </m:r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𝑜𝑢𝑡</m:t>
                        </m:r>
                      </m:sub>
                    </m:sSub>
                    <m:sSub>
                      <m:sSubPr>
                        <m:ctrlP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𝑜𝑢𝑡</m:t>
                        </m:r>
                      </m:sub>
                    </m:sSub>
                    <m:r>
                      <a:rPr kumimoji="0" lang="en-US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1F497D"/>
                        </a:solidFill>
                        <a:effectLst/>
                        <a:uLnTx/>
                        <a:uFillTx/>
                        <a:latin typeface="Cambria Math"/>
                      </a:rPr>
                      <m:t>=</m:t>
                    </m:r>
                    <m:nary>
                      <m:naryPr>
                        <m:chr m:val="∑"/>
                        <m:ctrlP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𝑖</m:t>
                        </m:r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kumimoji="0" lang="en-US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F497D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kumimoji="0" lang="en-US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F497D"/>
                            </a:solidFill>
                            <a:effectLst/>
                            <a:uLnTx/>
                            <a:uFillTx/>
                            <a:latin typeface="Cambria Math"/>
                            <a:ea typeface="Cambria Math"/>
                          </a:rPr>
                          <m:t>𝑜𝑢𝑡</m:t>
                        </m:r>
                      </m:sub>
                    </m:sSub>
                    <m:r>
                      <a:rPr kumimoji="0" lang="en-US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1F497D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</m:oMath>
                </a14:m>
                <a:r>
                  <a:rPr lang="en-US" i="1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(1.10)</a:t>
                </a:r>
                <a:endParaRPr lang="en-US" i="1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00050" lvl="1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𝑑𝐸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𝑠𝑦𝑠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=   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𝑄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− </m:t>
                    </m:r>
                    <m:acc>
                      <m:accPr>
                        <m:chr m:val="̇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𝑊</m:t>
                        </m:r>
                      </m:e>
                    </m:acc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  +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schemeClr val="tx2"/>
                        </a:solidFill>
                        <a:latin typeface="Cambria Math"/>
                      </a:rPr>
                      <m:t>−</m:t>
                    </m:r>
                    <m:nary>
                      <m:naryPr>
                        <m:chr m:val="∑"/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2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sSub>
                      <m:sSubPr>
                        <m:ctrlPr>
                          <a:rPr lang="en-US" sz="2400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│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2"/>
                            </a:solidFill>
                            <a:latin typeface="Cambria Math"/>
                            <a:ea typeface="Cambria Math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(1.11)</a:t>
                </a:r>
              </a:p>
              <a:p>
                <a:pPr algn="just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total energy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sz="28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the sum of </a:t>
                </a:r>
                <a:r>
                  <a:rPr lang="en-US" sz="28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internal energy </a:t>
                </a:r>
                <a14:m>
                  <m:oMath xmlns:m="http://schemas.openxmlformats.org/officeDocument/2006/math">
                    <m:r>
                      <a:rPr lang="en-US" sz="280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𝑈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8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kinetic energy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accent2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  <m:sup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/2)</m:t>
                    </m:r>
                    <m:r>
                      <a:rPr lang="en-US" sz="2800" b="0" i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US" sz="28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potential energy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𝑔𝑧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sz="28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sz="2800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and  other energies, such as electric or magnetic energy or light.</a:t>
                </a:r>
                <a:r>
                  <a:rPr lang="en-US" sz="2800" dirty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990604"/>
                <a:ext cx="8839200" cy="5714996"/>
              </a:xfrm>
              <a:blipFill>
                <a:blip r:embed="rId2"/>
                <a:stretch>
                  <a:fillRect l="-1172" r="-13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98E79-8145-4007-A01C-5AB75E79A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49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19B05FE-9D55-4F52-9274-044759764D82}"/>
              </a:ext>
            </a:extLst>
          </p:cNvPr>
          <p:cNvCxnSpPr>
            <a:cxnSpLocks/>
          </p:cNvCxnSpPr>
          <p:nvPr/>
        </p:nvCxnSpPr>
        <p:spPr>
          <a:xfrm>
            <a:off x="0" y="7620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AED0F0-CE96-43D6-81A1-9CE491E7F90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8B683344-5802-1FD8-B99B-71BD400FF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13BD087-1809-17E9-2B6F-F48C7AE2963C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49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688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BA705-4D60-7B26-FC2E-82139B819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8CA8E-8CB6-D475-3042-237D79DDC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399"/>
            <a:ext cx="8229600" cy="6095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1.5.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E80A7-4269-8117-3E1D-052B5F791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1998"/>
            <a:ext cx="8839200" cy="586740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engineering = chemical kinetics + reactors design.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species may lose its chemical identity by decomposition, combination, and isomerization.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reactors are vessels/containers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Reactors can be classified based phase, method of operation and thermal operation.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Reactor design is required due to development of a new chemical process, and modification of an existing chemical process.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energy balances = quantify  of materials and energy flows across reactors boundary.</a:t>
            </a:r>
          </a:p>
          <a:p>
            <a:pPr marL="914400" lvl="2" indent="0" algn="ctr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0D3FFF-0355-4937-C003-3F7BD2F18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50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EAE01EC-4BB7-AB44-20B7-A0BB19C15634}"/>
              </a:ext>
            </a:extLst>
          </p:cNvPr>
          <p:cNvCxnSpPr>
            <a:cxnSpLocks/>
          </p:cNvCxnSpPr>
          <p:nvPr/>
        </p:nvCxnSpPr>
        <p:spPr>
          <a:xfrm>
            <a:off x="-162339" y="685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29C5D7-6B13-4298-67EC-3217762791F6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A988CF2-220C-F455-E94F-E9C83088824F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50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226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399"/>
            <a:ext cx="8229600" cy="6095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761998"/>
            <a:ext cx="8839200" cy="586740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John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Sons, 3rd edition, 2011.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 2015.</a:t>
            </a:r>
          </a:p>
          <a:p>
            <a:pPr marL="914400" lvl="2" indent="0" algn="ctr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51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>
            <a:off x="-162339" y="685800"/>
            <a:ext cx="92964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>
            <a:off x="0" y="6356350"/>
            <a:ext cx="8839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7BB671B-DE93-79F6-383C-44C6F83B0B5A}"/>
              </a:ext>
            </a:extLst>
          </p:cNvPr>
          <p:cNvSpPr txBox="1">
            <a:spLocks/>
          </p:cNvSpPr>
          <p:nvPr/>
        </p:nvSpPr>
        <p:spPr>
          <a:xfrm>
            <a:off x="838200" y="639417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9B44EC-D1D5-489E-90E0-E768BB02DA9D}" type="slidenum">
              <a:rPr lang="en-US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51</a:t>
            </a:fld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152400" y="4038600"/>
            <a:ext cx="8229600" cy="10667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7200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en-US" sz="72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6484</TotalTime>
  <Words>2942</Words>
  <Application>Microsoft Office PowerPoint</Application>
  <PresentationFormat>On-screen Show (4:3)</PresentationFormat>
  <Paragraphs>411</Paragraphs>
  <Slides>51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8" baseType="lpstr">
      <vt:lpstr>Arial</vt:lpstr>
      <vt:lpstr>Calibri</vt:lpstr>
      <vt:lpstr>Cambria Math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Cont’d</vt:lpstr>
      <vt:lpstr>Cont’d</vt:lpstr>
      <vt:lpstr>Cont’d</vt:lpstr>
      <vt:lpstr>Cont’d</vt:lpstr>
      <vt:lpstr>Cont’d</vt:lpstr>
      <vt:lpstr>PowerPoint Presentation</vt:lpstr>
      <vt:lpstr>PowerPoint Presentation</vt:lpstr>
      <vt:lpstr>  1.2. Chemical reactors and their classifications  </vt:lpstr>
      <vt:lpstr>  Cont’d  </vt:lpstr>
      <vt:lpstr>  Cont’d   </vt:lpstr>
      <vt:lpstr>  Cont’d   </vt:lpstr>
      <vt:lpstr>1.2.1 Classification of Reactors</vt:lpstr>
      <vt:lpstr>Cont. </vt:lpstr>
      <vt:lpstr>Cont. </vt:lpstr>
      <vt:lpstr>Cont. </vt:lpstr>
      <vt:lpstr>Cont. </vt:lpstr>
      <vt:lpstr>Cont. </vt:lpstr>
      <vt:lpstr>Cont. </vt:lpstr>
      <vt:lpstr>Cont. </vt:lpstr>
      <vt:lpstr>Cont. </vt:lpstr>
      <vt:lpstr>Cont.</vt:lpstr>
      <vt:lpstr>Cont.</vt:lpstr>
      <vt:lpstr>  Cont’d   </vt:lpstr>
      <vt:lpstr>1.3. Reactor design </vt:lpstr>
      <vt:lpstr>Cont…</vt:lpstr>
      <vt:lpstr>Cont.…</vt:lpstr>
      <vt:lpstr>Cont.. </vt:lpstr>
      <vt:lpstr>Cont.</vt:lpstr>
      <vt:lpstr>Cont.</vt:lpstr>
      <vt:lpstr>Cont..</vt:lpstr>
      <vt:lpstr>1.3.2. Basics to be considered for reactor design</vt:lpstr>
      <vt:lpstr>Cont…</vt:lpstr>
      <vt:lpstr>Cont…</vt:lpstr>
      <vt:lpstr>Cont.</vt:lpstr>
      <vt:lpstr>Cont.</vt:lpstr>
      <vt:lpstr>Cont’d</vt:lpstr>
      <vt:lpstr>Cont..</vt:lpstr>
      <vt:lpstr>1.4. Materials and Energy Balances</vt:lpstr>
      <vt:lpstr>1.4.1. Materials  balance in reactors</vt:lpstr>
      <vt:lpstr>Cont’d</vt:lpstr>
      <vt:lpstr>PowerPoint Presentation</vt:lpstr>
      <vt:lpstr>Cont’d</vt:lpstr>
      <vt:lpstr>1.5. Summary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lenovo</cp:lastModifiedBy>
  <cp:revision>712</cp:revision>
  <cp:lastPrinted>2024-12-26T09:01:45Z</cp:lastPrinted>
  <dcterms:created xsi:type="dcterms:W3CDTF">2017-03-05T05:55:59Z</dcterms:created>
  <dcterms:modified xsi:type="dcterms:W3CDTF">2025-09-13T09:02:50Z</dcterms:modified>
</cp:coreProperties>
</file>