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ppt/ink/ink8.xml" ContentType="application/inkml+xml"/>
  <Override PartName="/ppt/ink/ink9.xml" ContentType="application/inkml+xml"/>
  <Override PartName="/ppt/ink/ink10.xml" ContentType="application/inkml+xml"/>
  <Override PartName="/ppt/ink/ink11.xml" ContentType="application/inkml+xml"/>
  <Override PartName="/ppt/ink/ink12.xml" ContentType="application/inkml+xml"/>
  <Override PartName="/ppt/ink/ink13.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2" r:id="rId2"/>
  </p:sldMasterIdLst>
  <p:notesMasterIdLst>
    <p:notesMasterId r:id="rId55"/>
  </p:notesMasterIdLst>
  <p:sldIdLst>
    <p:sldId id="256" r:id="rId3"/>
    <p:sldId id="364" r:id="rId4"/>
    <p:sldId id="365" r:id="rId5"/>
    <p:sldId id="257" r:id="rId6"/>
    <p:sldId id="262" r:id="rId7"/>
    <p:sldId id="366" r:id="rId8"/>
    <p:sldId id="344" r:id="rId9"/>
    <p:sldId id="345" r:id="rId10"/>
    <p:sldId id="258" r:id="rId11"/>
    <p:sldId id="367" r:id="rId12"/>
    <p:sldId id="285" r:id="rId13"/>
    <p:sldId id="368" r:id="rId14"/>
    <p:sldId id="286" r:id="rId15"/>
    <p:sldId id="296" r:id="rId16"/>
    <p:sldId id="369" r:id="rId17"/>
    <p:sldId id="370" r:id="rId18"/>
    <p:sldId id="284" r:id="rId19"/>
    <p:sldId id="371" r:id="rId20"/>
    <p:sldId id="287" r:id="rId21"/>
    <p:sldId id="372" r:id="rId22"/>
    <p:sldId id="373" r:id="rId23"/>
    <p:sldId id="260" r:id="rId24"/>
    <p:sldId id="335" r:id="rId25"/>
    <p:sldId id="374" r:id="rId26"/>
    <p:sldId id="375" r:id="rId27"/>
    <p:sldId id="377" r:id="rId28"/>
    <p:sldId id="376" r:id="rId29"/>
    <p:sldId id="302" r:id="rId30"/>
    <p:sldId id="378" r:id="rId31"/>
    <p:sldId id="297" r:id="rId32"/>
    <p:sldId id="298" r:id="rId33"/>
    <p:sldId id="379" r:id="rId34"/>
    <p:sldId id="325" r:id="rId35"/>
    <p:sldId id="327" r:id="rId36"/>
    <p:sldId id="390" r:id="rId37"/>
    <p:sldId id="380" r:id="rId38"/>
    <p:sldId id="328" r:id="rId39"/>
    <p:sldId id="382" r:id="rId40"/>
    <p:sldId id="381" r:id="rId41"/>
    <p:sldId id="329" r:id="rId42"/>
    <p:sldId id="299" r:id="rId43"/>
    <p:sldId id="337" r:id="rId44"/>
    <p:sldId id="383" r:id="rId45"/>
    <p:sldId id="341" r:id="rId46"/>
    <p:sldId id="316" r:id="rId47"/>
    <p:sldId id="386" r:id="rId48"/>
    <p:sldId id="387" r:id="rId49"/>
    <p:sldId id="388" r:id="rId50"/>
    <p:sldId id="389" r:id="rId51"/>
    <p:sldId id="391" r:id="rId52"/>
    <p:sldId id="280" r:id="rId53"/>
    <p:sldId id="348" r:id="rId5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7" d="100"/>
          <a:sy n="77" d="100"/>
        </p:scale>
        <p:origin x="1546" y="67"/>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notesMaster" Target="notesMasters/notesMaster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theme" Target="theme/theme1.xml"/><Relationship Id="rId5" Type="http://schemas.openxmlformats.org/officeDocument/2006/relationships/slide" Target="slides/slide3.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tableStyles" Target="tableStyle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viewProps" Target="viewProps.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9-13T13:28:24.039"/>
    </inkml:context>
    <inkml:brush xml:id="br0">
      <inkml:brushProperty name="width" value="0.05" units="cm"/>
      <inkml:brushProperty name="height" value="0.05" units="cm"/>
      <inkml:brushProperty name="color" value="#E71224"/>
    </inkml:brush>
  </inkml:definitions>
  <inkml:trace contextRef="#ctx0" brushRef="#br0">2764 2 24575,'-224'-1'0,"-280"2"0,485-1 0,-1 1 0,0 0 0,1 2 0,-1 0 0,1 1 0,0 1 0,0 1 0,1 0 0,-1 1 0,1 2 0,1 0 0,-24 15 0,35-20 0,-33 26 0,-2-1 0,-1-3 0,-73 34 0,35-28 0,-54 23 0,115-45 0,0 0 0,0 2 0,1 0 0,-26 22 0,35-26 0,0-1 0,-1 0 0,0-1 0,-1 0 0,1-1 0,-1 0 0,0-1 0,-17 5 0,-12 1 0,-44 5 0,39-8 0,-23 2 0,44-7 0,0 1 0,0 1 0,-35 11 0,-43 26 0,-189 104 0,278-138 0,0 1 0,1 1 0,0 0 0,0 1 0,1 0 0,0 0 0,1 1 0,0 1 0,1 0 0,0 0 0,-13 25 0,16-26 0,1-3 0,1 0 0,0 0 0,0 0 0,1 1 0,-3 11 0,6-19 0,-1 1 0,1-1 0,0 1 0,0-1 0,0 1 0,0-1 0,0 1 0,0-1 0,0 1 0,1 0 0,-1-1 0,1 0 0,-1 1 0,1-1 0,-1 1 0,1-1 0,0 1 0,0-1 0,-1 0 0,1 0 0,0 1 0,0-1 0,0 0 0,0 0 0,1 0 0,-1 0 0,0 0 0,0 0 0,1-1 0,-1 1 0,0 0 0,1-1 0,-1 1 0,1-1 0,-1 1 0,1-1 0,2 1 0,-1 0 0,1 0 0,0-1 0,-1 1 0,1-1 0,0 1 0,0-1 0,-1 0 0,1-1 0,0 1 0,0-1 0,-1 0 0,1 1 0,0-2 0,-1 1 0,1 0 0,-1-1 0,0 1 0,1-1 0,-1 0 0,0 0 0,0-1 0,0 1 0,4-5 0,2-3 0,-1-1 0,0 0 0,-1 0 0,0-1 0,5-14 0,-1 5 0,-10 20 0,0 0 0,-1 0 0,1 0 0,-1 0 0,1-1 0,-1 1 0,1 0 0,-1 0 0,0 0 0,1-1 0,-1 1 0,0 0 0,0 0 0,0-1 0,0 1 0,0 0 0,0 0 0,0-1 0,-1 1 0,1-1 0,-1 1 0,1 0 0,-1 1 0,0-1 0,1 1 0,-1-1 0,0 1 0,1-1 0,-1 1 0,0-1 0,0 1 0,1 0 0,-1-1 0,0 1 0,0 0 0,1 0 0,-1 0 0,0-1 0,0 1 0,0 0 0,0 0 0,1 0 0,-2 1 0,-4-1 0,1 1 0,0 0 0,0 0 0,0 0 0,-1 1 0,1 0 0,-9 5 0,2 1 0,0 0 0,1 1 0,0 1 0,1 0 0,0 0 0,-12 16 0,-50 78 0,61-86 0,-5 7 0,1 1 0,-20 48 0,29-61 0,2 1 0,-1 1 0,2-1 0,0 1 0,1-1 0,0 1 0,1 23 0,1-34 0,1 0 0,-1 0 0,1 0 0,0 0 0,0 0 0,0-1 0,0 1 0,0 0 0,1 0 0,0-1 0,0 1 0,0-1 0,0 0 0,1 1 0,-1-1 0,1 0 0,5 4 0,-3-3 0,0 0 0,1-1 0,0 0 0,0 0 0,0 0 0,0-1 0,0 0 0,0 0 0,13 2 0,8-1 0,1-2 0,-1-1 0,0-1 0,30-4 0,-57 5 0,9-2 0,0 0 0,-1 0 0,1-1 0,-1 0 0,0 0 0,0-1 0,0 0 0,0 0 0,0-1 0,-1 0 0,0-1 0,11-10 0,-8 6 0,-1 0 0,0 0 0,-1-1 0,0 0 0,-1-1 0,0 1 0,8-21 0,-14 30 0,0 0 0,0 0 0,0 0 0,-1 0 0,1 0 0,-1 0 0,0 0 0,1 0 0,-1 0 0,0 0 0,0 0 0,0-1 0,-1 1 0,1 0 0,-1-2 0,1 3 0,-1 0 0,1 0 0,-1 0 0,0 0 0,1 0 0,-1 0 0,0 1 0,0-1 0,1 0 0,-1 0 0,0 0 0,0 1 0,0-1 0,0 1 0,0-1 0,0 1 0,0-1 0,0 1 0,0-1 0,-2 1 0,-1-1 0,0 1 0,0-1 0,0 1 0,-1 0 0,1 1 0,0-1 0,0 1 0,0 0 0,0 0 0,0 0 0,0 0 0,-7 4 0,-1 2 0,1 0 0,0 1 0,0 0 0,0 1 0,1 0 0,1 0 0,0 1 0,0 1 0,-13 19 0,7-4 0,0-1 0,2 2 0,-15 39 0,20-43 0,1 0 0,-6 36 0,11-47 0,1 0 0,0-1 0,1 1 0,0 0 0,1 0 0,0-1 0,3 13 0,-4-21 0,1-1 0,0 0 0,0 1 0,0-1 0,0 0 0,0 0 0,0 1 0,0-1 0,1 0 0,-1 0 0,1-1 0,0 1 0,-1 0 0,1 0 0,0-1 0,0 1 0,0-1 0,0 0 0,4 3 0,0-2 0,1 0 0,-1 0 0,1-1 0,0 0 0,9 1 0,27 5 0,-41-6 0,1 0 0,-1 0 0,0 0 0,0 0 0,0 0 0,0 0 0,-1 1 0,1-1 0,0 1 0,0-1 0,-1 1 0,1 0 0,-1-1 0,1 1 0,-1 0 0,1 2 0,-1 0 0,0 0 0,-1-1 0,1 1 0,-1 0 0,0-1 0,0 1 0,0 0 0,-1-1 0,1 1 0,-1 0 0,0-1 0,0 1 0,0-1 0,0 1 0,-1-1 0,0 1 0,-1 2 0,-9 28 0,11-31 0,1 0 0,0 0 0,0 1 0,0-1 0,0 0 0,0 0 0,1 1 0,-1-1 0,1 0 0,0 0 0,0 0 0,0 0 0,1 0 0,-1 0 0,1 0 0,2 3 0,0-1 0,0 0 0,0 0 0,1-1 0,0 1 0,0-1 0,0 0 0,9 5 0,4 1 0,0-2 0,0 0 0,0-1 0,27 6 0,-2-4 0,0-2 0,0-2 0,0-2 0,0-1 0,1-3 0,-1-1 0,0-2 0,0-3 0,0-1 0,69-22 0,-73 16 0,59-31 0,-10 3 0,14-4 0,39-14 0,-131 56 0,209-67 0,-174 59 0,0-3 0,-1-1 0,-1-2 0,71-42 0,-96 48 0,-1-1 0,-1-1 0,0 0 0,18-21 0,-20 19 0,0 1 0,1 1 0,1 0 0,30-19 0,173-74 0,-2 1 0,-164 75-1365,-5 3-5461</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9-13T13:28:28.101"/>
    </inkml:context>
    <inkml:brush xml:id="br0">
      <inkml:brushProperty name="width" value="0.05" units="cm"/>
      <inkml:brushProperty name="height" value="0.05" units="cm"/>
      <inkml:brushProperty name="color" value="#E71224"/>
    </inkml:brush>
  </inkml:definitions>
  <inkml:trace contextRef="#ctx0" brushRef="#br0">189 254 24575,'-9'5'0,"-1"2"0,1-1 0,0 1 0,1 1 0,-1-1 0,1 2 0,1-1 0,0 1 0,0 0 0,-8 14 0,-5 14 0,-23 57 0,27-58 0,14-32 0,0-1 0,1 1 0,-1-1 0,1 1 0,0 0 0,1-1 0,-1 1 0,0 0 0,1 0 0,0-1 0,0 1 0,0 0 0,0 0 0,1 0 0,-1-1 0,1 1 0,0 0 0,0-1 0,2 5 0,0-3 0,0-1 0,0 0 0,0 0 0,1-1 0,0 1 0,-1-1 0,1 0 0,0 1 0,0-2 0,1 1 0,-1 0 0,0-1 0,1 0 0,6 2 0,34 10 0,1-1 0,0-3 0,1-2 0,71 4 0,31 6 0,-106-11 0,1 2 0,-1-2 0,1-3 0,0-1 0,71-4 0,-109 0 0,0 0 0,0-1 0,0 1 0,-1-1 0,1-1 0,0 1 0,-1-1 0,0 0 0,0 0 0,0 0 0,0-1 0,0 0 0,-1 0 0,1 0 0,-1-1 0,0 1 0,0-1 0,3-6 0,-1 2 0,-1-1 0,0 1 0,-1-1 0,0 0 0,-1 0 0,0 0 0,0-1 0,-1 1 0,1-15 0,-3-215 0,-3 113 0,3 121 0,0 1 0,0-1 0,0 1 0,-1-1 0,0 1 0,0-1 0,-1 1 0,0 0 0,1-1 0,-2 1 0,1 0 0,-1 0 0,1 1 0,-1-1 0,-1 0 0,1 1 0,-1 0 0,1 0 0,-1 0 0,0 0 0,-1 1 0,1-1 0,-1 1 0,1 0 0,-8-3 0,-6-5 0,0 1 0,-1 1 0,-1 0 0,0 2 0,0 0 0,-41-7 0,16 7 0,0 3 0,-58 2 0,39 2 0,5-1 0,-88 10 0,141-7 4,-1-1 1,1 1-1,0 0 0,0 0 0,0 1 0,0 0 0,0 0 1,0 0-1,1 1 0,0 0 0,0 0 0,0 0 0,0 1 1,0 0-1,1 0 0,-6 8 0,-4 8-128,1 1-1,2 0 1,-10 25-1,3-9-813,6-12-5888</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9-13T13:28:30.115"/>
    </inkml:context>
    <inkml:brush xml:id="br0">
      <inkml:brushProperty name="width" value="0.05" units="cm"/>
      <inkml:brushProperty name="height" value="0.05" units="cm"/>
      <inkml:brushProperty name="color" value="#E71224"/>
    </inkml:brush>
  </inkml:definitions>
  <inkml:trace contextRef="#ctx0" brushRef="#br0">1 0 24093,'0'552'0</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9-13T13:28:32.459"/>
    </inkml:context>
    <inkml:brush xml:id="br0">
      <inkml:brushProperty name="width" value="0.05" units="cm"/>
      <inkml:brushProperty name="height" value="0.05" units="cm"/>
      <inkml:brushProperty name="color" value="#E71224"/>
    </inkml:brush>
  </inkml:definitions>
  <inkml:trace contextRef="#ctx0" brushRef="#br0">1 0 24575,'4'0'0</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9-13T13:28:33.053"/>
    </inkml:context>
    <inkml:brush xml:id="br0">
      <inkml:brushProperty name="width" value="0.05" units="cm"/>
      <inkml:brushProperty name="height" value="0.05" units="cm"/>
      <inkml:brushProperty name="color" value="#E71224"/>
    </inkml:brush>
  </inkml:definitions>
  <inkml:trace contextRef="#ctx0" brushRef="#br0">0 0 24575,'0'0'-8191</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9-13T13:28:33.356"/>
    </inkml:context>
    <inkml:brush xml:id="br0">
      <inkml:brushProperty name="width" value="0.05" units="cm"/>
      <inkml:brushProperty name="height" value="0.05" units="cm"/>
      <inkml:brushProperty name="color" value="#E71224"/>
    </inkml:brush>
  </inkml:definitions>
  <inkml:trace contextRef="#ctx0" brushRef="#br0">0 0 24575,'0'0'-8191</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9-13T13:28:39.217"/>
    </inkml:context>
    <inkml:brush xml:id="br0">
      <inkml:brushProperty name="width" value="0.05" units="cm"/>
      <inkml:brushProperty name="height" value="0.05" units="cm"/>
      <inkml:brushProperty name="color" value="#E71224"/>
    </inkml:brush>
  </inkml:definitions>
  <inkml:trace contextRef="#ctx0" brushRef="#br0">1 275 24575,'65'3'0,"125"22"0,-125-13 0,126 5 0,15-19 0,-197 1 0,-1 0 0,1-1 0,-1 1 0,1-2 0,-1 1 0,0-1 0,0-1 0,0 1 0,0-1 0,-1-1 0,0 1 0,0-1 0,0-1 0,10-9 0,-2 1 0,-1-1 0,-1 0 0,-1-1 0,0-1 0,12-21 0,-17 22-46,0 1-1,-2-1 1,1-1 0,3-23-1,-2 14-1086,-1 1-5693</inkml:trace>
</inkml:ink>
</file>

<file path=ppt/ink/ink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9-13T13:28:41.795"/>
    </inkml:context>
    <inkml:brush xml:id="br0">
      <inkml:brushProperty name="width" value="0.05" units="cm"/>
      <inkml:brushProperty name="height" value="0.05" units="cm"/>
      <inkml:brushProperty name="color" value="#E71224"/>
    </inkml:brush>
  </inkml:definitions>
  <inkml:trace contextRef="#ctx0" brushRef="#br0">28 1 24575,'-5'0'0,"-1"9"0,0 8 0,1 6 0,2 9 0,1-2-8191</inkml:trace>
</inkml:ink>
</file>

<file path=ppt/ink/ink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9-13T13:28:46.820"/>
    </inkml:context>
    <inkml:brush xml:id="br0">
      <inkml:brushProperty name="width" value="0.05" units="cm"/>
      <inkml:brushProperty name="height" value="0.05" units="cm"/>
      <inkml:brushProperty name="color" value="#E71224"/>
    </inkml:brush>
  </inkml:definitions>
  <inkml:trace contextRef="#ctx0" brushRef="#br0">0 0 24575,'0'5'0,"0"11"0,0 12 0,0 5 0,0 8 0,0 1 0,0-7-8191</inkml:trace>
</inkml:ink>
</file>

<file path=ppt/ink/ink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9-13T13:28:50.371"/>
    </inkml:context>
    <inkml:brush xml:id="br0">
      <inkml:brushProperty name="width" value="0.05" units="cm"/>
      <inkml:brushProperty name="height" value="0.05" units="cm"/>
      <inkml:brushProperty name="color" value="#E71224"/>
    </inkml:brush>
  </inkml:definitions>
  <inkml:trace contextRef="#ctx0" brushRef="#br0">0 0 24575,'5'0'0,"1"5"0,0 6 0,-1 5 0,3 6 0,5 3 0,1 7 0,-3 3 0,-3 4 0,-2 6 0,-3-6-8191</inkml:trace>
</inkml:ink>
</file>

<file path=ppt/ink/ink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9-13T13:28:52.042"/>
    </inkml:context>
    <inkml:brush xml:id="br0">
      <inkml:brushProperty name="width" value="0.05" units="cm"/>
      <inkml:brushProperty name="height" value="0.05" units="cm"/>
      <inkml:brushProperty name="color" value="#E71224"/>
    </inkml:brush>
  </inkml:definitions>
  <inkml:trace contextRef="#ctx0" brushRef="#br0">89 0 24575,'0'5'0,"0"11"0,0 12 0,0 5 0,-5 3 0,-2 0 0,-8 7 0,-7 2 0,0 2 0,4-7-8191</inkml:trace>
</inkml:ink>
</file>

<file path=ppt/ink/ink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9-13T13:28:54.020"/>
    </inkml:context>
    <inkml:brush xml:id="br0">
      <inkml:brushProperty name="width" value="0.05" units="cm"/>
      <inkml:brushProperty name="height" value="0.05" units="cm"/>
      <inkml:brushProperty name="color" value="#E71224"/>
    </inkml:brush>
  </inkml:definitions>
  <inkml:trace contextRef="#ctx0" brushRef="#br0">0 1 24575,'0'4'0,"0"7"0,0 11 0,0 15 0,0 12 0,0 1 0,5-7 0,1-7 0,9 0 0,3-1 0,-3-7-8191</inkml:trace>
</inkml:ink>
</file>

<file path=ppt/ink/ink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9-13T13:28:55.393"/>
    </inkml:context>
    <inkml:brush xml:id="br0">
      <inkml:brushProperty name="width" value="0.05" units="cm"/>
      <inkml:brushProperty name="height" value="0.05" units="cm"/>
      <inkml:brushProperty name="color" value="#E71224"/>
    </inkml:brush>
  </inkml:definitions>
  <inkml:trace contextRef="#ctx0" brushRef="#br0">285 0 24575,'-4'5'0,"-7"11"0,-6 7 0,0 9 0,-1 4 0,-4 1 0,3-2 0,0 3 0,-2 0 0,-2-3 0,-1-1 0,3-3 0,0-2 0,5 0 0,-1-1 0,3-6-8191</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3425AA9-4F13-4C9E-B734-8843AA3D00DD}" type="datetimeFigureOut">
              <a:rPr lang="en-US" smtClean="0"/>
              <a:t>9/26/2025</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A2B231D-A7C0-4F8E-992A-09F408ED90B2}" type="slidenum">
              <a:rPr lang="en-US" smtClean="0"/>
              <a:t>‹#›</a:t>
            </a:fld>
            <a:endParaRPr lang="en-US"/>
          </a:p>
        </p:txBody>
      </p:sp>
    </p:spTree>
    <p:extLst>
      <p:ext uri="{BB962C8B-B14F-4D97-AF65-F5344CB8AC3E}">
        <p14:creationId xmlns:p14="http://schemas.microsoft.com/office/powerpoint/2010/main" val="9573161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0A56E1A-04BD-4519-A736-BC2FB720ECDC}"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511486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7D7532-4523-28E3-78A4-A83CF219734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22DF238-F63A-DC8E-752B-510B5EF641F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B80D01A-E8DE-E7AA-F9CC-C6D0F91754B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10657BC-5722-CC21-2286-E76E35562C38}"/>
              </a:ext>
            </a:extLst>
          </p:cNvPr>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0A56E1A-04BD-4519-A736-BC2FB720ECDC}"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683582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17EE05-1141-A363-8DD6-6FC2C852CA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ED7041E-9A2E-6CF7-82D2-188B300CFAE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E68ED1D-3154-9B5F-AD74-B111D148AB6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0BAB2C5-B8BA-5001-AAD5-997E87FA9455}"/>
              </a:ext>
            </a:extLst>
          </p:cNvPr>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0A56E1A-04BD-4519-A736-BC2FB720ECDC}"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2265246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66D8A20F-0066-4F90-8736-F15A10111A80}" type="datetime1">
              <a:rPr lang="en-US" smtClean="0"/>
              <a:t>9/26/2025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3FDA976-B38A-4EC8-851D-4FD5675DB126}" type="slidenum">
              <a:rPr lang="en-US" smtClean="0"/>
              <a:t>‹#›</a:t>
            </a:fld>
            <a:endParaRPr lang="en-US"/>
          </a:p>
        </p:txBody>
      </p:sp>
    </p:spTree>
    <p:extLst>
      <p:ext uri="{BB962C8B-B14F-4D97-AF65-F5344CB8AC3E}">
        <p14:creationId xmlns:p14="http://schemas.microsoft.com/office/powerpoint/2010/main" val="21750990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910AA78-8C2C-42A9-845E-85653FC4F544}" type="datetime1">
              <a:rPr lang="en-US" smtClean="0"/>
              <a:t>9/26/2025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3FDA976-B38A-4EC8-851D-4FD5675DB126}" type="slidenum">
              <a:rPr lang="en-US" smtClean="0"/>
              <a:t>‹#›</a:t>
            </a:fld>
            <a:endParaRPr lang="en-US"/>
          </a:p>
        </p:txBody>
      </p:sp>
    </p:spTree>
    <p:extLst>
      <p:ext uri="{BB962C8B-B14F-4D97-AF65-F5344CB8AC3E}">
        <p14:creationId xmlns:p14="http://schemas.microsoft.com/office/powerpoint/2010/main" val="14227364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D5CCC75-22BC-413A-B30E-A629968AD7AC}" type="datetime1">
              <a:rPr lang="en-US" smtClean="0"/>
              <a:t>9/26/2025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3FDA976-B38A-4EC8-851D-4FD5675DB126}" type="slidenum">
              <a:rPr lang="en-US" smtClean="0"/>
              <a:t>‹#›</a:t>
            </a:fld>
            <a:endParaRPr lang="en-US"/>
          </a:p>
        </p:txBody>
      </p:sp>
    </p:spTree>
    <p:extLst>
      <p:ext uri="{BB962C8B-B14F-4D97-AF65-F5344CB8AC3E}">
        <p14:creationId xmlns:p14="http://schemas.microsoft.com/office/powerpoint/2010/main" val="15059365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D83C9F7E-67BE-47C1-9FB8-4BEF0501A345}" type="datetime1">
              <a:rPr lang="en-US" smtClean="0"/>
              <a:t>9/26/2025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3FDA976-B38A-4EC8-851D-4FD5675DB126}" type="slidenum">
              <a:rPr lang="en-US" smtClean="0"/>
              <a:t>‹#›</a:t>
            </a:fld>
            <a:endParaRPr lang="en-US"/>
          </a:p>
        </p:txBody>
      </p:sp>
    </p:spTree>
    <p:extLst>
      <p:ext uri="{BB962C8B-B14F-4D97-AF65-F5344CB8AC3E}">
        <p14:creationId xmlns:p14="http://schemas.microsoft.com/office/powerpoint/2010/main" val="33476179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636BB457-2903-48CE-8AC2-1D758CEAAC49}" type="datetime1">
              <a:rPr lang="en-US" smtClean="0"/>
              <a:t>9/26/2025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3FDA976-B38A-4EC8-851D-4FD5675DB126}" type="slidenum">
              <a:rPr lang="en-US" smtClean="0"/>
              <a:t>‹#›</a:t>
            </a:fld>
            <a:endParaRPr lang="en-US"/>
          </a:p>
        </p:txBody>
      </p:sp>
    </p:spTree>
    <p:extLst>
      <p:ext uri="{BB962C8B-B14F-4D97-AF65-F5344CB8AC3E}">
        <p14:creationId xmlns:p14="http://schemas.microsoft.com/office/powerpoint/2010/main" val="19203259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B718A9C5-2676-44A0-8B7C-DA59EF2386A8}" type="datetime1">
              <a:rPr lang="en-US" smtClean="0"/>
              <a:t>9/26/2025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3FDA976-B38A-4EC8-851D-4FD5675DB126}" type="slidenum">
              <a:rPr lang="en-US" smtClean="0"/>
              <a:t>‹#›</a:t>
            </a:fld>
            <a:endParaRPr lang="en-US"/>
          </a:p>
        </p:txBody>
      </p:sp>
    </p:spTree>
    <p:extLst>
      <p:ext uri="{BB962C8B-B14F-4D97-AF65-F5344CB8AC3E}">
        <p14:creationId xmlns:p14="http://schemas.microsoft.com/office/powerpoint/2010/main" val="27574402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A7FEB2D-9BDE-4D6E-B63F-3A79A28DF9E3}" type="datetime1">
              <a:rPr lang="en-US" smtClean="0"/>
              <a:t>9/26/2025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3FDA976-B38A-4EC8-851D-4FD5675DB126}" type="slidenum">
              <a:rPr lang="en-US" smtClean="0"/>
              <a:t>‹#›</a:t>
            </a:fld>
            <a:endParaRPr lang="en-US"/>
          </a:p>
        </p:txBody>
      </p:sp>
    </p:spTree>
    <p:extLst>
      <p:ext uri="{BB962C8B-B14F-4D97-AF65-F5344CB8AC3E}">
        <p14:creationId xmlns:p14="http://schemas.microsoft.com/office/powerpoint/2010/main" val="26952462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68A4BC6-2E77-4463-919C-4A08B9E62B7B}" type="datetime1">
              <a:rPr lang="en-US" smtClean="0"/>
              <a:t>9/26/2025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3FDA976-B38A-4EC8-851D-4FD5675DB126}" type="slidenum">
              <a:rPr lang="en-US" smtClean="0"/>
              <a:t>‹#›</a:t>
            </a:fld>
            <a:endParaRPr lang="en-US"/>
          </a:p>
        </p:txBody>
      </p:sp>
    </p:spTree>
    <p:extLst>
      <p:ext uri="{BB962C8B-B14F-4D97-AF65-F5344CB8AC3E}">
        <p14:creationId xmlns:p14="http://schemas.microsoft.com/office/powerpoint/2010/main" val="6466677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B510F49-D3A1-41A8-BA24-12669FF04E27}" type="datetime1">
              <a:rPr lang="en-US" smtClean="0"/>
              <a:t>9/26/2025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3FDA976-B38A-4EC8-851D-4FD5675DB126}" type="slidenum">
              <a:rPr lang="en-US" smtClean="0"/>
              <a:t>‹#›</a:t>
            </a:fld>
            <a:endParaRPr lang="en-US"/>
          </a:p>
        </p:txBody>
      </p:sp>
    </p:spTree>
    <p:extLst>
      <p:ext uri="{BB962C8B-B14F-4D97-AF65-F5344CB8AC3E}">
        <p14:creationId xmlns:p14="http://schemas.microsoft.com/office/powerpoint/2010/main" val="4267063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C5BEBE6-564B-4213-B0FF-1D5632F5B37F}" type="datetime1">
              <a:rPr lang="en-US" smtClean="0"/>
              <a:t>9/26/2025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3FDA976-B38A-4EC8-851D-4FD5675DB126}" type="slidenum">
              <a:rPr lang="en-US" smtClean="0"/>
              <a:t>‹#›</a:t>
            </a:fld>
            <a:endParaRPr lang="en-US"/>
          </a:p>
        </p:txBody>
      </p:sp>
    </p:spTree>
    <p:extLst>
      <p:ext uri="{BB962C8B-B14F-4D97-AF65-F5344CB8AC3E}">
        <p14:creationId xmlns:p14="http://schemas.microsoft.com/office/powerpoint/2010/main" val="31385987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0E262CD-9CCF-4119-9596-E9CAC510D1EB}" type="datetime1">
              <a:rPr lang="en-US" smtClean="0"/>
              <a:t>9/26/2025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3FDA976-B38A-4EC8-851D-4FD5675DB126}" type="slidenum">
              <a:rPr lang="en-US" smtClean="0"/>
              <a:t>‹#›</a:t>
            </a:fld>
            <a:endParaRPr lang="en-US"/>
          </a:p>
        </p:txBody>
      </p:sp>
    </p:spTree>
    <p:extLst>
      <p:ext uri="{BB962C8B-B14F-4D97-AF65-F5344CB8AC3E}">
        <p14:creationId xmlns:p14="http://schemas.microsoft.com/office/powerpoint/2010/main" val="381107009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9FEA5A3A-6E30-4F48-97AF-704C4DA14034}" type="datetime1">
              <a:rPr lang="en-US" smtClean="0"/>
              <a:t>9/26/2025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176267503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2A9455F-A1A0-4CBA-AF05-8E36FBDD2ADB}" type="datetime1">
              <a:rPr lang="en-US" smtClean="0"/>
              <a:t>9/26/2025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92139446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420DB8-633F-4593-9836-D10A1A80A843}" type="datetime1">
              <a:rPr lang="en-US" smtClean="0"/>
              <a:t>9/26/2025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407923423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058EB833-9315-469E-98FC-CD5E14C005D9}" type="datetime1">
              <a:rPr lang="en-US" smtClean="0"/>
              <a:t>9/26/2025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200116035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4655502C-ED2F-49E2-AF54-156EF61FC134}" type="datetime1">
              <a:rPr lang="en-US" smtClean="0"/>
              <a:t>9/26/2025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216260356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4A19CEA5-4E17-4EBF-BD16-1AAC910360AE}" type="datetime1">
              <a:rPr lang="en-US" smtClean="0"/>
              <a:t>9/26/2025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13425378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D797A79-DAF1-4FF6-ACFE-798C2C9A0DD0}" type="datetime1">
              <a:rPr lang="en-US" smtClean="0"/>
              <a:t>9/26/2025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59276868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9204928-DE31-4DBC-AD24-9D590CD109EA}" type="datetime1">
              <a:rPr lang="en-US" smtClean="0"/>
              <a:t>9/26/2025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91972714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4A63384-650C-4922-BBA9-74C807A237AD}" type="datetime1">
              <a:rPr lang="en-US" smtClean="0"/>
              <a:t>9/26/2025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184982568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4DBDDA6-6DFB-47D3-9466-F69873329178}" type="datetime1">
              <a:rPr lang="en-US" smtClean="0"/>
              <a:t>9/26/2025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263018817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1E96712-3A60-4601-8426-192AF9C05362}" type="datetime1">
              <a:rPr lang="en-US" smtClean="0"/>
              <a:t>9/26/2025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18296214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6B93D63-B5C8-4DC5-8292-3A6A8559E79F}" type="datetime1">
              <a:rPr lang="en-US" smtClean="0"/>
              <a:t>9/26/2025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3FDA976-B38A-4EC8-851D-4FD5675DB126}" type="slidenum">
              <a:rPr lang="en-US" smtClean="0"/>
              <a:t>‹#›</a:t>
            </a:fld>
            <a:endParaRPr lang="en-US"/>
          </a:p>
        </p:txBody>
      </p:sp>
    </p:spTree>
    <p:extLst>
      <p:ext uri="{BB962C8B-B14F-4D97-AF65-F5344CB8AC3E}">
        <p14:creationId xmlns:p14="http://schemas.microsoft.com/office/powerpoint/2010/main" val="176203572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9497147-3CFD-47F1-843D-CAA12F57DC25}" type="datetime1">
              <a:rPr lang="en-US" smtClean="0"/>
              <a:t>9/26/2025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19B44EC-D1D5-489E-90E0-E768BB02DA9D}" type="slidenum">
              <a:rPr lang="en-US" smtClean="0"/>
              <a:t>‹#›</a:t>
            </a:fld>
            <a:endParaRPr lang="en-US"/>
          </a:p>
        </p:txBody>
      </p:sp>
    </p:spTree>
    <p:extLst>
      <p:ext uri="{BB962C8B-B14F-4D97-AF65-F5344CB8AC3E}">
        <p14:creationId xmlns:p14="http://schemas.microsoft.com/office/powerpoint/2010/main" val="61304173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8" Type="http://schemas.openxmlformats.org/officeDocument/2006/relationships/customXml" Target="../ink/ink4.xml"/><Relationship Id="rId13" Type="http://schemas.openxmlformats.org/officeDocument/2006/relationships/customXml" Target="../ink/ink7.xml"/><Relationship Id="rId18" Type="http://schemas.openxmlformats.org/officeDocument/2006/relationships/image" Target="../media/image13.png"/><Relationship Id="rId26" Type="http://schemas.openxmlformats.org/officeDocument/2006/relationships/image" Target="../media/image17.png"/><Relationship Id="rId3" Type="http://schemas.openxmlformats.org/officeDocument/2006/relationships/image" Target="../media/image6.png"/><Relationship Id="rId21" Type="http://schemas.openxmlformats.org/officeDocument/2006/relationships/customXml" Target="../ink/ink11.xml"/><Relationship Id="rId7" Type="http://schemas.openxmlformats.org/officeDocument/2006/relationships/image" Target="../media/image8.png"/><Relationship Id="rId12" Type="http://schemas.openxmlformats.org/officeDocument/2006/relationships/customXml" Target="../ink/ink6.xml"/><Relationship Id="rId17" Type="http://schemas.openxmlformats.org/officeDocument/2006/relationships/customXml" Target="../ink/ink9.xml"/><Relationship Id="rId25" Type="http://schemas.openxmlformats.org/officeDocument/2006/relationships/customXml" Target="../ink/ink13.xml"/><Relationship Id="rId2" Type="http://schemas.openxmlformats.org/officeDocument/2006/relationships/customXml" Target="../ink/ink1.xml"/><Relationship Id="rId16" Type="http://schemas.openxmlformats.org/officeDocument/2006/relationships/image" Target="../media/image12.png"/><Relationship Id="rId20"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customXml" Target="../ink/ink3.xml"/><Relationship Id="rId11" Type="http://schemas.openxmlformats.org/officeDocument/2006/relationships/image" Target="../media/image10.png"/><Relationship Id="rId24" Type="http://schemas.openxmlformats.org/officeDocument/2006/relationships/image" Target="../media/image16.png"/><Relationship Id="rId5" Type="http://schemas.openxmlformats.org/officeDocument/2006/relationships/image" Target="../media/image7.png"/><Relationship Id="rId15" Type="http://schemas.openxmlformats.org/officeDocument/2006/relationships/customXml" Target="../ink/ink8.xml"/><Relationship Id="rId23" Type="http://schemas.openxmlformats.org/officeDocument/2006/relationships/customXml" Target="../ink/ink12.xml"/><Relationship Id="rId10" Type="http://schemas.openxmlformats.org/officeDocument/2006/relationships/customXml" Target="../ink/ink5.xml"/><Relationship Id="rId19" Type="http://schemas.openxmlformats.org/officeDocument/2006/relationships/customXml" Target="../ink/ink10.xml"/><Relationship Id="rId4" Type="http://schemas.openxmlformats.org/officeDocument/2006/relationships/customXml" Target="../ink/ink2.xml"/><Relationship Id="rId9" Type="http://schemas.openxmlformats.org/officeDocument/2006/relationships/image" Target="../media/image9.png"/><Relationship Id="rId14" Type="http://schemas.openxmlformats.org/officeDocument/2006/relationships/image" Target="../media/image11.png"/><Relationship Id="rId22" Type="http://schemas.openxmlformats.org/officeDocument/2006/relationships/image" Target="../media/image15.png"/></Relationships>
</file>

<file path=ppt/slides/_rels/slide1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9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90.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00.png"/><Relationship Id="rId1" Type="http://schemas.openxmlformats.org/officeDocument/2006/relationships/slideLayout" Target="../slideLayouts/slideLayout2.xml"/><Relationship Id="rId4" Type="http://schemas.openxmlformats.org/officeDocument/2006/relationships/image" Target="../media/image200.png"/></Relationships>
</file>

<file path=ppt/slides/_rels/slide22.xml.rels><?xml version="1.0" encoding="UTF-8" standalone="yes"?>
<Relationships xmlns="http://schemas.openxmlformats.org/package/2006/relationships"><Relationship Id="rId3" Type="http://schemas.openxmlformats.org/officeDocument/2006/relationships/image" Target="../media/image140.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2.emf"/><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21.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70.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80.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90.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30.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51.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50.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60.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28600" y="838200"/>
            <a:ext cx="8610600" cy="3903954"/>
          </a:xfrm>
          <a:prstGeom prst="rect">
            <a:avLst/>
          </a:prstGeom>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altLang="en-US" sz="2400" b="1" i="0" u="none" strike="noStrike" kern="1200" cap="none" spc="0" normalizeH="0" baseline="0" noProof="0" dirty="0">
                <a:ln>
                  <a:noFill/>
                </a:ln>
                <a:solidFill>
                  <a:srgbClr val="7030A0"/>
                </a:solidFill>
                <a:effectLst/>
                <a:uLnTx/>
                <a:uFillTx/>
                <a:latin typeface="Times New Roman" panose="02020603050405020304" pitchFamily="18" charset="0"/>
                <a:ea typeface="+mn-ea"/>
                <a:cs typeface="Times New Roman" panose="02020603050405020304" pitchFamily="18" charset="0"/>
              </a:rPr>
              <a:t>Chemical Reaction Engineering II- Reactor Design (ChEg 4101)</a:t>
            </a:r>
          </a:p>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Prerequisite:</a:t>
            </a:r>
            <a:r>
              <a:rPr kumimoji="0" lang="en-US" sz="2400" b="0"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 </a:t>
            </a:r>
            <a:r>
              <a:rPr kumimoji="0" lang="en-US"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Chemical Reaction Engineering I-Reaction Kinetics (ChEg3104)</a:t>
            </a:r>
            <a:endParaRPr kumimoji="0" lang="en-US" altLang="en-US" sz="28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SimSun" panose="02010600030101010101" pitchFamily="2" charset="-122"/>
                <a:cs typeface="Times New Roman" panose="02020603050405020304" pitchFamily="18" charset="0"/>
              </a:rPr>
              <a:t>Lecture 2: </a:t>
            </a:r>
            <a:r>
              <a:rPr lang="en-US" sz="2400" b="1" dirty="0">
                <a:solidFill>
                  <a:prstClr val="black"/>
                </a:solidFill>
                <a:latin typeface="Times New Roman" panose="02020603050405020304" pitchFamily="18" charset="0"/>
                <a:ea typeface="SimSun" panose="02010600030101010101" pitchFamily="2" charset="-122"/>
                <a:cs typeface="Times New Roman" panose="02020603050405020304" pitchFamily="18" charset="0"/>
              </a:rPr>
              <a:t>Design of Isothermal Ideal Batch Reactor</a:t>
            </a:r>
            <a:endPar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SimSun" panose="02010600030101010101" pitchFamily="2" charset="-122"/>
              <a:cs typeface="Times New Roman" panose="02020603050405020304" pitchFamily="18" charset="0"/>
            </a:endParaRPr>
          </a:p>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ea typeface="SimSun" panose="02010600030101010101" pitchFamily="2" charset="-122"/>
                <a:cs typeface="Times New Roman" panose="02020603050405020304" pitchFamily="18" charset="0"/>
              </a:rPr>
              <a:t>Week 2</a:t>
            </a:r>
            <a:endPar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Lecturer: Adamu Esubalew (PhD, ChEg)  </a:t>
            </a:r>
          </a:p>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alt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Addis Ababa,  Ethiopia </a:t>
            </a:r>
            <a:endPar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endParaRPr>
          </a:p>
        </p:txBody>
      </p:sp>
      <p:sp>
        <p:nvSpPr>
          <p:cNvPr id="6" name="Slide Number Placeholder 5">
            <a:extLst>
              <a:ext uri="{FF2B5EF4-FFF2-40B4-BE49-F238E27FC236}">
                <a16:creationId xmlns:a16="http://schemas.microsoft.com/office/drawing/2014/main" id="{AE53FF2B-177C-4FEF-95FA-38B29EE36B6F}"/>
              </a:ext>
            </a:extLst>
          </p:cNvPr>
          <p:cNvSpPr>
            <a:spLocks noGrp="1"/>
          </p:cNvSpPr>
          <p:nvPr>
            <p:ph type="sldNum" sz="quarter" idx="12"/>
          </p:nvPr>
        </p:nvSpPr>
        <p:spPr>
          <a:xfrm>
            <a:off x="1295400" y="6391470"/>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cxnSp>
        <p:nvCxnSpPr>
          <p:cNvPr id="8" name="Straight Connector 7">
            <a:extLst>
              <a:ext uri="{FF2B5EF4-FFF2-40B4-BE49-F238E27FC236}">
                <a16:creationId xmlns:a16="http://schemas.microsoft.com/office/drawing/2014/main" id="{720DE7A6-5C5A-4034-8F1B-6155DB5659CB}"/>
              </a:ext>
            </a:extLst>
          </p:cNvPr>
          <p:cNvCxnSpPr>
            <a:cxnSpLocks/>
          </p:cNvCxnSpPr>
          <p:nvPr/>
        </p:nvCxnSpPr>
        <p:spPr>
          <a:xfrm>
            <a:off x="0" y="466530"/>
            <a:ext cx="91440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10" name="Straight Connector 9">
            <a:extLst>
              <a:ext uri="{FF2B5EF4-FFF2-40B4-BE49-F238E27FC236}">
                <a16:creationId xmlns:a16="http://schemas.microsoft.com/office/drawing/2014/main" id="{7D3CF04B-712D-4599-9DA8-952DF023918D}"/>
              </a:ext>
            </a:extLst>
          </p:cNvPr>
          <p:cNvCxnSpPr>
            <a:cxnSpLocks/>
          </p:cNvCxnSpPr>
          <p:nvPr/>
        </p:nvCxnSpPr>
        <p:spPr>
          <a:xfrm>
            <a:off x="0" y="6356350"/>
            <a:ext cx="8839200" cy="0"/>
          </a:xfrm>
          <a:prstGeom prst="line">
            <a:avLst/>
          </a:prstGeom>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589946078"/>
      </p:ext>
    </p:extLst>
  </p:cSld>
  <p:clrMapOvr>
    <a:masterClrMapping/>
  </p:clrMapOvr>
  <mc:AlternateContent xmlns:mc="http://schemas.openxmlformats.org/markup-compatibility/2006" xmlns:p14="http://schemas.microsoft.com/office/powerpoint/2010/main">
    <mc:Choice Requires="p14">
      <p:transition spd="slow" p14:dur="2000" advTm="61197"/>
    </mc:Choice>
    <mc:Fallback xmlns="">
      <p:transition spd="slow" advTm="6119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C6B3ED-BB09-3FAF-D517-C6879C882BEC}"/>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0EBDAE5D-0E8A-14ED-F6EB-3CF40118B851}"/>
              </a:ext>
            </a:extLst>
          </p:cNvPr>
          <p:cNvSpPr/>
          <p:nvPr/>
        </p:nvSpPr>
        <p:spPr>
          <a:xfrm>
            <a:off x="228600" y="838200"/>
            <a:ext cx="8610600" cy="5319726"/>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 the end of the lecture, you will be able to:</a:t>
            </a:r>
          </a:p>
          <a:p>
            <a:pPr lvl="1" algn="just">
              <a:lnSpc>
                <a:spcPct val="150000"/>
              </a:lnSpc>
              <a:buFont typeface="Wingdings" pitchFamily="2" charset="2"/>
              <a:buChar char="§"/>
            </a:pPr>
            <a:r>
              <a:rPr lang="en-US" sz="2800" dirty="0">
                <a:solidFill>
                  <a:prstClr val="black"/>
                </a:solidFill>
                <a:latin typeface="Times New Roman" panose="02020603050405020304" pitchFamily="18" charset="0"/>
                <a:cs typeface="Times New Roman" panose="02020603050405020304" pitchFamily="18" charset="0"/>
              </a:rPr>
              <a:t> identify reaction time, auxiliary time, and size or volume reactor required for isothermal ideal batch reactor, and</a:t>
            </a:r>
          </a:p>
          <a:p>
            <a:pPr lvl="1" algn="just">
              <a:lnSpc>
                <a:spcPct val="150000"/>
              </a:lnSpc>
              <a:buFont typeface="Wingdings" pitchFamily="2" charset="2"/>
              <a:buChar char="§"/>
            </a:pPr>
            <a:r>
              <a:rPr lang="en-US" sz="2800" dirty="0">
                <a:solidFill>
                  <a:prstClr val="black"/>
                </a:solidFill>
                <a:latin typeface="Times New Roman" panose="02020603050405020304" pitchFamily="18" charset="0"/>
                <a:cs typeface="Times New Roman" panose="02020603050405020304" pitchFamily="18" charset="0"/>
              </a:rPr>
              <a:t> design  isothermal  ideal batch reactor using materials and energy balance equations.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p>
          <a:p>
            <a:pPr marL="0" marR="0" lvl="0" indent="0" algn="ctr" defTabSz="914400" rtl="0" eaLnBrk="1" fontAlgn="auto" latinLnBrk="0" hangingPunct="1">
              <a:lnSpc>
                <a:spcPct val="150000"/>
              </a:lnSpc>
              <a:spcBef>
                <a:spcPts val="0"/>
              </a:spcBef>
              <a:spcAft>
                <a:spcPts val="0"/>
              </a:spcAft>
              <a:buClrTx/>
              <a:buSzTx/>
              <a:buFontTx/>
              <a:buNone/>
              <a:tabLst/>
              <a:defRPr/>
            </a:pPr>
            <a:endPar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endParaRPr>
          </a:p>
        </p:txBody>
      </p:sp>
      <p:sp>
        <p:nvSpPr>
          <p:cNvPr id="6" name="Slide Number Placeholder 5">
            <a:extLst>
              <a:ext uri="{FF2B5EF4-FFF2-40B4-BE49-F238E27FC236}">
                <a16:creationId xmlns:a16="http://schemas.microsoft.com/office/drawing/2014/main" id="{D28D088E-2994-4724-FDC5-3EBE965A52E1}"/>
              </a:ext>
            </a:extLst>
          </p:cNvPr>
          <p:cNvSpPr>
            <a:spLocks noGrp="1"/>
          </p:cNvSpPr>
          <p:nvPr>
            <p:ph type="sldNum" sz="quarter" idx="12"/>
          </p:nvPr>
        </p:nvSpPr>
        <p:spPr>
          <a:xfrm>
            <a:off x="1600200" y="6307887"/>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cxnSp>
        <p:nvCxnSpPr>
          <p:cNvPr id="8" name="Straight Connector 7">
            <a:extLst>
              <a:ext uri="{FF2B5EF4-FFF2-40B4-BE49-F238E27FC236}">
                <a16:creationId xmlns:a16="http://schemas.microsoft.com/office/drawing/2014/main" id="{A77A13B4-4228-BD01-355B-5CF22B26BF3B}"/>
              </a:ext>
            </a:extLst>
          </p:cNvPr>
          <p:cNvCxnSpPr>
            <a:cxnSpLocks/>
          </p:cNvCxnSpPr>
          <p:nvPr/>
        </p:nvCxnSpPr>
        <p:spPr>
          <a:xfrm>
            <a:off x="0" y="838200"/>
            <a:ext cx="91440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10" name="Straight Connector 9">
            <a:extLst>
              <a:ext uri="{FF2B5EF4-FFF2-40B4-BE49-F238E27FC236}">
                <a16:creationId xmlns:a16="http://schemas.microsoft.com/office/drawing/2014/main" id="{0E0D1F73-468A-0C98-D343-F56E94F52AD4}"/>
              </a:ext>
            </a:extLst>
          </p:cNvPr>
          <p:cNvCxnSpPr>
            <a:cxnSpLocks/>
          </p:cNvCxnSpPr>
          <p:nvPr/>
        </p:nvCxnSpPr>
        <p:spPr>
          <a:xfrm>
            <a:off x="0" y="6356350"/>
            <a:ext cx="8839200" cy="0"/>
          </a:xfrm>
          <a:prstGeom prst="line">
            <a:avLst/>
          </a:prstGeom>
        </p:spPr>
        <p:style>
          <a:lnRef idx="3">
            <a:schemeClr val="accent1"/>
          </a:lnRef>
          <a:fillRef idx="0">
            <a:schemeClr val="accent1"/>
          </a:fillRef>
          <a:effectRef idx="2">
            <a:schemeClr val="accent1"/>
          </a:effectRef>
          <a:fontRef idx="minor">
            <a:schemeClr val="tx1"/>
          </a:fontRef>
        </p:style>
      </p:cxnSp>
      <p:sp>
        <p:nvSpPr>
          <p:cNvPr id="4" name="TextBox 3">
            <a:extLst>
              <a:ext uri="{FF2B5EF4-FFF2-40B4-BE49-F238E27FC236}">
                <a16:creationId xmlns:a16="http://schemas.microsoft.com/office/drawing/2014/main" id="{B837E0A8-1833-6F2D-D45F-C3DB9442E3DA}"/>
              </a:ext>
            </a:extLst>
          </p:cNvPr>
          <p:cNvSpPr txBox="1"/>
          <p:nvPr/>
        </p:nvSpPr>
        <p:spPr>
          <a:xfrm>
            <a:off x="762000" y="184988"/>
            <a:ext cx="6705599" cy="646331"/>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learning outcomes</a:t>
            </a:r>
          </a:p>
        </p:txBody>
      </p:sp>
    </p:spTree>
    <p:extLst>
      <p:ext uri="{BB962C8B-B14F-4D97-AF65-F5344CB8AC3E}">
        <p14:creationId xmlns:p14="http://schemas.microsoft.com/office/powerpoint/2010/main" val="961471117"/>
      </p:ext>
    </p:extLst>
  </p:cSld>
  <p:clrMapOvr>
    <a:masterClrMapping/>
  </p:clrMapOvr>
  <mc:AlternateContent xmlns:mc="http://schemas.openxmlformats.org/markup-compatibility/2006" xmlns:p14="http://schemas.microsoft.com/office/powerpoint/2010/main">
    <mc:Choice Requires="p14">
      <p:transition spd="slow" p14:dur="2000" advTm="31840"/>
    </mc:Choice>
    <mc:Fallback xmlns="">
      <p:transition spd="slow" advTm="3184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1BF661-300A-1593-6614-24D94BE2A68F}"/>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AC76C2B5-3236-CB98-24CA-907AAD7A65B2}"/>
              </a:ext>
            </a:extLst>
          </p:cNvPr>
          <p:cNvSpPr/>
          <p:nvPr/>
        </p:nvSpPr>
        <p:spPr>
          <a:xfrm>
            <a:off x="442291" y="381000"/>
            <a:ext cx="8610600" cy="823752"/>
          </a:xfrm>
          <a:prstGeom prst="rect">
            <a:avLst/>
          </a:prstGeom>
        </p:spPr>
        <p:txBody>
          <a:bodyPr wrap="square">
            <a:spAutoFit/>
          </a:bodyPr>
          <a:lstStyle/>
          <a:p>
            <a:pPr marL="0" marR="0" lvl="0" indent="0" defTabSz="914400" rtl="0" eaLnBrk="1" fontAlgn="auto" latinLnBrk="0" hangingPunct="1">
              <a:lnSpc>
                <a:spcPct val="150000"/>
              </a:lnSpc>
              <a:spcBef>
                <a:spcPts val="0"/>
              </a:spcBef>
              <a:spcAft>
                <a:spcPts val="0"/>
              </a:spcAft>
              <a:buClrTx/>
              <a:buSzTx/>
              <a:buFontTx/>
              <a:buNone/>
              <a:tabLst/>
              <a:defRPr/>
            </a:pPr>
            <a:r>
              <a:rPr kumimoji="0" lang="en-US" altLang="en-US" sz="36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Presentation outlines </a:t>
            </a:r>
            <a:endParaRPr kumimoji="0" lang="en-US" altLang="en-US" sz="3200" b="0"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endParaRPr>
          </a:p>
        </p:txBody>
      </p:sp>
      <p:sp>
        <p:nvSpPr>
          <p:cNvPr id="6" name="Slide Number Placeholder 5">
            <a:extLst>
              <a:ext uri="{FF2B5EF4-FFF2-40B4-BE49-F238E27FC236}">
                <a16:creationId xmlns:a16="http://schemas.microsoft.com/office/drawing/2014/main" id="{5BBBB1F2-29A9-8FC3-07BA-BF18941947FA}"/>
              </a:ext>
            </a:extLst>
          </p:cNvPr>
          <p:cNvSpPr>
            <a:spLocks noGrp="1"/>
          </p:cNvSpPr>
          <p:nvPr>
            <p:ph type="sldNum" sz="quarter" idx="12"/>
          </p:nvPr>
        </p:nvSpPr>
        <p:spPr>
          <a:xfrm>
            <a:off x="1676400" y="6372915"/>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cxnSp>
        <p:nvCxnSpPr>
          <p:cNvPr id="8" name="Straight Connector 7">
            <a:extLst>
              <a:ext uri="{FF2B5EF4-FFF2-40B4-BE49-F238E27FC236}">
                <a16:creationId xmlns:a16="http://schemas.microsoft.com/office/drawing/2014/main" id="{02552405-2DB8-9044-759D-90AB1A17E3B7}"/>
              </a:ext>
            </a:extLst>
          </p:cNvPr>
          <p:cNvCxnSpPr>
            <a:cxnSpLocks/>
          </p:cNvCxnSpPr>
          <p:nvPr/>
        </p:nvCxnSpPr>
        <p:spPr>
          <a:xfrm>
            <a:off x="-62948" y="1371600"/>
            <a:ext cx="9283148"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10" name="Straight Connector 9">
            <a:extLst>
              <a:ext uri="{FF2B5EF4-FFF2-40B4-BE49-F238E27FC236}">
                <a16:creationId xmlns:a16="http://schemas.microsoft.com/office/drawing/2014/main" id="{F53DD824-EB9E-B6DB-278F-D2AA3AD23466}"/>
              </a:ext>
            </a:extLst>
          </p:cNvPr>
          <p:cNvCxnSpPr>
            <a:cxnSpLocks/>
          </p:cNvCxnSpPr>
          <p:nvPr/>
        </p:nvCxnSpPr>
        <p:spPr>
          <a:xfrm>
            <a:off x="152400" y="6356350"/>
            <a:ext cx="8839200" cy="0"/>
          </a:xfrm>
          <a:prstGeom prst="line">
            <a:avLst/>
          </a:prstGeom>
        </p:spPr>
        <p:style>
          <a:lnRef idx="3">
            <a:schemeClr val="accent1"/>
          </a:lnRef>
          <a:fillRef idx="0">
            <a:schemeClr val="accent1"/>
          </a:fillRef>
          <a:effectRef idx="2">
            <a:schemeClr val="accent1"/>
          </a:effectRef>
          <a:fontRef idx="minor">
            <a:schemeClr val="tx1"/>
          </a:fontRef>
        </p:style>
      </p:cxnSp>
      <p:sp>
        <p:nvSpPr>
          <p:cNvPr id="3" name="Rectangle 2">
            <a:extLst>
              <a:ext uri="{FF2B5EF4-FFF2-40B4-BE49-F238E27FC236}">
                <a16:creationId xmlns:a16="http://schemas.microsoft.com/office/drawing/2014/main" id="{FE4D9607-B42B-5249-B853-213A39CD3040}"/>
              </a:ext>
            </a:extLst>
          </p:cNvPr>
          <p:cNvSpPr/>
          <p:nvPr/>
        </p:nvSpPr>
        <p:spPr>
          <a:xfrm>
            <a:off x="442290" y="1541762"/>
            <a:ext cx="8473110" cy="2947345"/>
          </a:xfrm>
          <a:prstGeom prst="rect">
            <a:avLst/>
          </a:prstGeom>
        </p:spPr>
        <p:txBody>
          <a:bodyPr wrap="square">
            <a:spAutoFit/>
          </a:bodyPr>
          <a:lstStyle/>
          <a:p>
            <a:pPr marL="457200" indent="-457200">
              <a:lnSpc>
                <a:spcPct val="120000"/>
              </a:lnSpc>
              <a:buFont typeface="Wingdings" panose="05000000000000000000" pitchFamily="2" charset="2"/>
              <a:buChar char="§"/>
            </a:pPr>
            <a:r>
              <a:rPr lang="en-US" sz="2800" b="1" dirty="0">
                <a:solidFill>
                  <a:srgbClr val="7030A0"/>
                </a:solidFill>
                <a:latin typeface="Times New Roman" panose="02020603050405020304" pitchFamily="18" charset="0"/>
                <a:ea typeface="SimSun" panose="02010600030101010101" pitchFamily="2" charset="-122"/>
                <a:cs typeface="Times New Roman" panose="02020603050405020304" pitchFamily="18" charset="0"/>
              </a:rPr>
              <a:t>Introduction to isothermal batch reactor</a:t>
            </a:r>
          </a:p>
          <a:p>
            <a:pPr marL="457200" indent="-457200">
              <a:lnSpc>
                <a:spcPct val="120000"/>
              </a:lnSpc>
              <a:buFont typeface="Wingdings" panose="05000000000000000000" pitchFamily="2" charset="2"/>
              <a:buChar char="§"/>
            </a:pPr>
            <a:r>
              <a:rPr lang="en-US" sz="2800" b="1" dirty="0">
                <a:solidFill>
                  <a:srgbClr val="7030A0"/>
                </a:solidFill>
                <a:latin typeface="Times New Roman" panose="02020603050405020304" pitchFamily="18" charset="0"/>
                <a:ea typeface="SimSun" panose="02010600030101010101" pitchFamily="2" charset="-122"/>
                <a:cs typeface="Times New Roman" panose="02020603050405020304" pitchFamily="18" charset="0"/>
              </a:rPr>
              <a:t>Reaction time and auxiliary time of batch reactor </a:t>
            </a:r>
          </a:p>
          <a:p>
            <a:pPr marL="457200" indent="-457200">
              <a:lnSpc>
                <a:spcPct val="120000"/>
              </a:lnSpc>
              <a:buFont typeface="Wingdings" panose="05000000000000000000" pitchFamily="2" charset="2"/>
              <a:buChar char="§"/>
            </a:pPr>
            <a:r>
              <a:rPr lang="en-US" sz="2800" b="1" dirty="0">
                <a:solidFill>
                  <a:srgbClr val="7030A0"/>
                </a:solidFill>
                <a:latin typeface="Times New Roman" panose="02020603050405020304" pitchFamily="18" charset="0"/>
                <a:ea typeface="SimSun" panose="02010600030101010101" pitchFamily="2" charset="-122"/>
                <a:cs typeface="Times New Roman" panose="02020603050405020304" pitchFamily="18" charset="0"/>
              </a:rPr>
              <a:t>Size or Volume of  batch reactor</a:t>
            </a:r>
          </a:p>
          <a:p>
            <a:pPr marL="457200" indent="-457200">
              <a:lnSpc>
                <a:spcPct val="120000"/>
              </a:lnSpc>
              <a:buFont typeface="Wingdings" panose="05000000000000000000" pitchFamily="2" charset="2"/>
              <a:buChar char="§"/>
            </a:pPr>
            <a:r>
              <a:rPr lang="en-US" sz="2800" b="1" dirty="0">
                <a:solidFill>
                  <a:srgbClr val="7030A0"/>
                </a:solidFill>
                <a:latin typeface="Times New Roman" panose="02020603050405020304" pitchFamily="18" charset="0"/>
                <a:ea typeface="SimSun" panose="02010600030101010101" pitchFamily="2" charset="-122"/>
                <a:cs typeface="Times New Roman" panose="02020603050405020304" pitchFamily="18" charset="0"/>
              </a:rPr>
              <a:t>Isothermal batch reactor design equations  </a:t>
            </a:r>
          </a:p>
          <a:p>
            <a:pPr marL="457200" indent="-457200">
              <a:lnSpc>
                <a:spcPct val="120000"/>
              </a:lnSpc>
              <a:buFont typeface="Wingdings" panose="05000000000000000000" pitchFamily="2" charset="2"/>
              <a:buChar char="§"/>
            </a:pPr>
            <a:r>
              <a:rPr lang="en-US" sz="2800" b="1" dirty="0">
                <a:solidFill>
                  <a:srgbClr val="7030A0"/>
                </a:solidFill>
                <a:latin typeface="Times New Roman" panose="02020603050405020304" pitchFamily="18" charset="0"/>
                <a:ea typeface="SimSun" panose="02010600030101010101" pitchFamily="2" charset="-122"/>
                <a:cs typeface="Times New Roman" panose="02020603050405020304" pitchFamily="18" charset="0"/>
              </a:rPr>
              <a:t>Summary </a:t>
            </a:r>
          </a:p>
          <a:p>
            <a:pPr marL="0" marR="0" lvl="0" indent="0" algn="l" defTabSz="914400" rtl="0" eaLnBrk="1" fontAlgn="auto" latinLnBrk="0" hangingPunct="1">
              <a:lnSpc>
                <a:spcPct val="120000"/>
              </a:lnSpc>
              <a:spcBef>
                <a:spcPts val="0"/>
              </a:spcBef>
              <a:spcAft>
                <a:spcPts val="0"/>
              </a:spcAft>
              <a:buClrTx/>
              <a:buSzTx/>
              <a:buFontTx/>
              <a:buNone/>
              <a:tabLst/>
              <a:defRPr/>
            </a:pPr>
            <a:endParaRPr kumimoji="0" lang="en-US" altLang="en-US" sz="1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824881319"/>
      </p:ext>
    </p:extLst>
  </p:cSld>
  <p:clrMapOvr>
    <a:masterClrMapping/>
  </p:clrMapOvr>
  <mc:AlternateContent xmlns:mc="http://schemas.openxmlformats.org/markup-compatibility/2006" xmlns:p14="http://schemas.microsoft.com/office/powerpoint/2010/main">
    <mc:Choice Requires="p14">
      <p:transition spd="slow" p14:dur="2000" advTm="60289"/>
    </mc:Choice>
    <mc:Fallback xmlns="">
      <p:transition spd="slow" advTm="60289"/>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3963" y="644669"/>
            <a:ext cx="8763000" cy="5451331"/>
          </a:xfrm>
        </p:spPr>
        <p:txBody>
          <a:bodyPr>
            <a:normAutofit fontScale="25000" lnSpcReduction="20000"/>
          </a:bodyPr>
          <a:lstStyle/>
          <a:p>
            <a:pPr marL="0" indent="0" algn="just">
              <a:lnSpc>
                <a:spcPct val="170000"/>
              </a:lnSpc>
              <a:buNone/>
            </a:pPr>
            <a:r>
              <a:rPr lang="en-US" sz="9600" b="1" dirty="0">
                <a:latin typeface="Times New Roman" panose="02020603050405020304" pitchFamily="18" charset="0"/>
                <a:cs typeface="Times New Roman" panose="02020603050405020304" pitchFamily="18" charset="0"/>
              </a:rPr>
              <a:t>Isothermal batch reactor</a:t>
            </a:r>
            <a:r>
              <a:rPr lang="en-US" sz="9600" dirty="0">
                <a:latin typeface="Times New Roman" panose="02020603050405020304" pitchFamily="18" charset="0"/>
                <a:cs typeface="Times New Roman" panose="02020603050405020304" pitchFamily="18" charset="0"/>
              </a:rPr>
              <a:t>: It is a reactor in which reactants are mixed together and the reaction is allowed to proceed at constant temperature for a given time in a closed vessel with no inlet or outlet flows. i.e.  the reaction temperature is constant throughout the reactor. </a:t>
            </a:r>
            <a:endParaRPr lang="en-US" sz="9600" b="1" dirty="0">
              <a:solidFill>
                <a:srgbClr val="0070C0"/>
              </a:solidFill>
              <a:latin typeface="Times New Roman" panose="02020603050405020304" pitchFamily="18" charset="0"/>
              <a:ea typeface="Tahoma" pitchFamily="34" charset="0"/>
              <a:cs typeface="Times New Roman" panose="02020603050405020304" pitchFamily="18" charset="0"/>
            </a:endParaRPr>
          </a:p>
          <a:p>
            <a:pPr marL="0" indent="0" algn="just">
              <a:buNone/>
            </a:pPr>
            <a:endParaRPr lang="en-US" sz="2000" b="1" dirty="0">
              <a:solidFill>
                <a:srgbClr val="0070C0"/>
              </a:solidFill>
              <a:latin typeface="Times New Roman" panose="02020603050405020304" pitchFamily="18" charset="0"/>
              <a:ea typeface="Tahoma" pitchFamily="34" charset="0"/>
              <a:cs typeface="Times New Roman" panose="02020603050405020304" pitchFamily="18" charset="0"/>
            </a:endParaRPr>
          </a:p>
          <a:p>
            <a:pPr marL="0" indent="0" algn="just">
              <a:buNone/>
            </a:pPr>
            <a:endParaRPr lang="en-US" sz="2000" b="1" dirty="0">
              <a:solidFill>
                <a:srgbClr val="0070C0"/>
              </a:solidFill>
              <a:latin typeface="Times New Roman" panose="02020603050405020304" pitchFamily="18" charset="0"/>
              <a:ea typeface="Tahoma" pitchFamily="34" charset="0"/>
              <a:cs typeface="Times New Roman" panose="02020603050405020304" pitchFamily="18" charset="0"/>
            </a:endParaRPr>
          </a:p>
          <a:p>
            <a:pPr marL="0" indent="0" algn="just">
              <a:buNone/>
            </a:pPr>
            <a:endParaRPr lang="en-US" sz="2000" b="1" dirty="0">
              <a:solidFill>
                <a:srgbClr val="0070C0"/>
              </a:solidFill>
              <a:latin typeface="Times New Roman" panose="02020603050405020304" pitchFamily="18" charset="0"/>
              <a:ea typeface="Tahoma" pitchFamily="34" charset="0"/>
              <a:cs typeface="Times New Roman" panose="02020603050405020304" pitchFamily="18" charset="0"/>
            </a:endParaRPr>
          </a:p>
          <a:p>
            <a:pPr marL="0" indent="0" algn="just">
              <a:buNone/>
            </a:pPr>
            <a:endParaRPr lang="en-US" sz="2000" b="1" dirty="0">
              <a:solidFill>
                <a:srgbClr val="0070C0"/>
              </a:solidFill>
              <a:latin typeface="Times New Roman" panose="02020603050405020304" pitchFamily="18" charset="0"/>
              <a:ea typeface="Tahoma" pitchFamily="34" charset="0"/>
              <a:cs typeface="Times New Roman" panose="02020603050405020304" pitchFamily="18" charset="0"/>
            </a:endParaRPr>
          </a:p>
          <a:p>
            <a:pPr marL="0" indent="0" algn="just">
              <a:buNone/>
            </a:pPr>
            <a:endParaRPr lang="en-US" sz="2000" b="1" dirty="0">
              <a:solidFill>
                <a:srgbClr val="0070C0"/>
              </a:solidFill>
              <a:latin typeface="Times New Roman" panose="02020603050405020304" pitchFamily="18" charset="0"/>
              <a:ea typeface="Tahoma" pitchFamily="34" charset="0"/>
              <a:cs typeface="Times New Roman" panose="02020603050405020304" pitchFamily="18" charset="0"/>
            </a:endParaRPr>
          </a:p>
          <a:p>
            <a:pPr marL="0" indent="0" algn="just">
              <a:buNone/>
            </a:pPr>
            <a:endParaRPr lang="en-US" sz="2000" b="1" dirty="0">
              <a:solidFill>
                <a:srgbClr val="0070C0"/>
              </a:solidFill>
              <a:latin typeface="Times New Roman" panose="02020603050405020304" pitchFamily="18" charset="0"/>
              <a:ea typeface="Tahoma" pitchFamily="34" charset="0"/>
              <a:cs typeface="Times New Roman" panose="02020603050405020304" pitchFamily="18" charset="0"/>
            </a:endParaRPr>
          </a:p>
          <a:p>
            <a:pPr marL="0" indent="0" algn="just">
              <a:buNone/>
            </a:pPr>
            <a:endParaRPr lang="en-US" sz="2000" b="1" dirty="0">
              <a:solidFill>
                <a:srgbClr val="0070C0"/>
              </a:solidFill>
              <a:latin typeface="Times New Roman" panose="02020603050405020304" pitchFamily="18" charset="0"/>
              <a:ea typeface="Tahoma" pitchFamily="34" charset="0"/>
              <a:cs typeface="Times New Roman" panose="02020603050405020304" pitchFamily="18" charset="0"/>
            </a:endParaRPr>
          </a:p>
          <a:p>
            <a:pPr marL="0" indent="0" algn="just">
              <a:buNone/>
            </a:pPr>
            <a:endParaRPr lang="en-US" sz="2000" b="1" dirty="0">
              <a:solidFill>
                <a:srgbClr val="0070C0"/>
              </a:solidFill>
              <a:latin typeface="Times New Roman" panose="02020603050405020304" pitchFamily="18" charset="0"/>
              <a:ea typeface="Tahoma" pitchFamily="34" charset="0"/>
              <a:cs typeface="Times New Roman" panose="02020603050405020304" pitchFamily="18" charset="0"/>
            </a:endParaRPr>
          </a:p>
          <a:p>
            <a:pPr marL="0" indent="0" algn="just">
              <a:buNone/>
            </a:pPr>
            <a:endParaRPr lang="en-US" sz="2000" b="1" dirty="0">
              <a:solidFill>
                <a:srgbClr val="0070C0"/>
              </a:solidFill>
              <a:latin typeface="Times New Roman" panose="02020603050405020304" pitchFamily="18" charset="0"/>
              <a:ea typeface="Tahoma" pitchFamily="34" charset="0"/>
              <a:cs typeface="Times New Roman" panose="02020603050405020304" pitchFamily="18" charset="0"/>
            </a:endParaRPr>
          </a:p>
          <a:p>
            <a:pPr marL="0" indent="0" algn="just">
              <a:buNone/>
            </a:pPr>
            <a:endParaRPr lang="en-US" sz="2000" b="1" dirty="0">
              <a:solidFill>
                <a:srgbClr val="0070C0"/>
              </a:solidFill>
              <a:latin typeface="Times New Roman" panose="02020603050405020304" pitchFamily="18" charset="0"/>
              <a:ea typeface="Tahoma" pitchFamily="34" charset="0"/>
              <a:cs typeface="Times New Roman" panose="02020603050405020304" pitchFamily="18" charset="0"/>
            </a:endParaRPr>
          </a:p>
          <a:p>
            <a:pPr marL="0" indent="0" algn="just">
              <a:buNone/>
            </a:pPr>
            <a:endParaRPr lang="en-US" sz="2000" b="1" dirty="0">
              <a:solidFill>
                <a:srgbClr val="0070C0"/>
              </a:solidFill>
              <a:latin typeface="Times New Roman" panose="02020603050405020304" pitchFamily="18" charset="0"/>
              <a:ea typeface="Tahoma" pitchFamily="34" charset="0"/>
              <a:cs typeface="Times New Roman" panose="02020603050405020304" pitchFamily="18" charset="0"/>
            </a:endParaRPr>
          </a:p>
          <a:p>
            <a:pPr marL="0" indent="0" algn="just">
              <a:buNone/>
            </a:pPr>
            <a:endParaRPr lang="en-US" sz="2000" b="1" dirty="0">
              <a:solidFill>
                <a:srgbClr val="0070C0"/>
              </a:solidFill>
              <a:latin typeface="Times New Roman" panose="02020603050405020304" pitchFamily="18" charset="0"/>
              <a:ea typeface="Tahoma" pitchFamily="34" charset="0"/>
              <a:cs typeface="Times New Roman" panose="02020603050405020304" pitchFamily="18" charset="0"/>
            </a:endParaRPr>
          </a:p>
          <a:p>
            <a:pPr marL="0" indent="0" algn="just">
              <a:buNone/>
            </a:pPr>
            <a:endParaRPr lang="en-US" sz="2000" b="1" dirty="0">
              <a:solidFill>
                <a:srgbClr val="0070C0"/>
              </a:solidFill>
              <a:latin typeface="Times New Roman" panose="02020603050405020304" pitchFamily="18" charset="0"/>
              <a:ea typeface="Tahoma" pitchFamily="34" charset="0"/>
              <a:cs typeface="Times New Roman" panose="02020603050405020304" pitchFamily="18" charset="0"/>
            </a:endParaRPr>
          </a:p>
          <a:p>
            <a:pPr marL="0" indent="0" algn="just">
              <a:buNone/>
            </a:pPr>
            <a:endParaRPr lang="en-US" sz="2000" b="1" dirty="0">
              <a:solidFill>
                <a:srgbClr val="0070C0"/>
              </a:solidFill>
              <a:latin typeface="Times New Roman" panose="02020603050405020304" pitchFamily="18" charset="0"/>
              <a:ea typeface="Tahoma" pitchFamily="34" charset="0"/>
              <a:cs typeface="Times New Roman" panose="02020603050405020304" pitchFamily="18" charset="0"/>
            </a:endParaRPr>
          </a:p>
          <a:p>
            <a:pPr marL="0" indent="0" algn="just">
              <a:buNone/>
            </a:pPr>
            <a:endParaRPr lang="en-US" sz="2000" b="1" dirty="0">
              <a:solidFill>
                <a:srgbClr val="0070C0"/>
              </a:solidFill>
              <a:latin typeface="Times New Roman" panose="02020603050405020304" pitchFamily="18" charset="0"/>
              <a:ea typeface="Tahoma" pitchFamily="34" charset="0"/>
              <a:cs typeface="Times New Roman" panose="02020603050405020304" pitchFamily="18" charset="0"/>
            </a:endParaRPr>
          </a:p>
          <a:p>
            <a:pPr marL="0" indent="0" algn="just">
              <a:buNone/>
            </a:pPr>
            <a:endParaRPr lang="en-US" sz="2000" b="1" dirty="0">
              <a:solidFill>
                <a:srgbClr val="0070C0"/>
              </a:solidFill>
              <a:latin typeface="Times New Roman" panose="02020603050405020304" pitchFamily="18" charset="0"/>
              <a:ea typeface="Tahoma" pitchFamily="34" charset="0"/>
              <a:cs typeface="Times New Roman" panose="02020603050405020304" pitchFamily="18" charset="0"/>
            </a:endParaRPr>
          </a:p>
          <a:p>
            <a:pPr marL="0" indent="0" algn="just">
              <a:buNone/>
            </a:pPr>
            <a:endParaRPr lang="en-US" sz="2000" b="1" dirty="0">
              <a:solidFill>
                <a:srgbClr val="0070C0"/>
              </a:solidFill>
              <a:latin typeface="Times New Roman" panose="02020603050405020304" pitchFamily="18" charset="0"/>
              <a:ea typeface="Tahoma" pitchFamily="34" charset="0"/>
              <a:cs typeface="Times New Roman" panose="02020603050405020304" pitchFamily="18" charset="0"/>
            </a:endParaRPr>
          </a:p>
          <a:p>
            <a:pPr marL="0" indent="0" algn="just">
              <a:buNone/>
            </a:pPr>
            <a:endParaRPr lang="en-US" sz="2000" b="1" dirty="0">
              <a:solidFill>
                <a:srgbClr val="0070C0"/>
              </a:solidFill>
              <a:latin typeface="Times New Roman" panose="02020603050405020304" pitchFamily="18" charset="0"/>
              <a:ea typeface="Tahoma" pitchFamily="34" charset="0"/>
              <a:cs typeface="Times New Roman" panose="02020603050405020304" pitchFamily="18" charset="0"/>
            </a:endParaRPr>
          </a:p>
          <a:p>
            <a:pPr marL="0" indent="0" algn="just">
              <a:buNone/>
            </a:pPr>
            <a:endParaRPr lang="en-US" sz="2000" b="1" dirty="0">
              <a:solidFill>
                <a:srgbClr val="0070C0"/>
              </a:solidFill>
              <a:latin typeface="Times New Roman" panose="02020603050405020304" pitchFamily="18" charset="0"/>
              <a:ea typeface="Tahoma" pitchFamily="34" charset="0"/>
              <a:cs typeface="Times New Roman" panose="02020603050405020304" pitchFamily="18" charset="0"/>
            </a:endParaRPr>
          </a:p>
          <a:p>
            <a:pPr marL="0" indent="0" algn="just">
              <a:buNone/>
            </a:pPr>
            <a:endParaRPr lang="en-US" sz="2000" b="1" dirty="0">
              <a:solidFill>
                <a:srgbClr val="0070C0"/>
              </a:solidFill>
              <a:latin typeface="Times New Roman" panose="02020603050405020304" pitchFamily="18" charset="0"/>
              <a:ea typeface="Tahoma" pitchFamily="34" charset="0"/>
              <a:cs typeface="Times New Roman" panose="02020603050405020304" pitchFamily="18" charset="0"/>
            </a:endParaRPr>
          </a:p>
          <a:p>
            <a:pPr marL="0" indent="0" algn="just">
              <a:buNone/>
            </a:pPr>
            <a:endParaRPr lang="en-US" sz="2000" b="1" dirty="0">
              <a:solidFill>
                <a:srgbClr val="0070C0"/>
              </a:solidFill>
              <a:latin typeface="Times New Roman" panose="02020603050405020304" pitchFamily="18" charset="0"/>
              <a:ea typeface="Tahoma" pitchFamily="34" charset="0"/>
              <a:cs typeface="Times New Roman" panose="02020603050405020304" pitchFamily="18" charset="0"/>
            </a:endParaRPr>
          </a:p>
          <a:p>
            <a:pPr marL="0" indent="0" algn="just">
              <a:buNone/>
            </a:pPr>
            <a:endParaRPr lang="en-US" sz="5000" b="1" dirty="0">
              <a:solidFill>
                <a:srgbClr val="0070C0"/>
              </a:solidFill>
              <a:latin typeface="Times New Roman" panose="02020603050405020304" pitchFamily="18" charset="0"/>
              <a:ea typeface="Tahoma" pitchFamily="34" charset="0"/>
              <a:cs typeface="Times New Roman" panose="02020603050405020304" pitchFamily="18" charset="0"/>
            </a:endParaRPr>
          </a:p>
          <a:p>
            <a:pPr marL="0" indent="0" algn="just">
              <a:buNone/>
            </a:pPr>
            <a:endParaRPr lang="en-US" sz="5000" b="1" dirty="0">
              <a:solidFill>
                <a:srgbClr val="0070C0"/>
              </a:solidFill>
              <a:latin typeface="Times New Roman" panose="02020603050405020304" pitchFamily="18" charset="0"/>
              <a:ea typeface="Tahoma" pitchFamily="34" charset="0"/>
              <a:cs typeface="Times New Roman" panose="02020603050405020304" pitchFamily="18" charset="0"/>
            </a:endParaRPr>
          </a:p>
          <a:p>
            <a:pPr marL="0" indent="0" algn="just">
              <a:buNone/>
            </a:pPr>
            <a:endParaRPr lang="en-US" sz="5000" b="1" dirty="0">
              <a:solidFill>
                <a:srgbClr val="0070C0"/>
              </a:solidFill>
              <a:latin typeface="Times New Roman" panose="02020603050405020304" pitchFamily="18" charset="0"/>
              <a:ea typeface="Tahoma" pitchFamily="34" charset="0"/>
              <a:cs typeface="Times New Roman" panose="02020603050405020304" pitchFamily="18" charset="0"/>
            </a:endParaRPr>
          </a:p>
          <a:p>
            <a:pPr marL="0" indent="0" algn="just">
              <a:buNone/>
            </a:pPr>
            <a:endParaRPr lang="en-US" sz="5000" b="1" dirty="0">
              <a:solidFill>
                <a:srgbClr val="0070C0"/>
              </a:solidFill>
              <a:latin typeface="Times New Roman" panose="02020603050405020304" pitchFamily="18" charset="0"/>
              <a:ea typeface="Tahoma" pitchFamily="34" charset="0"/>
              <a:cs typeface="Times New Roman" panose="02020603050405020304" pitchFamily="18" charset="0"/>
            </a:endParaRPr>
          </a:p>
          <a:p>
            <a:pPr marL="0" indent="0" algn="just">
              <a:buNone/>
            </a:pPr>
            <a:endParaRPr lang="en-US" sz="5000" b="1" dirty="0">
              <a:solidFill>
                <a:srgbClr val="0070C0"/>
              </a:solidFill>
              <a:latin typeface="Times New Roman" panose="02020603050405020304" pitchFamily="18" charset="0"/>
              <a:ea typeface="Tahoma" pitchFamily="34" charset="0"/>
              <a:cs typeface="Times New Roman" panose="02020603050405020304" pitchFamily="18" charset="0"/>
            </a:endParaRPr>
          </a:p>
          <a:p>
            <a:pPr marL="0" indent="0" algn="just">
              <a:buNone/>
            </a:pPr>
            <a:endParaRPr lang="en-US" sz="5000" b="1" dirty="0">
              <a:solidFill>
                <a:srgbClr val="0070C0"/>
              </a:solidFill>
              <a:latin typeface="Times New Roman" panose="02020603050405020304" pitchFamily="18" charset="0"/>
              <a:ea typeface="Tahoma" pitchFamily="34" charset="0"/>
              <a:cs typeface="Times New Roman" panose="02020603050405020304" pitchFamily="18" charset="0"/>
            </a:endParaRPr>
          </a:p>
          <a:p>
            <a:pPr marL="0" indent="0" algn="just">
              <a:buNone/>
            </a:pPr>
            <a:endParaRPr lang="en-US" sz="5000" b="1" dirty="0">
              <a:solidFill>
                <a:srgbClr val="0070C0"/>
              </a:solidFill>
              <a:latin typeface="Times New Roman" panose="02020603050405020304" pitchFamily="18" charset="0"/>
              <a:ea typeface="Tahoma" pitchFamily="34" charset="0"/>
              <a:cs typeface="Times New Roman" panose="02020603050405020304" pitchFamily="18" charset="0"/>
            </a:endParaRPr>
          </a:p>
          <a:p>
            <a:pPr marL="0" indent="0" algn="just">
              <a:buNone/>
            </a:pPr>
            <a:endParaRPr lang="en-US" sz="5000" b="1" dirty="0">
              <a:solidFill>
                <a:srgbClr val="0070C0"/>
              </a:solidFill>
              <a:latin typeface="Times New Roman" panose="02020603050405020304" pitchFamily="18" charset="0"/>
              <a:ea typeface="Tahoma" pitchFamily="34" charset="0"/>
              <a:cs typeface="Times New Roman" panose="02020603050405020304" pitchFamily="18" charset="0"/>
            </a:endParaRPr>
          </a:p>
          <a:p>
            <a:pPr marL="0" indent="0" algn="just">
              <a:buNone/>
            </a:pPr>
            <a:br>
              <a:rPr lang="en-US" sz="5000" dirty="0">
                <a:latin typeface="Times New Roman" panose="02020603050405020304" pitchFamily="18" charset="0"/>
                <a:cs typeface="Times New Roman" panose="02020603050405020304" pitchFamily="18" charset="0"/>
              </a:rPr>
            </a:br>
            <a:br>
              <a:rPr lang="en-US" sz="5000" dirty="0">
                <a:latin typeface="Times New Roman" panose="02020603050405020304" pitchFamily="18" charset="0"/>
                <a:cs typeface="Times New Roman" panose="02020603050405020304" pitchFamily="18" charset="0"/>
              </a:rPr>
            </a:br>
            <a:br>
              <a:rPr lang="en-US" sz="2000" dirty="0">
                <a:latin typeface="Times New Roman" panose="02020603050405020304" pitchFamily="18" charset="0"/>
                <a:cs typeface="Times New Roman" panose="02020603050405020304" pitchFamily="18" charset="0"/>
              </a:rPr>
            </a:br>
            <a:br>
              <a:rPr lang="en-US" sz="2000" dirty="0">
                <a:latin typeface="Times New Roman" panose="02020603050405020304" pitchFamily="18" charset="0"/>
                <a:cs typeface="Times New Roman" panose="02020603050405020304" pitchFamily="18" charset="0"/>
              </a:rPr>
            </a:br>
            <a:br>
              <a:rPr lang="en-US" sz="2000" dirty="0">
                <a:latin typeface="Times New Roman" panose="02020603050405020304" pitchFamily="18" charset="0"/>
                <a:cs typeface="Times New Roman" panose="02020603050405020304" pitchFamily="18" charset="0"/>
              </a:rPr>
            </a:br>
            <a:endParaRPr lang="en-US" sz="2000" dirty="0">
              <a:latin typeface="Times New Roman" panose="02020603050405020304" pitchFamily="18" charset="0"/>
              <a:cs typeface="Times New Roman" panose="02020603050405020304" pitchFamily="18" charset="0"/>
            </a:endParaRPr>
          </a:p>
        </p:txBody>
      </p:sp>
      <p:sp>
        <p:nvSpPr>
          <p:cNvPr id="4" name="Slide Number Placeholder 3">
            <a:extLst>
              <a:ext uri="{FF2B5EF4-FFF2-40B4-BE49-F238E27FC236}">
                <a16:creationId xmlns:a16="http://schemas.microsoft.com/office/drawing/2014/main" id="{C8604DCE-3AEE-C130-B5AA-BD1222A904CD}"/>
              </a:ext>
            </a:extLst>
          </p:cNvPr>
          <p:cNvSpPr>
            <a:spLocks noGrp="1"/>
          </p:cNvSpPr>
          <p:nvPr>
            <p:ph type="sldNum" sz="quarter" idx="12"/>
          </p:nvPr>
        </p:nvSpPr>
        <p:spPr/>
        <p:txBody>
          <a:bodyPr/>
          <a:lstStyle/>
          <a:p>
            <a:fld id="{23FDA976-B38A-4EC8-851D-4FD5675DB126}" type="slidenum">
              <a:rPr lang="en-US" smtClean="0"/>
              <a:t>4</a:t>
            </a:fld>
            <a:endParaRPr lang="en-US"/>
          </a:p>
        </p:txBody>
      </p:sp>
      <p:cxnSp>
        <p:nvCxnSpPr>
          <p:cNvPr id="7" name="Straight Connector 6">
            <a:extLst>
              <a:ext uri="{FF2B5EF4-FFF2-40B4-BE49-F238E27FC236}">
                <a16:creationId xmlns:a16="http://schemas.microsoft.com/office/drawing/2014/main" id="{B6C3F123-65CE-FC16-CB4D-E1CC3C1025F6}"/>
              </a:ext>
            </a:extLst>
          </p:cNvPr>
          <p:cNvCxnSpPr>
            <a:cxnSpLocks/>
          </p:cNvCxnSpPr>
          <p:nvPr/>
        </p:nvCxnSpPr>
        <p:spPr>
          <a:xfrm>
            <a:off x="0" y="762000"/>
            <a:ext cx="91440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8" name="Straight Connector 7">
            <a:extLst>
              <a:ext uri="{FF2B5EF4-FFF2-40B4-BE49-F238E27FC236}">
                <a16:creationId xmlns:a16="http://schemas.microsoft.com/office/drawing/2014/main" id="{C4B4E566-23B7-14F1-DF1C-391E1F8D3F8E}"/>
              </a:ext>
            </a:extLst>
          </p:cNvPr>
          <p:cNvCxnSpPr>
            <a:cxnSpLocks/>
          </p:cNvCxnSpPr>
          <p:nvPr/>
        </p:nvCxnSpPr>
        <p:spPr>
          <a:xfrm>
            <a:off x="0" y="6356350"/>
            <a:ext cx="8839200" cy="0"/>
          </a:xfrm>
          <a:prstGeom prst="line">
            <a:avLst/>
          </a:prstGeom>
        </p:spPr>
        <p:style>
          <a:lnRef idx="3">
            <a:schemeClr val="accent1"/>
          </a:lnRef>
          <a:fillRef idx="0">
            <a:schemeClr val="accent1"/>
          </a:fillRef>
          <a:effectRef idx="2">
            <a:schemeClr val="accent1"/>
          </a:effectRef>
          <a:fontRef idx="minor">
            <a:schemeClr val="tx1"/>
          </a:fontRef>
        </p:style>
      </p:cxnSp>
      <p:sp>
        <p:nvSpPr>
          <p:cNvPr id="10" name="TextBox 9">
            <a:extLst>
              <a:ext uri="{FF2B5EF4-FFF2-40B4-BE49-F238E27FC236}">
                <a16:creationId xmlns:a16="http://schemas.microsoft.com/office/drawing/2014/main" id="{3640476E-EBFB-44F1-AED6-FEC92D0EE4CB}"/>
              </a:ext>
            </a:extLst>
          </p:cNvPr>
          <p:cNvSpPr txBox="1"/>
          <p:nvPr/>
        </p:nvSpPr>
        <p:spPr>
          <a:xfrm>
            <a:off x="685800" y="178665"/>
            <a:ext cx="7924800" cy="584775"/>
          </a:xfrm>
          <a:prstGeom prst="rect">
            <a:avLst/>
          </a:prstGeom>
          <a:noFill/>
        </p:spPr>
        <p:txBody>
          <a:bodyPr wrap="square">
            <a:spAutoFit/>
          </a:bodyPr>
          <a:lstStyle/>
          <a:p>
            <a:pPr marL="0" indent="0">
              <a:buNone/>
            </a:pPr>
            <a:r>
              <a:rPr lang="en-US" sz="3200" b="1" dirty="0">
                <a:effectLst/>
                <a:latin typeface="Times New Roman" panose="02020603050405020304" pitchFamily="18" charset="0"/>
                <a:ea typeface="SimSun" panose="02010600030101010101" pitchFamily="2" charset="-122"/>
                <a:cs typeface="Arial" panose="020B0604020202020204" pitchFamily="34" charset="0"/>
              </a:rPr>
              <a:t>2.1 Introduction to isothermal batch reactor  </a:t>
            </a:r>
            <a:endParaRPr lang="en-US" sz="3200" b="1" spc="-150" dirty="0">
              <a:solidFill>
                <a:schemeClr val="accent6">
                  <a:lumMod val="50000"/>
                </a:schemeClr>
              </a:solidFill>
              <a:effectLst>
                <a:outerShdw blurRad="38100" dist="38100" dir="2700000" algn="tl">
                  <a:srgbClr val="000000">
                    <a:alpha val="43137"/>
                  </a:srgbClr>
                </a:outerShdw>
              </a:effectLst>
              <a:latin typeface="Times New Roman" panose="02020603050405020304" pitchFamily="18" charset="0"/>
              <a:ea typeface="Tahoma" pitchFamily="34" charset="0"/>
              <a:cs typeface="Times New Roman" panose="02020603050405020304" pitchFamily="18" charset="0"/>
            </a:endParaRPr>
          </a:p>
        </p:txBody>
      </p:sp>
      <p:sp>
        <p:nvSpPr>
          <p:cNvPr id="2" name="Slide Number Placeholder 5">
            <a:extLst>
              <a:ext uri="{FF2B5EF4-FFF2-40B4-BE49-F238E27FC236}">
                <a16:creationId xmlns:a16="http://schemas.microsoft.com/office/drawing/2014/main" id="{7B01FB9B-F735-1D2C-129A-5524F1CE93D0}"/>
              </a:ext>
            </a:extLst>
          </p:cNvPr>
          <p:cNvSpPr txBox="1">
            <a:spLocks/>
          </p:cNvSpPr>
          <p:nvPr/>
        </p:nvSpPr>
        <p:spPr>
          <a:xfrm>
            <a:off x="1676400" y="6372915"/>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4</a:t>
            </a:fld>
            <a:endParaRPr lang="en-US" b="1" dirty="0">
              <a:solidFill>
                <a:prstClr val="black"/>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F3866900-472A-D935-5C9A-8F0F87B70738}"/>
              </a:ext>
            </a:extLst>
          </p:cNvPr>
          <p:cNvPicPr>
            <a:picLocks noChangeAspect="1"/>
          </p:cNvPicPr>
          <p:nvPr/>
        </p:nvPicPr>
        <p:blipFill>
          <a:blip r:embed="rId2"/>
          <a:stretch>
            <a:fillRect/>
          </a:stretch>
        </p:blipFill>
        <p:spPr>
          <a:xfrm>
            <a:off x="762000" y="3048000"/>
            <a:ext cx="2533361" cy="2353100"/>
          </a:xfrm>
          <a:prstGeom prst="rect">
            <a:avLst/>
          </a:prstGeom>
        </p:spPr>
      </p:pic>
      <p:sp>
        <p:nvSpPr>
          <p:cNvPr id="9" name="TextBox 8">
            <a:extLst>
              <a:ext uri="{FF2B5EF4-FFF2-40B4-BE49-F238E27FC236}">
                <a16:creationId xmlns:a16="http://schemas.microsoft.com/office/drawing/2014/main" id="{E0C5FE5A-0A5E-8B5F-85C2-A9F363E81B25}"/>
              </a:ext>
            </a:extLst>
          </p:cNvPr>
          <p:cNvSpPr txBox="1"/>
          <p:nvPr/>
        </p:nvSpPr>
        <p:spPr>
          <a:xfrm>
            <a:off x="205409" y="5417664"/>
            <a:ext cx="4976191" cy="1107996"/>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Figure 2. 1</a:t>
            </a:r>
            <a:r>
              <a:rPr lang="en-US" sz="2400" dirty="0">
                <a:latin typeface="Times New Roman" panose="02020603050405020304" pitchFamily="18" charset="0"/>
                <a:cs typeface="Times New Roman" panose="02020603050405020304" pitchFamily="18" charset="0"/>
              </a:rPr>
              <a:t> A batch reactor with mixing patterns (Fogler, 2015, pg. 11) </a:t>
            </a:r>
          </a:p>
          <a:p>
            <a:endParaRPr lang="en-US" dirty="0"/>
          </a:p>
        </p:txBody>
      </p:sp>
    </p:spTree>
    <p:extLst>
      <p:ext uri="{BB962C8B-B14F-4D97-AF65-F5344CB8AC3E}">
        <p14:creationId xmlns:p14="http://schemas.microsoft.com/office/powerpoint/2010/main" val="33566396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1602887"/>
            <a:ext cx="7543800" cy="24444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6"/>
          <p:cNvSpPr/>
          <p:nvPr/>
        </p:nvSpPr>
        <p:spPr>
          <a:xfrm>
            <a:off x="621196" y="4080438"/>
            <a:ext cx="2286000" cy="461665"/>
          </a:xfrm>
          <a:prstGeom prst="rect">
            <a:avLst/>
          </a:prstGeom>
        </p:spPr>
        <p:txBody>
          <a:bodyPr wrap="square">
            <a:spAutoFit/>
          </a:bodyPr>
          <a:lstStyle/>
          <a:p>
            <a:pPr algn="ctr"/>
            <a:r>
              <a:rPr lang="en-US" sz="2400" dirty="0">
                <a:latin typeface="Times New Roman" panose="02020603050405020304" pitchFamily="18" charset="0"/>
                <a:cs typeface="Times New Roman" panose="02020603050405020304" pitchFamily="18" charset="0"/>
              </a:rPr>
              <a:t>(a)</a:t>
            </a:r>
          </a:p>
        </p:txBody>
      </p:sp>
      <p:sp>
        <p:nvSpPr>
          <p:cNvPr id="8" name="Rectangle 7"/>
          <p:cNvSpPr/>
          <p:nvPr/>
        </p:nvSpPr>
        <p:spPr>
          <a:xfrm>
            <a:off x="5357191" y="4028906"/>
            <a:ext cx="1424609" cy="461665"/>
          </a:xfrm>
          <a:prstGeom prst="rect">
            <a:avLst/>
          </a:prstGeom>
        </p:spPr>
        <p:txBody>
          <a:bodyPr wrap="square">
            <a:spAutoFit/>
          </a:bodyPr>
          <a:lstStyle/>
          <a:p>
            <a:pPr algn="ctr"/>
            <a:r>
              <a:rPr lang="en-US" sz="2400" dirty="0">
                <a:latin typeface="Times New Roman" panose="02020603050405020304" pitchFamily="18" charset="0"/>
                <a:cs typeface="Times New Roman" panose="02020603050405020304" pitchFamily="18" charset="0"/>
              </a:rPr>
              <a:t>(b)</a:t>
            </a:r>
          </a:p>
        </p:txBody>
      </p:sp>
      <p:sp>
        <p:nvSpPr>
          <p:cNvPr id="2" name="Rectangle 1"/>
          <p:cNvSpPr/>
          <p:nvPr/>
        </p:nvSpPr>
        <p:spPr>
          <a:xfrm>
            <a:off x="304800" y="685800"/>
            <a:ext cx="8534399" cy="830997"/>
          </a:xfrm>
          <a:prstGeom prst="rect">
            <a:avLst/>
          </a:prstGeom>
        </p:spPr>
        <p:txBody>
          <a:bodyPr wrap="square">
            <a:spAutoFit/>
          </a:bodyPr>
          <a:lstStyle/>
          <a:p>
            <a:pPr marL="342900" indent="-342900" algn="just">
              <a:buFont typeface="Wingdings" panose="05000000000000000000" pitchFamily="2" charset="2"/>
              <a:buChar char="§"/>
            </a:pPr>
            <a:r>
              <a:rPr lang="en-US" sz="2400" dirty="0">
                <a:latin typeface="Times New Roman" panose="02020603050405020304" pitchFamily="18" charset="0"/>
                <a:ea typeface="Tahoma" pitchFamily="34" charset="0"/>
                <a:cs typeface="Times New Roman" panose="02020603050405020304" pitchFamily="18" charset="0"/>
              </a:rPr>
              <a:t>For isothermal batch reactor, </a:t>
            </a:r>
            <a:r>
              <a:rPr lang="en-US" sz="2400" b="1" dirty="0">
                <a:latin typeface="Times New Roman" panose="02020603050405020304" pitchFamily="18" charset="0"/>
                <a:ea typeface="Tahoma" pitchFamily="34" charset="0"/>
                <a:cs typeface="Times New Roman" panose="02020603050405020304" pitchFamily="18" charset="0"/>
              </a:rPr>
              <a:t>concentrations</a:t>
            </a:r>
            <a:r>
              <a:rPr lang="en-US" sz="2400" dirty="0">
                <a:latin typeface="Times New Roman" panose="02020603050405020304" pitchFamily="18" charset="0"/>
                <a:ea typeface="Tahoma" pitchFamily="34" charset="0"/>
                <a:cs typeface="Times New Roman" panose="02020603050405020304" pitchFamily="18" charset="0"/>
              </a:rPr>
              <a:t>, </a:t>
            </a:r>
            <a:r>
              <a:rPr lang="en-US" sz="2400" b="1" dirty="0">
                <a:latin typeface="Times New Roman" panose="02020603050405020304" pitchFamily="18" charset="0"/>
                <a:ea typeface="Tahoma" pitchFamily="34" charset="0"/>
                <a:cs typeface="Times New Roman" panose="02020603050405020304" pitchFamily="18" charset="0"/>
              </a:rPr>
              <a:t>reaction rate </a:t>
            </a:r>
            <a:r>
              <a:rPr lang="en-US" sz="2400" dirty="0">
                <a:latin typeface="Times New Roman" panose="02020603050405020304" pitchFamily="18" charset="0"/>
                <a:ea typeface="Tahoma" pitchFamily="34" charset="0"/>
                <a:cs typeface="Times New Roman" panose="02020603050405020304" pitchFamily="18" charset="0"/>
              </a:rPr>
              <a:t>and </a:t>
            </a:r>
            <a:r>
              <a:rPr lang="en-US" sz="2400" b="1" dirty="0">
                <a:latin typeface="Times New Roman" panose="02020603050405020304" pitchFamily="18" charset="0"/>
                <a:ea typeface="Tahoma" pitchFamily="34" charset="0"/>
                <a:cs typeface="Times New Roman" panose="02020603050405020304" pitchFamily="18" charset="0"/>
              </a:rPr>
              <a:t>conversion</a:t>
            </a:r>
            <a:r>
              <a:rPr lang="en-US" sz="2400" dirty="0">
                <a:latin typeface="Times New Roman" panose="02020603050405020304" pitchFamily="18" charset="0"/>
                <a:ea typeface="Tahoma" pitchFamily="34" charset="0"/>
                <a:cs typeface="Times New Roman" panose="02020603050405020304" pitchFamily="18" charset="0"/>
              </a:rPr>
              <a:t> are  functions of reaction</a:t>
            </a:r>
            <a:r>
              <a:rPr lang="en-US" sz="2400" b="1" dirty="0">
                <a:latin typeface="Times New Roman" panose="02020603050405020304" pitchFamily="18" charset="0"/>
                <a:ea typeface="Tahoma" pitchFamily="34" charset="0"/>
                <a:cs typeface="Times New Roman" panose="02020603050405020304" pitchFamily="18" charset="0"/>
              </a:rPr>
              <a:t> time</a:t>
            </a:r>
            <a:r>
              <a:rPr lang="en-US" sz="2400" dirty="0">
                <a:latin typeface="Times New Roman" panose="02020603050405020304" pitchFamily="18" charset="0"/>
                <a:ea typeface="Tahoma" pitchFamily="34" charset="0"/>
                <a:cs typeface="Times New Roman" panose="02020603050405020304" pitchFamily="18" charset="0"/>
              </a:rPr>
              <a:t>.</a:t>
            </a:r>
          </a:p>
        </p:txBody>
      </p:sp>
      <p:sp>
        <p:nvSpPr>
          <p:cNvPr id="4" name="Slide Number Placeholder 3">
            <a:extLst>
              <a:ext uri="{FF2B5EF4-FFF2-40B4-BE49-F238E27FC236}">
                <a16:creationId xmlns:a16="http://schemas.microsoft.com/office/drawing/2014/main" id="{C471E8A1-DA68-5B0E-EB3F-E2E5AE8D3B0F}"/>
              </a:ext>
            </a:extLst>
          </p:cNvPr>
          <p:cNvSpPr>
            <a:spLocks noGrp="1"/>
          </p:cNvSpPr>
          <p:nvPr>
            <p:ph type="sldNum" sz="quarter" idx="12"/>
          </p:nvPr>
        </p:nvSpPr>
        <p:spPr/>
        <p:txBody>
          <a:bodyPr/>
          <a:lstStyle/>
          <a:p>
            <a:fld id="{23FDA976-B38A-4EC8-851D-4FD5675DB126}" type="slidenum">
              <a:rPr lang="en-US" smtClean="0"/>
              <a:t>5</a:t>
            </a:fld>
            <a:endParaRPr lang="en-US"/>
          </a:p>
        </p:txBody>
      </p:sp>
      <p:cxnSp>
        <p:nvCxnSpPr>
          <p:cNvPr id="5" name="Straight Connector 4">
            <a:extLst>
              <a:ext uri="{FF2B5EF4-FFF2-40B4-BE49-F238E27FC236}">
                <a16:creationId xmlns:a16="http://schemas.microsoft.com/office/drawing/2014/main" id="{44793A1B-E89E-8825-5502-CDF728D9E77E}"/>
              </a:ext>
            </a:extLst>
          </p:cNvPr>
          <p:cNvCxnSpPr>
            <a:cxnSpLocks/>
          </p:cNvCxnSpPr>
          <p:nvPr/>
        </p:nvCxnSpPr>
        <p:spPr>
          <a:xfrm>
            <a:off x="0" y="685800"/>
            <a:ext cx="91440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62D97B1B-A2A3-2F64-01C1-28FC951724AB}"/>
              </a:ext>
            </a:extLst>
          </p:cNvPr>
          <p:cNvCxnSpPr>
            <a:cxnSpLocks/>
          </p:cNvCxnSpPr>
          <p:nvPr/>
        </p:nvCxnSpPr>
        <p:spPr>
          <a:xfrm>
            <a:off x="0" y="6356350"/>
            <a:ext cx="8839200" cy="0"/>
          </a:xfrm>
          <a:prstGeom prst="line">
            <a:avLst/>
          </a:prstGeom>
        </p:spPr>
        <p:style>
          <a:lnRef idx="3">
            <a:schemeClr val="accent1"/>
          </a:lnRef>
          <a:fillRef idx="0">
            <a:schemeClr val="accent1"/>
          </a:fillRef>
          <a:effectRef idx="2">
            <a:schemeClr val="accent1"/>
          </a:effectRef>
          <a:fontRef idx="minor">
            <a:schemeClr val="tx1"/>
          </a:fontRef>
        </p:style>
      </p:cxnSp>
      <p:sp>
        <p:nvSpPr>
          <p:cNvPr id="9" name="Rectangle 8">
            <a:extLst>
              <a:ext uri="{FF2B5EF4-FFF2-40B4-BE49-F238E27FC236}">
                <a16:creationId xmlns:a16="http://schemas.microsoft.com/office/drawing/2014/main" id="{39D31450-2B09-801D-F121-D1AC1E62C827}"/>
              </a:ext>
            </a:extLst>
          </p:cNvPr>
          <p:cNvSpPr/>
          <p:nvPr/>
        </p:nvSpPr>
        <p:spPr>
          <a:xfrm>
            <a:off x="199052" y="4628193"/>
            <a:ext cx="4783496" cy="1200329"/>
          </a:xfrm>
          <a:prstGeom prst="rect">
            <a:avLst/>
          </a:prstGeom>
        </p:spPr>
        <p:txBody>
          <a:bodyPr wrap="square">
            <a:spAutoFit/>
          </a:bodyPr>
          <a:lstStyle/>
          <a:p>
            <a:pPr algn="just"/>
            <a:r>
              <a:rPr lang="en-US" sz="2400" b="1" dirty="0">
                <a:latin typeface="Times New Roman" panose="02020603050405020304" pitchFamily="18" charset="0"/>
                <a:cs typeface="Times New Roman" panose="02020603050405020304" pitchFamily="18" charset="0"/>
              </a:rPr>
              <a:t>Figure 2.2. </a:t>
            </a:r>
            <a:r>
              <a:rPr lang="en-US" sz="2400" dirty="0">
                <a:latin typeface="Times New Roman" panose="02020603050405020304" pitchFamily="18" charset="0"/>
                <a:cs typeface="Times New Roman" panose="02020603050405020304" pitchFamily="18" charset="0"/>
              </a:rPr>
              <a:t>Variation of (a) concentration and (b) conversion with time in a batch reactor</a:t>
            </a:r>
          </a:p>
        </p:txBody>
      </p:sp>
      <p:sp>
        <p:nvSpPr>
          <p:cNvPr id="3" name="Slide Number Placeholder 5">
            <a:extLst>
              <a:ext uri="{FF2B5EF4-FFF2-40B4-BE49-F238E27FC236}">
                <a16:creationId xmlns:a16="http://schemas.microsoft.com/office/drawing/2014/main" id="{5F3A90C2-508A-5B67-B3FF-7C587083178B}"/>
              </a:ext>
            </a:extLst>
          </p:cNvPr>
          <p:cNvSpPr txBox="1">
            <a:spLocks/>
          </p:cNvSpPr>
          <p:nvPr/>
        </p:nvSpPr>
        <p:spPr>
          <a:xfrm>
            <a:off x="1676400" y="6372915"/>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5</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74828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E6C2D9-AF19-F090-30D7-423D575414BF}"/>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FB635794-BEBB-1AE9-0137-DB79714EF922}"/>
              </a:ext>
            </a:extLst>
          </p:cNvPr>
          <p:cNvSpPr/>
          <p:nvPr/>
        </p:nvSpPr>
        <p:spPr>
          <a:xfrm>
            <a:off x="533400" y="838200"/>
            <a:ext cx="8001000" cy="5185522"/>
          </a:xfrm>
          <a:prstGeom prst="rect">
            <a:avLst/>
          </a:prstGeom>
        </p:spPr>
        <p:txBody>
          <a:bodyPr wrap="square">
            <a:spAutoFit/>
          </a:bodyPr>
          <a:lstStyle/>
          <a:p>
            <a:pPr marL="342900" indent="-342900" algn="just">
              <a:lnSpc>
                <a:spcPct val="150000"/>
              </a:lnSpc>
              <a:buFont typeface="Wingdings" panose="05000000000000000000" pitchFamily="2" charset="2"/>
              <a:buChar char="§"/>
            </a:pPr>
            <a:r>
              <a:rPr lang="en-US" sz="2400" dirty="0">
                <a:solidFill>
                  <a:srgbClr val="C00000"/>
                </a:solidFill>
                <a:latin typeface="Times New Roman" panose="02020603050405020304" pitchFamily="18" charset="0"/>
                <a:ea typeface="Tahoma" pitchFamily="34" charset="0"/>
                <a:cs typeface="Times New Roman" panose="02020603050405020304" pitchFamily="18" charset="0"/>
              </a:rPr>
              <a:t>It is assumed that perfect mixing </a:t>
            </a:r>
            <a:r>
              <a:rPr lang="en-US" sz="2400" dirty="0">
                <a:latin typeface="Times New Roman" panose="02020603050405020304" pitchFamily="18" charset="0"/>
                <a:ea typeface="Tahoma" pitchFamily="34" charset="0"/>
                <a:cs typeface="Times New Roman" panose="02020603050405020304" pitchFamily="18" charset="0"/>
              </a:rPr>
              <a:t>of contents  throughout a reactor.</a:t>
            </a:r>
          </a:p>
          <a:p>
            <a:pPr marL="342900" indent="-342900" algn="just">
              <a:lnSpc>
                <a:spcPct val="150000"/>
              </a:lnSpc>
              <a:buFont typeface="Wingdings" panose="05000000000000000000" pitchFamily="2" charset="2"/>
              <a:buChar char="§"/>
            </a:pPr>
            <a:r>
              <a:rPr lang="en-US" sz="2400" dirty="0">
                <a:latin typeface="Times New Roman" panose="02020603050405020304" pitchFamily="18" charset="0"/>
                <a:ea typeface="Tahoma" pitchFamily="34" charset="0"/>
                <a:cs typeface="Times New Roman" panose="02020603050405020304" pitchFamily="18" charset="0"/>
              </a:rPr>
              <a:t>The reaction proceeds quickly at first  and then proceeds slowly.</a:t>
            </a:r>
          </a:p>
          <a:p>
            <a:pPr marL="342900" indent="-342900" algn="just">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Batch reactors are normally used for small-scale operation, testing new processes, manufacturing of expensive products, and processes difficult to convert to continuous. </a:t>
            </a:r>
          </a:p>
          <a:p>
            <a:pPr marL="342900" indent="-342900" algn="just">
              <a:lnSpc>
                <a:spcPct val="150000"/>
              </a:lnSpc>
              <a:buFont typeface="Wingdings" panose="05000000000000000000" pitchFamily="2" charset="2"/>
              <a:buChar char="§"/>
            </a:pPr>
            <a:endParaRPr lang="en-US" sz="2800" dirty="0">
              <a:latin typeface="Times New Roman" panose="02020603050405020304" pitchFamily="18" charset="0"/>
              <a:ea typeface="Tahoma" pitchFamily="34" charset="0"/>
              <a:cs typeface="Times New Roman" panose="02020603050405020304" pitchFamily="18" charset="0"/>
            </a:endParaRPr>
          </a:p>
          <a:p>
            <a:pPr marL="342900" indent="-342900" algn="just">
              <a:lnSpc>
                <a:spcPct val="150000"/>
              </a:lnSpc>
              <a:buFont typeface="Wingdings" panose="05000000000000000000" pitchFamily="2" charset="2"/>
              <a:buChar char="§"/>
            </a:pPr>
            <a:endParaRPr lang="en-US" sz="2800" dirty="0">
              <a:latin typeface="Times New Roman" panose="02020603050405020304" pitchFamily="18" charset="0"/>
              <a:ea typeface="Tahoma" pitchFamily="34" charset="0"/>
              <a:cs typeface="Times New Roman" panose="02020603050405020304" pitchFamily="18" charset="0"/>
            </a:endParaRPr>
          </a:p>
        </p:txBody>
      </p:sp>
      <p:sp>
        <p:nvSpPr>
          <p:cNvPr id="4" name="Slide Number Placeholder 3">
            <a:extLst>
              <a:ext uri="{FF2B5EF4-FFF2-40B4-BE49-F238E27FC236}">
                <a16:creationId xmlns:a16="http://schemas.microsoft.com/office/drawing/2014/main" id="{B0485AB7-71C2-F415-7D8B-90019A454DCD}"/>
              </a:ext>
            </a:extLst>
          </p:cNvPr>
          <p:cNvSpPr>
            <a:spLocks noGrp="1"/>
          </p:cNvSpPr>
          <p:nvPr>
            <p:ph type="sldNum" sz="quarter" idx="12"/>
          </p:nvPr>
        </p:nvSpPr>
        <p:spPr/>
        <p:txBody>
          <a:bodyPr/>
          <a:lstStyle/>
          <a:p>
            <a:fld id="{23FDA976-B38A-4EC8-851D-4FD5675DB126}" type="slidenum">
              <a:rPr lang="en-US" smtClean="0"/>
              <a:t>6</a:t>
            </a:fld>
            <a:endParaRPr lang="en-US"/>
          </a:p>
        </p:txBody>
      </p:sp>
      <p:cxnSp>
        <p:nvCxnSpPr>
          <p:cNvPr id="5" name="Straight Connector 4">
            <a:extLst>
              <a:ext uri="{FF2B5EF4-FFF2-40B4-BE49-F238E27FC236}">
                <a16:creationId xmlns:a16="http://schemas.microsoft.com/office/drawing/2014/main" id="{58266DC0-FFCF-8D58-5C79-4DFFD53C552B}"/>
              </a:ext>
            </a:extLst>
          </p:cNvPr>
          <p:cNvCxnSpPr>
            <a:cxnSpLocks/>
          </p:cNvCxnSpPr>
          <p:nvPr/>
        </p:nvCxnSpPr>
        <p:spPr>
          <a:xfrm>
            <a:off x="0" y="685800"/>
            <a:ext cx="91440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B7F629F0-E4FB-4F2B-CDAA-A20C93856A1B}"/>
              </a:ext>
            </a:extLst>
          </p:cNvPr>
          <p:cNvCxnSpPr>
            <a:cxnSpLocks/>
          </p:cNvCxnSpPr>
          <p:nvPr/>
        </p:nvCxnSpPr>
        <p:spPr>
          <a:xfrm>
            <a:off x="0" y="6356350"/>
            <a:ext cx="8839200" cy="0"/>
          </a:xfrm>
          <a:prstGeom prst="line">
            <a:avLst/>
          </a:prstGeom>
        </p:spPr>
        <p:style>
          <a:lnRef idx="3">
            <a:schemeClr val="accent1"/>
          </a:lnRef>
          <a:fillRef idx="0">
            <a:schemeClr val="accent1"/>
          </a:fillRef>
          <a:effectRef idx="2">
            <a:schemeClr val="accent1"/>
          </a:effectRef>
          <a:fontRef idx="minor">
            <a:schemeClr val="tx1"/>
          </a:fontRef>
        </p:style>
      </p:cxnSp>
      <p:sp>
        <p:nvSpPr>
          <p:cNvPr id="3" name="Slide Number Placeholder 5">
            <a:extLst>
              <a:ext uri="{FF2B5EF4-FFF2-40B4-BE49-F238E27FC236}">
                <a16:creationId xmlns:a16="http://schemas.microsoft.com/office/drawing/2014/main" id="{ADF24E88-FCF9-A101-FDFF-241F4689F974}"/>
              </a:ext>
            </a:extLst>
          </p:cNvPr>
          <p:cNvSpPr txBox="1">
            <a:spLocks/>
          </p:cNvSpPr>
          <p:nvPr/>
        </p:nvSpPr>
        <p:spPr>
          <a:xfrm>
            <a:off x="1676400" y="6372915"/>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6</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831822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18D9D45-5E0B-A278-A2FB-974D9531E8A5}"/>
              </a:ext>
            </a:extLst>
          </p:cNvPr>
          <p:cNvSpPr>
            <a:spLocks noGrp="1"/>
          </p:cNvSpPr>
          <p:nvPr>
            <p:ph idx="1"/>
          </p:nvPr>
        </p:nvSpPr>
        <p:spPr>
          <a:xfrm>
            <a:off x="457200" y="685800"/>
            <a:ext cx="8229600" cy="5440363"/>
          </a:xfrm>
        </p:spPr>
        <p:txBody>
          <a:bodyPr>
            <a:normAutofit/>
          </a:bodyPr>
          <a:lstStyle/>
          <a:p>
            <a:pPr algn="just">
              <a:lnSpc>
                <a:spcPct val="160000"/>
              </a:lnSpc>
              <a:buFont typeface="Wingdings" panose="05000000000000000000" pitchFamily="2" charset="2"/>
              <a:buChar char="§"/>
            </a:pPr>
            <a:r>
              <a:rPr lang="en-US" sz="2400" b="0" i="0" u="none" strike="noStrike" baseline="0" dirty="0">
                <a:latin typeface="Times New Roman" panose="02020603050405020304" pitchFamily="18" charset="0"/>
                <a:cs typeface="Times New Roman" panose="02020603050405020304" pitchFamily="18" charset="0"/>
              </a:rPr>
              <a:t>The</a:t>
            </a:r>
            <a:r>
              <a:rPr lang="en-US" sz="2400" dirty="0">
                <a:latin typeface="Times New Roman" panose="02020603050405020304" pitchFamily="18" charset="0"/>
                <a:cs typeface="Times New Roman" panose="02020603050405020304" pitchFamily="18" charset="0"/>
              </a:rPr>
              <a:t> </a:t>
            </a:r>
            <a:r>
              <a:rPr lang="en-US" sz="2400" b="0" i="0" u="none" strike="noStrike" baseline="0" dirty="0">
                <a:latin typeface="Times New Roman" panose="02020603050405020304" pitchFamily="18" charset="0"/>
                <a:cs typeface="Times New Roman" panose="02020603050405020304" pitchFamily="18" charset="0"/>
              </a:rPr>
              <a:t>advantage is that high conversions can be achieved due to leaving the reactants in reactor.</a:t>
            </a:r>
          </a:p>
          <a:p>
            <a:pPr algn="just">
              <a:lnSpc>
                <a:spcPct val="160000"/>
              </a:lnSpc>
              <a:buFont typeface="Wingdings" panose="05000000000000000000" pitchFamily="2" charset="2"/>
              <a:buChar char="§"/>
            </a:pPr>
            <a:r>
              <a:rPr lang="en-US" sz="2400" b="0" i="0" u="none" strike="noStrike" baseline="0" dirty="0">
                <a:latin typeface="Times New Roman" panose="02020603050405020304" pitchFamily="18" charset="0"/>
                <a:cs typeface="Times New Roman" panose="02020603050405020304" pitchFamily="18" charset="0"/>
              </a:rPr>
              <a:t>The disadvantages are </a:t>
            </a:r>
            <a:r>
              <a:rPr lang="en-US" sz="2400" b="1" i="0" u="none" strike="noStrike" baseline="0" dirty="0">
                <a:latin typeface="Times New Roman" panose="02020603050405020304" pitchFamily="18" charset="0"/>
                <a:cs typeface="Times New Roman" panose="02020603050405020304" pitchFamily="18" charset="0"/>
              </a:rPr>
              <a:t>high labor costs</a:t>
            </a:r>
            <a:r>
              <a:rPr lang="en-US" sz="2400" b="0" i="0" u="none" strike="noStrike" baseline="0" dirty="0">
                <a:latin typeface="Times New Roman" panose="02020603050405020304" pitchFamily="18" charset="0"/>
                <a:cs typeface="Times New Roman" panose="02020603050405020304" pitchFamily="18" charset="0"/>
              </a:rPr>
              <a:t>, auxiliary time,  variability of products (batch to batch), and they are difficult to operate/automate for large-scale production.</a:t>
            </a:r>
            <a:endParaRPr lang="en-US" sz="4000" dirty="0">
              <a:latin typeface="Times New Roman" panose="02020603050405020304" pitchFamily="18" charset="0"/>
              <a:cs typeface="Times New Roman" panose="02020603050405020304" pitchFamily="18" charset="0"/>
            </a:endParaRPr>
          </a:p>
        </p:txBody>
      </p:sp>
      <p:sp>
        <p:nvSpPr>
          <p:cNvPr id="5" name="Slide Number Placeholder 4">
            <a:extLst>
              <a:ext uri="{FF2B5EF4-FFF2-40B4-BE49-F238E27FC236}">
                <a16:creationId xmlns:a16="http://schemas.microsoft.com/office/drawing/2014/main" id="{C33529D3-35E4-B32F-B2F7-CD819A1A7E38}"/>
              </a:ext>
            </a:extLst>
          </p:cNvPr>
          <p:cNvSpPr>
            <a:spLocks noGrp="1"/>
          </p:cNvSpPr>
          <p:nvPr>
            <p:ph type="sldNum" sz="quarter" idx="12"/>
          </p:nvPr>
        </p:nvSpPr>
        <p:spPr/>
        <p:txBody>
          <a:bodyPr/>
          <a:lstStyle/>
          <a:p>
            <a:fld id="{23FDA976-B38A-4EC8-851D-4FD5675DB126}" type="slidenum">
              <a:rPr lang="en-US" smtClean="0"/>
              <a:t>7</a:t>
            </a:fld>
            <a:endParaRPr lang="en-US"/>
          </a:p>
        </p:txBody>
      </p:sp>
      <p:cxnSp>
        <p:nvCxnSpPr>
          <p:cNvPr id="6" name="Straight Connector 5">
            <a:extLst>
              <a:ext uri="{FF2B5EF4-FFF2-40B4-BE49-F238E27FC236}">
                <a16:creationId xmlns:a16="http://schemas.microsoft.com/office/drawing/2014/main" id="{741EA115-E8F6-9C03-EF2B-E135038C929A}"/>
              </a:ext>
            </a:extLst>
          </p:cNvPr>
          <p:cNvCxnSpPr>
            <a:cxnSpLocks/>
          </p:cNvCxnSpPr>
          <p:nvPr/>
        </p:nvCxnSpPr>
        <p:spPr>
          <a:xfrm>
            <a:off x="0" y="381000"/>
            <a:ext cx="91440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7" name="Straight Connector 6">
            <a:extLst>
              <a:ext uri="{FF2B5EF4-FFF2-40B4-BE49-F238E27FC236}">
                <a16:creationId xmlns:a16="http://schemas.microsoft.com/office/drawing/2014/main" id="{E3B20713-A82D-4F54-2905-0ACCA96228FC}"/>
              </a:ext>
            </a:extLst>
          </p:cNvPr>
          <p:cNvCxnSpPr>
            <a:cxnSpLocks/>
          </p:cNvCxnSpPr>
          <p:nvPr/>
        </p:nvCxnSpPr>
        <p:spPr>
          <a:xfrm>
            <a:off x="0" y="6356350"/>
            <a:ext cx="8839200" cy="0"/>
          </a:xfrm>
          <a:prstGeom prst="line">
            <a:avLst/>
          </a:prstGeom>
        </p:spPr>
        <p:style>
          <a:lnRef idx="3">
            <a:schemeClr val="accent1"/>
          </a:lnRef>
          <a:fillRef idx="0">
            <a:schemeClr val="accent1"/>
          </a:fillRef>
          <a:effectRef idx="2">
            <a:schemeClr val="accent1"/>
          </a:effectRef>
          <a:fontRef idx="minor">
            <a:schemeClr val="tx1"/>
          </a:fontRef>
        </p:style>
      </p:cxnSp>
      <p:sp>
        <p:nvSpPr>
          <p:cNvPr id="2" name="Slide Number Placeholder 5">
            <a:extLst>
              <a:ext uri="{FF2B5EF4-FFF2-40B4-BE49-F238E27FC236}">
                <a16:creationId xmlns:a16="http://schemas.microsoft.com/office/drawing/2014/main" id="{1E019A68-B6D3-3EA0-235E-E3BFE6367BDE}"/>
              </a:ext>
            </a:extLst>
          </p:cNvPr>
          <p:cNvSpPr txBox="1">
            <a:spLocks/>
          </p:cNvSpPr>
          <p:nvPr/>
        </p:nvSpPr>
        <p:spPr>
          <a:xfrm>
            <a:off x="1676400" y="6372915"/>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7</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679619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B3F5B05-818A-81D5-5511-449E44AF02C0}"/>
              </a:ext>
            </a:extLst>
          </p:cNvPr>
          <p:cNvSpPr>
            <a:spLocks noGrp="1"/>
          </p:cNvSpPr>
          <p:nvPr>
            <p:ph idx="1"/>
          </p:nvPr>
        </p:nvSpPr>
        <p:spPr>
          <a:xfrm>
            <a:off x="457200" y="1142999"/>
            <a:ext cx="8229600" cy="4983163"/>
          </a:xfrm>
        </p:spPr>
        <p:txBody>
          <a:bodyPr>
            <a:normAutofit/>
          </a:bodyPr>
          <a:lstStyle/>
          <a:p>
            <a:pPr algn="just">
              <a:lnSpc>
                <a:spcPct val="150000"/>
              </a:lnSpc>
              <a:buFont typeface="Wingdings" panose="05000000000000000000" pitchFamily="2" charset="2"/>
              <a:buChar char="§"/>
            </a:pPr>
            <a:r>
              <a:rPr lang="en-US" sz="2400" b="0" i="0" u="none" strike="noStrike" baseline="0" dirty="0">
                <a:latin typeface="Times New Roman" panose="02020603050405020304" pitchFamily="18" charset="0"/>
                <a:cs typeface="Times New Roman" panose="02020603050405020304" pitchFamily="18" charset="0"/>
              </a:rPr>
              <a:t>To model a batch reactor, it  is assumed  that at any given time the reactor is well-mixed so that the composition, temperature, and pressure are the same everywhere in the reactor. </a:t>
            </a:r>
          </a:p>
          <a:p>
            <a:pPr algn="just">
              <a:lnSpc>
                <a:spcPct val="150000"/>
              </a:lnSpc>
              <a:buFont typeface="Wingdings" panose="05000000000000000000" pitchFamily="2" charset="2"/>
              <a:buChar char="§"/>
            </a:pPr>
            <a:r>
              <a:rPr lang="en-US" sz="2400" b="0" i="0" u="none" strike="noStrike" baseline="0" dirty="0">
                <a:latin typeface="Times New Roman" panose="02020603050405020304" pitchFamily="18" charset="0"/>
                <a:cs typeface="Times New Roman" panose="02020603050405020304" pitchFamily="18" charset="0"/>
              </a:rPr>
              <a:t>For </a:t>
            </a:r>
            <a:r>
              <a:rPr lang="en-US" sz="2400" b="1" dirty="0">
                <a:latin typeface="Times New Roman" panose="02020603050405020304" pitchFamily="18" charset="0"/>
                <a:cs typeface="Times New Roman" panose="02020603050405020304" pitchFamily="18" charset="0"/>
              </a:rPr>
              <a:t>liquid</a:t>
            </a:r>
            <a:r>
              <a:rPr lang="en-US" sz="2400" b="1" i="0" u="none" strike="noStrike" baseline="0" dirty="0">
                <a:latin typeface="Times New Roman" panose="02020603050405020304" pitchFamily="18" charset="0"/>
                <a:cs typeface="Times New Roman" panose="02020603050405020304" pitchFamily="18" charset="0"/>
              </a:rPr>
              <a:t>-phase reactions</a:t>
            </a:r>
            <a:r>
              <a:rPr lang="en-US" sz="2400" b="0" i="0" u="none" strike="noStrike" baseline="0" dirty="0">
                <a:latin typeface="Times New Roman" panose="02020603050405020304" pitchFamily="18" charset="0"/>
                <a:cs typeface="Times New Roman" panose="02020603050405020304" pitchFamily="18" charset="0"/>
              </a:rPr>
              <a:t>, the entire volume of the reactor is not filled by the liquid, and the </a:t>
            </a:r>
            <a:r>
              <a:rPr lang="en-US" sz="2400" b="1" i="0" u="none" strike="noStrike" baseline="0" dirty="0">
                <a:latin typeface="Times New Roman" panose="02020603050405020304" pitchFamily="18" charset="0"/>
                <a:cs typeface="Times New Roman" panose="02020603050405020304" pitchFamily="18" charset="0"/>
              </a:rPr>
              <a:t>reaction volume </a:t>
            </a:r>
            <a:r>
              <a:rPr lang="en-US" sz="2400" b="0" i="0" u="none" strike="noStrike" baseline="0" dirty="0">
                <a:latin typeface="Times New Roman" panose="02020603050405020304" pitchFamily="18" charset="0"/>
                <a:cs typeface="Times New Roman" panose="02020603050405020304" pitchFamily="18" charset="0"/>
              </a:rPr>
              <a:t>is the </a:t>
            </a:r>
            <a:r>
              <a:rPr lang="en-US" sz="2400" i="0" u="none" strike="noStrike" baseline="0" dirty="0">
                <a:latin typeface="Times New Roman" panose="02020603050405020304" pitchFamily="18" charset="0"/>
                <a:cs typeface="Times New Roman" panose="02020603050405020304" pitchFamily="18" charset="0"/>
              </a:rPr>
              <a:t>volume of the liquid </a:t>
            </a:r>
            <a:r>
              <a:rPr lang="en-US" sz="2400" b="0" i="0" u="none" strike="noStrike" baseline="0" dirty="0">
                <a:latin typeface="Times New Roman" panose="02020603050405020304" pitchFamily="18" charset="0"/>
                <a:cs typeface="Times New Roman" panose="02020603050405020304" pitchFamily="18" charset="0"/>
              </a:rPr>
              <a:t>which is less than the reactor volume.</a:t>
            </a:r>
          </a:p>
        </p:txBody>
      </p:sp>
      <p:sp>
        <p:nvSpPr>
          <p:cNvPr id="5" name="Slide Number Placeholder 4">
            <a:extLst>
              <a:ext uri="{FF2B5EF4-FFF2-40B4-BE49-F238E27FC236}">
                <a16:creationId xmlns:a16="http://schemas.microsoft.com/office/drawing/2014/main" id="{D932E7BE-7650-D542-0820-D48C03A779A3}"/>
              </a:ext>
            </a:extLst>
          </p:cNvPr>
          <p:cNvSpPr>
            <a:spLocks noGrp="1"/>
          </p:cNvSpPr>
          <p:nvPr>
            <p:ph type="sldNum" sz="quarter" idx="12"/>
          </p:nvPr>
        </p:nvSpPr>
        <p:spPr/>
        <p:txBody>
          <a:bodyPr/>
          <a:lstStyle/>
          <a:p>
            <a:fld id="{23FDA976-B38A-4EC8-851D-4FD5675DB126}" type="slidenum">
              <a:rPr lang="en-US" smtClean="0"/>
              <a:t>8</a:t>
            </a:fld>
            <a:endParaRPr lang="en-US"/>
          </a:p>
        </p:txBody>
      </p:sp>
      <p:cxnSp>
        <p:nvCxnSpPr>
          <p:cNvPr id="6" name="Straight Connector 5">
            <a:extLst>
              <a:ext uri="{FF2B5EF4-FFF2-40B4-BE49-F238E27FC236}">
                <a16:creationId xmlns:a16="http://schemas.microsoft.com/office/drawing/2014/main" id="{4F46E4B1-5838-6A44-1D4F-FF03BFA92CBC}"/>
              </a:ext>
            </a:extLst>
          </p:cNvPr>
          <p:cNvCxnSpPr>
            <a:cxnSpLocks/>
          </p:cNvCxnSpPr>
          <p:nvPr/>
        </p:nvCxnSpPr>
        <p:spPr>
          <a:xfrm>
            <a:off x="76200" y="990600"/>
            <a:ext cx="91440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7" name="Straight Connector 6">
            <a:extLst>
              <a:ext uri="{FF2B5EF4-FFF2-40B4-BE49-F238E27FC236}">
                <a16:creationId xmlns:a16="http://schemas.microsoft.com/office/drawing/2014/main" id="{DF68A9F3-4CF7-20FE-C81E-23007CC48CDA}"/>
              </a:ext>
            </a:extLst>
          </p:cNvPr>
          <p:cNvCxnSpPr>
            <a:cxnSpLocks/>
          </p:cNvCxnSpPr>
          <p:nvPr/>
        </p:nvCxnSpPr>
        <p:spPr>
          <a:xfrm>
            <a:off x="0" y="6356350"/>
            <a:ext cx="8839200" cy="0"/>
          </a:xfrm>
          <a:prstGeom prst="line">
            <a:avLst/>
          </a:prstGeom>
        </p:spPr>
        <p:style>
          <a:lnRef idx="3">
            <a:schemeClr val="accent1"/>
          </a:lnRef>
          <a:fillRef idx="0">
            <a:schemeClr val="accent1"/>
          </a:fillRef>
          <a:effectRef idx="2">
            <a:schemeClr val="accent1"/>
          </a:effectRef>
          <a:fontRef idx="minor">
            <a:schemeClr val="tx1"/>
          </a:fontRef>
        </p:style>
      </p:cxnSp>
      <p:sp>
        <p:nvSpPr>
          <p:cNvPr id="2" name="Slide Number Placeholder 5">
            <a:extLst>
              <a:ext uri="{FF2B5EF4-FFF2-40B4-BE49-F238E27FC236}">
                <a16:creationId xmlns:a16="http://schemas.microsoft.com/office/drawing/2014/main" id="{738A73ED-20EC-598C-2769-3DC0E6D85785}"/>
              </a:ext>
            </a:extLst>
          </p:cNvPr>
          <p:cNvSpPr txBox="1">
            <a:spLocks/>
          </p:cNvSpPr>
          <p:nvPr/>
        </p:nvSpPr>
        <p:spPr>
          <a:xfrm>
            <a:off x="1676400" y="6372915"/>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8</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360073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 y="685800"/>
            <a:ext cx="8839200" cy="6172200"/>
          </a:xfrm>
        </p:spPr>
        <p:txBody>
          <a:bodyPr>
            <a:normAutofit/>
          </a:bodyPr>
          <a:lstStyle/>
          <a:p>
            <a:pPr>
              <a:lnSpc>
                <a:spcPct val="150000"/>
              </a:lnSpc>
              <a:buFont typeface="Wingdings" panose="05000000000000000000" pitchFamily="2" charset="2"/>
              <a:buChar char="§"/>
            </a:pPr>
            <a:r>
              <a:rPr lang="en-US" sz="2400" b="1" dirty="0">
                <a:solidFill>
                  <a:srgbClr val="0070C0"/>
                </a:solidFill>
                <a:latin typeface="Times New Roman" panose="02020603050405020304" pitchFamily="18" charset="0"/>
                <a:cs typeface="Times New Roman" panose="02020603050405020304" pitchFamily="18" charset="0"/>
              </a:rPr>
              <a:t>Reaction time (t</a:t>
            </a:r>
            <a:r>
              <a:rPr lang="en-US" sz="2400" b="1" baseline="-25000" dirty="0">
                <a:solidFill>
                  <a:srgbClr val="0070C0"/>
                </a:solidFill>
                <a:latin typeface="Times New Roman" panose="02020603050405020304" pitchFamily="18" charset="0"/>
                <a:cs typeface="Times New Roman" panose="02020603050405020304" pitchFamily="18" charset="0"/>
              </a:rPr>
              <a:t>r</a:t>
            </a:r>
            <a:r>
              <a:rPr lang="en-US" sz="2400" b="1" dirty="0">
                <a:solidFill>
                  <a:srgbClr val="0070C0"/>
                </a:solidFill>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is  the time required of chemical reaction to reach a particular specified conversion. </a:t>
            </a:r>
          </a:p>
          <a:p>
            <a:pPr algn="just">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It is determined by applying </a:t>
            </a:r>
            <a:r>
              <a:rPr lang="en-US" sz="2400" b="1" dirty="0">
                <a:solidFill>
                  <a:srgbClr val="7030A0"/>
                </a:solidFill>
                <a:latin typeface="Times New Roman" panose="02020603050405020304" pitchFamily="18" charset="0"/>
                <a:cs typeface="Times New Roman" panose="02020603050405020304" pitchFamily="18" charset="0"/>
              </a:rPr>
              <a:t>material  balance equation.</a:t>
            </a:r>
          </a:p>
          <a:p>
            <a:pPr algn="just">
              <a:lnSpc>
                <a:spcPct val="150000"/>
              </a:lnSpc>
              <a:buFont typeface="Wingdings" panose="05000000000000000000" pitchFamily="2" charset="2"/>
              <a:buChar char="§"/>
            </a:pPr>
            <a:r>
              <a:rPr lang="en-US" sz="2400" b="1" dirty="0">
                <a:solidFill>
                  <a:srgbClr val="C00000"/>
                </a:solidFill>
                <a:latin typeface="Times New Roman" panose="02020603050405020304" pitchFamily="18" charset="0"/>
                <a:ea typeface="Tahoma" pitchFamily="34" charset="0"/>
                <a:cs typeface="Times New Roman" panose="02020603050405020304" pitchFamily="18" charset="0"/>
              </a:rPr>
              <a:t>Auxiliary time </a:t>
            </a:r>
            <a:r>
              <a:rPr lang="en-US" sz="2400" dirty="0">
                <a:latin typeface="Times New Roman" panose="02020603050405020304" pitchFamily="18" charset="0"/>
                <a:ea typeface="Tahoma" pitchFamily="34" charset="0"/>
                <a:cs typeface="Times New Roman" panose="02020603050405020304" pitchFamily="18" charset="0"/>
              </a:rPr>
              <a:t>is also determined beside of reaction time.</a:t>
            </a:r>
          </a:p>
          <a:p>
            <a:pPr algn="just">
              <a:lnSpc>
                <a:spcPct val="150000"/>
              </a:lnSpc>
              <a:buFont typeface="Wingdings" panose="05000000000000000000" pitchFamily="2" charset="2"/>
              <a:buChar char="§"/>
            </a:pPr>
            <a:r>
              <a:rPr lang="en-US" sz="2400" b="1" dirty="0">
                <a:latin typeface="Times New Roman" panose="02020603050405020304" pitchFamily="18" charset="0"/>
                <a:ea typeface="Tahoma" pitchFamily="34" charset="0"/>
                <a:cs typeface="Times New Roman" panose="02020603050405020304" pitchFamily="18" charset="0"/>
              </a:rPr>
              <a:t>Total time </a:t>
            </a:r>
            <a:r>
              <a:rPr lang="en-US" sz="2400" dirty="0">
                <a:latin typeface="Times New Roman" panose="02020603050405020304" pitchFamily="18" charset="0"/>
                <a:ea typeface="Tahoma" pitchFamily="34" charset="0"/>
                <a:cs typeface="Times New Roman" panose="02020603050405020304" pitchFamily="18" charset="0"/>
              </a:rPr>
              <a:t>is  sum of reaction time  and auxiliary time.</a:t>
            </a:r>
          </a:p>
          <a:p>
            <a:pPr>
              <a:lnSpc>
                <a:spcPct val="150000"/>
              </a:lnSpc>
              <a:buFont typeface="Wingdings" panose="05000000000000000000" pitchFamily="2" charset="2"/>
              <a:buChar char="§"/>
            </a:pPr>
            <a:r>
              <a:rPr lang="en-US" sz="2400" b="1" dirty="0">
                <a:latin typeface="Times New Roman" panose="02020603050405020304" pitchFamily="18" charset="0"/>
                <a:ea typeface="Tahoma" pitchFamily="34" charset="0"/>
                <a:cs typeface="Times New Roman" panose="02020603050405020304" pitchFamily="18" charset="0"/>
              </a:rPr>
              <a:t>Total time </a:t>
            </a:r>
            <a:r>
              <a:rPr lang="en-US" sz="2400" dirty="0">
                <a:latin typeface="Times New Roman" panose="02020603050405020304" pitchFamily="18" charset="0"/>
                <a:ea typeface="Tahoma" pitchFamily="34" charset="0"/>
                <a:cs typeface="Times New Roman" panose="02020603050405020304" pitchFamily="18" charset="0"/>
              </a:rPr>
              <a:t>is the time elapsed  to complete  one batch operation.</a:t>
            </a:r>
          </a:p>
          <a:p>
            <a:pPr>
              <a:lnSpc>
                <a:spcPct val="150000"/>
              </a:lnSpc>
              <a:buFont typeface="Wingdings" panose="05000000000000000000" pitchFamily="2" charset="2"/>
              <a:buChar char="§"/>
            </a:pPr>
            <a:r>
              <a:rPr lang="en-US" sz="2400" b="1" dirty="0">
                <a:latin typeface="Times New Roman" panose="02020603050405020304" pitchFamily="18" charset="0"/>
                <a:ea typeface="Tahoma" pitchFamily="34" charset="0"/>
                <a:cs typeface="Times New Roman" panose="02020603050405020304" pitchFamily="18" charset="0"/>
              </a:rPr>
              <a:t>Total time</a:t>
            </a:r>
            <a:r>
              <a:rPr lang="en-US" sz="2400" dirty="0">
                <a:latin typeface="Times New Roman" panose="02020603050405020304" pitchFamily="18" charset="0"/>
                <a:ea typeface="Tahoma" pitchFamily="34" charset="0"/>
                <a:cs typeface="Times New Roman" panose="02020603050405020304" pitchFamily="18" charset="0"/>
              </a:rPr>
              <a:t> is also called </a:t>
            </a:r>
            <a:r>
              <a:rPr lang="en-US" sz="2400" b="1" dirty="0">
                <a:solidFill>
                  <a:srgbClr val="7030A0"/>
                </a:solidFill>
                <a:latin typeface="Times New Roman" panose="02020603050405020304" pitchFamily="18" charset="0"/>
                <a:ea typeface="Tahoma" pitchFamily="34" charset="0"/>
                <a:cs typeface="Times New Roman" panose="02020603050405020304" pitchFamily="18" charset="0"/>
              </a:rPr>
              <a:t>cycle time.</a:t>
            </a:r>
          </a:p>
          <a:p>
            <a:pPr marL="0" indent="0">
              <a:buNone/>
            </a:pPr>
            <a:br>
              <a:rPr lang="en-US" sz="2400" dirty="0">
                <a:latin typeface="Times New Roman" panose="02020603050405020304" pitchFamily="18" charset="0"/>
                <a:ea typeface="Tahoma" pitchFamily="34" charset="0"/>
                <a:cs typeface="Times New Roman" panose="02020603050405020304" pitchFamily="18" charset="0"/>
              </a:rPr>
            </a:br>
            <a:endParaRPr lang="en-US" sz="2400" dirty="0">
              <a:latin typeface="Times New Roman" panose="02020603050405020304" pitchFamily="18" charset="0"/>
              <a:ea typeface="Tahoma" pitchFamily="34" charset="0"/>
              <a:cs typeface="Times New Roman" panose="02020603050405020304" pitchFamily="18" charset="0"/>
            </a:endParaRPr>
          </a:p>
        </p:txBody>
      </p:sp>
      <p:sp>
        <p:nvSpPr>
          <p:cNvPr id="5" name="Slide Number Placeholder 4">
            <a:extLst>
              <a:ext uri="{FF2B5EF4-FFF2-40B4-BE49-F238E27FC236}">
                <a16:creationId xmlns:a16="http://schemas.microsoft.com/office/drawing/2014/main" id="{F6265AFF-387E-79FA-F3E1-E1442F2F9B73}"/>
              </a:ext>
            </a:extLst>
          </p:cNvPr>
          <p:cNvSpPr>
            <a:spLocks noGrp="1"/>
          </p:cNvSpPr>
          <p:nvPr>
            <p:ph type="sldNum" sz="quarter" idx="12"/>
          </p:nvPr>
        </p:nvSpPr>
        <p:spPr/>
        <p:txBody>
          <a:bodyPr/>
          <a:lstStyle/>
          <a:p>
            <a:fld id="{23FDA976-B38A-4EC8-851D-4FD5675DB126}" type="slidenum">
              <a:rPr lang="en-US" smtClean="0"/>
              <a:t>9</a:t>
            </a:fld>
            <a:endParaRPr lang="en-US"/>
          </a:p>
        </p:txBody>
      </p:sp>
      <p:sp>
        <p:nvSpPr>
          <p:cNvPr id="8" name="Title 1">
            <a:extLst>
              <a:ext uri="{FF2B5EF4-FFF2-40B4-BE49-F238E27FC236}">
                <a16:creationId xmlns:a16="http://schemas.microsoft.com/office/drawing/2014/main" id="{44A742F1-4679-12C6-F789-D97C84464E8B}"/>
              </a:ext>
            </a:extLst>
          </p:cNvPr>
          <p:cNvSpPr>
            <a:spLocks noGrp="1"/>
          </p:cNvSpPr>
          <p:nvPr>
            <p:ph type="title"/>
          </p:nvPr>
        </p:nvSpPr>
        <p:spPr>
          <a:xfrm>
            <a:off x="457200" y="304799"/>
            <a:ext cx="8534400" cy="320675"/>
          </a:xfrm>
        </p:spPr>
        <p:txBody>
          <a:bodyPr>
            <a:noAutofit/>
          </a:bodyPr>
          <a:lstStyle/>
          <a:p>
            <a:pPr algn="l"/>
            <a:r>
              <a:rPr lang="en-US" sz="3200" b="1" dirty="0">
                <a:latin typeface="Times New Roman" panose="02020603050405020304" pitchFamily="18" charset="0"/>
                <a:cs typeface="Times New Roman" panose="02020603050405020304" pitchFamily="18" charset="0"/>
              </a:rPr>
              <a:t>2.2 Reaction time and auxiliary time</a:t>
            </a:r>
          </a:p>
        </p:txBody>
      </p:sp>
      <p:cxnSp>
        <p:nvCxnSpPr>
          <p:cNvPr id="2" name="Straight Connector 1">
            <a:extLst>
              <a:ext uri="{FF2B5EF4-FFF2-40B4-BE49-F238E27FC236}">
                <a16:creationId xmlns:a16="http://schemas.microsoft.com/office/drawing/2014/main" id="{1CA1E2D1-B817-4C32-55B5-F9168B0DF393}"/>
              </a:ext>
            </a:extLst>
          </p:cNvPr>
          <p:cNvCxnSpPr>
            <a:cxnSpLocks/>
          </p:cNvCxnSpPr>
          <p:nvPr/>
        </p:nvCxnSpPr>
        <p:spPr>
          <a:xfrm>
            <a:off x="0" y="762000"/>
            <a:ext cx="91440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581A9605-F70C-2F66-0511-D74BDB6DC258}"/>
              </a:ext>
            </a:extLst>
          </p:cNvPr>
          <p:cNvCxnSpPr>
            <a:cxnSpLocks/>
          </p:cNvCxnSpPr>
          <p:nvPr/>
        </p:nvCxnSpPr>
        <p:spPr>
          <a:xfrm>
            <a:off x="0" y="6356350"/>
            <a:ext cx="8839200" cy="0"/>
          </a:xfrm>
          <a:prstGeom prst="line">
            <a:avLst/>
          </a:prstGeom>
        </p:spPr>
        <p:style>
          <a:lnRef idx="3">
            <a:schemeClr val="accent1"/>
          </a:lnRef>
          <a:fillRef idx="0">
            <a:schemeClr val="accent1"/>
          </a:fillRef>
          <a:effectRef idx="2">
            <a:schemeClr val="accent1"/>
          </a:effectRef>
          <a:fontRef idx="minor">
            <a:schemeClr val="tx1"/>
          </a:fontRef>
        </p:style>
      </p:cxnSp>
      <p:sp>
        <p:nvSpPr>
          <p:cNvPr id="4" name="Slide Number Placeholder 5">
            <a:extLst>
              <a:ext uri="{FF2B5EF4-FFF2-40B4-BE49-F238E27FC236}">
                <a16:creationId xmlns:a16="http://schemas.microsoft.com/office/drawing/2014/main" id="{942AE276-371F-7031-9388-98B0AB7A24D2}"/>
              </a:ext>
            </a:extLst>
          </p:cNvPr>
          <p:cNvSpPr txBox="1">
            <a:spLocks/>
          </p:cNvSpPr>
          <p:nvPr/>
        </p:nvSpPr>
        <p:spPr>
          <a:xfrm>
            <a:off x="1676400" y="6416675"/>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9</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667408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4B0215-11F8-E61F-3AC1-D9907B7BDF27}"/>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69C36BE-8A63-B9A4-DAB8-C0BD80E1D57D}"/>
              </a:ext>
            </a:extLst>
          </p:cNvPr>
          <p:cNvSpPr>
            <a:spLocks noGrp="1"/>
          </p:cNvSpPr>
          <p:nvPr>
            <p:ph idx="1"/>
          </p:nvPr>
        </p:nvSpPr>
        <p:spPr>
          <a:xfrm>
            <a:off x="149087" y="838199"/>
            <a:ext cx="8839200" cy="5700713"/>
          </a:xfrm>
        </p:spPr>
        <p:txBody>
          <a:bodyPr>
            <a:normAutofit fontScale="92500" lnSpcReduction="10000"/>
          </a:bodyPr>
          <a:lstStyle/>
          <a:p>
            <a:pPr algn="just">
              <a:lnSpc>
                <a:spcPct val="150000"/>
              </a:lnSpc>
              <a:buFont typeface="Wingdings" panose="05000000000000000000" pitchFamily="2" charset="2"/>
              <a:buChar char="§"/>
            </a:pPr>
            <a:r>
              <a:rPr lang="en-US" sz="2400" b="1" dirty="0">
                <a:solidFill>
                  <a:srgbClr val="C00000"/>
                </a:solidFill>
                <a:latin typeface="Times New Roman" panose="02020603050405020304" pitchFamily="18" charset="0"/>
                <a:ea typeface="Tahoma" pitchFamily="34" charset="0"/>
                <a:cs typeface="Times New Roman" panose="02020603050405020304" pitchFamily="18" charset="0"/>
              </a:rPr>
              <a:t>Auxiliary time </a:t>
            </a:r>
            <a:r>
              <a:rPr lang="en-US" sz="2400" dirty="0">
                <a:latin typeface="Times New Roman" panose="02020603050405020304" pitchFamily="18" charset="0"/>
                <a:ea typeface="Tahoma" pitchFamily="34" charset="0"/>
                <a:cs typeface="Times New Roman" panose="02020603050405020304" pitchFamily="18" charset="0"/>
              </a:rPr>
              <a:t>includes different </a:t>
            </a:r>
            <a:r>
              <a:rPr lang="en-US" sz="2400" dirty="0">
                <a:solidFill>
                  <a:srgbClr val="7030A0"/>
                </a:solidFill>
                <a:latin typeface="Times New Roman" panose="02020603050405020304" pitchFamily="18" charset="0"/>
                <a:ea typeface="Tahoma" pitchFamily="34" charset="0"/>
                <a:cs typeface="Times New Roman" panose="02020603050405020304" pitchFamily="18" charset="0"/>
              </a:rPr>
              <a:t>periods </a:t>
            </a:r>
            <a:r>
              <a:rPr lang="en-US" sz="2400" dirty="0">
                <a:latin typeface="Times New Roman" panose="02020603050405020304" pitchFamily="18" charset="0"/>
                <a:ea typeface="Tahoma" pitchFamily="34" charset="0"/>
                <a:cs typeface="Times New Roman" panose="02020603050405020304" pitchFamily="18" charset="0"/>
              </a:rPr>
              <a:t>of a batch operation such as </a:t>
            </a:r>
            <a:r>
              <a:rPr lang="en-US" sz="2400" dirty="0">
                <a:solidFill>
                  <a:srgbClr val="7030A0"/>
                </a:solidFill>
                <a:latin typeface="Times New Roman" panose="02020603050405020304" pitchFamily="18" charset="0"/>
                <a:ea typeface="Tahoma" pitchFamily="34" charset="0"/>
                <a:cs typeface="Times New Roman" panose="02020603050405020304" pitchFamily="18" charset="0"/>
              </a:rPr>
              <a:t> raw material preparation time </a:t>
            </a:r>
            <a:r>
              <a:rPr lang="en-US" sz="2400" dirty="0">
                <a:solidFill>
                  <a:srgbClr val="0070C0"/>
                </a:solidFill>
                <a:latin typeface="Times New Roman" panose="02020603050405020304" pitchFamily="18" charset="0"/>
                <a:ea typeface="Tahoma" pitchFamily="34" charset="0"/>
                <a:cs typeface="Times New Roman" panose="02020603050405020304" pitchFamily="18" charset="0"/>
              </a:rPr>
              <a:t>(sample measuring time, </a:t>
            </a:r>
            <a:r>
              <a:rPr lang="en-US" sz="2400" b="1" dirty="0">
                <a:latin typeface="Times New Roman" panose="02020603050405020304" pitchFamily="18" charset="0"/>
                <a:ea typeface="Tahoma" pitchFamily="34" charset="0"/>
                <a:cs typeface="Times New Roman" panose="02020603050405020304" pitchFamily="18" charset="0"/>
              </a:rPr>
              <a:t>solution preparation </a:t>
            </a:r>
            <a:r>
              <a:rPr lang="en-US" sz="2400" dirty="0">
                <a:solidFill>
                  <a:srgbClr val="0070C0"/>
                </a:solidFill>
                <a:latin typeface="Times New Roman" panose="02020603050405020304" pitchFamily="18" charset="0"/>
                <a:ea typeface="Tahoma" pitchFamily="34" charset="0"/>
                <a:cs typeface="Times New Roman" panose="02020603050405020304" pitchFamily="18" charset="0"/>
              </a:rPr>
              <a:t>time</a:t>
            </a:r>
            <a:r>
              <a:rPr lang="en-US" sz="2400" dirty="0">
                <a:solidFill>
                  <a:srgbClr val="7030A0"/>
                </a:solidFill>
                <a:latin typeface="Times New Roman" panose="02020603050405020304" pitchFamily="18" charset="0"/>
                <a:ea typeface="Tahoma" pitchFamily="34" charset="0"/>
                <a:cs typeface="Times New Roman" panose="02020603050405020304" pitchFamily="18" charset="0"/>
              </a:rPr>
              <a:t>, charging time,</a:t>
            </a:r>
            <a:r>
              <a:rPr lang="en-US" sz="2400" dirty="0">
                <a:solidFill>
                  <a:srgbClr val="0070C0"/>
                </a:solidFill>
                <a:latin typeface="Times New Roman" panose="02020603050405020304" pitchFamily="18" charset="0"/>
                <a:ea typeface="Tahoma" pitchFamily="34" charset="0"/>
                <a:cs typeface="Times New Roman" panose="02020603050405020304" pitchFamily="18" charset="0"/>
              </a:rPr>
              <a:t> </a:t>
            </a:r>
            <a:r>
              <a:rPr lang="en-US" sz="2400" dirty="0">
                <a:solidFill>
                  <a:srgbClr val="FF0000"/>
                </a:solidFill>
                <a:latin typeface="Times New Roman" panose="02020603050405020304" pitchFamily="18" charset="0"/>
                <a:ea typeface="Tahoma" pitchFamily="34" charset="0"/>
                <a:cs typeface="Times New Roman" panose="02020603050405020304" pitchFamily="18" charset="0"/>
              </a:rPr>
              <a:t>heating  up time)</a:t>
            </a:r>
            <a:r>
              <a:rPr lang="en-US" sz="2400" dirty="0">
                <a:solidFill>
                  <a:srgbClr val="7030A0"/>
                </a:solidFill>
                <a:latin typeface="Times New Roman" panose="02020603050405020304" pitchFamily="18" charset="0"/>
                <a:ea typeface="Tahoma" pitchFamily="34" charset="0"/>
                <a:cs typeface="Times New Roman" panose="02020603050405020304" pitchFamily="18" charset="0"/>
              </a:rPr>
              <a:t>, </a:t>
            </a:r>
            <a:r>
              <a:rPr lang="en-US" sz="2400" b="1" dirty="0">
                <a:solidFill>
                  <a:srgbClr val="FF0000"/>
                </a:solidFill>
                <a:latin typeface="Times New Roman" panose="02020603050405020304" pitchFamily="18" charset="0"/>
                <a:ea typeface="Tahoma" pitchFamily="34" charset="0"/>
                <a:cs typeface="Times New Roman" panose="02020603050405020304" pitchFamily="18" charset="0"/>
              </a:rPr>
              <a:t>discharging time </a:t>
            </a:r>
            <a:r>
              <a:rPr lang="en-US" sz="2400" dirty="0">
                <a:solidFill>
                  <a:srgbClr val="7030A0"/>
                </a:solidFill>
                <a:latin typeface="Times New Roman" panose="02020603050405020304" pitchFamily="18" charset="0"/>
                <a:ea typeface="Tahoma" pitchFamily="34" charset="0"/>
                <a:cs typeface="Times New Roman" panose="02020603050405020304" pitchFamily="18" charset="0"/>
              </a:rPr>
              <a:t>and </a:t>
            </a:r>
            <a:r>
              <a:rPr lang="en-US" sz="2400" dirty="0">
                <a:solidFill>
                  <a:srgbClr val="0070C0"/>
                </a:solidFill>
                <a:latin typeface="Times New Roman" panose="02020603050405020304" pitchFamily="18" charset="0"/>
                <a:ea typeface="Tahoma" pitchFamily="34" charset="0"/>
                <a:cs typeface="Times New Roman" panose="02020603050405020304" pitchFamily="18" charset="0"/>
              </a:rPr>
              <a:t>washing </a:t>
            </a:r>
            <a:r>
              <a:rPr lang="en-US" sz="2400" dirty="0">
                <a:solidFill>
                  <a:srgbClr val="7030A0"/>
                </a:solidFill>
                <a:latin typeface="Times New Roman" panose="02020603050405020304" pitchFamily="18" charset="0"/>
                <a:ea typeface="Tahoma" pitchFamily="34" charset="0"/>
                <a:cs typeface="Times New Roman" panose="02020603050405020304" pitchFamily="18" charset="0"/>
              </a:rPr>
              <a:t>(cleaning)</a:t>
            </a:r>
            <a:r>
              <a:rPr lang="en-US" sz="2400" dirty="0">
                <a:solidFill>
                  <a:srgbClr val="0070C0"/>
                </a:solidFill>
                <a:latin typeface="Times New Roman" panose="02020603050405020304" pitchFamily="18" charset="0"/>
                <a:ea typeface="Tahoma" pitchFamily="34" charset="0"/>
                <a:cs typeface="Times New Roman" panose="02020603050405020304" pitchFamily="18" charset="0"/>
              </a:rPr>
              <a:t> time.</a:t>
            </a:r>
          </a:p>
          <a:p>
            <a:pPr marL="0" indent="0">
              <a:lnSpc>
                <a:spcPct val="150000"/>
              </a:lnSpc>
              <a:buNone/>
            </a:pPr>
            <a:r>
              <a:rPr lang="en-US" sz="2400" dirty="0">
                <a:latin typeface="Times New Roman" panose="02020603050405020304" pitchFamily="18" charset="0"/>
                <a:ea typeface="Tahoma" pitchFamily="34" charset="0"/>
                <a:cs typeface="Times New Roman" panose="02020603050405020304" pitchFamily="18" charset="0"/>
              </a:rPr>
              <a:t>In general, </a:t>
            </a:r>
            <a:r>
              <a:rPr lang="en-US" sz="2400" b="1" dirty="0">
                <a:solidFill>
                  <a:srgbClr val="C00000"/>
                </a:solidFill>
                <a:latin typeface="Times New Roman" panose="02020603050405020304" pitchFamily="18" charset="0"/>
                <a:ea typeface="Tahoma" pitchFamily="34" charset="0"/>
                <a:cs typeface="Times New Roman" panose="02020603050405020304" pitchFamily="18" charset="0"/>
              </a:rPr>
              <a:t>four types of periods </a:t>
            </a:r>
            <a:r>
              <a:rPr lang="en-US" sz="2400" dirty="0">
                <a:latin typeface="Times New Roman" panose="02020603050405020304" pitchFamily="18" charset="0"/>
                <a:ea typeface="Tahoma" pitchFamily="34" charset="0"/>
                <a:cs typeface="Times New Roman" panose="02020603050405020304" pitchFamily="18" charset="0"/>
              </a:rPr>
              <a:t>are required </a:t>
            </a:r>
            <a:r>
              <a:rPr lang="en-US" sz="2400" b="1" dirty="0">
                <a:latin typeface="Times New Roman" panose="02020603050405020304" pitchFamily="18" charset="0"/>
                <a:ea typeface="Tahoma" pitchFamily="34" charset="0"/>
                <a:cs typeface="Times New Roman" panose="02020603050405020304" pitchFamily="18" charset="0"/>
              </a:rPr>
              <a:t>to complete one batch process</a:t>
            </a:r>
            <a:r>
              <a:rPr lang="en-US" sz="2400" dirty="0">
                <a:latin typeface="Times New Roman" panose="02020603050405020304" pitchFamily="18" charset="0"/>
                <a:ea typeface="Tahoma" pitchFamily="34" charset="0"/>
                <a:cs typeface="Times New Roman" panose="02020603050405020304" pitchFamily="18" charset="0"/>
              </a:rPr>
              <a:t>.  They are:</a:t>
            </a:r>
          </a:p>
          <a:p>
            <a:pPr>
              <a:lnSpc>
                <a:spcPct val="150000"/>
              </a:lnSpc>
              <a:buFont typeface="Wingdings" panose="05000000000000000000" pitchFamily="2" charset="2"/>
              <a:buChar char="ü"/>
            </a:pPr>
            <a:r>
              <a:rPr lang="en-US" sz="2400" dirty="0">
                <a:solidFill>
                  <a:srgbClr val="002060"/>
                </a:solidFill>
                <a:latin typeface="Times New Roman" panose="02020603050405020304" pitchFamily="18" charset="0"/>
                <a:ea typeface="Tahoma" pitchFamily="34" charset="0"/>
                <a:cs typeface="Times New Roman" panose="02020603050405020304" pitchFamily="18" charset="0"/>
              </a:rPr>
              <a:t>Preparation time,</a:t>
            </a:r>
          </a:p>
          <a:p>
            <a:pPr>
              <a:lnSpc>
                <a:spcPct val="150000"/>
              </a:lnSpc>
              <a:buFont typeface="Wingdings" panose="05000000000000000000" pitchFamily="2" charset="2"/>
              <a:buChar char="ü"/>
            </a:pPr>
            <a:r>
              <a:rPr lang="en-US" sz="2400" dirty="0">
                <a:solidFill>
                  <a:srgbClr val="002060"/>
                </a:solidFill>
                <a:latin typeface="Times New Roman" panose="02020603050405020304" pitchFamily="18" charset="0"/>
                <a:ea typeface="Tahoma" pitchFamily="34" charset="0"/>
                <a:cs typeface="Times New Roman" panose="02020603050405020304" pitchFamily="18" charset="0"/>
              </a:rPr>
              <a:t>Reaction time,</a:t>
            </a:r>
          </a:p>
          <a:p>
            <a:pPr>
              <a:lnSpc>
                <a:spcPct val="150000"/>
              </a:lnSpc>
              <a:buFont typeface="Wingdings" panose="05000000000000000000" pitchFamily="2" charset="2"/>
              <a:buChar char="ü"/>
            </a:pPr>
            <a:r>
              <a:rPr lang="en-US" sz="2400" dirty="0">
                <a:solidFill>
                  <a:srgbClr val="002060"/>
                </a:solidFill>
                <a:latin typeface="Times New Roman" panose="02020603050405020304" pitchFamily="18" charset="0"/>
                <a:ea typeface="Tahoma" pitchFamily="34" charset="0"/>
                <a:cs typeface="Times New Roman" panose="02020603050405020304" pitchFamily="18" charset="0"/>
              </a:rPr>
              <a:t>Recovery time, and</a:t>
            </a:r>
          </a:p>
          <a:p>
            <a:pPr>
              <a:lnSpc>
                <a:spcPct val="150000"/>
              </a:lnSpc>
              <a:buFont typeface="Wingdings" panose="05000000000000000000" pitchFamily="2" charset="2"/>
              <a:buChar char="ü"/>
            </a:pPr>
            <a:r>
              <a:rPr lang="en-US" sz="2400" dirty="0">
                <a:solidFill>
                  <a:srgbClr val="002060"/>
                </a:solidFill>
                <a:latin typeface="Times New Roman" panose="02020603050405020304" pitchFamily="18" charset="0"/>
                <a:ea typeface="Tahoma" pitchFamily="34" charset="0"/>
                <a:cs typeface="Times New Roman" panose="02020603050405020304" pitchFamily="18" charset="0"/>
              </a:rPr>
              <a:t>Cleaning time.</a:t>
            </a:r>
            <a:br>
              <a:rPr lang="en-US" sz="2400" dirty="0">
                <a:latin typeface="Times New Roman" panose="02020603050405020304" pitchFamily="18" charset="0"/>
                <a:ea typeface="Tahoma" pitchFamily="34" charset="0"/>
                <a:cs typeface="Times New Roman" panose="02020603050405020304" pitchFamily="18" charset="0"/>
              </a:rPr>
            </a:br>
            <a:endParaRPr lang="en-US" sz="2400" dirty="0">
              <a:latin typeface="Times New Roman" panose="02020603050405020304" pitchFamily="18" charset="0"/>
              <a:ea typeface="Tahoma" pitchFamily="34" charset="0"/>
              <a:cs typeface="Times New Roman" panose="02020603050405020304" pitchFamily="18" charset="0"/>
            </a:endParaRPr>
          </a:p>
        </p:txBody>
      </p:sp>
      <p:sp>
        <p:nvSpPr>
          <p:cNvPr id="5" name="Slide Number Placeholder 4">
            <a:extLst>
              <a:ext uri="{FF2B5EF4-FFF2-40B4-BE49-F238E27FC236}">
                <a16:creationId xmlns:a16="http://schemas.microsoft.com/office/drawing/2014/main" id="{9D7BED36-6705-BDDE-6F98-56A5DFFC6112}"/>
              </a:ext>
            </a:extLst>
          </p:cNvPr>
          <p:cNvSpPr>
            <a:spLocks noGrp="1"/>
          </p:cNvSpPr>
          <p:nvPr>
            <p:ph type="sldNum" sz="quarter" idx="12"/>
          </p:nvPr>
        </p:nvSpPr>
        <p:spPr/>
        <p:txBody>
          <a:bodyPr/>
          <a:lstStyle/>
          <a:p>
            <a:fld id="{23FDA976-B38A-4EC8-851D-4FD5675DB126}" type="slidenum">
              <a:rPr lang="en-US" smtClean="0"/>
              <a:t>10</a:t>
            </a:fld>
            <a:endParaRPr lang="en-US"/>
          </a:p>
        </p:txBody>
      </p:sp>
      <p:sp>
        <p:nvSpPr>
          <p:cNvPr id="8" name="Title 1">
            <a:extLst>
              <a:ext uri="{FF2B5EF4-FFF2-40B4-BE49-F238E27FC236}">
                <a16:creationId xmlns:a16="http://schemas.microsoft.com/office/drawing/2014/main" id="{03E157C8-9D9D-9B24-247B-0EA2FB226789}"/>
              </a:ext>
            </a:extLst>
          </p:cNvPr>
          <p:cNvSpPr>
            <a:spLocks noGrp="1"/>
          </p:cNvSpPr>
          <p:nvPr>
            <p:ph type="title"/>
          </p:nvPr>
        </p:nvSpPr>
        <p:spPr>
          <a:xfrm>
            <a:off x="453887" y="352218"/>
            <a:ext cx="8229600" cy="304800"/>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p:cxnSp>
        <p:nvCxnSpPr>
          <p:cNvPr id="2" name="Straight Connector 1">
            <a:extLst>
              <a:ext uri="{FF2B5EF4-FFF2-40B4-BE49-F238E27FC236}">
                <a16:creationId xmlns:a16="http://schemas.microsoft.com/office/drawing/2014/main" id="{F96E7627-14D3-0DE1-EF57-8DC085F93D62}"/>
              </a:ext>
            </a:extLst>
          </p:cNvPr>
          <p:cNvCxnSpPr>
            <a:cxnSpLocks/>
          </p:cNvCxnSpPr>
          <p:nvPr/>
        </p:nvCxnSpPr>
        <p:spPr>
          <a:xfrm>
            <a:off x="0" y="838200"/>
            <a:ext cx="91440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DA78F506-99A5-13DB-CF13-2BD23E329188}"/>
              </a:ext>
            </a:extLst>
          </p:cNvPr>
          <p:cNvCxnSpPr>
            <a:cxnSpLocks/>
          </p:cNvCxnSpPr>
          <p:nvPr/>
        </p:nvCxnSpPr>
        <p:spPr>
          <a:xfrm>
            <a:off x="0" y="6356350"/>
            <a:ext cx="9220200" cy="0"/>
          </a:xfrm>
          <a:prstGeom prst="line">
            <a:avLst/>
          </a:prstGeom>
        </p:spPr>
        <p:style>
          <a:lnRef idx="3">
            <a:schemeClr val="accent1"/>
          </a:lnRef>
          <a:fillRef idx="0">
            <a:schemeClr val="accent1"/>
          </a:fillRef>
          <a:effectRef idx="2">
            <a:schemeClr val="accent1"/>
          </a:effectRef>
          <a:fontRef idx="minor">
            <a:schemeClr val="tx1"/>
          </a:fontRef>
        </p:style>
      </p:cxnSp>
      <p:sp>
        <p:nvSpPr>
          <p:cNvPr id="4" name="Slide Number Placeholder 5">
            <a:extLst>
              <a:ext uri="{FF2B5EF4-FFF2-40B4-BE49-F238E27FC236}">
                <a16:creationId xmlns:a16="http://schemas.microsoft.com/office/drawing/2014/main" id="{047AD07F-DAAC-9DCF-3778-1937E4B7DE55}"/>
              </a:ext>
            </a:extLst>
          </p:cNvPr>
          <p:cNvSpPr txBox="1">
            <a:spLocks/>
          </p:cNvSpPr>
          <p:nvPr/>
        </p:nvSpPr>
        <p:spPr>
          <a:xfrm>
            <a:off x="1676400" y="6372915"/>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10</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041804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304800"/>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p:sp>
        <p:nvSpPr>
          <p:cNvPr id="3" name="Content Placeholder 2"/>
          <p:cNvSpPr>
            <a:spLocks noGrp="1"/>
          </p:cNvSpPr>
          <p:nvPr>
            <p:ph idx="1"/>
          </p:nvPr>
        </p:nvSpPr>
        <p:spPr>
          <a:xfrm>
            <a:off x="152400" y="838200"/>
            <a:ext cx="8763000" cy="5791200"/>
          </a:xfrm>
        </p:spPr>
        <p:txBody>
          <a:bodyPr>
            <a:normAutofit/>
          </a:bodyPr>
          <a:lstStyle/>
          <a:p>
            <a:pPr algn="just">
              <a:lnSpc>
                <a:spcPct val="150000"/>
              </a:lnSpc>
              <a:buFont typeface="Wingdings" panose="05000000000000000000" pitchFamily="2" charset="2"/>
              <a:buChar char="§"/>
            </a:pPr>
            <a:r>
              <a:rPr lang="en-US" sz="2400" b="1" dirty="0">
                <a:solidFill>
                  <a:srgbClr val="002060"/>
                </a:solidFill>
                <a:latin typeface="Times New Roman" panose="02020603050405020304" pitchFamily="18" charset="0"/>
                <a:ea typeface="Tahoma" pitchFamily="34" charset="0"/>
                <a:cs typeface="Times New Roman" panose="02020603050405020304" pitchFamily="18" charset="0"/>
              </a:rPr>
              <a:t>Preparation time (t</a:t>
            </a:r>
            <a:r>
              <a:rPr lang="en-US" sz="2400" b="1" baseline="-25000" dirty="0">
                <a:solidFill>
                  <a:srgbClr val="002060"/>
                </a:solidFill>
                <a:latin typeface="Times New Roman" panose="02020603050405020304" pitchFamily="18" charset="0"/>
                <a:ea typeface="Tahoma" pitchFamily="34" charset="0"/>
                <a:cs typeface="Times New Roman" panose="02020603050405020304" pitchFamily="18" charset="0"/>
              </a:rPr>
              <a:t>ch </a:t>
            </a:r>
            <a:r>
              <a:rPr lang="en-US" sz="2400" b="1" dirty="0">
                <a:solidFill>
                  <a:srgbClr val="002060"/>
                </a:solidFill>
                <a:latin typeface="Times New Roman" panose="02020603050405020304" pitchFamily="18" charset="0"/>
                <a:ea typeface="Tahoma" pitchFamily="34" charset="0"/>
                <a:cs typeface="Times New Roman" panose="02020603050405020304" pitchFamily="18" charset="0"/>
              </a:rPr>
              <a:t>): </a:t>
            </a:r>
            <a:r>
              <a:rPr lang="en-US" sz="2400" dirty="0">
                <a:latin typeface="Times New Roman" panose="02020603050405020304" pitchFamily="18" charset="0"/>
                <a:ea typeface="Tahoma" pitchFamily="34" charset="0"/>
                <a:cs typeface="Times New Roman" panose="02020603050405020304" pitchFamily="18" charset="0"/>
              </a:rPr>
              <a:t>It is the length of time required for fresh reactants are charged  to reactor and made ready them for reaction. </a:t>
            </a:r>
          </a:p>
          <a:p>
            <a:pPr algn="just">
              <a:lnSpc>
                <a:spcPct val="150000"/>
              </a:lnSpc>
              <a:buFont typeface="Wingdings" panose="05000000000000000000" pitchFamily="2" charset="2"/>
              <a:buChar char="§"/>
            </a:pPr>
            <a:r>
              <a:rPr lang="en-US" sz="2400" b="1" dirty="0">
                <a:solidFill>
                  <a:srgbClr val="C00000"/>
                </a:solidFill>
                <a:effectLst>
                  <a:outerShdw blurRad="38100" dist="38100" dir="2700000" algn="tl">
                    <a:srgbClr val="000000">
                      <a:alpha val="43137"/>
                    </a:srgbClr>
                  </a:outerShdw>
                </a:effectLst>
                <a:latin typeface="Times New Roman" panose="02020603050405020304" pitchFamily="18" charset="0"/>
                <a:ea typeface="Tahoma" pitchFamily="34" charset="0"/>
                <a:cs typeface="Times New Roman" panose="02020603050405020304" pitchFamily="18" charset="0"/>
              </a:rPr>
              <a:t>Reaction time </a:t>
            </a:r>
            <a:r>
              <a:rPr lang="en-US" sz="2400" b="1" dirty="0">
                <a:solidFill>
                  <a:srgbClr val="002060"/>
                </a:solidFill>
                <a:latin typeface="Times New Roman" panose="02020603050405020304" pitchFamily="18" charset="0"/>
                <a:ea typeface="Tahoma" pitchFamily="34" charset="0"/>
                <a:cs typeface="Times New Roman" panose="02020603050405020304" pitchFamily="18" charset="0"/>
              </a:rPr>
              <a:t>(t</a:t>
            </a:r>
            <a:r>
              <a:rPr lang="en-US" sz="2400" b="1" baseline="-25000" dirty="0">
                <a:solidFill>
                  <a:srgbClr val="002060"/>
                </a:solidFill>
                <a:latin typeface="Times New Roman" panose="02020603050405020304" pitchFamily="18" charset="0"/>
                <a:ea typeface="Tahoma" pitchFamily="34" charset="0"/>
                <a:cs typeface="Times New Roman" panose="02020603050405020304" pitchFamily="18" charset="0"/>
              </a:rPr>
              <a:t>r</a:t>
            </a:r>
            <a:r>
              <a:rPr lang="en-US" sz="2400" b="1" dirty="0">
                <a:solidFill>
                  <a:srgbClr val="002060"/>
                </a:solidFill>
                <a:latin typeface="Times New Roman" panose="02020603050405020304" pitchFamily="18" charset="0"/>
                <a:ea typeface="Tahoma" pitchFamily="34" charset="0"/>
                <a:cs typeface="Times New Roman" panose="02020603050405020304" pitchFamily="18" charset="0"/>
              </a:rPr>
              <a:t>): </a:t>
            </a:r>
            <a:r>
              <a:rPr lang="en-US" sz="2400" dirty="0">
                <a:latin typeface="Times New Roman" panose="02020603050405020304" pitchFamily="18" charset="0"/>
                <a:ea typeface="Tahoma" pitchFamily="34" charset="0"/>
                <a:cs typeface="Times New Roman" panose="02020603050405020304" pitchFamily="18" charset="0"/>
              </a:rPr>
              <a:t>It is the length of time required for the reactants to be converted into products  to the desired conversion. </a:t>
            </a:r>
          </a:p>
          <a:p>
            <a:pPr algn="just">
              <a:lnSpc>
                <a:spcPct val="150000"/>
              </a:lnSpc>
              <a:buFont typeface="Wingdings" panose="05000000000000000000" pitchFamily="2" charset="2"/>
              <a:buChar char="§"/>
            </a:pPr>
            <a:r>
              <a:rPr lang="en-US" sz="2400" dirty="0">
                <a:solidFill>
                  <a:schemeClr val="tx2"/>
                </a:solidFill>
                <a:effectLst>
                  <a:outerShdw blurRad="38100" dist="38100" dir="2700000" algn="tl">
                    <a:srgbClr val="000000">
                      <a:alpha val="43137"/>
                    </a:srgbClr>
                  </a:outerShdw>
                </a:effectLst>
                <a:latin typeface="Times New Roman" panose="02020603050405020304" pitchFamily="18" charset="0"/>
                <a:ea typeface="Tahoma" pitchFamily="34" charset="0"/>
                <a:cs typeface="Times New Roman" panose="02020603050405020304" pitchFamily="18" charset="0"/>
              </a:rPr>
              <a:t>Recovery time </a:t>
            </a:r>
            <a:r>
              <a:rPr lang="en-US" sz="2400" dirty="0">
                <a:latin typeface="Times New Roman" panose="02020603050405020304" pitchFamily="18" charset="0"/>
                <a:ea typeface="Tahoma" pitchFamily="34" charset="0"/>
                <a:cs typeface="Times New Roman" panose="02020603050405020304" pitchFamily="18" charset="0"/>
              </a:rPr>
              <a:t>(</a:t>
            </a:r>
            <a:r>
              <a:rPr lang="en-US" sz="2400" b="1" i="1" dirty="0">
                <a:latin typeface="Times New Roman" panose="02020603050405020304" pitchFamily="18" charset="0"/>
                <a:ea typeface="Tahoma" pitchFamily="34" charset="0"/>
                <a:cs typeface="Times New Roman" panose="02020603050405020304" pitchFamily="18" charset="0"/>
              </a:rPr>
              <a:t>t</a:t>
            </a:r>
            <a:r>
              <a:rPr lang="en-US" sz="2400" b="1" i="1" baseline="-25000" dirty="0">
                <a:latin typeface="Times New Roman" panose="02020603050405020304" pitchFamily="18" charset="0"/>
                <a:ea typeface="Tahoma" pitchFamily="34" charset="0"/>
                <a:cs typeface="Times New Roman" panose="02020603050405020304" pitchFamily="18" charset="0"/>
              </a:rPr>
              <a:t>d </a:t>
            </a:r>
            <a:r>
              <a:rPr lang="en-US" sz="2400" dirty="0">
                <a:latin typeface="Times New Roman" panose="02020603050405020304" pitchFamily="18" charset="0"/>
                <a:ea typeface="Tahoma" pitchFamily="34" charset="0"/>
                <a:cs typeface="Times New Roman" panose="02020603050405020304" pitchFamily="18" charset="0"/>
              </a:rPr>
              <a:t>):It is the time required for the products  completely discharged from the reactor. </a:t>
            </a:r>
          </a:p>
          <a:p>
            <a:pPr algn="just">
              <a:lnSpc>
                <a:spcPct val="150000"/>
              </a:lnSpc>
              <a:buFont typeface="Wingdings" panose="05000000000000000000" pitchFamily="2" charset="2"/>
              <a:buChar char="§"/>
            </a:pPr>
            <a:endParaRPr lang="en-US" sz="2400" dirty="0">
              <a:latin typeface="Times New Roman" panose="02020603050405020304" pitchFamily="18" charset="0"/>
              <a:ea typeface="Tahoma" pitchFamily="34" charset="0"/>
              <a:cs typeface="Times New Roman" panose="02020603050405020304" pitchFamily="18" charset="0"/>
            </a:endParaRPr>
          </a:p>
          <a:p>
            <a:pPr marL="0" indent="0">
              <a:buNone/>
            </a:pPr>
            <a:endParaRPr lang="en-US" sz="2400" dirty="0"/>
          </a:p>
        </p:txBody>
      </p:sp>
      <p:sp>
        <p:nvSpPr>
          <p:cNvPr id="5" name="Slide Number Placeholder 4">
            <a:extLst>
              <a:ext uri="{FF2B5EF4-FFF2-40B4-BE49-F238E27FC236}">
                <a16:creationId xmlns:a16="http://schemas.microsoft.com/office/drawing/2014/main" id="{93116BE6-4725-3ACD-9D6E-A4FE9BAFF8C9}"/>
              </a:ext>
            </a:extLst>
          </p:cNvPr>
          <p:cNvSpPr>
            <a:spLocks noGrp="1"/>
          </p:cNvSpPr>
          <p:nvPr>
            <p:ph type="sldNum" sz="quarter" idx="12"/>
          </p:nvPr>
        </p:nvSpPr>
        <p:spPr/>
        <p:txBody>
          <a:bodyPr/>
          <a:lstStyle/>
          <a:p>
            <a:fld id="{23FDA976-B38A-4EC8-851D-4FD5675DB126}" type="slidenum">
              <a:rPr lang="en-US" smtClean="0"/>
              <a:t>11</a:t>
            </a:fld>
            <a:endParaRPr lang="en-US"/>
          </a:p>
        </p:txBody>
      </p:sp>
      <p:cxnSp>
        <p:nvCxnSpPr>
          <p:cNvPr id="6" name="Straight Connector 5">
            <a:extLst>
              <a:ext uri="{FF2B5EF4-FFF2-40B4-BE49-F238E27FC236}">
                <a16:creationId xmlns:a16="http://schemas.microsoft.com/office/drawing/2014/main" id="{23A0BA4C-8CB2-252B-BB85-7E7F1A966B6E}"/>
              </a:ext>
            </a:extLst>
          </p:cNvPr>
          <p:cNvCxnSpPr>
            <a:cxnSpLocks/>
          </p:cNvCxnSpPr>
          <p:nvPr/>
        </p:nvCxnSpPr>
        <p:spPr>
          <a:xfrm>
            <a:off x="0" y="914400"/>
            <a:ext cx="92964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7" name="Straight Connector 6">
            <a:extLst>
              <a:ext uri="{FF2B5EF4-FFF2-40B4-BE49-F238E27FC236}">
                <a16:creationId xmlns:a16="http://schemas.microsoft.com/office/drawing/2014/main" id="{F495DB2D-1665-009B-9CA3-A354DB114B59}"/>
              </a:ext>
            </a:extLst>
          </p:cNvPr>
          <p:cNvCxnSpPr>
            <a:cxnSpLocks/>
          </p:cNvCxnSpPr>
          <p:nvPr/>
        </p:nvCxnSpPr>
        <p:spPr>
          <a:xfrm>
            <a:off x="0" y="6356350"/>
            <a:ext cx="8839200" cy="0"/>
          </a:xfrm>
          <a:prstGeom prst="line">
            <a:avLst/>
          </a:prstGeom>
        </p:spPr>
        <p:style>
          <a:lnRef idx="3">
            <a:schemeClr val="accent1"/>
          </a:lnRef>
          <a:fillRef idx="0">
            <a:schemeClr val="accent1"/>
          </a:fillRef>
          <a:effectRef idx="2">
            <a:schemeClr val="accent1"/>
          </a:effectRef>
          <a:fontRef idx="minor">
            <a:schemeClr val="tx1"/>
          </a:fontRef>
        </p:style>
      </p:cxnSp>
      <p:sp>
        <p:nvSpPr>
          <p:cNvPr id="4" name="Slide Number Placeholder 5">
            <a:extLst>
              <a:ext uri="{FF2B5EF4-FFF2-40B4-BE49-F238E27FC236}">
                <a16:creationId xmlns:a16="http://schemas.microsoft.com/office/drawing/2014/main" id="{CD494982-1CDF-5E4E-0FB3-9917970D0E64}"/>
              </a:ext>
            </a:extLst>
          </p:cNvPr>
          <p:cNvSpPr txBox="1">
            <a:spLocks/>
          </p:cNvSpPr>
          <p:nvPr/>
        </p:nvSpPr>
        <p:spPr>
          <a:xfrm>
            <a:off x="1676400" y="6372915"/>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11</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047763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7A5E2C-D9E1-DAB1-86D2-5637C439C4C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2C60591-3B56-D8CA-0E37-9FCBF938D1CE}"/>
              </a:ext>
            </a:extLst>
          </p:cNvPr>
          <p:cNvSpPr>
            <a:spLocks noGrp="1"/>
          </p:cNvSpPr>
          <p:nvPr>
            <p:ph type="title"/>
          </p:nvPr>
        </p:nvSpPr>
        <p:spPr>
          <a:xfrm>
            <a:off x="457200" y="304800"/>
            <a:ext cx="8229600" cy="304800"/>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12FEF131-B863-E924-1655-50BBB3FA44AD}"/>
                  </a:ext>
                </a:extLst>
              </p:cNvPr>
              <p:cNvSpPr>
                <a:spLocks noGrp="1"/>
              </p:cNvSpPr>
              <p:nvPr>
                <p:ph idx="1"/>
              </p:nvPr>
            </p:nvSpPr>
            <p:spPr>
              <a:xfrm>
                <a:off x="152400" y="838200"/>
                <a:ext cx="8763000" cy="5791200"/>
              </a:xfrm>
            </p:spPr>
            <p:txBody>
              <a:bodyPr>
                <a:normAutofit/>
              </a:bodyPr>
              <a:lstStyle/>
              <a:p>
                <a:pPr algn="just">
                  <a:lnSpc>
                    <a:spcPct val="150000"/>
                  </a:lnSpc>
                  <a:buFont typeface="Wingdings" panose="05000000000000000000" pitchFamily="2" charset="2"/>
                  <a:buChar char="§"/>
                </a:pPr>
                <a:r>
                  <a:rPr lang="en-US" sz="2800" dirty="0">
                    <a:solidFill>
                      <a:srgbClr val="7030A0"/>
                    </a:solidFill>
                    <a:effectLst>
                      <a:outerShdw blurRad="38100" dist="38100" dir="2700000" algn="tl">
                        <a:srgbClr val="000000">
                          <a:alpha val="43137"/>
                        </a:srgbClr>
                      </a:outerShdw>
                    </a:effectLst>
                    <a:latin typeface="Times New Roman" panose="02020603050405020304" pitchFamily="18" charset="0"/>
                    <a:ea typeface="Tahoma" pitchFamily="34" charset="0"/>
                    <a:cs typeface="Times New Roman" panose="02020603050405020304" pitchFamily="18" charset="0"/>
                  </a:rPr>
                  <a:t>Cleaning time </a:t>
                </a:r>
                <a:r>
                  <a:rPr lang="en-US" sz="2800" dirty="0">
                    <a:latin typeface="Times New Roman" panose="02020603050405020304" pitchFamily="18" charset="0"/>
                    <a:ea typeface="Tahoma" pitchFamily="34" charset="0"/>
                    <a:cs typeface="Times New Roman" panose="02020603050405020304" pitchFamily="18" charset="0"/>
                  </a:rPr>
                  <a:t>(</a:t>
                </a:r>
                <a:r>
                  <a:rPr lang="en-US" sz="2800" b="1" i="1" dirty="0" err="1">
                    <a:latin typeface="Times New Roman" panose="02020603050405020304" pitchFamily="18" charset="0"/>
                    <a:ea typeface="Tahoma" pitchFamily="34" charset="0"/>
                    <a:cs typeface="Times New Roman" panose="02020603050405020304" pitchFamily="18" charset="0"/>
                  </a:rPr>
                  <a:t>t</a:t>
                </a:r>
                <a:r>
                  <a:rPr lang="en-US" sz="2800" b="1" i="1" baseline="-25000" dirty="0" err="1">
                    <a:latin typeface="Times New Roman" panose="02020603050405020304" pitchFamily="18" charset="0"/>
                    <a:ea typeface="Tahoma" pitchFamily="34" charset="0"/>
                    <a:cs typeface="Times New Roman" panose="02020603050405020304" pitchFamily="18" charset="0"/>
                  </a:rPr>
                  <a:t>cl</a:t>
                </a:r>
                <a:r>
                  <a:rPr lang="en-US" sz="2800" i="1" dirty="0">
                    <a:latin typeface="Times New Roman" panose="02020603050405020304" pitchFamily="18" charset="0"/>
                    <a:ea typeface="Tahoma" pitchFamily="34" charset="0"/>
                    <a:cs typeface="Times New Roman" panose="02020603050405020304" pitchFamily="18" charset="0"/>
                  </a:rPr>
                  <a:t> ): It is </a:t>
                </a:r>
                <a:r>
                  <a:rPr lang="en-US" sz="2800" dirty="0">
                    <a:latin typeface="Times New Roman" panose="02020603050405020304" pitchFamily="18" charset="0"/>
                    <a:ea typeface="Tahoma" pitchFamily="34" charset="0"/>
                    <a:cs typeface="Times New Roman" panose="02020603050405020304" pitchFamily="18" charset="0"/>
                  </a:rPr>
                  <a:t>the duration required  to clean a reactor and  make it ready for next batch operation.</a:t>
                </a:r>
              </a:p>
              <a:p>
                <a:pPr algn="just">
                  <a:lnSpc>
                    <a:spcPct val="150000"/>
                  </a:lnSpc>
                  <a:buFont typeface="Wingdings" panose="05000000000000000000" pitchFamily="2" charset="2"/>
                  <a:buChar char="§"/>
                </a:pPr>
                <a:r>
                  <a:rPr lang="en-US" sz="2800" dirty="0">
                    <a:solidFill>
                      <a:srgbClr val="0070C0"/>
                    </a:solidFill>
                    <a:latin typeface="Times New Roman" panose="02020603050405020304" pitchFamily="18" charset="0"/>
                    <a:ea typeface="Tahoma" pitchFamily="34" charset="0"/>
                    <a:cs typeface="Times New Roman" panose="02020603050405020304" pitchFamily="18" charset="0"/>
                  </a:rPr>
                  <a:t>Total time/</a:t>
                </a:r>
                <a:r>
                  <a:rPr lang="en-US" sz="2800" dirty="0">
                    <a:latin typeface="Times New Roman" panose="02020603050405020304" pitchFamily="18" charset="0"/>
                    <a:ea typeface="Tahoma" pitchFamily="34" charset="0"/>
                    <a:cs typeface="Times New Roman" panose="02020603050405020304" pitchFamily="18" charset="0"/>
                  </a:rPr>
                  <a:t> </a:t>
                </a:r>
                <a:r>
                  <a:rPr lang="en-US" sz="2800" dirty="0">
                    <a:solidFill>
                      <a:schemeClr val="accent2"/>
                    </a:solidFill>
                    <a:latin typeface="Times New Roman" panose="02020603050405020304" pitchFamily="18" charset="0"/>
                    <a:ea typeface="Tahoma" pitchFamily="34" charset="0"/>
                    <a:cs typeface="Times New Roman" panose="02020603050405020304" pitchFamily="18" charset="0"/>
                  </a:rPr>
                  <a:t>cycle time</a:t>
                </a:r>
                <a:r>
                  <a:rPr lang="en-US" sz="2800" dirty="0">
                    <a:latin typeface="Times New Roman" panose="02020603050405020304" pitchFamily="18" charset="0"/>
                    <a:ea typeface="Tahoma" pitchFamily="34" charset="0"/>
                    <a:cs typeface="Times New Roman" panose="02020603050405020304" pitchFamily="18" charset="0"/>
                  </a:rPr>
                  <a:t> </a:t>
                </a:r>
                <a14:m>
                  <m:oMath xmlns:m="http://schemas.openxmlformats.org/officeDocument/2006/math">
                    <m:r>
                      <a:rPr lang="en-US" sz="2800" b="0" i="0" dirty="0" smtClean="0">
                        <a:latin typeface="Cambria Math" panose="02040503050406030204" pitchFamily="18" charset="0"/>
                        <a:ea typeface="Tahoma" pitchFamily="34" charset="0"/>
                        <a:cs typeface="Tahoma" pitchFamily="34" charset="0"/>
                      </a:rPr>
                      <m:t>(</m:t>
                    </m:r>
                    <m:r>
                      <a:rPr lang="en-US" sz="2800" i="1" dirty="0">
                        <a:latin typeface="Cambria Math"/>
                        <a:ea typeface="Tahoma" pitchFamily="34" charset="0"/>
                        <a:cs typeface="Tahoma" pitchFamily="34" charset="0"/>
                      </a:rPr>
                      <m:t>𝑡</m:t>
                    </m:r>
                    <m:r>
                      <a:rPr lang="en-US" sz="2800" i="1" baseline="-25000" dirty="0" err="1">
                        <a:latin typeface="Cambria Math"/>
                        <a:ea typeface="Tahoma" pitchFamily="34" charset="0"/>
                        <a:cs typeface="Tahoma" pitchFamily="34" charset="0"/>
                      </a:rPr>
                      <m:t>𝑐</m:t>
                    </m:r>
                  </m:oMath>
                </a14:m>
                <a:r>
                  <a:rPr lang="en-US" sz="2800" i="1" baseline="-25000" dirty="0">
                    <a:latin typeface="Times New Roman" panose="02020603050405020304" pitchFamily="18" charset="0"/>
                    <a:ea typeface="Tahoma" pitchFamily="34" charset="0"/>
                    <a:cs typeface="Times New Roman" panose="02020603050405020304" pitchFamily="18" charset="0"/>
                  </a:rPr>
                  <a:t> </a:t>
                </a:r>
                <a:r>
                  <a:rPr lang="en-US" sz="2800" dirty="0">
                    <a:latin typeface="Times New Roman" panose="02020603050405020304" pitchFamily="18" charset="0"/>
                    <a:ea typeface="Tahoma" pitchFamily="34" charset="0"/>
                    <a:cs typeface="Times New Roman" panose="02020603050405020304" pitchFamily="18" charset="0"/>
                  </a:rPr>
                  <a:t>): It is the time when one operating cycle of a batch reactor </a:t>
                </a:r>
                <a:r>
                  <a:rPr lang="en-US" sz="2800">
                    <a:latin typeface="Times New Roman" panose="02020603050405020304" pitchFamily="18" charset="0"/>
                    <a:ea typeface="Tahoma" pitchFamily="34" charset="0"/>
                    <a:cs typeface="Times New Roman" panose="02020603050405020304" pitchFamily="18" charset="0"/>
                  </a:rPr>
                  <a:t>is completed. </a:t>
                </a:r>
                <a:endParaRPr lang="en-US" sz="2800" dirty="0">
                  <a:latin typeface="Times New Roman" panose="02020603050405020304" pitchFamily="18" charset="0"/>
                  <a:ea typeface="Tahoma" pitchFamily="34" charset="0"/>
                  <a:cs typeface="Times New Roman" panose="02020603050405020304" pitchFamily="18" charset="0"/>
                </a:endParaRPr>
              </a:p>
              <a:p>
                <a:pPr marL="0" indent="0">
                  <a:buNone/>
                </a:pPr>
                <a:r>
                  <a:rPr lang="en-US" sz="28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800" i="1">
                            <a:latin typeface="Cambria Math" panose="02040503050406030204" pitchFamily="18" charset="0"/>
                          </a:rPr>
                        </m:ctrlPr>
                      </m:sSubPr>
                      <m:e>
                        <m:r>
                          <a:rPr lang="en-US" sz="2800" i="1">
                            <a:latin typeface="Cambria Math"/>
                          </a:rPr>
                          <m:t>𝑡</m:t>
                        </m:r>
                      </m:e>
                      <m:sub>
                        <m:r>
                          <a:rPr lang="en-US" sz="2800" i="1">
                            <a:latin typeface="Cambria Math"/>
                          </a:rPr>
                          <m:t>𝑐</m:t>
                        </m:r>
                      </m:sub>
                    </m:sSub>
                    <m:r>
                      <a:rPr lang="en-US" sz="2800" i="1">
                        <a:latin typeface="Cambria Math"/>
                      </a:rPr>
                      <m:t>=</m:t>
                    </m:r>
                    <m:sSub>
                      <m:sSubPr>
                        <m:ctrlPr>
                          <a:rPr lang="en-US" sz="2800" i="1">
                            <a:latin typeface="Cambria Math" panose="02040503050406030204" pitchFamily="18" charset="0"/>
                          </a:rPr>
                        </m:ctrlPr>
                      </m:sSubPr>
                      <m:e>
                        <m:r>
                          <a:rPr lang="en-US" sz="2800" i="1">
                            <a:latin typeface="Cambria Math"/>
                          </a:rPr>
                          <m:t>𝑡</m:t>
                        </m:r>
                      </m:e>
                      <m:sub>
                        <m:r>
                          <a:rPr lang="en-US" sz="2800" i="1">
                            <a:latin typeface="Cambria Math"/>
                          </a:rPr>
                          <m:t>𝑐h</m:t>
                        </m:r>
                      </m:sub>
                    </m:sSub>
                    <m:r>
                      <a:rPr lang="en-US" sz="2800" i="1">
                        <a:latin typeface="Cambria Math"/>
                      </a:rPr>
                      <m:t>+</m:t>
                    </m:r>
                    <m:sSub>
                      <m:sSubPr>
                        <m:ctrlPr>
                          <a:rPr lang="en-US" sz="2800" i="1">
                            <a:latin typeface="Cambria Math" panose="02040503050406030204" pitchFamily="18" charset="0"/>
                          </a:rPr>
                        </m:ctrlPr>
                      </m:sSubPr>
                      <m:e>
                        <m:r>
                          <a:rPr lang="en-US" sz="2800" i="1">
                            <a:latin typeface="Cambria Math"/>
                          </a:rPr>
                          <m:t>𝑡</m:t>
                        </m:r>
                      </m:e>
                      <m:sub>
                        <m:r>
                          <a:rPr lang="en-US" sz="2800" i="1">
                            <a:latin typeface="Cambria Math"/>
                          </a:rPr>
                          <m:t>𝑟</m:t>
                        </m:r>
                      </m:sub>
                    </m:sSub>
                    <m:r>
                      <a:rPr lang="en-US" sz="2800" i="1">
                        <a:latin typeface="Cambria Math"/>
                      </a:rPr>
                      <m:t>+</m:t>
                    </m:r>
                    <m:sSub>
                      <m:sSubPr>
                        <m:ctrlPr>
                          <a:rPr lang="en-US" sz="2800" i="1">
                            <a:latin typeface="Cambria Math" panose="02040503050406030204" pitchFamily="18" charset="0"/>
                          </a:rPr>
                        </m:ctrlPr>
                      </m:sSubPr>
                      <m:e>
                        <m:r>
                          <a:rPr lang="en-US" sz="2800" i="1">
                            <a:latin typeface="Cambria Math"/>
                          </a:rPr>
                          <m:t>𝑡</m:t>
                        </m:r>
                      </m:e>
                      <m:sub>
                        <m:r>
                          <a:rPr lang="en-US" sz="2800" i="1">
                            <a:latin typeface="Cambria Math"/>
                          </a:rPr>
                          <m:t>𝑑</m:t>
                        </m:r>
                      </m:sub>
                    </m:sSub>
                    <m:r>
                      <a:rPr lang="en-US" sz="2800" i="1">
                        <a:latin typeface="Cambria Math"/>
                      </a:rPr>
                      <m:t>+</m:t>
                    </m:r>
                    <m:sSub>
                      <m:sSubPr>
                        <m:ctrlPr>
                          <a:rPr lang="en-US" sz="2800" i="1">
                            <a:latin typeface="Cambria Math" panose="02040503050406030204" pitchFamily="18" charset="0"/>
                          </a:rPr>
                        </m:ctrlPr>
                      </m:sSubPr>
                      <m:e>
                        <m:r>
                          <a:rPr lang="en-US" sz="2800" i="1">
                            <a:latin typeface="Cambria Math"/>
                          </a:rPr>
                          <m:t>𝑡</m:t>
                        </m:r>
                      </m:e>
                      <m:sub>
                        <m:r>
                          <a:rPr lang="en-US" sz="2800" i="1">
                            <a:latin typeface="Cambria Math"/>
                          </a:rPr>
                          <m:t>𝑐𝑙</m:t>
                        </m:r>
                      </m:sub>
                    </m:sSub>
                  </m:oMath>
                </a14:m>
                <a:r>
                  <a:rPr lang="en-US" sz="2800" i="1"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(2.1)</a:t>
                </a:r>
              </a:p>
              <a:p>
                <a:pPr marL="0" indent="0">
                  <a:buNone/>
                </a:pPr>
                <a:r>
                  <a:rPr lang="en-US" sz="2800" b="1" dirty="0">
                    <a:solidFill>
                      <a:srgbClr val="7030A0"/>
                    </a:solidFill>
                    <a:latin typeface="Times New Roman" panose="02020603050405020304" pitchFamily="18" charset="0"/>
                    <a:cs typeface="Times New Roman" panose="02020603050405020304" pitchFamily="18" charset="0"/>
                  </a:rPr>
                  <a:t>Note: </a:t>
                </a:r>
                <a:r>
                  <a:rPr lang="en-US" sz="2800" dirty="0">
                    <a:latin typeface="Times New Roman" panose="02020603050405020304" pitchFamily="18" charset="0"/>
                    <a:cs typeface="Times New Roman" panose="02020603050405020304" pitchFamily="18" charset="0"/>
                  </a:rPr>
                  <a:t>Reaction time is represented by t</a:t>
                </a:r>
                <a:r>
                  <a:rPr lang="en-US" sz="2800" baseline="-25000" dirty="0">
                    <a:latin typeface="Times New Roman" panose="02020603050405020304" pitchFamily="18" charset="0"/>
                    <a:cs typeface="Times New Roman" panose="02020603050405020304" pitchFamily="18" charset="0"/>
                  </a:rPr>
                  <a:t>r</a:t>
                </a:r>
                <a:r>
                  <a:rPr lang="en-US" sz="2800" dirty="0">
                    <a:latin typeface="Times New Roman" panose="02020603050405020304" pitchFamily="18" charset="0"/>
                    <a:cs typeface="Times New Roman" panose="02020603050405020304" pitchFamily="18" charset="0"/>
                  </a:rPr>
                  <a:t> or t in this PPTs.</a:t>
                </a:r>
              </a:p>
              <a:p>
                <a:pPr algn="just">
                  <a:lnSpc>
                    <a:spcPct val="150000"/>
                  </a:lnSpc>
                  <a:buFont typeface="Wingdings" panose="05000000000000000000" pitchFamily="2" charset="2"/>
                  <a:buChar char="§"/>
                </a:pPr>
                <a:endParaRPr lang="en-US" sz="2800" dirty="0">
                  <a:latin typeface="Times New Roman" panose="02020603050405020304" pitchFamily="18" charset="0"/>
                  <a:ea typeface="Tahoma" pitchFamily="34" charset="0"/>
                  <a:cs typeface="Times New Roman" panose="02020603050405020304" pitchFamily="18" charset="0"/>
                </a:endParaRPr>
              </a:p>
              <a:p>
                <a:pPr marL="0" indent="0">
                  <a:buNone/>
                </a:pPr>
                <a:endParaRPr lang="en-US" sz="2400" dirty="0"/>
              </a:p>
            </p:txBody>
          </p:sp>
        </mc:Choice>
        <mc:Fallback xmlns="">
          <p:sp>
            <p:nvSpPr>
              <p:cNvPr id="3" name="Content Placeholder 2">
                <a:extLst>
                  <a:ext uri="{FF2B5EF4-FFF2-40B4-BE49-F238E27FC236}">
                    <a16:creationId xmlns:a16="http://schemas.microsoft.com/office/drawing/2014/main" id="{12FEF131-B863-E924-1655-50BBB3FA44AD}"/>
                  </a:ext>
                </a:extLst>
              </p:cNvPr>
              <p:cNvSpPr>
                <a:spLocks noGrp="1" noRot="1" noChangeAspect="1" noMove="1" noResize="1" noEditPoints="1" noAdjustHandles="1" noChangeArrowheads="1" noChangeShapeType="1" noTextEdit="1"/>
              </p:cNvSpPr>
              <p:nvPr>
                <p:ph idx="1"/>
              </p:nvPr>
            </p:nvSpPr>
            <p:spPr>
              <a:xfrm>
                <a:off x="152400" y="838200"/>
                <a:ext cx="8763000" cy="5791200"/>
              </a:xfrm>
              <a:blipFill>
                <a:blip r:embed="rId2"/>
                <a:stretch>
                  <a:fillRect l="-1391" r="-1321"/>
                </a:stretch>
              </a:blipFill>
            </p:spPr>
            <p:txBody>
              <a:bodyPr/>
              <a:lstStyle/>
              <a:p>
                <a:r>
                  <a:rPr lang="en-US">
                    <a:noFill/>
                  </a:rPr>
                  <a:t> </a:t>
                </a:r>
              </a:p>
            </p:txBody>
          </p:sp>
        </mc:Fallback>
      </mc:AlternateContent>
      <p:sp>
        <p:nvSpPr>
          <p:cNvPr id="5" name="Slide Number Placeholder 4">
            <a:extLst>
              <a:ext uri="{FF2B5EF4-FFF2-40B4-BE49-F238E27FC236}">
                <a16:creationId xmlns:a16="http://schemas.microsoft.com/office/drawing/2014/main" id="{1C9F264A-FF64-E302-6B3E-0F33117D5DB8}"/>
              </a:ext>
            </a:extLst>
          </p:cNvPr>
          <p:cNvSpPr>
            <a:spLocks noGrp="1"/>
          </p:cNvSpPr>
          <p:nvPr>
            <p:ph type="sldNum" sz="quarter" idx="12"/>
          </p:nvPr>
        </p:nvSpPr>
        <p:spPr/>
        <p:txBody>
          <a:bodyPr/>
          <a:lstStyle/>
          <a:p>
            <a:fld id="{23FDA976-B38A-4EC8-851D-4FD5675DB126}" type="slidenum">
              <a:rPr lang="en-US" smtClean="0"/>
              <a:t>12</a:t>
            </a:fld>
            <a:endParaRPr lang="en-US"/>
          </a:p>
        </p:txBody>
      </p:sp>
      <p:cxnSp>
        <p:nvCxnSpPr>
          <p:cNvPr id="6" name="Straight Connector 5">
            <a:extLst>
              <a:ext uri="{FF2B5EF4-FFF2-40B4-BE49-F238E27FC236}">
                <a16:creationId xmlns:a16="http://schemas.microsoft.com/office/drawing/2014/main" id="{75FDE516-B13B-7495-CD18-725FE2C5E80F}"/>
              </a:ext>
            </a:extLst>
          </p:cNvPr>
          <p:cNvCxnSpPr>
            <a:cxnSpLocks/>
          </p:cNvCxnSpPr>
          <p:nvPr/>
        </p:nvCxnSpPr>
        <p:spPr>
          <a:xfrm>
            <a:off x="0" y="914400"/>
            <a:ext cx="92964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7" name="Straight Connector 6">
            <a:extLst>
              <a:ext uri="{FF2B5EF4-FFF2-40B4-BE49-F238E27FC236}">
                <a16:creationId xmlns:a16="http://schemas.microsoft.com/office/drawing/2014/main" id="{0D602DC0-FBFF-1285-E2DC-22A5D7209ECF}"/>
              </a:ext>
            </a:extLst>
          </p:cNvPr>
          <p:cNvCxnSpPr>
            <a:cxnSpLocks/>
          </p:cNvCxnSpPr>
          <p:nvPr/>
        </p:nvCxnSpPr>
        <p:spPr>
          <a:xfrm>
            <a:off x="0" y="6356350"/>
            <a:ext cx="8839200" cy="0"/>
          </a:xfrm>
          <a:prstGeom prst="line">
            <a:avLst/>
          </a:prstGeom>
        </p:spPr>
        <p:style>
          <a:lnRef idx="3">
            <a:schemeClr val="accent1"/>
          </a:lnRef>
          <a:fillRef idx="0">
            <a:schemeClr val="accent1"/>
          </a:fillRef>
          <a:effectRef idx="2">
            <a:schemeClr val="accent1"/>
          </a:effectRef>
          <a:fontRef idx="minor">
            <a:schemeClr val="tx1"/>
          </a:fontRef>
        </p:style>
      </p:cxnSp>
      <p:sp>
        <p:nvSpPr>
          <p:cNvPr id="4" name="Slide Number Placeholder 5">
            <a:extLst>
              <a:ext uri="{FF2B5EF4-FFF2-40B4-BE49-F238E27FC236}">
                <a16:creationId xmlns:a16="http://schemas.microsoft.com/office/drawing/2014/main" id="{A0375359-13D7-40F7-16E9-A45E02843DF8}"/>
              </a:ext>
            </a:extLst>
          </p:cNvPr>
          <p:cNvSpPr txBox="1">
            <a:spLocks/>
          </p:cNvSpPr>
          <p:nvPr/>
        </p:nvSpPr>
        <p:spPr>
          <a:xfrm>
            <a:off x="1676400" y="6372915"/>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12</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584741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152400" y="852833"/>
                <a:ext cx="8839200" cy="5776567"/>
              </a:xfrm>
            </p:spPr>
            <p:txBody>
              <a:bodyPr>
                <a:normAutofit/>
              </a:bodyPr>
              <a:lstStyle/>
              <a:p>
                <a:pPr marL="0" indent="0">
                  <a:buNone/>
                </a:pPr>
                <a:r>
                  <a:rPr lang="en-US" sz="2400" dirty="0">
                    <a:solidFill>
                      <a:srgbClr val="002060"/>
                    </a:solidFill>
                    <a:latin typeface="Times New Roman" panose="02020603050405020304" pitchFamily="18" charset="0"/>
                    <a:cs typeface="Times New Roman" panose="02020603050405020304" pitchFamily="18" charset="0"/>
                  </a:rPr>
                  <a:t>Auxiliary time</a:t>
                </a:r>
                <a:r>
                  <a:rPr lang="en-US" sz="24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400" i="1" smtClean="0">
                            <a:latin typeface="Cambria Math" panose="02040503050406030204" pitchFamily="18" charset="0"/>
                          </a:rPr>
                        </m:ctrlPr>
                      </m:sSubPr>
                      <m:e>
                        <m:r>
                          <a:rPr lang="en-US" sz="2400" b="0" i="1" smtClean="0">
                            <a:latin typeface="Cambria Math"/>
                          </a:rPr>
                          <m:t>𝑡</m:t>
                        </m:r>
                      </m:e>
                      <m:sub>
                        <m:r>
                          <a:rPr lang="en-US" sz="2400" b="0" i="1" smtClean="0">
                            <a:latin typeface="Cambria Math"/>
                          </a:rPr>
                          <m:t>𝑎𝑢𝑥</m:t>
                        </m:r>
                      </m:sub>
                    </m:sSub>
                  </m:oMath>
                </a14:m>
                <a:r>
                  <a:rPr lang="en-US" sz="2400" dirty="0">
                    <a:latin typeface="Times New Roman" panose="02020603050405020304" pitchFamily="18" charset="0"/>
                    <a:cs typeface="Times New Roman" panose="02020603050405020304" pitchFamily="18" charset="0"/>
                  </a:rPr>
                  <a:t> , is the sum of charging time,  discharging time and cleaning time.</a:t>
                </a:r>
              </a:p>
              <a:p>
                <a:pPr marL="0" indent="0">
                  <a:buNone/>
                </a:pPr>
                <a14:m>
                  <m:oMath xmlns:m="http://schemas.openxmlformats.org/officeDocument/2006/math">
                    <m:sSub>
                      <m:sSubPr>
                        <m:ctrlPr>
                          <a:rPr lang="en-US" sz="2400" i="1" smtClean="0">
                            <a:latin typeface="Cambria Math" panose="02040503050406030204" pitchFamily="18" charset="0"/>
                          </a:rPr>
                        </m:ctrlPr>
                      </m:sSubPr>
                      <m:e>
                        <m:r>
                          <a:rPr lang="en-US" sz="2400" b="0" i="1" smtClean="0">
                            <a:latin typeface="Cambria Math"/>
                          </a:rPr>
                          <m:t>𝑡</m:t>
                        </m:r>
                      </m:e>
                      <m:sub>
                        <m:r>
                          <a:rPr lang="en-US" sz="2400" b="0" i="1" smtClean="0">
                            <a:latin typeface="Cambria Math"/>
                          </a:rPr>
                          <m:t>𝑎𝑢𝑥</m:t>
                        </m:r>
                      </m:sub>
                    </m:sSub>
                    <m:r>
                      <a:rPr lang="en-US" sz="2400" b="0" i="1" smtClean="0">
                        <a:latin typeface="Cambria Math"/>
                      </a:rPr>
                      <m:t>=</m:t>
                    </m:r>
                    <m:sSub>
                      <m:sSubPr>
                        <m:ctrlPr>
                          <a:rPr lang="en-US" sz="2400" i="1" smtClean="0">
                            <a:latin typeface="Cambria Math" panose="02040503050406030204" pitchFamily="18" charset="0"/>
                          </a:rPr>
                        </m:ctrlPr>
                      </m:sSubPr>
                      <m:e>
                        <m:r>
                          <a:rPr lang="en-US" sz="2400" b="0" i="1" smtClean="0">
                            <a:latin typeface="Cambria Math"/>
                          </a:rPr>
                          <m:t>𝑡</m:t>
                        </m:r>
                      </m:e>
                      <m:sub>
                        <m:r>
                          <a:rPr lang="en-US" sz="2400" b="0" i="1" smtClean="0">
                            <a:latin typeface="Cambria Math"/>
                          </a:rPr>
                          <m:t>𝑐h</m:t>
                        </m:r>
                      </m:sub>
                    </m:sSub>
                    <m:r>
                      <a:rPr lang="en-US" sz="2400" b="0" i="1" smtClean="0">
                        <a:latin typeface="Cambria Math"/>
                      </a:rPr>
                      <m:t>+</m:t>
                    </m:r>
                    <m:sSub>
                      <m:sSubPr>
                        <m:ctrlPr>
                          <a:rPr lang="en-US" sz="2400" i="1" smtClean="0">
                            <a:latin typeface="Cambria Math" panose="02040503050406030204" pitchFamily="18" charset="0"/>
                          </a:rPr>
                        </m:ctrlPr>
                      </m:sSubPr>
                      <m:e>
                        <m:r>
                          <a:rPr lang="en-US" sz="2400" b="0" i="1" smtClean="0">
                            <a:latin typeface="Cambria Math"/>
                          </a:rPr>
                          <m:t>𝑡</m:t>
                        </m:r>
                      </m:e>
                      <m:sub>
                        <m:r>
                          <a:rPr lang="en-US" sz="2400" b="0" i="1" smtClean="0">
                            <a:latin typeface="Cambria Math"/>
                          </a:rPr>
                          <m:t>𝑑</m:t>
                        </m:r>
                      </m:sub>
                    </m:sSub>
                    <m:r>
                      <a:rPr lang="en-US" sz="2400" b="0" i="1" smtClean="0">
                        <a:latin typeface="Cambria Math"/>
                      </a:rPr>
                      <m:t>+</m:t>
                    </m:r>
                    <m:sSub>
                      <m:sSubPr>
                        <m:ctrlPr>
                          <a:rPr lang="en-US" sz="2400" i="1" smtClean="0">
                            <a:latin typeface="Cambria Math" panose="02040503050406030204" pitchFamily="18" charset="0"/>
                          </a:rPr>
                        </m:ctrlPr>
                      </m:sSubPr>
                      <m:e>
                        <m:r>
                          <a:rPr lang="en-US" sz="2400" b="0" i="1" smtClean="0">
                            <a:latin typeface="Cambria Math"/>
                          </a:rPr>
                          <m:t>𝑡</m:t>
                        </m:r>
                      </m:e>
                      <m:sub>
                        <m:r>
                          <a:rPr lang="en-US" sz="2400" b="0" i="1" smtClean="0">
                            <a:latin typeface="Cambria Math"/>
                          </a:rPr>
                          <m:t>𝑐𝑙</m:t>
                        </m:r>
                      </m:sub>
                    </m:sSub>
                  </m:oMath>
                </a14:m>
                <a:r>
                  <a:rPr lang="en-US" sz="2400" i="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(2.2.)</a:t>
                </a:r>
                <a:endParaRPr lang="en-US" sz="2400" i="1" dirty="0">
                  <a:latin typeface="Times New Roman" panose="02020603050405020304" pitchFamily="18" charset="0"/>
                  <a:cs typeface="Times New Roman" panose="02020603050405020304" pitchFamily="18" charset="0"/>
                </a:endParaRPr>
              </a:p>
              <a:p>
                <a:pPr marL="0" indent="0" algn="just">
                  <a:buNone/>
                </a:pPr>
                <a:r>
                  <a:rPr lang="en-US" sz="2400" i="1" dirty="0">
                    <a:latin typeface="Times New Roman" panose="02020603050405020304" pitchFamily="18" charset="0"/>
                    <a:ea typeface="Tahoma" pitchFamily="34" charset="0"/>
                    <a:cs typeface="Times New Roman" panose="02020603050405020304" pitchFamily="18" charset="0"/>
                  </a:rPr>
                  <a:t> </a:t>
                </a:r>
                <a14:m>
                  <m:oMath xmlns:m="http://schemas.openxmlformats.org/officeDocument/2006/math">
                    <m:sSub>
                      <m:sSubPr>
                        <m:ctrlPr>
                          <a:rPr lang="en-US" sz="2400" i="1" smtClean="0">
                            <a:latin typeface="Cambria Math" panose="02040503050406030204" pitchFamily="18" charset="0"/>
                            <a:ea typeface="Tahoma" pitchFamily="34" charset="0"/>
                            <a:cs typeface="Tahoma" pitchFamily="34" charset="0"/>
                          </a:rPr>
                        </m:ctrlPr>
                      </m:sSubPr>
                      <m:e>
                        <m:r>
                          <a:rPr lang="en-US" sz="2400" b="0" i="1" smtClean="0">
                            <a:latin typeface="Cambria Math"/>
                            <a:ea typeface="Tahoma" pitchFamily="34" charset="0"/>
                            <a:cs typeface="Tahoma" pitchFamily="34" charset="0"/>
                          </a:rPr>
                          <m:t>𝑡</m:t>
                        </m:r>
                      </m:e>
                      <m:sub>
                        <m:r>
                          <a:rPr lang="en-US" sz="2400" b="0" i="1" smtClean="0">
                            <a:latin typeface="Cambria Math"/>
                            <a:ea typeface="Tahoma" pitchFamily="34" charset="0"/>
                            <a:cs typeface="Tahoma" pitchFamily="34" charset="0"/>
                          </a:rPr>
                          <m:t>𝑐</m:t>
                        </m:r>
                      </m:sub>
                    </m:sSub>
                    <m:r>
                      <a:rPr lang="en-US" sz="2400" b="0" i="1" smtClean="0">
                        <a:latin typeface="Cambria Math"/>
                        <a:ea typeface="Tahoma" pitchFamily="34" charset="0"/>
                        <a:cs typeface="Tahoma" pitchFamily="34" charset="0"/>
                      </a:rPr>
                      <m:t>=</m:t>
                    </m:r>
                    <m:sSub>
                      <m:sSubPr>
                        <m:ctrlPr>
                          <a:rPr lang="en-US" sz="2400" b="0" i="1" smtClean="0">
                            <a:latin typeface="Cambria Math" panose="02040503050406030204" pitchFamily="18" charset="0"/>
                            <a:ea typeface="Tahoma" pitchFamily="34" charset="0"/>
                            <a:cs typeface="Tahoma" pitchFamily="34" charset="0"/>
                          </a:rPr>
                        </m:ctrlPr>
                      </m:sSubPr>
                      <m:e>
                        <m:r>
                          <a:rPr lang="en-US" sz="2400" b="0" i="1" smtClean="0">
                            <a:latin typeface="Cambria Math"/>
                            <a:ea typeface="Tahoma" pitchFamily="34" charset="0"/>
                            <a:cs typeface="Tahoma" pitchFamily="34" charset="0"/>
                          </a:rPr>
                          <m:t>𝑡</m:t>
                        </m:r>
                      </m:e>
                      <m:sub>
                        <m:r>
                          <a:rPr lang="en-US" sz="2400" b="0" i="1" smtClean="0">
                            <a:latin typeface="Cambria Math"/>
                            <a:ea typeface="Tahoma" pitchFamily="34" charset="0"/>
                            <a:cs typeface="Tahoma" pitchFamily="34" charset="0"/>
                          </a:rPr>
                          <m:t>𝑟</m:t>
                        </m:r>
                      </m:sub>
                    </m:sSub>
                    <m:r>
                      <a:rPr lang="en-US" sz="2400" b="0" i="1" smtClean="0">
                        <a:latin typeface="Cambria Math"/>
                        <a:ea typeface="Tahoma" pitchFamily="34" charset="0"/>
                        <a:cs typeface="Tahoma" pitchFamily="34" charset="0"/>
                      </a:rPr>
                      <m:t>+</m:t>
                    </m:r>
                    <m:sSub>
                      <m:sSubPr>
                        <m:ctrlPr>
                          <a:rPr lang="en-US" sz="2400" b="0" i="1" smtClean="0">
                            <a:latin typeface="Cambria Math" panose="02040503050406030204" pitchFamily="18" charset="0"/>
                            <a:ea typeface="Tahoma" pitchFamily="34" charset="0"/>
                            <a:cs typeface="Tahoma" pitchFamily="34" charset="0"/>
                          </a:rPr>
                        </m:ctrlPr>
                      </m:sSubPr>
                      <m:e>
                        <m:r>
                          <a:rPr lang="en-US" sz="2400" b="0" i="1" smtClean="0">
                            <a:latin typeface="Cambria Math"/>
                            <a:ea typeface="Tahoma" pitchFamily="34" charset="0"/>
                            <a:cs typeface="Tahoma" pitchFamily="34" charset="0"/>
                          </a:rPr>
                          <m:t>𝑡</m:t>
                        </m:r>
                      </m:e>
                      <m:sub>
                        <m:r>
                          <a:rPr lang="en-US" sz="2400" b="0" i="1" smtClean="0">
                            <a:latin typeface="Cambria Math"/>
                            <a:ea typeface="Tahoma" pitchFamily="34" charset="0"/>
                            <a:cs typeface="Tahoma" pitchFamily="34" charset="0"/>
                          </a:rPr>
                          <m:t>𝑎𝑢𝑥</m:t>
                        </m:r>
                      </m:sub>
                    </m:sSub>
                  </m:oMath>
                </a14:m>
                <a:r>
                  <a:rPr lang="en-US" sz="2400" dirty="0">
                    <a:latin typeface="Times New Roman" panose="02020603050405020304" pitchFamily="18" charset="0"/>
                    <a:ea typeface="Tahoma" pitchFamily="34" charset="0"/>
                    <a:cs typeface="Times New Roman" panose="02020603050405020304" pitchFamily="18" charset="0"/>
                  </a:rPr>
                  <a:t>                                                              (2.3)</a:t>
                </a:r>
              </a:p>
              <a:p>
                <a:pPr algn="just">
                  <a:lnSpc>
                    <a:spcPct val="150000"/>
                  </a:lnSpc>
                  <a:buFont typeface="Wingdings" panose="05000000000000000000" pitchFamily="2" charset="2"/>
                  <a:buChar char="§"/>
                </a:pPr>
                <a:r>
                  <a:rPr lang="en-US" sz="2400" dirty="0">
                    <a:solidFill>
                      <a:srgbClr val="7030A0"/>
                    </a:solidFill>
                    <a:latin typeface="Times New Roman" panose="02020603050405020304" pitchFamily="18" charset="0"/>
                    <a:ea typeface="Tahoma" pitchFamily="34" charset="0"/>
                    <a:cs typeface="Times New Roman" panose="02020603050405020304" pitchFamily="18" charset="0"/>
                  </a:rPr>
                  <a:t>Production capacity </a:t>
                </a:r>
                <a:r>
                  <a:rPr lang="en-US" sz="2400" dirty="0">
                    <a:latin typeface="Times New Roman" panose="02020603050405020304" pitchFamily="18" charset="0"/>
                    <a:ea typeface="Tahoma" pitchFamily="34" charset="0"/>
                    <a:cs typeface="Times New Roman" panose="02020603050405020304" pitchFamily="18" charset="0"/>
                  </a:rPr>
                  <a:t>of a batch reactor is reduced due to this auxiliary time.</a:t>
                </a:r>
              </a:p>
              <a:p>
                <a:pPr>
                  <a:lnSpc>
                    <a:spcPct val="150000"/>
                  </a:lnSpc>
                  <a:buFont typeface="Wingdings" panose="05000000000000000000" pitchFamily="2" charset="2"/>
                  <a:buChar char="§"/>
                </a:pPr>
                <a:r>
                  <a:rPr lang="en-US" sz="2400" dirty="0">
                    <a:latin typeface="Times New Roman" panose="02020603050405020304" pitchFamily="18" charset="0"/>
                    <a:ea typeface="Tahoma" pitchFamily="34" charset="0"/>
                    <a:cs typeface="Times New Roman" panose="02020603050405020304" pitchFamily="18" charset="0"/>
                  </a:rPr>
                  <a:t> The major </a:t>
                </a:r>
                <a:r>
                  <a:rPr lang="en-US" sz="2400" dirty="0">
                    <a:solidFill>
                      <a:srgbClr val="002060"/>
                    </a:solidFill>
                    <a:latin typeface="Times New Roman" panose="02020603050405020304" pitchFamily="18" charset="0"/>
                    <a:ea typeface="Tahoma" pitchFamily="34" charset="0"/>
                    <a:cs typeface="Times New Roman" panose="02020603050405020304" pitchFamily="18" charset="0"/>
                  </a:rPr>
                  <a:t>limitation </a:t>
                </a:r>
                <a:r>
                  <a:rPr lang="en-US" sz="2400" dirty="0">
                    <a:latin typeface="Times New Roman" panose="02020603050405020304" pitchFamily="18" charset="0"/>
                    <a:ea typeface="Tahoma" pitchFamily="34" charset="0"/>
                    <a:cs typeface="Times New Roman" panose="02020603050405020304" pitchFamily="18" charset="0"/>
                  </a:rPr>
                  <a:t>of a batch reactor when it is used for a </a:t>
                </a:r>
                <a:r>
                  <a:rPr lang="en-US" sz="2400" dirty="0">
                    <a:solidFill>
                      <a:srgbClr val="002060"/>
                    </a:solidFill>
                    <a:latin typeface="Times New Roman" panose="02020603050405020304" pitchFamily="18" charset="0"/>
                    <a:ea typeface="Tahoma" pitchFamily="34" charset="0"/>
                    <a:cs typeface="Times New Roman" panose="02020603050405020304" pitchFamily="18" charset="0"/>
                  </a:rPr>
                  <a:t>large-scale production is   the auxiliary time.</a:t>
                </a:r>
                <a:endParaRPr lang="en-US" sz="2400" dirty="0">
                  <a:solidFill>
                    <a:srgbClr val="002060"/>
                  </a:solidFill>
                  <a:latin typeface="Times New Roman" panose="02020603050405020304" pitchFamily="18" charset="0"/>
                  <a:cs typeface="Times New Roman" panose="02020603050405020304" pitchFamily="18" charset="0"/>
                </a:endParaRP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152400" y="852833"/>
                <a:ext cx="8839200" cy="5776567"/>
              </a:xfrm>
              <a:blipFill>
                <a:blip r:embed="rId2"/>
                <a:stretch>
                  <a:fillRect l="-1034" t="-844" r="-1034"/>
                </a:stretch>
              </a:blipFill>
            </p:spPr>
            <p:txBody>
              <a:bodyPr/>
              <a:lstStyle/>
              <a:p>
                <a:r>
                  <a:rPr lang="en-US">
                    <a:noFill/>
                  </a:rPr>
                  <a:t> </a:t>
                </a:r>
              </a:p>
            </p:txBody>
          </p:sp>
        </mc:Fallback>
      </mc:AlternateContent>
      <p:sp>
        <p:nvSpPr>
          <p:cNvPr id="4" name="Title 1">
            <a:extLst>
              <a:ext uri="{FF2B5EF4-FFF2-40B4-BE49-F238E27FC236}">
                <a16:creationId xmlns:a16="http://schemas.microsoft.com/office/drawing/2014/main" id="{34FE8A5E-4A68-9C64-4E8A-8A356B342240}"/>
              </a:ext>
            </a:extLst>
          </p:cNvPr>
          <p:cNvSpPr>
            <a:spLocks noGrp="1"/>
          </p:cNvSpPr>
          <p:nvPr>
            <p:ph type="title"/>
          </p:nvPr>
        </p:nvSpPr>
        <p:spPr>
          <a:xfrm>
            <a:off x="381000" y="228600"/>
            <a:ext cx="8229600" cy="304800"/>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p:sp>
        <p:nvSpPr>
          <p:cNvPr id="5" name="Slide Number Placeholder 4">
            <a:extLst>
              <a:ext uri="{FF2B5EF4-FFF2-40B4-BE49-F238E27FC236}">
                <a16:creationId xmlns:a16="http://schemas.microsoft.com/office/drawing/2014/main" id="{08CE56FF-797D-CE2A-CD9E-AB10E32504A4}"/>
              </a:ext>
            </a:extLst>
          </p:cNvPr>
          <p:cNvSpPr>
            <a:spLocks noGrp="1"/>
          </p:cNvSpPr>
          <p:nvPr>
            <p:ph type="sldNum" sz="quarter" idx="12"/>
          </p:nvPr>
        </p:nvSpPr>
        <p:spPr/>
        <p:txBody>
          <a:bodyPr/>
          <a:lstStyle/>
          <a:p>
            <a:fld id="{23FDA976-B38A-4EC8-851D-4FD5675DB126}" type="slidenum">
              <a:rPr lang="en-US" smtClean="0"/>
              <a:t>13</a:t>
            </a:fld>
            <a:endParaRPr lang="en-US"/>
          </a:p>
        </p:txBody>
      </p:sp>
      <p:cxnSp>
        <p:nvCxnSpPr>
          <p:cNvPr id="6" name="Straight Connector 5">
            <a:extLst>
              <a:ext uri="{FF2B5EF4-FFF2-40B4-BE49-F238E27FC236}">
                <a16:creationId xmlns:a16="http://schemas.microsoft.com/office/drawing/2014/main" id="{129A2888-D8BE-9F5D-8655-C002C196F9A3}"/>
              </a:ext>
            </a:extLst>
          </p:cNvPr>
          <p:cNvCxnSpPr>
            <a:cxnSpLocks/>
          </p:cNvCxnSpPr>
          <p:nvPr/>
        </p:nvCxnSpPr>
        <p:spPr>
          <a:xfrm>
            <a:off x="0" y="693116"/>
            <a:ext cx="91440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7" name="Straight Connector 6">
            <a:extLst>
              <a:ext uri="{FF2B5EF4-FFF2-40B4-BE49-F238E27FC236}">
                <a16:creationId xmlns:a16="http://schemas.microsoft.com/office/drawing/2014/main" id="{CA3D7BF0-43FA-76C2-7F61-6DA031994991}"/>
              </a:ext>
            </a:extLst>
          </p:cNvPr>
          <p:cNvCxnSpPr>
            <a:cxnSpLocks/>
          </p:cNvCxnSpPr>
          <p:nvPr/>
        </p:nvCxnSpPr>
        <p:spPr>
          <a:xfrm>
            <a:off x="0" y="6356350"/>
            <a:ext cx="8839200" cy="0"/>
          </a:xfrm>
          <a:prstGeom prst="line">
            <a:avLst/>
          </a:prstGeom>
        </p:spPr>
        <p:style>
          <a:lnRef idx="3">
            <a:schemeClr val="accent1"/>
          </a:lnRef>
          <a:fillRef idx="0">
            <a:schemeClr val="accent1"/>
          </a:fillRef>
          <a:effectRef idx="2">
            <a:schemeClr val="accent1"/>
          </a:effectRef>
          <a:fontRef idx="minor">
            <a:schemeClr val="tx1"/>
          </a:fontRef>
        </p:style>
      </p:cxnSp>
      <p:sp>
        <p:nvSpPr>
          <p:cNvPr id="2" name="Slide Number Placeholder 5">
            <a:extLst>
              <a:ext uri="{FF2B5EF4-FFF2-40B4-BE49-F238E27FC236}">
                <a16:creationId xmlns:a16="http://schemas.microsoft.com/office/drawing/2014/main" id="{E12AFF02-8DFE-BC32-2D39-C5714638BF19}"/>
              </a:ext>
            </a:extLst>
          </p:cNvPr>
          <p:cNvSpPr txBox="1">
            <a:spLocks/>
          </p:cNvSpPr>
          <p:nvPr/>
        </p:nvSpPr>
        <p:spPr>
          <a:xfrm>
            <a:off x="1676400" y="6372915"/>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13</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0748274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990600"/>
            <a:ext cx="8610600" cy="4724397"/>
          </a:xfrm>
        </p:spPr>
        <p:txBody>
          <a:bodyPr>
            <a:normAutofit/>
          </a:bodyPr>
          <a:lstStyle/>
          <a:p>
            <a:pPr algn="just">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 size or volume reactor required  is the main design parameter for batch reactor.</a:t>
            </a:r>
          </a:p>
          <a:p>
            <a:pPr algn="just">
              <a:lnSpc>
                <a:spcPct val="150000"/>
              </a:lnSpc>
              <a:buFont typeface="Wingdings" panose="05000000000000000000" pitchFamily="2" charset="2"/>
              <a:buChar char="§"/>
            </a:pPr>
            <a:r>
              <a:rPr lang="en-US" sz="2400" dirty="0">
                <a:solidFill>
                  <a:schemeClr val="accent2"/>
                </a:solidFill>
                <a:latin typeface="Times New Roman" panose="02020603050405020304" pitchFamily="18" charset="0"/>
                <a:cs typeface="Times New Roman" panose="02020603050405020304" pitchFamily="18" charset="0"/>
              </a:rPr>
              <a:t>Size</a:t>
            </a:r>
            <a:r>
              <a:rPr lang="en-US" sz="2400" dirty="0">
                <a:latin typeface="Times New Roman" panose="02020603050405020304" pitchFamily="18" charset="0"/>
                <a:cs typeface="Times New Roman" panose="02020603050405020304" pitchFamily="18" charset="0"/>
              </a:rPr>
              <a:t> or </a:t>
            </a:r>
            <a:r>
              <a:rPr lang="en-US" sz="2400" dirty="0">
                <a:solidFill>
                  <a:srgbClr val="0070C0"/>
                </a:solidFill>
                <a:latin typeface="Times New Roman" panose="02020603050405020304" pitchFamily="18" charset="0"/>
                <a:cs typeface="Times New Roman" panose="02020603050405020304" pitchFamily="18" charset="0"/>
              </a:rPr>
              <a:t>volume</a:t>
            </a:r>
            <a:r>
              <a:rPr lang="en-US" sz="2400" dirty="0">
                <a:latin typeface="Times New Roman" panose="02020603050405020304" pitchFamily="18" charset="0"/>
                <a:cs typeface="Times New Roman" panose="02020603050405020304" pitchFamily="18" charset="0"/>
              </a:rPr>
              <a:t> of  a batch reactor required is not directly calculated from material balance. </a:t>
            </a:r>
          </a:p>
          <a:p>
            <a:pPr algn="just">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It is determined after calculating  the cycle time (total time) required for a batch operation. </a:t>
            </a:r>
          </a:p>
          <a:p>
            <a:pPr marL="914400" lvl="2" indent="0">
              <a:buNone/>
            </a:pPr>
            <a:endParaRPr lang="en-US" dirty="0">
              <a:ea typeface="Tahoma" pitchFamily="34" charset="0"/>
              <a:cs typeface="Tahoma" pitchFamily="34" charset="0"/>
            </a:endParaRPr>
          </a:p>
          <a:p>
            <a:endParaRPr lang="en-US" sz="2400" dirty="0"/>
          </a:p>
        </p:txBody>
      </p:sp>
      <p:sp>
        <p:nvSpPr>
          <p:cNvPr id="4" name="Title 1">
            <a:extLst>
              <a:ext uri="{FF2B5EF4-FFF2-40B4-BE49-F238E27FC236}">
                <a16:creationId xmlns:a16="http://schemas.microsoft.com/office/drawing/2014/main" id="{A351CD98-58E3-C911-55A2-94B82125F575}"/>
              </a:ext>
            </a:extLst>
          </p:cNvPr>
          <p:cNvSpPr>
            <a:spLocks noGrp="1"/>
          </p:cNvSpPr>
          <p:nvPr>
            <p:ph type="title"/>
          </p:nvPr>
        </p:nvSpPr>
        <p:spPr>
          <a:xfrm>
            <a:off x="457200" y="304800"/>
            <a:ext cx="8229600" cy="304800"/>
          </a:xfrm>
        </p:spPr>
        <p:txBody>
          <a:bodyPr>
            <a:noAutofit/>
          </a:bodyPr>
          <a:lstStyle/>
          <a:p>
            <a:pPr algn="l"/>
            <a:r>
              <a:rPr lang="en-US" sz="3200" b="1" dirty="0">
                <a:latin typeface="Times New Roman" panose="02020603050405020304" pitchFamily="18" charset="0"/>
                <a:cs typeface="Times New Roman" panose="02020603050405020304" pitchFamily="18" charset="0"/>
              </a:rPr>
              <a:t>2.3. The size or  volume of batch reactor</a:t>
            </a:r>
          </a:p>
        </p:txBody>
      </p:sp>
      <p:sp>
        <p:nvSpPr>
          <p:cNvPr id="5" name="Slide Number Placeholder 4">
            <a:extLst>
              <a:ext uri="{FF2B5EF4-FFF2-40B4-BE49-F238E27FC236}">
                <a16:creationId xmlns:a16="http://schemas.microsoft.com/office/drawing/2014/main" id="{AEAE8FE1-8FAD-6150-CAF5-3DE18390C6E0}"/>
              </a:ext>
            </a:extLst>
          </p:cNvPr>
          <p:cNvSpPr>
            <a:spLocks noGrp="1"/>
          </p:cNvSpPr>
          <p:nvPr>
            <p:ph type="sldNum" sz="quarter" idx="12"/>
          </p:nvPr>
        </p:nvSpPr>
        <p:spPr/>
        <p:txBody>
          <a:bodyPr/>
          <a:lstStyle/>
          <a:p>
            <a:fld id="{23FDA976-B38A-4EC8-851D-4FD5675DB126}" type="slidenum">
              <a:rPr lang="en-US" smtClean="0"/>
              <a:t>14</a:t>
            </a:fld>
            <a:endParaRPr lang="en-US"/>
          </a:p>
        </p:txBody>
      </p:sp>
      <p:cxnSp>
        <p:nvCxnSpPr>
          <p:cNvPr id="6" name="Straight Connector 5">
            <a:extLst>
              <a:ext uri="{FF2B5EF4-FFF2-40B4-BE49-F238E27FC236}">
                <a16:creationId xmlns:a16="http://schemas.microsoft.com/office/drawing/2014/main" id="{809C7943-5A83-FDB5-F16E-B36FA4390ADF}"/>
              </a:ext>
            </a:extLst>
          </p:cNvPr>
          <p:cNvCxnSpPr>
            <a:cxnSpLocks/>
          </p:cNvCxnSpPr>
          <p:nvPr/>
        </p:nvCxnSpPr>
        <p:spPr>
          <a:xfrm>
            <a:off x="0" y="838200"/>
            <a:ext cx="91440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7" name="Straight Connector 6">
            <a:extLst>
              <a:ext uri="{FF2B5EF4-FFF2-40B4-BE49-F238E27FC236}">
                <a16:creationId xmlns:a16="http://schemas.microsoft.com/office/drawing/2014/main" id="{694ACE59-960D-140B-3E4E-8ECCA446CBD1}"/>
              </a:ext>
            </a:extLst>
          </p:cNvPr>
          <p:cNvCxnSpPr>
            <a:cxnSpLocks/>
          </p:cNvCxnSpPr>
          <p:nvPr/>
        </p:nvCxnSpPr>
        <p:spPr>
          <a:xfrm>
            <a:off x="0" y="6356350"/>
            <a:ext cx="8839200" cy="0"/>
          </a:xfrm>
          <a:prstGeom prst="line">
            <a:avLst/>
          </a:prstGeom>
        </p:spPr>
        <p:style>
          <a:lnRef idx="3">
            <a:schemeClr val="accent1"/>
          </a:lnRef>
          <a:fillRef idx="0">
            <a:schemeClr val="accent1"/>
          </a:fillRef>
          <a:effectRef idx="2">
            <a:schemeClr val="accent1"/>
          </a:effectRef>
          <a:fontRef idx="minor">
            <a:schemeClr val="tx1"/>
          </a:fontRef>
        </p:style>
      </p:cxnSp>
      <p:sp>
        <p:nvSpPr>
          <p:cNvPr id="2" name="Slide Number Placeholder 5">
            <a:extLst>
              <a:ext uri="{FF2B5EF4-FFF2-40B4-BE49-F238E27FC236}">
                <a16:creationId xmlns:a16="http://schemas.microsoft.com/office/drawing/2014/main" id="{CA701E51-FA77-63A2-9FDA-F41DD42CE3A1}"/>
              </a:ext>
            </a:extLst>
          </p:cNvPr>
          <p:cNvSpPr txBox="1">
            <a:spLocks/>
          </p:cNvSpPr>
          <p:nvPr/>
        </p:nvSpPr>
        <p:spPr>
          <a:xfrm>
            <a:off x="1676400" y="6372915"/>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14</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349977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CD89B4-0F5D-A641-0BC8-D31289CE4057}"/>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9661BB14-E736-0F78-1261-9E71E84A2792}"/>
                  </a:ext>
                </a:extLst>
              </p:cNvPr>
              <p:cNvSpPr>
                <a:spLocks noGrp="1"/>
              </p:cNvSpPr>
              <p:nvPr>
                <p:ph idx="1"/>
              </p:nvPr>
            </p:nvSpPr>
            <p:spPr>
              <a:xfrm>
                <a:off x="228600" y="761999"/>
                <a:ext cx="8382000" cy="5105402"/>
              </a:xfrm>
            </p:spPr>
            <p:txBody>
              <a:bodyPr>
                <a:normAutofit/>
              </a:bodyPr>
              <a:lstStyle/>
              <a:p>
                <a:pPr marL="0" indent="0" algn="just">
                  <a:lnSpc>
                    <a:spcPct val="150000"/>
                  </a:lnSpc>
                  <a:buNone/>
                </a:pPr>
                <a:r>
                  <a:rPr lang="en-US" sz="2400" b="1" dirty="0">
                    <a:solidFill>
                      <a:srgbClr val="FF0000"/>
                    </a:solidFill>
                    <a:latin typeface="Times New Roman" panose="02020603050405020304" pitchFamily="18" charset="0"/>
                    <a:cs typeface="Times New Roman" panose="02020603050405020304" pitchFamily="18" charset="0"/>
                  </a:rPr>
                  <a:t>The size or volume </a:t>
                </a:r>
                <a:r>
                  <a:rPr lang="en-US" sz="2400" dirty="0">
                    <a:latin typeface="Times New Roman" panose="02020603050405020304" pitchFamily="18" charset="0"/>
                    <a:cs typeface="Times New Roman" panose="02020603050405020304" pitchFamily="18" charset="0"/>
                  </a:rPr>
                  <a:t>of  a batch reactor is determined from the production rate (production capacity)  and  the amount of  product formed per  unit volume per total time</a:t>
                </a:r>
                <a:r>
                  <a:rPr lang="en-US" sz="2800" dirty="0">
                    <a:latin typeface="Times New Roman" panose="02020603050405020304" pitchFamily="18" charset="0"/>
                    <a:cs typeface="Times New Roman" panose="02020603050405020304" pitchFamily="18" charset="0"/>
                  </a:rPr>
                  <a:t>. </a:t>
                </a:r>
              </a:p>
              <a:p>
                <a:pPr marL="800100" lvl="2" indent="0" algn="just">
                  <a:lnSpc>
                    <a:spcPct val="150000"/>
                  </a:lnSpc>
                  <a:buNone/>
                </a:pPr>
                <a14:m>
                  <m:oMath xmlns:m="http://schemas.openxmlformats.org/officeDocument/2006/math">
                    <m:r>
                      <a:rPr lang="en-US" b="0" i="1" smtClean="0">
                        <a:latin typeface="Cambria Math" panose="02040503050406030204" pitchFamily="18" charset="0"/>
                        <a:cs typeface="Times New Roman" panose="02020603050405020304" pitchFamily="18" charset="0"/>
                      </a:rPr>
                      <m:t>𝑉</m:t>
                    </m:r>
                    <m:r>
                      <a:rPr lang="en-US" b="0" i="1" smtClean="0">
                        <a:latin typeface="Cambria Math" panose="02040503050406030204" pitchFamily="18" charset="0"/>
                        <a:cs typeface="Times New Roman" panose="02020603050405020304" pitchFamily="18" charset="0"/>
                      </a:rPr>
                      <m:t>=</m:t>
                    </m:r>
                    <m:f>
                      <m:fPr>
                        <m:ctrlPr>
                          <a:rPr lang="en-US" b="0" i="1" smtClean="0">
                            <a:latin typeface="Cambria Math" panose="02040503050406030204" pitchFamily="18" charset="0"/>
                            <a:cs typeface="Times New Roman" panose="02020603050405020304" pitchFamily="18" charset="0"/>
                          </a:rPr>
                        </m:ctrlPr>
                      </m:fPr>
                      <m:num>
                        <m:sSub>
                          <m:sSubPr>
                            <m:ctrlPr>
                              <a:rPr lang="en-US" b="0" i="1" smtClean="0">
                                <a:latin typeface="Cambria Math" panose="02040503050406030204" pitchFamily="18" charset="0"/>
                                <a:cs typeface="Times New Roman" panose="02020603050405020304" pitchFamily="18" charset="0"/>
                              </a:rPr>
                            </m:ctrlPr>
                          </m:sSubPr>
                          <m:e>
                            <m:r>
                              <a:rPr lang="en-US" b="0" i="1" smtClean="0">
                                <a:latin typeface="Cambria Math" panose="02040503050406030204" pitchFamily="18" charset="0"/>
                                <a:cs typeface="Times New Roman" panose="02020603050405020304" pitchFamily="18" charset="0"/>
                              </a:rPr>
                              <m:t>𝑃</m:t>
                            </m:r>
                          </m:e>
                          <m:sub>
                            <m:r>
                              <a:rPr lang="en-US" b="0" i="1" smtClean="0">
                                <a:latin typeface="Cambria Math" panose="02040503050406030204" pitchFamily="18" charset="0"/>
                                <a:cs typeface="Times New Roman" panose="02020603050405020304" pitchFamily="18" charset="0"/>
                              </a:rPr>
                              <m:t>𝑐</m:t>
                            </m:r>
                          </m:sub>
                        </m:sSub>
                        <m:sSub>
                          <m:sSubPr>
                            <m:ctrlPr>
                              <a:rPr lang="en-US" b="0" i="1" smtClean="0">
                                <a:latin typeface="Cambria Math" panose="02040503050406030204" pitchFamily="18" charset="0"/>
                                <a:cs typeface="Times New Roman" panose="02020603050405020304" pitchFamily="18" charset="0"/>
                              </a:rPr>
                            </m:ctrlPr>
                          </m:sSubPr>
                          <m:e>
                            <m:r>
                              <a:rPr lang="en-US" b="0" i="1" smtClean="0">
                                <a:latin typeface="Cambria Math" panose="02040503050406030204" pitchFamily="18" charset="0"/>
                                <a:cs typeface="Times New Roman" panose="02020603050405020304" pitchFamily="18" charset="0"/>
                              </a:rPr>
                              <m:t>𝑡</m:t>
                            </m:r>
                          </m:e>
                          <m:sub>
                            <m:r>
                              <a:rPr lang="en-US" b="0" i="1" smtClean="0">
                                <a:latin typeface="Cambria Math" panose="02040503050406030204" pitchFamily="18" charset="0"/>
                                <a:cs typeface="Times New Roman" panose="02020603050405020304" pitchFamily="18" charset="0"/>
                              </a:rPr>
                              <m:t>𝑐</m:t>
                            </m:r>
                          </m:sub>
                        </m:sSub>
                      </m:num>
                      <m:den>
                        <m:sSub>
                          <m:sSubPr>
                            <m:ctrlPr>
                              <a:rPr lang="en-US" b="0" i="1" smtClean="0">
                                <a:latin typeface="Cambria Math" panose="02040503050406030204" pitchFamily="18" charset="0"/>
                                <a:cs typeface="Times New Roman" panose="02020603050405020304" pitchFamily="18" charset="0"/>
                              </a:rPr>
                            </m:ctrlPr>
                          </m:sSubPr>
                          <m:e>
                            <m:r>
                              <a:rPr lang="en-US" b="0" i="1" smtClean="0">
                                <a:latin typeface="Cambria Math" panose="02040503050406030204" pitchFamily="18" charset="0"/>
                                <a:cs typeface="Times New Roman" panose="02020603050405020304" pitchFamily="18" charset="0"/>
                              </a:rPr>
                              <m:t>𝑅</m:t>
                            </m:r>
                          </m:e>
                          <m:sub>
                            <m:r>
                              <a:rPr lang="en-US" b="0" i="1" smtClean="0">
                                <a:latin typeface="Cambria Math" panose="02040503050406030204" pitchFamily="18" charset="0"/>
                                <a:cs typeface="Times New Roman" panose="02020603050405020304" pitchFamily="18" charset="0"/>
                              </a:rPr>
                              <m:t>𝑣</m:t>
                            </m:r>
                          </m:sub>
                        </m:sSub>
                      </m:den>
                    </m:f>
                  </m:oMath>
                </a14:m>
                <a:r>
                  <a:rPr lang="en-US" dirty="0">
                    <a:latin typeface="Times New Roman" panose="02020603050405020304" pitchFamily="18" charset="0"/>
                    <a:ea typeface="Tahoma" pitchFamily="34" charset="0"/>
                    <a:cs typeface="Times New Roman" panose="02020603050405020304" pitchFamily="18" charset="0"/>
                  </a:rPr>
                  <a:t>                                                         (2.4)</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Where: V is  volume of a batch reactor, P</a:t>
                </a:r>
                <a:r>
                  <a:rPr lang="en-US" sz="2400" baseline="-25000" dirty="0">
                    <a:latin typeface="Times New Roman" panose="02020603050405020304" pitchFamily="18" charset="0"/>
                    <a:cs typeface="Times New Roman" panose="02020603050405020304" pitchFamily="18" charset="0"/>
                  </a:rPr>
                  <a:t>c</a:t>
                </a:r>
                <a:r>
                  <a:rPr lang="en-US" sz="2400" dirty="0">
                    <a:latin typeface="Times New Roman" panose="02020603050405020304" pitchFamily="18" charset="0"/>
                    <a:cs typeface="Times New Roman" panose="02020603050405020304" pitchFamily="18" charset="0"/>
                  </a:rPr>
                  <a:t> is production rate/ production capacity, </a:t>
                </a:r>
                <a:r>
                  <a:rPr lang="en-US" sz="2400" dirty="0" err="1">
                    <a:latin typeface="Times New Roman" panose="02020603050405020304" pitchFamily="18" charset="0"/>
                    <a:cs typeface="Times New Roman" panose="02020603050405020304" pitchFamily="18" charset="0"/>
                  </a:rPr>
                  <a:t>R</a:t>
                </a:r>
                <a:r>
                  <a:rPr lang="en-US" sz="2400" baseline="-25000" dirty="0" err="1">
                    <a:latin typeface="Times New Roman" panose="02020603050405020304" pitchFamily="18" charset="0"/>
                    <a:cs typeface="Times New Roman" panose="02020603050405020304" pitchFamily="18" charset="0"/>
                  </a:rPr>
                  <a:t>v</a:t>
                </a:r>
                <a:r>
                  <a:rPr lang="en-US" sz="2400" dirty="0">
                    <a:latin typeface="Times New Roman" panose="02020603050405020304" pitchFamily="18" charset="0"/>
                    <a:cs typeface="Times New Roman" panose="02020603050405020304" pitchFamily="18" charset="0"/>
                  </a:rPr>
                  <a:t> is amount of product formed per unit volume, and </a:t>
                </a:r>
                <a:r>
                  <a:rPr lang="en-US" sz="2400" dirty="0" err="1">
                    <a:latin typeface="Times New Roman" panose="02020603050405020304" pitchFamily="18" charset="0"/>
                    <a:cs typeface="Times New Roman" panose="02020603050405020304" pitchFamily="18" charset="0"/>
                  </a:rPr>
                  <a:t>t</a:t>
                </a:r>
                <a:r>
                  <a:rPr lang="en-US" sz="2400" baseline="-25000" dirty="0" err="1">
                    <a:latin typeface="Times New Roman" panose="02020603050405020304" pitchFamily="18" charset="0"/>
                    <a:cs typeface="Times New Roman" panose="02020603050405020304" pitchFamily="18" charset="0"/>
                  </a:rPr>
                  <a:t>c</a:t>
                </a:r>
                <a:r>
                  <a:rPr lang="en-US" sz="2400" dirty="0">
                    <a:latin typeface="Times New Roman" panose="02020603050405020304" pitchFamily="18" charset="0"/>
                    <a:cs typeface="Times New Roman" panose="02020603050405020304" pitchFamily="18" charset="0"/>
                  </a:rPr>
                  <a:t> is total time/ cycle time.</a:t>
                </a:r>
              </a:p>
            </p:txBody>
          </p:sp>
        </mc:Choice>
        <mc:Fallback xmlns="">
          <p:sp>
            <p:nvSpPr>
              <p:cNvPr id="3" name="Content Placeholder 2">
                <a:extLst>
                  <a:ext uri="{FF2B5EF4-FFF2-40B4-BE49-F238E27FC236}">
                    <a16:creationId xmlns:a16="http://schemas.microsoft.com/office/drawing/2014/main" id="{9661BB14-E736-0F78-1261-9E71E84A2792}"/>
                  </a:ext>
                </a:extLst>
              </p:cNvPr>
              <p:cNvSpPr>
                <a:spLocks noGrp="1" noRot="1" noChangeAspect="1" noMove="1" noResize="1" noEditPoints="1" noAdjustHandles="1" noChangeArrowheads="1" noChangeShapeType="1" noTextEdit="1"/>
              </p:cNvSpPr>
              <p:nvPr>
                <p:ph idx="1"/>
              </p:nvPr>
            </p:nvSpPr>
            <p:spPr>
              <a:xfrm>
                <a:off x="228600" y="761999"/>
                <a:ext cx="8382000" cy="5105402"/>
              </a:xfrm>
              <a:blipFill>
                <a:blip r:embed="rId2"/>
                <a:stretch>
                  <a:fillRect l="-1164" r="-1091"/>
                </a:stretch>
              </a:blipFill>
            </p:spPr>
            <p:txBody>
              <a:bodyPr/>
              <a:lstStyle/>
              <a:p>
                <a:r>
                  <a:rPr lang="en-US">
                    <a:noFill/>
                  </a:rPr>
                  <a:t> </a:t>
                </a:r>
              </a:p>
            </p:txBody>
          </p:sp>
        </mc:Fallback>
      </mc:AlternateContent>
      <p:sp>
        <p:nvSpPr>
          <p:cNvPr id="4" name="Title 1">
            <a:extLst>
              <a:ext uri="{FF2B5EF4-FFF2-40B4-BE49-F238E27FC236}">
                <a16:creationId xmlns:a16="http://schemas.microsoft.com/office/drawing/2014/main" id="{4CB9BA6D-B5B1-D8EE-F29F-8886B6653AAB}"/>
              </a:ext>
            </a:extLst>
          </p:cNvPr>
          <p:cNvSpPr>
            <a:spLocks noGrp="1"/>
          </p:cNvSpPr>
          <p:nvPr>
            <p:ph type="title"/>
          </p:nvPr>
        </p:nvSpPr>
        <p:spPr>
          <a:xfrm>
            <a:off x="457200" y="304800"/>
            <a:ext cx="8229600" cy="304800"/>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p:sp>
        <p:nvSpPr>
          <p:cNvPr id="5" name="Slide Number Placeholder 4">
            <a:extLst>
              <a:ext uri="{FF2B5EF4-FFF2-40B4-BE49-F238E27FC236}">
                <a16:creationId xmlns:a16="http://schemas.microsoft.com/office/drawing/2014/main" id="{17677AE2-975B-4D90-0BEA-50DF92F307C3}"/>
              </a:ext>
            </a:extLst>
          </p:cNvPr>
          <p:cNvSpPr>
            <a:spLocks noGrp="1"/>
          </p:cNvSpPr>
          <p:nvPr>
            <p:ph type="sldNum" sz="quarter" idx="12"/>
          </p:nvPr>
        </p:nvSpPr>
        <p:spPr/>
        <p:txBody>
          <a:bodyPr/>
          <a:lstStyle/>
          <a:p>
            <a:fld id="{23FDA976-B38A-4EC8-851D-4FD5675DB126}" type="slidenum">
              <a:rPr lang="en-US" smtClean="0"/>
              <a:t>15</a:t>
            </a:fld>
            <a:endParaRPr lang="en-US"/>
          </a:p>
        </p:txBody>
      </p:sp>
      <p:cxnSp>
        <p:nvCxnSpPr>
          <p:cNvPr id="6" name="Straight Connector 5">
            <a:extLst>
              <a:ext uri="{FF2B5EF4-FFF2-40B4-BE49-F238E27FC236}">
                <a16:creationId xmlns:a16="http://schemas.microsoft.com/office/drawing/2014/main" id="{7EC36385-D152-8F83-5597-F8F0CC5E1E13}"/>
              </a:ext>
            </a:extLst>
          </p:cNvPr>
          <p:cNvCxnSpPr>
            <a:cxnSpLocks/>
          </p:cNvCxnSpPr>
          <p:nvPr/>
        </p:nvCxnSpPr>
        <p:spPr>
          <a:xfrm>
            <a:off x="0" y="762000"/>
            <a:ext cx="92202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7" name="Straight Connector 6">
            <a:extLst>
              <a:ext uri="{FF2B5EF4-FFF2-40B4-BE49-F238E27FC236}">
                <a16:creationId xmlns:a16="http://schemas.microsoft.com/office/drawing/2014/main" id="{12A3BC08-62F9-21A1-2979-68C587986A39}"/>
              </a:ext>
            </a:extLst>
          </p:cNvPr>
          <p:cNvCxnSpPr>
            <a:cxnSpLocks/>
          </p:cNvCxnSpPr>
          <p:nvPr/>
        </p:nvCxnSpPr>
        <p:spPr>
          <a:xfrm>
            <a:off x="0" y="6356350"/>
            <a:ext cx="9144000" cy="16565"/>
          </a:xfrm>
          <a:prstGeom prst="line">
            <a:avLst/>
          </a:prstGeom>
        </p:spPr>
        <p:style>
          <a:lnRef idx="3">
            <a:schemeClr val="accent1"/>
          </a:lnRef>
          <a:fillRef idx="0">
            <a:schemeClr val="accent1"/>
          </a:fillRef>
          <a:effectRef idx="2">
            <a:schemeClr val="accent1"/>
          </a:effectRef>
          <a:fontRef idx="minor">
            <a:schemeClr val="tx1"/>
          </a:fontRef>
        </p:style>
      </p:cxnSp>
      <p:sp>
        <p:nvSpPr>
          <p:cNvPr id="2" name="Slide Number Placeholder 5">
            <a:extLst>
              <a:ext uri="{FF2B5EF4-FFF2-40B4-BE49-F238E27FC236}">
                <a16:creationId xmlns:a16="http://schemas.microsoft.com/office/drawing/2014/main" id="{DC03E64D-88B1-FFD7-1822-5EBDA9B2659E}"/>
              </a:ext>
            </a:extLst>
          </p:cNvPr>
          <p:cNvSpPr txBox="1">
            <a:spLocks/>
          </p:cNvSpPr>
          <p:nvPr/>
        </p:nvSpPr>
        <p:spPr>
          <a:xfrm>
            <a:off x="1676400" y="6372915"/>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15</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366176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281F07-F4C4-5F89-2E6E-508CD19E6579}"/>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B11DDB9-FC40-3E8C-4339-04773185FA2E}"/>
              </a:ext>
            </a:extLst>
          </p:cNvPr>
          <p:cNvSpPr>
            <a:spLocks noGrp="1"/>
          </p:cNvSpPr>
          <p:nvPr>
            <p:ph idx="1"/>
          </p:nvPr>
        </p:nvSpPr>
        <p:spPr>
          <a:xfrm>
            <a:off x="228600" y="672546"/>
            <a:ext cx="8686800" cy="5596029"/>
          </a:xfrm>
        </p:spPr>
        <p:txBody>
          <a:bodyPr>
            <a:normAutofit fontScale="92500" lnSpcReduction="20000"/>
          </a:bodyPr>
          <a:lstStyle/>
          <a:p>
            <a:pPr marL="0" indent="0">
              <a:lnSpc>
                <a:spcPct val="150000"/>
              </a:lnSpc>
              <a:buNone/>
            </a:pPr>
            <a:r>
              <a:rPr lang="en-US" sz="2600" spc="-150" dirty="0">
                <a:latin typeface="Times New Roman" panose="02020603050405020304" pitchFamily="18" charset="0"/>
                <a:cs typeface="Times New Roman" panose="02020603050405020304" pitchFamily="18" charset="0"/>
              </a:rPr>
              <a:t>The process design of  isothermal reactor  can be obtained  by using materials and energy balance . </a:t>
            </a:r>
          </a:p>
          <a:p>
            <a:pPr marL="0" indent="0">
              <a:lnSpc>
                <a:spcPct val="150000"/>
              </a:lnSpc>
              <a:buNone/>
            </a:pPr>
            <a:r>
              <a:rPr lang="en-US" sz="2600" spc="-150" dirty="0">
                <a:latin typeface="Times New Roman" panose="02020603050405020304" pitchFamily="18" charset="0"/>
                <a:cs typeface="Times New Roman" panose="02020603050405020304" pitchFamily="18" charset="0"/>
              </a:rPr>
              <a:t>Consider the following simple reaction which is take placed in the   batch reactor  as shown in </a:t>
            </a:r>
            <a:r>
              <a:rPr lang="en-US" sz="2600" b="1" spc="-150" dirty="0">
                <a:latin typeface="Times New Roman" panose="02020603050405020304" pitchFamily="18" charset="0"/>
                <a:cs typeface="Times New Roman" panose="02020603050405020304" pitchFamily="18" charset="0"/>
              </a:rPr>
              <a:t>Figure 2. 3</a:t>
            </a:r>
            <a:r>
              <a:rPr lang="en-US" sz="2600" spc="-150" dirty="0">
                <a:latin typeface="Times New Roman" panose="02020603050405020304" pitchFamily="18" charset="0"/>
                <a:cs typeface="Times New Roman" panose="02020603050405020304" pitchFamily="18" charset="0"/>
              </a:rPr>
              <a:t>. </a:t>
            </a:r>
          </a:p>
          <a:p>
            <a:pPr marL="0" indent="0">
              <a:lnSpc>
                <a:spcPct val="150000"/>
              </a:lnSpc>
              <a:buNone/>
            </a:pPr>
            <a:r>
              <a:rPr lang="en-US" sz="2600" spc="-150" dirty="0">
                <a:latin typeface="Times New Roman" panose="02020603050405020304" pitchFamily="18" charset="0"/>
                <a:cs typeface="Times New Roman" panose="02020603050405020304" pitchFamily="18" charset="0"/>
              </a:rPr>
              <a:t>                    A------------------&gt; R                                                     (2.5)</a:t>
            </a:r>
          </a:p>
          <a:p>
            <a:pPr marL="0" indent="0">
              <a:lnSpc>
                <a:spcPct val="150000"/>
              </a:lnSpc>
              <a:buNone/>
            </a:pPr>
            <a:r>
              <a:rPr lang="en-US" sz="2600" spc="-150" dirty="0">
                <a:latin typeface="Times New Roman" panose="02020603050405020304" pitchFamily="18" charset="0"/>
                <a:cs typeface="Times New Roman" panose="02020603050405020304" pitchFamily="18" charset="0"/>
              </a:rPr>
              <a:t>Where: A is reactant and R is product. </a:t>
            </a:r>
          </a:p>
          <a:p>
            <a:pPr marL="0" indent="0">
              <a:buNone/>
            </a:pPr>
            <a:endParaRPr lang="en-US" sz="2400" spc="-150" dirty="0">
              <a:latin typeface="Times New Roman" panose="02020603050405020304" pitchFamily="18" charset="0"/>
              <a:cs typeface="Times New Roman" panose="02020603050405020304" pitchFamily="18" charset="0"/>
            </a:endParaRPr>
          </a:p>
          <a:p>
            <a:pPr marL="0" indent="0">
              <a:buNone/>
            </a:pPr>
            <a:endParaRPr lang="en-US" sz="2400" spc="-150" dirty="0">
              <a:latin typeface="Times New Roman" panose="02020603050405020304" pitchFamily="18" charset="0"/>
              <a:cs typeface="Times New Roman" panose="02020603050405020304" pitchFamily="18" charset="0"/>
            </a:endParaRPr>
          </a:p>
          <a:p>
            <a:pPr marL="0" indent="0">
              <a:buNone/>
            </a:pPr>
            <a:endParaRPr lang="en-US" sz="2400" spc="-150" dirty="0">
              <a:latin typeface="Times New Roman" panose="02020603050405020304" pitchFamily="18" charset="0"/>
              <a:cs typeface="Times New Roman" panose="02020603050405020304" pitchFamily="18" charset="0"/>
            </a:endParaRPr>
          </a:p>
          <a:p>
            <a:pPr marL="0" indent="0">
              <a:buNone/>
            </a:pPr>
            <a:endParaRPr lang="en-US" sz="2400" spc="-150" dirty="0">
              <a:latin typeface="Times New Roman" panose="02020603050405020304" pitchFamily="18" charset="0"/>
              <a:cs typeface="Times New Roman" panose="02020603050405020304" pitchFamily="18" charset="0"/>
            </a:endParaRPr>
          </a:p>
          <a:p>
            <a:pPr marL="0" indent="0">
              <a:buNone/>
            </a:pPr>
            <a:endParaRPr lang="en-US" sz="2400" b="1" dirty="0">
              <a:highlight>
                <a:srgbClr val="FFFF00"/>
              </a:highlight>
              <a:latin typeface="Times New Roman" panose="02020603050405020304" pitchFamily="18" charset="0"/>
              <a:cs typeface="Times New Roman" panose="02020603050405020304" pitchFamily="18" charset="0"/>
            </a:endParaRPr>
          </a:p>
          <a:p>
            <a:pPr marL="0" indent="0">
              <a:buNone/>
            </a:pPr>
            <a:endParaRPr lang="en-US" sz="2400" b="1" dirty="0">
              <a:latin typeface="Times New Roman" panose="02020603050405020304" pitchFamily="18" charset="0"/>
              <a:cs typeface="Times New Roman" panose="02020603050405020304" pitchFamily="18" charset="0"/>
            </a:endParaRPr>
          </a:p>
          <a:p>
            <a:pPr marL="0" indent="0">
              <a:buNone/>
            </a:pPr>
            <a:r>
              <a:rPr lang="en-US" sz="2400" b="1" dirty="0">
                <a:latin typeface="Times New Roman" panose="02020603050405020304" pitchFamily="18" charset="0"/>
                <a:cs typeface="Times New Roman" panose="02020603050405020304" pitchFamily="18" charset="0"/>
              </a:rPr>
              <a:t>Figure 2.3. </a:t>
            </a:r>
            <a:r>
              <a:rPr lang="en-US" sz="2400" dirty="0">
                <a:latin typeface="Times New Roman" panose="02020603050405020304" pitchFamily="18" charset="0"/>
                <a:cs typeface="Times New Roman" panose="02020603050405020304" pitchFamily="18" charset="0"/>
              </a:rPr>
              <a:t>A batch reactor</a:t>
            </a:r>
          </a:p>
          <a:p>
            <a:pPr marL="0" indent="0">
              <a:buNone/>
            </a:pPr>
            <a:endParaRPr lang="en-US" sz="2400" spc="-150" dirty="0">
              <a:latin typeface="Times New Roman" panose="02020603050405020304" pitchFamily="18" charset="0"/>
              <a:cs typeface="Times New Roman" panose="02020603050405020304" pitchFamily="18" charset="0"/>
            </a:endParaRPr>
          </a:p>
          <a:p>
            <a:pPr marL="0" indent="0">
              <a:buNone/>
            </a:pPr>
            <a:endParaRPr lang="en-US" sz="2400" spc="-150" dirty="0">
              <a:latin typeface="Times New Roman" panose="02020603050405020304" pitchFamily="18" charset="0"/>
              <a:cs typeface="Times New Roman" panose="02020603050405020304" pitchFamily="18" charset="0"/>
            </a:endParaRPr>
          </a:p>
        </p:txBody>
      </p:sp>
      <p:sp>
        <p:nvSpPr>
          <p:cNvPr id="5" name="Slide Number Placeholder 4">
            <a:extLst>
              <a:ext uri="{FF2B5EF4-FFF2-40B4-BE49-F238E27FC236}">
                <a16:creationId xmlns:a16="http://schemas.microsoft.com/office/drawing/2014/main" id="{42890F27-08C2-760E-C011-F35EDA9F20C0}"/>
              </a:ext>
            </a:extLst>
          </p:cNvPr>
          <p:cNvSpPr>
            <a:spLocks noGrp="1"/>
          </p:cNvSpPr>
          <p:nvPr>
            <p:ph type="sldNum" sz="quarter" idx="12"/>
          </p:nvPr>
        </p:nvSpPr>
        <p:spPr/>
        <p:txBody>
          <a:bodyPr/>
          <a:lstStyle/>
          <a:p>
            <a:fld id="{23FDA976-B38A-4EC8-851D-4FD5675DB126}" type="slidenum">
              <a:rPr lang="en-US" smtClean="0"/>
              <a:t>16</a:t>
            </a:fld>
            <a:endParaRPr lang="en-US"/>
          </a:p>
        </p:txBody>
      </p:sp>
      <p:cxnSp>
        <p:nvCxnSpPr>
          <p:cNvPr id="6" name="Straight Connector 5">
            <a:extLst>
              <a:ext uri="{FF2B5EF4-FFF2-40B4-BE49-F238E27FC236}">
                <a16:creationId xmlns:a16="http://schemas.microsoft.com/office/drawing/2014/main" id="{C8DB0448-F926-06AF-DC26-5689AF11F2B7}"/>
              </a:ext>
            </a:extLst>
          </p:cNvPr>
          <p:cNvCxnSpPr>
            <a:cxnSpLocks/>
          </p:cNvCxnSpPr>
          <p:nvPr/>
        </p:nvCxnSpPr>
        <p:spPr>
          <a:xfrm>
            <a:off x="152400" y="672548"/>
            <a:ext cx="91440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7" name="Straight Connector 6">
            <a:extLst>
              <a:ext uri="{FF2B5EF4-FFF2-40B4-BE49-F238E27FC236}">
                <a16:creationId xmlns:a16="http://schemas.microsoft.com/office/drawing/2014/main" id="{0F2DB3DC-E59F-1245-3D02-116E166C7E63}"/>
              </a:ext>
            </a:extLst>
          </p:cNvPr>
          <p:cNvCxnSpPr>
            <a:cxnSpLocks/>
          </p:cNvCxnSpPr>
          <p:nvPr/>
        </p:nvCxnSpPr>
        <p:spPr>
          <a:xfrm>
            <a:off x="0" y="6356350"/>
            <a:ext cx="8839200" cy="0"/>
          </a:xfrm>
          <a:prstGeom prst="line">
            <a:avLst/>
          </a:prstGeom>
        </p:spPr>
        <p:style>
          <a:lnRef idx="3">
            <a:schemeClr val="accent1"/>
          </a:lnRef>
          <a:fillRef idx="0">
            <a:schemeClr val="accent1"/>
          </a:fillRef>
          <a:effectRef idx="2">
            <a:schemeClr val="accent1"/>
          </a:effectRef>
          <a:fontRef idx="minor">
            <a:schemeClr val="tx1"/>
          </a:fontRef>
        </p:style>
      </p:cxnSp>
      <p:sp>
        <p:nvSpPr>
          <p:cNvPr id="9" name="TextBox 8">
            <a:extLst>
              <a:ext uri="{FF2B5EF4-FFF2-40B4-BE49-F238E27FC236}">
                <a16:creationId xmlns:a16="http://schemas.microsoft.com/office/drawing/2014/main" id="{02B8F29F-A11B-AD25-7C3C-08EB95412551}"/>
              </a:ext>
            </a:extLst>
          </p:cNvPr>
          <p:cNvSpPr txBox="1"/>
          <p:nvPr/>
        </p:nvSpPr>
        <p:spPr>
          <a:xfrm>
            <a:off x="609601" y="0"/>
            <a:ext cx="8305798" cy="584775"/>
          </a:xfrm>
          <a:prstGeom prst="rect">
            <a:avLst/>
          </a:prstGeom>
          <a:noFill/>
        </p:spPr>
        <p:txBody>
          <a:bodyPr wrap="square">
            <a:spAutoFit/>
          </a:bodyPr>
          <a:lstStyle/>
          <a:p>
            <a:r>
              <a:rPr kumimoji="0" lang="en-US" sz="3200" b="1" i="0" u="none" strike="noStrike" kern="1200" cap="none" spc="0" normalizeH="0" baseline="0" noProof="0" dirty="0">
                <a:ln>
                  <a:noFill/>
                </a:ln>
                <a:solidFill>
                  <a:prstClr val="black"/>
                </a:solidFill>
                <a:effectLst/>
                <a:uLnTx/>
                <a:uFillTx/>
                <a:latin typeface="Times New Roman" panose="02020603050405020304" pitchFamily="18" charset="0"/>
                <a:ea typeface="+mj-ea"/>
                <a:cs typeface="Times New Roman" panose="02020603050405020304" pitchFamily="18" charset="0"/>
              </a:rPr>
              <a:t>2.4. </a:t>
            </a:r>
            <a:r>
              <a:rPr lang="en-US" sz="3200" b="1" dirty="0">
                <a:solidFill>
                  <a:prstClr val="black"/>
                </a:solidFill>
                <a:latin typeface="Times New Roman" panose="02020603050405020304" pitchFamily="18" charset="0"/>
                <a:ea typeface="+mj-ea"/>
                <a:cs typeface="Times New Roman" panose="02020603050405020304" pitchFamily="18" charset="0"/>
              </a:rPr>
              <a:t>I</a:t>
            </a:r>
            <a:r>
              <a:rPr kumimoji="0" lang="en-US" sz="3200" b="1" i="0" u="none" strike="noStrike" kern="1200" cap="none" spc="0" normalizeH="0" baseline="0" noProof="0" dirty="0" err="1">
                <a:ln>
                  <a:noFill/>
                </a:ln>
                <a:solidFill>
                  <a:prstClr val="black"/>
                </a:solidFill>
                <a:effectLst/>
                <a:uLnTx/>
                <a:uFillTx/>
                <a:latin typeface="Times New Roman" panose="02020603050405020304" pitchFamily="18" charset="0"/>
                <a:ea typeface="+mj-ea"/>
                <a:cs typeface="Times New Roman" panose="02020603050405020304" pitchFamily="18" charset="0"/>
              </a:rPr>
              <a:t>sothermal</a:t>
            </a:r>
            <a:r>
              <a:rPr kumimoji="0" lang="en-US" sz="3200" b="1" i="0" u="none" strike="noStrike" kern="1200" cap="none" spc="0" normalizeH="0" baseline="0" noProof="0" dirty="0">
                <a:ln>
                  <a:noFill/>
                </a:ln>
                <a:solidFill>
                  <a:prstClr val="black"/>
                </a:solidFill>
                <a:effectLst/>
                <a:uLnTx/>
                <a:uFillTx/>
                <a:latin typeface="Times New Roman" panose="02020603050405020304" pitchFamily="18" charset="0"/>
                <a:ea typeface="+mj-ea"/>
                <a:cs typeface="Times New Roman" panose="02020603050405020304" pitchFamily="18" charset="0"/>
              </a:rPr>
              <a:t> batch reactor design equations</a:t>
            </a:r>
            <a:r>
              <a:rPr lang="en-US" b="1" dirty="0">
                <a:solidFill>
                  <a:prstClr val="black"/>
                </a:solidFill>
                <a:latin typeface="Times New Roman" panose="02020603050405020304" pitchFamily="18" charset="0"/>
                <a:ea typeface="+mj-ea"/>
                <a:cs typeface="Times New Roman" panose="02020603050405020304" pitchFamily="18" charset="0"/>
              </a:rPr>
              <a:t> </a:t>
            </a:r>
            <a:endParaRPr lang="en-US" dirty="0"/>
          </a:p>
        </p:txBody>
      </p:sp>
      <p:grpSp>
        <p:nvGrpSpPr>
          <p:cNvPr id="15" name="Group 14">
            <a:extLst>
              <a:ext uri="{FF2B5EF4-FFF2-40B4-BE49-F238E27FC236}">
                <a16:creationId xmlns:a16="http://schemas.microsoft.com/office/drawing/2014/main" id="{0516C1CE-34C2-5018-30E2-B647C853EA0F}"/>
              </a:ext>
            </a:extLst>
          </p:cNvPr>
          <p:cNvGrpSpPr/>
          <p:nvPr/>
        </p:nvGrpSpPr>
        <p:grpSpPr>
          <a:xfrm>
            <a:off x="990600" y="3984557"/>
            <a:ext cx="1371600" cy="1702904"/>
            <a:chOff x="1058517" y="3276600"/>
            <a:chExt cx="1371600" cy="1702904"/>
          </a:xfrm>
        </p:grpSpPr>
        <p:sp>
          <p:nvSpPr>
            <p:cNvPr id="8" name="Flowchart: Magnetic Disk 7">
              <a:extLst>
                <a:ext uri="{FF2B5EF4-FFF2-40B4-BE49-F238E27FC236}">
                  <a16:creationId xmlns:a16="http://schemas.microsoft.com/office/drawing/2014/main" id="{C6F42000-2A27-1E54-6B75-99302144DFB4}"/>
                </a:ext>
              </a:extLst>
            </p:cNvPr>
            <p:cNvSpPr/>
            <p:nvPr/>
          </p:nvSpPr>
          <p:spPr>
            <a:xfrm>
              <a:off x="1058517" y="3455504"/>
              <a:ext cx="1371600" cy="1524000"/>
            </a:xfrm>
            <a:prstGeom prst="flowChartMagneticDisk">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US" dirty="0"/>
            </a:p>
          </p:txBody>
        </p:sp>
        <p:sp>
          <p:nvSpPr>
            <p:cNvPr id="10" name="Oval 9">
              <a:extLst>
                <a:ext uri="{FF2B5EF4-FFF2-40B4-BE49-F238E27FC236}">
                  <a16:creationId xmlns:a16="http://schemas.microsoft.com/office/drawing/2014/main" id="{7DD55ADD-0666-F973-77A4-42DB7300631F}"/>
                </a:ext>
              </a:extLst>
            </p:cNvPr>
            <p:cNvSpPr/>
            <p:nvPr/>
          </p:nvSpPr>
          <p:spPr>
            <a:xfrm>
              <a:off x="1287117" y="4419600"/>
              <a:ext cx="457200" cy="152400"/>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a:extLst>
                <a:ext uri="{FF2B5EF4-FFF2-40B4-BE49-F238E27FC236}">
                  <a16:creationId xmlns:a16="http://schemas.microsoft.com/office/drawing/2014/main" id="{46461737-C4BE-9525-CDA9-60FCEF06CFD2}"/>
                </a:ext>
              </a:extLst>
            </p:cNvPr>
            <p:cNvSpPr/>
            <p:nvPr/>
          </p:nvSpPr>
          <p:spPr>
            <a:xfrm>
              <a:off x="1744317" y="4432852"/>
              <a:ext cx="457200" cy="152400"/>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3" name="Straight Connector 12">
              <a:extLst>
                <a:ext uri="{FF2B5EF4-FFF2-40B4-BE49-F238E27FC236}">
                  <a16:creationId xmlns:a16="http://schemas.microsoft.com/office/drawing/2014/main" id="{EAC6599A-97AA-4AC2-6E52-284323426144}"/>
                </a:ext>
              </a:extLst>
            </p:cNvPr>
            <p:cNvCxnSpPr>
              <a:stCxn id="11" idx="2"/>
            </p:cNvCxnSpPr>
            <p:nvPr/>
          </p:nvCxnSpPr>
          <p:spPr>
            <a:xfrm flipV="1">
              <a:off x="1744317" y="3276600"/>
              <a:ext cx="0" cy="1232452"/>
            </a:xfrm>
            <a:prstGeom prst="line">
              <a:avLst/>
            </a:prstGeom>
          </p:spPr>
          <p:style>
            <a:lnRef idx="3">
              <a:schemeClr val="accent2"/>
            </a:lnRef>
            <a:fillRef idx="0">
              <a:schemeClr val="accent2"/>
            </a:fillRef>
            <a:effectRef idx="2">
              <a:schemeClr val="accent2"/>
            </a:effectRef>
            <a:fontRef idx="minor">
              <a:schemeClr val="tx1"/>
            </a:fontRef>
          </p:style>
        </p:cxnSp>
      </p:grpSp>
      <p:sp>
        <p:nvSpPr>
          <p:cNvPr id="2" name="Slide Number Placeholder 5">
            <a:extLst>
              <a:ext uri="{FF2B5EF4-FFF2-40B4-BE49-F238E27FC236}">
                <a16:creationId xmlns:a16="http://schemas.microsoft.com/office/drawing/2014/main" id="{1E949D51-642B-E769-5CB5-BDB6E72EB624}"/>
              </a:ext>
            </a:extLst>
          </p:cNvPr>
          <p:cNvSpPr txBox="1">
            <a:spLocks/>
          </p:cNvSpPr>
          <p:nvPr/>
        </p:nvSpPr>
        <p:spPr>
          <a:xfrm>
            <a:off x="1676400" y="6372915"/>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16</a:t>
            </a:fld>
            <a:endParaRPr lang="en-US" b="1" dirty="0">
              <a:solidFill>
                <a:prstClr val="black"/>
              </a:solidFill>
              <a:latin typeface="Times New Roman" panose="02020603050405020304" pitchFamily="18" charset="0"/>
              <a:cs typeface="Times New Roman" panose="02020603050405020304" pitchFamily="18" charset="0"/>
            </a:endParaRPr>
          </a:p>
        </p:txBody>
      </p:sp>
      <mc:AlternateContent xmlns:mc="http://schemas.openxmlformats.org/markup-compatibility/2006" xmlns:p14="http://schemas.microsoft.com/office/powerpoint/2010/main">
        <mc:Choice Requires="p14">
          <p:contentPart p14:bwMode="auto" r:id="rId2">
            <p14:nvContentPartPr>
              <p14:cNvPr id="14" name="Ink 13">
                <a:extLst>
                  <a:ext uri="{FF2B5EF4-FFF2-40B4-BE49-F238E27FC236}">
                    <a16:creationId xmlns:a16="http://schemas.microsoft.com/office/drawing/2014/main" id="{53C7A000-8AB3-50E4-E6F9-6A51DC006999}"/>
                  </a:ext>
                </a:extLst>
              </p14:cNvPr>
              <p14:cNvContentPartPr/>
              <p14:nvPr/>
            </p14:nvContentPartPr>
            <p14:xfrm>
              <a:off x="1966680" y="4720555"/>
              <a:ext cx="995400" cy="718200"/>
            </p14:xfrm>
          </p:contentPart>
        </mc:Choice>
        <mc:Fallback xmlns="">
          <p:pic>
            <p:nvPicPr>
              <p:cNvPr id="14" name="Ink 13">
                <a:extLst>
                  <a:ext uri="{FF2B5EF4-FFF2-40B4-BE49-F238E27FC236}">
                    <a16:creationId xmlns:a16="http://schemas.microsoft.com/office/drawing/2014/main" id="{53C7A000-8AB3-50E4-E6F9-6A51DC006999}"/>
                  </a:ext>
                </a:extLst>
              </p:cNvPr>
              <p:cNvPicPr/>
              <p:nvPr/>
            </p:nvPicPr>
            <p:blipFill>
              <a:blip r:embed="rId3"/>
              <a:stretch>
                <a:fillRect/>
              </a:stretch>
            </p:blipFill>
            <p:spPr>
              <a:xfrm>
                <a:off x="1957680" y="4711915"/>
                <a:ext cx="1013040" cy="735840"/>
              </a:xfrm>
              <a:prstGeom prst="rect">
                <a:avLst/>
              </a:prstGeom>
            </p:spPr>
          </p:pic>
        </mc:Fallback>
      </mc:AlternateContent>
      <mc:AlternateContent xmlns:mc="http://schemas.openxmlformats.org/markup-compatibility/2006" xmlns:p14="http://schemas.microsoft.com/office/powerpoint/2010/main">
        <mc:Choice Requires="p14">
          <p:contentPart p14:bwMode="auto" r:id="rId4">
            <p14:nvContentPartPr>
              <p14:cNvPr id="16" name="Ink 15">
                <a:extLst>
                  <a:ext uri="{FF2B5EF4-FFF2-40B4-BE49-F238E27FC236}">
                    <a16:creationId xmlns:a16="http://schemas.microsoft.com/office/drawing/2014/main" id="{753B8EDE-72DD-12C1-BDD0-1BE5AED4C6E7}"/>
                  </a:ext>
                </a:extLst>
              </p14:cNvPr>
              <p14:cNvContentPartPr/>
              <p14:nvPr/>
            </p14:nvContentPartPr>
            <p14:xfrm>
              <a:off x="3211920" y="4540195"/>
              <a:ext cx="357480" cy="271080"/>
            </p14:xfrm>
          </p:contentPart>
        </mc:Choice>
        <mc:Fallback xmlns="">
          <p:pic>
            <p:nvPicPr>
              <p:cNvPr id="16" name="Ink 15">
                <a:extLst>
                  <a:ext uri="{FF2B5EF4-FFF2-40B4-BE49-F238E27FC236}">
                    <a16:creationId xmlns:a16="http://schemas.microsoft.com/office/drawing/2014/main" id="{753B8EDE-72DD-12C1-BDD0-1BE5AED4C6E7}"/>
                  </a:ext>
                </a:extLst>
              </p:cNvPr>
              <p:cNvPicPr/>
              <p:nvPr/>
            </p:nvPicPr>
            <p:blipFill>
              <a:blip r:embed="rId5"/>
              <a:stretch>
                <a:fillRect/>
              </a:stretch>
            </p:blipFill>
            <p:spPr>
              <a:xfrm>
                <a:off x="3203280" y="4531555"/>
                <a:ext cx="375120" cy="288720"/>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18" name="Ink 17">
                <a:extLst>
                  <a:ext uri="{FF2B5EF4-FFF2-40B4-BE49-F238E27FC236}">
                    <a16:creationId xmlns:a16="http://schemas.microsoft.com/office/drawing/2014/main" id="{175D806D-3FB9-6567-7919-8C31D8E078C2}"/>
                  </a:ext>
                </a:extLst>
              </p14:cNvPr>
              <p14:cNvContentPartPr/>
              <p14:nvPr/>
            </p14:nvContentPartPr>
            <p14:xfrm>
              <a:off x="3458520" y="4730635"/>
              <a:ext cx="360" cy="199080"/>
            </p14:xfrm>
          </p:contentPart>
        </mc:Choice>
        <mc:Fallback xmlns="">
          <p:pic>
            <p:nvPicPr>
              <p:cNvPr id="18" name="Ink 17">
                <a:extLst>
                  <a:ext uri="{FF2B5EF4-FFF2-40B4-BE49-F238E27FC236}">
                    <a16:creationId xmlns:a16="http://schemas.microsoft.com/office/drawing/2014/main" id="{175D806D-3FB9-6567-7919-8C31D8E078C2}"/>
                  </a:ext>
                </a:extLst>
              </p:cNvPr>
              <p:cNvPicPr/>
              <p:nvPr/>
            </p:nvPicPr>
            <p:blipFill>
              <a:blip r:embed="rId7"/>
              <a:stretch>
                <a:fillRect/>
              </a:stretch>
            </p:blipFill>
            <p:spPr>
              <a:xfrm>
                <a:off x="3449880" y="4721635"/>
                <a:ext cx="18000" cy="216720"/>
              </a:xfrm>
              <a:prstGeom prst="rect">
                <a:avLst/>
              </a:prstGeom>
            </p:spPr>
          </p:pic>
        </mc:Fallback>
      </mc:AlternateContent>
      <p:grpSp>
        <p:nvGrpSpPr>
          <p:cNvPr id="22" name="Group 21">
            <a:extLst>
              <a:ext uri="{FF2B5EF4-FFF2-40B4-BE49-F238E27FC236}">
                <a16:creationId xmlns:a16="http://schemas.microsoft.com/office/drawing/2014/main" id="{91965328-A17F-3903-5EBA-DAC4DEACB49D}"/>
              </a:ext>
            </a:extLst>
          </p:cNvPr>
          <p:cNvGrpSpPr/>
          <p:nvPr/>
        </p:nvGrpSpPr>
        <p:grpSpPr>
          <a:xfrm>
            <a:off x="3428640" y="4413115"/>
            <a:ext cx="10440" cy="29880"/>
            <a:chOff x="3428640" y="4413115"/>
            <a:chExt cx="10440" cy="29880"/>
          </a:xfrm>
        </p:grpSpPr>
        <mc:AlternateContent xmlns:mc="http://schemas.openxmlformats.org/markup-compatibility/2006" xmlns:p14="http://schemas.microsoft.com/office/powerpoint/2010/main">
          <mc:Choice Requires="p14">
            <p:contentPart p14:bwMode="auto" r:id="rId8">
              <p14:nvContentPartPr>
                <p14:cNvPr id="19" name="Ink 18">
                  <a:extLst>
                    <a:ext uri="{FF2B5EF4-FFF2-40B4-BE49-F238E27FC236}">
                      <a16:creationId xmlns:a16="http://schemas.microsoft.com/office/drawing/2014/main" id="{952772DD-8098-61B6-930E-12CFE307FCAD}"/>
                    </a:ext>
                  </a:extLst>
                </p14:cNvPr>
                <p14:cNvContentPartPr/>
                <p14:nvPr/>
              </p14:nvContentPartPr>
              <p14:xfrm>
                <a:off x="3428640" y="4442635"/>
                <a:ext cx="2160" cy="360"/>
              </p14:xfrm>
            </p:contentPart>
          </mc:Choice>
          <mc:Fallback xmlns="">
            <p:pic>
              <p:nvPicPr>
                <p:cNvPr id="19" name="Ink 18">
                  <a:extLst>
                    <a:ext uri="{FF2B5EF4-FFF2-40B4-BE49-F238E27FC236}">
                      <a16:creationId xmlns:a16="http://schemas.microsoft.com/office/drawing/2014/main" id="{952772DD-8098-61B6-930E-12CFE307FCAD}"/>
                    </a:ext>
                  </a:extLst>
                </p:cNvPr>
                <p:cNvPicPr/>
                <p:nvPr/>
              </p:nvPicPr>
              <p:blipFill>
                <a:blip r:embed="rId9"/>
                <a:stretch>
                  <a:fillRect/>
                </a:stretch>
              </p:blipFill>
              <p:spPr>
                <a:xfrm>
                  <a:off x="3420000" y="4433635"/>
                  <a:ext cx="1980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10">
              <p14:nvContentPartPr>
                <p14:cNvPr id="20" name="Ink 19">
                  <a:extLst>
                    <a:ext uri="{FF2B5EF4-FFF2-40B4-BE49-F238E27FC236}">
                      <a16:creationId xmlns:a16="http://schemas.microsoft.com/office/drawing/2014/main" id="{AF65E581-CE71-4F27-FCDF-FC609F8A79FC}"/>
                    </a:ext>
                  </a:extLst>
                </p14:cNvPr>
                <p14:cNvContentPartPr/>
                <p14:nvPr/>
              </p14:nvContentPartPr>
              <p14:xfrm>
                <a:off x="3438720" y="4442635"/>
                <a:ext cx="360" cy="360"/>
              </p14:xfrm>
            </p:contentPart>
          </mc:Choice>
          <mc:Fallback xmlns="">
            <p:pic>
              <p:nvPicPr>
                <p:cNvPr id="20" name="Ink 19">
                  <a:extLst>
                    <a:ext uri="{FF2B5EF4-FFF2-40B4-BE49-F238E27FC236}">
                      <a16:creationId xmlns:a16="http://schemas.microsoft.com/office/drawing/2014/main" id="{AF65E581-CE71-4F27-FCDF-FC609F8A79FC}"/>
                    </a:ext>
                  </a:extLst>
                </p:cNvPr>
                <p:cNvPicPr/>
                <p:nvPr/>
              </p:nvPicPr>
              <p:blipFill>
                <a:blip r:embed="rId11"/>
                <a:stretch>
                  <a:fillRect/>
                </a:stretch>
              </p:blipFill>
              <p:spPr>
                <a:xfrm>
                  <a:off x="3429720" y="4433635"/>
                  <a:ext cx="1800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12">
              <p14:nvContentPartPr>
                <p14:cNvPr id="21" name="Ink 20">
                  <a:extLst>
                    <a:ext uri="{FF2B5EF4-FFF2-40B4-BE49-F238E27FC236}">
                      <a16:creationId xmlns:a16="http://schemas.microsoft.com/office/drawing/2014/main" id="{DB6F8954-CA98-BBF4-2C77-1A91958A3011}"/>
                    </a:ext>
                  </a:extLst>
                </p14:cNvPr>
                <p14:cNvContentPartPr/>
                <p14:nvPr/>
              </p14:nvContentPartPr>
              <p14:xfrm>
                <a:off x="3438720" y="4413115"/>
                <a:ext cx="360" cy="360"/>
              </p14:xfrm>
            </p:contentPart>
          </mc:Choice>
          <mc:Fallback xmlns="">
            <p:pic>
              <p:nvPicPr>
                <p:cNvPr id="21" name="Ink 20">
                  <a:extLst>
                    <a:ext uri="{FF2B5EF4-FFF2-40B4-BE49-F238E27FC236}">
                      <a16:creationId xmlns:a16="http://schemas.microsoft.com/office/drawing/2014/main" id="{DB6F8954-CA98-BBF4-2C77-1A91958A3011}"/>
                    </a:ext>
                  </a:extLst>
                </p:cNvPr>
                <p:cNvPicPr/>
                <p:nvPr/>
              </p:nvPicPr>
              <p:blipFill>
                <a:blip r:embed="rId11"/>
                <a:stretch>
                  <a:fillRect/>
                </a:stretch>
              </p:blipFill>
              <p:spPr>
                <a:xfrm>
                  <a:off x="3429720" y="4404115"/>
                  <a:ext cx="18000" cy="18000"/>
                </a:xfrm>
                <a:prstGeom prst="rect">
                  <a:avLst/>
                </a:prstGeom>
              </p:spPr>
            </p:pic>
          </mc:Fallback>
        </mc:AlternateContent>
      </p:grpSp>
      <p:grpSp>
        <p:nvGrpSpPr>
          <p:cNvPr id="25" name="Group 24">
            <a:extLst>
              <a:ext uri="{FF2B5EF4-FFF2-40B4-BE49-F238E27FC236}">
                <a16:creationId xmlns:a16="http://schemas.microsoft.com/office/drawing/2014/main" id="{7466B624-AB86-FD7C-D1B1-625EC230616D}"/>
              </a:ext>
            </a:extLst>
          </p:cNvPr>
          <p:cNvGrpSpPr/>
          <p:nvPr/>
        </p:nvGrpSpPr>
        <p:grpSpPr>
          <a:xfrm>
            <a:off x="1510560" y="4253635"/>
            <a:ext cx="354240" cy="180000"/>
            <a:chOff x="1510560" y="4253635"/>
            <a:chExt cx="354240" cy="180000"/>
          </a:xfrm>
        </p:grpSpPr>
        <mc:AlternateContent xmlns:mc="http://schemas.openxmlformats.org/markup-compatibility/2006" xmlns:p14="http://schemas.microsoft.com/office/powerpoint/2010/main">
          <mc:Choice Requires="p14">
            <p:contentPart p14:bwMode="auto" r:id="rId13">
              <p14:nvContentPartPr>
                <p14:cNvPr id="23" name="Ink 22">
                  <a:extLst>
                    <a:ext uri="{FF2B5EF4-FFF2-40B4-BE49-F238E27FC236}">
                      <a16:creationId xmlns:a16="http://schemas.microsoft.com/office/drawing/2014/main" id="{0FFAE968-4052-9135-726A-27FCF45CDEC1}"/>
                    </a:ext>
                  </a:extLst>
                </p14:cNvPr>
                <p14:cNvContentPartPr/>
                <p14:nvPr/>
              </p14:nvContentPartPr>
              <p14:xfrm>
                <a:off x="1510560" y="4314115"/>
                <a:ext cx="354240" cy="119520"/>
              </p14:xfrm>
            </p:contentPart>
          </mc:Choice>
          <mc:Fallback xmlns="">
            <p:pic>
              <p:nvPicPr>
                <p:cNvPr id="23" name="Ink 22">
                  <a:extLst>
                    <a:ext uri="{FF2B5EF4-FFF2-40B4-BE49-F238E27FC236}">
                      <a16:creationId xmlns:a16="http://schemas.microsoft.com/office/drawing/2014/main" id="{0FFAE968-4052-9135-726A-27FCF45CDEC1}"/>
                    </a:ext>
                  </a:extLst>
                </p:cNvPr>
                <p:cNvPicPr/>
                <p:nvPr/>
              </p:nvPicPr>
              <p:blipFill>
                <a:blip r:embed="rId14"/>
                <a:stretch>
                  <a:fillRect/>
                </a:stretch>
              </p:blipFill>
              <p:spPr>
                <a:xfrm>
                  <a:off x="1501920" y="4305475"/>
                  <a:ext cx="371880" cy="137160"/>
                </a:xfrm>
                <a:prstGeom prst="rect">
                  <a:avLst/>
                </a:prstGeom>
              </p:spPr>
            </p:pic>
          </mc:Fallback>
        </mc:AlternateContent>
        <mc:AlternateContent xmlns:mc="http://schemas.openxmlformats.org/markup-compatibility/2006" xmlns:p14="http://schemas.microsoft.com/office/powerpoint/2010/main">
          <mc:Choice Requires="p14">
            <p:contentPart p14:bwMode="auto" r:id="rId15">
              <p14:nvContentPartPr>
                <p14:cNvPr id="24" name="Ink 23">
                  <a:extLst>
                    <a:ext uri="{FF2B5EF4-FFF2-40B4-BE49-F238E27FC236}">
                      <a16:creationId xmlns:a16="http://schemas.microsoft.com/office/drawing/2014/main" id="{21E45EEE-DC4F-AA46-089F-FFAEFCFC07C5}"/>
                    </a:ext>
                  </a:extLst>
                </p14:cNvPr>
                <p14:cNvContentPartPr/>
                <p14:nvPr/>
              </p14:nvContentPartPr>
              <p14:xfrm>
                <a:off x="1838880" y="4253635"/>
                <a:ext cx="10080" cy="40320"/>
              </p14:xfrm>
            </p:contentPart>
          </mc:Choice>
          <mc:Fallback xmlns="">
            <p:pic>
              <p:nvPicPr>
                <p:cNvPr id="24" name="Ink 23">
                  <a:extLst>
                    <a:ext uri="{FF2B5EF4-FFF2-40B4-BE49-F238E27FC236}">
                      <a16:creationId xmlns:a16="http://schemas.microsoft.com/office/drawing/2014/main" id="{21E45EEE-DC4F-AA46-089F-FFAEFCFC07C5}"/>
                    </a:ext>
                  </a:extLst>
                </p:cNvPr>
                <p:cNvPicPr/>
                <p:nvPr/>
              </p:nvPicPr>
              <p:blipFill>
                <a:blip r:embed="rId16"/>
                <a:stretch>
                  <a:fillRect/>
                </a:stretch>
              </p:blipFill>
              <p:spPr>
                <a:xfrm>
                  <a:off x="1830240" y="4244995"/>
                  <a:ext cx="27720" cy="57960"/>
                </a:xfrm>
                <a:prstGeom prst="rect">
                  <a:avLst/>
                </a:prstGeom>
              </p:spPr>
            </p:pic>
          </mc:Fallback>
        </mc:AlternateContent>
      </p:grpSp>
      <mc:AlternateContent xmlns:mc="http://schemas.openxmlformats.org/markup-compatibility/2006" xmlns:p14="http://schemas.microsoft.com/office/powerpoint/2010/main">
        <mc:Choice Requires="p14">
          <p:contentPart p14:bwMode="auto" r:id="rId17">
            <p14:nvContentPartPr>
              <p14:cNvPr id="26" name="Ink 25">
                <a:extLst>
                  <a:ext uri="{FF2B5EF4-FFF2-40B4-BE49-F238E27FC236}">
                    <a16:creationId xmlns:a16="http://schemas.microsoft.com/office/drawing/2014/main" id="{89AC65E4-86F9-05C0-1DDF-0F313B130399}"/>
                  </a:ext>
                </a:extLst>
              </p14:cNvPr>
              <p14:cNvContentPartPr/>
              <p14:nvPr/>
            </p14:nvContentPartPr>
            <p14:xfrm>
              <a:off x="2037600" y="4035115"/>
              <a:ext cx="360" cy="72360"/>
            </p14:xfrm>
          </p:contentPart>
        </mc:Choice>
        <mc:Fallback xmlns="">
          <p:pic>
            <p:nvPicPr>
              <p:cNvPr id="26" name="Ink 25">
                <a:extLst>
                  <a:ext uri="{FF2B5EF4-FFF2-40B4-BE49-F238E27FC236}">
                    <a16:creationId xmlns:a16="http://schemas.microsoft.com/office/drawing/2014/main" id="{89AC65E4-86F9-05C0-1DDF-0F313B130399}"/>
                  </a:ext>
                </a:extLst>
              </p:cNvPr>
              <p:cNvPicPr/>
              <p:nvPr/>
            </p:nvPicPr>
            <p:blipFill>
              <a:blip r:embed="rId18"/>
              <a:stretch>
                <a:fillRect/>
              </a:stretch>
            </p:blipFill>
            <p:spPr>
              <a:xfrm>
                <a:off x="2028600" y="4026115"/>
                <a:ext cx="18000" cy="90000"/>
              </a:xfrm>
              <a:prstGeom prst="rect">
                <a:avLst/>
              </a:prstGeom>
            </p:spPr>
          </p:pic>
        </mc:Fallback>
      </mc:AlternateContent>
      <p:grpSp>
        <p:nvGrpSpPr>
          <p:cNvPr id="34" name="Group 33">
            <a:extLst>
              <a:ext uri="{FF2B5EF4-FFF2-40B4-BE49-F238E27FC236}">
                <a16:creationId xmlns:a16="http://schemas.microsoft.com/office/drawing/2014/main" id="{7D30A0D2-AAF6-A645-AD07-AE5ED35BE3B6}"/>
              </a:ext>
            </a:extLst>
          </p:cNvPr>
          <p:cNvGrpSpPr/>
          <p:nvPr/>
        </p:nvGrpSpPr>
        <p:grpSpPr>
          <a:xfrm>
            <a:off x="2047320" y="3995515"/>
            <a:ext cx="248760" cy="168840"/>
            <a:chOff x="2047320" y="3995515"/>
            <a:chExt cx="248760" cy="168840"/>
          </a:xfrm>
        </p:grpSpPr>
        <mc:AlternateContent xmlns:mc="http://schemas.openxmlformats.org/markup-compatibility/2006" xmlns:p14="http://schemas.microsoft.com/office/powerpoint/2010/main">
          <mc:Choice Requires="p14">
            <p:contentPart p14:bwMode="auto" r:id="rId19">
              <p14:nvContentPartPr>
                <p14:cNvPr id="27" name="Ink 26">
                  <a:extLst>
                    <a:ext uri="{FF2B5EF4-FFF2-40B4-BE49-F238E27FC236}">
                      <a16:creationId xmlns:a16="http://schemas.microsoft.com/office/drawing/2014/main" id="{B84DDEA8-6F56-F596-0695-4D3273E615A0}"/>
                    </a:ext>
                  </a:extLst>
                </p14:cNvPr>
                <p14:cNvContentPartPr/>
                <p14:nvPr/>
              </p14:nvContentPartPr>
              <p14:xfrm>
                <a:off x="2047320" y="4055275"/>
                <a:ext cx="30960" cy="97200"/>
              </p14:xfrm>
            </p:contentPart>
          </mc:Choice>
          <mc:Fallback xmlns="">
            <p:pic>
              <p:nvPicPr>
                <p:cNvPr id="27" name="Ink 26">
                  <a:extLst>
                    <a:ext uri="{FF2B5EF4-FFF2-40B4-BE49-F238E27FC236}">
                      <a16:creationId xmlns:a16="http://schemas.microsoft.com/office/drawing/2014/main" id="{B84DDEA8-6F56-F596-0695-4D3273E615A0}"/>
                    </a:ext>
                  </a:extLst>
                </p:cNvPr>
                <p:cNvPicPr/>
                <p:nvPr/>
              </p:nvPicPr>
              <p:blipFill>
                <a:blip r:embed="rId20"/>
                <a:stretch>
                  <a:fillRect/>
                </a:stretch>
              </p:blipFill>
              <p:spPr>
                <a:xfrm>
                  <a:off x="2038320" y="4046275"/>
                  <a:ext cx="48600" cy="114840"/>
                </a:xfrm>
                <a:prstGeom prst="rect">
                  <a:avLst/>
                </a:prstGeom>
              </p:spPr>
            </p:pic>
          </mc:Fallback>
        </mc:AlternateContent>
        <mc:AlternateContent xmlns:mc="http://schemas.openxmlformats.org/markup-compatibility/2006" xmlns:p14="http://schemas.microsoft.com/office/powerpoint/2010/main">
          <mc:Choice Requires="p14">
            <p:contentPart p14:bwMode="auto" r:id="rId21">
              <p14:nvContentPartPr>
                <p14:cNvPr id="28" name="Ink 27">
                  <a:extLst>
                    <a:ext uri="{FF2B5EF4-FFF2-40B4-BE49-F238E27FC236}">
                      <a16:creationId xmlns:a16="http://schemas.microsoft.com/office/drawing/2014/main" id="{8A2A42B9-6222-5511-B946-864535F33BBE}"/>
                    </a:ext>
                  </a:extLst>
                </p14:cNvPr>
                <p14:cNvContentPartPr/>
                <p14:nvPr/>
              </p14:nvContentPartPr>
              <p14:xfrm>
                <a:off x="2105280" y="4035115"/>
                <a:ext cx="32040" cy="118800"/>
              </p14:xfrm>
            </p:contentPart>
          </mc:Choice>
          <mc:Fallback xmlns="">
            <p:pic>
              <p:nvPicPr>
                <p:cNvPr id="28" name="Ink 27">
                  <a:extLst>
                    <a:ext uri="{FF2B5EF4-FFF2-40B4-BE49-F238E27FC236}">
                      <a16:creationId xmlns:a16="http://schemas.microsoft.com/office/drawing/2014/main" id="{8A2A42B9-6222-5511-B946-864535F33BBE}"/>
                    </a:ext>
                  </a:extLst>
                </p:cNvPr>
                <p:cNvPicPr/>
                <p:nvPr/>
              </p:nvPicPr>
              <p:blipFill>
                <a:blip r:embed="rId22"/>
                <a:stretch>
                  <a:fillRect/>
                </a:stretch>
              </p:blipFill>
              <p:spPr>
                <a:xfrm>
                  <a:off x="2096280" y="4026115"/>
                  <a:ext cx="49680" cy="136440"/>
                </a:xfrm>
                <a:prstGeom prst="rect">
                  <a:avLst/>
                </a:prstGeom>
              </p:spPr>
            </p:pic>
          </mc:Fallback>
        </mc:AlternateContent>
        <mc:AlternateContent xmlns:mc="http://schemas.openxmlformats.org/markup-compatibility/2006" xmlns:p14="http://schemas.microsoft.com/office/powerpoint/2010/main">
          <mc:Choice Requires="p14">
            <p:contentPart p14:bwMode="auto" r:id="rId23">
              <p14:nvContentPartPr>
                <p14:cNvPr id="29" name="Ink 28">
                  <a:extLst>
                    <a:ext uri="{FF2B5EF4-FFF2-40B4-BE49-F238E27FC236}">
                      <a16:creationId xmlns:a16="http://schemas.microsoft.com/office/drawing/2014/main" id="{8EC02303-DE7E-19DE-B556-69C99C850674}"/>
                    </a:ext>
                  </a:extLst>
                </p14:cNvPr>
                <p14:cNvContentPartPr/>
                <p14:nvPr/>
              </p14:nvContentPartPr>
              <p14:xfrm>
                <a:off x="2156760" y="4025035"/>
                <a:ext cx="21240" cy="127080"/>
              </p14:xfrm>
            </p:contentPart>
          </mc:Choice>
          <mc:Fallback xmlns="">
            <p:pic>
              <p:nvPicPr>
                <p:cNvPr id="29" name="Ink 28">
                  <a:extLst>
                    <a:ext uri="{FF2B5EF4-FFF2-40B4-BE49-F238E27FC236}">
                      <a16:creationId xmlns:a16="http://schemas.microsoft.com/office/drawing/2014/main" id="{8EC02303-DE7E-19DE-B556-69C99C850674}"/>
                    </a:ext>
                  </a:extLst>
                </p:cNvPr>
                <p:cNvPicPr/>
                <p:nvPr/>
              </p:nvPicPr>
              <p:blipFill>
                <a:blip r:embed="rId24"/>
                <a:stretch>
                  <a:fillRect/>
                </a:stretch>
              </p:blipFill>
              <p:spPr>
                <a:xfrm>
                  <a:off x="2147760" y="4016395"/>
                  <a:ext cx="38880" cy="144720"/>
                </a:xfrm>
                <a:prstGeom prst="rect">
                  <a:avLst/>
                </a:prstGeom>
              </p:spPr>
            </p:pic>
          </mc:Fallback>
        </mc:AlternateContent>
        <mc:AlternateContent xmlns:mc="http://schemas.openxmlformats.org/markup-compatibility/2006" xmlns:p14="http://schemas.microsoft.com/office/powerpoint/2010/main">
          <mc:Choice Requires="p14">
            <p:contentPart p14:bwMode="auto" r:id="rId25">
              <p14:nvContentPartPr>
                <p14:cNvPr id="31" name="Ink 30">
                  <a:extLst>
                    <a:ext uri="{FF2B5EF4-FFF2-40B4-BE49-F238E27FC236}">
                      <a16:creationId xmlns:a16="http://schemas.microsoft.com/office/drawing/2014/main" id="{5F349D25-AE48-9CA9-FD71-B649CA5733A5}"/>
                    </a:ext>
                  </a:extLst>
                </p14:cNvPr>
                <p14:cNvContentPartPr/>
                <p14:nvPr/>
              </p14:nvContentPartPr>
              <p14:xfrm>
                <a:off x="2193120" y="3995515"/>
                <a:ext cx="102960" cy="168840"/>
              </p14:xfrm>
            </p:contentPart>
          </mc:Choice>
          <mc:Fallback xmlns="">
            <p:pic>
              <p:nvPicPr>
                <p:cNvPr id="31" name="Ink 30">
                  <a:extLst>
                    <a:ext uri="{FF2B5EF4-FFF2-40B4-BE49-F238E27FC236}">
                      <a16:creationId xmlns:a16="http://schemas.microsoft.com/office/drawing/2014/main" id="{5F349D25-AE48-9CA9-FD71-B649CA5733A5}"/>
                    </a:ext>
                  </a:extLst>
                </p:cNvPr>
                <p:cNvPicPr/>
                <p:nvPr/>
              </p:nvPicPr>
              <p:blipFill>
                <a:blip r:embed="rId26"/>
                <a:stretch>
                  <a:fillRect/>
                </a:stretch>
              </p:blipFill>
              <p:spPr>
                <a:xfrm>
                  <a:off x="2184480" y="3986515"/>
                  <a:ext cx="120600" cy="186480"/>
                </a:xfrm>
                <a:prstGeom prst="rect">
                  <a:avLst/>
                </a:prstGeom>
              </p:spPr>
            </p:pic>
          </mc:Fallback>
        </mc:AlternateContent>
      </p:grpSp>
    </p:spTree>
    <p:extLst>
      <p:ext uri="{BB962C8B-B14F-4D97-AF65-F5344CB8AC3E}">
        <p14:creationId xmlns:p14="http://schemas.microsoft.com/office/powerpoint/2010/main" val="294017787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228600" y="838200"/>
                <a:ext cx="8686800" cy="5791200"/>
              </a:xfrm>
            </p:spPr>
            <p:txBody>
              <a:bodyPr>
                <a:normAutofit/>
              </a:bodyPr>
              <a:lstStyle/>
              <a:p>
                <a:pPr marL="0" indent="0">
                  <a:buNone/>
                </a:pPr>
                <a:r>
                  <a:rPr lang="en-US" sz="2600" b="1" spc="-150" dirty="0">
                    <a:solidFill>
                      <a:schemeClr val="accent2">
                        <a:lumMod val="75000"/>
                      </a:schemeClr>
                    </a:solidFill>
                    <a:latin typeface="Times New Roman" panose="02020603050405020304" pitchFamily="18" charset="0"/>
                    <a:cs typeface="Times New Roman" panose="02020603050405020304" pitchFamily="18" charset="0"/>
                  </a:rPr>
                  <a:t>The basic materials balance   equation  for batch reactor is given by:</a:t>
                </a:r>
              </a:p>
              <a:p>
                <a:pPr marL="0" indent="0">
                  <a:buNone/>
                </a:pPr>
                <a:r>
                  <a:rPr lang="en-US" sz="2600" spc="-150" dirty="0">
                    <a:latin typeface="Times New Roman" panose="02020603050405020304" pitchFamily="18" charset="0"/>
                    <a:cs typeface="Times New Roman" panose="02020603050405020304" pitchFamily="18" charset="0"/>
                  </a:rPr>
                  <a:t>Rate of accumulation =  ± rate of generation/ consumption</a:t>
                </a:r>
              </a:p>
              <a:p>
                <a:pPr marL="0" indent="0">
                  <a:buNone/>
                </a:pPr>
                <a14:m>
                  <m:oMath xmlns:m="http://schemas.openxmlformats.org/officeDocument/2006/math">
                    <m:f>
                      <m:fPr>
                        <m:ctrlPr>
                          <a:rPr lang="en-US" sz="2400" i="1" spc="-150" smtClean="0">
                            <a:latin typeface="Cambria Math" panose="02040503050406030204" pitchFamily="18" charset="0"/>
                            <a:cs typeface="Times New Roman" panose="02020603050405020304" pitchFamily="18" charset="0"/>
                          </a:rPr>
                        </m:ctrlPr>
                      </m:fPr>
                      <m:num>
                        <m:r>
                          <a:rPr lang="en-US" sz="2400" b="0" i="1" spc="-150" smtClean="0">
                            <a:latin typeface="Cambria Math" panose="02040503050406030204" pitchFamily="18" charset="0"/>
                            <a:cs typeface="Times New Roman" panose="02020603050405020304" pitchFamily="18" charset="0"/>
                          </a:rPr>
                          <m:t>−</m:t>
                        </m:r>
                        <m:r>
                          <a:rPr lang="en-US" sz="2400" i="1" spc="-150" smtClean="0">
                            <a:latin typeface="Cambria Math" panose="02040503050406030204" pitchFamily="18" charset="0"/>
                            <a:cs typeface="Times New Roman" panose="02020603050405020304" pitchFamily="18" charset="0"/>
                          </a:rPr>
                          <m:t>𝑑</m:t>
                        </m:r>
                        <m:sSub>
                          <m:sSubPr>
                            <m:ctrlPr>
                              <a:rPr lang="en-US" sz="2400" i="1" spc="-150" smtClean="0">
                                <a:latin typeface="Cambria Math" panose="02040503050406030204" pitchFamily="18" charset="0"/>
                                <a:cs typeface="Times New Roman" panose="02020603050405020304" pitchFamily="18" charset="0"/>
                              </a:rPr>
                            </m:ctrlPr>
                          </m:sSubPr>
                          <m:e>
                            <m:r>
                              <a:rPr lang="en-US" sz="2400" b="0" i="1" spc="-150" smtClean="0">
                                <a:latin typeface="Cambria Math" panose="02040503050406030204" pitchFamily="18" charset="0"/>
                                <a:cs typeface="Times New Roman" panose="02020603050405020304" pitchFamily="18" charset="0"/>
                              </a:rPr>
                              <m:t>𝑁</m:t>
                            </m:r>
                          </m:e>
                          <m:sub>
                            <m:r>
                              <a:rPr lang="en-US" sz="2400" b="0" i="1" spc="-150" smtClean="0">
                                <a:latin typeface="Cambria Math" panose="02040503050406030204" pitchFamily="18" charset="0"/>
                                <a:cs typeface="Times New Roman" panose="02020603050405020304" pitchFamily="18" charset="0"/>
                              </a:rPr>
                              <m:t>𝐴</m:t>
                            </m:r>
                          </m:sub>
                        </m:sSub>
                      </m:num>
                      <m:den>
                        <m:r>
                          <a:rPr lang="en-US" sz="2400" i="1" spc="-150" smtClean="0">
                            <a:latin typeface="Cambria Math" panose="02040503050406030204" pitchFamily="18" charset="0"/>
                            <a:cs typeface="Times New Roman" panose="02020603050405020304" pitchFamily="18" charset="0"/>
                          </a:rPr>
                          <m:t>𝑑</m:t>
                        </m:r>
                        <m:sSub>
                          <m:sSubPr>
                            <m:ctrlPr>
                              <a:rPr lang="en-US" sz="2400" i="1" spc="-150" smtClean="0">
                                <a:latin typeface="Cambria Math" panose="02040503050406030204" pitchFamily="18" charset="0"/>
                                <a:cs typeface="Times New Roman" panose="02020603050405020304" pitchFamily="18" charset="0"/>
                              </a:rPr>
                            </m:ctrlPr>
                          </m:sSubPr>
                          <m:e>
                            <m:r>
                              <a:rPr lang="en-US" sz="2400" b="0" i="1" spc="-150" smtClean="0">
                                <a:latin typeface="Cambria Math" panose="02040503050406030204" pitchFamily="18" charset="0"/>
                                <a:cs typeface="Times New Roman" panose="02020603050405020304" pitchFamily="18" charset="0"/>
                              </a:rPr>
                              <m:t>𝑡</m:t>
                            </m:r>
                          </m:e>
                          <m:sub>
                            <m:r>
                              <a:rPr lang="en-US" sz="2400" b="0" i="1" spc="-150" smtClean="0">
                                <a:latin typeface="Cambria Math" panose="02040503050406030204" pitchFamily="18" charset="0"/>
                                <a:cs typeface="Times New Roman" panose="02020603050405020304" pitchFamily="18" charset="0"/>
                              </a:rPr>
                              <m:t>𝑟</m:t>
                            </m:r>
                          </m:sub>
                        </m:sSub>
                      </m:den>
                    </m:f>
                    <m:r>
                      <a:rPr lang="en-US" sz="2400" b="0" i="0" spc="-150" smtClean="0">
                        <a:latin typeface="Cambria Math" panose="02040503050406030204" pitchFamily="18" charset="0"/>
                        <a:cs typeface="Times New Roman" panose="02020603050405020304" pitchFamily="18" charset="0"/>
                      </a:rPr>
                      <m:t>=</m:t>
                    </m:r>
                    <m:sSub>
                      <m:sSubPr>
                        <m:ctrlPr>
                          <a:rPr lang="en-US" sz="2400" b="0" i="1" spc="-150" smtClean="0">
                            <a:latin typeface="Cambria Math" panose="02040503050406030204" pitchFamily="18" charset="0"/>
                            <a:cs typeface="Times New Roman" panose="02020603050405020304" pitchFamily="18" charset="0"/>
                          </a:rPr>
                        </m:ctrlPr>
                      </m:sSubPr>
                      <m:e>
                        <m:r>
                          <a:rPr lang="en-US" sz="2400" b="0" i="1" spc="-150" smtClean="0">
                            <a:latin typeface="Cambria Math" panose="02040503050406030204" pitchFamily="18" charset="0"/>
                            <a:cs typeface="Times New Roman" panose="02020603050405020304" pitchFamily="18" charset="0"/>
                          </a:rPr>
                          <m:t>(−</m:t>
                        </m:r>
                        <m:r>
                          <a:rPr lang="en-US" sz="2400" b="0" i="1" spc="-150" smtClean="0">
                            <a:latin typeface="Cambria Math" panose="02040503050406030204" pitchFamily="18" charset="0"/>
                            <a:cs typeface="Times New Roman" panose="02020603050405020304" pitchFamily="18" charset="0"/>
                          </a:rPr>
                          <m:t>𝑟</m:t>
                        </m:r>
                      </m:e>
                      <m:sub>
                        <m:r>
                          <a:rPr lang="en-US" sz="2400" b="0" i="1" spc="-150" smtClean="0">
                            <a:latin typeface="Cambria Math" panose="02040503050406030204" pitchFamily="18" charset="0"/>
                            <a:cs typeface="Times New Roman" panose="02020603050405020304" pitchFamily="18" charset="0"/>
                          </a:rPr>
                          <m:t>𝐴</m:t>
                        </m:r>
                      </m:sub>
                    </m:sSub>
                  </m:oMath>
                </a14:m>
                <a:r>
                  <a:rPr lang="en-US" sz="2400" spc="-150" dirty="0">
                    <a:latin typeface="Times New Roman" panose="02020603050405020304" pitchFamily="18" charset="0"/>
                    <a:cs typeface="Times New Roman" panose="02020603050405020304" pitchFamily="18" charset="0"/>
                  </a:rPr>
                  <a:t>)V                                                                                            </a:t>
                </a:r>
                <a:r>
                  <a:rPr lang="en-US" sz="2400" dirty="0">
                    <a:latin typeface="Times New Roman" panose="02020603050405020304" pitchFamily="18" charset="0"/>
                    <a:cs typeface="Times New Roman" panose="02020603050405020304" pitchFamily="18" charset="0"/>
                  </a:rPr>
                  <a:t>(2.6)</a:t>
                </a:r>
                <a:endParaRPr lang="en-US" sz="2400" spc="-150" dirty="0">
                  <a:latin typeface="Times New Roman" panose="02020603050405020304" pitchFamily="18" charset="0"/>
                  <a:cs typeface="Times New Roman" panose="02020603050405020304" pitchFamily="18" charset="0"/>
                </a:endParaRPr>
              </a:p>
              <a:p>
                <a:pPr marL="0" indent="0">
                  <a:buNone/>
                </a:pPr>
                <a:r>
                  <a:rPr lang="en-US" sz="2400" spc="-150" baseline="-25000" dirty="0">
                    <a:latin typeface="Times New Roman" panose="02020603050405020304" pitchFamily="18" charset="0"/>
                    <a:cs typeface="Times New Roman" panose="02020603050405020304" pitchFamily="18" charset="0"/>
                  </a:rPr>
                  <a:t>NA</a:t>
                </a:r>
                <a:r>
                  <a:rPr lang="en-US" sz="2400" spc="-150" dirty="0">
                    <a:latin typeface="Times New Roman" panose="02020603050405020304" pitchFamily="18" charset="0"/>
                    <a:cs typeface="Times New Roman" panose="02020603050405020304" pitchFamily="18" charset="0"/>
                  </a:rPr>
                  <a:t>= </a:t>
                </a:r>
                <a:r>
                  <a:rPr lang="en-US" sz="2400" spc="-150" dirty="0" err="1">
                    <a:latin typeface="Times New Roman" panose="02020603050405020304" pitchFamily="18" charset="0"/>
                    <a:cs typeface="Times New Roman" panose="02020603050405020304" pitchFamily="18" charset="0"/>
                  </a:rPr>
                  <a:t>N</a:t>
                </a:r>
                <a:r>
                  <a:rPr lang="en-US" sz="2400" spc="-150" baseline="-25000" dirty="0" err="1">
                    <a:latin typeface="Times New Roman" panose="02020603050405020304" pitchFamily="18" charset="0"/>
                    <a:cs typeface="Times New Roman" panose="02020603050405020304" pitchFamily="18" charset="0"/>
                  </a:rPr>
                  <a:t>Ao</a:t>
                </a:r>
                <a:r>
                  <a:rPr lang="en-US" sz="2400" spc="-150" dirty="0">
                    <a:latin typeface="Times New Roman" panose="02020603050405020304" pitchFamily="18" charset="0"/>
                    <a:cs typeface="Times New Roman" panose="02020603050405020304" pitchFamily="18" charset="0"/>
                  </a:rPr>
                  <a:t> ( 1-X</a:t>
                </a:r>
                <a:r>
                  <a:rPr lang="en-US" sz="2400" spc="-150" baseline="-25000" dirty="0">
                    <a:latin typeface="Times New Roman" panose="02020603050405020304" pitchFamily="18" charset="0"/>
                    <a:cs typeface="Times New Roman" panose="02020603050405020304" pitchFamily="18" charset="0"/>
                  </a:rPr>
                  <a:t>A</a:t>
                </a:r>
                <a:r>
                  <a:rPr lang="en-US" sz="2400" spc="-150" dirty="0">
                    <a:latin typeface="Times New Roman" panose="02020603050405020304" pitchFamily="18" charset="0"/>
                    <a:cs typeface="Times New Roman" panose="02020603050405020304" pitchFamily="18" charset="0"/>
                  </a:rPr>
                  <a:t>)                                                                                             (2. 7)</a:t>
                </a:r>
              </a:p>
              <a:p>
                <a:pPr marL="0" indent="0">
                  <a:buNone/>
                </a:pPr>
                <a:r>
                  <a:rPr lang="en-US" sz="2400" spc="-150" dirty="0">
                    <a:latin typeface="Times New Roman" panose="02020603050405020304" pitchFamily="18" charset="0"/>
                    <a:cs typeface="Times New Roman" panose="02020603050405020304" pitchFamily="18" charset="0"/>
                  </a:rPr>
                  <a:t>If you  differentiate  equation </a:t>
                </a:r>
                <a:r>
                  <a:rPr lang="en-US" sz="2400" spc="-150">
                    <a:latin typeface="Times New Roman" panose="02020603050405020304" pitchFamily="18" charset="0"/>
                    <a:cs typeface="Times New Roman" panose="02020603050405020304" pitchFamily="18" charset="0"/>
                  </a:rPr>
                  <a:t>( 2.7),  </a:t>
                </a:r>
                <a:r>
                  <a:rPr lang="en-US" sz="2400" spc="-150" dirty="0">
                    <a:latin typeface="Times New Roman" panose="02020603050405020304" pitchFamily="18" charset="0"/>
                    <a:cs typeface="Times New Roman" panose="02020603050405020304" pitchFamily="18" charset="0"/>
                  </a:rPr>
                  <a:t>you will get equation </a:t>
                </a:r>
                <a:r>
                  <a:rPr lang="en-US" sz="2400" spc="-150">
                    <a:latin typeface="Times New Roman" panose="02020603050405020304" pitchFamily="18" charset="0"/>
                    <a:cs typeface="Times New Roman" panose="02020603050405020304" pitchFamily="18" charset="0"/>
                  </a:rPr>
                  <a:t>(2.8).</a:t>
                </a:r>
                <a:endParaRPr lang="en-US" sz="2400" spc="-150" dirty="0">
                  <a:latin typeface="Times New Roman" panose="02020603050405020304" pitchFamily="18" charset="0"/>
                  <a:cs typeface="Times New Roman" panose="02020603050405020304" pitchFamily="18" charset="0"/>
                </a:endParaRPr>
              </a:p>
              <a:p>
                <a:pPr marL="0" indent="0">
                  <a:buNone/>
                </a:pPr>
                <a:r>
                  <a:rPr lang="en-US" sz="2400" spc="-150" dirty="0">
                    <a:latin typeface="Times New Roman" panose="02020603050405020304" pitchFamily="18" charset="0"/>
                    <a:cs typeface="Times New Roman" panose="02020603050405020304" pitchFamily="18" charset="0"/>
                  </a:rPr>
                  <a:t>-</a:t>
                </a:r>
                <a:r>
                  <a:rPr lang="en-US" sz="2400" spc="-150" dirty="0" err="1">
                    <a:latin typeface="Times New Roman" panose="02020603050405020304" pitchFamily="18" charset="0"/>
                    <a:cs typeface="Times New Roman" panose="02020603050405020304" pitchFamily="18" charset="0"/>
                  </a:rPr>
                  <a:t>dN</a:t>
                </a:r>
                <a:r>
                  <a:rPr lang="en-US" sz="2400" spc="-150" baseline="-25000" dirty="0" err="1">
                    <a:latin typeface="Times New Roman" panose="02020603050405020304" pitchFamily="18" charset="0"/>
                    <a:cs typeface="Times New Roman" panose="02020603050405020304" pitchFamily="18" charset="0"/>
                  </a:rPr>
                  <a:t>A</a:t>
                </a:r>
                <a:r>
                  <a:rPr lang="en-US" sz="2400" spc="-150" dirty="0">
                    <a:latin typeface="Times New Roman" panose="02020603050405020304" pitchFamily="18" charset="0"/>
                    <a:cs typeface="Times New Roman" panose="02020603050405020304" pitchFamily="18" charset="0"/>
                  </a:rPr>
                  <a:t>= </a:t>
                </a:r>
                <a:r>
                  <a:rPr lang="en-US" sz="2400" spc="-150" dirty="0" err="1">
                    <a:latin typeface="Times New Roman" panose="02020603050405020304" pitchFamily="18" charset="0"/>
                    <a:cs typeface="Times New Roman" panose="02020603050405020304" pitchFamily="18" charset="0"/>
                  </a:rPr>
                  <a:t>N</a:t>
                </a:r>
                <a:r>
                  <a:rPr lang="en-US" sz="2400" spc="-150" baseline="-25000" dirty="0" err="1">
                    <a:latin typeface="Times New Roman" panose="02020603050405020304" pitchFamily="18" charset="0"/>
                    <a:cs typeface="Times New Roman" panose="02020603050405020304" pitchFamily="18" charset="0"/>
                  </a:rPr>
                  <a:t>Ao</a:t>
                </a:r>
                <a:r>
                  <a:rPr lang="en-US" sz="2400" spc="-150" dirty="0" err="1">
                    <a:latin typeface="Times New Roman" panose="02020603050405020304" pitchFamily="18" charset="0"/>
                    <a:cs typeface="Times New Roman" panose="02020603050405020304" pitchFamily="18" charset="0"/>
                  </a:rPr>
                  <a:t>dX</a:t>
                </a:r>
                <a:r>
                  <a:rPr lang="en-US" sz="2400" spc="-150" baseline="-25000" dirty="0" err="1">
                    <a:latin typeface="Times New Roman" panose="02020603050405020304" pitchFamily="18" charset="0"/>
                    <a:cs typeface="Times New Roman" panose="02020603050405020304" pitchFamily="18" charset="0"/>
                  </a:rPr>
                  <a:t>A</a:t>
                </a:r>
                <a:r>
                  <a:rPr lang="en-US" sz="2400" spc="-150" baseline="-25000" dirty="0">
                    <a:latin typeface="Times New Roman" panose="02020603050405020304" pitchFamily="18" charset="0"/>
                    <a:cs typeface="Times New Roman" panose="02020603050405020304" pitchFamily="18" charset="0"/>
                  </a:rPr>
                  <a:t>                                                                                                                                                  </a:t>
                </a:r>
                <a:r>
                  <a:rPr lang="en-US" sz="2400" spc="-150" dirty="0">
                    <a:latin typeface="Times New Roman" panose="02020603050405020304" pitchFamily="18" charset="0"/>
                    <a:cs typeface="Times New Roman" panose="02020603050405020304" pitchFamily="18" charset="0"/>
                  </a:rPr>
                  <a:t>(2.8)</a:t>
                </a: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228600" y="838200"/>
                <a:ext cx="8686800" cy="5791200"/>
              </a:xfrm>
              <a:blipFill>
                <a:blip r:embed="rId2"/>
                <a:stretch>
                  <a:fillRect l="-1263" t="-1053"/>
                </a:stretch>
              </a:blipFill>
            </p:spPr>
            <p:txBody>
              <a:bodyPr/>
              <a:lstStyle/>
              <a:p>
                <a:r>
                  <a:rPr lang="en-US">
                    <a:noFill/>
                  </a:rPr>
                  <a:t> </a:t>
                </a:r>
              </a:p>
            </p:txBody>
          </p:sp>
        </mc:Fallback>
      </mc:AlternateContent>
      <p:sp>
        <p:nvSpPr>
          <p:cNvPr id="5" name="Slide Number Placeholder 4">
            <a:extLst>
              <a:ext uri="{FF2B5EF4-FFF2-40B4-BE49-F238E27FC236}">
                <a16:creationId xmlns:a16="http://schemas.microsoft.com/office/drawing/2014/main" id="{5FFCAFC4-789A-F377-1A10-0F583797AC69}"/>
              </a:ext>
            </a:extLst>
          </p:cNvPr>
          <p:cNvSpPr>
            <a:spLocks noGrp="1"/>
          </p:cNvSpPr>
          <p:nvPr>
            <p:ph type="sldNum" sz="quarter" idx="12"/>
          </p:nvPr>
        </p:nvSpPr>
        <p:spPr/>
        <p:txBody>
          <a:bodyPr/>
          <a:lstStyle/>
          <a:p>
            <a:fld id="{23FDA976-B38A-4EC8-851D-4FD5675DB126}" type="slidenum">
              <a:rPr lang="en-US" smtClean="0"/>
              <a:t>17</a:t>
            </a:fld>
            <a:endParaRPr lang="en-US"/>
          </a:p>
        </p:txBody>
      </p:sp>
      <p:cxnSp>
        <p:nvCxnSpPr>
          <p:cNvPr id="6" name="Straight Connector 5">
            <a:extLst>
              <a:ext uri="{FF2B5EF4-FFF2-40B4-BE49-F238E27FC236}">
                <a16:creationId xmlns:a16="http://schemas.microsoft.com/office/drawing/2014/main" id="{9E1C9E7A-B690-39BF-862F-5D5F00808773}"/>
              </a:ext>
            </a:extLst>
          </p:cNvPr>
          <p:cNvCxnSpPr>
            <a:cxnSpLocks/>
          </p:cNvCxnSpPr>
          <p:nvPr/>
        </p:nvCxnSpPr>
        <p:spPr>
          <a:xfrm>
            <a:off x="152400" y="672548"/>
            <a:ext cx="91440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7" name="Straight Connector 6">
            <a:extLst>
              <a:ext uri="{FF2B5EF4-FFF2-40B4-BE49-F238E27FC236}">
                <a16:creationId xmlns:a16="http://schemas.microsoft.com/office/drawing/2014/main" id="{584820EC-D5A0-935C-8E51-72D01E809519}"/>
              </a:ext>
            </a:extLst>
          </p:cNvPr>
          <p:cNvCxnSpPr>
            <a:cxnSpLocks/>
          </p:cNvCxnSpPr>
          <p:nvPr/>
        </p:nvCxnSpPr>
        <p:spPr>
          <a:xfrm>
            <a:off x="0" y="6356350"/>
            <a:ext cx="8839200" cy="0"/>
          </a:xfrm>
          <a:prstGeom prst="line">
            <a:avLst/>
          </a:prstGeom>
        </p:spPr>
        <p:style>
          <a:lnRef idx="3">
            <a:schemeClr val="accent1"/>
          </a:lnRef>
          <a:fillRef idx="0">
            <a:schemeClr val="accent1"/>
          </a:fillRef>
          <a:effectRef idx="2">
            <a:schemeClr val="accent1"/>
          </a:effectRef>
          <a:fontRef idx="minor">
            <a:schemeClr val="tx1"/>
          </a:fontRef>
        </p:style>
      </p:cxnSp>
      <p:sp>
        <p:nvSpPr>
          <p:cNvPr id="9" name="TextBox 8">
            <a:extLst>
              <a:ext uri="{FF2B5EF4-FFF2-40B4-BE49-F238E27FC236}">
                <a16:creationId xmlns:a16="http://schemas.microsoft.com/office/drawing/2014/main" id="{42E4E8D3-81E6-5BDC-1903-11EFFC407764}"/>
              </a:ext>
            </a:extLst>
          </p:cNvPr>
          <p:cNvSpPr txBox="1"/>
          <p:nvPr/>
        </p:nvSpPr>
        <p:spPr>
          <a:xfrm>
            <a:off x="1143000" y="0"/>
            <a:ext cx="7315200" cy="584775"/>
          </a:xfrm>
          <a:prstGeom prst="rect">
            <a:avLst/>
          </a:prstGeom>
          <a:noFill/>
        </p:spPr>
        <p:txBody>
          <a:bodyPr wrap="square">
            <a:spAutoFit/>
          </a:bodyPr>
          <a:lstStyle/>
          <a:p>
            <a:r>
              <a:rPr kumimoji="0" lang="en-US" sz="3200" b="1" i="0" u="none" strike="noStrike" kern="1200" cap="none" spc="0" normalizeH="0" baseline="0" noProof="0" dirty="0">
                <a:ln>
                  <a:noFill/>
                </a:ln>
                <a:solidFill>
                  <a:prstClr val="black"/>
                </a:solidFill>
                <a:effectLst/>
                <a:uLnTx/>
                <a:uFillTx/>
                <a:latin typeface="Times New Roman" panose="02020603050405020304" pitchFamily="18" charset="0"/>
                <a:ea typeface="+mj-ea"/>
                <a:cs typeface="Times New Roman" panose="02020603050405020304" pitchFamily="18" charset="0"/>
              </a:rPr>
              <a:t>Cont’d</a:t>
            </a:r>
            <a:endParaRPr lang="en-US" dirty="0"/>
          </a:p>
        </p:txBody>
      </p:sp>
      <p:sp>
        <p:nvSpPr>
          <p:cNvPr id="2" name="Slide Number Placeholder 5">
            <a:extLst>
              <a:ext uri="{FF2B5EF4-FFF2-40B4-BE49-F238E27FC236}">
                <a16:creationId xmlns:a16="http://schemas.microsoft.com/office/drawing/2014/main" id="{3F8689A5-9B66-D745-8B2A-CBC7BEA73EF9}"/>
              </a:ext>
            </a:extLst>
          </p:cNvPr>
          <p:cNvSpPr txBox="1">
            <a:spLocks/>
          </p:cNvSpPr>
          <p:nvPr/>
        </p:nvSpPr>
        <p:spPr>
          <a:xfrm>
            <a:off x="1676400" y="6372915"/>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17</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7445728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445634-160E-38F5-3FA3-2115D963C4DB}"/>
            </a:ext>
          </a:extLst>
        </p:cNvPr>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1A9B3004-4EF8-18A2-DB99-22399C74D225}"/>
                  </a:ext>
                </a:extLst>
              </p:cNvPr>
              <p:cNvSpPr>
                <a:spLocks noGrp="1"/>
              </p:cNvSpPr>
              <p:nvPr>
                <p:ph idx="1"/>
              </p:nvPr>
            </p:nvSpPr>
            <p:spPr>
              <a:xfrm>
                <a:off x="228600" y="760322"/>
                <a:ext cx="8686800" cy="5230904"/>
              </a:xfrm>
            </p:spPr>
            <p:txBody>
              <a:bodyPr>
                <a:normAutofit/>
              </a:bodyPr>
              <a:lstStyle/>
              <a:p>
                <a:pPr marL="0" indent="0">
                  <a:lnSpc>
                    <a:spcPct val="150000"/>
                  </a:lnSpc>
                  <a:buNone/>
                </a:pPr>
                <a:r>
                  <a:rPr lang="en-US" sz="2400" spc="-150" dirty="0">
                    <a:latin typeface="Times New Roman" panose="02020603050405020304" pitchFamily="18" charset="0"/>
                    <a:cs typeface="Times New Roman" panose="02020603050405020304" pitchFamily="18" charset="0"/>
                  </a:rPr>
                  <a:t>Now , substitute  equation  (2.8) into equation ( 2.6),   and  solve for  reaction time (tr),  you will get  equation (2.9).</a:t>
                </a:r>
              </a:p>
              <a:p>
                <a:pPr marL="457200" lvl="1" indent="0">
                  <a:lnSpc>
                    <a:spcPct val="150000"/>
                  </a:lnSpc>
                  <a:buNone/>
                </a:pPr>
                <a14:m>
                  <m:oMath xmlns:m="http://schemas.openxmlformats.org/officeDocument/2006/math">
                    <m:sSub>
                      <m:sSubPr>
                        <m:ctrlPr>
                          <a:rPr lang="en-US" sz="2400" b="1" i="1" smtClean="0">
                            <a:solidFill>
                              <a:srgbClr val="002060"/>
                            </a:solidFill>
                            <a:latin typeface="Cambria Math" panose="02040503050406030204" pitchFamily="18" charset="0"/>
                          </a:rPr>
                        </m:ctrlPr>
                      </m:sSubPr>
                      <m:e>
                        <m:r>
                          <a:rPr lang="en-US" sz="2400" b="1" i="1" smtClean="0">
                            <a:solidFill>
                              <a:srgbClr val="002060"/>
                            </a:solidFill>
                            <a:latin typeface="Cambria Math"/>
                          </a:rPr>
                          <m:t>𝒕</m:t>
                        </m:r>
                      </m:e>
                      <m:sub>
                        <m:r>
                          <a:rPr lang="en-US" sz="2400" b="1" i="1" smtClean="0">
                            <a:solidFill>
                              <a:srgbClr val="002060"/>
                            </a:solidFill>
                            <a:latin typeface="Cambria Math"/>
                          </a:rPr>
                          <m:t>𝒓</m:t>
                        </m:r>
                      </m:sub>
                    </m:sSub>
                    <m:r>
                      <a:rPr lang="en-US" sz="2400" b="1" i="1" smtClean="0">
                        <a:solidFill>
                          <a:srgbClr val="002060"/>
                        </a:solidFill>
                        <a:latin typeface="Cambria Math"/>
                      </a:rPr>
                      <m:t>=</m:t>
                    </m:r>
                    <m:sSub>
                      <m:sSubPr>
                        <m:ctrlPr>
                          <a:rPr lang="en-US" sz="2400" b="1" i="1" smtClean="0">
                            <a:solidFill>
                              <a:srgbClr val="002060"/>
                            </a:solidFill>
                            <a:latin typeface="Cambria Math" panose="02040503050406030204" pitchFamily="18" charset="0"/>
                          </a:rPr>
                        </m:ctrlPr>
                      </m:sSubPr>
                      <m:e>
                        <m:r>
                          <a:rPr lang="en-US" sz="2400" b="1" i="1" smtClean="0">
                            <a:solidFill>
                              <a:srgbClr val="002060"/>
                            </a:solidFill>
                            <a:latin typeface="Cambria Math" panose="02040503050406030204" pitchFamily="18" charset="0"/>
                          </a:rPr>
                          <m:t>𝑵</m:t>
                        </m:r>
                      </m:e>
                      <m:sub>
                        <m:r>
                          <a:rPr lang="en-US" sz="2400" b="1" i="1" smtClean="0">
                            <a:solidFill>
                              <a:srgbClr val="002060"/>
                            </a:solidFill>
                            <a:latin typeface="Cambria Math"/>
                          </a:rPr>
                          <m:t>𝑨</m:t>
                        </m:r>
                        <m:r>
                          <a:rPr lang="en-US" sz="2400" b="1" i="1" smtClean="0">
                            <a:solidFill>
                              <a:srgbClr val="002060"/>
                            </a:solidFill>
                            <a:latin typeface="Cambria Math"/>
                          </a:rPr>
                          <m:t>𝟎</m:t>
                        </m:r>
                      </m:sub>
                    </m:sSub>
                    <m:nary>
                      <m:naryPr>
                        <m:limLoc m:val="undOvr"/>
                        <m:ctrlPr>
                          <a:rPr lang="en-US" sz="2400" b="1" i="1" smtClean="0">
                            <a:solidFill>
                              <a:srgbClr val="002060"/>
                            </a:solidFill>
                            <a:latin typeface="Cambria Math" panose="02040503050406030204" pitchFamily="18" charset="0"/>
                          </a:rPr>
                        </m:ctrlPr>
                      </m:naryPr>
                      <m:sub>
                        <m:r>
                          <m:rPr>
                            <m:brk m:alnAt="24"/>
                          </m:rPr>
                          <a:rPr lang="en-US" sz="2400" b="1" i="1" smtClean="0">
                            <a:solidFill>
                              <a:srgbClr val="002060"/>
                            </a:solidFill>
                            <a:latin typeface="Cambria Math"/>
                          </a:rPr>
                          <m:t>𝟎</m:t>
                        </m:r>
                      </m:sub>
                      <m:sup>
                        <m:sSub>
                          <m:sSubPr>
                            <m:ctrlPr>
                              <a:rPr lang="en-US" sz="2400" b="1" i="1" smtClean="0">
                                <a:solidFill>
                                  <a:srgbClr val="002060"/>
                                </a:solidFill>
                                <a:latin typeface="Cambria Math" panose="02040503050406030204" pitchFamily="18" charset="0"/>
                              </a:rPr>
                            </m:ctrlPr>
                          </m:sSubPr>
                          <m:e>
                            <m:r>
                              <a:rPr lang="en-US" sz="2400" b="1" i="1" smtClean="0">
                                <a:solidFill>
                                  <a:srgbClr val="002060"/>
                                </a:solidFill>
                                <a:latin typeface="Cambria Math"/>
                              </a:rPr>
                              <m:t>𝑿</m:t>
                            </m:r>
                          </m:e>
                          <m:sub>
                            <m:r>
                              <a:rPr lang="en-US" sz="2400" b="1" i="1" smtClean="0">
                                <a:solidFill>
                                  <a:srgbClr val="002060"/>
                                </a:solidFill>
                                <a:latin typeface="Cambria Math"/>
                              </a:rPr>
                              <m:t>𝑨</m:t>
                            </m:r>
                          </m:sub>
                        </m:sSub>
                      </m:sup>
                      <m:e>
                        <m:f>
                          <m:fPr>
                            <m:ctrlPr>
                              <a:rPr lang="en-US" sz="2400" b="1" i="1" smtClean="0">
                                <a:solidFill>
                                  <a:srgbClr val="002060"/>
                                </a:solidFill>
                                <a:latin typeface="Cambria Math" panose="02040503050406030204" pitchFamily="18" charset="0"/>
                              </a:rPr>
                            </m:ctrlPr>
                          </m:fPr>
                          <m:num>
                            <m:sSub>
                              <m:sSubPr>
                                <m:ctrlPr>
                                  <a:rPr lang="en-US" sz="2400" b="1" i="1" smtClean="0">
                                    <a:solidFill>
                                      <a:srgbClr val="002060"/>
                                    </a:solidFill>
                                    <a:latin typeface="Cambria Math" panose="02040503050406030204" pitchFamily="18" charset="0"/>
                                  </a:rPr>
                                </m:ctrlPr>
                              </m:sSubPr>
                              <m:e>
                                <m:r>
                                  <a:rPr lang="en-US" sz="2400" b="1" i="1" smtClean="0">
                                    <a:solidFill>
                                      <a:srgbClr val="002060"/>
                                    </a:solidFill>
                                    <a:latin typeface="Cambria Math"/>
                                  </a:rPr>
                                  <m:t>𝒅𝑿</m:t>
                                </m:r>
                              </m:e>
                              <m:sub>
                                <m:r>
                                  <a:rPr lang="en-US" sz="2400" b="1" i="1" smtClean="0">
                                    <a:solidFill>
                                      <a:srgbClr val="002060"/>
                                    </a:solidFill>
                                    <a:latin typeface="Cambria Math"/>
                                  </a:rPr>
                                  <m:t>𝑨</m:t>
                                </m:r>
                              </m:sub>
                            </m:sSub>
                          </m:num>
                          <m:den>
                            <m:r>
                              <a:rPr lang="en-US" sz="2400" b="1" i="1" smtClean="0">
                                <a:solidFill>
                                  <a:srgbClr val="002060"/>
                                </a:solidFill>
                                <a:latin typeface="Cambria Math"/>
                              </a:rPr>
                              <m:t>𝑽</m:t>
                            </m:r>
                            <m:sSub>
                              <m:sSubPr>
                                <m:ctrlPr>
                                  <a:rPr lang="en-US" sz="2400" b="1" i="1" smtClean="0">
                                    <a:solidFill>
                                      <a:srgbClr val="002060"/>
                                    </a:solidFill>
                                    <a:latin typeface="Cambria Math" panose="02040503050406030204" pitchFamily="18" charset="0"/>
                                  </a:rPr>
                                </m:ctrlPr>
                              </m:sSubPr>
                              <m:e>
                                <m:r>
                                  <a:rPr lang="en-US" sz="2400" b="1" i="1" smtClean="0">
                                    <a:solidFill>
                                      <a:srgbClr val="002060"/>
                                    </a:solidFill>
                                    <a:latin typeface="Cambria Math"/>
                                  </a:rPr>
                                  <m:t>(−</m:t>
                                </m:r>
                                <m:r>
                                  <a:rPr lang="en-US" sz="2400" b="1" i="1" smtClean="0">
                                    <a:solidFill>
                                      <a:srgbClr val="002060"/>
                                    </a:solidFill>
                                    <a:latin typeface="Cambria Math"/>
                                  </a:rPr>
                                  <m:t>𝒓</m:t>
                                </m:r>
                              </m:e>
                              <m:sub>
                                <m:r>
                                  <a:rPr lang="en-US" sz="2400" b="1" i="1" smtClean="0">
                                    <a:solidFill>
                                      <a:srgbClr val="002060"/>
                                    </a:solidFill>
                                    <a:latin typeface="Cambria Math"/>
                                  </a:rPr>
                                  <m:t>𝑨</m:t>
                                </m:r>
                              </m:sub>
                            </m:sSub>
                            <m:r>
                              <a:rPr lang="en-US" sz="2400" b="1" i="1" smtClean="0">
                                <a:solidFill>
                                  <a:srgbClr val="002060"/>
                                </a:solidFill>
                                <a:latin typeface="Cambria Math"/>
                              </a:rPr>
                              <m:t>)</m:t>
                            </m:r>
                          </m:den>
                        </m:f>
                      </m:e>
                    </m:nary>
                  </m:oMath>
                </a14:m>
                <a:r>
                  <a:rPr lang="en-US" sz="2400" b="1" dirty="0">
                    <a:solidFill>
                      <a:srgbClr val="002060"/>
                    </a:solidFill>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(2.9)</a:t>
                </a:r>
              </a:p>
              <a:p>
                <a:pPr marL="0" indent="0">
                  <a:lnSpc>
                    <a:spcPct val="150000"/>
                  </a:lnSpc>
                  <a:buNone/>
                </a:pPr>
                <a:r>
                  <a:rPr lang="en-US" sz="2400" dirty="0">
                    <a:latin typeface="Times New Roman" panose="02020603050405020304" pitchFamily="18" charset="0"/>
                    <a:cs typeface="Times New Roman" panose="02020603050405020304" pitchFamily="18" charset="0"/>
                  </a:rPr>
                  <a:t>where: t</a:t>
                </a:r>
                <a:r>
                  <a:rPr lang="en-US" sz="2400" baseline="-25000" dirty="0">
                    <a:latin typeface="Times New Roman" panose="02020603050405020304" pitchFamily="18" charset="0"/>
                    <a:cs typeface="Times New Roman" panose="02020603050405020304" pitchFamily="18" charset="0"/>
                  </a:rPr>
                  <a:t>r</a:t>
                </a:r>
                <a:r>
                  <a:rPr lang="en-US" sz="2400" dirty="0">
                    <a:latin typeface="Times New Roman" panose="02020603050405020304" pitchFamily="18" charset="0"/>
                    <a:cs typeface="Times New Roman" panose="02020603050405020304" pitchFamily="18" charset="0"/>
                  </a:rPr>
                  <a:t> is reaction time, X</a:t>
                </a:r>
                <a:r>
                  <a:rPr lang="en-US" sz="2400" baseline="-25000" dirty="0">
                    <a:latin typeface="Times New Roman" panose="02020603050405020304" pitchFamily="18" charset="0"/>
                    <a:cs typeface="Times New Roman" panose="02020603050405020304" pitchFamily="18" charset="0"/>
                  </a:rPr>
                  <a:t>A</a:t>
                </a:r>
                <a:r>
                  <a:rPr lang="en-US" sz="2400" dirty="0">
                    <a:latin typeface="Times New Roman" panose="02020603050405020304" pitchFamily="18" charset="0"/>
                    <a:cs typeface="Times New Roman" panose="02020603050405020304" pitchFamily="18" charset="0"/>
                  </a:rPr>
                  <a:t> is conversion of  reactant A, -</a:t>
                </a:r>
                <a:r>
                  <a:rPr lang="en-US" sz="2400" dirty="0" err="1">
                    <a:latin typeface="Times New Roman" panose="02020603050405020304" pitchFamily="18" charset="0"/>
                    <a:cs typeface="Times New Roman" panose="02020603050405020304" pitchFamily="18" charset="0"/>
                  </a:rPr>
                  <a:t>r</a:t>
                </a:r>
                <a:r>
                  <a:rPr lang="en-US" sz="2400" baseline="-25000" dirty="0" err="1">
                    <a:latin typeface="Times New Roman" panose="02020603050405020304" pitchFamily="18" charset="0"/>
                    <a:cs typeface="Times New Roman" panose="02020603050405020304" pitchFamily="18" charset="0"/>
                  </a:rPr>
                  <a:t>A</a:t>
                </a:r>
                <a:r>
                  <a:rPr lang="en-US" sz="2400" dirty="0">
                    <a:latin typeface="Times New Roman" panose="02020603050405020304" pitchFamily="18" charset="0"/>
                    <a:cs typeface="Times New Roman" panose="02020603050405020304" pitchFamily="18" charset="0"/>
                  </a:rPr>
                  <a:t> is rate of reaction for reactant A, V is volume of reaction mixtures, and  </a:t>
                </a:r>
                <a:r>
                  <a:rPr lang="en-US" sz="2400" dirty="0" err="1">
                    <a:latin typeface="Times New Roman" panose="02020603050405020304" pitchFamily="18" charset="0"/>
                    <a:cs typeface="Times New Roman" panose="02020603050405020304" pitchFamily="18" charset="0"/>
                  </a:rPr>
                  <a:t>N</a:t>
                </a:r>
                <a:r>
                  <a:rPr lang="en-US" sz="2400" baseline="-25000" dirty="0" err="1">
                    <a:latin typeface="Times New Roman" panose="02020603050405020304" pitchFamily="18" charset="0"/>
                    <a:cs typeface="Times New Roman" panose="02020603050405020304" pitchFamily="18" charset="0"/>
                  </a:rPr>
                  <a:t>Ao</a:t>
                </a:r>
                <a:r>
                  <a:rPr lang="en-US" sz="2400" dirty="0">
                    <a:latin typeface="Times New Roman" panose="02020603050405020304" pitchFamily="18" charset="0"/>
                    <a:cs typeface="Times New Roman" panose="02020603050405020304" pitchFamily="18" charset="0"/>
                  </a:rPr>
                  <a:t>  is initial mole of reactant  A.</a:t>
                </a:r>
              </a:p>
              <a:p>
                <a:pPr marL="0" indent="0">
                  <a:lnSpc>
                    <a:spcPct val="150000"/>
                  </a:lnSpc>
                  <a:buNone/>
                </a:pPr>
                <a:endParaRPr lang="en-US" sz="2400" dirty="0">
                  <a:latin typeface="Times New Roman" panose="02020603050405020304" pitchFamily="18" charset="0"/>
                  <a:cs typeface="Times New Roman" panose="02020603050405020304" pitchFamily="18" charset="0"/>
                </a:endParaRPr>
              </a:p>
            </p:txBody>
          </p:sp>
        </mc:Choice>
        <mc:Fallback>
          <p:sp>
            <p:nvSpPr>
              <p:cNvPr id="3" name="Content Placeholder 2">
                <a:extLst>
                  <a:ext uri="{FF2B5EF4-FFF2-40B4-BE49-F238E27FC236}">
                    <a16:creationId xmlns:a16="http://schemas.microsoft.com/office/drawing/2014/main" id="{1A9B3004-4EF8-18A2-DB99-22399C74D225}"/>
                  </a:ext>
                </a:extLst>
              </p:cNvPr>
              <p:cNvSpPr>
                <a:spLocks noGrp="1" noRot="1" noChangeAspect="1" noMove="1" noResize="1" noEditPoints="1" noAdjustHandles="1" noChangeArrowheads="1" noChangeShapeType="1" noTextEdit="1"/>
              </p:cNvSpPr>
              <p:nvPr>
                <p:ph idx="1"/>
              </p:nvPr>
            </p:nvSpPr>
            <p:spPr>
              <a:xfrm>
                <a:off x="228600" y="760322"/>
                <a:ext cx="8686800" cy="5230904"/>
              </a:xfrm>
              <a:blipFill>
                <a:blip r:embed="rId2"/>
                <a:stretch>
                  <a:fillRect l="-1123" r="-491"/>
                </a:stretch>
              </a:blipFill>
            </p:spPr>
            <p:txBody>
              <a:bodyPr/>
              <a:lstStyle/>
              <a:p>
                <a:r>
                  <a:rPr lang="en-US">
                    <a:noFill/>
                  </a:rPr>
                  <a:t> </a:t>
                </a:r>
              </a:p>
            </p:txBody>
          </p:sp>
        </mc:Fallback>
      </mc:AlternateContent>
      <p:sp>
        <p:nvSpPr>
          <p:cNvPr id="5" name="Slide Number Placeholder 4">
            <a:extLst>
              <a:ext uri="{FF2B5EF4-FFF2-40B4-BE49-F238E27FC236}">
                <a16:creationId xmlns:a16="http://schemas.microsoft.com/office/drawing/2014/main" id="{561CB850-8DC4-5381-0848-5C0E14EA5BB8}"/>
              </a:ext>
            </a:extLst>
          </p:cNvPr>
          <p:cNvSpPr>
            <a:spLocks noGrp="1"/>
          </p:cNvSpPr>
          <p:nvPr>
            <p:ph type="sldNum" sz="quarter" idx="12"/>
          </p:nvPr>
        </p:nvSpPr>
        <p:spPr/>
        <p:txBody>
          <a:bodyPr/>
          <a:lstStyle/>
          <a:p>
            <a:fld id="{23FDA976-B38A-4EC8-851D-4FD5675DB126}" type="slidenum">
              <a:rPr lang="en-US" smtClean="0"/>
              <a:t>18</a:t>
            </a:fld>
            <a:endParaRPr lang="en-US"/>
          </a:p>
        </p:txBody>
      </p:sp>
      <p:cxnSp>
        <p:nvCxnSpPr>
          <p:cNvPr id="6" name="Straight Connector 5">
            <a:extLst>
              <a:ext uri="{FF2B5EF4-FFF2-40B4-BE49-F238E27FC236}">
                <a16:creationId xmlns:a16="http://schemas.microsoft.com/office/drawing/2014/main" id="{5D85A44D-5112-8AF0-36B8-205E0BC658A4}"/>
              </a:ext>
            </a:extLst>
          </p:cNvPr>
          <p:cNvCxnSpPr>
            <a:cxnSpLocks/>
          </p:cNvCxnSpPr>
          <p:nvPr/>
        </p:nvCxnSpPr>
        <p:spPr>
          <a:xfrm>
            <a:off x="152400" y="672548"/>
            <a:ext cx="91440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7" name="Straight Connector 6">
            <a:extLst>
              <a:ext uri="{FF2B5EF4-FFF2-40B4-BE49-F238E27FC236}">
                <a16:creationId xmlns:a16="http://schemas.microsoft.com/office/drawing/2014/main" id="{C382A2D3-5327-393C-0EB4-E4D3B736D710}"/>
              </a:ext>
            </a:extLst>
          </p:cNvPr>
          <p:cNvCxnSpPr>
            <a:cxnSpLocks/>
          </p:cNvCxnSpPr>
          <p:nvPr/>
        </p:nvCxnSpPr>
        <p:spPr>
          <a:xfrm>
            <a:off x="0" y="6356350"/>
            <a:ext cx="8839200" cy="0"/>
          </a:xfrm>
          <a:prstGeom prst="line">
            <a:avLst/>
          </a:prstGeom>
        </p:spPr>
        <p:style>
          <a:lnRef idx="3">
            <a:schemeClr val="accent1"/>
          </a:lnRef>
          <a:fillRef idx="0">
            <a:schemeClr val="accent1"/>
          </a:fillRef>
          <a:effectRef idx="2">
            <a:schemeClr val="accent1"/>
          </a:effectRef>
          <a:fontRef idx="minor">
            <a:schemeClr val="tx1"/>
          </a:fontRef>
        </p:style>
      </p:cxnSp>
      <p:sp>
        <p:nvSpPr>
          <p:cNvPr id="9" name="TextBox 8">
            <a:extLst>
              <a:ext uri="{FF2B5EF4-FFF2-40B4-BE49-F238E27FC236}">
                <a16:creationId xmlns:a16="http://schemas.microsoft.com/office/drawing/2014/main" id="{93CB655D-7CAB-6C3E-C3F2-350E293C2705}"/>
              </a:ext>
            </a:extLst>
          </p:cNvPr>
          <p:cNvSpPr txBox="1"/>
          <p:nvPr/>
        </p:nvSpPr>
        <p:spPr>
          <a:xfrm>
            <a:off x="1143000" y="0"/>
            <a:ext cx="7315200" cy="584775"/>
          </a:xfrm>
          <a:prstGeom prst="rect">
            <a:avLst/>
          </a:prstGeom>
          <a:noFill/>
        </p:spPr>
        <p:txBody>
          <a:bodyPr wrap="square">
            <a:spAutoFit/>
          </a:bodyPr>
          <a:lstStyle/>
          <a:p>
            <a:pPr algn="ctr"/>
            <a:r>
              <a:rPr kumimoji="0" lang="en-US" sz="3200" b="1" i="0" u="none" strike="noStrike" kern="1200" cap="none" spc="0" normalizeH="0" baseline="0" noProof="0" dirty="0">
                <a:ln>
                  <a:noFill/>
                </a:ln>
                <a:solidFill>
                  <a:prstClr val="black"/>
                </a:solidFill>
                <a:effectLst/>
                <a:uLnTx/>
                <a:uFillTx/>
                <a:latin typeface="Times New Roman" panose="02020603050405020304" pitchFamily="18" charset="0"/>
                <a:ea typeface="+mj-ea"/>
                <a:cs typeface="Times New Roman" panose="02020603050405020304" pitchFamily="18" charset="0"/>
              </a:rPr>
              <a:t>Cont’d</a:t>
            </a:r>
            <a:endParaRPr lang="en-US" dirty="0"/>
          </a:p>
        </p:txBody>
      </p:sp>
      <p:sp>
        <p:nvSpPr>
          <p:cNvPr id="2" name="Slide Number Placeholder 5">
            <a:extLst>
              <a:ext uri="{FF2B5EF4-FFF2-40B4-BE49-F238E27FC236}">
                <a16:creationId xmlns:a16="http://schemas.microsoft.com/office/drawing/2014/main" id="{B1CE8054-EC10-FB1D-DB0A-FF80C2641B3A}"/>
              </a:ext>
            </a:extLst>
          </p:cNvPr>
          <p:cNvSpPr txBox="1">
            <a:spLocks/>
          </p:cNvSpPr>
          <p:nvPr/>
        </p:nvSpPr>
        <p:spPr>
          <a:xfrm>
            <a:off x="1676400" y="6372915"/>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18</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6366991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228600" y="838200"/>
                <a:ext cx="8763000" cy="5791200"/>
              </a:xfrm>
            </p:spPr>
            <p:txBody>
              <a:bodyPr>
                <a:normAutofit/>
              </a:bodyPr>
              <a:lstStyle/>
              <a:p>
                <a:pPr marL="0" indent="0">
                  <a:buNone/>
                </a:pPr>
                <a:r>
                  <a:rPr lang="en-US" sz="2600" b="1" dirty="0">
                    <a:solidFill>
                      <a:schemeClr val="accent1">
                        <a:lumMod val="75000"/>
                      </a:schemeClr>
                    </a:solidFill>
                    <a:latin typeface="Times New Roman" panose="02020603050405020304" pitchFamily="18" charset="0"/>
                    <a:ea typeface="Tahoma" pitchFamily="34" charset="0"/>
                    <a:cs typeface="Times New Roman" panose="02020603050405020304" pitchFamily="18" charset="0"/>
                  </a:rPr>
                  <a:t>For constant volume of reacting fluid, </a:t>
                </a:r>
                <a14:m>
                  <m:oMath xmlns:m="http://schemas.openxmlformats.org/officeDocument/2006/math">
                    <m:r>
                      <a:rPr lang="en-US" sz="2600" b="1" i="1" smtClean="0">
                        <a:solidFill>
                          <a:schemeClr val="accent1">
                            <a:lumMod val="75000"/>
                          </a:schemeClr>
                        </a:solidFill>
                        <a:latin typeface="Cambria Math"/>
                        <a:ea typeface="Tahoma" pitchFamily="34" charset="0"/>
                        <a:cs typeface="Tahoma" pitchFamily="34" charset="0"/>
                      </a:rPr>
                      <m:t>𝑽</m:t>
                    </m:r>
                    <m:r>
                      <a:rPr lang="en-US" sz="2600" b="1" i="1" smtClean="0">
                        <a:solidFill>
                          <a:schemeClr val="accent1">
                            <a:lumMod val="75000"/>
                          </a:schemeClr>
                        </a:solidFill>
                        <a:latin typeface="Cambria Math"/>
                        <a:ea typeface="Tahoma" pitchFamily="34" charset="0"/>
                        <a:cs typeface="Tahoma" pitchFamily="34" charset="0"/>
                      </a:rPr>
                      <m:t>=</m:t>
                    </m:r>
                    <m:sSub>
                      <m:sSubPr>
                        <m:ctrlPr>
                          <a:rPr lang="en-US" sz="2600" b="1" i="1" smtClean="0">
                            <a:solidFill>
                              <a:schemeClr val="accent1">
                                <a:lumMod val="75000"/>
                              </a:schemeClr>
                            </a:solidFill>
                            <a:latin typeface="Cambria Math" panose="02040503050406030204" pitchFamily="18" charset="0"/>
                            <a:ea typeface="Tahoma" pitchFamily="34" charset="0"/>
                            <a:cs typeface="Tahoma" pitchFamily="34" charset="0"/>
                          </a:rPr>
                        </m:ctrlPr>
                      </m:sSubPr>
                      <m:e>
                        <m:r>
                          <a:rPr lang="en-US" sz="2600" b="1" i="1" smtClean="0">
                            <a:solidFill>
                              <a:schemeClr val="accent1">
                                <a:lumMod val="75000"/>
                              </a:schemeClr>
                            </a:solidFill>
                            <a:latin typeface="Cambria Math"/>
                            <a:ea typeface="Tahoma" pitchFamily="34" charset="0"/>
                            <a:cs typeface="Tahoma" pitchFamily="34" charset="0"/>
                          </a:rPr>
                          <m:t>𝑽</m:t>
                        </m:r>
                      </m:e>
                      <m:sub>
                        <m:r>
                          <a:rPr lang="en-US" sz="2600" b="1" i="1" smtClean="0">
                            <a:solidFill>
                              <a:schemeClr val="accent1">
                                <a:lumMod val="75000"/>
                              </a:schemeClr>
                            </a:solidFill>
                            <a:latin typeface="Cambria Math"/>
                            <a:ea typeface="Tahoma" pitchFamily="34" charset="0"/>
                            <a:cs typeface="Tahoma" pitchFamily="34" charset="0"/>
                          </a:rPr>
                          <m:t>𝟎</m:t>
                        </m:r>
                      </m:sub>
                    </m:sSub>
                  </m:oMath>
                </a14:m>
                <a:endParaRPr lang="en-US" sz="2600" dirty="0">
                  <a:latin typeface="Times New Roman" panose="02020603050405020304" pitchFamily="18" charset="0"/>
                  <a:ea typeface="Tahoma" pitchFamily="34" charset="0"/>
                  <a:cs typeface="Times New Roman" panose="02020603050405020304" pitchFamily="18" charset="0"/>
                </a:endParaRPr>
              </a:p>
              <a:p>
                <a:pPr marL="0" indent="0">
                  <a:buNone/>
                </a:pPr>
                <a14:m>
                  <m:oMath xmlns:m="http://schemas.openxmlformats.org/officeDocument/2006/math">
                    <m:sSub>
                      <m:sSubPr>
                        <m:ctrlPr>
                          <a:rPr lang="en-US" sz="2600" i="1">
                            <a:latin typeface="Cambria Math" panose="02040503050406030204" pitchFamily="18" charset="0"/>
                          </a:rPr>
                        </m:ctrlPr>
                      </m:sSubPr>
                      <m:e>
                        <m:r>
                          <a:rPr lang="en-US" sz="2600" i="1">
                            <a:latin typeface="Cambria Math"/>
                          </a:rPr>
                          <m:t>𝑡</m:t>
                        </m:r>
                      </m:e>
                      <m:sub>
                        <m:r>
                          <a:rPr lang="en-US" sz="2600" i="1">
                            <a:latin typeface="Cambria Math"/>
                          </a:rPr>
                          <m:t>𝑟</m:t>
                        </m:r>
                      </m:sub>
                    </m:sSub>
                    <m:r>
                      <a:rPr lang="en-US" sz="2600" i="1">
                        <a:latin typeface="Cambria Math"/>
                      </a:rPr>
                      <m:t>=</m:t>
                    </m:r>
                    <m:f>
                      <m:fPr>
                        <m:ctrlPr>
                          <a:rPr lang="en-US" sz="2600" i="1" smtClean="0">
                            <a:latin typeface="Cambria Math" panose="02040503050406030204" pitchFamily="18" charset="0"/>
                          </a:rPr>
                        </m:ctrlPr>
                      </m:fPr>
                      <m:num>
                        <m:sSub>
                          <m:sSubPr>
                            <m:ctrlPr>
                              <a:rPr lang="en-US" sz="2600" i="1" smtClean="0">
                                <a:latin typeface="Cambria Math" panose="02040503050406030204" pitchFamily="18" charset="0"/>
                              </a:rPr>
                            </m:ctrlPr>
                          </m:sSubPr>
                          <m:e>
                            <m:r>
                              <a:rPr lang="en-US" sz="2600" b="0" i="1" smtClean="0">
                                <a:latin typeface="Cambria Math" panose="02040503050406030204" pitchFamily="18" charset="0"/>
                              </a:rPr>
                              <m:t>𝑁</m:t>
                            </m:r>
                          </m:e>
                          <m:sub>
                            <m:r>
                              <a:rPr lang="en-US" sz="2600" b="0" i="1" smtClean="0">
                                <a:latin typeface="Cambria Math"/>
                              </a:rPr>
                              <m:t>𝐴</m:t>
                            </m:r>
                            <m:r>
                              <a:rPr lang="en-US" sz="2600" b="0" i="1" smtClean="0">
                                <a:latin typeface="Cambria Math"/>
                              </a:rPr>
                              <m:t>0</m:t>
                            </m:r>
                          </m:sub>
                        </m:sSub>
                      </m:num>
                      <m:den>
                        <m:sSub>
                          <m:sSubPr>
                            <m:ctrlPr>
                              <a:rPr lang="en-US" sz="2600" i="1" smtClean="0">
                                <a:latin typeface="Cambria Math" panose="02040503050406030204" pitchFamily="18" charset="0"/>
                              </a:rPr>
                            </m:ctrlPr>
                          </m:sSubPr>
                          <m:e>
                            <m:r>
                              <a:rPr lang="en-US" sz="2600" b="0" i="1" smtClean="0">
                                <a:latin typeface="Cambria Math"/>
                              </a:rPr>
                              <m:t>𝑉</m:t>
                            </m:r>
                          </m:e>
                          <m:sub>
                            <m:r>
                              <a:rPr lang="en-US" sz="2600" b="0" i="1" smtClean="0">
                                <a:latin typeface="Cambria Math"/>
                              </a:rPr>
                              <m:t>0</m:t>
                            </m:r>
                          </m:sub>
                        </m:sSub>
                      </m:den>
                    </m:f>
                    <m:nary>
                      <m:naryPr>
                        <m:limLoc m:val="undOvr"/>
                        <m:ctrlPr>
                          <a:rPr lang="en-US" sz="2600" i="1">
                            <a:latin typeface="Cambria Math" panose="02040503050406030204" pitchFamily="18" charset="0"/>
                          </a:rPr>
                        </m:ctrlPr>
                      </m:naryPr>
                      <m:sub>
                        <m:r>
                          <m:rPr>
                            <m:brk m:alnAt="24"/>
                          </m:rPr>
                          <a:rPr lang="en-US" sz="2600" i="1">
                            <a:latin typeface="Cambria Math"/>
                          </a:rPr>
                          <m:t>0</m:t>
                        </m:r>
                      </m:sub>
                      <m:sup>
                        <m:sSub>
                          <m:sSubPr>
                            <m:ctrlPr>
                              <a:rPr lang="en-US" sz="2600" i="1">
                                <a:latin typeface="Cambria Math" panose="02040503050406030204" pitchFamily="18" charset="0"/>
                              </a:rPr>
                            </m:ctrlPr>
                          </m:sSubPr>
                          <m:e>
                            <m:r>
                              <a:rPr lang="en-US" sz="2600" i="1">
                                <a:latin typeface="Cambria Math"/>
                              </a:rPr>
                              <m:t>𝑋</m:t>
                            </m:r>
                          </m:e>
                          <m:sub>
                            <m:r>
                              <a:rPr lang="en-US" sz="2600" i="1">
                                <a:latin typeface="Cambria Math"/>
                              </a:rPr>
                              <m:t>𝐴</m:t>
                            </m:r>
                          </m:sub>
                        </m:sSub>
                      </m:sup>
                      <m:e>
                        <m:f>
                          <m:fPr>
                            <m:ctrlPr>
                              <a:rPr lang="en-US" sz="2600" i="1">
                                <a:latin typeface="Cambria Math" panose="02040503050406030204" pitchFamily="18" charset="0"/>
                              </a:rPr>
                            </m:ctrlPr>
                          </m:fPr>
                          <m:num>
                            <m:sSub>
                              <m:sSubPr>
                                <m:ctrlPr>
                                  <a:rPr lang="en-US" sz="2600" i="1">
                                    <a:latin typeface="Cambria Math" panose="02040503050406030204" pitchFamily="18" charset="0"/>
                                  </a:rPr>
                                </m:ctrlPr>
                              </m:sSubPr>
                              <m:e>
                                <m:r>
                                  <a:rPr lang="en-US" sz="2600" i="1">
                                    <a:latin typeface="Cambria Math"/>
                                  </a:rPr>
                                  <m:t>𝑑𝑋</m:t>
                                </m:r>
                              </m:e>
                              <m:sub>
                                <m:r>
                                  <a:rPr lang="en-US" sz="2600" i="1">
                                    <a:latin typeface="Cambria Math"/>
                                  </a:rPr>
                                  <m:t>𝐴</m:t>
                                </m:r>
                              </m:sub>
                            </m:sSub>
                          </m:num>
                          <m:den>
                            <m:sSub>
                              <m:sSubPr>
                                <m:ctrlPr>
                                  <a:rPr lang="en-US" sz="2600" i="1">
                                    <a:latin typeface="Cambria Math" panose="02040503050406030204" pitchFamily="18" charset="0"/>
                                  </a:rPr>
                                </m:ctrlPr>
                              </m:sSubPr>
                              <m:e>
                                <m:r>
                                  <a:rPr lang="en-US" sz="2600" i="1">
                                    <a:latin typeface="Cambria Math"/>
                                  </a:rPr>
                                  <m:t>(−</m:t>
                                </m:r>
                                <m:r>
                                  <a:rPr lang="en-US" sz="2600" i="1">
                                    <a:latin typeface="Cambria Math"/>
                                  </a:rPr>
                                  <m:t>𝑟</m:t>
                                </m:r>
                              </m:e>
                              <m:sub>
                                <m:r>
                                  <a:rPr lang="en-US" sz="2600" i="1">
                                    <a:latin typeface="Cambria Math"/>
                                  </a:rPr>
                                  <m:t>𝐴</m:t>
                                </m:r>
                              </m:sub>
                            </m:sSub>
                            <m:r>
                              <a:rPr lang="en-US" sz="2600" i="1">
                                <a:latin typeface="Cambria Math"/>
                              </a:rPr>
                              <m:t>)</m:t>
                            </m:r>
                          </m:den>
                        </m:f>
                      </m:e>
                    </m:nary>
                    <m:r>
                      <a:rPr lang="en-US" sz="2600" b="0" i="1" smtClean="0">
                        <a:latin typeface="Cambria Math"/>
                      </a:rPr>
                      <m:t>=</m:t>
                    </m:r>
                    <m:sSub>
                      <m:sSubPr>
                        <m:ctrlPr>
                          <a:rPr lang="en-US" sz="2600" b="0" i="1" smtClean="0">
                            <a:latin typeface="Cambria Math" panose="02040503050406030204" pitchFamily="18" charset="0"/>
                          </a:rPr>
                        </m:ctrlPr>
                      </m:sSubPr>
                      <m:e>
                        <m:r>
                          <a:rPr lang="en-US" sz="2600" b="0" i="1" smtClean="0">
                            <a:latin typeface="Cambria Math"/>
                          </a:rPr>
                          <m:t>𝐶</m:t>
                        </m:r>
                      </m:e>
                      <m:sub>
                        <m:r>
                          <a:rPr lang="en-US" sz="2600" b="0" i="1" smtClean="0">
                            <a:latin typeface="Cambria Math"/>
                          </a:rPr>
                          <m:t>𝐴</m:t>
                        </m:r>
                        <m:r>
                          <a:rPr lang="en-US" sz="2600" b="0" i="1" smtClean="0">
                            <a:latin typeface="Cambria Math"/>
                          </a:rPr>
                          <m:t>0</m:t>
                        </m:r>
                      </m:sub>
                    </m:sSub>
                    <m:nary>
                      <m:naryPr>
                        <m:limLoc m:val="undOvr"/>
                        <m:ctrlPr>
                          <a:rPr lang="en-US" sz="2600" i="1">
                            <a:latin typeface="Cambria Math" panose="02040503050406030204" pitchFamily="18" charset="0"/>
                          </a:rPr>
                        </m:ctrlPr>
                      </m:naryPr>
                      <m:sub>
                        <m:r>
                          <m:rPr>
                            <m:brk m:alnAt="24"/>
                          </m:rPr>
                          <a:rPr lang="en-US" sz="2600" i="1">
                            <a:latin typeface="Cambria Math"/>
                          </a:rPr>
                          <m:t>0</m:t>
                        </m:r>
                      </m:sub>
                      <m:sup>
                        <m:sSub>
                          <m:sSubPr>
                            <m:ctrlPr>
                              <a:rPr lang="en-US" sz="2600" i="1">
                                <a:latin typeface="Cambria Math" panose="02040503050406030204" pitchFamily="18" charset="0"/>
                              </a:rPr>
                            </m:ctrlPr>
                          </m:sSubPr>
                          <m:e>
                            <m:r>
                              <a:rPr lang="en-US" sz="2600" i="1">
                                <a:latin typeface="Cambria Math"/>
                              </a:rPr>
                              <m:t>𝑋</m:t>
                            </m:r>
                          </m:e>
                          <m:sub>
                            <m:r>
                              <a:rPr lang="en-US" sz="2600" i="1">
                                <a:latin typeface="Cambria Math"/>
                              </a:rPr>
                              <m:t>𝐴</m:t>
                            </m:r>
                          </m:sub>
                        </m:sSub>
                      </m:sup>
                      <m:e>
                        <m:f>
                          <m:fPr>
                            <m:ctrlPr>
                              <a:rPr lang="en-US" sz="2600" i="1">
                                <a:latin typeface="Cambria Math" panose="02040503050406030204" pitchFamily="18" charset="0"/>
                              </a:rPr>
                            </m:ctrlPr>
                          </m:fPr>
                          <m:num>
                            <m:sSub>
                              <m:sSubPr>
                                <m:ctrlPr>
                                  <a:rPr lang="en-US" sz="2600" i="1">
                                    <a:latin typeface="Cambria Math" panose="02040503050406030204" pitchFamily="18" charset="0"/>
                                  </a:rPr>
                                </m:ctrlPr>
                              </m:sSubPr>
                              <m:e>
                                <m:r>
                                  <a:rPr lang="en-US" sz="2600" i="1">
                                    <a:latin typeface="Cambria Math"/>
                                  </a:rPr>
                                  <m:t>𝑑𝑋</m:t>
                                </m:r>
                              </m:e>
                              <m:sub>
                                <m:r>
                                  <a:rPr lang="en-US" sz="2600" i="1">
                                    <a:latin typeface="Cambria Math"/>
                                  </a:rPr>
                                  <m:t>𝐴</m:t>
                                </m:r>
                              </m:sub>
                            </m:sSub>
                          </m:num>
                          <m:den>
                            <m:sSub>
                              <m:sSubPr>
                                <m:ctrlPr>
                                  <a:rPr lang="en-US" sz="2600" i="1">
                                    <a:latin typeface="Cambria Math" panose="02040503050406030204" pitchFamily="18" charset="0"/>
                                  </a:rPr>
                                </m:ctrlPr>
                              </m:sSubPr>
                              <m:e>
                                <m:r>
                                  <a:rPr lang="en-US" sz="2600" i="1">
                                    <a:latin typeface="Cambria Math"/>
                                  </a:rPr>
                                  <m:t>(−</m:t>
                                </m:r>
                                <m:r>
                                  <a:rPr lang="en-US" sz="2600" i="1">
                                    <a:latin typeface="Cambria Math"/>
                                  </a:rPr>
                                  <m:t>𝑟</m:t>
                                </m:r>
                              </m:e>
                              <m:sub>
                                <m:r>
                                  <a:rPr lang="en-US" sz="2600" i="1">
                                    <a:latin typeface="Cambria Math"/>
                                  </a:rPr>
                                  <m:t>𝐴</m:t>
                                </m:r>
                              </m:sub>
                            </m:sSub>
                            <m:r>
                              <a:rPr lang="en-US" sz="2600" i="1">
                                <a:latin typeface="Cambria Math"/>
                              </a:rPr>
                              <m:t>)</m:t>
                            </m:r>
                          </m:den>
                        </m:f>
                      </m:e>
                    </m:nary>
                    <m:r>
                      <a:rPr lang="en-US" sz="2600" b="0" i="1" smtClean="0">
                        <a:latin typeface="Cambria Math"/>
                      </a:rPr>
                      <m:t>=−</m:t>
                    </m:r>
                    <m:nary>
                      <m:naryPr>
                        <m:limLoc m:val="undOvr"/>
                        <m:ctrlPr>
                          <a:rPr lang="en-US" sz="2600" i="1">
                            <a:latin typeface="Cambria Math" panose="02040503050406030204" pitchFamily="18" charset="0"/>
                          </a:rPr>
                        </m:ctrlPr>
                      </m:naryPr>
                      <m:sub>
                        <m:sSub>
                          <m:sSubPr>
                            <m:ctrlPr>
                              <a:rPr lang="en-US" sz="2600" i="1" smtClean="0">
                                <a:latin typeface="Cambria Math" panose="02040503050406030204" pitchFamily="18" charset="0"/>
                              </a:rPr>
                            </m:ctrlPr>
                          </m:sSubPr>
                          <m:e>
                            <m:r>
                              <a:rPr lang="en-US" sz="2600" b="0" i="1" smtClean="0">
                                <a:latin typeface="Cambria Math"/>
                              </a:rPr>
                              <m:t>𝐶</m:t>
                            </m:r>
                          </m:e>
                          <m:sub>
                            <m:r>
                              <a:rPr lang="en-US" sz="2600" b="0" i="1" smtClean="0">
                                <a:latin typeface="Cambria Math"/>
                              </a:rPr>
                              <m:t>𝐴</m:t>
                            </m:r>
                            <m:r>
                              <a:rPr lang="en-US" sz="2600" b="0" i="1" smtClean="0">
                                <a:latin typeface="Cambria Math"/>
                              </a:rPr>
                              <m:t>0</m:t>
                            </m:r>
                          </m:sub>
                        </m:sSub>
                      </m:sub>
                      <m:sup>
                        <m:sSub>
                          <m:sSubPr>
                            <m:ctrlPr>
                              <a:rPr lang="en-US" sz="2600" i="1">
                                <a:latin typeface="Cambria Math" panose="02040503050406030204" pitchFamily="18" charset="0"/>
                              </a:rPr>
                            </m:ctrlPr>
                          </m:sSubPr>
                          <m:e>
                            <m:r>
                              <a:rPr lang="en-US" sz="2600" b="0" i="1" smtClean="0">
                                <a:latin typeface="Cambria Math"/>
                              </a:rPr>
                              <m:t>𝐶</m:t>
                            </m:r>
                          </m:e>
                          <m:sub>
                            <m:r>
                              <a:rPr lang="en-US" sz="2600" i="1">
                                <a:latin typeface="Cambria Math"/>
                              </a:rPr>
                              <m:t>𝐴</m:t>
                            </m:r>
                          </m:sub>
                        </m:sSub>
                      </m:sup>
                      <m:e>
                        <m:f>
                          <m:fPr>
                            <m:ctrlPr>
                              <a:rPr lang="en-US" sz="2600" i="1">
                                <a:latin typeface="Cambria Math" panose="02040503050406030204" pitchFamily="18" charset="0"/>
                              </a:rPr>
                            </m:ctrlPr>
                          </m:fPr>
                          <m:num>
                            <m:sSub>
                              <m:sSubPr>
                                <m:ctrlPr>
                                  <a:rPr lang="en-US" sz="2600" i="1">
                                    <a:latin typeface="Cambria Math" panose="02040503050406030204" pitchFamily="18" charset="0"/>
                                  </a:rPr>
                                </m:ctrlPr>
                              </m:sSubPr>
                              <m:e>
                                <m:r>
                                  <a:rPr lang="en-US" sz="2600" i="1">
                                    <a:latin typeface="Cambria Math"/>
                                  </a:rPr>
                                  <m:t>𝑑</m:t>
                                </m:r>
                                <m:r>
                                  <a:rPr lang="en-US" sz="2600" b="0" i="1" smtClean="0">
                                    <a:latin typeface="Cambria Math"/>
                                  </a:rPr>
                                  <m:t>𝐶</m:t>
                                </m:r>
                              </m:e>
                              <m:sub>
                                <m:r>
                                  <a:rPr lang="en-US" sz="2600" i="1">
                                    <a:latin typeface="Cambria Math"/>
                                  </a:rPr>
                                  <m:t>𝐴</m:t>
                                </m:r>
                              </m:sub>
                            </m:sSub>
                          </m:num>
                          <m:den>
                            <m:sSub>
                              <m:sSubPr>
                                <m:ctrlPr>
                                  <a:rPr lang="en-US" sz="2600" i="1">
                                    <a:latin typeface="Cambria Math" panose="02040503050406030204" pitchFamily="18" charset="0"/>
                                  </a:rPr>
                                </m:ctrlPr>
                              </m:sSubPr>
                              <m:e>
                                <m:r>
                                  <a:rPr lang="en-US" sz="2600" i="1">
                                    <a:latin typeface="Cambria Math"/>
                                  </a:rPr>
                                  <m:t>−</m:t>
                                </m:r>
                                <m:r>
                                  <a:rPr lang="en-US" sz="2600" i="1">
                                    <a:latin typeface="Cambria Math"/>
                                  </a:rPr>
                                  <m:t>𝑟</m:t>
                                </m:r>
                              </m:e>
                              <m:sub>
                                <m:r>
                                  <a:rPr lang="en-US" sz="2600" i="1">
                                    <a:latin typeface="Cambria Math"/>
                                  </a:rPr>
                                  <m:t>𝐴</m:t>
                                </m:r>
                              </m:sub>
                            </m:sSub>
                          </m:den>
                        </m:f>
                      </m:e>
                    </m:nary>
                  </m:oMath>
                </a14:m>
                <a:r>
                  <a:rPr lang="en-US" sz="2600" dirty="0">
                    <a:latin typeface="Times New Roman" panose="02020603050405020304" pitchFamily="18" charset="0"/>
                    <a:ea typeface="Tahoma" pitchFamily="34" charset="0"/>
                    <a:cs typeface="Times New Roman" panose="02020603050405020304" pitchFamily="18" charset="0"/>
                  </a:rPr>
                  <a:t>               (2.10)</a:t>
                </a:r>
              </a:p>
              <a:p>
                <a:pPr marL="0" indent="0" algn="just">
                  <a:lnSpc>
                    <a:spcPct val="150000"/>
                  </a:lnSpc>
                  <a:buNone/>
                </a:pPr>
                <a:r>
                  <a:rPr lang="en-US" sz="2600" b="1" dirty="0">
                    <a:solidFill>
                      <a:schemeClr val="accent1">
                        <a:lumMod val="50000"/>
                      </a:schemeClr>
                    </a:solidFill>
                    <a:latin typeface="Times New Roman" panose="02020603050405020304" pitchFamily="18" charset="0"/>
                    <a:ea typeface="Tahoma" pitchFamily="34" charset="0"/>
                    <a:cs typeface="Times New Roman" panose="02020603050405020304" pitchFamily="18" charset="0"/>
                  </a:rPr>
                  <a:t>Hence, equation (2.10) is used to find the  reaction time, and eventually size of a reactor when </a:t>
                </a:r>
                <a:r>
                  <a:rPr lang="en-US" sz="2600" spc="-150" dirty="0">
                    <a:latin typeface="Times New Roman" panose="02020603050405020304" pitchFamily="18" charset="0"/>
                    <a:ea typeface="Tahoma" pitchFamily="34" charset="0"/>
                    <a:cs typeface="Times New Roman" panose="02020603050405020304" pitchFamily="18" charset="0"/>
                  </a:rPr>
                  <a:t>conversion (concentration) versus (- </a:t>
                </a:r>
                <a:r>
                  <a:rPr lang="en-US" sz="2600" spc="-150" dirty="0" err="1">
                    <a:latin typeface="Times New Roman" panose="02020603050405020304" pitchFamily="18" charset="0"/>
                    <a:ea typeface="Tahoma" pitchFamily="34" charset="0"/>
                    <a:cs typeface="Times New Roman" panose="02020603050405020304" pitchFamily="18" charset="0"/>
                  </a:rPr>
                  <a:t>r</a:t>
                </a:r>
                <a:r>
                  <a:rPr lang="en-US" sz="2600" spc="-150" baseline="-25000" dirty="0" err="1">
                    <a:latin typeface="Times New Roman" panose="02020603050405020304" pitchFamily="18" charset="0"/>
                    <a:ea typeface="Tahoma" pitchFamily="34" charset="0"/>
                    <a:cs typeface="Times New Roman" panose="02020603050405020304" pitchFamily="18" charset="0"/>
                  </a:rPr>
                  <a:t>A</a:t>
                </a:r>
                <a:r>
                  <a:rPr lang="en-US" sz="2600" spc="-150" dirty="0">
                    <a:latin typeface="Times New Roman" panose="02020603050405020304" pitchFamily="18" charset="0"/>
                    <a:ea typeface="Tahoma" pitchFamily="34" charset="0"/>
                    <a:cs typeface="Times New Roman" panose="02020603050405020304" pitchFamily="18" charset="0"/>
                  </a:rPr>
                  <a:t>)  an experimental data is given.</a:t>
                </a:r>
                <a:endParaRPr lang="en-US" sz="2600" spc="-150" dirty="0">
                  <a:solidFill>
                    <a:srgbClr val="00B050"/>
                  </a:solidFill>
                  <a:latin typeface="Times New Roman" panose="02020603050405020304" pitchFamily="18" charset="0"/>
                  <a:ea typeface="Tahoma" pitchFamily="34" charset="0"/>
                  <a:cs typeface="Times New Roman" panose="02020603050405020304" pitchFamily="18" charset="0"/>
                </a:endParaRPr>
              </a:p>
              <a:p>
                <a:pPr marL="0" indent="0" algn="just">
                  <a:buNone/>
                </a:pPr>
                <a:br>
                  <a:rPr lang="en-US" sz="2600" dirty="0">
                    <a:latin typeface="Times New Roman" panose="02020603050405020304" pitchFamily="18" charset="0"/>
                    <a:ea typeface="Tahoma" pitchFamily="34" charset="0"/>
                    <a:cs typeface="Times New Roman" panose="02020603050405020304" pitchFamily="18" charset="0"/>
                  </a:rPr>
                </a:br>
                <a:br>
                  <a:rPr lang="en-US" sz="2600" dirty="0">
                    <a:latin typeface="Times New Roman" panose="02020603050405020304" pitchFamily="18" charset="0"/>
                    <a:ea typeface="Tahoma" pitchFamily="34" charset="0"/>
                    <a:cs typeface="Times New Roman" panose="02020603050405020304" pitchFamily="18" charset="0"/>
                  </a:rPr>
                </a:br>
                <a:endParaRPr lang="en-US" sz="2600" dirty="0">
                  <a:latin typeface="Times New Roman" panose="02020603050405020304" pitchFamily="18" charset="0"/>
                  <a:ea typeface="Tahoma" pitchFamily="34" charset="0"/>
                  <a:cs typeface="Times New Roman" panose="02020603050405020304" pitchFamily="18" charset="0"/>
                </a:endParaRPr>
              </a:p>
              <a:p>
                <a:pPr marL="0" indent="0">
                  <a:buNone/>
                </a:pPr>
                <a:endParaRPr lang="en-US"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228600" y="838200"/>
                <a:ext cx="8763000" cy="5791200"/>
              </a:xfrm>
              <a:blipFill>
                <a:blip r:embed="rId2"/>
                <a:stretch>
                  <a:fillRect l="-1253" t="-1053" r="-1183"/>
                </a:stretch>
              </a:blipFill>
            </p:spPr>
            <p:txBody>
              <a:bodyPr/>
              <a:lstStyle/>
              <a:p>
                <a:r>
                  <a:rPr lang="en-US">
                    <a:noFill/>
                  </a:rPr>
                  <a:t> </a:t>
                </a:r>
              </a:p>
            </p:txBody>
          </p:sp>
        </mc:Fallback>
      </mc:AlternateContent>
      <p:sp>
        <p:nvSpPr>
          <p:cNvPr id="4" name="Title 1">
            <a:extLst>
              <a:ext uri="{FF2B5EF4-FFF2-40B4-BE49-F238E27FC236}">
                <a16:creationId xmlns:a16="http://schemas.microsoft.com/office/drawing/2014/main" id="{D933B71D-6E50-2A8E-F663-A803F0163F69}"/>
              </a:ext>
            </a:extLst>
          </p:cNvPr>
          <p:cNvSpPr>
            <a:spLocks noGrp="1"/>
          </p:cNvSpPr>
          <p:nvPr>
            <p:ph type="title"/>
          </p:nvPr>
        </p:nvSpPr>
        <p:spPr>
          <a:xfrm>
            <a:off x="457200" y="304800"/>
            <a:ext cx="8229600" cy="304800"/>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p:sp>
        <p:nvSpPr>
          <p:cNvPr id="5" name="Slide Number Placeholder 4">
            <a:extLst>
              <a:ext uri="{FF2B5EF4-FFF2-40B4-BE49-F238E27FC236}">
                <a16:creationId xmlns:a16="http://schemas.microsoft.com/office/drawing/2014/main" id="{215B48F7-4793-0589-CD16-944C11FBB8D0}"/>
              </a:ext>
            </a:extLst>
          </p:cNvPr>
          <p:cNvSpPr>
            <a:spLocks noGrp="1"/>
          </p:cNvSpPr>
          <p:nvPr>
            <p:ph type="sldNum" sz="quarter" idx="12"/>
          </p:nvPr>
        </p:nvSpPr>
        <p:spPr/>
        <p:txBody>
          <a:bodyPr/>
          <a:lstStyle/>
          <a:p>
            <a:fld id="{23FDA976-B38A-4EC8-851D-4FD5675DB126}" type="slidenum">
              <a:rPr lang="en-US" smtClean="0"/>
              <a:t>19</a:t>
            </a:fld>
            <a:endParaRPr lang="en-US"/>
          </a:p>
        </p:txBody>
      </p:sp>
      <p:cxnSp>
        <p:nvCxnSpPr>
          <p:cNvPr id="6" name="Straight Connector 5">
            <a:extLst>
              <a:ext uri="{FF2B5EF4-FFF2-40B4-BE49-F238E27FC236}">
                <a16:creationId xmlns:a16="http://schemas.microsoft.com/office/drawing/2014/main" id="{8F48B734-99C2-5D08-1294-7FA0E4BF2F8D}"/>
              </a:ext>
            </a:extLst>
          </p:cNvPr>
          <p:cNvCxnSpPr>
            <a:cxnSpLocks/>
          </p:cNvCxnSpPr>
          <p:nvPr/>
        </p:nvCxnSpPr>
        <p:spPr>
          <a:xfrm>
            <a:off x="0" y="838200"/>
            <a:ext cx="91440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7" name="Straight Connector 6">
            <a:extLst>
              <a:ext uri="{FF2B5EF4-FFF2-40B4-BE49-F238E27FC236}">
                <a16:creationId xmlns:a16="http://schemas.microsoft.com/office/drawing/2014/main" id="{54FF9BAE-4317-61F4-9F53-5A8C10C1C9FB}"/>
              </a:ext>
            </a:extLst>
          </p:cNvPr>
          <p:cNvCxnSpPr>
            <a:cxnSpLocks/>
          </p:cNvCxnSpPr>
          <p:nvPr/>
        </p:nvCxnSpPr>
        <p:spPr>
          <a:xfrm>
            <a:off x="0" y="6356350"/>
            <a:ext cx="9144000" cy="0"/>
          </a:xfrm>
          <a:prstGeom prst="line">
            <a:avLst/>
          </a:prstGeom>
        </p:spPr>
        <p:style>
          <a:lnRef idx="3">
            <a:schemeClr val="accent1"/>
          </a:lnRef>
          <a:fillRef idx="0">
            <a:schemeClr val="accent1"/>
          </a:fillRef>
          <a:effectRef idx="2">
            <a:schemeClr val="accent1"/>
          </a:effectRef>
          <a:fontRef idx="minor">
            <a:schemeClr val="tx1"/>
          </a:fontRef>
        </p:style>
      </p:cxnSp>
      <p:sp>
        <p:nvSpPr>
          <p:cNvPr id="2" name="Slide Number Placeholder 5">
            <a:extLst>
              <a:ext uri="{FF2B5EF4-FFF2-40B4-BE49-F238E27FC236}">
                <a16:creationId xmlns:a16="http://schemas.microsoft.com/office/drawing/2014/main" id="{7B08E446-1F4C-9807-750A-FB48282F8ADB}"/>
              </a:ext>
            </a:extLst>
          </p:cNvPr>
          <p:cNvSpPr txBox="1">
            <a:spLocks/>
          </p:cNvSpPr>
          <p:nvPr/>
        </p:nvSpPr>
        <p:spPr>
          <a:xfrm>
            <a:off x="1676400" y="6372915"/>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19</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2003299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E9D869-B95F-7E33-EDEE-9264C129B304}"/>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A884F7F6-B0BB-52E1-544C-D96DF8AC4F5E}"/>
                  </a:ext>
                </a:extLst>
              </p:cNvPr>
              <p:cNvSpPr>
                <a:spLocks noGrp="1"/>
              </p:cNvSpPr>
              <p:nvPr>
                <p:ph idx="1"/>
              </p:nvPr>
            </p:nvSpPr>
            <p:spPr>
              <a:xfrm>
                <a:off x="228600" y="838200"/>
                <a:ext cx="8763000" cy="5791200"/>
              </a:xfrm>
            </p:spPr>
            <p:txBody>
              <a:bodyPr>
                <a:normAutofit/>
              </a:bodyPr>
              <a:lstStyle/>
              <a:p>
                <a:pPr marL="0" indent="0" algn="just">
                  <a:lnSpc>
                    <a:spcPct val="150000"/>
                  </a:lnSpc>
                  <a:buNone/>
                </a:pPr>
                <a:r>
                  <a:rPr lang="en-US" sz="2600" spc="-150" dirty="0">
                    <a:latin typeface="Times New Roman" panose="02020603050405020304" pitchFamily="18" charset="0"/>
                    <a:ea typeface="Tahoma" pitchFamily="34" charset="0"/>
                    <a:cs typeface="Times New Roman" panose="02020603050405020304" pitchFamily="18" charset="0"/>
                  </a:rPr>
                  <a:t>When conversion (concentration) versus  rate data is obtained from experiment, then the reaction time is determined  by  constructing  the so called a </a:t>
                </a:r>
                <a:r>
                  <a:rPr lang="en-US" sz="2600" spc="-150" dirty="0" err="1">
                    <a:latin typeface="Times New Roman" panose="02020603050405020304" pitchFamily="18" charset="0"/>
                    <a:ea typeface="Tahoma" pitchFamily="34" charset="0"/>
                    <a:cs typeface="Times New Roman" panose="02020603050405020304" pitchFamily="18" charset="0"/>
                  </a:rPr>
                  <a:t>levenspiel</a:t>
                </a:r>
                <a:r>
                  <a:rPr lang="en-US" sz="2600" spc="-150" dirty="0">
                    <a:latin typeface="Times New Roman" panose="02020603050405020304" pitchFamily="18" charset="0"/>
                    <a:ea typeface="Tahoma" pitchFamily="34" charset="0"/>
                    <a:cs typeface="Times New Roman" panose="02020603050405020304" pitchFamily="18" charset="0"/>
                  </a:rPr>
                  <a:t> plot. </a:t>
                </a:r>
                <a:r>
                  <a:rPr lang="en-US" sz="2600" spc="-150" dirty="0" err="1">
                    <a:latin typeface="Times New Roman" panose="02020603050405020304" pitchFamily="18" charset="0"/>
                    <a:ea typeface="Tahoma" pitchFamily="34" charset="0"/>
                    <a:cs typeface="Times New Roman" panose="02020603050405020304" pitchFamily="18" charset="0"/>
                  </a:rPr>
                  <a:t>i.e</a:t>
                </a:r>
                <a:r>
                  <a:rPr lang="en-US" sz="2600" spc="-150" dirty="0">
                    <a:latin typeface="Times New Roman" panose="02020603050405020304" pitchFamily="18" charset="0"/>
                    <a:ea typeface="Tahoma" pitchFamily="34" charset="0"/>
                    <a:cs typeface="Times New Roman" panose="02020603050405020304" pitchFamily="18" charset="0"/>
                  </a:rPr>
                  <a:t>  </a:t>
                </a:r>
                <a:r>
                  <a:rPr lang="en-US" sz="2600" b="1" spc="-150" dirty="0">
                    <a:latin typeface="Times New Roman" panose="02020603050405020304" pitchFamily="18" charset="0"/>
                    <a:ea typeface="Tahoma" pitchFamily="34" charset="0"/>
                    <a:cs typeface="Times New Roman" panose="02020603050405020304" pitchFamily="18" charset="0"/>
                  </a:rPr>
                  <a:t>P</a:t>
                </a:r>
                <a:r>
                  <a:rPr lang="en-US" sz="2600" b="1" spc="-150" dirty="0">
                    <a:solidFill>
                      <a:schemeClr val="tx1"/>
                    </a:solidFill>
                    <a:effectLst/>
                    <a:latin typeface="Times New Roman" panose="02020603050405020304" pitchFamily="18" charset="0"/>
                    <a:ea typeface="Tahoma" pitchFamily="34" charset="0"/>
                    <a:cs typeface="Times New Roman" panose="02020603050405020304" pitchFamily="18" charset="0"/>
                  </a:rPr>
                  <a:t>lot (</a:t>
                </a:r>
                <a14:m>
                  <m:oMath xmlns:m="http://schemas.openxmlformats.org/officeDocument/2006/math">
                    <m:f>
                      <m:fPr>
                        <m:ctrlPr>
                          <a:rPr lang="en-US" sz="2600" b="1" i="1" spc="-150" smtClean="0">
                            <a:solidFill>
                              <a:schemeClr val="tx1"/>
                            </a:solidFill>
                            <a:effectLst/>
                            <a:latin typeface="Cambria Math" panose="02040503050406030204" pitchFamily="18" charset="0"/>
                            <a:ea typeface="Tahoma" pitchFamily="34" charset="0"/>
                            <a:cs typeface="Tahoma" pitchFamily="34" charset="0"/>
                          </a:rPr>
                        </m:ctrlPr>
                      </m:fPr>
                      <m:num>
                        <m:r>
                          <a:rPr lang="en-US" sz="2600" b="1" i="1" spc="-150" smtClean="0">
                            <a:solidFill>
                              <a:schemeClr val="tx1"/>
                            </a:solidFill>
                            <a:effectLst/>
                            <a:latin typeface="Cambria Math"/>
                            <a:ea typeface="Tahoma" pitchFamily="34" charset="0"/>
                            <a:cs typeface="Tahoma" pitchFamily="34" charset="0"/>
                          </a:rPr>
                          <m:t>𝟏</m:t>
                        </m:r>
                      </m:num>
                      <m:den>
                        <m:sSub>
                          <m:sSubPr>
                            <m:ctrlPr>
                              <a:rPr lang="en-US" sz="2600" b="1" i="1" spc="-150" smtClean="0">
                                <a:solidFill>
                                  <a:schemeClr val="tx1"/>
                                </a:solidFill>
                                <a:effectLst/>
                                <a:latin typeface="Cambria Math" panose="02040503050406030204" pitchFamily="18" charset="0"/>
                                <a:ea typeface="Tahoma" pitchFamily="34" charset="0"/>
                                <a:cs typeface="Tahoma" pitchFamily="34" charset="0"/>
                              </a:rPr>
                            </m:ctrlPr>
                          </m:sSubPr>
                          <m:e>
                            <m:r>
                              <a:rPr lang="en-US" sz="2600" b="1" i="1" spc="-150" smtClean="0">
                                <a:solidFill>
                                  <a:schemeClr val="tx1"/>
                                </a:solidFill>
                                <a:effectLst/>
                                <a:latin typeface="Cambria Math"/>
                                <a:ea typeface="Tahoma" pitchFamily="34" charset="0"/>
                                <a:cs typeface="Tahoma" pitchFamily="34" charset="0"/>
                              </a:rPr>
                              <m:t>−</m:t>
                            </m:r>
                            <m:r>
                              <a:rPr lang="en-US" sz="2600" b="1" i="1" spc="-150" smtClean="0">
                                <a:solidFill>
                                  <a:schemeClr val="tx1"/>
                                </a:solidFill>
                                <a:effectLst/>
                                <a:latin typeface="Cambria Math"/>
                                <a:ea typeface="Tahoma" pitchFamily="34" charset="0"/>
                                <a:cs typeface="Tahoma" pitchFamily="34" charset="0"/>
                              </a:rPr>
                              <m:t>𝒓</m:t>
                            </m:r>
                          </m:e>
                          <m:sub>
                            <m:r>
                              <a:rPr lang="en-US" sz="2600" b="1" i="1" spc="-150" smtClean="0">
                                <a:solidFill>
                                  <a:schemeClr val="tx1"/>
                                </a:solidFill>
                                <a:effectLst/>
                                <a:latin typeface="Cambria Math"/>
                                <a:ea typeface="Tahoma" pitchFamily="34" charset="0"/>
                                <a:cs typeface="Tahoma" pitchFamily="34" charset="0"/>
                              </a:rPr>
                              <m:t>𝑨</m:t>
                            </m:r>
                          </m:sub>
                        </m:sSub>
                      </m:den>
                    </m:f>
                  </m:oMath>
                </a14:m>
                <a:r>
                  <a:rPr lang="en-US" sz="2600" b="1" spc="-150" dirty="0">
                    <a:solidFill>
                      <a:schemeClr val="tx1"/>
                    </a:solidFill>
                    <a:effectLst/>
                    <a:latin typeface="Times New Roman" panose="02020603050405020304" pitchFamily="18" charset="0"/>
                    <a:ea typeface="Tahoma" pitchFamily="34" charset="0"/>
                    <a:cs typeface="Times New Roman" panose="02020603050405020304" pitchFamily="18" charset="0"/>
                  </a:rPr>
                  <a:t>)  as  a function of conversion (X</a:t>
                </a:r>
                <a:r>
                  <a:rPr lang="en-US" sz="2600" b="1" spc="-150" baseline="-25000" dirty="0">
                    <a:solidFill>
                      <a:schemeClr val="tx1"/>
                    </a:solidFill>
                    <a:effectLst/>
                    <a:latin typeface="Times New Roman" panose="02020603050405020304" pitchFamily="18" charset="0"/>
                    <a:ea typeface="Tahoma" pitchFamily="34" charset="0"/>
                    <a:cs typeface="Times New Roman" panose="02020603050405020304" pitchFamily="18" charset="0"/>
                  </a:rPr>
                  <a:t>A</a:t>
                </a:r>
                <a:r>
                  <a:rPr lang="en-US" sz="2600" b="1" spc="-150" dirty="0">
                    <a:solidFill>
                      <a:schemeClr val="tx1"/>
                    </a:solidFill>
                    <a:effectLst/>
                    <a:latin typeface="Times New Roman" panose="02020603050405020304" pitchFamily="18" charset="0"/>
                    <a:ea typeface="Tahoma" pitchFamily="34" charset="0"/>
                    <a:cs typeface="Times New Roman" panose="02020603050405020304" pitchFamily="18" charset="0"/>
                  </a:rPr>
                  <a:t>) or </a:t>
                </a:r>
                <a:r>
                  <a:rPr lang="en-US" sz="2600" b="1" spc="-150" dirty="0">
                    <a:latin typeface="Times New Roman" panose="02020603050405020304" pitchFamily="18" charset="0"/>
                    <a:ea typeface="Tahoma" pitchFamily="34" charset="0"/>
                    <a:cs typeface="Times New Roman" panose="02020603050405020304" pitchFamily="18" charset="0"/>
                  </a:rPr>
                  <a:t>Plot (</a:t>
                </a:r>
                <a14:m>
                  <m:oMath xmlns:m="http://schemas.openxmlformats.org/officeDocument/2006/math">
                    <m:f>
                      <m:fPr>
                        <m:ctrlPr>
                          <a:rPr lang="en-US" sz="2600" b="1" i="1" spc="-150">
                            <a:latin typeface="Cambria Math" panose="02040503050406030204" pitchFamily="18" charset="0"/>
                            <a:ea typeface="Tahoma" pitchFamily="34" charset="0"/>
                            <a:cs typeface="Tahoma" pitchFamily="34" charset="0"/>
                          </a:rPr>
                        </m:ctrlPr>
                      </m:fPr>
                      <m:num>
                        <m:r>
                          <a:rPr lang="en-US" sz="2600" b="1" i="1" spc="-150">
                            <a:latin typeface="Cambria Math"/>
                            <a:ea typeface="Tahoma" pitchFamily="34" charset="0"/>
                            <a:cs typeface="Tahoma" pitchFamily="34" charset="0"/>
                          </a:rPr>
                          <m:t>𝟏</m:t>
                        </m:r>
                      </m:num>
                      <m:den>
                        <m:sSub>
                          <m:sSubPr>
                            <m:ctrlPr>
                              <a:rPr lang="en-US" sz="2600" b="1" i="1" spc="-150">
                                <a:latin typeface="Cambria Math" panose="02040503050406030204" pitchFamily="18" charset="0"/>
                                <a:ea typeface="Tahoma" pitchFamily="34" charset="0"/>
                                <a:cs typeface="Tahoma" pitchFamily="34" charset="0"/>
                              </a:rPr>
                            </m:ctrlPr>
                          </m:sSubPr>
                          <m:e>
                            <m:r>
                              <a:rPr lang="en-US" sz="2600" b="1" i="1" spc="-150">
                                <a:latin typeface="Cambria Math"/>
                                <a:ea typeface="Tahoma" pitchFamily="34" charset="0"/>
                                <a:cs typeface="Tahoma" pitchFamily="34" charset="0"/>
                              </a:rPr>
                              <m:t>−</m:t>
                            </m:r>
                            <m:r>
                              <a:rPr lang="en-US" sz="2600" b="1" i="1" spc="-150">
                                <a:latin typeface="Cambria Math"/>
                                <a:ea typeface="Tahoma" pitchFamily="34" charset="0"/>
                                <a:cs typeface="Tahoma" pitchFamily="34" charset="0"/>
                              </a:rPr>
                              <m:t>𝒓</m:t>
                            </m:r>
                          </m:e>
                          <m:sub>
                            <m:r>
                              <a:rPr lang="en-US" sz="2600" b="1" i="1" spc="-150">
                                <a:latin typeface="Cambria Math"/>
                                <a:ea typeface="Tahoma" pitchFamily="34" charset="0"/>
                                <a:cs typeface="Tahoma" pitchFamily="34" charset="0"/>
                              </a:rPr>
                              <m:t>𝑨</m:t>
                            </m:r>
                          </m:sub>
                        </m:sSub>
                      </m:den>
                    </m:f>
                  </m:oMath>
                </a14:m>
                <a:r>
                  <a:rPr lang="en-US" sz="2600" b="1" spc="-150" dirty="0">
                    <a:latin typeface="Times New Roman" panose="02020603050405020304" pitchFamily="18" charset="0"/>
                    <a:ea typeface="Tahoma" pitchFamily="34" charset="0"/>
                    <a:cs typeface="Times New Roman" panose="02020603050405020304" pitchFamily="18" charset="0"/>
                  </a:rPr>
                  <a:t>)  as  a function of Concentration (C</a:t>
                </a:r>
                <a:r>
                  <a:rPr lang="en-US" sz="2600" b="1" spc="-150" baseline="-25000" dirty="0">
                    <a:latin typeface="Times New Roman" panose="02020603050405020304" pitchFamily="18" charset="0"/>
                    <a:ea typeface="Tahoma" pitchFamily="34" charset="0"/>
                    <a:cs typeface="Times New Roman" panose="02020603050405020304" pitchFamily="18" charset="0"/>
                  </a:rPr>
                  <a:t>A</a:t>
                </a:r>
                <a:r>
                  <a:rPr lang="en-US" sz="2600" b="1" spc="-150" dirty="0">
                    <a:latin typeface="Times New Roman" panose="02020603050405020304" pitchFamily="18" charset="0"/>
                    <a:ea typeface="Tahoma" pitchFamily="34" charset="0"/>
                    <a:cs typeface="Times New Roman" panose="02020603050405020304" pitchFamily="18" charset="0"/>
                  </a:rPr>
                  <a:t>).</a:t>
                </a:r>
              </a:p>
              <a:p>
                <a:pPr marL="0" indent="0" algn="just">
                  <a:lnSpc>
                    <a:spcPct val="150000"/>
                  </a:lnSpc>
                  <a:buNone/>
                </a:pPr>
                <a:br>
                  <a:rPr lang="en-US" sz="2600" dirty="0">
                    <a:latin typeface="Times New Roman" panose="02020603050405020304" pitchFamily="18" charset="0"/>
                    <a:ea typeface="Tahoma" pitchFamily="34" charset="0"/>
                    <a:cs typeface="Times New Roman" panose="02020603050405020304" pitchFamily="18" charset="0"/>
                  </a:rPr>
                </a:br>
                <a:br>
                  <a:rPr lang="en-US" sz="2600" dirty="0">
                    <a:latin typeface="Times New Roman" panose="02020603050405020304" pitchFamily="18" charset="0"/>
                    <a:ea typeface="Tahoma" pitchFamily="34" charset="0"/>
                    <a:cs typeface="Times New Roman" panose="02020603050405020304" pitchFamily="18" charset="0"/>
                  </a:rPr>
                </a:br>
                <a:endParaRPr lang="en-US" sz="2600" dirty="0">
                  <a:latin typeface="Times New Roman" panose="02020603050405020304" pitchFamily="18" charset="0"/>
                  <a:ea typeface="Tahoma" pitchFamily="34" charset="0"/>
                  <a:cs typeface="Times New Roman" panose="02020603050405020304" pitchFamily="18" charset="0"/>
                </a:endParaRPr>
              </a:p>
              <a:p>
                <a:pPr marL="0" indent="0">
                  <a:buNone/>
                </a:pPr>
                <a:endParaRPr lang="en-US" dirty="0"/>
              </a:p>
            </p:txBody>
          </p:sp>
        </mc:Choice>
        <mc:Fallback xmlns="">
          <p:sp>
            <p:nvSpPr>
              <p:cNvPr id="3" name="Content Placeholder 2">
                <a:extLst>
                  <a:ext uri="{FF2B5EF4-FFF2-40B4-BE49-F238E27FC236}">
                    <a16:creationId xmlns:a16="http://schemas.microsoft.com/office/drawing/2014/main" id="{A884F7F6-B0BB-52E1-544C-D96DF8AC4F5E}"/>
                  </a:ext>
                </a:extLst>
              </p:cNvPr>
              <p:cNvSpPr>
                <a:spLocks noGrp="1" noRot="1" noChangeAspect="1" noMove="1" noResize="1" noEditPoints="1" noAdjustHandles="1" noChangeArrowheads="1" noChangeShapeType="1" noTextEdit="1"/>
              </p:cNvSpPr>
              <p:nvPr>
                <p:ph idx="1"/>
              </p:nvPr>
            </p:nvSpPr>
            <p:spPr>
              <a:xfrm>
                <a:off x="228600" y="838200"/>
                <a:ext cx="8763000" cy="5791200"/>
              </a:xfrm>
              <a:blipFill>
                <a:blip r:embed="rId2"/>
                <a:stretch>
                  <a:fillRect l="-1253" r="-1183"/>
                </a:stretch>
              </a:blipFill>
            </p:spPr>
            <p:txBody>
              <a:bodyPr/>
              <a:lstStyle/>
              <a:p>
                <a:r>
                  <a:rPr lang="en-US">
                    <a:noFill/>
                  </a:rPr>
                  <a:t> </a:t>
                </a:r>
              </a:p>
            </p:txBody>
          </p:sp>
        </mc:Fallback>
      </mc:AlternateContent>
      <p:sp>
        <p:nvSpPr>
          <p:cNvPr id="4" name="Title 1">
            <a:extLst>
              <a:ext uri="{FF2B5EF4-FFF2-40B4-BE49-F238E27FC236}">
                <a16:creationId xmlns:a16="http://schemas.microsoft.com/office/drawing/2014/main" id="{75E862BE-A1F4-9A30-F7FF-EEA21959CF1D}"/>
              </a:ext>
            </a:extLst>
          </p:cNvPr>
          <p:cNvSpPr>
            <a:spLocks noGrp="1"/>
          </p:cNvSpPr>
          <p:nvPr>
            <p:ph type="title"/>
          </p:nvPr>
        </p:nvSpPr>
        <p:spPr>
          <a:xfrm>
            <a:off x="457200" y="304800"/>
            <a:ext cx="8229600" cy="304800"/>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p:sp>
        <p:nvSpPr>
          <p:cNvPr id="5" name="Slide Number Placeholder 4">
            <a:extLst>
              <a:ext uri="{FF2B5EF4-FFF2-40B4-BE49-F238E27FC236}">
                <a16:creationId xmlns:a16="http://schemas.microsoft.com/office/drawing/2014/main" id="{BB836DD0-A8C2-DD2C-5673-B103C04EA9EE}"/>
              </a:ext>
            </a:extLst>
          </p:cNvPr>
          <p:cNvSpPr>
            <a:spLocks noGrp="1"/>
          </p:cNvSpPr>
          <p:nvPr>
            <p:ph type="sldNum" sz="quarter" idx="12"/>
          </p:nvPr>
        </p:nvSpPr>
        <p:spPr/>
        <p:txBody>
          <a:bodyPr/>
          <a:lstStyle/>
          <a:p>
            <a:fld id="{23FDA976-B38A-4EC8-851D-4FD5675DB126}" type="slidenum">
              <a:rPr lang="en-US" smtClean="0"/>
              <a:t>20</a:t>
            </a:fld>
            <a:endParaRPr lang="en-US"/>
          </a:p>
        </p:txBody>
      </p:sp>
      <p:cxnSp>
        <p:nvCxnSpPr>
          <p:cNvPr id="6" name="Straight Connector 5">
            <a:extLst>
              <a:ext uri="{FF2B5EF4-FFF2-40B4-BE49-F238E27FC236}">
                <a16:creationId xmlns:a16="http://schemas.microsoft.com/office/drawing/2014/main" id="{6C20A523-FBE4-F9F8-DE94-445B122DAA57}"/>
              </a:ext>
            </a:extLst>
          </p:cNvPr>
          <p:cNvCxnSpPr>
            <a:cxnSpLocks/>
          </p:cNvCxnSpPr>
          <p:nvPr/>
        </p:nvCxnSpPr>
        <p:spPr>
          <a:xfrm>
            <a:off x="0" y="838200"/>
            <a:ext cx="91440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7" name="Straight Connector 6">
            <a:extLst>
              <a:ext uri="{FF2B5EF4-FFF2-40B4-BE49-F238E27FC236}">
                <a16:creationId xmlns:a16="http://schemas.microsoft.com/office/drawing/2014/main" id="{134A0974-D03F-2384-6304-3F189F8E6841}"/>
              </a:ext>
            </a:extLst>
          </p:cNvPr>
          <p:cNvCxnSpPr>
            <a:cxnSpLocks/>
          </p:cNvCxnSpPr>
          <p:nvPr/>
        </p:nvCxnSpPr>
        <p:spPr>
          <a:xfrm>
            <a:off x="0" y="6356350"/>
            <a:ext cx="9144000" cy="0"/>
          </a:xfrm>
          <a:prstGeom prst="line">
            <a:avLst/>
          </a:prstGeom>
        </p:spPr>
        <p:style>
          <a:lnRef idx="3">
            <a:schemeClr val="accent1"/>
          </a:lnRef>
          <a:fillRef idx="0">
            <a:schemeClr val="accent1"/>
          </a:fillRef>
          <a:effectRef idx="2">
            <a:schemeClr val="accent1"/>
          </a:effectRef>
          <a:fontRef idx="minor">
            <a:schemeClr val="tx1"/>
          </a:fontRef>
        </p:style>
      </p:cxnSp>
      <p:sp>
        <p:nvSpPr>
          <p:cNvPr id="2" name="Slide Number Placeholder 5">
            <a:extLst>
              <a:ext uri="{FF2B5EF4-FFF2-40B4-BE49-F238E27FC236}">
                <a16:creationId xmlns:a16="http://schemas.microsoft.com/office/drawing/2014/main" id="{1EB397E3-9E81-636C-7E93-3D6D2A763D9B}"/>
              </a:ext>
            </a:extLst>
          </p:cNvPr>
          <p:cNvSpPr txBox="1">
            <a:spLocks/>
          </p:cNvSpPr>
          <p:nvPr/>
        </p:nvSpPr>
        <p:spPr>
          <a:xfrm>
            <a:off x="1676400" y="6372915"/>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20</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5175849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C20B9E-2F94-DD58-42E7-39E744FA2DF8}"/>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4D5F2DCC-3D01-70A5-E46E-23BD06769560}"/>
                  </a:ext>
                </a:extLst>
              </p:cNvPr>
              <p:cNvSpPr>
                <a:spLocks noGrp="1"/>
              </p:cNvSpPr>
              <p:nvPr>
                <p:ph idx="1"/>
              </p:nvPr>
            </p:nvSpPr>
            <p:spPr>
              <a:xfrm>
                <a:off x="235529" y="824948"/>
                <a:ext cx="8451272" cy="5880651"/>
              </a:xfrm>
            </p:spPr>
            <p:txBody>
              <a:bodyPr/>
              <a:lstStyle/>
              <a:p>
                <a:pPr marL="0" indent="0">
                  <a:buNone/>
                </a:pPr>
                <a:r>
                  <a:rPr lang="en-US" sz="20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ea typeface="Tahoma" pitchFamily="34" charset="0"/>
                    <a:cs typeface="Times New Roman" panose="02020603050405020304" pitchFamily="18" charset="0"/>
                  </a:rPr>
                  <a:t>For ( </a:t>
                </a:r>
                <a14:m>
                  <m:oMath xmlns:m="http://schemas.openxmlformats.org/officeDocument/2006/math">
                    <m:f>
                      <m:fPr>
                        <m:ctrlPr>
                          <a:rPr lang="en-US" sz="2400" b="0" i="1" smtClean="0">
                            <a:solidFill>
                              <a:srgbClr val="C00000"/>
                            </a:solidFill>
                            <a:latin typeface="Cambria Math" panose="02040503050406030204" pitchFamily="18" charset="0"/>
                          </a:rPr>
                        </m:ctrlPr>
                      </m:fPr>
                      <m:num>
                        <m:r>
                          <a:rPr lang="en-US" sz="2400" b="0" i="1" smtClean="0">
                            <a:solidFill>
                              <a:srgbClr val="C00000"/>
                            </a:solidFill>
                            <a:latin typeface="Cambria Math"/>
                          </a:rPr>
                          <m:t>1</m:t>
                        </m:r>
                      </m:num>
                      <m:den>
                        <m:r>
                          <a:rPr lang="en-US" sz="2400" b="0" i="1" smtClean="0">
                            <a:solidFill>
                              <a:srgbClr val="C00000"/>
                            </a:solidFill>
                            <a:latin typeface="Cambria Math"/>
                          </a:rPr>
                          <m:t>−</m:t>
                        </m:r>
                        <m:sSub>
                          <m:sSubPr>
                            <m:ctrlPr>
                              <a:rPr lang="en-US" sz="2400" b="0" i="1" smtClean="0">
                                <a:solidFill>
                                  <a:srgbClr val="C00000"/>
                                </a:solidFill>
                                <a:latin typeface="Cambria Math" panose="02040503050406030204" pitchFamily="18" charset="0"/>
                              </a:rPr>
                            </m:ctrlPr>
                          </m:sSubPr>
                          <m:e>
                            <m:r>
                              <a:rPr lang="en-US" sz="2400" b="0" i="1" smtClean="0">
                                <a:solidFill>
                                  <a:srgbClr val="C00000"/>
                                </a:solidFill>
                                <a:latin typeface="Cambria Math"/>
                              </a:rPr>
                              <m:t>𝑟</m:t>
                            </m:r>
                          </m:e>
                          <m:sub>
                            <m:r>
                              <a:rPr lang="en-US" sz="2400" b="0" i="1" smtClean="0">
                                <a:solidFill>
                                  <a:srgbClr val="C00000"/>
                                </a:solidFill>
                                <a:latin typeface="Cambria Math"/>
                              </a:rPr>
                              <m:t>𝐴</m:t>
                            </m:r>
                          </m:sub>
                        </m:sSub>
                      </m:den>
                    </m:f>
                    <m:r>
                      <a:rPr lang="en-US" sz="2400" b="0" i="0" smtClean="0">
                        <a:solidFill>
                          <a:srgbClr val="C00000"/>
                        </a:solidFill>
                        <a:latin typeface="Cambria Math"/>
                      </a:rPr>
                      <m:t>) </m:t>
                    </m:r>
                  </m:oMath>
                </a14:m>
                <a:r>
                  <a:rPr lang="en-US" sz="2400" dirty="0">
                    <a:latin typeface="Times New Roman" panose="02020603050405020304" pitchFamily="18" charset="0"/>
                    <a:ea typeface="Tahoma" pitchFamily="34" charset="0"/>
                    <a:cs typeface="Times New Roman" panose="02020603050405020304" pitchFamily="18" charset="0"/>
                  </a:rPr>
                  <a:t>versus </a:t>
                </a:r>
                <a:r>
                  <a:rPr lang="en-US" sz="2400" b="1" dirty="0">
                    <a:solidFill>
                      <a:srgbClr val="002060"/>
                    </a:solidFill>
                    <a:latin typeface="Times New Roman" panose="02020603050405020304" pitchFamily="18" charset="0"/>
                    <a:ea typeface="Tahoma" pitchFamily="34" charset="0"/>
                    <a:cs typeface="Times New Roman" panose="02020603050405020304" pitchFamily="18" charset="0"/>
                  </a:rPr>
                  <a:t>X</a:t>
                </a:r>
                <a:r>
                  <a:rPr lang="en-US" sz="2400" b="1" baseline="-25000" dirty="0">
                    <a:solidFill>
                      <a:srgbClr val="002060"/>
                    </a:solidFill>
                    <a:latin typeface="Times New Roman" panose="02020603050405020304" pitchFamily="18" charset="0"/>
                    <a:ea typeface="Tahoma" pitchFamily="34" charset="0"/>
                    <a:cs typeface="Times New Roman" panose="02020603050405020304" pitchFamily="18" charset="0"/>
                  </a:rPr>
                  <a:t>A</a:t>
                </a:r>
                <a:r>
                  <a:rPr lang="en-US" sz="2400" i="1" dirty="0">
                    <a:latin typeface="Times New Roman" panose="02020603050405020304" pitchFamily="18" charset="0"/>
                    <a:ea typeface="Tahoma" pitchFamily="34" charset="0"/>
                    <a:cs typeface="Times New Roman" panose="02020603050405020304" pitchFamily="18" charset="0"/>
                  </a:rPr>
                  <a:t> </a:t>
                </a:r>
                <a:r>
                  <a:rPr lang="en-US" sz="2400" dirty="0">
                    <a:latin typeface="Times New Roman" panose="02020603050405020304" pitchFamily="18" charset="0"/>
                    <a:ea typeface="Tahoma" pitchFamily="34" charset="0"/>
                    <a:cs typeface="Times New Roman" panose="02020603050405020304" pitchFamily="18" charset="0"/>
                  </a:rPr>
                  <a:t>, the time of reaction can be represented by the </a:t>
                </a:r>
                <a:r>
                  <a:rPr lang="en-US" sz="2400" b="1" dirty="0">
                    <a:solidFill>
                      <a:srgbClr val="002060"/>
                    </a:solidFill>
                    <a:latin typeface="Times New Roman" panose="02020603050405020304" pitchFamily="18" charset="0"/>
                    <a:ea typeface="Tahoma" pitchFamily="34" charset="0"/>
                    <a:cs typeface="Times New Roman" panose="02020603050405020304" pitchFamily="18" charset="0"/>
                  </a:rPr>
                  <a:t>shaded areas</a:t>
                </a:r>
                <a:r>
                  <a:rPr lang="en-US" sz="2400" dirty="0">
                    <a:solidFill>
                      <a:srgbClr val="00B050"/>
                    </a:solidFill>
                    <a:latin typeface="Times New Roman" panose="02020603050405020304" pitchFamily="18" charset="0"/>
                    <a:ea typeface="Tahoma" pitchFamily="34" charset="0"/>
                    <a:cs typeface="Times New Roman" panose="02020603050405020304" pitchFamily="18" charset="0"/>
                  </a:rPr>
                  <a:t>. </a:t>
                </a:r>
                <a:br>
                  <a:rPr lang="en-US" dirty="0">
                    <a:latin typeface="Tahoma" pitchFamily="34" charset="0"/>
                    <a:ea typeface="Tahoma" pitchFamily="34" charset="0"/>
                    <a:cs typeface="Tahoma" pitchFamily="34" charset="0"/>
                  </a:rPr>
                </a:br>
                <a:br>
                  <a:rPr lang="en-US" dirty="0"/>
                </a:br>
                <a:endParaRPr lang="en-US" dirty="0"/>
              </a:p>
            </p:txBody>
          </p:sp>
        </mc:Choice>
        <mc:Fallback xmlns="">
          <p:sp>
            <p:nvSpPr>
              <p:cNvPr id="3" name="Content Placeholder 2">
                <a:extLst>
                  <a:ext uri="{FF2B5EF4-FFF2-40B4-BE49-F238E27FC236}">
                    <a16:creationId xmlns:a16="http://schemas.microsoft.com/office/drawing/2014/main" id="{4D5F2DCC-3D01-70A5-E46E-23BD06769560}"/>
                  </a:ext>
                </a:extLst>
              </p:cNvPr>
              <p:cNvSpPr>
                <a:spLocks noGrp="1" noRot="1" noChangeAspect="1" noMove="1" noResize="1" noEditPoints="1" noAdjustHandles="1" noChangeArrowheads="1" noChangeShapeType="1" noTextEdit="1"/>
              </p:cNvSpPr>
              <p:nvPr>
                <p:ph idx="1"/>
              </p:nvPr>
            </p:nvSpPr>
            <p:spPr>
              <a:xfrm>
                <a:off x="235529" y="824948"/>
                <a:ext cx="8451272" cy="5880651"/>
              </a:xfrm>
              <a:blipFill>
                <a:blip r:embed="rId2"/>
                <a:stretch>
                  <a:fillRect l="-1154"/>
                </a:stretch>
              </a:blipFill>
            </p:spPr>
            <p:txBody>
              <a:bodyPr/>
              <a:lstStyle/>
              <a:p>
                <a:r>
                  <a:rPr lang="en-US">
                    <a:noFill/>
                  </a:rPr>
                  <a:t> </a:t>
                </a:r>
              </a:p>
            </p:txBody>
          </p:sp>
        </mc:Fallback>
      </mc:AlternateContent>
      <p:pic>
        <p:nvPicPr>
          <p:cNvPr id="3074" name="Picture 2">
            <a:extLst>
              <a:ext uri="{FF2B5EF4-FFF2-40B4-BE49-F238E27FC236}">
                <a16:creationId xmlns:a16="http://schemas.microsoft.com/office/drawing/2014/main" id="{C259AC37-B6C2-D9DD-8408-4B565D3CD20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088" y="1873245"/>
            <a:ext cx="8196443" cy="18889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itle 1">
            <a:extLst>
              <a:ext uri="{FF2B5EF4-FFF2-40B4-BE49-F238E27FC236}">
                <a16:creationId xmlns:a16="http://schemas.microsoft.com/office/drawing/2014/main" id="{29F800D2-F5BE-C2C4-2661-8D2FA6B6CFA9}"/>
              </a:ext>
            </a:extLst>
          </p:cNvPr>
          <p:cNvSpPr>
            <a:spLocks noGrp="1"/>
          </p:cNvSpPr>
          <p:nvPr>
            <p:ph type="title"/>
          </p:nvPr>
        </p:nvSpPr>
        <p:spPr>
          <a:xfrm>
            <a:off x="457200" y="279737"/>
            <a:ext cx="8229600" cy="304800"/>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p:sp>
        <p:nvSpPr>
          <p:cNvPr id="7" name="Slide Number Placeholder 6">
            <a:extLst>
              <a:ext uri="{FF2B5EF4-FFF2-40B4-BE49-F238E27FC236}">
                <a16:creationId xmlns:a16="http://schemas.microsoft.com/office/drawing/2014/main" id="{A37F1FBB-803F-4DDB-27B4-4A5840256982}"/>
              </a:ext>
            </a:extLst>
          </p:cNvPr>
          <p:cNvSpPr>
            <a:spLocks noGrp="1"/>
          </p:cNvSpPr>
          <p:nvPr>
            <p:ph type="sldNum" sz="quarter" idx="12"/>
          </p:nvPr>
        </p:nvSpPr>
        <p:spPr/>
        <p:txBody>
          <a:bodyPr/>
          <a:lstStyle/>
          <a:p>
            <a:fld id="{23FDA976-B38A-4EC8-851D-4FD5675DB126}" type="slidenum">
              <a:rPr lang="en-US" smtClean="0"/>
              <a:t>21</a:t>
            </a:fld>
            <a:endParaRPr lang="en-US"/>
          </a:p>
        </p:txBody>
      </p:sp>
      <p:cxnSp>
        <p:nvCxnSpPr>
          <p:cNvPr id="8" name="Straight Connector 7">
            <a:extLst>
              <a:ext uri="{FF2B5EF4-FFF2-40B4-BE49-F238E27FC236}">
                <a16:creationId xmlns:a16="http://schemas.microsoft.com/office/drawing/2014/main" id="{5D9E89F5-015B-D6F6-AA3A-BAAB12768EB3}"/>
              </a:ext>
            </a:extLst>
          </p:cNvPr>
          <p:cNvCxnSpPr>
            <a:cxnSpLocks/>
          </p:cNvCxnSpPr>
          <p:nvPr/>
        </p:nvCxnSpPr>
        <p:spPr>
          <a:xfrm>
            <a:off x="0" y="824948"/>
            <a:ext cx="91440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9" name="Straight Connector 8">
            <a:extLst>
              <a:ext uri="{FF2B5EF4-FFF2-40B4-BE49-F238E27FC236}">
                <a16:creationId xmlns:a16="http://schemas.microsoft.com/office/drawing/2014/main" id="{00E152FD-5FCF-305B-0ADB-7AE4C4EBDA70}"/>
              </a:ext>
            </a:extLst>
          </p:cNvPr>
          <p:cNvCxnSpPr>
            <a:cxnSpLocks/>
          </p:cNvCxnSpPr>
          <p:nvPr/>
        </p:nvCxnSpPr>
        <p:spPr>
          <a:xfrm>
            <a:off x="69272" y="6400800"/>
            <a:ext cx="8839200" cy="0"/>
          </a:xfrm>
          <a:prstGeom prst="line">
            <a:avLst/>
          </a:prstGeom>
        </p:spPr>
        <p:style>
          <a:lnRef idx="3">
            <a:schemeClr val="accent1"/>
          </a:lnRef>
          <a:fillRef idx="0">
            <a:schemeClr val="accent1"/>
          </a:fillRef>
          <a:effectRef idx="2">
            <a:schemeClr val="accent1"/>
          </a:effectRef>
          <a:fontRef idx="minor">
            <a:schemeClr val="tx1"/>
          </a:fontRef>
        </p:style>
      </p:cxnSp>
      <mc:AlternateContent xmlns:mc="http://schemas.openxmlformats.org/markup-compatibility/2006" xmlns:a14="http://schemas.microsoft.com/office/drawing/2010/main">
        <mc:Choice Requires="a14">
          <p:sp>
            <p:nvSpPr>
              <p:cNvPr id="10" name="TextBox 9">
                <a:extLst>
                  <a:ext uri="{FF2B5EF4-FFF2-40B4-BE49-F238E27FC236}">
                    <a16:creationId xmlns:a16="http://schemas.microsoft.com/office/drawing/2014/main" id="{8BED87D5-D074-42B9-E8C8-721A0BC1117C}"/>
                  </a:ext>
                </a:extLst>
              </p:cNvPr>
              <p:cNvSpPr txBox="1"/>
              <p:nvPr/>
            </p:nvSpPr>
            <p:spPr>
              <a:xfrm>
                <a:off x="373729" y="4312768"/>
                <a:ext cx="7885359" cy="1243995"/>
              </a:xfrm>
              <a:prstGeom prst="rect">
                <a:avLst/>
              </a:prstGeom>
              <a:noFill/>
            </p:spPr>
            <p:txBody>
              <a:bodyPr wrap="square">
                <a:spAutoFit/>
              </a:bodyPr>
              <a:lstStyle/>
              <a:p>
                <a:r>
                  <a:rPr lang="en-US" sz="2000" b="1" spc="-150" dirty="0">
                    <a:latin typeface="Times New Roman" panose="02020603050405020304" pitchFamily="18" charset="0"/>
                    <a:ea typeface="Tahoma" pitchFamily="34" charset="0"/>
                    <a:cs typeface="Times New Roman" panose="02020603050405020304" pitchFamily="18" charset="0"/>
                  </a:rPr>
                  <a:t>Figure 2.4  </a:t>
                </a:r>
                <a:r>
                  <a:rPr lang="en-US" sz="2000" spc="-150" dirty="0">
                    <a:latin typeface="Times New Roman" panose="02020603050405020304" pitchFamily="18" charset="0"/>
                    <a:ea typeface="Tahoma" pitchFamily="34" charset="0"/>
                    <a:cs typeface="Times New Roman" panose="02020603050405020304" pitchFamily="18" charset="0"/>
                  </a:rPr>
                  <a:t>(a) Plot (</a:t>
                </a:r>
                <a14:m>
                  <m:oMath xmlns:m="http://schemas.openxmlformats.org/officeDocument/2006/math">
                    <m:f>
                      <m:fPr>
                        <m:ctrlPr>
                          <a:rPr lang="en-US" sz="2000" i="1" spc="-150">
                            <a:latin typeface="Cambria Math" panose="02040503050406030204" pitchFamily="18" charset="0"/>
                            <a:ea typeface="Tahoma" pitchFamily="34" charset="0"/>
                            <a:cs typeface="Tahoma" pitchFamily="34" charset="0"/>
                          </a:rPr>
                        </m:ctrlPr>
                      </m:fPr>
                      <m:num>
                        <m:r>
                          <a:rPr lang="en-US" sz="2000" b="0" i="1" spc="-150">
                            <a:latin typeface="Cambria Math"/>
                            <a:ea typeface="Tahoma" pitchFamily="34" charset="0"/>
                            <a:cs typeface="Tahoma" pitchFamily="34" charset="0"/>
                          </a:rPr>
                          <m:t>1</m:t>
                        </m:r>
                      </m:num>
                      <m:den>
                        <m:sSub>
                          <m:sSubPr>
                            <m:ctrlPr>
                              <a:rPr lang="en-US" sz="2000" i="1" spc="-150">
                                <a:latin typeface="Cambria Math" panose="02040503050406030204" pitchFamily="18" charset="0"/>
                                <a:ea typeface="Tahoma" pitchFamily="34" charset="0"/>
                                <a:cs typeface="Tahoma" pitchFamily="34" charset="0"/>
                              </a:rPr>
                            </m:ctrlPr>
                          </m:sSubPr>
                          <m:e>
                            <m:r>
                              <a:rPr lang="en-US" sz="2000" b="0" i="1" spc="-150">
                                <a:latin typeface="Cambria Math"/>
                                <a:ea typeface="Tahoma" pitchFamily="34" charset="0"/>
                                <a:cs typeface="Tahoma" pitchFamily="34" charset="0"/>
                              </a:rPr>
                              <m:t>−</m:t>
                            </m:r>
                            <m:r>
                              <a:rPr lang="en-US" sz="2000" b="0" i="1" spc="-150">
                                <a:latin typeface="Cambria Math"/>
                                <a:ea typeface="Tahoma" pitchFamily="34" charset="0"/>
                                <a:cs typeface="Tahoma" pitchFamily="34" charset="0"/>
                              </a:rPr>
                              <m:t>𝑟</m:t>
                            </m:r>
                          </m:e>
                          <m:sub>
                            <m:r>
                              <a:rPr lang="en-US" sz="2000" b="0" i="1" spc="-150">
                                <a:latin typeface="Cambria Math"/>
                                <a:ea typeface="Tahoma" pitchFamily="34" charset="0"/>
                                <a:cs typeface="Tahoma" pitchFamily="34" charset="0"/>
                              </a:rPr>
                              <m:t>𝐴</m:t>
                            </m:r>
                            <m:r>
                              <a:rPr lang="en-US" sz="2000" b="0" i="1" spc="-150" smtClean="0">
                                <a:latin typeface="Cambria Math" panose="02040503050406030204" pitchFamily="18" charset="0"/>
                                <a:ea typeface="Tahoma" pitchFamily="34" charset="0"/>
                                <a:cs typeface="Tahoma" pitchFamily="34" charset="0"/>
                              </a:rPr>
                              <m:t> </m:t>
                            </m:r>
                            <m:r>
                              <a:rPr lang="en-US" sz="2000" b="0" i="1" spc="-150" smtClean="0">
                                <a:latin typeface="Cambria Math" panose="02040503050406030204" pitchFamily="18" charset="0"/>
                                <a:ea typeface="Tahoma" pitchFamily="34" charset="0"/>
                                <a:cs typeface="Tahoma" pitchFamily="34" charset="0"/>
                              </a:rPr>
                              <m:t>𝑉</m:t>
                            </m:r>
                          </m:sub>
                        </m:sSub>
                      </m:den>
                    </m:f>
                  </m:oMath>
                </a14:m>
                <a:r>
                  <a:rPr lang="en-US" sz="2000" spc="-150" dirty="0">
                    <a:latin typeface="Times New Roman" panose="02020603050405020304" pitchFamily="18" charset="0"/>
                    <a:ea typeface="Tahoma" pitchFamily="34" charset="0"/>
                    <a:cs typeface="Times New Roman" panose="02020603050405020304" pitchFamily="18" charset="0"/>
                  </a:rPr>
                  <a:t> )  vs  X</a:t>
                </a:r>
                <a:r>
                  <a:rPr lang="en-US" sz="2000" spc="-150" baseline="-25000" dirty="0">
                    <a:latin typeface="Times New Roman" panose="02020603050405020304" pitchFamily="18" charset="0"/>
                    <a:ea typeface="Tahoma" pitchFamily="34" charset="0"/>
                    <a:cs typeface="Times New Roman" panose="02020603050405020304" pitchFamily="18" charset="0"/>
                  </a:rPr>
                  <a:t>A</a:t>
                </a:r>
                <a:r>
                  <a:rPr lang="en-US" sz="2000" spc="-150" dirty="0">
                    <a:latin typeface="Times New Roman" panose="02020603050405020304" pitchFamily="18" charset="0"/>
                    <a:ea typeface="Tahoma" pitchFamily="34" charset="0"/>
                    <a:cs typeface="Times New Roman" panose="02020603050405020304" pitchFamily="18" charset="0"/>
                  </a:rPr>
                  <a:t>),  (b)  Plot (</a:t>
                </a:r>
                <a14:m>
                  <m:oMath xmlns:m="http://schemas.openxmlformats.org/officeDocument/2006/math">
                    <m:f>
                      <m:fPr>
                        <m:ctrlPr>
                          <a:rPr lang="en-US" sz="2000" i="1" spc="-150">
                            <a:latin typeface="Cambria Math" panose="02040503050406030204" pitchFamily="18" charset="0"/>
                            <a:ea typeface="Tahoma" pitchFamily="34" charset="0"/>
                            <a:cs typeface="Tahoma" pitchFamily="34" charset="0"/>
                          </a:rPr>
                        </m:ctrlPr>
                      </m:fPr>
                      <m:num>
                        <m:r>
                          <a:rPr lang="en-US" sz="2000" b="0" i="1" spc="-150">
                            <a:latin typeface="Cambria Math"/>
                            <a:ea typeface="Tahoma" pitchFamily="34" charset="0"/>
                            <a:cs typeface="Tahoma" pitchFamily="34" charset="0"/>
                          </a:rPr>
                          <m:t>1</m:t>
                        </m:r>
                      </m:num>
                      <m:den>
                        <m:sSub>
                          <m:sSubPr>
                            <m:ctrlPr>
                              <a:rPr lang="en-US" sz="2000" i="1" spc="-150">
                                <a:latin typeface="Cambria Math" panose="02040503050406030204" pitchFamily="18" charset="0"/>
                                <a:ea typeface="Tahoma" pitchFamily="34" charset="0"/>
                                <a:cs typeface="Tahoma" pitchFamily="34" charset="0"/>
                              </a:rPr>
                            </m:ctrlPr>
                          </m:sSubPr>
                          <m:e>
                            <m:r>
                              <a:rPr lang="en-US" sz="2000" b="0" i="1" spc="-150">
                                <a:latin typeface="Cambria Math"/>
                                <a:ea typeface="Tahoma" pitchFamily="34" charset="0"/>
                                <a:cs typeface="Tahoma" pitchFamily="34" charset="0"/>
                              </a:rPr>
                              <m:t>−</m:t>
                            </m:r>
                            <m:r>
                              <a:rPr lang="en-US" sz="2000" b="0" i="1" spc="-150">
                                <a:latin typeface="Cambria Math"/>
                                <a:ea typeface="Tahoma" pitchFamily="34" charset="0"/>
                                <a:cs typeface="Tahoma" pitchFamily="34" charset="0"/>
                              </a:rPr>
                              <m:t>𝑟</m:t>
                            </m:r>
                          </m:e>
                          <m:sub>
                            <m:r>
                              <a:rPr lang="en-US" sz="2000" b="0" i="1" spc="-150">
                                <a:latin typeface="Cambria Math"/>
                                <a:ea typeface="Tahoma" pitchFamily="34" charset="0"/>
                                <a:cs typeface="Tahoma" pitchFamily="34" charset="0"/>
                              </a:rPr>
                              <m:t>𝐴</m:t>
                            </m:r>
                            <m:r>
                              <a:rPr lang="en-US" sz="2000" b="0" i="1" spc="-150">
                                <a:latin typeface="Cambria Math" panose="02040503050406030204" pitchFamily="18" charset="0"/>
                                <a:ea typeface="Tahoma" pitchFamily="34" charset="0"/>
                                <a:cs typeface="Tahoma" pitchFamily="34" charset="0"/>
                              </a:rPr>
                              <m:t> </m:t>
                            </m:r>
                          </m:sub>
                        </m:sSub>
                      </m:den>
                    </m:f>
                  </m:oMath>
                </a14:m>
                <a:r>
                  <a:rPr lang="en-US" sz="2000" spc="-150" dirty="0">
                    <a:latin typeface="Times New Roman" panose="02020603050405020304" pitchFamily="18" charset="0"/>
                    <a:ea typeface="Tahoma" pitchFamily="34" charset="0"/>
                    <a:cs typeface="Times New Roman" panose="02020603050405020304" pitchFamily="18" charset="0"/>
                  </a:rPr>
                  <a:t> )  vs  X</a:t>
                </a:r>
                <a:r>
                  <a:rPr lang="en-US" sz="2000" spc="-150" baseline="-25000" dirty="0">
                    <a:latin typeface="Times New Roman" panose="02020603050405020304" pitchFamily="18" charset="0"/>
                    <a:ea typeface="Tahoma" pitchFamily="34" charset="0"/>
                    <a:cs typeface="Times New Roman" panose="02020603050405020304" pitchFamily="18" charset="0"/>
                  </a:rPr>
                  <a:t>A</a:t>
                </a:r>
                <a:r>
                  <a:rPr lang="en-US" sz="2000" spc="-150" dirty="0">
                    <a:latin typeface="Times New Roman" panose="02020603050405020304" pitchFamily="18" charset="0"/>
                    <a:ea typeface="Tahoma" pitchFamily="34" charset="0"/>
                    <a:cs typeface="Times New Roman" panose="02020603050405020304" pitchFamily="18" charset="0"/>
                  </a:rPr>
                  <a:t>), and (c)  Plot (</a:t>
                </a:r>
                <a14:m>
                  <m:oMath xmlns:m="http://schemas.openxmlformats.org/officeDocument/2006/math">
                    <m:f>
                      <m:fPr>
                        <m:ctrlPr>
                          <a:rPr lang="en-US" sz="2000" i="1" spc="-150">
                            <a:latin typeface="Cambria Math" panose="02040503050406030204" pitchFamily="18" charset="0"/>
                            <a:ea typeface="Tahoma" pitchFamily="34" charset="0"/>
                            <a:cs typeface="Tahoma" pitchFamily="34" charset="0"/>
                          </a:rPr>
                        </m:ctrlPr>
                      </m:fPr>
                      <m:num>
                        <m:r>
                          <a:rPr lang="en-US" sz="2000" b="0" i="1" spc="-150">
                            <a:latin typeface="Cambria Math"/>
                            <a:ea typeface="Tahoma" pitchFamily="34" charset="0"/>
                            <a:cs typeface="Tahoma" pitchFamily="34" charset="0"/>
                          </a:rPr>
                          <m:t>1</m:t>
                        </m:r>
                      </m:num>
                      <m:den>
                        <m:sSub>
                          <m:sSubPr>
                            <m:ctrlPr>
                              <a:rPr lang="en-US" sz="2000" i="1" spc="-150">
                                <a:latin typeface="Cambria Math" panose="02040503050406030204" pitchFamily="18" charset="0"/>
                                <a:ea typeface="Tahoma" pitchFamily="34" charset="0"/>
                                <a:cs typeface="Tahoma" pitchFamily="34" charset="0"/>
                              </a:rPr>
                            </m:ctrlPr>
                          </m:sSubPr>
                          <m:e>
                            <m:r>
                              <a:rPr lang="en-US" sz="2000" b="0" i="1" spc="-150">
                                <a:latin typeface="Cambria Math"/>
                                <a:ea typeface="Tahoma" pitchFamily="34" charset="0"/>
                                <a:cs typeface="Tahoma" pitchFamily="34" charset="0"/>
                              </a:rPr>
                              <m:t>−</m:t>
                            </m:r>
                            <m:r>
                              <a:rPr lang="en-US" sz="2000" b="0" i="1" spc="-150">
                                <a:latin typeface="Cambria Math"/>
                                <a:ea typeface="Tahoma" pitchFamily="34" charset="0"/>
                                <a:cs typeface="Tahoma" pitchFamily="34" charset="0"/>
                              </a:rPr>
                              <m:t>𝑟</m:t>
                            </m:r>
                          </m:e>
                          <m:sub>
                            <m:r>
                              <a:rPr lang="en-US" sz="2000" b="0" i="1" spc="-150">
                                <a:latin typeface="Cambria Math"/>
                                <a:ea typeface="Tahoma" pitchFamily="34" charset="0"/>
                                <a:cs typeface="Tahoma" pitchFamily="34" charset="0"/>
                              </a:rPr>
                              <m:t>𝐴</m:t>
                            </m:r>
                            <m:r>
                              <a:rPr lang="en-US" sz="2000" b="0" i="1" spc="-150">
                                <a:latin typeface="Cambria Math" panose="02040503050406030204" pitchFamily="18" charset="0"/>
                                <a:ea typeface="Tahoma" pitchFamily="34" charset="0"/>
                                <a:cs typeface="Tahoma" pitchFamily="34" charset="0"/>
                              </a:rPr>
                              <m:t> </m:t>
                            </m:r>
                          </m:sub>
                        </m:sSub>
                      </m:den>
                    </m:f>
                  </m:oMath>
                </a14:m>
                <a:r>
                  <a:rPr lang="en-US" sz="2000" spc="-150" dirty="0">
                    <a:latin typeface="Times New Roman" panose="02020603050405020304" pitchFamily="18" charset="0"/>
                    <a:ea typeface="Tahoma" pitchFamily="34" charset="0"/>
                    <a:cs typeface="Times New Roman" panose="02020603050405020304" pitchFamily="18" charset="0"/>
                  </a:rPr>
                  <a:t> )  vs  C</a:t>
                </a:r>
                <a:r>
                  <a:rPr lang="en-US" sz="2000" spc="-150" baseline="-25000" dirty="0">
                    <a:latin typeface="Times New Roman" panose="02020603050405020304" pitchFamily="18" charset="0"/>
                    <a:ea typeface="Tahoma" pitchFamily="34" charset="0"/>
                    <a:cs typeface="Times New Roman" panose="02020603050405020304" pitchFamily="18" charset="0"/>
                  </a:rPr>
                  <a:t>A</a:t>
                </a:r>
                <a:r>
                  <a:rPr lang="en-US" sz="2000" spc="-150" dirty="0">
                    <a:latin typeface="Times New Roman" panose="02020603050405020304" pitchFamily="18" charset="0"/>
                    <a:ea typeface="Tahoma" pitchFamily="34" charset="0"/>
                    <a:cs typeface="Times New Roman" panose="02020603050405020304" pitchFamily="18" charset="0"/>
                  </a:rPr>
                  <a:t>)</a:t>
                </a:r>
              </a:p>
              <a:p>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Levenspiel</a:t>
                </a:r>
                <a:r>
                  <a:rPr lang="en-US" sz="2400" b="1" dirty="0">
                    <a:latin typeface="Times New Roman" panose="02020603050405020304" pitchFamily="18" charset="0"/>
                    <a:cs typeface="Times New Roman" panose="02020603050405020304" pitchFamily="18" charset="0"/>
                  </a:rPr>
                  <a:t>, 2011, pg. 92)</a:t>
                </a:r>
                <a:endParaRPr lang="en-US" sz="2400" dirty="0">
                  <a:latin typeface="Times New Roman" panose="02020603050405020304" pitchFamily="18" charset="0"/>
                  <a:cs typeface="Times New Roman" panose="02020603050405020304" pitchFamily="18" charset="0"/>
                </a:endParaRPr>
              </a:p>
              <a:p>
                <a:endParaRPr lang="en-US" sz="2000" dirty="0"/>
              </a:p>
            </p:txBody>
          </p:sp>
        </mc:Choice>
        <mc:Fallback xmlns="">
          <p:sp>
            <p:nvSpPr>
              <p:cNvPr id="10" name="TextBox 9">
                <a:extLst>
                  <a:ext uri="{FF2B5EF4-FFF2-40B4-BE49-F238E27FC236}">
                    <a16:creationId xmlns:a16="http://schemas.microsoft.com/office/drawing/2014/main" id="{8BED87D5-D074-42B9-E8C8-721A0BC1117C}"/>
                  </a:ext>
                </a:extLst>
              </p:cNvPr>
              <p:cNvSpPr txBox="1">
                <a:spLocks noRot="1" noChangeAspect="1" noMove="1" noResize="1" noEditPoints="1" noAdjustHandles="1" noChangeArrowheads="1" noChangeShapeType="1" noTextEdit="1"/>
              </p:cNvSpPr>
              <p:nvPr/>
            </p:nvSpPr>
            <p:spPr>
              <a:xfrm>
                <a:off x="373729" y="4312768"/>
                <a:ext cx="7885359" cy="1243995"/>
              </a:xfrm>
              <a:prstGeom prst="rect">
                <a:avLst/>
              </a:prstGeom>
              <a:blipFill>
                <a:blip r:embed="rId4"/>
                <a:stretch>
                  <a:fillRect l="-1159"/>
                </a:stretch>
              </a:blipFill>
            </p:spPr>
            <p:txBody>
              <a:bodyPr/>
              <a:lstStyle/>
              <a:p>
                <a:r>
                  <a:rPr lang="en-US">
                    <a:noFill/>
                  </a:rPr>
                  <a:t> </a:t>
                </a:r>
              </a:p>
            </p:txBody>
          </p:sp>
        </mc:Fallback>
      </mc:AlternateContent>
      <p:sp>
        <p:nvSpPr>
          <p:cNvPr id="11" name="TextBox 10">
            <a:extLst>
              <a:ext uri="{FF2B5EF4-FFF2-40B4-BE49-F238E27FC236}">
                <a16:creationId xmlns:a16="http://schemas.microsoft.com/office/drawing/2014/main" id="{EDB180F9-1698-7329-DB82-B03F5D4EA49D}"/>
              </a:ext>
            </a:extLst>
          </p:cNvPr>
          <p:cNvSpPr txBox="1"/>
          <p:nvPr/>
        </p:nvSpPr>
        <p:spPr>
          <a:xfrm>
            <a:off x="1066800" y="3806653"/>
            <a:ext cx="685800"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(a)</a:t>
            </a:r>
            <a:endParaRPr lang="en-US" dirty="0">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90C3A8DD-1371-648B-2A16-698D70BEF505}"/>
              </a:ext>
            </a:extLst>
          </p:cNvPr>
          <p:cNvSpPr txBox="1"/>
          <p:nvPr/>
        </p:nvSpPr>
        <p:spPr>
          <a:xfrm>
            <a:off x="3544639" y="3808851"/>
            <a:ext cx="685800"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(b)</a:t>
            </a:r>
            <a:endParaRPr lang="en-US" dirty="0">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2A9C7767-6552-7536-13FC-2C013FC8B8C5}"/>
              </a:ext>
            </a:extLst>
          </p:cNvPr>
          <p:cNvSpPr txBox="1"/>
          <p:nvPr/>
        </p:nvSpPr>
        <p:spPr>
          <a:xfrm>
            <a:off x="6477000" y="3833721"/>
            <a:ext cx="685800"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(c)</a:t>
            </a:r>
            <a:endParaRPr lang="en-US" dirty="0">
              <a:latin typeface="Times New Roman" panose="02020603050405020304" pitchFamily="18" charset="0"/>
              <a:cs typeface="Times New Roman" panose="02020603050405020304" pitchFamily="18" charset="0"/>
            </a:endParaRPr>
          </a:p>
        </p:txBody>
      </p:sp>
      <p:sp>
        <p:nvSpPr>
          <p:cNvPr id="2" name="Slide Number Placeholder 5">
            <a:extLst>
              <a:ext uri="{FF2B5EF4-FFF2-40B4-BE49-F238E27FC236}">
                <a16:creationId xmlns:a16="http://schemas.microsoft.com/office/drawing/2014/main" id="{3BF9D3A0-8401-7F76-76A7-C99D116DC40F}"/>
              </a:ext>
            </a:extLst>
          </p:cNvPr>
          <p:cNvSpPr txBox="1">
            <a:spLocks/>
          </p:cNvSpPr>
          <p:nvPr/>
        </p:nvSpPr>
        <p:spPr>
          <a:xfrm>
            <a:off x="1676400" y="6372915"/>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21</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495499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35528" y="497443"/>
            <a:ext cx="8603672" cy="5649691"/>
          </a:xfrm>
        </p:spPr>
        <p:txBody>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T</a:t>
            </a:r>
            <a:r>
              <a:rPr lang="en-US" sz="2400" dirty="0">
                <a:latin typeface="Times New Roman" panose="02020603050405020304" pitchFamily="18" charset="0"/>
                <a:ea typeface="Tahoma" pitchFamily="34" charset="0"/>
                <a:cs typeface="Times New Roman" panose="02020603050405020304" pitchFamily="18" charset="0"/>
              </a:rPr>
              <a:t>he</a:t>
            </a:r>
            <a:r>
              <a:rPr lang="en-US" sz="2400" dirty="0">
                <a:latin typeface="Times New Roman" panose="02020603050405020304" pitchFamily="18" charset="0"/>
                <a:cs typeface="Times New Roman" panose="02020603050405020304" pitchFamily="18" charset="0"/>
              </a:rPr>
              <a:t> integral also can be evaluated using </a:t>
            </a:r>
            <a:r>
              <a:rPr lang="en-US" sz="2400" b="1" dirty="0">
                <a:solidFill>
                  <a:srgbClr val="0070C0"/>
                </a:solidFill>
                <a:latin typeface="Times New Roman" panose="02020603050405020304" pitchFamily="18" charset="0"/>
                <a:cs typeface="Times New Roman" panose="02020603050405020304" pitchFamily="18" charset="0"/>
              </a:rPr>
              <a:t>numerical methods </a:t>
            </a:r>
            <a:r>
              <a:rPr lang="en-US" sz="2400" dirty="0">
                <a:latin typeface="Times New Roman" panose="02020603050405020304" pitchFamily="18" charset="0"/>
                <a:cs typeface="Times New Roman" panose="02020603050405020304" pitchFamily="18" charset="0"/>
              </a:rPr>
              <a:t>such as, </a:t>
            </a:r>
            <a:r>
              <a:rPr lang="en-US" sz="2400" b="1" dirty="0">
                <a:solidFill>
                  <a:srgbClr val="C00000"/>
                </a:solidFill>
                <a:latin typeface="Times New Roman" panose="02020603050405020304" pitchFamily="18" charset="0"/>
                <a:cs typeface="Times New Roman" panose="02020603050405020304" pitchFamily="18" charset="0"/>
              </a:rPr>
              <a:t>Trapezoidal rule</a:t>
            </a:r>
            <a:r>
              <a:rPr lang="en-US" sz="2400" b="1" dirty="0">
                <a:latin typeface="Times New Roman" panose="02020603050405020304" pitchFamily="18" charset="0"/>
                <a:cs typeface="Times New Roman" panose="02020603050405020304" pitchFamily="18" charset="0"/>
              </a:rPr>
              <a:t>, </a:t>
            </a:r>
            <a:r>
              <a:rPr lang="en-US" sz="2400" b="1" dirty="0">
                <a:solidFill>
                  <a:srgbClr val="00B050"/>
                </a:solidFill>
                <a:latin typeface="Times New Roman" panose="02020603050405020304" pitchFamily="18" charset="0"/>
                <a:cs typeface="Times New Roman" panose="02020603050405020304" pitchFamily="18" charset="0"/>
              </a:rPr>
              <a:t>Simpson's rule</a:t>
            </a:r>
            <a:r>
              <a:rPr lang="en-US" sz="2400" b="1" dirty="0">
                <a:latin typeface="Times New Roman" panose="02020603050405020304" pitchFamily="18" charset="0"/>
                <a:cs typeface="Times New Roman" panose="02020603050405020304" pitchFamily="18" charset="0"/>
              </a:rPr>
              <a:t>, </a:t>
            </a:r>
            <a:r>
              <a:rPr lang="en-US" sz="2400" b="1" dirty="0">
                <a:solidFill>
                  <a:srgbClr val="7030A0"/>
                </a:solidFill>
                <a:latin typeface="Times New Roman" panose="02020603050405020304" pitchFamily="18" charset="0"/>
                <a:cs typeface="Times New Roman" panose="02020603050405020304" pitchFamily="18" charset="0"/>
              </a:rPr>
              <a:t>Five-point quadratic formula.</a:t>
            </a:r>
          </a:p>
          <a:p>
            <a:pPr marL="0" indent="0" algn="just">
              <a:lnSpc>
                <a:spcPct val="150000"/>
              </a:lnSpc>
              <a:buNone/>
            </a:pPr>
            <a:r>
              <a:rPr lang="en-US" sz="2400" dirty="0">
                <a:solidFill>
                  <a:schemeClr val="tx2"/>
                </a:solidFill>
                <a:latin typeface="Times New Roman" panose="02020603050405020304" pitchFamily="18" charset="0"/>
                <a:ea typeface="Tahoma" pitchFamily="34" charset="0"/>
                <a:cs typeface="Times New Roman" panose="02020603050405020304" pitchFamily="18" charset="0"/>
              </a:rPr>
              <a:t>Simpson's one third rule </a:t>
            </a:r>
            <a:r>
              <a:rPr lang="en-US" sz="2400" dirty="0">
                <a:latin typeface="Times New Roman" panose="02020603050405020304" pitchFamily="18" charset="0"/>
                <a:ea typeface="Tahoma" pitchFamily="34" charset="0"/>
                <a:cs typeface="Times New Roman" panose="02020603050405020304" pitchFamily="18" charset="0"/>
              </a:rPr>
              <a:t>to evaluate the integral is given by:</a:t>
            </a:r>
          </a:p>
          <a:p>
            <a:pPr marL="0" indent="0">
              <a:buNone/>
            </a:pPr>
            <a:endParaRPr lang="en-US" dirty="0"/>
          </a:p>
        </p:txBody>
      </p:sp>
      <p:pic>
        <p:nvPicPr>
          <p:cNvPr id="512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5528" y="2819400"/>
            <a:ext cx="6539058" cy="30180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itle 1">
            <a:extLst>
              <a:ext uri="{FF2B5EF4-FFF2-40B4-BE49-F238E27FC236}">
                <a16:creationId xmlns:a16="http://schemas.microsoft.com/office/drawing/2014/main" id="{FB4190DC-5762-2F67-D591-D0703FB3F10A}"/>
              </a:ext>
            </a:extLst>
          </p:cNvPr>
          <p:cNvSpPr>
            <a:spLocks noGrp="1"/>
          </p:cNvSpPr>
          <p:nvPr>
            <p:ph type="title"/>
          </p:nvPr>
        </p:nvSpPr>
        <p:spPr>
          <a:xfrm>
            <a:off x="457200" y="116442"/>
            <a:ext cx="8229600" cy="304800"/>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p:sp>
        <p:nvSpPr>
          <p:cNvPr id="6" name="TextBox 5">
            <a:extLst>
              <a:ext uri="{FF2B5EF4-FFF2-40B4-BE49-F238E27FC236}">
                <a16:creationId xmlns:a16="http://schemas.microsoft.com/office/drawing/2014/main" id="{3989C3E7-6CD2-0465-9EB2-A80DA95F19E5}"/>
              </a:ext>
            </a:extLst>
          </p:cNvPr>
          <p:cNvSpPr txBox="1"/>
          <p:nvPr/>
        </p:nvSpPr>
        <p:spPr>
          <a:xfrm>
            <a:off x="7391400" y="2977275"/>
            <a:ext cx="1219200"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(2.11)</a:t>
            </a:r>
          </a:p>
        </p:txBody>
      </p:sp>
      <p:sp>
        <p:nvSpPr>
          <p:cNvPr id="7" name="Slide Number Placeholder 6">
            <a:extLst>
              <a:ext uri="{FF2B5EF4-FFF2-40B4-BE49-F238E27FC236}">
                <a16:creationId xmlns:a16="http://schemas.microsoft.com/office/drawing/2014/main" id="{C01F9F5D-C874-B8FF-5BFC-B9FB393F7AC1}"/>
              </a:ext>
            </a:extLst>
          </p:cNvPr>
          <p:cNvSpPr>
            <a:spLocks noGrp="1"/>
          </p:cNvSpPr>
          <p:nvPr>
            <p:ph type="sldNum" sz="quarter" idx="12"/>
          </p:nvPr>
        </p:nvSpPr>
        <p:spPr/>
        <p:txBody>
          <a:bodyPr/>
          <a:lstStyle/>
          <a:p>
            <a:fld id="{23FDA976-B38A-4EC8-851D-4FD5675DB126}" type="slidenum">
              <a:rPr lang="en-US" smtClean="0"/>
              <a:t>22</a:t>
            </a:fld>
            <a:endParaRPr lang="en-US"/>
          </a:p>
        </p:txBody>
      </p:sp>
      <p:cxnSp>
        <p:nvCxnSpPr>
          <p:cNvPr id="8" name="Straight Connector 7">
            <a:extLst>
              <a:ext uri="{FF2B5EF4-FFF2-40B4-BE49-F238E27FC236}">
                <a16:creationId xmlns:a16="http://schemas.microsoft.com/office/drawing/2014/main" id="{1877F1DB-530E-A552-F521-B8F3AEA1CB9C}"/>
              </a:ext>
            </a:extLst>
          </p:cNvPr>
          <p:cNvCxnSpPr>
            <a:cxnSpLocks/>
          </p:cNvCxnSpPr>
          <p:nvPr/>
        </p:nvCxnSpPr>
        <p:spPr>
          <a:xfrm>
            <a:off x="76200" y="533400"/>
            <a:ext cx="91440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9" name="Straight Connector 8">
            <a:extLst>
              <a:ext uri="{FF2B5EF4-FFF2-40B4-BE49-F238E27FC236}">
                <a16:creationId xmlns:a16="http://schemas.microsoft.com/office/drawing/2014/main" id="{E82B5C0F-985E-8CF8-40CE-CF29C8425621}"/>
              </a:ext>
            </a:extLst>
          </p:cNvPr>
          <p:cNvCxnSpPr>
            <a:cxnSpLocks/>
          </p:cNvCxnSpPr>
          <p:nvPr/>
        </p:nvCxnSpPr>
        <p:spPr>
          <a:xfrm>
            <a:off x="0" y="6400800"/>
            <a:ext cx="9144000" cy="0"/>
          </a:xfrm>
          <a:prstGeom prst="line">
            <a:avLst/>
          </a:prstGeom>
        </p:spPr>
        <p:style>
          <a:lnRef idx="3">
            <a:schemeClr val="accent1"/>
          </a:lnRef>
          <a:fillRef idx="0">
            <a:schemeClr val="accent1"/>
          </a:fillRef>
          <a:effectRef idx="2">
            <a:schemeClr val="accent1"/>
          </a:effectRef>
          <a:fontRef idx="minor">
            <a:schemeClr val="tx1"/>
          </a:fontRef>
        </p:style>
      </p:cxnSp>
      <mc:AlternateContent xmlns:mc="http://schemas.openxmlformats.org/markup-compatibility/2006" xmlns:a14="http://schemas.microsoft.com/office/drawing/2010/main">
        <mc:Choice Requires="a14">
          <p:sp>
            <p:nvSpPr>
              <p:cNvPr id="2" name="TextBox 1">
                <a:extLst>
                  <a:ext uri="{FF2B5EF4-FFF2-40B4-BE49-F238E27FC236}">
                    <a16:creationId xmlns:a16="http://schemas.microsoft.com/office/drawing/2014/main" id="{789EFD27-0AE0-88F2-EA9A-B1824CC8DCE5}"/>
                  </a:ext>
                </a:extLst>
              </p:cNvPr>
              <p:cNvSpPr txBox="1"/>
              <p:nvPr/>
            </p:nvSpPr>
            <p:spPr>
              <a:xfrm>
                <a:off x="0" y="5837427"/>
                <a:ext cx="7885359" cy="599331"/>
              </a:xfrm>
              <a:prstGeom prst="rect">
                <a:avLst/>
              </a:prstGeom>
              <a:noFill/>
            </p:spPr>
            <p:txBody>
              <a:bodyPr wrap="square">
                <a:spAutoFit/>
              </a:bodyPr>
              <a:lstStyle/>
              <a:p>
                <a:r>
                  <a:rPr lang="en-US" sz="2000" b="1" spc="-150" dirty="0">
                    <a:latin typeface="Times New Roman" panose="02020603050405020304" pitchFamily="18" charset="0"/>
                    <a:ea typeface="Tahoma" pitchFamily="34" charset="0"/>
                    <a:cs typeface="Times New Roman" panose="02020603050405020304" pitchFamily="18" charset="0"/>
                  </a:rPr>
                  <a:t>Figure 2. 5  </a:t>
                </a:r>
                <a:r>
                  <a:rPr lang="en-US" sz="2000" spc="-150" dirty="0">
                    <a:latin typeface="Times New Roman" panose="02020603050405020304" pitchFamily="18" charset="0"/>
                    <a:ea typeface="Tahoma" pitchFamily="34" charset="0"/>
                    <a:cs typeface="Times New Roman" panose="02020603050405020304" pitchFamily="18" charset="0"/>
                  </a:rPr>
                  <a:t>  Simpson’s one-third rule  plot of  (</a:t>
                </a:r>
                <a14:m>
                  <m:oMath xmlns:m="http://schemas.openxmlformats.org/officeDocument/2006/math">
                    <m:f>
                      <m:fPr>
                        <m:ctrlPr>
                          <a:rPr lang="en-US" sz="2000" i="1" spc="-150">
                            <a:latin typeface="Cambria Math" panose="02040503050406030204" pitchFamily="18" charset="0"/>
                            <a:ea typeface="Tahoma" pitchFamily="34" charset="0"/>
                            <a:cs typeface="Tahoma" pitchFamily="34" charset="0"/>
                          </a:rPr>
                        </m:ctrlPr>
                      </m:fPr>
                      <m:num>
                        <m:r>
                          <a:rPr lang="en-US" sz="2000" b="0" i="1" spc="-150">
                            <a:latin typeface="Cambria Math"/>
                            <a:ea typeface="Tahoma" pitchFamily="34" charset="0"/>
                            <a:cs typeface="Tahoma" pitchFamily="34" charset="0"/>
                          </a:rPr>
                          <m:t>1</m:t>
                        </m:r>
                      </m:num>
                      <m:den>
                        <m:sSub>
                          <m:sSubPr>
                            <m:ctrlPr>
                              <a:rPr lang="en-US" sz="2000" b="0" i="1" spc="-150" smtClean="0">
                                <a:latin typeface="Cambria Math" panose="02040503050406030204" pitchFamily="18" charset="0"/>
                                <a:ea typeface="Tahoma" pitchFamily="34" charset="0"/>
                                <a:cs typeface="Tahoma" pitchFamily="34" charset="0"/>
                              </a:rPr>
                            </m:ctrlPr>
                          </m:sSubPr>
                          <m:e>
                            <m:r>
                              <a:rPr lang="en-US" sz="2000" b="0" i="1" spc="-150" smtClean="0">
                                <a:latin typeface="Cambria Math" panose="02040503050406030204" pitchFamily="18" charset="0"/>
                                <a:ea typeface="Tahoma" pitchFamily="34" charset="0"/>
                                <a:cs typeface="Tahoma" pitchFamily="34" charset="0"/>
                              </a:rPr>
                              <m:t>−</m:t>
                            </m:r>
                            <m:r>
                              <a:rPr lang="en-US" sz="2000" b="0" i="1" spc="-150" smtClean="0">
                                <a:latin typeface="Cambria Math" panose="02040503050406030204" pitchFamily="18" charset="0"/>
                                <a:ea typeface="Tahoma" pitchFamily="34" charset="0"/>
                                <a:cs typeface="Tahoma" pitchFamily="34" charset="0"/>
                              </a:rPr>
                              <m:t>𝑟</m:t>
                            </m:r>
                          </m:e>
                          <m:sub>
                            <m:r>
                              <a:rPr lang="en-US" sz="2000" b="0" i="1" spc="-150" smtClean="0">
                                <a:latin typeface="Cambria Math" panose="02040503050406030204" pitchFamily="18" charset="0"/>
                                <a:ea typeface="Tahoma" pitchFamily="34" charset="0"/>
                                <a:cs typeface="Tahoma" pitchFamily="34" charset="0"/>
                              </a:rPr>
                              <m:t>𝐴</m:t>
                            </m:r>
                          </m:sub>
                        </m:sSub>
                        <m:sSub>
                          <m:sSubPr>
                            <m:ctrlPr>
                              <a:rPr lang="en-US" sz="2000" b="0" i="1" spc="-150" smtClean="0">
                                <a:latin typeface="Cambria Math" panose="02040503050406030204" pitchFamily="18" charset="0"/>
                                <a:ea typeface="Tahoma" pitchFamily="34" charset="0"/>
                                <a:cs typeface="Tahoma" pitchFamily="34" charset="0"/>
                              </a:rPr>
                            </m:ctrlPr>
                          </m:sSubPr>
                          <m:e>
                            <m:r>
                              <a:rPr lang="en-US" sz="2000" b="0" i="1" spc="-150" smtClean="0">
                                <a:latin typeface="Cambria Math" panose="02040503050406030204" pitchFamily="18" charset="0"/>
                                <a:ea typeface="Tahoma" pitchFamily="34" charset="0"/>
                                <a:cs typeface="Tahoma" pitchFamily="34" charset="0"/>
                              </a:rPr>
                              <m:t>𝑋</m:t>
                            </m:r>
                          </m:e>
                          <m:sub>
                            <m:r>
                              <a:rPr lang="en-US" sz="2000" b="0" i="1" spc="-150" smtClean="0">
                                <a:latin typeface="Cambria Math" panose="02040503050406030204" pitchFamily="18" charset="0"/>
                                <a:ea typeface="Tahoma" pitchFamily="34" charset="0"/>
                                <a:cs typeface="Tahoma" pitchFamily="34" charset="0"/>
                              </a:rPr>
                              <m:t>𝐴𝑓</m:t>
                            </m:r>
                          </m:sub>
                        </m:sSub>
                      </m:den>
                    </m:f>
                  </m:oMath>
                </a14:m>
                <a:r>
                  <a:rPr lang="en-US" sz="2000" spc="-150" dirty="0">
                    <a:latin typeface="Times New Roman" panose="02020603050405020304" pitchFamily="18" charset="0"/>
                    <a:ea typeface="Tahoma" pitchFamily="34" charset="0"/>
                    <a:cs typeface="Times New Roman" panose="02020603050405020304" pitchFamily="18" charset="0"/>
                  </a:rPr>
                  <a:t> )  vs  X</a:t>
                </a:r>
                <a:r>
                  <a:rPr lang="en-US" sz="2000" spc="-150" baseline="-25000" dirty="0">
                    <a:latin typeface="Times New Roman" panose="02020603050405020304" pitchFamily="18" charset="0"/>
                    <a:ea typeface="Tahoma" pitchFamily="34" charset="0"/>
                    <a:cs typeface="Times New Roman" panose="02020603050405020304" pitchFamily="18" charset="0"/>
                  </a:rPr>
                  <a:t>A</a:t>
                </a:r>
                <a:r>
                  <a:rPr lang="en-US" sz="2000" spc="-150" dirty="0">
                    <a:latin typeface="Times New Roman" panose="02020603050405020304" pitchFamily="18" charset="0"/>
                    <a:ea typeface="Tahoma" pitchFamily="34" charset="0"/>
                    <a:cs typeface="Times New Roman" panose="02020603050405020304" pitchFamily="18" charset="0"/>
                  </a:rPr>
                  <a:t>)</a:t>
                </a:r>
                <a:endParaRPr lang="en-US" sz="2000" dirty="0"/>
              </a:p>
            </p:txBody>
          </p:sp>
        </mc:Choice>
        <mc:Fallback xmlns="">
          <p:sp>
            <p:nvSpPr>
              <p:cNvPr id="2" name="TextBox 1">
                <a:extLst>
                  <a:ext uri="{FF2B5EF4-FFF2-40B4-BE49-F238E27FC236}">
                    <a16:creationId xmlns:a16="http://schemas.microsoft.com/office/drawing/2014/main" id="{789EFD27-0AE0-88F2-EA9A-B1824CC8DCE5}"/>
                  </a:ext>
                </a:extLst>
              </p:cNvPr>
              <p:cNvSpPr txBox="1">
                <a:spLocks noRot="1" noChangeAspect="1" noMove="1" noResize="1" noEditPoints="1" noAdjustHandles="1" noChangeArrowheads="1" noChangeShapeType="1" noTextEdit="1"/>
              </p:cNvSpPr>
              <p:nvPr/>
            </p:nvSpPr>
            <p:spPr>
              <a:xfrm>
                <a:off x="0" y="5837427"/>
                <a:ext cx="7885359" cy="599331"/>
              </a:xfrm>
              <a:prstGeom prst="rect">
                <a:avLst/>
              </a:prstGeom>
              <a:blipFill>
                <a:blip r:embed="rId3"/>
                <a:stretch>
                  <a:fillRect l="-773" b="-4082"/>
                </a:stretch>
              </a:blipFill>
            </p:spPr>
            <p:txBody>
              <a:bodyPr/>
              <a:lstStyle/>
              <a:p>
                <a:r>
                  <a:rPr lang="en-US">
                    <a:noFill/>
                  </a:rPr>
                  <a:t> </a:t>
                </a:r>
              </a:p>
            </p:txBody>
          </p:sp>
        </mc:Fallback>
      </mc:AlternateContent>
      <p:sp>
        <p:nvSpPr>
          <p:cNvPr id="4" name="Slide Number Placeholder 5">
            <a:extLst>
              <a:ext uri="{FF2B5EF4-FFF2-40B4-BE49-F238E27FC236}">
                <a16:creationId xmlns:a16="http://schemas.microsoft.com/office/drawing/2014/main" id="{E0F6753A-DA2C-30CE-A366-31E0620B286D}"/>
              </a:ext>
            </a:extLst>
          </p:cNvPr>
          <p:cNvSpPr txBox="1">
            <a:spLocks/>
          </p:cNvSpPr>
          <p:nvPr/>
        </p:nvSpPr>
        <p:spPr>
          <a:xfrm>
            <a:off x="1676400" y="6372915"/>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22</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9802255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0500" y="824948"/>
            <a:ext cx="8839200" cy="4267197"/>
          </a:xfrm>
        </p:spPr>
        <p:txBody>
          <a:bodyPr>
            <a:normAutofit fontScale="92500"/>
          </a:bodyPr>
          <a:lstStyle/>
          <a:p>
            <a:pPr marL="0" indent="0" algn="just">
              <a:buNone/>
            </a:pPr>
            <a:r>
              <a:rPr lang="en-US" sz="2600" dirty="0">
                <a:latin typeface="Times New Roman" panose="02020603050405020304" pitchFamily="18" charset="0"/>
                <a:ea typeface="Tahoma" pitchFamily="34" charset="0"/>
                <a:cs typeface="Times New Roman" panose="02020603050405020304" pitchFamily="18" charset="0"/>
              </a:rPr>
              <a:t>Consider an elementary isothermal and constant volume reaction.</a:t>
            </a:r>
          </a:p>
          <a:p>
            <a:pPr marL="0" indent="0" algn="just">
              <a:buNone/>
            </a:pPr>
            <a:r>
              <a:rPr lang="en-US" sz="2600" b="1" dirty="0">
                <a:latin typeface="Times New Roman" panose="02020603050405020304" pitchFamily="18" charset="0"/>
                <a:ea typeface="Tahoma" pitchFamily="34" charset="0"/>
                <a:cs typeface="Times New Roman" panose="02020603050405020304" pitchFamily="18" charset="0"/>
              </a:rPr>
              <a:t>                          A ---------</a:t>
            </a:r>
            <a:r>
              <a:rPr lang="en-US" sz="2600" b="1" dirty="0">
                <a:latin typeface="Times New Roman" panose="02020603050405020304" pitchFamily="18" charset="0"/>
                <a:ea typeface="Tahoma" pitchFamily="34" charset="0"/>
                <a:cs typeface="Times New Roman" panose="02020603050405020304" pitchFamily="18" charset="0"/>
                <a:sym typeface="Wingdings" panose="05000000000000000000" pitchFamily="2" charset="2"/>
              </a:rPr>
              <a:t>&gt;</a:t>
            </a:r>
            <a:r>
              <a:rPr lang="en-US" sz="2600" b="1" dirty="0">
                <a:latin typeface="Times New Roman" panose="02020603050405020304" pitchFamily="18" charset="0"/>
                <a:ea typeface="Tahoma" pitchFamily="34" charset="0"/>
                <a:cs typeface="Times New Roman" panose="02020603050405020304" pitchFamily="18" charset="0"/>
              </a:rPr>
              <a:t>   P                                             </a:t>
            </a:r>
            <a:endParaRPr lang="en-US" sz="2600" dirty="0">
              <a:latin typeface="Times New Roman" panose="02020603050405020304" pitchFamily="18" charset="0"/>
              <a:ea typeface="Tahoma" pitchFamily="34" charset="0"/>
              <a:cs typeface="Times New Roman" panose="02020603050405020304" pitchFamily="18" charset="0"/>
            </a:endParaRPr>
          </a:p>
          <a:p>
            <a:pPr marL="0" indent="0" algn="just">
              <a:buNone/>
            </a:pPr>
            <a:r>
              <a:rPr lang="en-US" sz="2600" dirty="0">
                <a:latin typeface="Times New Roman" panose="02020603050405020304" pitchFamily="18" charset="0"/>
                <a:ea typeface="Tahoma" pitchFamily="34" charset="0"/>
                <a:cs typeface="Times New Roman" panose="02020603050405020304" pitchFamily="18" charset="0"/>
              </a:rPr>
              <a:t>The laboratory investigation in a batch reactor at 422K and total pressure of 10 atm, and chemical reaction rate as a function of conversion is given below. The initial charge is an </a:t>
            </a:r>
            <a:r>
              <a:rPr lang="en-US" sz="2600" dirty="0" err="1">
                <a:latin typeface="Times New Roman" panose="02020603050405020304" pitchFamily="18" charset="0"/>
                <a:ea typeface="Tahoma" pitchFamily="34" charset="0"/>
                <a:cs typeface="Times New Roman" panose="02020603050405020304" pitchFamily="18" charset="0"/>
              </a:rPr>
              <a:t>equi</a:t>
            </a:r>
            <a:r>
              <a:rPr lang="en-US" sz="2600" dirty="0">
                <a:latin typeface="Times New Roman" panose="02020603050405020304" pitchFamily="18" charset="0"/>
                <a:ea typeface="Tahoma" pitchFamily="34" charset="0"/>
                <a:cs typeface="Times New Roman" panose="02020603050405020304" pitchFamily="18" charset="0"/>
              </a:rPr>
              <a:t>-molar mixture of A and inert. Calculate the reaction time required to convert 40% A.</a:t>
            </a:r>
          </a:p>
          <a:p>
            <a:pPr marL="0" indent="0" algn="just">
              <a:buNone/>
            </a:pPr>
            <a:br>
              <a:rPr lang="en-US" sz="2400" dirty="0">
                <a:latin typeface="Times New Roman" panose="02020603050405020304" pitchFamily="18" charset="0"/>
                <a:ea typeface="Tahoma" pitchFamily="34" charset="0"/>
                <a:cs typeface="Times New Roman" panose="02020603050405020304" pitchFamily="18" charset="0"/>
              </a:rPr>
            </a:br>
            <a:br>
              <a:rPr lang="en-US" dirty="0">
                <a:latin typeface="Tahoma" pitchFamily="34" charset="0"/>
                <a:ea typeface="Tahoma" pitchFamily="34" charset="0"/>
                <a:cs typeface="Tahoma" pitchFamily="34" charset="0"/>
              </a:rPr>
            </a:br>
            <a:br>
              <a:rPr lang="en-US" dirty="0">
                <a:latin typeface="Tahoma" pitchFamily="34" charset="0"/>
                <a:ea typeface="Tahoma" pitchFamily="34" charset="0"/>
                <a:cs typeface="Tahoma" pitchFamily="34" charset="0"/>
              </a:rPr>
            </a:br>
            <a:endParaRPr lang="en-US" dirty="0"/>
          </a:p>
        </p:txBody>
      </p:sp>
      <p:sp>
        <p:nvSpPr>
          <p:cNvPr id="4" name="Title 1">
            <a:extLst>
              <a:ext uri="{FF2B5EF4-FFF2-40B4-BE49-F238E27FC236}">
                <a16:creationId xmlns:a16="http://schemas.microsoft.com/office/drawing/2014/main" id="{26598DDB-FABC-6A04-F166-AA97A60B9910}"/>
              </a:ext>
            </a:extLst>
          </p:cNvPr>
          <p:cNvSpPr>
            <a:spLocks noGrp="1"/>
          </p:cNvSpPr>
          <p:nvPr>
            <p:ph type="title"/>
          </p:nvPr>
        </p:nvSpPr>
        <p:spPr>
          <a:xfrm>
            <a:off x="457200" y="279737"/>
            <a:ext cx="8229600" cy="304800"/>
          </a:xfrm>
        </p:spPr>
        <p:txBody>
          <a:bodyPr>
            <a:noAutofit/>
          </a:bodyPr>
          <a:lstStyle/>
          <a:p>
            <a:r>
              <a:rPr lang="en-US" sz="3200" b="1" dirty="0">
                <a:latin typeface="Times New Roman" panose="02020603050405020304" pitchFamily="18" charset="0"/>
                <a:cs typeface="Times New Roman" panose="02020603050405020304" pitchFamily="18" charset="0"/>
              </a:rPr>
              <a:t>Activity 2.1</a:t>
            </a:r>
          </a:p>
        </p:txBody>
      </p:sp>
      <p:sp>
        <p:nvSpPr>
          <p:cNvPr id="6" name="Slide Number Placeholder 5">
            <a:extLst>
              <a:ext uri="{FF2B5EF4-FFF2-40B4-BE49-F238E27FC236}">
                <a16:creationId xmlns:a16="http://schemas.microsoft.com/office/drawing/2014/main" id="{4AF31D0E-0B58-DC40-6C3D-BFAF2AD04950}"/>
              </a:ext>
            </a:extLst>
          </p:cNvPr>
          <p:cNvSpPr>
            <a:spLocks noGrp="1"/>
          </p:cNvSpPr>
          <p:nvPr>
            <p:ph type="sldNum" sz="quarter" idx="12"/>
          </p:nvPr>
        </p:nvSpPr>
        <p:spPr/>
        <p:txBody>
          <a:bodyPr/>
          <a:lstStyle/>
          <a:p>
            <a:fld id="{23FDA976-B38A-4EC8-851D-4FD5675DB126}" type="slidenum">
              <a:rPr lang="en-US" smtClean="0"/>
              <a:t>23</a:t>
            </a:fld>
            <a:endParaRPr lang="en-US"/>
          </a:p>
        </p:txBody>
      </p:sp>
      <p:cxnSp>
        <p:nvCxnSpPr>
          <p:cNvPr id="8" name="Straight Connector 7">
            <a:extLst>
              <a:ext uri="{FF2B5EF4-FFF2-40B4-BE49-F238E27FC236}">
                <a16:creationId xmlns:a16="http://schemas.microsoft.com/office/drawing/2014/main" id="{3A5EE045-ACFD-8192-986B-E70FAB3574B0}"/>
              </a:ext>
            </a:extLst>
          </p:cNvPr>
          <p:cNvCxnSpPr>
            <a:cxnSpLocks/>
          </p:cNvCxnSpPr>
          <p:nvPr/>
        </p:nvCxnSpPr>
        <p:spPr>
          <a:xfrm>
            <a:off x="0" y="824948"/>
            <a:ext cx="91440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9" name="Straight Connector 8">
            <a:extLst>
              <a:ext uri="{FF2B5EF4-FFF2-40B4-BE49-F238E27FC236}">
                <a16:creationId xmlns:a16="http://schemas.microsoft.com/office/drawing/2014/main" id="{2DBB8357-C9EA-B8A3-5A7E-1B9671A93C81}"/>
              </a:ext>
            </a:extLst>
          </p:cNvPr>
          <p:cNvCxnSpPr>
            <a:cxnSpLocks/>
          </p:cNvCxnSpPr>
          <p:nvPr/>
        </p:nvCxnSpPr>
        <p:spPr>
          <a:xfrm>
            <a:off x="0" y="6248400"/>
            <a:ext cx="9220200" cy="0"/>
          </a:xfrm>
          <a:prstGeom prst="line">
            <a:avLst/>
          </a:prstGeom>
        </p:spPr>
        <p:style>
          <a:lnRef idx="3">
            <a:schemeClr val="accent1"/>
          </a:lnRef>
          <a:fillRef idx="0">
            <a:schemeClr val="accent1"/>
          </a:fillRef>
          <a:effectRef idx="2">
            <a:schemeClr val="accent1"/>
          </a:effectRef>
          <a:fontRef idx="minor">
            <a:schemeClr val="tx1"/>
          </a:fontRef>
        </p:style>
      </p:cxnSp>
      <p:sp>
        <p:nvSpPr>
          <p:cNvPr id="2" name="Slide Number Placeholder 5">
            <a:extLst>
              <a:ext uri="{FF2B5EF4-FFF2-40B4-BE49-F238E27FC236}">
                <a16:creationId xmlns:a16="http://schemas.microsoft.com/office/drawing/2014/main" id="{49AE7691-5030-7951-5F5A-DEFD2F12348D}"/>
              </a:ext>
            </a:extLst>
          </p:cNvPr>
          <p:cNvSpPr txBox="1">
            <a:spLocks/>
          </p:cNvSpPr>
          <p:nvPr/>
        </p:nvSpPr>
        <p:spPr>
          <a:xfrm>
            <a:off x="1676400" y="6372915"/>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23</a:t>
            </a:fld>
            <a:endParaRPr lang="en-US" b="1" dirty="0">
              <a:solidFill>
                <a:prstClr val="black"/>
              </a:solidFill>
              <a:latin typeface="Times New Roman" panose="02020603050405020304" pitchFamily="18" charset="0"/>
              <a:cs typeface="Times New Roman" panose="02020603050405020304" pitchFamily="18" charset="0"/>
            </a:endParaRPr>
          </a:p>
        </p:txBody>
      </p:sp>
      <p:graphicFrame>
        <p:nvGraphicFramePr>
          <p:cNvPr id="12" name="Table 11">
            <a:extLst>
              <a:ext uri="{FF2B5EF4-FFF2-40B4-BE49-F238E27FC236}">
                <a16:creationId xmlns:a16="http://schemas.microsoft.com/office/drawing/2014/main" id="{2BD59437-5A9F-DF67-BE8B-51F69B8D49DA}"/>
              </a:ext>
            </a:extLst>
          </p:cNvPr>
          <p:cNvGraphicFramePr>
            <a:graphicFrameLocks noGrp="1"/>
          </p:cNvGraphicFramePr>
          <p:nvPr>
            <p:extLst>
              <p:ext uri="{D42A27DB-BD31-4B8C-83A1-F6EECF244321}">
                <p14:modId xmlns:p14="http://schemas.microsoft.com/office/powerpoint/2010/main" val="1452036447"/>
              </p:ext>
            </p:extLst>
          </p:nvPr>
        </p:nvGraphicFramePr>
        <p:xfrm>
          <a:off x="337930" y="3276600"/>
          <a:ext cx="8382000" cy="965836"/>
        </p:xfrm>
        <a:graphic>
          <a:graphicData uri="http://schemas.openxmlformats.org/drawingml/2006/table">
            <a:tbl>
              <a:tblPr firstRow="1" firstCol="1" bandRow="1">
                <a:tableStyleId>{5C22544A-7EE6-4342-B048-85BDC9FD1C3A}</a:tableStyleId>
              </a:tblPr>
              <a:tblGrid>
                <a:gridCol w="2474366">
                  <a:extLst>
                    <a:ext uri="{9D8B030D-6E8A-4147-A177-3AD203B41FA5}">
                      <a16:colId xmlns:a16="http://schemas.microsoft.com/office/drawing/2014/main" val="1837997821"/>
                    </a:ext>
                  </a:extLst>
                </a:gridCol>
                <a:gridCol w="1237184">
                  <a:extLst>
                    <a:ext uri="{9D8B030D-6E8A-4147-A177-3AD203B41FA5}">
                      <a16:colId xmlns:a16="http://schemas.microsoft.com/office/drawing/2014/main" val="3118623713"/>
                    </a:ext>
                  </a:extLst>
                </a:gridCol>
                <a:gridCol w="1334415">
                  <a:extLst>
                    <a:ext uri="{9D8B030D-6E8A-4147-A177-3AD203B41FA5}">
                      <a16:colId xmlns:a16="http://schemas.microsoft.com/office/drawing/2014/main" val="3146609091"/>
                    </a:ext>
                  </a:extLst>
                </a:gridCol>
                <a:gridCol w="1144981">
                  <a:extLst>
                    <a:ext uri="{9D8B030D-6E8A-4147-A177-3AD203B41FA5}">
                      <a16:colId xmlns:a16="http://schemas.microsoft.com/office/drawing/2014/main" val="1325360117"/>
                    </a:ext>
                  </a:extLst>
                </a:gridCol>
                <a:gridCol w="1143305">
                  <a:extLst>
                    <a:ext uri="{9D8B030D-6E8A-4147-A177-3AD203B41FA5}">
                      <a16:colId xmlns:a16="http://schemas.microsoft.com/office/drawing/2014/main" val="2757239518"/>
                    </a:ext>
                  </a:extLst>
                </a:gridCol>
                <a:gridCol w="1047749">
                  <a:extLst>
                    <a:ext uri="{9D8B030D-6E8A-4147-A177-3AD203B41FA5}">
                      <a16:colId xmlns:a16="http://schemas.microsoft.com/office/drawing/2014/main" val="957124952"/>
                    </a:ext>
                  </a:extLst>
                </a:gridCol>
              </a:tblGrid>
              <a:tr h="0">
                <a:tc>
                  <a:txBody>
                    <a:bodyPr/>
                    <a:lstStyle/>
                    <a:p>
                      <a:pPr marL="0" marR="0" algn="just">
                        <a:lnSpc>
                          <a:spcPct val="150000"/>
                        </a:lnSpc>
                        <a:spcAft>
                          <a:spcPts val="800"/>
                        </a:spcAft>
                        <a:buNone/>
                      </a:pPr>
                      <a:r>
                        <a:rPr lang="en-US" sz="2400" kern="100" dirty="0">
                          <a:effectLst/>
                          <a:latin typeface="Times New Roman" panose="02020603050405020304" pitchFamily="18" charset="0"/>
                          <a:cs typeface="Times New Roman" panose="02020603050405020304" pitchFamily="18" charset="0"/>
                        </a:rPr>
                        <a:t>X</a:t>
                      </a:r>
                      <a:r>
                        <a:rPr lang="en-US" sz="2400" kern="100" baseline="-25000" dirty="0">
                          <a:effectLst/>
                          <a:latin typeface="Times New Roman" panose="02020603050405020304" pitchFamily="18" charset="0"/>
                          <a:cs typeface="Times New Roman" panose="02020603050405020304" pitchFamily="18" charset="0"/>
                        </a:rPr>
                        <a:t>A</a:t>
                      </a:r>
                      <a:endParaRPr lang="en-US" sz="24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50000"/>
                        </a:lnSpc>
                        <a:spcAft>
                          <a:spcPts val="800"/>
                        </a:spcAft>
                        <a:buNone/>
                      </a:pPr>
                      <a:r>
                        <a:rPr lang="en-US" sz="2400" kern="100">
                          <a:effectLst/>
                          <a:latin typeface="Times New Roman" panose="02020603050405020304" pitchFamily="18" charset="0"/>
                          <a:cs typeface="Times New Roman" panose="02020603050405020304" pitchFamily="18" charset="0"/>
                        </a:rPr>
                        <a:t>0</a:t>
                      </a:r>
                      <a:endParaRPr lang="en-US" sz="2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50000"/>
                        </a:lnSpc>
                        <a:spcAft>
                          <a:spcPts val="800"/>
                        </a:spcAft>
                        <a:buNone/>
                      </a:pPr>
                      <a:r>
                        <a:rPr lang="en-US" sz="2400" kern="100">
                          <a:effectLst/>
                          <a:latin typeface="Times New Roman" panose="02020603050405020304" pitchFamily="18" charset="0"/>
                          <a:cs typeface="Times New Roman" panose="02020603050405020304" pitchFamily="18" charset="0"/>
                        </a:rPr>
                        <a:t>0.1</a:t>
                      </a:r>
                      <a:endParaRPr lang="en-US" sz="2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50000"/>
                        </a:lnSpc>
                        <a:spcAft>
                          <a:spcPts val="800"/>
                        </a:spcAft>
                        <a:buNone/>
                      </a:pPr>
                      <a:r>
                        <a:rPr lang="en-US" sz="2400" kern="100">
                          <a:effectLst/>
                          <a:latin typeface="Times New Roman" panose="02020603050405020304" pitchFamily="18" charset="0"/>
                          <a:cs typeface="Times New Roman" panose="02020603050405020304" pitchFamily="18" charset="0"/>
                        </a:rPr>
                        <a:t>0.2</a:t>
                      </a:r>
                      <a:endParaRPr lang="en-US" sz="2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50000"/>
                        </a:lnSpc>
                        <a:spcAft>
                          <a:spcPts val="800"/>
                        </a:spcAft>
                        <a:buNone/>
                      </a:pPr>
                      <a:r>
                        <a:rPr lang="en-US" sz="2400" kern="100">
                          <a:effectLst/>
                          <a:latin typeface="Times New Roman" panose="02020603050405020304" pitchFamily="18" charset="0"/>
                          <a:cs typeface="Times New Roman" panose="02020603050405020304" pitchFamily="18" charset="0"/>
                        </a:rPr>
                        <a:t>0.3</a:t>
                      </a:r>
                      <a:endParaRPr lang="en-US" sz="2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50000"/>
                        </a:lnSpc>
                        <a:spcAft>
                          <a:spcPts val="800"/>
                        </a:spcAft>
                        <a:buNone/>
                      </a:pPr>
                      <a:r>
                        <a:rPr lang="en-US" sz="2400" kern="100" dirty="0">
                          <a:effectLst/>
                          <a:latin typeface="Times New Roman" panose="02020603050405020304" pitchFamily="18" charset="0"/>
                          <a:cs typeface="Times New Roman" panose="02020603050405020304" pitchFamily="18" charset="0"/>
                        </a:rPr>
                        <a:t>0.4</a:t>
                      </a:r>
                      <a:endParaRPr lang="en-US" sz="24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779477801"/>
                  </a:ext>
                </a:extLst>
              </a:tr>
              <a:tr h="0">
                <a:tc>
                  <a:txBody>
                    <a:bodyPr/>
                    <a:lstStyle/>
                    <a:p>
                      <a:pPr marL="0" marR="0" algn="just">
                        <a:lnSpc>
                          <a:spcPct val="150000"/>
                        </a:lnSpc>
                        <a:spcAft>
                          <a:spcPts val="800"/>
                        </a:spcAft>
                        <a:buNone/>
                      </a:pPr>
                      <a:r>
                        <a:rPr lang="en-US" sz="2400" kern="100">
                          <a:effectLst/>
                          <a:latin typeface="Times New Roman" panose="02020603050405020304" pitchFamily="18" charset="0"/>
                          <a:cs typeface="Times New Roman" panose="02020603050405020304" pitchFamily="18" charset="0"/>
                        </a:rPr>
                        <a:t>-r</a:t>
                      </a:r>
                      <a:r>
                        <a:rPr lang="en-US" sz="2400" kern="100" baseline="-25000">
                          <a:effectLst/>
                          <a:latin typeface="Times New Roman" panose="02020603050405020304" pitchFamily="18" charset="0"/>
                          <a:cs typeface="Times New Roman" panose="02020603050405020304" pitchFamily="18" charset="0"/>
                        </a:rPr>
                        <a:t>A</a:t>
                      </a:r>
                      <a:r>
                        <a:rPr lang="en-US" sz="2400" kern="100">
                          <a:effectLst/>
                          <a:latin typeface="Times New Roman" panose="02020603050405020304" pitchFamily="18" charset="0"/>
                          <a:cs typeface="Times New Roman" panose="02020603050405020304" pitchFamily="18" charset="0"/>
                        </a:rPr>
                        <a:t> (mol/ dm</a:t>
                      </a:r>
                      <a:r>
                        <a:rPr lang="en-US" sz="2400" kern="100" baseline="30000">
                          <a:effectLst/>
                          <a:latin typeface="Times New Roman" panose="02020603050405020304" pitchFamily="18" charset="0"/>
                          <a:cs typeface="Times New Roman" panose="02020603050405020304" pitchFamily="18" charset="0"/>
                        </a:rPr>
                        <a:t>3</a:t>
                      </a:r>
                      <a:r>
                        <a:rPr lang="en-US" sz="2400" kern="100">
                          <a:effectLst/>
                          <a:latin typeface="Times New Roman" panose="02020603050405020304" pitchFamily="18" charset="0"/>
                          <a:cs typeface="Times New Roman" panose="02020603050405020304" pitchFamily="18" charset="0"/>
                        </a:rPr>
                        <a:t> h)</a:t>
                      </a:r>
                      <a:endParaRPr lang="en-US" sz="2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50000"/>
                        </a:lnSpc>
                        <a:spcAft>
                          <a:spcPts val="800"/>
                        </a:spcAft>
                        <a:buNone/>
                      </a:pPr>
                      <a:r>
                        <a:rPr lang="en-US" sz="2400" kern="100">
                          <a:effectLst/>
                          <a:latin typeface="Times New Roman" panose="02020603050405020304" pitchFamily="18" charset="0"/>
                          <a:cs typeface="Times New Roman" panose="02020603050405020304" pitchFamily="18" charset="0"/>
                        </a:rPr>
                        <a:t>0.0053</a:t>
                      </a:r>
                      <a:endParaRPr lang="en-US" sz="2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50000"/>
                        </a:lnSpc>
                        <a:spcAft>
                          <a:spcPts val="800"/>
                        </a:spcAft>
                        <a:buNone/>
                      </a:pPr>
                      <a:r>
                        <a:rPr lang="en-US" sz="2400" kern="100">
                          <a:effectLst/>
                          <a:latin typeface="Times New Roman" panose="02020603050405020304" pitchFamily="18" charset="0"/>
                          <a:cs typeface="Times New Roman" panose="02020603050405020304" pitchFamily="18" charset="0"/>
                        </a:rPr>
                        <a:t>0.0052</a:t>
                      </a:r>
                      <a:endParaRPr lang="en-US" sz="2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50000"/>
                        </a:lnSpc>
                        <a:spcAft>
                          <a:spcPts val="800"/>
                        </a:spcAft>
                        <a:buNone/>
                      </a:pPr>
                      <a:r>
                        <a:rPr lang="en-US" sz="2400" kern="100">
                          <a:effectLst/>
                          <a:latin typeface="Times New Roman" panose="02020603050405020304" pitchFamily="18" charset="0"/>
                          <a:cs typeface="Times New Roman" panose="02020603050405020304" pitchFamily="18" charset="0"/>
                        </a:rPr>
                        <a:t>0.0050</a:t>
                      </a:r>
                      <a:endParaRPr lang="en-US" sz="2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50000"/>
                        </a:lnSpc>
                        <a:spcAft>
                          <a:spcPts val="800"/>
                        </a:spcAft>
                        <a:buNone/>
                      </a:pPr>
                      <a:r>
                        <a:rPr lang="en-US" sz="2400" kern="100">
                          <a:effectLst/>
                          <a:latin typeface="Times New Roman" panose="02020603050405020304" pitchFamily="18" charset="0"/>
                          <a:cs typeface="Times New Roman" panose="02020603050405020304" pitchFamily="18" charset="0"/>
                        </a:rPr>
                        <a:t>0.0045</a:t>
                      </a:r>
                      <a:endParaRPr lang="en-US" sz="2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50000"/>
                        </a:lnSpc>
                        <a:spcAft>
                          <a:spcPts val="800"/>
                        </a:spcAft>
                        <a:buNone/>
                      </a:pPr>
                      <a:r>
                        <a:rPr lang="en-US" sz="2400" kern="100" dirty="0">
                          <a:effectLst/>
                          <a:latin typeface="Times New Roman" panose="02020603050405020304" pitchFamily="18" charset="0"/>
                          <a:cs typeface="Times New Roman" panose="02020603050405020304" pitchFamily="18" charset="0"/>
                        </a:rPr>
                        <a:t>0.0040</a:t>
                      </a:r>
                      <a:endParaRPr lang="en-US" sz="24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30327824"/>
                  </a:ext>
                </a:extLst>
              </a:tr>
            </a:tbl>
          </a:graphicData>
        </a:graphic>
      </p:graphicFrame>
    </p:spTree>
    <p:extLst>
      <p:ext uri="{BB962C8B-B14F-4D97-AF65-F5344CB8AC3E}">
        <p14:creationId xmlns:p14="http://schemas.microsoft.com/office/powerpoint/2010/main" val="169854271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AFE0CE-FF69-E1F0-8FDA-20195F071936}"/>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EBCCB2F-99CF-6024-0005-D1965E61DAD2}"/>
              </a:ext>
            </a:extLst>
          </p:cNvPr>
          <p:cNvSpPr>
            <a:spLocks noGrp="1"/>
          </p:cNvSpPr>
          <p:nvPr>
            <p:ph idx="1"/>
          </p:nvPr>
        </p:nvSpPr>
        <p:spPr>
          <a:xfrm>
            <a:off x="190500" y="767245"/>
            <a:ext cx="8839200" cy="4871553"/>
          </a:xfrm>
        </p:spPr>
        <p:txBody>
          <a:bodyPr>
            <a:noAutofit/>
          </a:bodyPr>
          <a:lstStyle/>
          <a:p>
            <a:pPr marL="0" indent="0" algn="just">
              <a:buNone/>
            </a:pPr>
            <a:r>
              <a:rPr lang="en-US" sz="2400" b="1" dirty="0">
                <a:latin typeface="Times New Roman" panose="02020603050405020304" pitchFamily="18" charset="0"/>
                <a:cs typeface="Times New Roman" panose="02020603050405020304" pitchFamily="18" charset="0"/>
              </a:rPr>
              <a:t>Given:</a:t>
            </a:r>
            <a:r>
              <a:rPr lang="en-US" sz="2400" dirty="0">
                <a:latin typeface="Times New Roman" panose="02020603050405020304" pitchFamily="18" charset="0"/>
                <a:cs typeface="Times New Roman" panose="02020603050405020304" pitchFamily="18" charset="0"/>
              </a:rPr>
              <a:t>  elementary reaction, constant volume, total pressure (P)= 10 atm, T=422K, initial Equi-molar mixture of inert and reactant A, and X</a:t>
            </a:r>
            <a:r>
              <a:rPr lang="en-US" sz="2400" baseline="-25000" dirty="0">
                <a:latin typeface="Times New Roman" panose="02020603050405020304" pitchFamily="18" charset="0"/>
                <a:cs typeface="Times New Roman" panose="02020603050405020304" pitchFamily="18" charset="0"/>
              </a:rPr>
              <a:t>A</a:t>
            </a:r>
            <a:r>
              <a:rPr lang="en-US" sz="2400" dirty="0">
                <a:latin typeface="Times New Roman" panose="02020603050405020304" pitchFamily="18" charset="0"/>
                <a:cs typeface="Times New Roman" panose="02020603050405020304" pitchFamily="18" charset="0"/>
              </a:rPr>
              <a:t> is 0.40.</a:t>
            </a:r>
          </a:p>
          <a:p>
            <a:pPr marL="0" indent="0" algn="just">
              <a:buNone/>
            </a:pPr>
            <a:r>
              <a:rPr lang="en-US" sz="2400" b="1" dirty="0">
                <a:latin typeface="Times New Roman" panose="02020603050405020304" pitchFamily="18" charset="0"/>
                <a:cs typeface="Times New Roman" panose="02020603050405020304" pitchFamily="18" charset="0"/>
              </a:rPr>
              <a:t>Required: </a:t>
            </a:r>
            <a:r>
              <a:rPr lang="en-US" sz="2400" dirty="0">
                <a:latin typeface="Times New Roman" panose="02020603050405020304" pitchFamily="18" charset="0"/>
                <a:cs typeface="Times New Roman" panose="02020603050405020304" pitchFamily="18" charset="0"/>
              </a:rPr>
              <a:t>Determine the reaction time (t</a:t>
            </a:r>
            <a:r>
              <a:rPr lang="en-US" sz="2400" baseline="-25000" dirty="0">
                <a:latin typeface="Times New Roman" panose="02020603050405020304" pitchFamily="18" charset="0"/>
                <a:cs typeface="Times New Roman" panose="02020603050405020304" pitchFamily="18" charset="0"/>
              </a:rPr>
              <a:t>r</a:t>
            </a:r>
            <a:r>
              <a:rPr lang="en-US" sz="2400" dirty="0">
                <a:latin typeface="Times New Roman" panose="02020603050405020304" pitchFamily="18" charset="0"/>
                <a:cs typeface="Times New Roman" panose="02020603050405020304" pitchFamily="18" charset="0"/>
              </a:rPr>
              <a:t>)</a:t>
            </a:r>
          </a:p>
          <a:p>
            <a:pPr marL="0" indent="0" algn="just">
              <a:buNone/>
            </a:pPr>
            <a:r>
              <a:rPr lang="en-US" sz="2400" b="1" dirty="0">
                <a:latin typeface="Times New Roman" panose="02020603050405020304" pitchFamily="18" charset="0"/>
                <a:cs typeface="Times New Roman" panose="02020603050405020304" pitchFamily="18" charset="0"/>
              </a:rPr>
              <a:t>Assumption</a:t>
            </a:r>
            <a:r>
              <a:rPr lang="en-US" sz="2400" dirty="0">
                <a:latin typeface="Times New Roman" panose="02020603050405020304" pitchFamily="18" charset="0"/>
                <a:cs typeface="Times New Roman" panose="02020603050405020304" pitchFamily="18" charset="0"/>
              </a:rPr>
              <a:t>: Isothermal Batch reactor.</a:t>
            </a:r>
          </a:p>
          <a:p>
            <a:pPr marL="0" indent="0" algn="just">
              <a:buNone/>
            </a:pPr>
            <a:r>
              <a:rPr lang="en-US" sz="2400" b="1" dirty="0">
                <a:latin typeface="Times New Roman" panose="02020603050405020304" pitchFamily="18" charset="0"/>
                <a:cs typeface="Times New Roman" panose="02020603050405020304" pitchFamily="18" charset="0"/>
              </a:rPr>
              <a:t>Solution:  </a:t>
            </a:r>
            <a:r>
              <a:rPr lang="en-US" sz="2400" dirty="0">
                <a:latin typeface="Times New Roman" panose="02020603050405020304" pitchFamily="18" charset="0"/>
                <a:cs typeface="Times New Roman" panose="02020603050405020304" pitchFamily="18" charset="0"/>
              </a:rPr>
              <a:t>From ideal gas law, PV= NRT</a:t>
            </a:r>
          </a:p>
          <a:p>
            <a:pPr marL="0" indent="0" algn="just">
              <a:buNone/>
            </a:pPr>
            <a:r>
              <a:rPr lang="en-US" sz="2400" dirty="0">
                <a:latin typeface="Times New Roman" panose="02020603050405020304" pitchFamily="18" charset="0"/>
                <a:cs typeface="Times New Roman" panose="02020603050405020304" pitchFamily="18" charset="0"/>
              </a:rPr>
              <a:t>The initial partial pressure of A(</a:t>
            </a:r>
            <a:r>
              <a:rPr lang="en-US" sz="2400" dirty="0" err="1">
                <a:latin typeface="Times New Roman" panose="02020603050405020304" pitchFamily="18" charset="0"/>
                <a:cs typeface="Times New Roman" panose="02020603050405020304" pitchFamily="18" charset="0"/>
              </a:rPr>
              <a:t>P</a:t>
            </a:r>
            <a:r>
              <a:rPr lang="en-US" sz="2400" baseline="-25000" dirty="0" err="1">
                <a:latin typeface="Times New Roman" panose="02020603050405020304" pitchFamily="18" charset="0"/>
                <a:cs typeface="Times New Roman" panose="02020603050405020304" pitchFamily="18" charset="0"/>
              </a:rPr>
              <a:t>Ao</a:t>
            </a:r>
            <a:r>
              <a:rPr lang="en-US" sz="2400" dirty="0">
                <a:latin typeface="Times New Roman" panose="02020603050405020304" pitchFamily="18" charset="0"/>
                <a:cs typeface="Times New Roman" panose="02020603050405020304" pitchFamily="18" charset="0"/>
              </a:rPr>
              <a:t>) = mole fraction of A * total Pressure</a:t>
            </a:r>
          </a:p>
          <a:p>
            <a:pPr marL="0" indent="0" algn="just">
              <a:buNone/>
            </a:pPr>
            <a:r>
              <a:rPr lang="en-US" sz="2400" dirty="0" err="1">
                <a:latin typeface="Times New Roman" panose="02020603050405020304" pitchFamily="18" charset="0"/>
                <a:cs typeface="Times New Roman" panose="02020603050405020304" pitchFamily="18" charset="0"/>
              </a:rPr>
              <a:t>P</a:t>
            </a:r>
            <a:r>
              <a:rPr lang="en-US" sz="2400" baseline="-25000" dirty="0" err="1">
                <a:latin typeface="Times New Roman" panose="02020603050405020304" pitchFamily="18" charset="0"/>
                <a:cs typeface="Times New Roman" panose="02020603050405020304" pitchFamily="18" charset="0"/>
              </a:rPr>
              <a:t>Ao</a:t>
            </a:r>
            <a:r>
              <a:rPr lang="en-US" sz="2400" dirty="0">
                <a:latin typeface="Times New Roman" panose="02020603050405020304" pitchFamily="18" charset="0"/>
                <a:cs typeface="Times New Roman" panose="02020603050405020304" pitchFamily="18" charset="0"/>
              </a:rPr>
              <a:t>=y* P= 0.5*10 atm= 5 atm= 506.625 kPa.</a:t>
            </a:r>
          </a:p>
        </p:txBody>
      </p:sp>
      <p:sp>
        <p:nvSpPr>
          <p:cNvPr id="4" name="Title 1">
            <a:extLst>
              <a:ext uri="{FF2B5EF4-FFF2-40B4-BE49-F238E27FC236}">
                <a16:creationId xmlns:a16="http://schemas.microsoft.com/office/drawing/2014/main" id="{5E309169-8193-AC89-E47D-76B3F35DAD16}"/>
              </a:ext>
            </a:extLst>
          </p:cNvPr>
          <p:cNvSpPr>
            <a:spLocks noGrp="1"/>
          </p:cNvSpPr>
          <p:nvPr>
            <p:ph type="title"/>
          </p:nvPr>
        </p:nvSpPr>
        <p:spPr>
          <a:xfrm>
            <a:off x="457200" y="279737"/>
            <a:ext cx="8229600" cy="304800"/>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p:sp>
        <p:nvSpPr>
          <p:cNvPr id="6" name="Slide Number Placeholder 5">
            <a:extLst>
              <a:ext uri="{FF2B5EF4-FFF2-40B4-BE49-F238E27FC236}">
                <a16:creationId xmlns:a16="http://schemas.microsoft.com/office/drawing/2014/main" id="{045497A6-4DE6-37E1-191C-64F7111481A1}"/>
              </a:ext>
            </a:extLst>
          </p:cNvPr>
          <p:cNvSpPr>
            <a:spLocks noGrp="1"/>
          </p:cNvSpPr>
          <p:nvPr>
            <p:ph type="sldNum" sz="quarter" idx="12"/>
          </p:nvPr>
        </p:nvSpPr>
        <p:spPr/>
        <p:txBody>
          <a:bodyPr/>
          <a:lstStyle/>
          <a:p>
            <a:fld id="{23FDA976-B38A-4EC8-851D-4FD5675DB126}" type="slidenum">
              <a:rPr lang="en-US" smtClean="0"/>
              <a:t>24</a:t>
            </a:fld>
            <a:endParaRPr lang="en-US"/>
          </a:p>
        </p:txBody>
      </p:sp>
      <p:cxnSp>
        <p:nvCxnSpPr>
          <p:cNvPr id="8" name="Straight Connector 7">
            <a:extLst>
              <a:ext uri="{FF2B5EF4-FFF2-40B4-BE49-F238E27FC236}">
                <a16:creationId xmlns:a16="http://schemas.microsoft.com/office/drawing/2014/main" id="{0C743034-9E2E-DF99-4B75-BE234DBAE6DA}"/>
              </a:ext>
            </a:extLst>
          </p:cNvPr>
          <p:cNvCxnSpPr>
            <a:cxnSpLocks/>
          </p:cNvCxnSpPr>
          <p:nvPr/>
        </p:nvCxnSpPr>
        <p:spPr>
          <a:xfrm>
            <a:off x="0" y="659295"/>
            <a:ext cx="91440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9" name="Straight Connector 8">
            <a:extLst>
              <a:ext uri="{FF2B5EF4-FFF2-40B4-BE49-F238E27FC236}">
                <a16:creationId xmlns:a16="http://schemas.microsoft.com/office/drawing/2014/main" id="{95EC79DC-EBAA-09B2-98AC-023EDF94479D}"/>
              </a:ext>
            </a:extLst>
          </p:cNvPr>
          <p:cNvCxnSpPr>
            <a:cxnSpLocks/>
          </p:cNvCxnSpPr>
          <p:nvPr/>
        </p:nvCxnSpPr>
        <p:spPr>
          <a:xfrm>
            <a:off x="0" y="6248400"/>
            <a:ext cx="9220200" cy="0"/>
          </a:xfrm>
          <a:prstGeom prst="line">
            <a:avLst/>
          </a:prstGeom>
        </p:spPr>
        <p:style>
          <a:lnRef idx="3">
            <a:schemeClr val="accent1"/>
          </a:lnRef>
          <a:fillRef idx="0">
            <a:schemeClr val="accent1"/>
          </a:fillRef>
          <a:effectRef idx="2">
            <a:schemeClr val="accent1"/>
          </a:effectRef>
          <a:fontRef idx="minor">
            <a:schemeClr val="tx1"/>
          </a:fontRef>
        </p:style>
      </p:cxnSp>
      <p:sp>
        <p:nvSpPr>
          <p:cNvPr id="2" name="Slide Number Placeholder 5">
            <a:extLst>
              <a:ext uri="{FF2B5EF4-FFF2-40B4-BE49-F238E27FC236}">
                <a16:creationId xmlns:a16="http://schemas.microsoft.com/office/drawing/2014/main" id="{4F8D441B-A1CC-A23C-1C03-48D07D50CE21}"/>
              </a:ext>
            </a:extLst>
          </p:cNvPr>
          <p:cNvSpPr txBox="1">
            <a:spLocks/>
          </p:cNvSpPr>
          <p:nvPr/>
        </p:nvSpPr>
        <p:spPr>
          <a:xfrm>
            <a:off x="1676400" y="6372915"/>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24</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9380507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DF5E41-E9C9-5E72-EB8F-579F95AD794C}"/>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3BF777D4-A393-B1F0-C33A-148D970235C9}"/>
                  </a:ext>
                </a:extLst>
              </p:cNvPr>
              <p:cNvSpPr>
                <a:spLocks noGrp="1"/>
              </p:cNvSpPr>
              <p:nvPr>
                <p:ph idx="1"/>
              </p:nvPr>
            </p:nvSpPr>
            <p:spPr>
              <a:xfrm>
                <a:off x="228600" y="1065360"/>
                <a:ext cx="8686800" cy="4040037"/>
              </a:xfrm>
            </p:spPr>
            <p:txBody>
              <a:bodyPr>
                <a:normAutofit/>
              </a:bodyPr>
              <a:lstStyle/>
              <a:p>
                <a:pPr marL="0" indent="0">
                  <a:buNone/>
                </a:pPr>
                <a:r>
                  <a:rPr lang="en-US" sz="2400" dirty="0">
                    <a:latin typeface="Times New Roman" panose="02020603050405020304" pitchFamily="18" charset="0"/>
                    <a:cs typeface="Times New Roman" panose="02020603050405020304" pitchFamily="18" charset="0"/>
                  </a:rPr>
                  <a:t>For constant volume, </a:t>
                </a:r>
                <a:r>
                  <a:rPr lang="en-US" sz="2400" dirty="0" err="1">
                    <a:latin typeface="Times New Roman" panose="02020603050405020304" pitchFamily="18" charset="0"/>
                    <a:cs typeface="Times New Roman" panose="02020603050405020304" pitchFamily="18" charset="0"/>
                  </a:rPr>
                  <a:t>C</a:t>
                </a:r>
                <a:r>
                  <a:rPr lang="en-US" sz="2400" baseline="-25000" dirty="0" err="1">
                    <a:latin typeface="Times New Roman" panose="02020603050405020304" pitchFamily="18" charset="0"/>
                    <a:cs typeface="Times New Roman" panose="02020603050405020304" pitchFamily="18" charset="0"/>
                  </a:rPr>
                  <a:t>Ao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a:t>
                </a:r>
                <a:r>
                  <a:rPr lang="en-US" sz="2400" baseline="-25000" dirty="0" err="1">
                    <a:latin typeface="Times New Roman" panose="02020603050405020304" pitchFamily="18" charset="0"/>
                    <a:cs typeface="Times New Roman" panose="02020603050405020304" pitchFamily="18" charset="0"/>
                  </a:rPr>
                  <a:t>Ao</a:t>
                </a:r>
                <a:r>
                  <a:rPr lang="en-US" sz="2400" dirty="0">
                    <a:latin typeface="Times New Roman" panose="02020603050405020304" pitchFamily="18" charset="0"/>
                    <a:cs typeface="Times New Roman" panose="02020603050405020304" pitchFamily="18" charset="0"/>
                  </a:rPr>
                  <a:t>/V= </a:t>
                </a:r>
                <a:r>
                  <a:rPr lang="en-US" sz="2400" dirty="0" err="1">
                    <a:latin typeface="Times New Roman" panose="02020603050405020304" pitchFamily="18" charset="0"/>
                    <a:cs typeface="Times New Roman" panose="02020603050405020304" pitchFamily="18" charset="0"/>
                  </a:rPr>
                  <a:t>P</a:t>
                </a:r>
                <a:r>
                  <a:rPr lang="en-US" sz="2400" baseline="-25000" dirty="0" err="1">
                    <a:latin typeface="Times New Roman" panose="02020603050405020304" pitchFamily="18" charset="0"/>
                    <a:cs typeface="Times New Roman" panose="02020603050405020304" pitchFamily="18" charset="0"/>
                  </a:rPr>
                  <a:t>Ao</a:t>
                </a:r>
                <a:r>
                  <a:rPr lang="en-US" sz="2400" dirty="0">
                    <a:latin typeface="Times New Roman" panose="02020603050405020304" pitchFamily="18" charset="0"/>
                    <a:cs typeface="Times New Roman" panose="02020603050405020304" pitchFamily="18" charset="0"/>
                  </a:rPr>
                  <a:t>/RT, R=</a:t>
                </a:r>
                <a:r>
                  <a:rPr lang="en-US" sz="2400">
                    <a:latin typeface="Times New Roman" panose="02020603050405020304" pitchFamily="18" charset="0"/>
                    <a:cs typeface="Times New Roman" panose="02020603050405020304" pitchFamily="18" charset="0"/>
                  </a:rPr>
                  <a:t>8.314 kPa</a:t>
                </a:r>
                <a:r>
                  <a:rPr lang="en-US" sz="2400" dirty="0">
                    <a:latin typeface="Times New Roman" panose="02020603050405020304" pitchFamily="18" charset="0"/>
                    <a:cs typeface="Times New Roman" panose="02020603050405020304" pitchFamily="18" charset="0"/>
                  </a:rPr>
                  <a:t>.m</a:t>
                </a:r>
                <a:r>
                  <a:rPr lang="en-US" sz="2400" baseline="30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/mol K=8.314 kPa.dm</a:t>
                </a:r>
                <a:r>
                  <a:rPr lang="en-US" sz="2400" baseline="30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a:t>
                </a:r>
                <a:r>
                  <a:rPr lang="en-US" sz="2400" dirty="0" err="1">
                    <a:latin typeface="Times New Roman" panose="02020603050405020304" pitchFamily="18" charset="0"/>
                    <a:cs typeface="Times New Roman" panose="02020603050405020304" pitchFamily="18" charset="0"/>
                  </a:rPr>
                  <a:t>mol.K</a:t>
                </a:r>
                <a:r>
                  <a:rPr lang="en-US" sz="2400" dirty="0">
                    <a:latin typeface="Times New Roman" panose="02020603050405020304" pitchFamily="18" charset="0"/>
                    <a:cs typeface="Times New Roman" panose="02020603050405020304" pitchFamily="18" charset="0"/>
                  </a:rPr>
                  <a:t>, T= 422K</a:t>
                </a:r>
              </a:p>
              <a:p>
                <a:pPr marL="0" indent="0">
                  <a:buNone/>
                </a:pPr>
                <a:r>
                  <a:rPr lang="en-US" sz="2400" b="1" dirty="0" err="1">
                    <a:latin typeface="Times New Roman" panose="02020603050405020304" pitchFamily="18" charset="0"/>
                    <a:cs typeface="Times New Roman" panose="02020603050405020304" pitchFamily="18" charset="0"/>
                  </a:rPr>
                  <a:t>C</a:t>
                </a:r>
                <a:r>
                  <a:rPr lang="en-US" sz="2400" b="1" baseline="-25000" dirty="0" err="1">
                    <a:latin typeface="Times New Roman" panose="02020603050405020304" pitchFamily="18" charset="0"/>
                    <a:cs typeface="Times New Roman" panose="02020603050405020304" pitchFamily="18" charset="0"/>
                  </a:rPr>
                  <a:t>Ao</a:t>
                </a:r>
                <a:r>
                  <a:rPr lang="en-US" sz="2400" b="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506.625 kPa/(8.314 kPa.dm</a:t>
                </a:r>
                <a:r>
                  <a:rPr lang="en-US" sz="2400" baseline="30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a:t>
                </a:r>
                <a:r>
                  <a:rPr lang="en-US" sz="2400" dirty="0" err="1">
                    <a:latin typeface="Times New Roman" panose="02020603050405020304" pitchFamily="18" charset="0"/>
                    <a:cs typeface="Times New Roman" panose="02020603050405020304" pitchFamily="18" charset="0"/>
                  </a:rPr>
                  <a:t>mol.K</a:t>
                </a:r>
                <a:r>
                  <a:rPr lang="en-US" sz="2400" dirty="0">
                    <a:latin typeface="Times New Roman" panose="02020603050405020304" pitchFamily="18" charset="0"/>
                    <a:cs typeface="Times New Roman" panose="02020603050405020304" pitchFamily="18" charset="0"/>
                  </a:rPr>
                  <a:t>)(422K)</a:t>
                </a:r>
                <a:r>
                  <a:rPr lang="en-US" sz="2400" b="1" dirty="0">
                    <a:latin typeface="Times New Roman" panose="02020603050405020304" pitchFamily="18" charset="0"/>
                    <a:cs typeface="Times New Roman" panose="02020603050405020304" pitchFamily="18" charset="0"/>
                  </a:rPr>
                  <a:t> = 0.144 mol/dm</a:t>
                </a:r>
                <a:r>
                  <a:rPr lang="en-US" sz="2400" b="1" baseline="30000" dirty="0">
                    <a:latin typeface="Times New Roman" panose="02020603050405020304" pitchFamily="18" charset="0"/>
                    <a:cs typeface="Times New Roman" panose="02020603050405020304" pitchFamily="18" charset="0"/>
                  </a:rPr>
                  <a:t>3</a:t>
                </a:r>
                <a:r>
                  <a:rPr lang="en-US" sz="2400" b="1" dirty="0">
                    <a:latin typeface="Times New Roman" panose="02020603050405020304" pitchFamily="18" charset="0"/>
                    <a:cs typeface="Times New Roman" panose="02020603050405020304" pitchFamily="18" charset="0"/>
                  </a:rPr>
                  <a:t>.</a:t>
                </a:r>
                <a:endParaRPr lang="en-US" sz="2400" dirty="0">
                  <a:latin typeface="Times New Roman" panose="02020603050405020304" pitchFamily="18" charset="0"/>
                  <a:cs typeface="Times New Roman" panose="02020603050405020304" pitchFamily="18" charset="0"/>
                </a:endParaRPr>
              </a:p>
              <a:p>
                <a:pPr marL="0" indent="0">
                  <a:buNone/>
                </a:pPr>
                <a:r>
                  <a:rPr lang="en-US" sz="2400" dirty="0">
                    <a:latin typeface="Times New Roman" panose="02020603050405020304" pitchFamily="18" charset="0"/>
                    <a:cs typeface="Times New Roman" panose="02020603050405020304" pitchFamily="18" charset="0"/>
                  </a:rPr>
                  <a:t>To find the reaction time use the following equation (2.10).</a:t>
                </a:r>
              </a:p>
              <a:p>
                <a:pPr marL="0" indent="0">
                  <a:buNone/>
                </a:pPr>
                <a14:m>
                  <m:oMath xmlns:m="http://schemas.openxmlformats.org/officeDocument/2006/math">
                    <m:sSub>
                      <m:sSubPr>
                        <m:ctrlPr>
                          <a:rPr lang="en-US" sz="2400" i="1">
                            <a:latin typeface="Cambria Math" panose="02040503050406030204" pitchFamily="18" charset="0"/>
                          </a:rPr>
                        </m:ctrlPr>
                      </m:sSubPr>
                      <m:e>
                        <m:r>
                          <a:rPr lang="en-US" sz="2400" i="1">
                            <a:latin typeface="Cambria Math" panose="02040503050406030204" pitchFamily="18" charset="0"/>
                          </a:rPr>
                          <m:t>𝑡</m:t>
                        </m:r>
                      </m:e>
                      <m:sub>
                        <m:r>
                          <a:rPr lang="en-US" sz="2400" i="1">
                            <a:latin typeface="Cambria Math" panose="02040503050406030204" pitchFamily="18" charset="0"/>
                          </a:rPr>
                          <m:t>𝑟</m:t>
                        </m:r>
                      </m:sub>
                    </m:sSub>
                    <m:r>
                      <a:rPr lang="en-US" sz="2400" i="1">
                        <a:latin typeface="Cambria Math" panose="02040503050406030204" pitchFamily="18" charset="0"/>
                      </a:rPr>
                      <m:t>=</m:t>
                    </m:r>
                    <m:f>
                      <m:fPr>
                        <m:ctrlPr>
                          <a:rPr lang="en-US" sz="2400" i="1">
                            <a:latin typeface="Cambria Math" panose="02040503050406030204" pitchFamily="18" charset="0"/>
                          </a:rPr>
                        </m:ctrlPr>
                      </m:fPr>
                      <m:num>
                        <m:sSub>
                          <m:sSubPr>
                            <m:ctrlPr>
                              <a:rPr lang="en-US" sz="2400" i="1">
                                <a:latin typeface="Cambria Math" panose="02040503050406030204" pitchFamily="18" charset="0"/>
                              </a:rPr>
                            </m:ctrlPr>
                          </m:sSubPr>
                          <m:e>
                            <m:r>
                              <a:rPr lang="en-US" sz="2400" i="1">
                                <a:latin typeface="Cambria Math" panose="02040503050406030204" pitchFamily="18" charset="0"/>
                              </a:rPr>
                              <m:t>𝑁</m:t>
                            </m:r>
                          </m:e>
                          <m:sub>
                            <m:r>
                              <a:rPr lang="en-US" sz="2400" i="1">
                                <a:latin typeface="Cambria Math" panose="02040503050406030204" pitchFamily="18" charset="0"/>
                              </a:rPr>
                              <m:t>𝐴</m:t>
                            </m:r>
                            <m:r>
                              <a:rPr lang="en-US" sz="2400" i="1">
                                <a:latin typeface="Cambria Math" panose="02040503050406030204" pitchFamily="18" charset="0"/>
                              </a:rPr>
                              <m:t>0</m:t>
                            </m:r>
                          </m:sub>
                        </m:sSub>
                      </m:num>
                      <m:den>
                        <m:sSub>
                          <m:sSubPr>
                            <m:ctrlPr>
                              <a:rPr lang="en-US" sz="2400" i="1">
                                <a:latin typeface="Cambria Math" panose="02040503050406030204" pitchFamily="18" charset="0"/>
                              </a:rPr>
                            </m:ctrlPr>
                          </m:sSubPr>
                          <m:e>
                            <m:r>
                              <a:rPr lang="en-US" sz="2400" i="1">
                                <a:latin typeface="Cambria Math" panose="02040503050406030204" pitchFamily="18" charset="0"/>
                              </a:rPr>
                              <m:t>𝑉</m:t>
                            </m:r>
                          </m:e>
                          <m:sub>
                            <m:r>
                              <a:rPr lang="en-US" sz="2400" i="1">
                                <a:latin typeface="Cambria Math" panose="02040503050406030204" pitchFamily="18" charset="0"/>
                              </a:rPr>
                              <m:t>0</m:t>
                            </m:r>
                          </m:sub>
                        </m:sSub>
                      </m:den>
                    </m:f>
                    <m:nary>
                      <m:naryPr>
                        <m:limLoc m:val="undOvr"/>
                        <m:ctrlPr>
                          <a:rPr lang="en-US" sz="2400" i="1">
                            <a:latin typeface="Cambria Math" panose="02040503050406030204" pitchFamily="18" charset="0"/>
                          </a:rPr>
                        </m:ctrlPr>
                      </m:naryPr>
                      <m:sub>
                        <m:r>
                          <a:rPr lang="en-US" sz="2400" i="1">
                            <a:latin typeface="Cambria Math" panose="02040503050406030204" pitchFamily="18" charset="0"/>
                          </a:rPr>
                          <m:t>0</m:t>
                        </m:r>
                      </m:sub>
                      <m:sup>
                        <m:sSub>
                          <m:sSubPr>
                            <m:ctrlPr>
                              <a:rPr lang="en-US" sz="2400" i="1">
                                <a:latin typeface="Cambria Math" panose="02040503050406030204" pitchFamily="18" charset="0"/>
                              </a:rPr>
                            </m:ctrlPr>
                          </m:sSubPr>
                          <m:e>
                            <m:r>
                              <a:rPr lang="en-US" sz="2400" i="1">
                                <a:latin typeface="Cambria Math" panose="02040503050406030204" pitchFamily="18" charset="0"/>
                              </a:rPr>
                              <m:t>𝑋</m:t>
                            </m:r>
                          </m:e>
                          <m:sub>
                            <m:r>
                              <a:rPr lang="en-US" sz="2400" i="1">
                                <a:latin typeface="Cambria Math" panose="02040503050406030204" pitchFamily="18" charset="0"/>
                              </a:rPr>
                              <m:t>𝐴</m:t>
                            </m:r>
                          </m:sub>
                        </m:sSub>
                      </m:sup>
                      <m:e>
                        <m:f>
                          <m:fPr>
                            <m:ctrlPr>
                              <a:rPr lang="en-US" sz="2400" i="1">
                                <a:latin typeface="Cambria Math" panose="02040503050406030204" pitchFamily="18" charset="0"/>
                              </a:rPr>
                            </m:ctrlPr>
                          </m:fPr>
                          <m:num>
                            <m:sSub>
                              <m:sSubPr>
                                <m:ctrlPr>
                                  <a:rPr lang="en-US" sz="2400" i="1">
                                    <a:latin typeface="Cambria Math" panose="02040503050406030204" pitchFamily="18" charset="0"/>
                                  </a:rPr>
                                </m:ctrlPr>
                              </m:sSubPr>
                              <m:e>
                                <m:r>
                                  <a:rPr lang="en-US" sz="2400" i="1">
                                    <a:latin typeface="Cambria Math" panose="02040503050406030204" pitchFamily="18" charset="0"/>
                                  </a:rPr>
                                  <m:t>𝑑𝑋</m:t>
                                </m:r>
                              </m:e>
                              <m:sub>
                                <m:r>
                                  <a:rPr lang="en-US" sz="2400" i="1">
                                    <a:latin typeface="Cambria Math" panose="02040503050406030204" pitchFamily="18" charset="0"/>
                                  </a:rPr>
                                  <m:t>𝐴</m:t>
                                </m:r>
                              </m:sub>
                            </m:sSub>
                          </m:num>
                          <m:den>
                            <m:sSub>
                              <m:sSubPr>
                                <m:ctrlPr>
                                  <a:rPr lang="en-US" sz="2400" i="1">
                                    <a:latin typeface="Cambria Math" panose="02040503050406030204" pitchFamily="18" charset="0"/>
                                  </a:rPr>
                                </m:ctrlPr>
                              </m:sSubPr>
                              <m:e>
                                <m:r>
                                  <a:rPr lang="en-US" sz="2400" i="1">
                                    <a:latin typeface="Cambria Math" panose="02040503050406030204" pitchFamily="18" charset="0"/>
                                  </a:rPr>
                                  <m:t>(−</m:t>
                                </m:r>
                                <m:r>
                                  <a:rPr lang="en-US" sz="2400" i="1">
                                    <a:latin typeface="Cambria Math" panose="02040503050406030204" pitchFamily="18" charset="0"/>
                                  </a:rPr>
                                  <m:t>𝑟</m:t>
                                </m:r>
                              </m:e>
                              <m:sub>
                                <m:r>
                                  <a:rPr lang="en-US" sz="2400" i="1">
                                    <a:latin typeface="Cambria Math" panose="02040503050406030204" pitchFamily="18" charset="0"/>
                                  </a:rPr>
                                  <m:t>𝐴</m:t>
                                </m:r>
                              </m:sub>
                            </m:sSub>
                            <m:r>
                              <a:rPr lang="en-US" sz="2400" i="1">
                                <a:latin typeface="Cambria Math" panose="02040503050406030204" pitchFamily="18" charset="0"/>
                              </a:rPr>
                              <m:t>)</m:t>
                            </m:r>
                          </m:den>
                        </m:f>
                      </m:e>
                    </m:nary>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𝐶</m:t>
                        </m:r>
                      </m:e>
                      <m:sub>
                        <m:r>
                          <a:rPr lang="en-US" sz="2400" i="1">
                            <a:latin typeface="Cambria Math" panose="02040503050406030204" pitchFamily="18" charset="0"/>
                          </a:rPr>
                          <m:t>𝐴</m:t>
                        </m:r>
                        <m:r>
                          <a:rPr lang="en-US" sz="2400" i="1">
                            <a:latin typeface="Cambria Math" panose="02040503050406030204" pitchFamily="18" charset="0"/>
                          </a:rPr>
                          <m:t>0</m:t>
                        </m:r>
                      </m:sub>
                    </m:sSub>
                    <m:nary>
                      <m:naryPr>
                        <m:limLoc m:val="undOvr"/>
                        <m:ctrlPr>
                          <a:rPr lang="en-US" sz="2400" i="1">
                            <a:latin typeface="Cambria Math" panose="02040503050406030204" pitchFamily="18" charset="0"/>
                          </a:rPr>
                        </m:ctrlPr>
                      </m:naryPr>
                      <m:sub>
                        <m:r>
                          <a:rPr lang="en-US" sz="2400" i="1">
                            <a:latin typeface="Cambria Math" panose="02040503050406030204" pitchFamily="18" charset="0"/>
                          </a:rPr>
                          <m:t>0</m:t>
                        </m:r>
                      </m:sub>
                      <m:sup>
                        <m:sSub>
                          <m:sSubPr>
                            <m:ctrlPr>
                              <a:rPr lang="en-US" sz="2400" i="1">
                                <a:latin typeface="Cambria Math" panose="02040503050406030204" pitchFamily="18" charset="0"/>
                              </a:rPr>
                            </m:ctrlPr>
                          </m:sSubPr>
                          <m:e>
                            <m:r>
                              <a:rPr lang="en-US" sz="2400" i="1">
                                <a:latin typeface="Cambria Math" panose="02040503050406030204" pitchFamily="18" charset="0"/>
                              </a:rPr>
                              <m:t>𝑋</m:t>
                            </m:r>
                          </m:e>
                          <m:sub>
                            <m:r>
                              <a:rPr lang="en-US" sz="2400" i="1">
                                <a:latin typeface="Cambria Math" panose="02040503050406030204" pitchFamily="18" charset="0"/>
                              </a:rPr>
                              <m:t>𝐴</m:t>
                            </m:r>
                          </m:sub>
                        </m:sSub>
                      </m:sup>
                      <m:e>
                        <m:f>
                          <m:fPr>
                            <m:ctrlPr>
                              <a:rPr lang="en-US" sz="2400" i="1">
                                <a:latin typeface="Cambria Math" panose="02040503050406030204" pitchFamily="18" charset="0"/>
                              </a:rPr>
                            </m:ctrlPr>
                          </m:fPr>
                          <m:num>
                            <m:sSub>
                              <m:sSubPr>
                                <m:ctrlPr>
                                  <a:rPr lang="en-US" sz="2400" i="1">
                                    <a:latin typeface="Cambria Math" panose="02040503050406030204" pitchFamily="18" charset="0"/>
                                  </a:rPr>
                                </m:ctrlPr>
                              </m:sSubPr>
                              <m:e>
                                <m:r>
                                  <a:rPr lang="en-US" sz="2400" i="1">
                                    <a:latin typeface="Cambria Math" panose="02040503050406030204" pitchFamily="18" charset="0"/>
                                  </a:rPr>
                                  <m:t>𝑑𝑋</m:t>
                                </m:r>
                              </m:e>
                              <m:sub>
                                <m:r>
                                  <a:rPr lang="en-US" sz="2400" i="1">
                                    <a:latin typeface="Cambria Math" panose="02040503050406030204" pitchFamily="18" charset="0"/>
                                  </a:rPr>
                                  <m:t>𝐴</m:t>
                                </m:r>
                              </m:sub>
                            </m:sSub>
                          </m:num>
                          <m:den>
                            <m:sSub>
                              <m:sSubPr>
                                <m:ctrlPr>
                                  <a:rPr lang="en-US" sz="2400" i="1">
                                    <a:latin typeface="Cambria Math" panose="02040503050406030204" pitchFamily="18" charset="0"/>
                                  </a:rPr>
                                </m:ctrlPr>
                              </m:sSubPr>
                              <m:e>
                                <m:r>
                                  <a:rPr lang="en-US" sz="2400" i="1">
                                    <a:latin typeface="Cambria Math" panose="02040503050406030204" pitchFamily="18" charset="0"/>
                                  </a:rPr>
                                  <m:t>(−</m:t>
                                </m:r>
                                <m:r>
                                  <a:rPr lang="en-US" sz="2400" i="1">
                                    <a:latin typeface="Cambria Math" panose="02040503050406030204" pitchFamily="18" charset="0"/>
                                  </a:rPr>
                                  <m:t>𝑟</m:t>
                                </m:r>
                              </m:e>
                              <m:sub>
                                <m:r>
                                  <a:rPr lang="en-US" sz="2400" i="1">
                                    <a:latin typeface="Cambria Math" panose="02040503050406030204" pitchFamily="18" charset="0"/>
                                  </a:rPr>
                                  <m:t>𝐴</m:t>
                                </m:r>
                              </m:sub>
                            </m:sSub>
                            <m:r>
                              <a:rPr lang="en-US" sz="2400" i="1">
                                <a:latin typeface="Cambria Math" panose="02040503050406030204" pitchFamily="18" charset="0"/>
                              </a:rPr>
                              <m:t>)</m:t>
                            </m:r>
                          </m:den>
                        </m:f>
                      </m:e>
                    </m:nary>
                    <m:r>
                      <a:rPr lang="en-US" sz="2400" i="1">
                        <a:latin typeface="Cambria Math" panose="02040503050406030204" pitchFamily="18" charset="0"/>
                      </a:rPr>
                      <m:t>=</m:t>
                    </m:r>
                  </m:oMath>
                </a14:m>
                <a:r>
                  <a:rPr lang="en-US" sz="2400" dirty="0">
                    <a:latin typeface="Times New Roman" panose="02020603050405020304" pitchFamily="18" charset="0"/>
                    <a:cs typeface="Times New Roman" panose="02020603050405020304" pitchFamily="18" charset="0"/>
                  </a:rPr>
                  <a:t>                                (2.10)</a:t>
                </a:r>
              </a:p>
              <a:p>
                <a:pPr marL="0" indent="0">
                  <a:buNone/>
                </a:pPr>
                <a:r>
                  <a:rPr lang="en-US" sz="2400" dirty="0">
                    <a:latin typeface="Times New Roman" panose="02020603050405020304" pitchFamily="18" charset="0"/>
                    <a:cs typeface="Times New Roman" panose="02020603050405020304" pitchFamily="18" charset="0"/>
                  </a:rPr>
                  <a:t>To find the integration area of equation (2.10), plot (</a:t>
                </a:r>
                <a14:m>
                  <m:oMath xmlns:m="http://schemas.openxmlformats.org/officeDocument/2006/math">
                    <m:f>
                      <m:fPr>
                        <m:ctrlPr>
                          <a:rPr lang="en-US" sz="2400" i="1">
                            <a:latin typeface="Cambria Math" panose="02040503050406030204" pitchFamily="18" charset="0"/>
                          </a:rPr>
                        </m:ctrlPr>
                      </m:fPr>
                      <m:num>
                        <m:r>
                          <a:rPr lang="en-US" sz="2400" i="1">
                            <a:latin typeface="Cambria Math" panose="02040503050406030204" pitchFamily="18" charset="0"/>
                          </a:rPr>
                          <m:t>1</m:t>
                        </m:r>
                      </m:num>
                      <m:den>
                        <m:sSub>
                          <m:sSubPr>
                            <m:ctrlPr>
                              <a:rPr lang="en-US" sz="2400" i="1">
                                <a:latin typeface="Cambria Math" panose="02040503050406030204" pitchFamily="18" charset="0"/>
                              </a:rPr>
                            </m:ctrlPr>
                          </m:sSubPr>
                          <m:e>
                            <m:r>
                              <a:rPr lang="en-US" sz="2400" i="1">
                                <a:latin typeface="Cambria Math" panose="02040503050406030204" pitchFamily="18" charset="0"/>
                              </a:rPr>
                              <m:t>−</m:t>
                            </m:r>
                            <m:r>
                              <a:rPr lang="en-US" sz="2400" i="1">
                                <a:latin typeface="Cambria Math" panose="02040503050406030204" pitchFamily="18" charset="0"/>
                              </a:rPr>
                              <m:t>𝑟</m:t>
                            </m:r>
                          </m:e>
                          <m:sub>
                            <m:r>
                              <a:rPr lang="en-US" sz="2400" i="1">
                                <a:latin typeface="Cambria Math" panose="02040503050406030204" pitchFamily="18" charset="0"/>
                              </a:rPr>
                              <m:t>𝐴</m:t>
                            </m:r>
                          </m:sub>
                        </m:sSub>
                      </m:den>
                    </m:f>
                  </m:oMath>
                </a14:m>
                <a:r>
                  <a:rPr lang="en-US" sz="2400" dirty="0">
                    <a:latin typeface="Times New Roman" panose="02020603050405020304" pitchFamily="18" charset="0"/>
                    <a:cs typeface="Times New Roman" panose="02020603050405020304" pitchFamily="18" charset="0"/>
                  </a:rPr>
                  <a:t>)  as  a function of conversion (X</a:t>
                </a:r>
                <a:r>
                  <a:rPr lang="en-US" sz="2400" baseline="-25000" dirty="0">
                    <a:latin typeface="Times New Roman" panose="02020603050405020304" pitchFamily="18" charset="0"/>
                    <a:cs typeface="Times New Roman" panose="02020603050405020304" pitchFamily="18" charset="0"/>
                  </a:rPr>
                  <a:t>A</a:t>
                </a:r>
                <a:r>
                  <a:rPr lang="en-US" sz="2400" dirty="0">
                    <a:latin typeface="Times New Roman" panose="02020603050405020304" pitchFamily="18" charset="0"/>
                    <a:cs typeface="Times New Roman" panose="02020603050405020304" pitchFamily="18" charset="0"/>
                  </a:rPr>
                  <a:t>). </a:t>
                </a:r>
              </a:p>
              <a:p>
                <a:pPr marL="0" indent="0" algn="just">
                  <a:buNone/>
                </a:pPr>
                <a:endParaRPr lang="en-US" dirty="0"/>
              </a:p>
            </p:txBody>
          </p:sp>
        </mc:Choice>
        <mc:Fallback xmlns="">
          <p:sp>
            <p:nvSpPr>
              <p:cNvPr id="3" name="Content Placeholder 2">
                <a:extLst>
                  <a:ext uri="{FF2B5EF4-FFF2-40B4-BE49-F238E27FC236}">
                    <a16:creationId xmlns:a16="http://schemas.microsoft.com/office/drawing/2014/main" id="{3BF777D4-A393-B1F0-C33A-148D970235C9}"/>
                  </a:ext>
                </a:extLst>
              </p:cNvPr>
              <p:cNvSpPr>
                <a:spLocks noGrp="1" noRot="1" noChangeAspect="1" noMove="1" noResize="1" noEditPoints="1" noAdjustHandles="1" noChangeArrowheads="1" noChangeShapeType="1" noTextEdit="1"/>
              </p:cNvSpPr>
              <p:nvPr>
                <p:ph idx="1"/>
              </p:nvPr>
            </p:nvSpPr>
            <p:spPr>
              <a:xfrm>
                <a:off x="228600" y="1065360"/>
                <a:ext cx="8686800" cy="4040037"/>
              </a:xfrm>
              <a:blipFill>
                <a:blip r:embed="rId2"/>
                <a:stretch>
                  <a:fillRect l="-1123" t="-1208"/>
                </a:stretch>
              </a:blipFill>
            </p:spPr>
            <p:txBody>
              <a:bodyPr/>
              <a:lstStyle/>
              <a:p>
                <a:r>
                  <a:rPr lang="en-US">
                    <a:noFill/>
                  </a:rPr>
                  <a:t> </a:t>
                </a:r>
              </a:p>
            </p:txBody>
          </p:sp>
        </mc:Fallback>
      </mc:AlternateContent>
      <p:sp>
        <p:nvSpPr>
          <p:cNvPr id="4" name="Title 1">
            <a:extLst>
              <a:ext uri="{FF2B5EF4-FFF2-40B4-BE49-F238E27FC236}">
                <a16:creationId xmlns:a16="http://schemas.microsoft.com/office/drawing/2014/main" id="{0644D8CE-5494-3EF4-E4FC-69E808CA1BB8}"/>
              </a:ext>
            </a:extLst>
          </p:cNvPr>
          <p:cNvSpPr>
            <a:spLocks noGrp="1"/>
          </p:cNvSpPr>
          <p:nvPr>
            <p:ph type="title"/>
          </p:nvPr>
        </p:nvSpPr>
        <p:spPr>
          <a:xfrm>
            <a:off x="457200" y="279737"/>
            <a:ext cx="8229600" cy="304800"/>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p:sp>
        <p:nvSpPr>
          <p:cNvPr id="6" name="Slide Number Placeholder 5">
            <a:extLst>
              <a:ext uri="{FF2B5EF4-FFF2-40B4-BE49-F238E27FC236}">
                <a16:creationId xmlns:a16="http://schemas.microsoft.com/office/drawing/2014/main" id="{F8B987BF-2116-59BB-BD94-4675F4D05F8C}"/>
              </a:ext>
            </a:extLst>
          </p:cNvPr>
          <p:cNvSpPr>
            <a:spLocks noGrp="1"/>
          </p:cNvSpPr>
          <p:nvPr>
            <p:ph type="sldNum" sz="quarter" idx="12"/>
          </p:nvPr>
        </p:nvSpPr>
        <p:spPr/>
        <p:txBody>
          <a:bodyPr/>
          <a:lstStyle/>
          <a:p>
            <a:fld id="{23FDA976-B38A-4EC8-851D-4FD5675DB126}" type="slidenum">
              <a:rPr lang="en-US" smtClean="0"/>
              <a:t>25</a:t>
            </a:fld>
            <a:endParaRPr lang="en-US"/>
          </a:p>
        </p:txBody>
      </p:sp>
      <p:cxnSp>
        <p:nvCxnSpPr>
          <p:cNvPr id="8" name="Straight Connector 7">
            <a:extLst>
              <a:ext uri="{FF2B5EF4-FFF2-40B4-BE49-F238E27FC236}">
                <a16:creationId xmlns:a16="http://schemas.microsoft.com/office/drawing/2014/main" id="{76F5DD9D-B401-145D-1F74-6A54E1468A1B}"/>
              </a:ext>
            </a:extLst>
          </p:cNvPr>
          <p:cNvCxnSpPr>
            <a:cxnSpLocks/>
          </p:cNvCxnSpPr>
          <p:nvPr/>
        </p:nvCxnSpPr>
        <p:spPr>
          <a:xfrm>
            <a:off x="0" y="824948"/>
            <a:ext cx="91440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9" name="Straight Connector 8">
            <a:extLst>
              <a:ext uri="{FF2B5EF4-FFF2-40B4-BE49-F238E27FC236}">
                <a16:creationId xmlns:a16="http://schemas.microsoft.com/office/drawing/2014/main" id="{B47295D7-A179-2F4E-7B9A-90F58509D1CB}"/>
              </a:ext>
            </a:extLst>
          </p:cNvPr>
          <p:cNvCxnSpPr>
            <a:cxnSpLocks/>
          </p:cNvCxnSpPr>
          <p:nvPr/>
        </p:nvCxnSpPr>
        <p:spPr>
          <a:xfrm>
            <a:off x="0" y="6248400"/>
            <a:ext cx="9220200" cy="0"/>
          </a:xfrm>
          <a:prstGeom prst="line">
            <a:avLst/>
          </a:prstGeom>
        </p:spPr>
        <p:style>
          <a:lnRef idx="3">
            <a:schemeClr val="accent1"/>
          </a:lnRef>
          <a:fillRef idx="0">
            <a:schemeClr val="accent1"/>
          </a:fillRef>
          <a:effectRef idx="2">
            <a:schemeClr val="accent1"/>
          </a:effectRef>
          <a:fontRef idx="minor">
            <a:schemeClr val="tx1"/>
          </a:fontRef>
        </p:style>
      </p:cxnSp>
      <p:sp>
        <p:nvSpPr>
          <p:cNvPr id="2" name="Slide Number Placeholder 5">
            <a:extLst>
              <a:ext uri="{FF2B5EF4-FFF2-40B4-BE49-F238E27FC236}">
                <a16:creationId xmlns:a16="http://schemas.microsoft.com/office/drawing/2014/main" id="{975641F7-75BE-55B9-81F8-6B398F463A27}"/>
              </a:ext>
            </a:extLst>
          </p:cNvPr>
          <p:cNvSpPr txBox="1">
            <a:spLocks/>
          </p:cNvSpPr>
          <p:nvPr/>
        </p:nvSpPr>
        <p:spPr>
          <a:xfrm>
            <a:off x="1676400" y="6372915"/>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25</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4417848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1AF6E4-720B-2FC4-98EE-28349C1DD22B}"/>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B4355C-C842-5C32-3AF6-417356D46DD3}"/>
              </a:ext>
            </a:extLst>
          </p:cNvPr>
          <p:cNvSpPr>
            <a:spLocks noGrp="1"/>
          </p:cNvSpPr>
          <p:nvPr>
            <p:ph idx="1"/>
          </p:nvPr>
        </p:nvSpPr>
        <p:spPr>
          <a:xfrm>
            <a:off x="457200" y="1065360"/>
            <a:ext cx="8458200" cy="4268640"/>
          </a:xfrm>
        </p:spPr>
        <p:txBody>
          <a:bodyPr>
            <a:normAutofit/>
          </a:bodyPr>
          <a:lstStyle/>
          <a:p>
            <a:pPr marL="0" indent="0" algn="just">
              <a:buNone/>
            </a:pPr>
            <a:r>
              <a:rPr lang="en-US" sz="2400" dirty="0">
                <a:latin typeface="Times New Roman" panose="02020603050405020304" pitchFamily="18" charset="0"/>
                <a:cs typeface="Times New Roman" panose="02020603050405020304" pitchFamily="18" charset="0"/>
              </a:rPr>
              <a:t>The data of 1/-</a:t>
            </a:r>
            <a:r>
              <a:rPr lang="en-US" sz="2400" dirty="0" err="1">
                <a:latin typeface="Times New Roman" panose="02020603050405020304" pitchFamily="18" charset="0"/>
                <a:cs typeface="Times New Roman" panose="02020603050405020304" pitchFamily="18" charset="0"/>
              </a:rPr>
              <a:t>r</a:t>
            </a:r>
            <a:r>
              <a:rPr lang="en-US" sz="2400" baseline="-25000" dirty="0" err="1">
                <a:latin typeface="Times New Roman" panose="02020603050405020304" pitchFamily="18" charset="0"/>
                <a:cs typeface="Times New Roman" panose="02020603050405020304" pitchFamily="18" charset="0"/>
              </a:rPr>
              <a:t>A</a:t>
            </a:r>
            <a:r>
              <a:rPr lang="en-US" sz="2400" dirty="0">
                <a:latin typeface="Times New Roman" panose="02020603050405020304" pitchFamily="18" charset="0"/>
                <a:cs typeface="Times New Roman" panose="02020603050405020304" pitchFamily="18" charset="0"/>
              </a:rPr>
              <a:t> as a function of conversion is given below. </a:t>
            </a:r>
          </a:p>
          <a:p>
            <a:pPr marL="0" indent="0" algn="just">
              <a:buNone/>
            </a:pPr>
            <a:endParaRPr lang="en-US" sz="2400" dirty="0">
              <a:latin typeface="Times New Roman" panose="02020603050405020304" pitchFamily="18" charset="0"/>
              <a:cs typeface="Times New Roman" panose="02020603050405020304" pitchFamily="18" charset="0"/>
            </a:endParaRPr>
          </a:p>
          <a:p>
            <a:pPr marL="0" indent="0" algn="just">
              <a:buNone/>
            </a:pPr>
            <a:endParaRPr lang="en-US" sz="2400" dirty="0">
              <a:latin typeface="Times New Roman" panose="02020603050405020304" pitchFamily="18" charset="0"/>
              <a:cs typeface="Times New Roman" panose="02020603050405020304" pitchFamily="18" charset="0"/>
            </a:endParaRPr>
          </a:p>
          <a:p>
            <a:pPr marL="0" indent="0" algn="just">
              <a:buNone/>
            </a:pPr>
            <a:endParaRPr lang="en-US" sz="2400" dirty="0">
              <a:latin typeface="Times New Roman" panose="02020603050405020304" pitchFamily="18" charset="0"/>
              <a:cs typeface="Times New Roman" panose="02020603050405020304" pitchFamily="18" charset="0"/>
            </a:endParaRPr>
          </a:p>
          <a:p>
            <a:pPr marL="0" indent="0" algn="just">
              <a:buNone/>
            </a:pPr>
            <a:r>
              <a:rPr lang="en-US" sz="2400" dirty="0">
                <a:latin typeface="Times New Roman" panose="02020603050405020304" pitchFamily="18" charset="0"/>
                <a:cs typeface="Times New Roman" panose="02020603050405020304" pitchFamily="18" charset="0"/>
              </a:rPr>
              <a:t>The area under the curve is the ratio of reaction time to initial concentration of reactant A. i.e. Area under the curve= t</a:t>
            </a:r>
            <a:r>
              <a:rPr lang="en-US" sz="2400" baseline="-25000" dirty="0">
                <a:latin typeface="Times New Roman" panose="02020603050405020304" pitchFamily="18" charset="0"/>
                <a:cs typeface="Times New Roman" panose="02020603050405020304" pitchFamily="18" charset="0"/>
              </a:rPr>
              <a:t>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a:t>
            </a:r>
            <a:r>
              <a:rPr lang="en-US" sz="2400" baseline="-25000" dirty="0" err="1">
                <a:latin typeface="Times New Roman" panose="02020603050405020304" pitchFamily="18" charset="0"/>
                <a:cs typeface="Times New Roman" panose="02020603050405020304" pitchFamily="18" charset="0"/>
              </a:rPr>
              <a:t>Ao</a:t>
            </a:r>
            <a:r>
              <a:rPr lang="en-US" sz="2400" baseline="-250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You can plot the following data using appropriate tools to find the area under the curve. For example, here the plot is carried out using origin 18 software (trial version) as shown in </a:t>
            </a:r>
            <a:r>
              <a:rPr lang="en-US" sz="2400" b="1" dirty="0">
                <a:latin typeface="Times New Roman" panose="02020603050405020304" pitchFamily="18" charset="0"/>
                <a:cs typeface="Times New Roman" panose="02020603050405020304" pitchFamily="18" charset="0"/>
              </a:rPr>
              <a:t>Figure 2.6.</a:t>
            </a:r>
            <a:endParaRPr lang="en-US" sz="2400" dirty="0">
              <a:latin typeface="Times New Roman" panose="02020603050405020304" pitchFamily="18" charset="0"/>
              <a:cs typeface="Times New Roman" panose="02020603050405020304" pitchFamily="18" charset="0"/>
            </a:endParaRPr>
          </a:p>
          <a:p>
            <a:pPr marL="0" indent="0" algn="just">
              <a:buNone/>
            </a:pPr>
            <a:endParaRPr lang="en-US" dirty="0"/>
          </a:p>
        </p:txBody>
      </p:sp>
      <p:sp>
        <p:nvSpPr>
          <p:cNvPr id="4" name="Title 1">
            <a:extLst>
              <a:ext uri="{FF2B5EF4-FFF2-40B4-BE49-F238E27FC236}">
                <a16:creationId xmlns:a16="http://schemas.microsoft.com/office/drawing/2014/main" id="{0B131AAB-F5C9-1721-0B5D-0E96BF68EE34}"/>
              </a:ext>
            </a:extLst>
          </p:cNvPr>
          <p:cNvSpPr>
            <a:spLocks noGrp="1"/>
          </p:cNvSpPr>
          <p:nvPr>
            <p:ph type="title"/>
          </p:nvPr>
        </p:nvSpPr>
        <p:spPr>
          <a:xfrm>
            <a:off x="457200" y="279737"/>
            <a:ext cx="8229600" cy="304800"/>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p:sp>
        <p:nvSpPr>
          <p:cNvPr id="6" name="Slide Number Placeholder 5">
            <a:extLst>
              <a:ext uri="{FF2B5EF4-FFF2-40B4-BE49-F238E27FC236}">
                <a16:creationId xmlns:a16="http://schemas.microsoft.com/office/drawing/2014/main" id="{9D7036A1-37B8-446E-A7D5-6F57AB5AB5DD}"/>
              </a:ext>
            </a:extLst>
          </p:cNvPr>
          <p:cNvSpPr>
            <a:spLocks noGrp="1"/>
          </p:cNvSpPr>
          <p:nvPr>
            <p:ph type="sldNum" sz="quarter" idx="12"/>
          </p:nvPr>
        </p:nvSpPr>
        <p:spPr/>
        <p:txBody>
          <a:bodyPr/>
          <a:lstStyle/>
          <a:p>
            <a:fld id="{23FDA976-B38A-4EC8-851D-4FD5675DB126}" type="slidenum">
              <a:rPr lang="en-US" smtClean="0"/>
              <a:t>26</a:t>
            </a:fld>
            <a:endParaRPr lang="en-US"/>
          </a:p>
        </p:txBody>
      </p:sp>
      <p:cxnSp>
        <p:nvCxnSpPr>
          <p:cNvPr id="8" name="Straight Connector 7">
            <a:extLst>
              <a:ext uri="{FF2B5EF4-FFF2-40B4-BE49-F238E27FC236}">
                <a16:creationId xmlns:a16="http://schemas.microsoft.com/office/drawing/2014/main" id="{0EF64FB0-4E8B-D60E-4512-39140BDC2BBA}"/>
              </a:ext>
            </a:extLst>
          </p:cNvPr>
          <p:cNvCxnSpPr>
            <a:cxnSpLocks/>
          </p:cNvCxnSpPr>
          <p:nvPr/>
        </p:nvCxnSpPr>
        <p:spPr>
          <a:xfrm>
            <a:off x="0" y="824948"/>
            <a:ext cx="91440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9" name="Straight Connector 8">
            <a:extLst>
              <a:ext uri="{FF2B5EF4-FFF2-40B4-BE49-F238E27FC236}">
                <a16:creationId xmlns:a16="http://schemas.microsoft.com/office/drawing/2014/main" id="{7144A463-3268-FF24-A0DA-4567D7512546}"/>
              </a:ext>
            </a:extLst>
          </p:cNvPr>
          <p:cNvCxnSpPr>
            <a:cxnSpLocks/>
          </p:cNvCxnSpPr>
          <p:nvPr/>
        </p:nvCxnSpPr>
        <p:spPr>
          <a:xfrm>
            <a:off x="0" y="6248400"/>
            <a:ext cx="9220200" cy="0"/>
          </a:xfrm>
          <a:prstGeom prst="line">
            <a:avLst/>
          </a:prstGeom>
        </p:spPr>
        <p:style>
          <a:lnRef idx="3">
            <a:schemeClr val="accent1"/>
          </a:lnRef>
          <a:fillRef idx="0">
            <a:schemeClr val="accent1"/>
          </a:fillRef>
          <a:effectRef idx="2">
            <a:schemeClr val="accent1"/>
          </a:effectRef>
          <a:fontRef idx="minor">
            <a:schemeClr val="tx1"/>
          </a:fontRef>
        </p:style>
      </p:cxnSp>
      <p:sp>
        <p:nvSpPr>
          <p:cNvPr id="2" name="Slide Number Placeholder 5">
            <a:extLst>
              <a:ext uri="{FF2B5EF4-FFF2-40B4-BE49-F238E27FC236}">
                <a16:creationId xmlns:a16="http://schemas.microsoft.com/office/drawing/2014/main" id="{B1B38BC7-3CC5-E276-C0A8-49B1886B2D0A}"/>
              </a:ext>
            </a:extLst>
          </p:cNvPr>
          <p:cNvSpPr txBox="1">
            <a:spLocks/>
          </p:cNvSpPr>
          <p:nvPr/>
        </p:nvSpPr>
        <p:spPr>
          <a:xfrm>
            <a:off x="1676400" y="6372915"/>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26</a:t>
            </a:fld>
            <a:endParaRPr lang="en-US" b="1" dirty="0">
              <a:solidFill>
                <a:prstClr val="black"/>
              </a:solidFill>
              <a:latin typeface="Times New Roman" panose="02020603050405020304" pitchFamily="18" charset="0"/>
              <a:cs typeface="Times New Roman" panose="02020603050405020304" pitchFamily="18" charset="0"/>
            </a:endParaRPr>
          </a:p>
        </p:txBody>
      </p:sp>
      <p:graphicFrame>
        <p:nvGraphicFramePr>
          <p:cNvPr id="5" name="Table 4">
            <a:extLst>
              <a:ext uri="{FF2B5EF4-FFF2-40B4-BE49-F238E27FC236}">
                <a16:creationId xmlns:a16="http://schemas.microsoft.com/office/drawing/2014/main" id="{A7C4A558-370C-B71B-5F35-D390CE316E10}"/>
              </a:ext>
            </a:extLst>
          </p:cNvPr>
          <p:cNvGraphicFramePr>
            <a:graphicFrameLocks noGrp="1"/>
          </p:cNvGraphicFramePr>
          <p:nvPr>
            <p:extLst>
              <p:ext uri="{D42A27DB-BD31-4B8C-83A1-F6EECF244321}">
                <p14:modId xmlns:p14="http://schemas.microsoft.com/office/powerpoint/2010/main" val="431111228"/>
              </p:ext>
            </p:extLst>
          </p:nvPr>
        </p:nvGraphicFramePr>
        <p:xfrm>
          <a:off x="723900" y="1727540"/>
          <a:ext cx="7772400" cy="980060"/>
        </p:xfrm>
        <a:graphic>
          <a:graphicData uri="http://schemas.openxmlformats.org/drawingml/2006/table">
            <a:tbl>
              <a:tblPr firstRow="1" bandRow="1">
                <a:tableStyleId>{5C22544A-7EE6-4342-B048-85BDC9FD1C3A}</a:tableStyleId>
              </a:tblPr>
              <a:tblGrid>
                <a:gridCol w="2820074">
                  <a:extLst>
                    <a:ext uri="{9D8B030D-6E8A-4147-A177-3AD203B41FA5}">
                      <a16:colId xmlns:a16="http://schemas.microsoft.com/office/drawing/2014/main" val="2752137260"/>
                    </a:ext>
                  </a:extLst>
                </a:gridCol>
                <a:gridCol w="1100517">
                  <a:extLst>
                    <a:ext uri="{9D8B030D-6E8A-4147-A177-3AD203B41FA5}">
                      <a16:colId xmlns:a16="http://schemas.microsoft.com/office/drawing/2014/main" val="4232300790"/>
                    </a:ext>
                  </a:extLst>
                </a:gridCol>
                <a:gridCol w="825388">
                  <a:extLst>
                    <a:ext uri="{9D8B030D-6E8A-4147-A177-3AD203B41FA5}">
                      <a16:colId xmlns:a16="http://schemas.microsoft.com/office/drawing/2014/main" val="2438845276"/>
                    </a:ext>
                  </a:extLst>
                </a:gridCol>
                <a:gridCol w="756605">
                  <a:extLst>
                    <a:ext uri="{9D8B030D-6E8A-4147-A177-3AD203B41FA5}">
                      <a16:colId xmlns:a16="http://schemas.microsoft.com/office/drawing/2014/main" val="4168321655"/>
                    </a:ext>
                  </a:extLst>
                </a:gridCol>
                <a:gridCol w="894170">
                  <a:extLst>
                    <a:ext uri="{9D8B030D-6E8A-4147-A177-3AD203B41FA5}">
                      <a16:colId xmlns:a16="http://schemas.microsoft.com/office/drawing/2014/main" val="2147690855"/>
                    </a:ext>
                  </a:extLst>
                </a:gridCol>
                <a:gridCol w="1375646">
                  <a:extLst>
                    <a:ext uri="{9D8B030D-6E8A-4147-A177-3AD203B41FA5}">
                      <a16:colId xmlns:a16="http://schemas.microsoft.com/office/drawing/2014/main" val="3900769603"/>
                    </a:ext>
                  </a:extLst>
                </a:gridCol>
              </a:tblGrid>
              <a:tr h="370840">
                <a:tc>
                  <a:txBody>
                    <a:bodyPr/>
                    <a:lstStyle/>
                    <a:p>
                      <a:pPr marL="0" marR="0" algn="just">
                        <a:lnSpc>
                          <a:spcPct val="150000"/>
                        </a:lnSpc>
                        <a:spcAft>
                          <a:spcPts val="800"/>
                        </a:spcAft>
                        <a:buNone/>
                      </a:pPr>
                      <a:r>
                        <a:rPr lang="en-US" sz="2400" kern="100">
                          <a:effectLst/>
                          <a:latin typeface="Times New Roman" panose="02020603050405020304" pitchFamily="18" charset="0"/>
                          <a:ea typeface="Calibri" panose="020F0502020204030204" pitchFamily="34" charset="0"/>
                          <a:cs typeface="Times New Roman" panose="02020603050405020304" pitchFamily="18" charset="0"/>
                        </a:rPr>
                        <a:t>X</a:t>
                      </a:r>
                      <a:r>
                        <a:rPr lang="en-US" sz="2400" kern="100" baseline="-25000">
                          <a:effectLst/>
                          <a:latin typeface="Times New Roman" panose="02020603050405020304" pitchFamily="18" charset="0"/>
                          <a:ea typeface="Calibri" panose="020F0502020204030204" pitchFamily="34" charset="0"/>
                          <a:cs typeface="Times New Roman" panose="02020603050405020304" pitchFamily="18" charset="0"/>
                        </a:rPr>
                        <a:t>A</a:t>
                      </a:r>
                      <a:endParaRPr lang="en-US" sz="24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50000"/>
                        </a:lnSpc>
                        <a:spcAft>
                          <a:spcPts val="800"/>
                        </a:spcAft>
                        <a:buNone/>
                      </a:pPr>
                      <a:r>
                        <a:rPr lang="en-US" sz="2400" kern="100">
                          <a:effectLst/>
                          <a:latin typeface="Times New Roman" panose="02020603050405020304" pitchFamily="18" charset="0"/>
                          <a:ea typeface="Calibri" panose="020F0502020204030204" pitchFamily="34" charset="0"/>
                          <a:cs typeface="Times New Roman" panose="02020603050405020304" pitchFamily="18" charset="0"/>
                        </a:rPr>
                        <a:t>0</a:t>
                      </a:r>
                      <a:endParaRPr lang="en-US" sz="24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50000"/>
                        </a:lnSpc>
                        <a:spcAft>
                          <a:spcPts val="800"/>
                        </a:spcAft>
                        <a:buNone/>
                      </a:pPr>
                      <a:r>
                        <a:rPr lang="en-US" sz="2400" kern="100">
                          <a:effectLst/>
                          <a:latin typeface="Times New Roman" panose="02020603050405020304" pitchFamily="18" charset="0"/>
                          <a:ea typeface="Calibri" panose="020F0502020204030204" pitchFamily="34" charset="0"/>
                          <a:cs typeface="Times New Roman" panose="02020603050405020304" pitchFamily="18" charset="0"/>
                        </a:rPr>
                        <a:t>0.1</a:t>
                      </a:r>
                      <a:endParaRPr lang="en-US" sz="24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50000"/>
                        </a:lnSpc>
                        <a:spcAft>
                          <a:spcPts val="800"/>
                        </a:spcAft>
                        <a:buNone/>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0.2</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50000"/>
                        </a:lnSpc>
                        <a:spcAft>
                          <a:spcPts val="800"/>
                        </a:spcAft>
                        <a:buNone/>
                      </a:pPr>
                      <a:r>
                        <a:rPr lang="en-US" sz="2400" kern="100">
                          <a:effectLst/>
                          <a:latin typeface="Times New Roman" panose="02020603050405020304" pitchFamily="18" charset="0"/>
                          <a:ea typeface="Calibri" panose="020F0502020204030204" pitchFamily="34" charset="0"/>
                          <a:cs typeface="Times New Roman" panose="02020603050405020304" pitchFamily="18" charset="0"/>
                        </a:rPr>
                        <a:t>0.3</a:t>
                      </a:r>
                      <a:endParaRPr lang="en-US" sz="24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50000"/>
                        </a:lnSpc>
                        <a:spcAft>
                          <a:spcPts val="800"/>
                        </a:spcAft>
                        <a:buNone/>
                      </a:pPr>
                      <a:r>
                        <a:rPr lang="en-US" sz="2400" kern="100">
                          <a:effectLst/>
                          <a:latin typeface="Times New Roman" panose="02020603050405020304" pitchFamily="18" charset="0"/>
                          <a:ea typeface="Calibri" panose="020F0502020204030204" pitchFamily="34" charset="0"/>
                          <a:cs typeface="Times New Roman" panose="02020603050405020304" pitchFamily="18" charset="0"/>
                        </a:rPr>
                        <a:t>0.4</a:t>
                      </a:r>
                      <a:endParaRPr lang="en-US" sz="24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156760716"/>
                  </a:ext>
                </a:extLst>
              </a:tr>
              <a:tr h="370840">
                <a:tc>
                  <a:txBody>
                    <a:bodyPr/>
                    <a:lstStyle/>
                    <a:p>
                      <a:pPr marL="0" marR="0" algn="just">
                        <a:lnSpc>
                          <a:spcPct val="150000"/>
                        </a:lnSpc>
                        <a:spcAft>
                          <a:spcPts val="800"/>
                        </a:spcAft>
                        <a:buNone/>
                      </a:pPr>
                      <a:r>
                        <a:rPr lang="en-US" sz="2400" kern="100">
                          <a:effectLst/>
                          <a:latin typeface="Times New Roman" panose="02020603050405020304" pitchFamily="18" charset="0"/>
                          <a:ea typeface="Calibri" panose="020F0502020204030204" pitchFamily="34" charset="0"/>
                          <a:cs typeface="Times New Roman" panose="02020603050405020304" pitchFamily="18" charset="0"/>
                        </a:rPr>
                        <a:t>1/-r</a:t>
                      </a:r>
                      <a:r>
                        <a:rPr lang="en-US" sz="2400" kern="100" baseline="-25000">
                          <a:effectLst/>
                          <a:latin typeface="Times New Roman" panose="02020603050405020304" pitchFamily="18" charset="0"/>
                          <a:ea typeface="Calibri" panose="020F0502020204030204" pitchFamily="34" charset="0"/>
                          <a:cs typeface="Times New Roman" panose="02020603050405020304" pitchFamily="18" charset="0"/>
                        </a:rPr>
                        <a:t>A</a:t>
                      </a:r>
                      <a:r>
                        <a:rPr lang="en-US" sz="2400" kern="100">
                          <a:effectLst/>
                          <a:latin typeface="Times New Roman" panose="02020603050405020304" pitchFamily="18" charset="0"/>
                          <a:ea typeface="Calibri" panose="020F0502020204030204" pitchFamily="34" charset="0"/>
                          <a:cs typeface="Times New Roman" panose="02020603050405020304" pitchFamily="18" charset="0"/>
                        </a:rPr>
                        <a:t> (dm</a:t>
                      </a:r>
                      <a:r>
                        <a:rPr lang="en-US" sz="2400" kern="100" baseline="30000">
                          <a:effectLst/>
                          <a:latin typeface="Times New Roman" panose="02020603050405020304" pitchFamily="18" charset="0"/>
                          <a:ea typeface="Calibri" panose="020F0502020204030204" pitchFamily="34" charset="0"/>
                          <a:cs typeface="Times New Roman" panose="02020603050405020304" pitchFamily="18" charset="0"/>
                        </a:rPr>
                        <a:t>3</a:t>
                      </a:r>
                      <a:r>
                        <a:rPr lang="en-US" sz="2400" kern="100">
                          <a:effectLst/>
                          <a:latin typeface="Times New Roman" panose="02020603050405020304" pitchFamily="18" charset="0"/>
                          <a:ea typeface="Calibri" panose="020F0502020204030204" pitchFamily="34" charset="0"/>
                          <a:cs typeface="Times New Roman" panose="02020603050405020304" pitchFamily="18" charset="0"/>
                        </a:rPr>
                        <a:t> h/mol)</a:t>
                      </a:r>
                      <a:endParaRPr lang="en-US" sz="24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50000"/>
                        </a:lnSpc>
                        <a:spcAft>
                          <a:spcPts val="800"/>
                        </a:spcAft>
                        <a:buNone/>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189</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50000"/>
                        </a:lnSpc>
                        <a:spcAft>
                          <a:spcPts val="800"/>
                        </a:spcAft>
                        <a:buNone/>
                      </a:pPr>
                      <a:r>
                        <a:rPr lang="en-US" sz="2400" kern="100">
                          <a:effectLst/>
                          <a:latin typeface="Times New Roman" panose="02020603050405020304" pitchFamily="18" charset="0"/>
                          <a:ea typeface="Calibri" panose="020F0502020204030204" pitchFamily="34" charset="0"/>
                          <a:cs typeface="Times New Roman" panose="02020603050405020304" pitchFamily="18" charset="0"/>
                        </a:rPr>
                        <a:t>192</a:t>
                      </a:r>
                      <a:endParaRPr lang="en-US" sz="24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50000"/>
                        </a:lnSpc>
                        <a:spcAft>
                          <a:spcPts val="800"/>
                        </a:spcAft>
                        <a:buNone/>
                      </a:pPr>
                      <a:r>
                        <a:rPr lang="en-US" sz="2400" kern="100">
                          <a:effectLst/>
                          <a:latin typeface="Times New Roman" panose="02020603050405020304" pitchFamily="18" charset="0"/>
                          <a:ea typeface="Calibri" panose="020F0502020204030204" pitchFamily="34" charset="0"/>
                          <a:cs typeface="Times New Roman" panose="02020603050405020304" pitchFamily="18" charset="0"/>
                        </a:rPr>
                        <a:t>200</a:t>
                      </a:r>
                      <a:endParaRPr lang="en-US" sz="24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50000"/>
                        </a:lnSpc>
                        <a:spcAft>
                          <a:spcPts val="800"/>
                        </a:spcAft>
                        <a:buNone/>
                      </a:pPr>
                      <a:r>
                        <a:rPr lang="en-US" sz="2400" kern="100">
                          <a:effectLst/>
                          <a:latin typeface="Times New Roman" panose="02020603050405020304" pitchFamily="18" charset="0"/>
                          <a:ea typeface="Calibri" panose="020F0502020204030204" pitchFamily="34" charset="0"/>
                          <a:cs typeface="Times New Roman" panose="02020603050405020304" pitchFamily="18" charset="0"/>
                        </a:rPr>
                        <a:t>222</a:t>
                      </a:r>
                      <a:endParaRPr lang="en-US" sz="24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50000"/>
                        </a:lnSpc>
                        <a:spcAft>
                          <a:spcPts val="800"/>
                        </a:spcAft>
                        <a:buNone/>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250</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884830074"/>
                  </a:ext>
                </a:extLst>
              </a:tr>
            </a:tbl>
          </a:graphicData>
        </a:graphic>
      </p:graphicFrame>
    </p:spTree>
    <p:extLst>
      <p:ext uri="{BB962C8B-B14F-4D97-AF65-F5344CB8AC3E}">
        <p14:creationId xmlns:p14="http://schemas.microsoft.com/office/powerpoint/2010/main" val="105016559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B9A72D-3D8F-A205-DAB7-03AD28830F95}"/>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C600508-7E05-E5F1-A848-67213997DF35}"/>
              </a:ext>
            </a:extLst>
          </p:cNvPr>
          <p:cNvSpPr>
            <a:spLocks noGrp="1"/>
          </p:cNvSpPr>
          <p:nvPr>
            <p:ph idx="1"/>
          </p:nvPr>
        </p:nvSpPr>
        <p:spPr>
          <a:xfrm>
            <a:off x="457200" y="1065360"/>
            <a:ext cx="8458200" cy="4040037"/>
          </a:xfrm>
        </p:spPr>
        <p:txBody>
          <a:bodyPr>
            <a:normAutofit fontScale="92500" lnSpcReduction="10000"/>
          </a:bodyPr>
          <a:lstStyle/>
          <a:p>
            <a:endParaRPr lang="en-US" b="1" dirty="0"/>
          </a:p>
          <a:p>
            <a:endParaRPr lang="en-US" b="1" dirty="0"/>
          </a:p>
          <a:p>
            <a:pPr marL="0" indent="0">
              <a:buNone/>
            </a:pPr>
            <a:endParaRPr lang="en-US" b="1" dirty="0"/>
          </a:p>
          <a:p>
            <a:endParaRPr lang="en-US" b="1" dirty="0"/>
          </a:p>
          <a:p>
            <a:pPr marL="0" indent="0">
              <a:buNone/>
            </a:pPr>
            <a:endParaRPr lang="en-US" b="1" dirty="0"/>
          </a:p>
          <a:p>
            <a:pPr marL="0" indent="0">
              <a:buNone/>
            </a:pPr>
            <a:endParaRPr lang="en-US" b="1" dirty="0"/>
          </a:p>
          <a:p>
            <a:pPr marL="0" indent="0">
              <a:buNone/>
            </a:pPr>
            <a:endParaRPr lang="en-US" b="1" dirty="0"/>
          </a:p>
          <a:p>
            <a:pPr marL="0" indent="0">
              <a:buNone/>
            </a:pPr>
            <a:r>
              <a:rPr lang="en-US" sz="2400" b="1" dirty="0">
                <a:latin typeface="Times New Roman" panose="02020603050405020304" pitchFamily="18" charset="0"/>
                <a:cs typeface="Times New Roman" panose="02020603050405020304" pitchFamily="18" charset="0"/>
              </a:rPr>
              <a:t>Figure 2. 6</a:t>
            </a:r>
            <a:r>
              <a:rPr lang="en-US" sz="2400" dirty="0">
                <a:latin typeface="Times New Roman" panose="02020603050405020304" pitchFamily="18" charset="0"/>
                <a:cs typeface="Times New Roman" panose="02020603050405020304" pitchFamily="18" charset="0"/>
              </a:rPr>
              <a:t>  plot of (1/-</a:t>
            </a:r>
            <a:r>
              <a:rPr lang="en-US" sz="2400" dirty="0" err="1">
                <a:latin typeface="Times New Roman" panose="02020603050405020304" pitchFamily="18" charset="0"/>
                <a:cs typeface="Times New Roman" panose="02020603050405020304" pitchFamily="18" charset="0"/>
              </a:rPr>
              <a:t>r</a:t>
            </a:r>
            <a:r>
              <a:rPr lang="en-US" sz="2400" baseline="-25000" dirty="0" err="1">
                <a:latin typeface="Times New Roman" panose="02020603050405020304" pitchFamily="18" charset="0"/>
                <a:cs typeface="Times New Roman" panose="02020603050405020304" pitchFamily="18" charset="0"/>
              </a:rPr>
              <a:t>A</a:t>
            </a:r>
            <a:r>
              <a:rPr lang="en-US" sz="2400" dirty="0">
                <a:latin typeface="Times New Roman" panose="02020603050405020304" pitchFamily="18" charset="0"/>
                <a:cs typeface="Times New Roman" panose="02020603050405020304" pitchFamily="18" charset="0"/>
              </a:rPr>
              <a:t>) vs X</a:t>
            </a:r>
            <a:r>
              <a:rPr lang="en-US" sz="2400" baseline="-25000" dirty="0">
                <a:latin typeface="Times New Roman" panose="02020603050405020304" pitchFamily="18" charset="0"/>
                <a:cs typeface="Times New Roman" panose="02020603050405020304" pitchFamily="18" charset="0"/>
              </a:rPr>
              <a:t>A</a:t>
            </a:r>
            <a:endParaRPr lang="en-US" sz="2400" i="1" dirty="0">
              <a:latin typeface="Times New Roman" panose="02020603050405020304" pitchFamily="18" charset="0"/>
              <a:cs typeface="Times New Roman" panose="02020603050405020304" pitchFamily="18" charset="0"/>
            </a:endParaRPr>
          </a:p>
          <a:p>
            <a:pPr marL="0" indent="0" algn="just">
              <a:buNone/>
            </a:pPr>
            <a:endParaRPr lang="en-US" dirty="0"/>
          </a:p>
        </p:txBody>
      </p:sp>
      <p:sp>
        <p:nvSpPr>
          <p:cNvPr id="4" name="Title 1">
            <a:extLst>
              <a:ext uri="{FF2B5EF4-FFF2-40B4-BE49-F238E27FC236}">
                <a16:creationId xmlns:a16="http://schemas.microsoft.com/office/drawing/2014/main" id="{375EE919-30C8-A794-CBCE-F7B44FBE4778}"/>
              </a:ext>
            </a:extLst>
          </p:cNvPr>
          <p:cNvSpPr>
            <a:spLocks noGrp="1"/>
          </p:cNvSpPr>
          <p:nvPr>
            <p:ph type="title"/>
          </p:nvPr>
        </p:nvSpPr>
        <p:spPr>
          <a:xfrm>
            <a:off x="457200" y="279737"/>
            <a:ext cx="8229600" cy="304800"/>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p:sp>
        <p:nvSpPr>
          <p:cNvPr id="6" name="Slide Number Placeholder 5">
            <a:extLst>
              <a:ext uri="{FF2B5EF4-FFF2-40B4-BE49-F238E27FC236}">
                <a16:creationId xmlns:a16="http://schemas.microsoft.com/office/drawing/2014/main" id="{2D1CBF4A-2A73-7999-C3F8-67B70D77223F}"/>
              </a:ext>
            </a:extLst>
          </p:cNvPr>
          <p:cNvSpPr>
            <a:spLocks noGrp="1"/>
          </p:cNvSpPr>
          <p:nvPr>
            <p:ph type="sldNum" sz="quarter" idx="12"/>
          </p:nvPr>
        </p:nvSpPr>
        <p:spPr/>
        <p:txBody>
          <a:bodyPr/>
          <a:lstStyle/>
          <a:p>
            <a:fld id="{23FDA976-B38A-4EC8-851D-4FD5675DB126}" type="slidenum">
              <a:rPr lang="en-US" smtClean="0"/>
              <a:t>27</a:t>
            </a:fld>
            <a:endParaRPr lang="en-US"/>
          </a:p>
        </p:txBody>
      </p:sp>
      <p:cxnSp>
        <p:nvCxnSpPr>
          <p:cNvPr id="8" name="Straight Connector 7">
            <a:extLst>
              <a:ext uri="{FF2B5EF4-FFF2-40B4-BE49-F238E27FC236}">
                <a16:creationId xmlns:a16="http://schemas.microsoft.com/office/drawing/2014/main" id="{D0F5C843-D847-437C-7ECC-76C27D11DE77}"/>
              </a:ext>
            </a:extLst>
          </p:cNvPr>
          <p:cNvCxnSpPr>
            <a:cxnSpLocks/>
          </p:cNvCxnSpPr>
          <p:nvPr/>
        </p:nvCxnSpPr>
        <p:spPr>
          <a:xfrm>
            <a:off x="0" y="824948"/>
            <a:ext cx="91440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9" name="Straight Connector 8">
            <a:extLst>
              <a:ext uri="{FF2B5EF4-FFF2-40B4-BE49-F238E27FC236}">
                <a16:creationId xmlns:a16="http://schemas.microsoft.com/office/drawing/2014/main" id="{531EEF67-325B-A233-74BD-CD520946F0C2}"/>
              </a:ext>
            </a:extLst>
          </p:cNvPr>
          <p:cNvCxnSpPr>
            <a:cxnSpLocks/>
          </p:cNvCxnSpPr>
          <p:nvPr/>
        </p:nvCxnSpPr>
        <p:spPr>
          <a:xfrm>
            <a:off x="0" y="6248400"/>
            <a:ext cx="9220200" cy="0"/>
          </a:xfrm>
          <a:prstGeom prst="line">
            <a:avLst/>
          </a:prstGeom>
        </p:spPr>
        <p:style>
          <a:lnRef idx="3">
            <a:schemeClr val="accent1"/>
          </a:lnRef>
          <a:fillRef idx="0">
            <a:schemeClr val="accent1"/>
          </a:fillRef>
          <a:effectRef idx="2">
            <a:schemeClr val="accent1"/>
          </a:effectRef>
          <a:fontRef idx="minor">
            <a:schemeClr val="tx1"/>
          </a:fontRef>
        </p:style>
      </p:cxnSp>
      <p:sp>
        <p:nvSpPr>
          <p:cNvPr id="2" name="Slide Number Placeholder 5">
            <a:extLst>
              <a:ext uri="{FF2B5EF4-FFF2-40B4-BE49-F238E27FC236}">
                <a16:creationId xmlns:a16="http://schemas.microsoft.com/office/drawing/2014/main" id="{B2373BC8-F85E-8F71-E2CC-1D70C81C3226}"/>
              </a:ext>
            </a:extLst>
          </p:cNvPr>
          <p:cNvSpPr txBox="1">
            <a:spLocks/>
          </p:cNvSpPr>
          <p:nvPr/>
        </p:nvSpPr>
        <p:spPr>
          <a:xfrm>
            <a:off x="1676400" y="6372915"/>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27</a:t>
            </a:fld>
            <a:endParaRPr lang="en-US" b="1" dirty="0">
              <a:solidFill>
                <a:prstClr val="black"/>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E375ECF9-D88E-5B0C-1F71-471740346FED}"/>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25174" y="1065360"/>
            <a:ext cx="4781908" cy="3649796"/>
          </a:xfrm>
          <a:prstGeom prst="rect">
            <a:avLst/>
          </a:prstGeom>
          <a:noFill/>
          <a:ln>
            <a:noFill/>
          </a:ln>
        </p:spPr>
      </p:pic>
      <p:sp>
        <p:nvSpPr>
          <p:cNvPr id="7" name="TextBox 6">
            <a:extLst>
              <a:ext uri="{FF2B5EF4-FFF2-40B4-BE49-F238E27FC236}">
                <a16:creationId xmlns:a16="http://schemas.microsoft.com/office/drawing/2014/main" id="{98467D9B-A8E2-4BAC-C38E-4A01890B855E}"/>
              </a:ext>
            </a:extLst>
          </p:cNvPr>
          <p:cNvSpPr txBox="1"/>
          <p:nvPr/>
        </p:nvSpPr>
        <p:spPr>
          <a:xfrm>
            <a:off x="4953000" y="1143000"/>
            <a:ext cx="4038600" cy="2585323"/>
          </a:xfrm>
          <a:prstGeom prst="rect">
            <a:avLst/>
          </a:prstGeom>
          <a:noFill/>
        </p:spPr>
        <p:txBody>
          <a:bodyPr wrap="square" rtlCol="0">
            <a:spAutoFit/>
          </a:bodyPr>
          <a:lstStyle/>
          <a:p>
            <a:pPr algn="just"/>
            <a:r>
              <a:rPr lang="en-US" sz="2400" dirty="0">
                <a:latin typeface="Times New Roman" panose="02020603050405020304" pitchFamily="18" charset="0"/>
                <a:cs typeface="Times New Roman" panose="02020603050405020304" pitchFamily="18" charset="0"/>
              </a:rPr>
              <a:t>The reaction time (t</a:t>
            </a:r>
            <a:r>
              <a:rPr lang="en-US" sz="2400" baseline="-25000" dirty="0">
                <a:latin typeface="Times New Roman" panose="02020603050405020304" pitchFamily="18" charset="0"/>
                <a:cs typeface="Times New Roman" panose="02020603050405020304" pitchFamily="18" charset="0"/>
              </a:rPr>
              <a:t>r</a:t>
            </a:r>
            <a:r>
              <a:rPr lang="en-US" sz="2400" dirty="0">
                <a:latin typeface="Times New Roman" panose="02020603050405020304" pitchFamily="18" charset="0"/>
                <a:cs typeface="Times New Roman" panose="02020603050405020304" pitchFamily="18" charset="0"/>
              </a:rPr>
              <a:t>) = </a:t>
            </a:r>
            <a:r>
              <a:rPr lang="en-US" sz="2400" dirty="0" err="1">
                <a:latin typeface="Times New Roman" panose="02020603050405020304" pitchFamily="18" charset="0"/>
                <a:cs typeface="Times New Roman" panose="02020603050405020304" pitchFamily="18" charset="0"/>
              </a:rPr>
              <a:t>C</a:t>
            </a:r>
            <a:r>
              <a:rPr lang="en-US" sz="2400" baseline="-25000" dirty="0" err="1">
                <a:latin typeface="Times New Roman" panose="02020603050405020304" pitchFamily="18" charset="0"/>
                <a:cs typeface="Times New Roman" panose="02020603050405020304" pitchFamily="18" charset="0"/>
              </a:rPr>
              <a:t>Ao</a:t>
            </a:r>
            <a:r>
              <a:rPr lang="en-US" sz="2400" dirty="0">
                <a:latin typeface="Times New Roman" panose="02020603050405020304" pitchFamily="18" charset="0"/>
                <a:cs typeface="Times New Roman" panose="02020603050405020304" pitchFamily="18" charset="0"/>
              </a:rPr>
              <a:t> * Area under the curve</a:t>
            </a:r>
          </a:p>
          <a:p>
            <a:pPr algn="just"/>
            <a:r>
              <a:rPr lang="en-US" sz="2400" b="1" dirty="0">
                <a:solidFill>
                  <a:srgbClr val="7030A0"/>
                </a:solidFill>
                <a:latin typeface="Times New Roman" panose="02020603050405020304" pitchFamily="18" charset="0"/>
                <a:cs typeface="Times New Roman" panose="02020603050405020304" pitchFamily="18" charset="0"/>
              </a:rPr>
              <a:t>t</a:t>
            </a:r>
            <a:r>
              <a:rPr lang="en-US" sz="2400" b="1" baseline="-25000" dirty="0">
                <a:solidFill>
                  <a:srgbClr val="7030A0"/>
                </a:solidFill>
                <a:latin typeface="Times New Roman" panose="02020603050405020304" pitchFamily="18" charset="0"/>
                <a:cs typeface="Times New Roman" panose="02020603050405020304" pitchFamily="18" charset="0"/>
              </a:rPr>
              <a:t>r</a:t>
            </a:r>
            <a:r>
              <a:rPr lang="en-US" sz="2400" b="1" dirty="0">
                <a:solidFill>
                  <a:srgbClr val="7030A0"/>
                </a:solidFill>
                <a:latin typeface="Times New Roman" panose="02020603050405020304" pitchFamily="18" charset="0"/>
                <a:cs typeface="Times New Roman" panose="02020603050405020304" pitchFamily="18" charset="0"/>
              </a:rPr>
              <a:t>= </a:t>
            </a:r>
            <a:r>
              <a:rPr lang="en-US" sz="2400" b="1" dirty="0" err="1">
                <a:solidFill>
                  <a:srgbClr val="7030A0"/>
                </a:solidFill>
                <a:latin typeface="Times New Roman" panose="02020603050405020304" pitchFamily="18" charset="0"/>
                <a:cs typeface="Times New Roman" panose="02020603050405020304" pitchFamily="18" charset="0"/>
              </a:rPr>
              <a:t>C</a:t>
            </a:r>
            <a:r>
              <a:rPr lang="en-US" sz="2400" b="1" baseline="-25000" dirty="0" err="1">
                <a:solidFill>
                  <a:srgbClr val="7030A0"/>
                </a:solidFill>
                <a:latin typeface="Times New Roman" panose="02020603050405020304" pitchFamily="18" charset="0"/>
                <a:cs typeface="Times New Roman" panose="02020603050405020304" pitchFamily="18" charset="0"/>
              </a:rPr>
              <a:t>Ao</a:t>
            </a:r>
            <a:r>
              <a:rPr lang="en-US" sz="2400" b="1" dirty="0">
                <a:solidFill>
                  <a:srgbClr val="7030A0"/>
                </a:solidFill>
                <a:latin typeface="Times New Roman" panose="02020603050405020304" pitchFamily="18" charset="0"/>
                <a:cs typeface="Times New Roman" panose="02020603050405020304" pitchFamily="18" charset="0"/>
              </a:rPr>
              <a:t>* Area</a:t>
            </a:r>
          </a:p>
          <a:p>
            <a:pPr algn="just"/>
            <a:r>
              <a:rPr lang="en-US" sz="2400" b="1" dirty="0">
                <a:solidFill>
                  <a:srgbClr val="7030A0"/>
                </a:solidFill>
                <a:latin typeface="Times New Roman" panose="02020603050405020304" pitchFamily="18" charset="0"/>
                <a:cs typeface="Times New Roman" panose="02020603050405020304" pitchFamily="18" charset="0"/>
              </a:rPr>
              <a:t>t</a:t>
            </a:r>
            <a:r>
              <a:rPr lang="en-US" sz="2400" b="1" baseline="-25000" dirty="0">
                <a:solidFill>
                  <a:srgbClr val="7030A0"/>
                </a:solidFill>
                <a:latin typeface="Times New Roman" panose="02020603050405020304" pitchFamily="18" charset="0"/>
                <a:cs typeface="Times New Roman" panose="02020603050405020304" pitchFamily="18" charset="0"/>
              </a:rPr>
              <a:t>r</a:t>
            </a:r>
            <a:r>
              <a:rPr lang="en-US" sz="2400" b="1" dirty="0">
                <a:solidFill>
                  <a:srgbClr val="7030A0"/>
                </a:solidFill>
                <a:latin typeface="Times New Roman" panose="02020603050405020304" pitchFamily="18" charset="0"/>
                <a:cs typeface="Times New Roman" panose="02020603050405020304" pitchFamily="18" charset="0"/>
              </a:rPr>
              <a:t>= 0.144 mol/dm</a:t>
            </a:r>
            <a:r>
              <a:rPr lang="en-US" sz="2400" b="1" baseline="30000" dirty="0">
                <a:solidFill>
                  <a:srgbClr val="7030A0"/>
                </a:solidFill>
                <a:latin typeface="Times New Roman" panose="02020603050405020304" pitchFamily="18" charset="0"/>
                <a:cs typeface="Times New Roman" panose="02020603050405020304" pitchFamily="18" charset="0"/>
              </a:rPr>
              <a:t>3</a:t>
            </a:r>
            <a:r>
              <a:rPr lang="en-US" sz="2400" b="1" dirty="0">
                <a:solidFill>
                  <a:srgbClr val="7030A0"/>
                </a:solidFill>
                <a:latin typeface="Times New Roman" panose="02020603050405020304" pitchFamily="18" charset="0"/>
                <a:cs typeface="Times New Roman" panose="02020603050405020304" pitchFamily="18" charset="0"/>
              </a:rPr>
              <a:t>* 83.4 dm</a:t>
            </a:r>
            <a:r>
              <a:rPr lang="en-US" sz="2400" b="1" baseline="30000" dirty="0">
                <a:solidFill>
                  <a:srgbClr val="7030A0"/>
                </a:solidFill>
                <a:latin typeface="Times New Roman" panose="02020603050405020304" pitchFamily="18" charset="0"/>
                <a:cs typeface="Times New Roman" panose="02020603050405020304" pitchFamily="18" charset="0"/>
              </a:rPr>
              <a:t>3</a:t>
            </a:r>
            <a:r>
              <a:rPr lang="en-US" sz="2400" b="1" dirty="0">
                <a:solidFill>
                  <a:srgbClr val="7030A0"/>
                </a:solidFill>
                <a:latin typeface="Times New Roman" panose="02020603050405020304" pitchFamily="18" charset="0"/>
                <a:cs typeface="Times New Roman" panose="02020603050405020304" pitchFamily="18" charset="0"/>
              </a:rPr>
              <a:t>.h/mol</a:t>
            </a:r>
          </a:p>
          <a:p>
            <a:pPr algn="just"/>
            <a:r>
              <a:rPr lang="en-US" sz="2400" b="1" dirty="0">
                <a:solidFill>
                  <a:srgbClr val="7030A0"/>
                </a:solidFill>
                <a:latin typeface="Times New Roman" panose="02020603050405020304" pitchFamily="18" charset="0"/>
                <a:cs typeface="Times New Roman" panose="02020603050405020304" pitchFamily="18" charset="0"/>
              </a:rPr>
              <a:t>Hence, t</a:t>
            </a:r>
            <a:r>
              <a:rPr lang="en-US" sz="2400" b="1" baseline="-25000" dirty="0">
                <a:solidFill>
                  <a:srgbClr val="7030A0"/>
                </a:solidFill>
                <a:latin typeface="Times New Roman" panose="02020603050405020304" pitchFamily="18" charset="0"/>
                <a:cs typeface="Times New Roman" panose="02020603050405020304" pitchFamily="18" charset="0"/>
              </a:rPr>
              <a:t>r</a:t>
            </a:r>
            <a:r>
              <a:rPr lang="en-US" sz="2400" b="1" dirty="0">
                <a:solidFill>
                  <a:srgbClr val="7030A0"/>
                </a:solidFill>
                <a:latin typeface="Times New Roman" panose="02020603050405020304" pitchFamily="18" charset="0"/>
                <a:cs typeface="Times New Roman" panose="02020603050405020304" pitchFamily="18" charset="0"/>
              </a:rPr>
              <a:t>= 12 h</a:t>
            </a:r>
            <a:endParaRPr lang="en-US" sz="2400" dirty="0">
              <a:solidFill>
                <a:srgbClr val="7030A0"/>
              </a:solidFill>
              <a:latin typeface="Times New Roman" panose="02020603050405020304" pitchFamily="18"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61528961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457200" y="762002"/>
                <a:ext cx="8229600" cy="4876798"/>
              </a:xfrm>
              <a:ln>
                <a:noFill/>
              </a:ln>
            </p:spPr>
            <p:style>
              <a:lnRef idx="2">
                <a:schemeClr val="accent1"/>
              </a:lnRef>
              <a:fillRef idx="1">
                <a:schemeClr val="lt1"/>
              </a:fillRef>
              <a:effectRef idx="0">
                <a:schemeClr val="accent1"/>
              </a:effectRef>
              <a:fontRef idx="minor">
                <a:schemeClr val="dk1"/>
              </a:fontRef>
            </p:style>
            <p:txBody>
              <a:bodyPr>
                <a:noAutofit/>
              </a:bodyPr>
              <a:lstStyle/>
              <a:p>
                <a:pPr marL="0" indent="0" algn="just">
                  <a:buNone/>
                </a:pPr>
                <a:r>
                  <a:rPr lang="en-US" sz="2400" b="1" spc="-150" dirty="0">
                    <a:solidFill>
                      <a:schemeClr val="accent2">
                        <a:lumMod val="75000"/>
                      </a:schemeClr>
                    </a:solidFill>
                    <a:latin typeface="Times New Roman" panose="02020603050405020304" pitchFamily="18" charset="0"/>
                    <a:cs typeface="Times New Roman" panose="02020603050405020304" pitchFamily="18" charset="0"/>
                  </a:rPr>
                  <a:t>The basic energy  balance   equation  for batch reactor is given by:</a:t>
                </a:r>
                <a:endParaRPr lang="en-US" sz="2400" dirty="0">
                  <a:latin typeface="Times New Roman" panose="02020603050405020304" pitchFamily="18" charset="0"/>
                  <a:cs typeface="Times New Roman" panose="02020603050405020304" pitchFamily="18" charset="0"/>
                </a:endParaRPr>
              </a:p>
              <a:p>
                <a:pPr marL="0" indent="0" algn="just">
                  <a:buNone/>
                </a:pPr>
                <a:r>
                  <a:rPr lang="en-US" sz="2400" dirty="0">
                    <a:latin typeface="Times New Roman" panose="02020603050405020304" pitchFamily="18" charset="0"/>
                    <a:cs typeface="Times New Roman" panose="02020603050405020304" pitchFamily="18" charset="0"/>
                  </a:rPr>
                  <a:t>                                      </a:t>
                </a:r>
                <a14:m>
                  <m:oMath xmlns:m="http://schemas.openxmlformats.org/officeDocument/2006/math">
                    <m:f>
                      <m:fPr>
                        <m:ctrlPr>
                          <a:rPr lang="en-US" sz="2400" i="1">
                            <a:latin typeface="Cambria Math" panose="02040503050406030204" pitchFamily="18" charset="0"/>
                          </a:rPr>
                        </m:ctrlPr>
                      </m:fPr>
                      <m:num>
                        <m:sSub>
                          <m:sSubPr>
                            <m:ctrlPr>
                              <a:rPr lang="en-US" sz="2400" i="1">
                                <a:latin typeface="Cambria Math" panose="02040503050406030204" pitchFamily="18" charset="0"/>
                              </a:rPr>
                            </m:ctrlPr>
                          </m:sSubPr>
                          <m:e>
                            <m:r>
                              <m:rPr>
                                <m:sty m:val="p"/>
                              </m:rPr>
                              <a:rPr lang="en-US" sz="2400" i="0" smtClean="0">
                                <a:latin typeface="Cambria Math"/>
                              </a:rPr>
                              <m:t>d</m:t>
                            </m:r>
                            <m:acc>
                              <m:accPr>
                                <m:chr m:val="̂"/>
                                <m:ctrlPr>
                                  <a:rPr lang="en-US" sz="2400" i="1" smtClean="0">
                                    <a:latin typeface="Cambria Math" panose="02040503050406030204" pitchFamily="18" charset="0"/>
                                  </a:rPr>
                                </m:ctrlPr>
                              </m:accPr>
                              <m:e>
                                <m:r>
                                  <m:rPr>
                                    <m:sty m:val="p"/>
                                  </m:rPr>
                                  <a:rPr lang="en-US" sz="2400" b="0" i="0" smtClean="0">
                                    <a:latin typeface="Cambria Math"/>
                                  </a:rPr>
                                  <m:t>E</m:t>
                                </m:r>
                              </m:e>
                            </m:acc>
                          </m:e>
                          <m:sub>
                            <m:r>
                              <m:rPr>
                                <m:sty m:val="p"/>
                              </m:rPr>
                              <a:rPr lang="en-US" sz="2400" i="0" smtClean="0">
                                <a:latin typeface="Cambria Math"/>
                              </a:rPr>
                              <m:t>sy</m:t>
                            </m:r>
                          </m:sub>
                        </m:sSub>
                      </m:num>
                      <m:den>
                        <m:r>
                          <m:rPr>
                            <m:sty m:val="p"/>
                          </m:rPr>
                          <a:rPr lang="en-US" sz="2400" i="0" smtClean="0">
                            <a:latin typeface="Cambria Math"/>
                          </a:rPr>
                          <m:t>dt</m:t>
                        </m:r>
                      </m:den>
                    </m:f>
                    <m:r>
                      <a:rPr lang="en-US" sz="2400" i="0" smtClean="0">
                        <a:latin typeface="Cambria Math"/>
                      </a:rPr>
                      <m:t>=</m:t>
                    </m:r>
                    <m:acc>
                      <m:accPr>
                        <m:chr m:val="̇"/>
                        <m:ctrlPr>
                          <a:rPr lang="en-US" sz="2400" i="1" smtClean="0">
                            <a:latin typeface="Cambria Math" panose="02040503050406030204" pitchFamily="18" charset="0"/>
                          </a:rPr>
                        </m:ctrlPr>
                      </m:accPr>
                      <m:e>
                        <m:r>
                          <m:rPr>
                            <m:sty m:val="p"/>
                          </m:rPr>
                          <a:rPr lang="en-US" sz="2400" b="0" i="0" smtClean="0">
                            <a:latin typeface="Cambria Math"/>
                          </a:rPr>
                          <m:t>Q</m:t>
                        </m:r>
                      </m:e>
                    </m:acc>
                    <m:r>
                      <a:rPr lang="en-US" sz="2400" i="0" smtClean="0">
                        <a:latin typeface="Cambria Math"/>
                      </a:rPr>
                      <m:t>−</m:t>
                    </m:r>
                    <m:sSub>
                      <m:sSubPr>
                        <m:ctrlPr>
                          <a:rPr lang="en-US" sz="2400" i="1" smtClean="0">
                            <a:latin typeface="Cambria Math" panose="02040503050406030204" pitchFamily="18" charset="0"/>
                          </a:rPr>
                        </m:ctrlPr>
                      </m:sSubPr>
                      <m:e>
                        <m:acc>
                          <m:accPr>
                            <m:chr m:val="̇"/>
                            <m:ctrlPr>
                              <a:rPr lang="en-US" sz="2400" i="1" smtClean="0">
                                <a:latin typeface="Cambria Math" panose="02040503050406030204" pitchFamily="18" charset="0"/>
                              </a:rPr>
                            </m:ctrlPr>
                          </m:accPr>
                          <m:e>
                            <m:r>
                              <m:rPr>
                                <m:sty m:val="p"/>
                              </m:rPr>
                              <a:rPr lang="en-US" sz="2400" b="0" i="0" smtClean="0">
                                <a:latin typeface="Cambria Math"/>
                              </a:rPr>
                              <m:t>W</m:t>
                            </m:r>
                          </m:e>
                        </m:acc>
                      </m:e>
                      <m:sub>
                        <m:r>
                          <m:rPr>
                            <m:sty m:val="p"/>
                          </m:rPr>
                          <a:rPr lang="en-US" sz="2400" b="0" i="0" smtClean="0">
                            <a:latin typeface="Cambria Math"/>
                          </a:rPr>
                          <m:t>S</m:t>
                        </m:r>
                      </m:sub>
                    </m:sSub>
                  </m:oMath>
                </a14:m>
                <a:r>
                  <a:rPr lang="en-US" sz="2400" dirty="0">
                    <a:solidFill>
                      <a:schemeClr val="accent2"/>
                    </a:solidFill>
                    <a:latin typeface="Times New Roman" panose="02020603050405020304" pitchFamily="18" charset="0"/>
                    <a:cs typeface="Times New Roman" panose="02020603050405020304" pitchFamily="18" charset="0"/>
                  </a:rPr>
                  <a:t>                            </a:t>
                </a:r>
                <a:r>
                  <a:rPr lang="en-US" sz="2400" dirty="0">
                    <a:solidFill>
                      <a:schemeClr val="tx1"/>
                    </a:solidFill>
                    <a:latin typeface="Times New Roman" panose="02020603050405020304" pitchFamily="18" charset="0"/>
                    <a:cs typeface="Times New Roman" panose="02020603050405020304" pitchFamily="18" charset="0"/>
                  </a:rPr>
                  <a:t>(2.12)</a:t>
                </a:r>
              </a:p>
              <a:p>
                <a:pPr marL="0" indent="0" algn="just">
                  <a:buNone/>
                </a:pPr>
                <a:r>
                  <a:rPr lang="en-US" sz="2400" dirty="0">
                    <a:solidFill>
                      <a:srgbClr val="002060"/>
                    </a:solidFill>
                    <a:latin typeface="Times New Roman" panose="02020603050405020304" pitchFamily="18" charset="0"/>
                    <a:cs typeface="Times New Roman" panose="02020603050405020304" pitchFamily="18" charset="0"/>
                  </a:rPr>
                  <a:t>Where: </a:t>
                </a:r>
                <a14:m>
                  <m:oMath xmlns:m="http://schemas.openxmlformats.org/officeDocument/2006/math">
                    <m:sSub>
                      <m:sSubPr>
                        <m:ctrlPr>
                          <a:rPr lang="en-US" sz="2400" i="1" smtClean="0">
                            <a:solidFill>
                              <a:srgbClr val="002060"/>
                            </a:solidFill>
                            <a:latin typeface="Cambria Math" panose="02040503050406030204" pitchFamily="18" charset="0"/>
                          </a:rPr>
                        </m:ctrlPr>
                      </m:sSubPr>
                      <m:e>
                        <m:acc>
                          <m:accPr>
                            <m:chr m:val="̂"/>
                            <m:ctrlPr>
                              <a:rPr lang="en-US" sz="2400" i="1">
                                <a:solidFill>
                                  <a:srgbClr val="002060"/>
                                </a:solidFill>
                                <a:latin typeface="Cambria Math" panose="02040503050406030204" pitchFamily="18" charset="0"/>
                              </a:rPr>
                            </m:ctrlPr>
                          </m:accPr>
                          <m:e>
                            <m:r>
                              <m:rPr>
                                <m:sty m:val="p"/>
                              </m:rPr>
                              <a:rPr lang="en-US" sz="2400" i="0" smtClean="0">
                                <a:solidFill>
                                  <a:srgbClr val="002060"/>
                                </a:solidFill>
                                <a:latin typeface="Cambria Math"/>
                              </a:rPr>
                              <m:t>E</m:t>
                            </m:r>
                          </m:e>
                        </m:acc>
                      </m:e>
                      <m:sub>
                        <m:r>
                          <m:rPr>
                            <m:sty m:val="p"/>
                          </m:rPr>
                          <a:rPr lang="en-US" sz="2400" i="0" smtClean="0">
                            <a:solidFill>
                              <a:srgbClr val="002060"/>
                            </a:solidFill>
                            <a:latin typeface="Cambria Math"/>
                          </a:rPr>
                          <m:t>sys</m:t>
                        </m:r>
                      </m:sub>
                    </m:sSub>
                    <m:r>
                      <a:rPr lang="en-US" sz="2400" i="0" smtClean="0">
                        <a:solidFill>
                          <a:srgbClr val="002060"/>
                        </a:solidFill>
                        <a:latin typeface="Cambria Math"/>
                      </a:rPr>
                      <m:t> </m:t>
                    </m:r>
                    <m:r>
                      <m:rPr>
                        <m:nor/>
                      </m:rPr>
                      <a:rPr lang="en-US" sz="2400">
                        <a:solidFill>
                          <a:srgbClr val="002060"/>
                        </a:solidFill>
                        <a:latin typeface="Times New Roman" panose="02020603050405020304" pitchFamily="18" charset="0"/>
                        <a:cs typeface="Times New Roman" panose="02020603050405020304" pitchFamily="18" charset="0"/>
                      </a:rPr>
                      <m:t> </m:t>
                    </m:r>
                    <m:r>
                      <m:rPr>
                        <m:nor/>
                      </m:rPr>
                      <a:rPr lang="en-US" sz="2400" b="0" dirty="0" smtClean="0">
                        <a:solidFill>
                          <a:srgbClr val="002060"/>
                        </a:solidFill>
                        <a:latin typeface="Times New Roman" panose="02020603050405020304" pitchFamily="18" charset="0"/>
                        <a:cs typeface="Times New Roman" panose="02020603050405020304" pitchFamily="18" charset="0"/>
                      </a:rPr>
                      <m:t>is</m:t>
                    </m:r>
                    <m:r>
                      <m:rPr>
                        <m:nor/>
                      </m:rPr>
                      <a:rPr lang="en-US" sz="2400" b="0" dirty="0" smtClean="0">
                        <a:solidFill>
                          <a:srgbClr val="002060"/>
                        </a:solidFill>
                        <a:latin typeface="Times New Roman" panose="02020603050405020304" pitchFamily="18" charset="0"/>
                        <a:cs typeface="Times New Roman" panose="02020603050405020304" pitchFamily="18" charset="0"/>
                      </a:rPr>
                      <m:t> </m:t>
                    </m:r>
                    <m:r>
                      <m:rPr>
                        <m:nor/>
                      </m:rPr>
                      <a:rPr lang="en-US" sz="2400" b="0" dirty="0" smtClean="0">
                        <a:solidFill>
                          <a:srgbClr val="002060"/>
                        </a:solidFill>
                        <a:latin typeface="Times New Roman" panose="02020603050405020304" pitchFamily="18" charset="0"/>
                        <a:cs typeface="Times New Roman" panose="02020603050405020304" pitchFamily="18" charset="0"/>
                      </a:rPr>
                      <m:t>the</m:t>
                    </m:r>
                    <m:r>
                      <m:rPr>
                        <m:nor/>
                      </m:rPr>
                      <a:rPr lang="en-US" sz="2400" dirty="0">
                        <a:solidFill>
                          <a:srgbClr val="002060"/>
                        </a:solidFill>
                        <a:latin typeface="Times New Roman" panose="02020603050405020304" pitchFamily="18" charset="0"/>
                        <a:cs typeface="Times New Roman" panose="02020603050405020304" pitchFamily="18" charset="0"/>
                      </a:rPr>
                      <m:t> </m:t>
                    </m:r>
                    <m:r>
                      <m:rPr>
                        <m:nor/>
                      </m:rPr>
                      <a:rPr lang="en-US" sz="2400" dirty="0">
                        <a:solidFill>
                          <a:srgbClr val="002060"/>
                        </a:solidFill>
                        <a:latin typeface="Times New Roman" panose="02020603050405020304" pitchFamily="18" charset="0"/>
                        <a:cs typeface="Times New Roman" panose="02020603050405020304" pitchFamily="18" charset="0"/>
                      </a:rPr>
                      <m:t>total</m:t>
                    </m:r>
                    <m:r>
                      <m:rPr>
                        <m:nor/>
                      </m:rPr>
                      <a:rPr lang="en-US" sz="2400" dirty="0">
                        <a:solidFill>
                          <a:srgbClr val="002060"/>
                        </a:solidFill>
                        <a:latin typeface="Times New Roman" panose="02020603050405020304" pitchFamily="18" charset="0"/>
                        <a:cs typeface="Times New Roman" panose="02020603050405020304" pitchFamily="18" charset="0"/>
                      </a:rPr>
                      <m:t> </m:t>
                    </m:r>
                    <m:r>
                      <m:rPr>
                        <m:nor/>
                      </m:rPr>
                      <a:rPr lang="en-US" sz="2400" dirty="0">
                        <a:solidFill>
                          <a:srgbClr val="002060"/>
                        </a:solidFill>
                        <a:latin typeface="Times New Roman" panose="02020603050405020304" pitchFamily="18" charset="0"/>
                        <a:cs typeface="Times New Roman" panose="02020603050405020304" pitchFamily="18" charset="0"/>
                      </a:rPr>
                      <m:t>energy</m:t>
                    </m:r>
                    <m:r>
                      <m:rPr>
                        <m:nor/>
                      </m:rPr>
                      <a:rPr lang="en-US" sz="2400" dirty="0">
                        <a:solidFill>
                          <a:srgbClr val="002060"/>
                        </a:solidFill>
                        <a:latin typeface="Times New Roman" panose="02020603050405020304" pitchFamily="18" charset="0"/>
                        <a:cs typeface="Times New Roman" panose="02020603050405020304" pitchFamily="18" charset="0"/>
                      </a:rPr>
                      <m:t> </m:t>
                    </m:r>
                    <m:r>
                      <m:rPr>
                        <m:nor/>
                      </m:rPr>
                      <a:rPr lang="en-US" sz="2400" dirty="0">
                        <a:solidFill>
                          <a:srgbClr val="002060"/>
                        </a:solidFill>
                        <a:latin typeface="Times New Roman" panose="02020603050405020304" pitchFamily="18" charset="0"/>
                        <a:cs typeface="Times New Roman" panose="02020603050405020304" pitchFamily="18" charset="0"/>
                      </a:rPr>
                      <m:t>of</m:t>
                    </m:r>
                    <m:r>
                      <m:rPr>
                        <m:nor/>
                      </m:rPr>
                      <a:rPr lang="en-US" sz="2400" dirty="0">
                        <a:solidFill>
                          <a:srgbClr val="002060"/>
                        </a:solidFill>
                        <a:latin typeface="Times New Roman" panose="02020603050405020304" pitchFamily="18" charset="0"/>
                        <a:cs typeface="Times New Roman" panose="02020603050405020304" pitchFamily="18" charset="0"/>
                      </a:rPr>
                      <m:t> </m:t>
                    </m:r>
                    <m:r>
                      <m:rPr>
                        <m:nor/>
                      </m:rPr>
                      <a:rPr lang="en-US" sz="2400" dirty="0">
                        <a:solidFill>
                          <a:srgbClr val="002060"/>
                        </a:solidFill>
                        <a:latin typeface="Times New Roman" panose="02020603050405020304" pitchFamily="18" charset="0"/>
                        <a:cs typeface="Times New Roman" panose="02020603050405020304" pitchFamily="18" charset="0"/>
                      </a:rPr>
                      <m:t>the</m:t>
                    </m:r>
                    <m:r>
                      <m:rPr>
                        <m:nor/>
                      </m:rPr>
                      <a:rPr lang="en-US" sz="2400" dirty="0">
                        <a:solidFill>
                          <a:srgbClr val="002060"/>
                        </a:solidFill>
                        <a:latin typeface="Times New Roman" panose="02020603050405020304" pitchFamily="18" charset="0"/>
                        <a:cs typeface="Times New Roman" panose="02020603050405020304" pitchFamily="18" charset="0"/>
                      </a:rPr>
                      <m:t> </m:t>
                    </m:r>
                    <m:r>
                      <m:rPr>
                        <m:nor/>
                      </m:rPr>
                      <a:rPr lang="en-US" sz="2400" dirty="0">
                        <a:solidFill>
                          <a:srgbClr val="002060"/>
                        </a:solidFill>
                        <a:latin typeface="Times New Roman" panose="02020603050405020304" pitchFamily="18" charset="0"/>
                        <a:cs typeface="Times New Roman" panose="02020603050405020304" pitchFamily="18" charset="0"/>
                      </a:rPr>
                      <m:t>system</m:t>
                    </m:r>
                  </m:oMath>
                </a14:m>
                <a:r>
                  <a:rPr lang="en-US" sz="2400" dirty="0">
                    <a:solidFill>
                      <a:srgbClr val="002060"/>
                    </a:solidFill>
                    <a:latin typeface="Times New Roman" panose="02020603050405020304" pitchFamily="18" charset="0"/>
                    <a:cs typeface="Times New Roman" panose="02020603050405020304" pitchFamily="18" charset="0"/>
                  </a:rPr>
                  <a:t>, Q is addition of heat and </a:t>
                </a:r>
                <a:r>
                  <a:rPr lang="en-US" sz="2400" dirty="0" err="1">
                    <a:solidFill>
                      <a:srgbClr val="002060"/>
                    </a:solidFill>
                    <a:latin typeface="Times New Roman" panose="02020603050405020304" pitchFamily="18" charset="0"/>
                    <a:cs typeface="Times New Roman" panose="02020603050405020304" pitchFamily="18" charset="0"/>
                  </a:rPr>
                  <a:t>W</a:t>
                </a:r>
                <a:r>
                  <a:rPr lang="en-US" sz="2400" baseline="-25000" dirty="0" err="1">
                    <a:solidFill>
                      <a:srgbClr val="002060"/>
                    </a:solidFill>
                    <a:latin typeface="Times New Roman" panose="02020603050405020304" pitchFamily="18" charset="0"/>
                    <a:cs typeface="Times New Roman" panose="02020603050405020304" pitchFamily="18" charset="0"/>
                  </a:rPr>
                  <a:t>s</a:t>
                </a:r>
                <a:r>
                  <a:rPr lang="en-US" sz="2400" dirty="0">
                    <a:solidFill>
                      <a:srgbClr val="002060"/>
                    </a:solidFill>
                    <a:latin typeface="Times New Roman" panose="02020603050405020304" pitchFamily="18" charset="0"/>
                    <a:cs typeface="Times New Roman" panose="02020603050405020304" pitchFamily="18" charset="0"/>
                  </a:rPr>
                  <a:t> is work done.</a:t>
                </a:r>
              </a:p>
              <a:p>
                <a:pPr marL="0" indent="0" algn="just">
                  <a:buNone/>
                </a:pPr>
                <a:r>
                  <a:rPr lang="en-US" sz="2400" dirty="0">
                    <a:latin typeface="Times New Roman" panose="02020603050405020304" pitchFamily="18" charset="0"/>
                    <a:cs typeface="Times New Roman" panose="02020603050405020304" pitchFamily="18" charset="0"/>
                  </a:rPr>
                  <a:t>Total energy is the sum of the products of specific energies (</a:t>
                </a:r>
                <a14:m>
                  <m:oMath xmlns:m="http://schemas.openxmlformats.org/officeDocument/2006/math">
                    <m:sSub>
                      <m:sSubPr>
                        <m:ctrlPr>
                          <a:rPr lang="en-US" sz="2400" i="1" smtClean="0">
                            <a:latin typeface="Cambria Math" panose="02040503050406030204" pitchFamily="18" charset="0"/>
                          </a:rPr>
                        </m:ctrlPr>
                      </m:sSubPr>
                      <m:e>
                        <m:r>
                          <m:rPr>
                            <m:sty m:val="p"/>
                          </m:rPr>
                          <a:rPr lang="en-US" sz="2400" b="0" i="0" smtClean="0">
                            <a:latin typeface="Cambria Math"/>
                          </a:rPr>
                          <m:t>E</m:t>
                        </m:r>
                      </m:e>
                      <m:sub>
                        <m:r>
                          <m:rPr>
                            <m:sty m:val="p"/>
                          </m:rPr>
                          <a:rPr lang="en-US" sz="2400" b="0" i="0" smtClean="0">
                            <a:latin typeface="Cambria Math"/>
                          </a:rPr>
                          <m:t>i</m:t>
                        </m:r>
                      </m:sub>
                    </m:sSub>
                  </m:oMath>
                </a14:m>
                <a:r>
                  <a:rPr lang="en-US" sz="2400" dirty="0">
                    <a:latin typeface="Times New Roman" panose="02020603050405020304" pitchFamily="18" charset="0"/>
                    <a:cs typeface="Times New Roman" panose="02020603050405020304" pitchFamily="18" charset="0"/>
                  </a:rPr>
                  <a:t>)of the various species in the system volume and the number of moles (</a:t>
                </a:r>
                <a14:m>
                  <m:oMath xmlns:m="http://schemas.openxmlformats.org/officeDocument/2006/math">
                    <m:sSub>
                      <m:sSubPr>
                        <m:ctrlPr>
                          <a:rPr lang="en-US" sz="2400" i="1" smtClean="0">
                            <a:latin typeface="Cambria Math" panose="02040503050406030204" pitchFamily="18" charset="0"/>
                          </a:rPr>
                        </m:ctrlPr>
                      </m:sSubPr>
                      <m:e>
                        <m:r>
                          <m:rPr>
                            <m:sty m:val="p"/>
                          </m:rPr>
                          <a:rPr lang="en-US" sz="2400" b="0" i="0" smtClean="0">
                            <a:latin typeface="Cambria Math"/>
                          </a:rPr>
                          <m:t>N</m:t>
                        </m:r>
                      </m:e>
                      <m:sub>
                        <m:r>
                          <m:rPr>
                            <m:sty m:val="p"/>
                          </m:rPr>
                          <a:rPr lang="en-US" sz="2400" b="0" i="0" smtClean="0">
                            <a:latin typeface="Cambria Math"/>
                          </a:rPr>
                          <m:t>i</m:t>
                        </m:r>
                      </m:sub>
                    </m:sSub>
                  </m:oMath>
                </a14:m>
                <a:r>
                  <a:rPr lang="en-US" sz="2400" dirty="0">
                    <a:latin typeface="Times New Roman" panose="02020603050405020304" pitchFamily="18" charset="0"/>
                    <a:cs typeface="Times New Roman" panose="02020603050405020304" pitchFamily="18" charset="0"/>
                  </a:rPr>
                  <a:t> ) of that species.</a:t>
                </a:r>
                <a:endParaRPr lang="en-US" sz="2400" dirty="0">
                  <a:solidFill>
                    <a:schemeClr val="accent2"/>
                  </a:solidFill>
                  <a:latin typeface="Times New Roman" panose="02020603050405020304" pitchFamily="18" charset="0"/>
                  <a:cs typeface="Times New Roman" panose="02020603050405020304" pitchFamily="18" charset="0"/>
                </a:endParaRPr>
              </a:p>
              <a:p>
                <a:pPr marL="0" indent="0" algn="just">
                  <a:buNone/>
                </a:pPr>
                <a14:m>
                  <m:oMath xmlns:m="http://schemas.openxmlformats.org/officeDocument/2006/math">
                    <m:sSub>
                      <m:sSubPr>
                        <m:ctrlPr>
                          <a:rPr lang="en-US" sz="2400" i="1" smtClean="0">
                            <a:solidFill>
                              <a:schemeClr val="tx1"/>
                            </a:solidFill>
                            <a:latin typeface="Cambria Math" panose="02040503050406030204" pitchFamily="18" charset="0"/>
                          </a:rPr>
                        </m:ctrlPr>
                      </m:sSubPr>
                      <m:e>
                        <m:acc>
                          <m:accPr>
                            <m:chr m:val="̂"/>
                            <m:ctrlPr>
                              <a:rPr lang="en-US" sz="2400" i="1">
                                <a:solidFill>
                                  <a:schemeClr val="tx1"/>
                                </a:solidFill>
                                <a:latin typeface="Cambria Math" panose="02040503050406030204" pitchFamily="18" charset="0"/>
                              </a:rPr>
                            </m:ctrlPr>
                          </m:accPr>
                          <m:e>
                            <m:r>
                              <m:rPr>
                                <m:sty m:val="p"/>
                              </m:rPr>
                              <a:rPr lang="en-US" sz="2400" i="0" smtClean="0">
                                <a:solidFill>
                                  <a:schemeClr val="tx1"/>
                                </a:solidFill>
                                <a:latin typeface="Cambria Math"/>
                              </a:rPr>
                              <m:t>E</m:t>
                            </m:r>
                          </m:e>
                        </m:acc>
                      </m:e>
                      <m:sub>
                        <m:r>
                          <m:rPr>
                            <m:sty m:val="p"/>
                          </m:rPr>
                          <a:rPr lang="en-US" sz="2400" i="0" smtClean="0">
                            <a:solidFill>
                              <a:schemeClr val="tx1"/>
                            </a:solidFill>
                            <a:latin typeface="Cambria Math"/>
                          </a:rPr>
                          <m:t>sy</m:t>
                        </m:r>
                        <m:r>
                          <m:rPr>
                            <m:sty m:val="p"/>
                          </m:rPr>
                          <a:rPr lang="en-US" sz="2400" b="0" i="0" smtClean="0">
                            <a:solidFill>
                              <a:schemeClr val="tx1"/>
                            </a:solidFill>
                            <a:latin typeface="Cambria Math"/>
                          </a:rPr>
                          <m:t>s</m:t>
                        </m:r>
                      </m:sub>
                    </m:sSub>
                    <m:r>
                      <a:rPr lang="en-US" sz="2400" b="0" i="0" dirty="0" smtClean="0">
                        <a:solidFill>
                          <a:schemeClr val="tx1"/>
                        </a:solidFill>
                        <a:latin typeface="Cambria Math"/>
                      </a:rPr>
                      <m:t>=</m:t>
                    </m:r>
                    <m:nary>
                      <m:naryPr>
                        <m:chr m:val="∑"/>
                        <m:ctrlPr>
                          <a:rPr lang="en-US" sz="2400" i="1" dirty="0">
                            <a:solidFill>
                              <a:schemeClr val="tx1"/>
                            </a:solidFill>
                            <a:latin typeface="Cambria Math" panose="02040503050406030204" pitchFamily="18" charset="0"/>
                          </a:rPr>
                        </m:ctrlPr>
                      </m:naryPr>
                      <m:sub>
                        <m:r>
                          <m:rPr>
                            <m:sty m:val="p"/>
                            <m:brk m:alnAt="23"/>
                          </m:rPr>
                          <a:rPr lang="en-US" sz="2400" b="0" i="0" dirty="0" smtClean="0">
                            <a:solidFill>
                              <a:schemeClr val="tx1"/>
                            </a:solidFill>
                            <a:latin typeface="Cambria Math"/>
                          </a:rPr>
                          <m:t>i</m:t>
                        </m:r>
                        <m:r>
                          <a:rPr lang="en-US" sz="2400" b="0" i="0" dirty="0" smtClean="0">
                            <a:solidFill>
                              <a:schemeClr val="tx1"/>
                            </a:solidFill>
                            <a:latin typeface="Cambria Math"/>
                          </a:rPr>
                          <m:t>=1</m:t>
                        </m:r>
                      </m:sub>
                      <m:sup>
                        <m:r>
                          <m:rPr>
                            <m:sty m:val="p"/>
                          </m:rPr>
                          <a:rPr lang="en-US" sz="2400" b="0" i="0" dirty="0" smtClean="0">
                            <a:solidFill>
                              <a:schemeClr val="tx1"/>
                            </a:solidFill>
                            <a:latin typeface="Cambria Math"/>
                          </a:rPr>
                          <m:t>m</m:t>
                        </m:r>
                      </m:sup>
                      <m:e>
                        <m:sSub>
                          <m:sSubPr>
                            <m:ctrlPr>
                              <a:rPr lang="en-US" sz="2400" i="1" dirty="0" smtClean="0">
                                <a:solidFill>
                                  <a:schemeClr val="tx1"/>
                                </a:solidFill>
                                <a:latin typeface="Cambria Math" panose="02040503050406030204" pitchFamily="18" charset="0"/>
                              </a:rPr>
                            </m:ctrlPr>
                          </m:sSubPr>
                          <m:e>
                            <m:r>
                              <m:rPr>
                                <m:sty m:val="p"/>
                              </m:rPr>
                              <a:rPr lang="en-US" sz="2400" b="0" i="0" dirty="0" smtClean="0">
                                <a:solidFill>
                                  <a:schemeClr val="tx1"/>
                                </a:solidFill>
                                <a:latin typeface="Cambria Math"/>
                              </a:rPr>
                              <m:t>N</m:t>
                            </m:r>
                          </m:e>
                          <m:sub>
                            <m:r>
                              <m:rPr>
                                <m:sty m:val="p"/>
                              </m:rPr>
                              <a:rPr lang="en-US" sz="2400" b="0" i="0" dirty="0" smtClean="0">
                                <a:solidFill>
                                  <a:schemeClr val="tx1"/>
                                </a:solidFill>
                                <a:latin typeface="Cambria Math"/>
                              </a:rPr>
                              <m:t>i</m:t>
                            </m:r>
                          </m:sub>
                        </m:sSub>
                        <m:sSub>
                          <m:sSubPr>
                            <m:ctrlPr>
                              <a:rPr lang="en-US" sz="2400" i="1" dirty="0" smtClean="0">
                                <a:solidFill>
                                  <a:schemeClr val="tx1"/>
                                </a:solidFill>
                                <a:latin typeface="Cambria Math" panose="02040503050406030204" pitchFamily="18" charset="0"/>
                              </a:rPr>
                            </m:ctrlPr>
                          </m:sSubPr>
                          <m:e>
                            <m:r>
                              <m:rPr>
                                <m:sty m:val="p"/>
                              </m:rPr>
                              <a:rPr lang="en-US" sz="2400" b="0" i="0" dirty="0" smtClean="0">
                                <a:solidFill>
                                  <a:schemeClr val="tx1"/>
                                </a:solidFill>
                                <a:latin typeface="Cambria Math"/>
                              </a:rPr>
                              <m:t>E</m:t>
                            </m:r>
                          </m:e>
                          <m:sub>
                            <m:r>
                              <m:rPr>
                                <m:sty m:val="p"/>
                              </m:rPr>
                              <a:rPr lang="en-US" sz="2400" b="0" i="0" dirty="0" smtClean="0">
                                <a:solidFill>
                                  <a:schemeClr val="tx1"/>
                                </a:solidFill>
                                <a:latin typeface="Cambria Math"/>
                              </a:rPr>
                              <m:t>i</m:t>
                            </m:r>
                          </m:sub>
                        </m:sSub>
                      </m:e>
                    </m:nary>
                  </m:oMath>
                </a14:m>
                <a:r>
                  <a:rPr lang="en-US" sz="2400" dirty="0">
                    <a:solidFill>
                      <a:schemeClr val="accent2"/>
                    </a:solidFill>
                    <a:latin typeface="Times New Roman" panose="02020603050405020304" pitchFamily="18" charset="0"/>
                    <a:cs typeface="Times New Roman" panose="02020603050405020304" pitchFamily="18" charset="0"/>
                  </a:rPr>
                  <a:t>                                                               </a:t>
                </a:r>
                <a:r>
                  <a:rPr lang="en-US" sz="2400" dirty="0">
                    <a:solidFill>
                      <a:schemeClr val="tx1"/>
                    </a:solidFill>
                    <a:latin typeface="Times New Roman" panose="02020603050405020304" pitchFamily="18" charset="0"/>
                    <a:cs typeface="Times New Roman" panose="02020603050405020304" pitchFamily="18" charset="0"/>
                  </a:rPr>
                  <a:t>(2.13)</a:t>
                </a:r>
              </a:p>
              <a:p>
                <a:pPr marL="0" indent="0" algn="just">
                  <a:lnSpc>
                    <a:spcPct val="150000"/>
                  </a:lnSpc>
                  <a:buNone/>
                </a:pPr>
                <a:r>
                  <a:rPr lang="en-US" sz="2400" dirty="0">
                    <a:solidFill>
                      <a:schemeClr val="accent2"/>
                    </a:solidFill>
                    <a:latin typeface="Times New Roman" panose="02020603050405020304" pitchFamily="18" charset="0"/>
                    <a:cs typeface="Times New Roman" panose="02020603050405020304" pitchFamily="18" charset="0"/>
                  </a:rPr>
                  <a:t>                                                     </a:t>
                </a: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457200" y="762002"/>
                <a:ext cx="8229600" cy="4876798"/>
              </a:xfrm>
              <a:blipFill>
                <a:blip r:embed="rId2"/>
                <a:stretch>
                  <a:fillRect l="-1111" t="-1000" r="-1111"/>
                </a:stretch>
              </a:blipFill>
              <a:ln>
                <a:noFill/>
              </a:ln>
            </p:spPr>
            <p:txBody>
              <a:bodyPr/>
              <a:lstStyle/>
              <a:p>
                <a:r>
                  <a:rPr lang="en-US">
                    <a:noFill/>
                  </a:rPr>
                  <a:t> </a:t>
                </a:r>
              </a:p>
            </p:txBody>
          </p:sp>
        </mc:Fallback>
      </mc:AlternateContent>
      <p:sp>
        <p:nvSpPr>
          <p:cNvPr id="6" name="Slide Number Placeholder 5">
            <a:extLst>
              <a:ext uri="{FF2B5EF4-FFF2-40B4-BE49-F238E27FC236}">
                <a16:creationId xmlns:a16="http://schemas.microsoft.com/office/drawing/2014/main" id="{F9E540ED-1725-5149-7466-D4BB4AF6D9C0}"/>
              </a:ext>
            </a:extLst>
          </p:cNvPr>
          <p:cNvSpPr>
            <a:spLocks noGrp="1"/>
          </p:cNvSpPr>
          <p:nvPr>
            <p:ph type="sldNum" sz="quarter" idx="12"/>
          </p:nvPr>
        </p:nvSpPr>
        <p:spPr/>
        <p:txBody>
          <a:bodyPr/>
          <a:lstStyle/>
          <a:p>
            <a:fld id="{23FDA976-B38A-4EC8-851D-4FD5675DB126}" type="slidenum">
              <a:rPr lang="en-US" smtClean="0"/>
              <a:t>28</a:t>
            </a:fld>
            <a:endParaRPr lang="en-US"/>
          </a:p>
        </p:txBody>
      </p:sp>
      <p:sp>
        <p:nvSpPr>
          <p:cNvPr id="8" name="Title 1">
            <a:extLst>
              <a:ext uri="{FF2B5EF4-FFF2-40B4-BE49-F238E27FC236}">
                <a16:creationId xmlns:a16="http://schemas.microsoft.com/office/drawing/2014/main" id="{AB69FAB3-CE38-4B9E-2B32-67AB39C26992}"/>
              </a:ext>
            </a:extLst>
          </p:cNvPr>
          <p:cNvSpPr>
            <a:spLocks noGrp="1"/>
          </p:cNvSpPr>
          <p:nvPr>
            <p:ph type="title"/>
          </p:nvPr>
        </p:nvSpPr>
        <p:spPr>
          <a:xfrm>
            <a:off x="457200" y="304800"/>
            <a:ext cx="8229600" cy="304800"/>
          </a:xfrm>
        </p:spPr>
        <p:txBody>
          <a:bodyPr>
            <a:noAutofit/>
          </a:bodyPr>
          <a:lstStyle/>
          <a:p>
            <a:r>
              <a:rPr lang="en-US" sz="2800" b="1" dirty="0">
                <a:latin typeface="Times New Roman" panose="02020603050405020304" pitchFamily="18" charset="0"/>
                <a:cs typeface="Times New Roman" panose="02020603050405020304" pitchFamily="18" charset="0"/>
              </a:rPr>
              <a:t>Cont’d</a:t>
            </a:r>
          </a:p>
        </p:txBody>
      </p:sp>
      <p:cxnSp>
        <p:nvCxnSpPr>
          <p:cNvPr id="2" name="Straight Connector 1">
            <a:extLst>
              <a:ext uri="{FF2B5EF4-FFF2-40B4-BE49-F238E27FC236}">
                <a16:creationId xmlns:a16="http://schemas.microsoft.com/office/drawing/2014/main" id="{65FED23D-C0F9-C851-8E78-266A0DD77E90}"/>
              </a:ext>
            </a:extLst>
          </p:cNvPr>
          <p:cNvCxnSpPr>
            <a:cxnSpLocks/>
          </p:cNvCxnSpPr>
          <p:nvPr/>
        </p:nvCxnSpPr>
        <p:spPr>
          <a:xfrm>
            <a:off x="0" y="685800"/>
            <a:ext cx="91440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9" name="Straight Connector 8">
            <a:extLst>
              <a:ext uri="{FF2B5EF4-FFF2-40B4-BE49-F238E27FC236}">
                <a16:creationId xmlns:a16="http://schemas.microsoft.com/office/drawing/2014/main" id="{D3D66E9C-7C4B-E0B9-E196-0B13618117EC}"/>
              </a:ext>
            </a:extLst>
          </p:cNvPr>
          <p:cNvCxnSpPr>
            <a:cxnSpLocks/>
          </p:cNvCxnSpPr>
          <p:nvPr/>
        </p:nvCxnSpPr>
        <p:spPr>
          <a:xfrm>
            <a:off x="0" y="6356350"/>
            <a:ext cx="8839200" cy="0"/>
          </a:xfrm>
          <a:prstGeom prst="line">
            <a:avLst/>
          </a:prstGeom>
        </p:spPr>
        <p:style>
          <a:lnRef idx="3">
            <a:schemeClr val="accent1"/>
          </a:lnRef>
          <a:fillRef idx="0">
            <a:schemeClr val="accent1"/>
          </a:fillRef>
          <a:effectRef idx="2">
            <a:schemeClr val="accent1"/>
          </a:effectRef>
          <a:fontRef idx="minor">
            <a:schemeClr val="tx1"/>
          </a:fontRef>
        </p:style>
      </p:cxnSp>
      <p:sp>
        <p:nvSpPr>
          <p:cNvPr id="4" name="Slide Number Placeholder 5">
            <a:extLst>
              <a:ext uri="{FF2B5EF4-FFF2-40B4-BE49-F238E27FC236}">
                <a16:creationId xmlns:a16="http://schemas.microsoft.com/office/drawing/2014/main" id="{B7ED4424-ADF0-12B2-B99A-D5E68439CDCD}"/>
              </a:ext>
            </a:extLst>
          </p:cNvPr>
          <p:cNvSpPr txBox="1">
            <a:spLocks/>
          </p:cNvSpPr>
          <p:nvPr/>
        </p:nvSpPr>
        <p:spPr>
          <a:xfrm>
            <a:off x="1676400" y="6372915"/>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28</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4237932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7A7BD5-5119-CDAA-9D30-C5922AB19A3E}"/>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EEC170FF-1B06-4D9D-E1F0-E831BAAAD795}"/>
                  </a:ext>
                </a:extLst>
              </p:cNvPr>
              <p:cNvSpPr>
                <a:spLocks noGrp="1"/>
              </p:cNvSpPr>
              <p:nvPr>
                <p:ph idx="1"/>
              </p:nvPr>
            </p:nvSpPr>
            <p:spPr>
              <a:xfrm>
                <a:off x="304800" y="700988"/>
                <a:ext cx="8534400" cy="5290240"/>
              </a:xfrm>
              <a:ln>
                <a:noFill/>
              </a:ln>
            </p:spPr>
            <p:style>
              <a:lnRef idx="2">
                <a:schemeClr val="accent1"/>
              </a:lnRef>
              <a:fillRef idx="1">
                <a:schemeClr val="lt1"/>
              </a:fillRef>
              <a:effectRef idx="0">
                <a:schemeClr val="accent1"/>
              </a:effectRef>
              <a:fontRef idx="minor">
                <a:schemeClr val="dk1"/>
              </a:fontRef>
            </p:style>
            <p:txBody>
              <a:bodyPr>
                <a:noAutofit/>
              </a:bodyPr>
              <a:lstStyle/>
              <a:p>
                <a:pPr marL="0" indent="0">
                  <a:buNone/>
                </a:pPr>
                <a:r>
                  <a:rPr lang="en-US" sz="2400" dirty="0">
                    <a:solidFill>
                      <a:schemeClr val="accent2"/>
                    </a:solidFill>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400" i="1" smtClean="0">
                            <a:solidFill>
                              <a:schemeClr val="accent2"/>
                            </a:solidFill>
                            <a:latin typeface="Cambria Math" panose="02040503050406030204" pitchFamily="18" charset="0"/>
                          </a:rPr>
                        </m:ctrlPr>
                      </m:sSubPr>
                      <m:e>
                        <m:r>
                          <m:rPr>
                            <m:sty m:val="p"/>
                          </m:rPr>
                          <a:rPr lang="en-US" sz="2400" b="0" i="0" smtClean="0">
                            <a:solidFill>
                              <a:schemeClr val="accent2"/>
                            </a:solidFill>
                            <a:latin typeface="Cambria Math"/>
                          </a:rPr>
                          <m:t>E</m:t>
                        </m:r>
                      </m:e>
                      <m:sub>
                        <m:r>
                          <m:rPr>
                            <m:sty m:val="p"/>
                          </m:rPr>
                          <a:rPr lang="en-US" sz="2400" b="0" i="0" smtClean="0">
                            <a:solidFill>
                              <a:schemeClr val="accent2"/>
                            </a:solidFill>
                            <a:latin typeface="Cambria Math"/>
                          </a:rPr>
                          <m:t>i</m:t>
                        </m:r>
                      </m:sub>
                    </m:sSub>
                    <m:r>
                      <a:rPr lang="en-US" sz="2400" b="0" i="0" smtClean="0">
                        <a:solidFill>
                          <a:schemeClr val="accent2"/>
                        </a:solidFill>
                        <a:latin typeface="Cambria Math"/>
                      </a:rPr>
                      <m:t>=</m:t>
                    </m:r>
                    <m:sSub>
                      <m:sSubPr>
                        <m:ctrlPr>
                          <a:rPr lang="en-US" sz="2400" b="0" i="1" smtClean="0">
                            <a:solidFill>
                              <a:schemeClr val="accent2"/>
                            </a:solidFill>
                            <a:latin typeface="Cambria Math" panose="02040503050406030204" pitchFamily="18" charset="0"/>
                          </a:rPr>
                        </m:ctrlPr>
                      </m:sSubPr>
                      <m:e>
                        <m:r>
                          <m:rPr>
                            <m:sty m:val="p"/>
                          </m:rPr>
                          <a:rPr lang="en-US" sz="2400" b="0" i="0" smtClean="0">
                            <a:solidFill>
                              <a:schemeClr val="accent2"/>
                            </a:solidFill>
                            <a:latin typeface="Cambria Math"/>
                          </a:rPr>
                          <m:t>U</m:t>
                        </m:r>
                      </m:e>
                      <m:sub>
                        <m:r>
                          <m:rPr>
                            <m:sty m:val="p"/>
                          </m:rPr>
                          <a:rPr lang="en-US" sz="2400" b="0" i="0" smtClean="0">
                            <a:solidFill>
                              <a:schemeClr val="accent2"/>
                            </a:solidFill>
                            <a:latin typeface="Cambria Math"/>
                          </a:rPr>
                          <m:t>i</m:t>
                        </m:r>
                      </m:sub>
                    </m:sSub>
                    <m:r>
                      <a:rPr lang="en-US" sz="2400" i="0" smtClean="0">
                        <a:solidFill>
                          <a:schemeClr val="accent2"/>
                        </a:solidFill>
                        <a:latin typeface="Cambria Math"/>
                      </a:rPr>
                      <m:t>+</m:t>
                    </m:r>
                    <m:sSub>
                      <m:sSubPr>
                        <m:ctrlPr>
                          <a:rPr lang="en-US" sz="2400" i="1" smtClean="0">
                            <a:solidFill>
                              <a:schemeClr val="accent2"/>
                            </a:solidFill>
                            <a:latin typeface="Cambria Math" panose="02040503050406030204" pitchFamily="18" charset="0"/>
                          </a:rPr>
                        </m:ctrlPr>
                      </m:sSubPr>
                      <m:e>
                        <m:r>
                          <m:rPr>
                            <m:sty m:val="p"/>
                          </m:rPr>
                          <a:rPr lang="en-US" sz="2400" b="0" i="0" smtClean="0">
                            <a:solidFill>
                              <a:schemeClr val="accent2"/>
                            </a:solidFill>
                            <a:latin typeface="Cambria Math"/>
                          </a:rPr>
                          <m:t>KE</m:t>
                        </m:r>
                      </m:e>
                      <m:sub>
                        <m:r>
                          <m:rPr>
                            <m:sty m:val="p"/>
                          </m:rPr>
                          <a:rPr lang="en-US" sz="2400" b="0" i="0" smtClean="0">
                            <a:solidFill>
                              <a:schemeClr val="accent2"/>
                            </a:solidFill>
                            <a:latin typeface="Cambria Math"/>
                          </a:rPr>
                          <m:t>i</m:t>
                        </m:r>
                      </m:sub>
                    </m:sSub>
                    <m:r>
                      <a:rPr lang="en-US" sz="2400" i="0" smtClean="0">
                        <a:solidFill>
                          <a:schemeClr val="accent2"/>
                        </a:solidFill>
                        <a:latin typeface="Cambria Math"/>
                      </a:rPr>
                      <m:t>+</m:t>
                    </m:r>
                    <m:sSub>
                      <m:sSubPr>
                        <m:ctrlPr>
                          <a:rPr lang="en-US" sz="2400" i="1" smtClean="0">
                            <a:solidFill>
                              <a:schemeClr val="accent2"/>
                            </a:solidFill>
                            <a:latin typeface="Cambria Math" panose="02040503050406030204" pitchFamily="18" charset="0"/>
                          </a:rPr>
                        </m:ctrlPr>
                      </m:sSubPr>
                      <m:e>
                        <m:r>
                          <m:rPr>
                            <m:sty m:val="p"/>
                          </m:rPr>
                          <a:rPr lang="en-US" sz="2400" b="0" i="0" smtClean="0">
                            <a:solidFill>
                              <a:schemeClr val="accent2"/>
                            </a:solidFill>
                            <a:latin typeface="Cambria Math"/>
                          </a:rPr>
                          <m:t>PE</m:t>
                        </m:r>
                      </m:e>
                      <m:sub>
                        <m:r>
                          <m:rPr>
                            <m:sty m:val="p"/>
                          </m:rPr>
                          <a:rPr lang="en-US" sz="2400" b="0" i="0" smtClean="0">
                            <a:solidFill>
                              <a:schemeClr val="accent2"/>
                            </a:solidFill>
                            <a:latin typeface="Cambria Math"/>
                          </a:rPr>
                          <m:t>i</m:t>
                        </m:r>
                      </m:sub>
                    </m:sSub>
                  </m:oMath>
                </a14:m>
                <a:r>
                  <a:rPr lang="en-US" sz="2400" dirty="0">
                    <a:solidFill>
                      <a:schemeClr val="accent2"/>
                    </a:solidFill>
                    <a:latin typeface="Times New Roman" panose="02020603050405020304" pitchFamily="18" charset="0"/>
                    <a:cs typeface="Times New Roman" panose="02020603050405020304" pitchFamily="18" charset="0"/>
                  </a:rPr>
                  <a:t>                                                            (2.14)</a:t>
                </a:r>
              </a:p>
              <a:p>
                <a:pPr marL="0" indent="0">
                  <a:buNone/>
                </a:pPr>
                <a:r>
                  <a:rPr lang="en-US" sz="2400" dirty="0">
                    <a:solidFill>
                      <a:srgbClr val="002060"/>
                    </a:solidFill>
                    <a:latin typeface="Times New Roman" panose="02020603050405020304" pitchFamily="18" charset="0"/>
                    <a:cs typeface="Times New Roman" panose="02020603050405020304" pitchFamily="18" charset="0"/>
                  </a:rPr>
                  <a:t>For  a batch  reactor</a:t>
                </a:r>
                <a:r>
                  <a:rPr lang="en-US" sz="2400" dirty="0">
                    <a:latin typeface="Times New Roman" panose="02020603050405020304" pitchFamily="18" charset="0"/>
                    <a:cs typeface="Times New Roman" panose="02020603050405020304" pitchFamily="18" charset="0"/>
                  </a:rPr>
                  <a:t>,  kinetic energy and potential energies are negligible  as compared with internal energy. </a:t>
                </a:r>
              </a:p>
              <a:p>
                <a:pPr marL="0" indent="0">
                  <a:buNone/>
                </a:pPr>
                <a:r>
                  <a:rPr lang="en-US" sz="2400" dirty="0">
                    <a:solidFill>
                      <a:schemeClr val="accent2"/>
                    </a:solidFill>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400" i="1">
                            <a:solidFill>
                              <a:schemeClr val="accent2"/>
                            </a:solidFill>
                            <a:latin typeface="Cambria Math" panose="02040503050406030204" pitchFamily="18" charset="0"/>
                          </a:rPr>
                        </m:ctrlPr>
                      </m:sSubPr>
                      <m:e>
                        <m:r>
                          <m:rPr>
                            <m:sty m:val="p"/>
                          </m:rPr>
                          <a:rPr lang="en-US" sz="2400" i="0" smtClean="0">
                            <a:solidFill>
                              <a:schemeClr val="accent2"/>
                            </a:solidFill>
                            <a:latin typeface="Cambria Math"/>
                          </a:rPr>
                          <m:t>E</m:t>
                        </m:r>
                      </m:e>
                      <m:sub>
                        <m:r>
                          <m:rPr>
                            <m:sty m:val="p"/>
                          </m:rPr>
                          <a:rPr lang="en-US" sz="2400" i="0" smtClean="0">
                            <a:solidFill>
                              <a:schemeClr val="accent2"/>
                            </a:solidFill>
                            <a:latin typeface="Cambria Math"/>
                          </a:rPr>
                          <m:t>i</m:t>
                        </m:r>
                      </m:sub>
                    </m:sSub>
                    <m:r>
                      <a:rPr lang="en-US" sz="2400" i="0" smtClean="0">
                        <a:solidFill>
                          <a:schemeClr val="accent2"/>
                        </a:solidFill>
                        <a:latin typeface="Cambria Math"/>
                      </a:rPr>
                      <m:t>=</m:t>
                    </m:r>
                    <m:sSub>
                      <m:sSubPr>
                        <m:ctrlPr>
                          <a:rPr lang="en-US" sz="2400" i="1">
                            <a:solidFill>
                              <a:schemeClr val="accent2"/>
                            </a:solidFill>
                            <a:latin typeface="Cambria Math" panose="02040503050406030204" pitchFamily="18" charset="0"/>
                          </a:rPr>
                        </m:ctrlPr>
                      </m:sSubPr>
                      <m:e>
                        <m:r>
                          <m:rPr>
                            <m:sty m:val="p"/>
                          </m:rPr>
                          <a:rPr lang="en-US" sz="2400" i="0" smtClean="0">
                            <a:solidFill>
                              <a:schemeClr val="accent2"/>
                            </a:solidFill>
                            <a:latin typeface="Cambria Math"/>
                          </a:rPr>
                          <m:t>U</m:t>
                        </m:r>
                      </m:e>
                      <m:sub>
                        <m:r>
                          <m:rPr>
                            <m:sty m:val="p"/>
                          </m:rPr>
                          <a:rPr lang="en-US" sz="2400" i="0" smtClean="0">
                            <a:solidFill>
                              <a:schemeClr val="accent2"/>
                            </a:solidFill>
                            <a:latin typeface="Cambria Math"/>
                          </a:rPr>
                          <m:t>i</m:t>
                        </m:r>
                      </m:sub>
                    </m:sSub>
                  </m:oMath>
                </a14:m>
                <a:r>
                  <a:rPr lang="en-US" sz="2400" dirty="0">
                    <a:latin typeface="Times New Roman" panose="02020603050405020304" pitchFamily="18" charset="0"/>
                    <a:cs typeface="Times New Roman" panose="02020603050405020304" pitchFamily="18" charset="0"/>
                  </a:rPr>
                  <a:t>                                                                               (2.15)</a:t>
                </a:r>
              </a:p>
              <a:p>
                <a:pPr marL="0" indent="0">
                  <a:buNone/>
                </a:pPr>
                <a:r>
                  <a:rPr lang="en-US" sz="2400" dirty="0">
                    <a:latin typeface="Times New Roman" panose="02020603050405020304" pitchFamily="18" charset="0"/>
                    <a:cs typeface="Times New Roman" panose="02020603050405020304" pitchFamily="18" charset="0"/>
                  </a:rPr>
                  <a:t>From definition of enthalpy  </a:t>
                </a:r>
              </a:p>
              <a:p>
                <a:pPr marL="0" indent="0">
                  <a:buNone/>
                </a:pPr>
                <a14:m>
                  <m:oMath xmlns:m="http://schemas.openxmlformats.org/officeDocument/2006/math">
                    <m:r>
                      <a:rPr lang="en-US" sz="2400" i="1">
                        <a:solidFill>
                          <a:schemeClr val="accent2"/>
                        </a:solidFill>
                        <a:latin typeface="Cambria Math"/>
                      </a:rPr>
                      <m:t> </m:t>
                    </m:r>
                    <m:sSub>
                      <m:sSubPr>
                        <m:ctrlPr>
                          <a:rPr lang="en-US" sz="2400" i="1">
                            <a:solidFill>
                              <a:schemeClr val="accent2"/>
                            </a:solidFill>
                            <a:latin typeface="Cambria Math" panose="02040503050406030204" pitchFamily="18" charset="0"/>
                          </a:rPr>
                        </m:ctrlPr>
                      </m:sSubPr>
                      <m:e>
                        <m:r>
                          <a:rPr lang="en-US" sz="2400" i="1">
                            <a:solidFill>
                              <a:schemeClr val="accent2"/>
                            </a:solidFill>
                            <a:latin typeface="Cambria Math"/>
                          </a:rPr>
                          <m:t>𝐻</m:t>
                        </m:r>
                      </m:e>
                      <m:sub>
                        <m:r>
                          <a:rPr lang="en-US" sz="2400" i="1">
                            <a:solidFill>
                              <a:schemeClr val="accent2"/>
                            </a:solidFill>
                            <a:latin typeface="Cambria Math"/>
                          </a:rPr>
                          <m:t>𝑖</m:t>
                        </m:r>
                      </m:sub>
                    </m:sSub>
                    <m:r>
                      <a:rPr lang="en-US" sz="2400" i="1">
                        <a:solidFill>
                          <a:schemeClr val="accent2"/>
                        </a:solidFill>
                        <a:latin typeface="Cambria Math"/>
                      </a:rPr>
                      <m:t>= </m:t>
                    </m:r>
                    <m:sSub>
                      <m:sSubPr>
                        <m:ctrlPr>
                          <a:rPr lang="en-US" sz="2400" i="1">
                            <a:solidFill>
                              <a:schemeClr val="accent2"/>
                            </a:solidFill>
                            <a:latin typeface="Cambria Math" panose="02040503050406030204" pitchFamily="18" charset="0"/>
                          </a:rPr>
                        </m:ctrlPr>
                      </m:sSubPr>
                      <m:e>
                        <m:r>
                          <a:rPr lang="en-US" sz="2400" i="1">
                            <a:solidFill>
                              <a:schemeClr val="accent2"/>
                            </a:solidFill>
                            <a:latin typeface="Cambria Math"/>
                          </a:rPr>
                          <m:t>𝑈</m:t>
                        </m:r>
                      </m:e>
                      <m:sub>
                        <m:r>
                          <a:rPr lang="en-US" sz="2400" i="1">
                            <a:solidFill>
                              <a:schemeClr val="accent2"/>
                            </a:solidFill>
                            <a:latin typeface="Cambria Math"/>
                          </a:rPr>
                          <m:t>𝑖</m:t>
                        </m:r>
                      </m:sub>
                    </m:sSub>
                    <m:r>
                      <a:rPr lang="en-US" sz="2400" i="1">
                        <a:solidFill>
                          <a:schemeClr val="accent2"/>
                        </a:solidFill>
                        <a:latin typeface="Cambria Math"/>
                      </a:rPr>
                      <m:t>+</m:t>
                    </m:r>
                    <m:r>
                      <a:rPr lang="en-US" sz="2400" i="1">
                        <a:solidFill>
                          <a:schemeClr val="accent2"/>
                        </a:solidFill>
                        <a:latin typeface="Cambria Math"/>
                      </a:rPr>
                      <m:t>𝑃</m:t>
                    </m:r>
                    <m:sSub>
                      <m:sSubPr>
                        <m:ctrlPr>
                          <a:rPr lang="en-US" sz="2400" i="1">
                            <a:solidFill>
                              <a:schemeClr val="accent2"/>
                            </a:solidFill>
                            <a:latin typeface="Cambria Math" panose="02040503050406030204" pitchFamily="18" charset="0"/>
                          </a:rPr>
                        </m:ctrlPr>
                      </m:sSubPr>
                      <m:e>
                        <m:acc>
                          <m:accPr>
                            <m:chr m:val="̃"/>
                            <m:ctrlPr>
                              <a:rPr lang="en-US" sz="2400" i="1">
                                <a:solidFill>
                                  <a:schemeClr val="accent2"/>
                                </a:solidFill>
                                <a:latin typeface="Cambria Math" panose="02040503050406030204" pitchFamily="18" charset="0"/>
                              </a:rPr>
                            </m:ctrlPr>
                          </m:accPr>
                          <m:e>
                            <m:r>
                              <a:rPr lang="en-US" sz="2400" i="1">
                                <a:solidFill>
                                  <a:schemeClr val="accent2"/>
                                </a:solidFill>
                                <a:latin typeface="Cambria Math"/>
                              </a:rPr>
                              <m:t>𝑉</m:t>
                            </m:r>
                          </m:e>
                        </m:acc>
                      </m:e>
                      <m:sub>
                        <m:r>
                          <a:rPr lang="en-US" sz="2400" i="1">
                            <a:solidFill>
                              <a:schemeClr val="accent2"/>
                            </a:solidFill>
                            <a:latin typeface="Cambria Math"/>
                          </a:rPr>
                          <m:t>𝑖</m:t>
                        </m:r>
                      </m:sub>
                    </m:sSub>
                  </m:oMath>
                </a14:m>
                <a:r>
                  <a:rPr lang="en-US" sz="2400" dirty="0">
                    <a:latin typeface="Times New Roman" panose="02020603050405020304" pitchFamily="18" charset="0"/>
                    <a:cs typeface="Times New Roman" panose="02020603050405020304" pitchFamily="18" charset="0"/>
                  </a:rPr>
                  <a:t>                                                                       (2.16)</a:t>
                </a:r>
              </a:p>
              <a:p>
                <a:pPr marL="0" indent="0">
                  <a:buNone/>
                </a:pPr>
                <a:r>
                  <a:rPr lang="en-US" sz="2400" dirty="0">
                    <a:latin typeface="Times New Roman" panose="02020603050405020304" pitchFamily="18" charset="0"/>
                    <a:cs typeface="Times New Roman" panose="02020603050405020304" pitchFamily="18" charset="0"/>
                  </a:rPr>
                  <a:t>By re-arranging equation (2.16), it becomes </a:t>
                </a:r>
              </a:p>
              <a:p>
                <a:pPr marL="0" indent="0">
                  <a:buNone/>
                </a:pPr>
                <a14:m>
                  <m:oMath xmlns:m="http://schemas.openxmlformats.org/officeDocument/2006/math">
                    <m:sSub>
                      <m:sSubPr>
                        <m:ctrlPr>
                          <a:rPr lang="en-US" sz="2400" i="1" smtClean="0">
                            <a:solidFill>
                              <a:schemeClr val="accent2"/>
                            </a:solidFill>
                            <a:latin typeface="Cambria Math" panose="02040503050406030204" pitchFamily="18" charset="0"/>
                          </a:rPr>
                        </m:ctrlPr>
                      </m:sSubPr>
                      <m:e>
                        <m:r>
                          <a:rPr lang="en-US" sz="2400" i="1">
                            <a:solidFill>
                              <a:schemeClr val="accent2"/>
                            </a:solidFill>
                            <a:latin typeface="Cambria Math"/>
                          </a:rPr>
                          <m:t>𝑈</m:t>
                        </m:r>
                      </m:e>
                      <m:sub>
                        <m:r>
                          <a:rPr lang="en-US" sz="2400" i="1">
                            <a:solidFill>
                              <a:schemeClr val="accent2"/>
                            </a:solidFill>
                            <a:latin typeface="Cambria Math"/>
                          </a:rPr>
                          <m:t>𝑖</m:t>
                        </m:r>
                      </m:sub>
                    </m:sSub>
                    <m:r>
                      <a:rPr lang="en-US" sz="2400" i="1">
                        <a:solidFill>
                          <a:schemeClr val="accent2"/>
                        </a:solidFill>
                        <a:latin typeface="Cambria Math"/>
                      </a:rPr>
                      <m:t>=</m:t>
                    </m:r>
                    <m:sSub>
                      <m:sSubPr>
                        <m:ctrlPr>
                          <a:rPr lang="en-US" sz="2400" i="1">
                            <a:solidFill>
                              <a:schemeClr val="accent2"/>
                            </a:solidFill>
                            <a:latin typeface="Cambria Math" panose="02040503050406030204" pitchFamily="18" charset="0"/>
                          </a:rPr>
                        </m:ctrlPr>
                      </m:sSubPr>
                      <m:e>
                        <m:r>
                          <a:rPr lang="en-US" sz="2400" i="1">
                            <a:solidFill>
                              <a:schemeClr val="accent2"/>
                            </a:solidFill>
                            <a:latin typeface="Cambria Math"/>
                          </a:rPr>
                          <m:t>𝐻</m:t>
                        </m:r>
                      </m:e>
                      <m:sub>
                        <m:r>
                          <a:rPr lang="en-US" sz="2400" i="1">
                            <a:solidFill>
                              <a:schemeClr val="accent2"/>
                            </a:solidFill>
                            <a:latin typeface="Cambria Math"/>
                          </a:rPr>
                          <m:t>𝑖</m:t>
                        </m:r>
                      </m:sub>
                    </m:sSub>
                    <m:r>
                      <a:rPr lang="en-US" sz="2400" i="1">
                        <a:solidFill>
                          <a:schemeClr val="accent2"/>
                        </a:solidFill>
                        <a:latin typeface="Cambria Math"/>
                      </a:rPr>
                      <m:t>−</m:t>
                    </m:r>
                    <m:r>
                      <a:rPr lang="en-US" sz="2400" i="1">
                        <a:solidFill>
                          <a:schemeClr val="accent2"/>
                        </a:solidFill>
                        <a:latin typeface="Cambria Math"/>
                      </a:rPr>
                      <m:t>𝑃</m:t>
                    </m:r>
                    <m:sSub>
                      <m:sSubPr>
                        <m:ctrlPr>
                          <a:rPr lang="en-US" sz="2400" i="1">
                            <a:solidFill>
                              <a:schemeClr val="accent2"/>
                            </a:solidFill>
                            <a:latin typeface="Cambria Math" panose="02040503050406030204" pitchFamily="18" charset="0"/>
                          </a:rPr>
                        </m:ctrlPr>
                      </m:sSubPr>
                      <m:e>
                        <m:acc>
                          <m:accPr>
                            <m:chr m:val="̃"/>
                            <m:ctrlPr>
                              <a:rPr lang="en-US" sz="2400" i="1">
                                <a:solidFill>
                                  <a:schemeClr val="accent2"/>
                                </a:solidFill>
                                <a:latin typeface="Cambria Math" panose="02040503050406030204" pitchFamily="18" charset="0"/>
                              </a:rPr>
                            </m:ctrlPr>
                          </m:accPr>
                          <m:e>
                            <m:r>
                              <a:rPr lang="en-US" sz="2400" i="1">
                                <a:solidFill>
                                  <a:schemeClr val="accent2"/>
                                </a:solidFill>
                                <a:latin typeface="Cambria Math"/>
                              </a:rPr>
                              <m:t>𝑉</m:t>
                            </m:r>
                          </m:e>
                        </m:acc>
                      </m:e>
                      <m:sub>
                        <m:r>
                          <a:rPr lang="en-US" sz="2400" i="1">
                            <a:solidFill>
                              <a:schemeClr val="accent2"/>
                            </a:solidFill>
                            <a:latin typeface="Cambria Math"/>
                          </a:rPr>
                          <m:t>𝑖</m:t>
                        </m:r>
                      </m:sub>
                    </m:sSub>
                  </m:oMath>
                </a14:m>
                <a:r>
                  <a:rPr lang="en-US" sz="2400" dirty="0">
                    <a:latin typeface="Times New Roman" panose="02020603050405020304" pitchFamily="18" charset="0"/>
                    <a:cs typeface="Times New Roman" panose="02020603050405020304" pitchFamily="18" charset="0"/>
                  </a:rPr>
                  <a:t>                                                                          (2.17)</a:t>
                </a:r>
              </a:p>
              <a:p>
                <a:pPr marL="0" indent="0">
                  <a:buNone/>
                </a:pPr>
                <a:r>
                  <a:rPr lang="en-US" sz="2400" dirty="0">
                    <a:solidFill>
                      <a:srgbClr val="002060"/>
                    </a:solidFill>
                    <a:latin typeface="Times New Roman" panose="02020603050405020304" pitchFamily="18" charset="0"/>
                    <a:cs typeface="Times New Roman" panose="02020603050405020304" pitchFamily="18" charset="0"/>
                  </a:rPr>
                  <a:t>Where: </a:t>
                </a:r>
                <a14:m>
                  <m:oMath xmlns:m="http://schemas.openxmlformats.org/officeDocument/2006/math">
                    <m:sSub>
                      <m:sSubPr>
                        <m:ctrlPr>
                          <a:rPr lang="en-US" sz="2400" i="1">
                            <a:solidFill>
                              <a:schemeClr val="accent2"/>
                            </a:solidFill>
                            <a:latin typeface="Cambria Math" panose="02040503050406030204" pitchFamily="18" charset="0"/>
                          </a:rPr>
                        </m:ctrlPr>
                      </m:sSubPr>
                      <m:e>
                        <m:acc>
                          <m:accPr>
                            <m:chr m:val="̃"/>
                            <m:ctrlPr>
                              <a:rPr lang="en-US" sz="2400" i="1">
                                <a:solidFill>
                                  <a:schemeClr val="accent2"/>
                                </a:solidFill>
                                <a:latin typeface="Cambria Math" panose="02040503050406030204" pitchFamily="18" charset="0"/>
                              </a:rPr>
                            </m:ctrlPr>
                          </m:accPr>
                          <m:e>
                            <m:r>
                              <a:rPr lang="en-US" sz="2400" i="1">
                                <a:solidFill>
                                  <a:schemeClr val="accent2"/>
                                </a:solidFill>
                                <a:latin typeface="Cambria Math"/>
                              </a:rPr>
                              <m:t>𝑉</m:t>
                            </m:r>
                          </m:e>
                        </m:acc>
                      </m:e>
                      <m:sub>
                        <m:r>
                          <a:rPr lang="en-US" sz="2400" i="1">
                            <a:solidFill>
                              <a:schemeClr val="accent2"/>
                            </a:solidFill>
                            <a:latin typeface="Cambria Math"/>
                          </a:rPr>
                          <m:t>𝑖</m:t>
                        </m:r>
                      </m:sub>
                    </m:sSub>
                  </m:oMath>
                </a14:m>
                <a:r>
                  <a:rPr lang="en-US" sz="2400" dirty="0">
                    <a:latin typeface="Times New Roman" panose="02020603050405020304" pitchFamily="18" charset="0"/>
                    <a:cs typeface="Times New Roman" panose="02020603050405020304" pitchFamily="18" charset="0"/>
                  </a:rPr>
                  <a:t> is  molar  specific volume, </a:t>
                </a:r>
                <a:r>
                  <a:rPr lang="en-US" sz="2400" i="1" dirty="0">
                    <a:latin typeface="Times New Roman" panose="02020603050405020304" pitchFamily="18" charset="0"/>
                    <a:cs typeface="Times New Roman" panose="02020603050405020304" pitchFamily="18" charset="0"/>
                  </a:rPr>
                  <a:t>Hi</a:t>
                </a:r>
                <a:r>
                  <a:rPr lang="en-US" sz="2400" dirty="0">
                    <a:latin typeface="Times New Roman" panose="02020603050405020304" pitchFamily="18" charset="0"/>
                    <a:cs typeface="Times New Roman" panose="02020603050405020304" pitchFamily="18" charset="0"/>
                  </a:rPr>
                  <a:t> is specific enthalpy and </a:t>
                </a:r>
                <a:r>
                  <a:rPr lang="en-US" sz="2400" i="1" dirty="0">
                    <a:latin typeface="Times New Roman" panose="02020603050405020304" pitchFamily="18" charset="0"/>
                    <a:cs typeface="Times New Roman" panose="02020603050405020304" pitchFamily="18" charset="0"/>
                  </a:rPr>
                  <a:t>Ui</a:t>
                </a:r>
                <a:r>
                  <a:rPr lang="en-US" sz="2400" dirty="0">
                    <a:latin typeface="Times New Roman" panose="02020603050405020304" pitchFamily="18" charset="0"/>
                    <a:cs typeface="Times New Roman" panose="02020603050405020304" pitchFamily="18" charset="0"/>
                  </a:rPr>
                  <a:t> is specific internal energy</a:t>
                </a:r>
              </a:p>
              <a:p>
                <a:pPr marL="0" indent="0">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EEC170FF-1B06-4D9D-E1F0-E831BAAAD795}"/>
                  </a:ext>
                </a:extLst>
              </p:cNvPr>
              <p:cNvSpPr>
                <a:spLocks noGrp="1" noRot="1" noChangeAspect="1" noMove="1" noResize="1" noEditPoints="1" noAdjustHandles="1" noChangeArrowheads="1" noChangeShapeType="1" noTextEdit="1"/>
              </p:cNvSpPr>
              <p:nvPr>
                <p:ph idx="1"/>
              </p:nvPr>
            </p:nvSpPr>
            <p:spPr>
              <a:xfrm>
                <a:off x="304800" y="700988"/>
                <a:ext cx="8534400" cy="5290240"/>
              </a:xfrm>
              <a:blipFill>
                <a:blip r:embed="rId2"/>
                <a:stretch>
                  <a:fillRect l="-1071" t="-922"/>
                </a:stretch>
              </a:blipFill>
              <a:ln>
                <a:noFill/>
              </a:ln>
            </p:spPr>
            <p:txBody>
              <a:bodyPr/>
              <a:lstStyle/>
              <a:p>
                <a:r>
                  <a:rPr lang="en-US">
                    <a:noFill/>
                  </a:rPr>
                  <a:t> </a:t>
                </a:r>
              </a:p>
            </p:txBody>
          </p:sp>
        </mc:Fallback>
      </mc:AlternateContent>
      <p:sp>
        <p:nvSpPr>
          <p:cNvPr id="6" name="Slide Number Placeholder 5">
            <a:extLst>
              <a:ext uri="{FF2B5EF4-FFF2-40B4-BE49-F238E27FC236}">
                <a16:creationId xmlns:a16="http://schemas.microsoft.com/office/drawing/2014/main" id="{4CAB103A-BF6F-F308-BC06-4C0278ADC69B}"/>
              </a:ext>
            </a:extLst>
          </p:cNvPr>
          <p:cNvSpPr>
            <a:spLocks noGrp="1"/>
          </p:cNvSpPr>
          <p:nvPr>
            <p:ph type="sldNum" sz="quarter" idx="12"/>
          </p:nvPr>
        </p:nvSpPr>
        <p:spPr/>
        <p:txBody>
          <a:bodyPr/>
          <a:lstStyle/>
          <a:p>
            <a:fld id="{23FDA976-B38A-4EC8-851D-4FD5675DB126}" type="slidenum">
              <a:rPr lang="en-US" smtClean="0"/>
              <a:t>29</a:t>
            </a:fld>
            <a:endParaRPr lang="en-US"/>
          </a:p>
        </p:txBody>
      </p:sp>
      <p:sp>
        <p:nvSpPr>
          <p:cNvPr id="8" name="Title 1">
            <a:extLst>
              <a:ext uri="{FF2B5EF4-FFF2-40B4-BE49-F238E27FC236}">
                <a16:creationId xmlns:a16="http://schemas.microsoft.com/office/drawing/2014/main" id="{3AC79798-CB34-A05D-2BB6-6D22C26D661E}"/>
              </a:ext>
            </a:extLst>
          </p:cNvPr>
          <p:cNvSpPr>
            <a:spLocks noGrp="1"/>
          </p:cNvSpPr>
          <p:nvPr>
            <p:ph type="title"/>
          </p:nvPr>
        </p:nvSpPr>
        <p:spPr>
          <a:xfrm>
            <a:off x="457200" y="213414"/>
            <a:ext cx="8229600" cy="304800"/>
          </a:xfrm>
        </p:spPr>
        <p:txBody>
          <a:bodyPr>
            <a:noAutofit/>
          </a:bodyPr>
          <a:lstStyle/>
          <a:p>
            <a:r>
              <a:rPr lang="en-US" sz="2800" b="1" dirty="0">
                <a:latin typeface="Times New Roman" panose="02020603050405020304" pitchFamily="18" charset="0"/>
                <a:cs typeface="Times New Roman" panose="02020603050405020304" pitchFamily="18" charset="0"/>
              </a:rPr>
              <a:t>Cont’d</a:t>
            </a:r>
          </a:p>
        </p:txBody>
      </p:sp>
      <p:cxnSp>
        <p:nvCxnSpPr>
          <p:cNvPr id="2" name="Straight Connector 1">
            <a:extLst>
              <a:ext uri="{FF2B5EF4-FFF2-40B4-BE49-F238E27FC236}">
                <a16:creationId xmlns:a16="http://schemas.microsoft.com/office/drawing/2014/main" id="{7346944A-E1B3-6439-530F-BCE4C6F7854D}"/>
              </a:ext>
            </a:extLst>
          </p:cNvPr>
          <p:cNvCxnSpPr>
            <a:cxnSpLocks/>
          </p:cNvCxnSpPr>
          <p:nvPr/>
        </p:nvCxnSpPr>
        <p:spPr>
          <a:xfrm>
            <a:off x="0" y="609600"/>
            <a:ext cx="91440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9" name="Straight Connector 8">
            <a:extLst>
              <a:ext uri="{FF2B5EF4-FFF2-40B4-BE49-F238E27FC236}">
                <a16:creationId xmlns:a16="http://schemas.microsoft.com/office/drawing/2014/main" id="{163518D4-F137-07A1-65FD-D8522DFE832A}"/>
              </a:ext>
            </a:extLst>
          </p:cNvPr>
          <p:cNvCxnSpPr>
            <a:cxnSpLocks/>
          </p:cNvCxnSpPr>
          <p:nvPr/>
        </p:nvCxnSpPr>
        <p:spPr>
          <a:xfrm>
            <a:off x="0" y="6356350"/>
            <a:ext cx="8839200" cy="0"/>
          </a:xfrm>
          <a:prstGeom prst="line">
            <a:avLst/>
          </a:prstGeom>
        </p:spPr>
        <p:style>
          <a:lnRef idx="3">
            <a:schemeClr val="accent1"/>
          </a:lnRef>
          <a:fillRef idx="0">
            <a:schemeClr val="accent1"/>
          </a:fillRef>
          <a:effectRef idx="2">
            <a:schemeClr val="accent1"/>
          </a:effectRef>
          <a:fontRef idx="minor">
            <a:schemeClr val="tx1"/>
          </a:fontRef>
        </p:style>
      </p:cxnSp>
      <p:sp>
        <p:nvSpPr>
          <p:cNvPr id="4" name="Slide Number Placeholder 5">
            <a:extLst>
              <a:ext uri="{FF2B5EF4-FFF2-40B4-BE49-F238E27FC236}">
                <a16:creationId xmlns:a16="http://schemas.microsoft.com/office/drawing/2014/main" id="{10B3F668-53ED-D153-F142-455A074BE417}"/>
              </a:ext>
            </a:extLst>
          </p:cNvPr>
          <p:cNvSpPr txBox="1">
            <a:spLocks/>
          </p:cNvSpPr>
          <p:nvPr/>
        </p:nvSpPr>
        <p:spPr>
          <a:xfrm>
            <a:off x="1676400" y="6372915"/>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29</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9890700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609600" y="838200"/>
                <a:ext cx="8534400" cy="5943600"/>
              </a:xfrm>
            </p:spPr>
            <p:txBody>
              <a:bodyPr>
                <a:noAutofit/>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By substituting  equation (2.17) into equation (2.15) , you get </a:t>
                </a:r>
              </a:p>
              <a:p>
                <a:pPr marL="0" indent="0">
                  <a:lnSpc>
                    <a:spcPct val="150000"/>
                  </a:lnSpc>
                  <a:buNone/>
                </a:pPr>
                <a:r>
                  <a:rPr lang="en-US" sz="24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400" i="1">
                            <a:solidFill>
                              <a:schemeClr val="accent2"/>
                            </a:solidFill>
                            <a:latin typeface="Cambria Math" panose="02040503050406030204" pitchFamily="18" charset="0"/>
                          </a:rPr>
                        </m:ctrlPr>
                      </m:sSubPr>
                      <m:e>
                        <m:r>
                          <a:rPr lang="en-US" sz="2400" i="1">
                            <a:solidFill>
                              <a:schemeClr val="accent2"/>
                            </a:solidFill>
                            <a:latin typeface="Cambria Math"/>
                          </a:rPr>
                          <m:t>𝐸</m:t>
                        </m:r>
                      </m:e>
                      <m:sub>
                        <m:r>
                          <a:rPr lang="en-US" sz="2400" i="1">
                            <a:solidFill>
                              <a:schemeClr val="accent2"/>
                            </a:solidFill>
                            <a:latin typeface="Cambria Math"/>
                          </a:rPr>
                          <m:t>𝑖</m:t>
                        </m:r>
                      </m:sub>
                    </m:sSub>
                    <m:r>
                      <a:rPr lang="en-US" sz="2400" i="1">
                        <a:solidFill>
                          <a:schemeClr val="accent2"/>
                        </a:solidFill>
                        <a:latin typeface="Cambria Math"/>
                      </a:rPr>
                      <m:t>=</m:t>
                    </m:r>
                    <m:sSub>
                      <m:sSubPr>
                        <m:ctrlPr>
                          <a:rPr lang="en-US" sz="2400" i="1">
                            <a:solidFill>
                              <a:schemeClr val="accent2"/>
                            </a:solidFill>
                            <a:latin typeface="Cambria Math" panose="02040503050406030204" pitchFamily="18" charset="0"/>
                          </a:rPr>
                        </m:ctrlPr>
                      </m:sSubPr>
                      <m:e>
                        <m:r>
                          <a:rPr lang="en-US" sz="2400" i="1">
                            <a:solidFill>
                              <a:schemeClr val="accent2"/>
                            </a:solidFill>
                            <a:latin typeface="Cambria Math"/>
                          </a:rPr>
                          <m:t>𝐻</m:t>
                        </m:r>
                      </m:e>
                      <m:sub>
                        <m:r>
                          <a:rPr lang="en-US" sz="2400" i="1">
                            <a:solidFill>
                              <a:schemeClr val="accent2"/>
                            </a:solidFill>
                            <a:latin typeface="Cambria Math"/>
                          </a:rPr>
                          <m:t>𝑖</m:t>
                        </m:r>
                      </m:sub>
                    </m:sSub>
                    <m:r>
                      <a:rPr lang="en-US" sz="2400" i="1">
                        <a:solidFill>
                          <a:schemeClr val="accent2"/>
                        </a:solidFill>
                        <a:latin typeface="Cambria Math"/>
                      </a:rPr>
                      <m:t>−</m:t>
                    </m:r>
                    <m:r>
                      <a:rPr lang="en-US" sz="2400" i="1">
                        <a:solidFill>
                          <a:schemeClr val="accent2"/>
                        </a:solidFill>
                        <a:latin typeface="Cambria Math"/>
                      </a:rPr>
                      <m:t>𝑃</m:t>
                    </m:r>
                    <m:sSub>
                      <m:sSubPr>
                        <m:ctrlPr>
                          <a:rPr lang="en-US" sz="2400" i="1">
                            <a:solidFill>
                              <a:schemeClr val="accent2"/>
                            </a:solidFill>
                            <a:latin typeface="Cambria Math" panose="02040503050406030204" pitchFamily="18" charset="0"/>
                          </a:rPr>
                        </m:ctrlPr>
                      </m:sSubPr>
                      <m:e>
                        <m:acc>
                          <m:accPr>
                            <m:chr m:val="̃"/>
                            <m:ctrlPr>
                              <a:rPr lang="en-US" sz="2400" i="1" smtClean="0">
                                <a:solidFill>
                                  <a:schemeClr val="accent2"/>
                                </a:solidFill>
                                <a:latin typeface="Cambria Math" panose="02040503050406030204" pitchFamily="18" charset="0"/>
                              </a:rPr>
                            </m:ctrlPr>
                          </m:accPr>
                          <m:e>
                            <m:r>
                              <a:rPr lang="en-US" sz="2400" i="1">
                                <a:solidFill>
                                  <a:schemeClr val="accent2"/>
                                </a:solidFill>
                                <a:latin typeface="Cambria Math"/>
                              </a:rPr>
                              <m:t>𝑉</m:t>
                            </m:r>
                          </m:e>
                        </m:acc>
                      </m:e>
                      <m:sub>
                        <m:r>
                          <a:rPr lang="en-US" sz="2400" i="1">
                            <a:solidFill>
                              <a:schemeClr val="accent2"/>
                            </a:solidFill>
                            <a:latin typeface="Cambria Math"/>
                          </a:rPr>
                          <m:t>𝑖</m:t>
                        </m:r>
                      </m:sub>
                    </m:sSub>
                  </m:oMath>
                </a14:m>
                <a:r>
                  <a:rPr lang="en-US" sz="2400" dirty="0">
                    <a:latin typeface="Times New Roman" panose="02020603050405020304" pitchFamily="18" charset="0"/>
                    <a:cs typeface="Times New Roman" panose="02020603050405020304" pitchFamily="18" charset="0"/>
                  </a:rPr>
                  <a:t>                                                     (2.18)</a:t>
                </a:r>
              </a:p>
              <a:p>
                <a:pPr marL="0" indent="0">
                  <a:lnSpc>
                    <a:spcPct val="150000"/>
                  </a:lnSpc>
                  <a:buNone/>
                </a:pPr>
                <a:r>
                  <a:rPr lang="en-US" sz="2400" dirty="0">
                    <a:latin typeface="Times New Roman" panose="02020603050405020304" pitchFamily="18" charset="0"/>
                    <a:cs typeface="Times New Roman" panose="02020603050405020304" pitchFamily="18" charset="0"/>
                  </a:rPr>
                  <a:t>To find the total energy , substitute  equation(2.18) into equation (2.13). </a:t>
                </a:r>
              </a:p>
              <a:p>
                <a:pPr marL="0" indent="0">
                  <a:lnSpc>
                    <a:spcPct val="150000"/>
                  </a:lnSpc>
                  <a:buNone/>
                </a:pPr>
                <a14:m>
                  <m:oMath xmlns:m="http://schemas.openxmlformats.org/officeDocument/2006/math">
                    <m:sSub>
                      <m:sSubPr>
                        <m:ctrlPr>
                          <a:rPr lang="en-US" sz="2400" i="1">
                            <a:latin typeface="Cambria Math" panose="02040503050406030204" pitchFamily="18" charset="0"/>
                          </a:rPr>
                        </m:ctrlPr>
                      </m:sSubPr>
                      <m:e>
                        <m:acc>
                          <m:accPr>
                            <m:chr m:val="̂"/>
                            <m:ctrlPr>
                              <a:rPr lang="en-US" sz="2400" i="1">
                                <a:latin typeface="Cambria Math" panose="02040503050406030204" pitchFamily="18" charset="0"/>
                              </a:rPr>
                            </m:ctrlPr>
                          </m:accPr>
                          <m:e>
                            <m:r>
                              <a:rPr lang="en-US" sz="2400" i="1">
                                <a:latin typeface="Cambria Math"/>
                              </a:rPr>
                              <m:t>𝐸</m:t>
                            </m:r>
                          </m:e>
                        </m:acc>
                      </m:e>
                      <m:sub>
                        <m:r>
                          <a:rPr lang="en-US" sz="2400" i="1">
                            <a:latin typeface="Cambria Math"/>
                          </a:rPr>
                          <m:t>𝑠𝑦𝑠</m:t>
                        </m:r>
                      </m:sub>
                    </m:sSub>
                    <m:r>
                      <a:rPr lang="en-US" sz="2400" i="1">
                        <a:latin typeface="Cambria Math"/>
                      </a:rPr>
                      <m:t>=</m:t>
                    </m:r>
                    <m:nary>
                      <m:naryPr>
                        <m:chr m:val="∑"/>
                        <m:ctrlPr>
                          <a:rPr lang="en-US" sz="2400" i="1" smtClean="0">
                            <a:latin typeface="Cambria Math" panose="02040503050406030204" pitchFamily="18" charset="0"/>
                          </a:rPr>
                        </m:ctrlPr>
                      </m:naryPr>
                      <m:sub>
                        <m:r>
                          <m:rPr>
                            <m:brk m:alnAt="23"/>
                          </m:rPr>
                          <a:rPr lang="en-US" sz="2400" i="1">
                            <a:latin typeface="Cambria Math"/>
                          </a:rPr>
                          <m:t>𝑖</m:t>
                        </m:r>
                        <m:r>
                          <a:rPr lang="en-US" sz="2400" i="1">
                            <a:latin typeface="Cambria Math"/>
                          </a:rPr>
                          <m:t>=1</m:t>
                        </m:r>
                      </m:sub>
                      <m:sup>
                        <m:r>
                          <a:rPr lang="en-US" sz="2400" i="1">
                            <a:latin typeface="Cambria Math"/>
                          </a:rPr>
                          <m:t>𝑚</m:t>
                        </m:r>
                      </m:sup>
                      <m:e>
                        <m:sSub>
                          <m:sSubPr>
                            <m:ctrlPr>
                              <a:rPr lang="en-US" sz="2400" i="1">
                                <a:latin typeface="Cambria Math" panose="02040503050406030204" pitchFamily="18" charset="0"/>
                              </a:rPr>
                            </m:ctrlPr>
                          </m:sSubPr>
                          <m:e>
                            <m:r>
                              <a:rPr lang="en-US" sz="2400" i="1">
                                <a:latin typeface="Cambria Math"/>
                              </a:rPr>
                              <m:t>𝑁</m:t>
                            </m:r>
                          </m:e>
                          <m:sub>
                            <m:r>
                              <a:rPr lang="en-US" sz="2400" i="1">
                                <a:latin typeface="Cambria Math"/>
                              </a:rPr>
                              <m:t>𝑖</m:t>
                            </m:r>
                          </m:sub>
                        </m:sSub>
                        <m:sSub>
                          <m:sSubPr>
                            <m:ctrlPr>
                              <a:rPr lang="en-US" sz="2400" i="1">
                                <a:latin typeface="Cambria Math" panose="02040503050406030204" pitchFamily="18" charset="0"/>
                              </a:rPr>
                            </m:ctrlPr>
                          </m:sSubPr>
                          <m:e>
                            <m:r>
                              <a:rPr lang="en-US" sz="2400" i="1">
                                <a:latin typeface="Cambria Math"/>
                              </a:rPr>
                              <m:t>𝐸</m:t>
                            </m:r>
                          </m:e>
                          <m:sub>
                            <m:r>
                              <a:rPr lang="en-US" sz="2400" i="1">
                                <a:latin typeface="Cambria Math"/>
                              </a:rPr>
                              <m:t>𝑖</m:t>
                            </m:r>
                          </m:sub>
                        </m:sSub>
                        <m:r>
                          <a:rPr lang="en-US" sz="2400" i="1">
                            <a:latin typeface="Cambria Math"/>
                          </a:rPr>
                          <m:t>=</m:t>
                        </m:r>
                      </m:e>
                    </m:nary>
                  </m:oMath>
                </a14:m>
                <a:r>
                  <a:rPr lang="en-US" sz="2400" dirty="0">
                    <a:latin typeface="Times New Roman" panose="02020603050405020304" pitchFamily="18" charset="0"/>
                    <a:cs typeface="Times New Roman" panose="02020603050405020304" pitchFamily="18" charset="0"/>
                  </a:rPr>
                  <a:t> </a:t>
                </a:r>
                <a14:m>
                  <m:oMath xmlns:m="http://schemas.openxmlformats.org/officeDocument/2006/math">
                    <m:nary>
                      <m:naryPr>
                        <m:chr m:val="∑"/>
                        <m:ctrlPr>
                          <a:rPr lang="en-US" sz="2400" i="1" dirty="0" smtClean="0">
                            <a:latin typeface="Cambria Math" panose="02040503050406030204" pitchFamily="18" charset="0"/>
                            <a:cs typeface="Times New Roman" panose="02020603050405020304" pitchFamily="18" charset="0"/>
                          </a:rPr>
                        </m:ctrlPr>
                      </m:naryPr>
                      <m:sub>
                        <m:r>
                          <m:rPr>
                            <m:brk m:alnAt="23"/>
                          </m:rPr>
                          <a:rPr lang="en-US" sz="2400" b="0" i="1" dirty="0" smtClean="0">
                            <a:latin typeface="Cambria Math" panose="02040503050406030204" pitchFamily="18" charset="0"/>
                            <a:cs typeface="Times New Roman" panose="02020603050405020304" pitchFamily="18" charset="0"/>
                          </a:rPr>
                          <m:t>𝑖</m:t>
                        </m:r>
                        <m:r>
                          <a:rPr lang="en-US" sz="2400" b="0" i="1" dirty="0" smtClean="0">
                            <a:latin typeface="Cambria Math" panose="02040503050406030204" pitchFamily="18" charset="0"/>
                            <a:cs typeface="Times New Roman" panose="02020603050405020304" pitchFamily="18" charset="0"/>
                          </a:rPr>
                          <m:t>=1</m:t>
                        </m:r>
                      </m:sub>
                      <m:sup>
                        <m:r>
                          <a:rPr lang="en-US" sz="2400" b="0" i="1" dirty="0" smtClean="0">
                            <a:latin typeface="Cambria Math" panose="02040503050406030204" pitchFamily="18" charset="0"/>
                            <a:cs typeface="Times New Roman" panose="02020603050405020304" pitchFamily="18" charset="0"/>
                          </a:rPr>
                          <m:t>𝑚</m:t>
                        </m:r>
                      </m:sup>
                      <m:e>
                        <m:sSub>
                          <m:sSubPr>
                            <m:ctrlPr>
                              <a:rPr lang="en-US" sz="2400" i="1" dirty="0" smtClean="0">
                                <a:latin typeface="Cambria Math" panose="02040503050406030204" pitchFamily="18" charset="0"/>
                                <a:cs typeface="Times New Roman" panose="02020603050405020304" pitchFamily="18" charset="0"/>
                              </a:rPr>
                            </m:ctrlPr>
                          </m:sSubPr>
                          <m:e>
                            <m:r>
                              <a:rPr lang="en-US" sz="2400" b="0" i="1" dirty="0" smtClean="0">
                                <a:latin typeface="Cambria Math" panose="02040503050406030204" pitchFamily="18" charset="0"/>
                                <a:cs typeface="Times New Roman" panose="02020603050405020304" pitchFamily="18" charset="0"/>
                              </a:rPr>
                              <m:t>𝑁</m:t>
                            </m:r>
                          </m:e>
                          <m:sub>
                            <m:r>
                              <a:rPr lang="en-US" sz="2400" b="0" i="1" dirty="0" smtClean="0">
                                <a:latin typeface="Cambria Math" panose="02040503050406030204" pitchFamily="18" charset="0"/>
                                <a:cs typeface="Times New Roman" panose="02020603050405020304" pitchFamily="18" charset="0"/>
                              </a:rPr>
                              <m:t>𝑖</m:t>
                            </m:r>
                          </m:sub>
                        </m:sSub>
                        <m:sSub>
                          <m:sSubPr>
                            <m:ctrlPr>
                              <a:rPr lang="en-US" sz="2400" i="1" dirty="0" smtClean="0">
                                <a:latin typeface="Cambria Math" panose="02040503050406030204" pitchFamily="18" charset="0"/>
                                <a:cs typeface="Times New Roman" panose="02020603050405020304" pitchFamily="18" charset="0"/>
                              </a:rPr>
                            </m:ctrlPr>
                          </m:sSubPr>
                          <m:e>
                            <m:r>
                              <a:rPr lang="en-US" sz="2400" b="0" i="1" dirty="0" smtClean="0">
                                <a:latin typeface="Cambria Math" panose="02040503050406030204" pitchFamily="18" charset="0"/>
                                <a:cs typeface="Times New Roman" panose="02020603050405020304" pitchFamily="18" charset="0"/>
                              </a:rPr>
                              <m:t>𝐻</m:t>
                            </m:r>
                          </m:e>
                          <m:sub>
                            <m:r>
                              <a:rPr lang="en-US" sz="2400" b="0" i="1" dirty="0" smtClean="0">
                                <a:latin typeface="Cambria Math" panose="02040503050406030204" pitchFamily="18" charset="0"/>
                                <a:cs typeface="Times New Roman" panose="02020603050405020304" pitchFamily="18" charset="0"/>
                              </a:rPr>
                              <m:t>𝑖</m:t>
                            </m:r>
                          </m:sub>
                        </m:sSub>
                        <m:r>
                          <a:rPr lang="en-US" sz="2400" b="0" i="1" dirty="0" smtClean="0">
                            <a:latin typeface="Cambria Math" panose="02040503050406030204" pitchFamily="18" charset="0"/>
                            <a:cs typeface="Times New Roman" panose="02020603050405020304" pitchFamily="18" charset="0"/>
                          </a:rPr>
                          <m:t>−</m:t>
                        </m:r>
                      </m:e>
                    </m:nary>
                  </m:oMath>
                </a14:m>
                <a:r>
                  <a:rPr lang="en-US" sz="2400" dirty="0">
                    <a:latin typeface="Times New Roman" panose="02020603050405020304" pitchFamily="18" charset="0"/>
                    <a:cs typeface="Times New Roman" panose="02020603050405020304" pitchFamily="18" charset="0"/>
                  </a:rPr>
                  <a:t> </a:t>
                </a:r>
                <a14:m>
                  <m:oMath xmlns:m="http://schemas.openxmlformats.org/officeDocument/2006/math">
                    <m:r>
                      <a:rPr lang="en-US" sz="2400" i="1">
                        <a:latin typeface="Cambria Math"/>
                      </a:rPr>
                      <m:t>𝑃</m:t>
                    </m:r>
                    <m:nary>
                      <m:naryPr>
                        <m:chr m:val="∑"/>
                        <m:ctrlPr>
                          <a:rPr lang="en-US" sz="2400" i="1">
                            <a:latin typeface="Cambria Math" panose="02040503050406030204" pitchFamily="18" charset="0"/>
                          </a:rPr>
                        </m:ctrlPr>
                      </m:naryPr>
                      <m:sub>
                        <m:r>
                          <m:rPr>
                            <m:brk m:alnAt="23"/>
                          </m:rPr>
                          <a:rPr lang="en-US" sz="2400" i="1">
                            <a:latin typeface="Cambria Math"/>
                          </a:rPr>
                          <m:t>𝑖</m:t>
                        </m:r>
                        <m:r>
                          <a:rPr lang="en-US" sz="2400" i="1">
                            <a:latin typeface="Cambria Math"/>
                          </a:rPr>
                          <m:t>=1</m:t>
                        </m:r>
                      </m:sub>
                      <m:sup>
                        <m:r>
                          <a:rPr lang="en-US" sz="2400" i="1">
                            <a:latin typeface="Cambria Math"/>
                          </a:rPr>
                          <m:t>𝑚</m:t>
                        </m:r>
                      </m:sup>
                      <m:e>
                        <m:sSub>
                          <m:sSubPr>
                            <m:ctrlPr>
                              <a:rPr lang="en-US" sz="2400" i="1">
                                <a:latin typeface="Cambria Math" panose="02040503050406030204" pitchFamily="18" charset="0"/>
                              </a:rPr>
                            </m:ctrlPr>
                          </m:sSubPr>
                          <m:e>
                            <m:r>
                              <a:rPr lang="en-US" sz="2400" i="1">
                                <a:latin typeface="Cambria Math"/>
                              </a:rPr>
                              <m:t>𝑁</m:t>
                            </m:r>
                          </m:e>
                          <m:sub>
                            <m:r>
                              <a:rPr lang="en-US" sz="2400" i="1">
                                <a:latin typeface="Cambria Math"/>
                              </a:rPr>
                              <m:t>𝑖</m:t>
                            </m:r>
                          </m:sub>
                        </m:sSub>
                        <m:sSub>
                          <m:sSubPr>
                            <m:ctrlPr>
                              <a:rPr lang="en-US" sz="2400" i="1">
                                <a:latin typeface="Cambria Math" panose="02040503050406030204" pitchFamily="18" charset="0"/>
                              </a:rPr>
                            </m:ctrlPr>
                          </m:sSubPr>
                          <m:e>
                            <m:acc>
                              <m:accPr>
                                <m:chr m:val="̃"/>
                                <m:ctrlPr>
                                  <a:rPr lang="en-US" sz="2400" i="1">
                                    <a:latin typeface="Cambria Math" panose="02040503050406030204" pitchFamily="18" charset="0"/>
                                  </a:rPr>
                                </m:ctrlPr>
                              </m:accPr>
                              <m:e>
                                <m:r>
                                  <a:rPr lang="en-US" sz="2400" i="1">
                                    <a:latin typeface="Cambria Math"/>
                                  </a:rPr>
                                  <m:t>𝑉</m:t>
                                </m:r>
                              </m:e>
                            </m:acc>
                          </m:e>
                          <m:sub>
                            <m:r>
                              <a:rPr lang="en-US" sz="2400" i="1">
                                <a:latin typeface="Cambria Math"/>
                              </a:rPr>
                              <m:t>𝑖</m:t>
                            </m:r>
                          </m:sub>
                        </m:sSub>
                      </m:e>
                    </m:nary>
                  </m:oMath>
                </a14:m>
                <a:r>
                  <a:rPr lang="en-US" sz="2400" dirty="0">
                    <a:latin typeface="Times New Roman" panose="02020603050405020304" pitchFamily="18" charset="0"/>
                    <a:cs typeface="Times New Roman" panose="02020603050405020304" pitchFamily="18" charset="0"/>
                  </a:rPr>
                  <a:t>        (2.19)</a:t>
                </a:r>
              </a:p>
              <a:p>
                <a:pPr marL="0" indent="0">
                  <a:lnSpc>
                    <a:spcPct val="150000"/>
                  </a:lnSpc>
                  <a:buNone/>
                </a:pPr>
                <a:r>
                  <a:rPr lang="en-US" sz="2400" dirty="0">
                    <a:latin typeface="Times New Roman" panose="02020603050405020304" pitchFamily="18" charset="0"/>
                    <a:cs typeface="Times New Roman" panose="02020603050405020304" pitchFamily="18" charset="0"/>
                  </a:rPr>
                  <a:t>The term </a:t>
                </a:r>
                <a14:m>
                  <m:oMath xmlns:m="http://schemas.openxmlformats.org/officeDocument/2006/math">
                    <m:r>
                      <a:rPr lang="en-US" sz="2400" b="1" i="1">
                        <a:latin typeface="Cambria Math"/>
                      </a:rPr>
                      <m:t>𝑷</m:t>
                    </m:r>
                    <m:nary>
                      <m:naryPr>
                        <m:chr m:val="∑"/>
                        <m:ctrlPr>
                          <a:rPr lang="en-US" sz="2400" b="1" i="1">
                            <a:latin typeface="Cambria Math" panose="02040503050406030204" pitchFamily="18" charset="0"/>
                          </a:rPr>
                        </m:ctrlPr>
                      </m:naryPr>
                      <m:sub>
                        <m:r>
                          <m:rPr>
                            <m:brk m:alnAt="23"/>
                          </m:rPr>
                          <a:rPr lang="en-US" sz="2400" b="1" i="1">
                            <a:latin typeface="Cambria Math"/>
                          </a:rPr>
                          <m:t>𝒊</m:t>
                        </m:r>
                        <m:r>
                          <a:rPr lang="en-US" sz="2400" b="1" i="1">
                            <a:latin typeface="Cambria Math"/>
                          </a:rPr>
                          <m:t>=</m:t>
                        </m:r>
                        <m:r>
                          <a:rPr lang="en-US" sz="2400" b="1" i="1">
                            <a:latin typeface="Cambria Math"/>
                          </a:rPr>
                          <m:t>𝟏</m:t>
                        </m:r>
                      </m:sub>
                      <m:sup>
                        <m:r>
                          <a:rPr lang="en-US" sz="2400" b="1" i="1">
                            <a:latin typeface="Cambria Math"/>
                          </a:rPr>
                          <m:t>𝒎</m:t>
                        </m:r>
                      </m:sup>
                      <m:e>
                        <m:sSub>
                          <m:sSubPr>
                            <m:ctrlPr>
                              <a:rPr lang="en-US" sz="2400" b="1" i="1">
                                <a:latin typeface="Cambria Math" panose="02040503050406030204" pitchFamily="18" charset="0"/>
                              </a:rPr>
                            </m:ctrlPr>
                          </m:sSubPr>
                          <m:e>
                            <m:r>
                              <a:rPr lang="en-US" sz="2400" b="1" i="1">
                                <a:latin typeface="Cambria Math"/>
                              </a:rPr>
                              <m:t>𝑵</m:t>
                            </m:r>
                          </m:e>
                          <m:sub>
                            <m:r>
                              <a:rPr lang="en-US" sz="2400" b="1" i="1">
                                <a:latin typeface="Cambria Math"/>
                              </a:rPr>
                              <m:t>𝒊</m:t>
                            </m:r>
                          </m:sub>
                        </m:sSub>
                        <m:sSub>
                          <m:sSubPr>
                            <m:ctrlPr>
                              <a:rPr lang="en-US" sz="2400" b="1" i="1">
                                <a:latin typeface="Cambria Math" panose="02040503050406030204" pitchFamily="18" charset="0"/>
                              </a:rPr>
                            </m:ctrlPr>
                          </m:sSubPr>
                          <m:e>
                            <m:acc>
                              <m:accPr>
                                <m:chr m:val="̃"/>
                                <m:ctrlPr>
                                  <a:rPr lang="en-US" sz="2400" b="1" i="1">
                                    <a:latin typeface="Cambria Math" panose="02040503050406030204" pitchFamily="18" charset="0"/>
                                  </a:rPr>
                                </m:ctrlPr>
                              </m:accPr>
                              <m:e>
                                <m:r>
                                  <a:rPr lang="en-US" sz="2400" b="1" i="1">
                                    <a:latin typeface="Cambria Math"/>
                                  </a:rPr>
                                  <m:t>𝑽</m:t>
                                </m:r>
                              </m:e>
                            </m:acc>
                          </m:e>
                          <m:sub>
                            <m:r>
                              <a:rPr lang="en-US" sz="2400" b="1" i="1">
                                <a:latin typeface="Cambria Math"/>
                              </a:rPr>
                              <m:t>𝒊</m:t>
                            </m:r>
                          </m:sub>
                        </m:sSub>
                      </m:e>
                    </m:nary>
                  </m:oMath>
                </a14:m>
                <a:r>
                  <a:rPr lang="en-US" sz="2400" dirty="0">
                    <a:latin typeface="Times New Roman" panose="02020603050405020304" pitchFamily="18" charset="0"/>
                    <a:cs typeface="Times New Roman" panose="02020603050405020304" pitchFamily="18" charset="0"/>
                  </a:rPr>
                  <a:t> is  equal to total pressure times total volume, </a:t>
                </a:r>
                <a14:m>
                  <m:oMath xmlns:m="http://schemas.openxmlformats.org/officeDocument/2006/math">
                    <m:r>
                      <a:rPr lang="en-US" sz="2400" b="1" i="1" smtClean="0">
                        <a:latin typeface="Cambria Math"/>
                      </a:rPr>
                      <m:t>𝑷𝑽</m:t>
                    </m:r>
                  </m:oMath>
                </a14:m>
                <a:r>
                  <a:rPr lang="en-US" sz="2400" dirty="0">
                    <a:latin typeface="Times New Roman" panose="02020603050405020304" pitchFamily="18" charset="0"/>
                    <a:cs typeface="Times New Roman" panose="02020603050405020304" pitchFamily="18" charset="0"/>
                  </a:rPr>
                  <a:t>.</a:t>
                </a: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609600" y="838200"/>
                <a:ext cx="8534400" cy="5943600"/>
              </a:xfrm>
              <a:blipFill>
                <a:blip r:embed="rId2"/>
                <a:stretch>
                  <a:fillRect l="-1071" r="-571"/>
                </a:stretch>
              </a:blipFill>
            </p:spPr>
            <p:txBody>
              <a:bodyPr/>
              <a:lstStyle/>
              <a:p>
                <a:r>
                  <a:rPr lang="en-US">
                    <a:noFill/>
                  </a:rPr>
                  <a:t> </a:t>
                </a:r>
              </a:p>
            </p:txBody>
          </p:sp>
        </mc:Fallback>
      </mc:AlternateContent>
      <p:sp>
        <p:nvSpPr>
          <p:cNvPr id="5" name="Slide Number Placeholder 4">
            <a:extLst>
              <a:ext uri="{FF2B5EF4-FFF2-40B4-BE49-F238E27FC236}">
                <a16:creationId xmlns:a16="http://schemas.microsoft.com/office/drawing/2014/main" id="{5D9A6418-36A1-F2BD-54AC-C051D156E2E4}"/>
              </a:ext>
            </a:extLst>
          </p:cNvPr>
          <p:cNvSpPr>
            <a:spLocks noGrp="1"/>
          </p:cNvSpPr>
          <p:nvPr>
            <p:ph type="sldNum" sz="quarter" idx="12"/>
          </p:nvPr>
        </p:nvSpPr>
        <p:spPr/>
        <p:txBody>
          <a:bodyPr/>
          <a:lstStyle/>
          <a:p>
            <a:fld id="{23FDA976-B38A-4EC8-851D-4FD5675DB126}" type="slidenum">
              <a:rPr lang="en-US" smtClean="0"/>
              <a:t>30</a:t>
            </a:fld>
            <a:endParaRPr lang="en-US"/>
          </a:p>
        </p:txBody>
      </p:sp>
      <p:sp>
        <p:nvSpPr>
          <p:cNvPr id="6" name="Title 1">
            <a:extLst>
              <a:ext uri="{FF2B5EF4-FFF2-40B4-BE49-F238E27FC236}">
                <a16:creationId xmlns:a16="http://schemas.microsoft.com/office/drawing/2014/main" id="{4CF2E48F-B6E7-0029-D8FB-A6355E193565}"/>
              </a:ext>
            </a:extLst>
          </p:cNvPr>
          <p:cNvSpPr>
            <a:spLocks noGrp="1"/>
          </p:cNvSpPr>
          <p:nvPr>
            <p:ph type="title"/>
          </p:nvPr>
        </p:nvSpPr>
        <p:spPr>
          <a:xfrm>
            <a:off x="642730" y="210655"/>
            <a:ext cx="8229600" cy="304800"/>
          </a:xfrm>
        </p:spPr>
        <p:txBody>
          <a:bodyPr>
            <a:noAutofit/>
          </a:bodyPr>
          <a:lstStyle/>
          <a:p>
            <a:r>
              <a:rPr lang="en-US" sz="3200" b="1" dirty="0">
                <a:latin typeface="Times New Roman" panose="02020603050405020304" pitchFamily="18" charset="0"/>
                <a:cs typeface="Times New Roman" panose="02020603050405020304" pitchFamily="18" charset="0"/>
              </a:rPr>
              <a:t>Cont’d </a:t>
            </a:r>
          </a:p>
        </p:txBody>
      </p:sp>
      <p:cxnSp>
        <p:nvCxnSpPr>
          <p:cNvPr id="2" name="Straight Connector 1">
            <a:extLst>
              <a:ext uri="{FF2B5EF4-FFF2-40B4-BE49-F238E27FC236}">
                <a16:creationId xmlns:a16="http://schemas.microsoft.com/office/drawing/2014/main" id="{85B1C3B0-CE11-90C8-0074-3FB855A53398}"/>
              </a:ext>
            </a:extLst>
          </p:cNvPr>
          <p:cNvCxnSpPr>
            <a:cxnSpLocks/>
          </p:cNvCxnSpPr>
          <p:nvPr/>
        </p:nvCxnSpPr>
        <p:spPr>
          <a:xfrm>
            <a:off x="33130" y="728179"/>
            <a:ext cx="91440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7" name="Straight Connector 6">
            <a:extLst>
              <a:ext uri="{FF2B5EF4-FFF2-40B4-BE49-F238E27FC236}">
                <a16:creationId xmlns:a16="http://schemas.microsoft.com/office/drawing/2014/main" id="{A0DCE2DD-431F-6F32-BE44-89E7427C082C}"/>
              </a:ext>
            </a:extLst>
          </p:cNvPr>
          <p:cNvCxnSpPr>
            <a:cxnSpLocks/>
          </p:cNvCxnSpPr>
          <p:nvPr/>
        </p:nvCxnSpPr>
        <p:spPr>
          <a:xfrm>
            <a:off x="0" y="6356350"/>
            <a:ext cx="8839200" cy="0"/>
          </a:xfrm>
          <a:prstGeom prst="line">
            <a:avLst/>
          </a:prstGeom>
        </p:spPr>
        <p:style>
          <a:lnRef idx="3">
            <a:schemeClr val="accent1"/>
          </a:lnRef>
          <a:fillRef idx="0">
            <a:schemeClr val="accent1"/>
          </a:fillRef>
          <a:effectRef idx="2">
            <a:schemeClr val="accent1"/>
          </a:effectRef>
          <a:fontRef idx="minor">
            <a:schemeClr val="tx1"/>
          </a:fontRef>
        </p:style>
      </p:cxnSp>
      <p:sp>
        <p:nvSpPr>
          <p:cNvPr id="4" name="Slide Number Placeholder 5">
            <a:extLst>
              <a:ext uri="{FF2B5EF4-FFF2-40B4-BE49-F238E27FC236}">
                <a16:creationId xmlns:a16="http://schemas.microsoft.com/office/drawing/2014/main" id="{19167268-D023-7CC5-4763-918018D2B4DF}"/>
              </a:ext>
            </a:extLst>
          </p:cNvPr>
          <p:cNvSpPr txBox="1">
            <a:spLocks/>
          </p:cNvSpPr>
          <p:nvPr/>
        </p:nvSpPr>
        <p:spPr>
          <a:xfrm>
            <a:off x="1676400" y="6372915"/>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30</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8646962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304800" y="869954"/>
                <a:ext cx="8534400" cy="5121271"/>
              </a:xfrm>
            </p:spPr>
            <p:txBody>
              <a:bodyPr>
                <a:normAutofit fontScale="25000" lnSpcReduction="20000"/>
              </a:bodyPr>
              <a:lstStyle/>
              <a:p>
                <a:pPr marL="0" indent="0" algn="just">
                  <a:lnSpc>
                    <a:spcPct val="170000"/>
                  </a:lnSpc>
                  <a:buNone/>
                </a:pPr>
                <a:r>
                  <a:rPr lang="en-US" sz="9600" dirty="0">
                    <a:latin typeface="Times New Roman" panose="02020603050405020304" pitchFamily="18" charset="0"/>
                    <a:cs typeface="Times New Roman" panose="02020603050405020304" pitchFamily="18" charset="0"/>
                  </a:rPr>
                  <a:t>For constant volume, the </a:t>
                </a:r>
                <a:r>
                  <a:rPr lang="en-US" sz="9600" i="1" dirty="0">
                    <a:latin typeface="Times New Roman" panose="02020603050405020304" pitchFamily="18" charset="0"/>
                    <a:cs typeface="Times New Roman" panose="02020603050405020304" pitchFamily="18" charset="0"/>
                  </a:rPr>
                  <a:t> PV</a:t>
                </a:r>
                <a:r>
                  <a:rPr lang="en-US" sz="9600" dirty="0">
                    <a:latin typeface="Times New Roman" panose="02020603050405020304" pitchFamily="18" charset="0"/>
                    <a:cs typeface="Times New Roman" panose="02020603050405020304" pitchFamily="18" charset="0"/>
                  </a:rPr>
                  <a:t> term variation is practically smaller than the other terms, it can be neglected and equation (2.19) is simplified to equation (2.20).</a:t>
                </a:r>
              </a:p>
              <a:p>
                <a:pPr marL="0" indent="0">
                  <a:lnSpc>
                    <a:spcPct val="170000"/>
                  </a:lnSpc>
                  <a:buNone/>
                </a:pPr>
                <a14:m>
                  <m:oMath xmlns:m="http://schemas.openxmlformats.org/officeDocument/2006/math">
                    <m:sSub>
                      <m:sSubPr>
                        <m:ctrlPr>
                          <a:rPr lang="en-US" sz="9600" i="1">
                            <a:latin typeface="Cambria Math" panose="02040503050406030204" pitchFamily="18" charset="0"/>
                          </a:rPr>
                        </m:ctrlPr>
                      </m:sSubPr>
                      <m:e>
                        <m:acc>
                          <m:accPr>
                            <m:chr m:val="̂"/>
                            <m:ctrlPr>
                              <a:rPr lang="en-US" sz="9600" i="1">
                                <a:latin typeface="Cambria Math" panose="02040503050406030204" pitchFamily="18" charset="0"/>
                              </a:rPr>
                            </m:ctrlPr>
                          </m:accPr>
                          <m:e>
                            <m:r>
                              <a:rPr lang="en-US" sz="9600" i="1">
                                <a:latin typeface="Cambria Math"/>
                              </a:rPr>
                              <m:t>𝐸</m:t>
                            </m:r>
                          </m:e>
                        </m:acc>
                      </m:e>
                      <m:sub>
                        <m:r>
                          <a:rPr lang="en-US" sz="9600" i="1">
                            <a:latin typeface="Cambria Math"/>
                          </a:rPr>
                          <m:t>𝑠𝑦𝑠</m:t>
                        </m:r>
                      </m:sub>
                    </m:sSub>
                    <m:r>
                      <a:rPr lang="en-US" sz="9600" i="1">
                        <a:latin typeface="Cambria Math"/>
                      </a:rPr>
                      <m:t>=</m:t>
                    </m:r>
                    <m:nary>
                      <m:naryPr>
                        <m:chr m:val="∑"/>
                        <m:ctrlPr>
                          <a:rPr lang="en-US" sz="9600" i="1" smtClean="0">
                            <a:latin typeface="Cambria Math" panose="02040503050406030204" pitchFamily="18" charset="0"/>
                          </a:rPr>
                        </m:ctrlPr>
                      </m:naryPr>
                      <m:sub>
                        <m:r>
                          <m:rPr>
                            <m:brk m:alnAt="23"/>
                          </m:rPr>
                          <a:rPr lang="en-US" sz="9600" i="1">
                            <a:latin typeface="Cambria Math"/>
                          </a:rPr>
                          <m:t>𝑖</m:t>
                        </m:r>
                        <m:r>
                          <a:rPr lang="en-US" sz="9600" i="1">
                            <a:latin typeface="Cambria Math"/>
                          </a:rPr>
                          <m:t>=1</m:t>
                        </m:r>
                      </m:sub>
                      <m:sup>
                        <m:r>
                          <a:rPr lang="en-US" sz="9600" i="1">
                            <a:latin typeface="Cambria Math"/>
                          </a:rPr>
                          <m:t>𝑚</m:t>
                        </m:r>
                      </m:sup>
                      <m:e>
                        <m:sSub>
                          <m:sSubPr>
                            <m:ctrlPr>
                              <a:rPr lang="en-US" sz="9600" i="1">
                                <a:latin typeface="Cambria Math" panose="02040503050406030204" pitchFamily="18" charset="0"/>
                              </a:rPr>
                            </m:ctrlPr>
                          </m:sSubPr>
                          <m:e>
                            <m:r>
                              <a:rPr lang="en-US" sz="9600" i="1">
                                <a:latin typeface="Cambria Math"/>
                              </a:rPr>
                              <m:t>𝑁</m:t>
                            </m:r>
                          </m:e>
                          <m:sub>
                            <m:r>
                              <a:rPr lang="en-US" sz="9600" i="1">
                                <a:latin typeface="Cambria Math"/>
                              </a:rPr>
                              <m:t>𝑖</m:t>
                            </m:r>
                          </m:sub>
                        </m:sSub>
                        <m:sSub>
                          <m:sSubPr>
                            <m:ctrlPr>
                              <a:rPr lang="en-US" sz="9600" i="1">
                                <a:latin typeface="Cambria Math" panose="02040503050406030204" pitchFamily="18" charset="0"/>
                              </a:rPr>
                            </m:ctrlPr>
                          </m:sSubPr>
                          <m:e>
                            <m:r>
                              <a:rPr lang="en-US" sz="9600" i="1">
                                <a:latin typeface="Cambria Math"/>
                              </a:rPr>
                              <m:t>𝐻</m:t>
                            </m:r>
                          </m:e>
                          <m:sub>
                            <m:r>
                              <a:rPr lang="en-US" sz="9600" i="1">
                                <a:latin typeface="Cambria Math"/>
                              </a:rPr>
                              <m:t>𝑖</m:t>
                            </m:r>
                          </m:sub>
                        </m:sSub>
                      </m:e>
                    </m:nary>
                    <m:r>
                      <a:rPr lang="en-US" sz="9600" i="1" smtClean="0">
                        <a:latin typeface="Cambria Math"/>
                      </a:rPr>
                      <m:t>	</m:t>
                    </m:r>
                  </m:oMath>
                </a14:m>
                <a:r>
                  <a:rPr lang="en-US" sz="9600" b="0" dirty="0">
                    <a:latin typeface="Times New Roman" panose="02020603050405020304" pitchFamily="18" charset="0"/>
                    <a:cs typeface="Times New Roman" panose="02020603050405020304" pitchFamily="18" charset="0"/>
                  </a:rPr>
                  <a:t>                                                                  (2.20)</a:t>
                </a:r>
              </a:p>
              <a:p>
                <a:pPr marL="0" indent="0">
                  <a:lnSpc>
                    <a:spcPct val="170000"/>
                  </a:lnSpc>
                  <a:buNone/>
                </a:pPr>
                <a:r>
                  <a:rPr lang="en-US" sz="9600" dirty="0">
                    <a:latin typeface="Times New Roman" panose="02020603050405020304" pitchFamily="18" charset="0"/>
                    <a:cs typeface="Times New Roman" panose="02020603050405020304" pitchFamily="18" charset="0"/>
                  </a:rPr>
                  <a:t>By substituting  equation (2.20)  in to equation (2.12), you get </a:t>
                </a:r>
                <a:endParaRPr lang="en-US" sz="9600" b="0" dirty="0">
                  <a:latin typeface="Times New Roman" panose="02020603050405020304" pitchFamily="18" charset="0"/>
                  <a:cs typeface="Times New Roman" panose="02020603050405020304" pitchFamily="18" charset="0"/>
                </a:endParaRPr>
              </a:p>
              <a:p>
                <a:pPr marL="0" indent="0">
                  <a:lnSpc>
                    <a:spcPct val="170000"/>
                  </a:lnSpc>
                  <a:buNone/>
                </a:pPr>
                <a14:m>
                  <m:oMath xmlns:m="http://schemas.openxmlformats.org/officeDocument/2006/math">
                    <m:acc>
                      <m:accPr>
                        <m:chr m:val="̇"/>
                        <m:ctrlPr>
                          <a:rPr lang="en-US" sz="9600" i="1">
                            <a:latin typeface="Cambria Math" panose="02040503050406030204" pitchFamily="18" charset="0"/>
                          </a:rPr>
                        </m:ctrlPr>
                      </m:accPr>
                      <m:e>
                        <m:r>
                          <a:rPr lang="en-US" sz="9600" i="1">
                            <a:latin typeface="Cambria Math"/>
                          </a:rPr>
                          <m:t>𝑄</m:t>
                        </m:r>
                      </m:e>
                    </m:acc>
                    <m:r>
                      <a:rPr lang="en-US" sz="9600" i="1">
                        <a:latin typeface="Cambria Math"/>
                      </a:rPr>
                      <m:t>−</m:t>
                    </m:r>
                    <m:sSub>
                      <m:sSubPr>
                        <m:ctrlPr>
                          <a:rPr lang="en-US" sz="9600" i="1">
                            <a:latin typeface="Cambria Math" panose="02040503050406030204" pitchFamily="18" charset="0"/>
                          </a:rPr>
                        </m:ctrlPr>
                      </m:sSubPr>
                      <m:e>
                        <m:acc>
                          <m:accPr>
                            <m:chr m:val="̇"/>
                            <m:ctrlPr>
                              <a:rPr lang="en-US" sz="9600" i="1">
                                <a:latin typeface="Cambria Math" panose="02040503050406030204" pitchFamily="18" charset="0"/>
                              </a:rPr>
                            </m:ctrlPr>
                          </m:accPr>
                          <m:e>
                            <m:r>
                              <a:rPr lang="en-US" sz="9600" i="1">
                                <a:latin typeface="Cambria Math"/>
                              </a:rPr>
                              <m:t>𝑊</m:t>
                            </m:r>
                          </m:e>
                        </m:acc>
                      </m:e>
                      <m:sub>
                        <m:r>
                          <a:rPr lang="en-US" sz="9600" i="1">
                            <a:latin typeface="Cambria Math"/>
                          </a:rPr>
                          <m:t>𝑆</m:t>
                        </m:r>
                      </m:sub>
                    </m:sSub>
                    <m:r>
                      <a:rPr lang="en-US" sz="9600" i="1">
                        <a:latin typeface="Cambria Math"/>
                      </a:rPr>
                      <m:t>=</m:t>
                    </m:r>
                    <m:f>
                      <m:fPr>
                        <m:ctrlPr>
                          <a:rPr lang="en-US" sz="9600" i="1">
                            <a:latin typeface="Cambria Math" panose="02040503050406030204" pitchFamily="18" charset="0"/>
                          </a:rPr>
                        </m:ctrlPr>
                      </m:fPr>
                      <m:num>
                        <m:r>
                          <a:rPr lang="en-US" sz="9600" i="1">
                            <a:latin typeface="Cambria Math"/>
                          </a:rPr>
                          <m:t>𝑑</m:t>
                        </m:r>
                        <m:sSub>
                          <m:sSubPr>
                            <m:ctrlPr>
                              <a:rPr lang="en-US" sz="9600" i="1">
                                <a:latin typeface="Cambria Math" panose="02040503050406030204" pitchFamily="18" charset="0"/>
                              </a:rPr>
                            </m:ctrlPr>
                          </m:sSubPr>
                          <m:e>
                            <m:acc>
                              <m:accPr>
                                <m:chr m:val="̂"/>
                                <m:ctrlPr>
                                  <a:rPr lang="en-US" sz="9600" i="1">
                                    <a:latin typeface="Cambria Math" panose="02040503050406030204" pitchFamily="18" charset="0"/>
                                  </a:rPr>
                                </m:ctrlPr>
                              </m:accPr>
                              <m:e>
                                <m:r>
                                  <a:rPr lang="en-US" sz="9600" i="1">
                                    <a:latin typeface="Cambria Math"/>
                                  </a:rPr>
                                  <m:t>𝐸</m:t>
                                </m:r>
                              </m:e>
                            </m:acc>
                          </m:e>
                          <m:sub>
                            <m:r>
                              <a:rPr lang="en-US" sz="9600" i="1">
                                <a:latin typeface="Cambria Math"/>
                              </a:rPr>
                              <m:t>𝑠𝑦𝑠</m:t>
                            </m:r>
                          </m:sub>
                        </m:sSub>
                      </m:num>
                      <m:den>
                        <m:r>
                          <a:rPr lang="en-US" sz="9600" i="1">
                            <a:latin typeface="Cambria Math"/>
                          </a:rPr>
                          <m:t>𝑑𝑡</m:t>
                        </m:r>
                      </m:den>
                    </m:f>
                  </m:oMath>
                </a14:m>
                <a:r>
                  <a:rPr lang="en-US" sz="9600" b="0" dirty="0">
                    <a:latin typeface="Times New Roman" panose="02020603050405020304" pitchFamily="18" charset="0"/>
                    <a:cs typeface="Times New Roman" panose="02020603050405020304" pitchFamily="18" charset="0"/>
                  </a:rPr>
                  <a:t>=</a:t>
                </a:r>
                <a14:m>
                  <m:oMath xmlns:m="http://schemas.openxmlformats.org/officeDocument/2006/math">
                    <m:f>
                      <m:fPr>
                        <m:ctrlPr>
                          <a:rPr lang="en-US" sz="9600" b="0" i="1" dirty="0" smtClean="0">
                            <a:latin typeface="Cambria Math" panose="02040503050406030204" pitchFamily="18" charset="0"/>
                            <a:cs typeface="Times New Roman" panose="02020603050405020304" pitchFamily="18" charset="0"/>
                          </a:rPr>
                        </m:ctrlPr>
                      </m:fPr>
                      <m:num>
                        <m:r>
                          <a:rPr lang="en-US" sz="9600" b="0" i="1" dirty="0" smtClean="0">
                            <a:latin typeface="Cambria Math" panose="02040503050406030204" pitchFamily="18" charset="0"/>
                            <a:cs typeface="Times New Roman" panose="02020603050405020304" pitchFamily="18" charset="0"/>
                          </a:rPr>
                          <m:t>𝑑</m:t>
                        </m:r>
                        <m:r>
                          <a:rPr lang="en-US" sz="9600" b="0" i="1" dirty="0" smtClean="0">
                            <a:latin typeface="Cambria Math" panose="02040503050406030204" pitchFamily="18" charset="0"/>
                            <a:cs typeface="Times New Roman" panose="02020603050405020304" pitchFamily="18" charset="0"/>
                          </a:rPr>
                          <m:t>(</m:t>
                        </m:r>
                        <m:nary>
                          <m:naryPr>
                            <m:chr m:val="∑"/>
                            <m:ctrlPr>
                              <a:rPr lang="en-US" sz="9600" b="0" i="1" dirty="0" smtClean="0">
                                <a:latin typeface="Cambria Math" panose="02040503050406030204" pitchFamily="18" charset="0"/>
                                <a:cs typeface="Times New Roman" panose="02020603050405020304" pitchFamily="18" charset="0"/>
                              </a:rPr>
                            </m:ctrlPr>
                          </m:naryPr>
                          <m:sub>
                            <m:r>
                              <m:rPr>
                                <m:brk m:alnAt="23"/>
                              </m:rPr>
                              <a:rPr lang="en-US" sz="9600" b="0" i="1" dirty="0" smtClean="0">
                                <a:latin typeface="Cambria Math" panose="02040503050406030204" pitchFamily="18" charset="0"/>
                                <a:cs typeface="Times New Roman" panose="02020603050405020304" pitchFamily="18" charset="0"/>
                              </a:rPr>
                              <m:t>𝑖</m:t>
                            </m:r>
                            <m:r>
                              <a:rPr lang="en-US" sz="9600" b="0" i="1" dirty="0" smtClean="0">
                                <a:latin typeface="Cambria Math" panose="02040503050406030204" pitchFamily="18" charset="0"/>
                                <a:cs typeface="Times New Roman" panose="02020603050405020304" pitchFamily="18" charset="0"/>
                              </a:rPr>
                              <m:t>=1</m:t>
                            </m:r>
                          </m:sub>
                          <m:sup>
                            <m:r>
                              <a:rPr lang="en-US" sz="9600" b="0" i="1" dirty="0" smtClean="0">
                                <a:latin typeface="Cambria Math" panose="02040503050406030204" pitchFamily="18" charset="0"/>
                                <a:cs typeface="Times New Roman" panose="02020603050405020304" pitchFamily="18" charset="0"/>
                              </a:rPr>
                              <m:t>𝑚</m:t>
                            </m:r>
                          </m:sup>
                          <m:e>
                            <m:sSub>
                              <m:sSubPr>
                                <m:ctrlPr>
                                  <a:rPr lang="en-US" sz="9600" b="0" i="1" dirty="0" smtClean="0">
                                    <a:latin typeface="Cambria Math" panose="02040503050406030204" pitchFamily="18" charset="0"/>
                                    <a:cs typeface="Times New Roman" panose="02020603050405020304" pitchFamily="18" charset="0"/>
                                  </a:rPr>
                                </m:ctrlPr>
                              </m:sSubPr>
                              <m:e>
                                <m:r>
                                  <a:rPr lang="en-US" sz="9600" b="0" i="1" dirty="0" smtClean="0">
                                    <a:latin typeface="Cambria Math" panose="02040503050406030204" pitchFamily="18" charset="0"/>
                                    <a:cs typeface="Times New Roman" panose="02020603050405020304" pitchFamily="18" charset="0"/>
                                  </a:rPr>
                                  <m:t>𝑁</m:t>
                                </m:r>
                              </m:e>
                              <m:sub>
                                <m:r>
                                  <a:rPr lang="en-US" sz="9600" b="0" i="1" dirty="0" smtClean="0">
                                    <a:latin typeface="Cambria Math" panose="02040503050406030204" pitchFamily="18" charset="0"/>
                                    <a:cs typeface="Times New Roman" panose="02020603050405020304" pitchFamily="18" charset="0"/>
                                  </a:rPr>
                                  <m:t>𝑖</m:t>
                                </m:r>
                              </m:sub>
                            </m:sSub>
                            <m:sSub>
                              <m:sSubPr>
                                <m:ctrlPr>
                                  <a:rPr lang="en-US" sz="9600" b="0" i="1" dirty="0" smtClean="0">
                                    <a:latin typeface="Cambria Math" panose="02040503050406030204" pitchFamily="18" charset="0"/>
                                    <a:cs typeface="Times New Roman" panose="02020603050405020304" pitchFamily="18" charset="0"/>
                                  </a:rPr>
                                </m:ctrlPr>
                              </m:sSubPr>
                              <m:e>
                                <m:r>
                                  <a:rPr lang="en-US" sz="9600" b="0" i="1" dirty="0" smtClean="0">
                                    <a:latin typeface="Cambria Math" panose="02040503050406030204" pitchFamily="18" charset="0"/>
                                    <a:cs typeface="Times New Roman" panose="02020603050405020304" pitchFamily="18" charset="0"/>
                                  </a:rPr>
                                  <m:t>𝐻</m:t>
                                </m:r>
                              </m:e>
                              <m:sub>
                                <m:r>
                                  <a:rPr lang="en-US" sz="9600" b="0" i="1" dirty="0" smtClean="0">
                                    <a:latin typeface="Cambria Math" panose="02040503050406030204" pitchFamily="18" charset="0"/>
                                    <a:cs typeface="Times New Roman" panose="02020603050405020304" pitchFamily="18" charset="0"/>
                                  </a:rPr>
                                  <m:t>𝑖</m:t>
                                </m:r>
                              </m:sub>
                            </m:sSub>
                            <m:r>
                              <a:rPr lang="en-US" sz="9600" b="0" i="1" dirty="0" smtClean="0">
                                <a:latin typeface="Cambria Math" panose="02040503050406030204" pitchFamily="18" charset="0"/>
                                <a:cs typeface="Times New Roman" panose="02020603050405020304" pitchFamily="18" charset="0"/>
                              </a:rPr>
                              <m:t>)</m:t>
                            </m:r>
                          </m:e>
                        </m:nary>
                      </m:num>
                      <m:den>
                        <m:r>
                          <a:rPr lang="en-US" sz="9600" b="0" i="1" dirty="0" smtClean="0">
                            <a:latin typeface="Cambria Math" panose="02040503050406030204" pitchFamily="18" charset="0"/>
                            <a:cs typeface="Times New Roman" panose="02020603050405020304" pitchFamily="18" charset="0"/>
                          </a:rPr>
                          <m:t>𝑑𝑡</m:t>
                        </m:r>
                      </m:den>
                    </m:f>
                  </m:oMath>
                </a14:m>
                <a:r>
                  <a:rPr lang="en-US" sz="9600" b="0" dirty="0">
                    <a:latin typeface="Times New Roman" panose="02020603050405020304" pitchFamily="18" charset="0"/>
                    <a:cs typeface="Times New Roman" panose="02020603050405020304" pitchFamily="18" charset="0"/>
                  </a:rPr>
                  <a:t>                                                    (2.21)</a:t>
                </a:r>
              </a:p>
              <a:p>
                <a:pPr marL="0" indent="0">
                  <a:buNone/>
                </a:pPr>
                <a:endParaRPr lang="en-US" sz="2600" b="0"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304800" y="869954"/>
                <a:ext cx="8534400" cy="5121271"/>
              </a:xfrm>
              <a:blipFill>
                <a:blip r:embed="rId2"/>
                <a:stretch>
                  <a:fillRect l="-1071" r="-1071"/>
                </a:stretch>
              </a:blipFill>
            </p:spPr>
            <p:txBody>
              <a:bodyPr/>
              <a:lstStyle/>
              <a:p>
                <a:r>
                  <a:rPr lang="en-US">
                    <a:noFill/>
                  </a:rPr>
                  <a:t> </a:t>
                </a:r>
              </a:p>
            </p:txBody>
          </p:sp>
        </mc:Fallback>
      </mc:AlternateContent>
      <p:sp>
        <p:nvSpPr>
          <p:cNvPr id="5" name="Slide Number Placeholder 4">
            <a:extLst>
              <a:ext uri="{FF2B5EF4-FFF2-40B4-BE49-F238E27FC236}">
                <a16:creationId xmlns:a16="http://schemas.microsoft.com/office/drawing/2014/main" id="{E7E2598A-4F8E-34C1-4E46-722445A759C5}"/>
              </a:ext>
            </a:extLst>
          </p:cNvPr>
          <p:cNvSpPr>
            <a:spLocks noGrp="1"/>
          </p:cNvSpPr>
          <p:nvPr>
            <p:ph type="sldNum" sz="quarter" idx="12"/>
          </p:nvPr>
        </p:nvSpPr>
        <p:spPr/>
        <p:txBody>
          <a:bodyPr/>
          <a:lstStyle/>
          <a:p>
            <a:fld id="{23FDA976-B38A-4EC8-851D-4FD5675DB126}" type="slidenum">
              <a:rPr lang="en-US" smtClean="0"/>
              <a:t>31</a:t>
            </a:fld>
            <a:endParaRPr lang="en-US"/>
          </a:p>
        </p:txBody>
      </p:sp>
      <p:sp>
        <p:nvSpPr>
          <p:cNvPr id="6" name="Title 1">
            <a:extLst>
              <a:ext uri="{FF2B5EF4-FFF2-40B4-BE49-F238E27FC236}">
                <a16:creationId xmlns:a16="http://schemas.microsoft.com/office/drawing/2014/main" id="{FE630EE1-931A-BB5F-E6DC-E57BE0FFC434}"/>
              </a:ext>
            </a:extLst>
          </p:cNvPr>
          <p:cNvSpPr>
            <a:spLocks noGrp="1"/>
          </p:cNvSpPr>
          <p:nvPr>
            <p:ph type="title"/>
          </p:nvPr>
        </p:nvSpPr>
        <p:spPr>
          <a:xfrm>
            <a:off x="609600" y="227628"/>
            <a:ext cx="8229600" cy="426415"/>
          </a:xfrm>
        </p:spPr>
        <p:txBody>
          <a:bodyPr>
            <a:noAutofit/>
          </a:bodyPr>
          <a:lstStyle/>
          <a:p>
            <a:r>
              <a:rPr lang="en-US" sz="2800" b="1" dirty="0">
                <a:latin typeface="Times New Roman" panose="02020603050405020304" pitchFamily="18" charset="0"/>
                <a:cs typeface="Times New Roman" panose="02020603050405020304" pitchFamily="18" charset="0"/>
              </a:rPr>
              <a:t>Cont’d</a:t>
            </a:r>
          </a:p>
        </p:txBody>
      </p:sp>
      <p:cxnSp>
        <p:nvCxnSpPr>
          <p:cNvPr id="2" name="Straight Connector 1">
            <a:extLst>
              <a:ext uri="{FF2B5EF4-FFF2-40B4-BE49-F238E27FC236}">
                <a16:creationId xmlns:a16="http://schemas.microsoft.com/office/drawing/2014/main" id="{B160109A-0F32-0101-C223-C8DB9FF7C538}"/>
              </a:ext>
            </a:extLst>
          </p:cNvPr>
          <p:cNvCxnSpPr>
            <a:cxnSpLocks/>
          </p:cNvCxnSpPr>
          <p:nvPr/>
        </p:nvCxnSpPr>
        <p:spPr>
          <a:xfrm>
            <a:off x="0" y="761998"/>
            <a:ext cx="91440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7" name="Straight Connector 6">
            <a:extLst>
              <a:ext uri="{FF2B5EF4-FFF2-40B4-BE49-F238E27FC236}">
                <a16:creationId xmlns:a16="http://schemas.microsoft.com/office/drawing/2014/main" id="{186B7593-5D03-33F8-AF63-3C63E6EE20AD}"/>
              </a:ext>
            </a:extLst>
          </p:cNvPr>
          <p:cNvCxnSpPr>
            <a:cxnSpLocks/>
          </p:cNvCxnSpPr>
          <p:nvPr/>
        </p:nvCxnSpPr>
        <p:spPr>
          <a:xfrm>
            <a:off x="0" y="6356350"/>
            <a:ext cx="8839200" cy="0"/>
          </a:xfrm>
          <a:prstGeom prst="line">
            <a:avLst/>
          </a:prstGeom>
        </p:spPr>
        <p:style>
          <a:lnRef idx="3">
            <a:schemeClr val="accent1"/>
          </a:lnRef>
          <a:fillRef idx="0">
            <a:schemeClr val="accent1"/>
          </a:fillRef>
          <a:effectRef idx="2">
            <a:schemeClr val="accent1"/>
          </a:effectRef>
          <a:fontRef idx="minor">
            <a:schemeClr val="tx1"/>
          </a:fontRef>
        </p:style>
      </p:cxnSp>
      <p:sp>
        <p:nvSpPr>
          <p:cNvPr id="4" name="Slide Number Placeholder 5">
            <a:extLst>
              <a:ext uri="{FF2B5EF4-FFF2-40B4-BE49-F238E27FC236}">
                <a16:creationId xmlns:a16="http://schemas.microsoft.com/office/drawing/2014/main" id="{ED7D0431-14E7-1E81-F8A0-6E991D4DB6AE}"/>
              </a:ext>
            </a:extLst>
          </p:cNvPr>
          <p:cNvSpPr txBox="1">
            <a:spLocks/>
          </p:cNvSpPr>
          <p:nvPr/>
        </p:nvSpPr>
        <p:spPr>
          <a:xfrm>
            <a:off x="1676400" y="6372915"/>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31</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6668629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B90BC3-E897-0113-378A-B6E3683611E9}"/>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D0AA2E25-E52B-E3C9-2EE8-2E02A5F59230}"/>
                  </a:ext>
                </a:extLst>
              </p:cNvPr>
              <p:cNvSpPr>
                <a:spLocks noGrp="1"/>
              </p:cNvSpPr>
              <p:nvPr>
                <p:ph idx="1"/>
              </p:nvPr>
            </p:nvSpPr>
            <p:spPr>
              <a:xfrm>
                <a:off x="457200" y="990602"/>
                <a:ext cx="8382000" cy="4114796"/>
              </a:xfrm>
            </p:spPr>
            <p:txBody>
              <a:bodyPr>
                <a:normAutofit fontScale="25000" lnSpcReduction="20000"/>
              </a:bodyPr>
              <a:lstStyle/>
              <a:p>
                <a:pPr marL="0" indent="0">
                  <a:lnSpc>
                    <a:spcPct val="170000"/>
                  </a:lnSpc>
                  <a:buNone/>
                </a:pPr>
                <a:r>
                  <a:rPr lang="en-US" sz="9600" b="0" dirty="0">
                    <a:latin typeface="Times New Roman" panose="02020603050405020304" pitchFamily="18" charset="0"/>
                    <a:cs typeface="Times New Roman" panose="02020603050405020304" pitchFamily="18" charset="0"/>
                  </a:rPr>
                  <a:t>By  differentiating </a:t>
                </a:r>
                <a:r>
                  <a:rPr lang="en-US" sz="9600" dirty="0">
                    <a:latin typeface="Times New Roman" panose="02020603050405020304" pitchFamily="18" charset="0"/>
                    <a:cs typeface="Times New Roman" panose="02020603050405020304" pitchFamily="18" charset="0"/>
                  </a:rPr>
                  <a:t>equation (2.21)</a:t>
                </a:r>
                <a:r>
                  <a:rPr lang="en-US" sz="9600" b="0" dirty="0">
                    <a:latin typeface="Times New Roman" panose="02020603050405020304" pitchFamily="18" charset="0"/>
                    <a:cs typeface="Times New Roman" panose="02020603050405020304" pitchFamily="18" charset="0"/>
                  </a:rPr>
                  <a:t>, </a:t>
                </a:r>
                <a:r>
                  <a:rPr lang="en-US" sz="9600" dirty="0">
                    <a:latin typeface="Times New Roman" panose="02020603050405020304" pitchFamily="18" charset="0"/>
                    <a:cs typeface="Times New Roman" panose="02020603050405020304" pitchFamily="18" charset="0"/>
                  </a:rPr>
                  <a:t>the energy balance of  a batch reactor, it becomes:</a:t>
                </a:r>
                <a:endParaRPr lang="en-US" sz="9600" b="0" dirty="0">
                  <a:latin typeface="Times New Roman" panose="02020603050405020304" pitchFamily="18" charset="0"/>
                  <a:cs typeface="Times New Roman" panose="02020603050405020304" pitchFamily="18" charset="0"/>
                </a:endParaRPr>
              </a:p>
              <a:p>
                <a:pPr marL="0" indent="0">
                  <a:lnSpc>
                    <a:spcPct val="170000"/>
                  </a:lnSpc>
                  <a:buNone/>
                </a:pPr>
                <a14:m>
                  <m:oMath xmlns:m="http://schemas.openxmlformats.org/officeDocument/2006/math">
                    <m:acc>
                      <m:accPr>
                        <m:chr m:val="̇"/>
                        <m:ctrlPr>
                          <a:rPr lang="en-US" sz="9600" i="1">
                            <a:latin typeface="Cambria Math" panose="02040503050406030204" pitchFamily="18" charset="0"/>
                          </a:rPr>
                        </m:ctrlPr>
                      </m:accPr>
                      <m:e>
                        <m:r>
                          <a:rPr lang="en-US" sz="9600" i="1">
                            <a:latin typeface="Cambria Math"/>
                          </a:rPr>
                          <m:t>𝑄</m:t>
                        </m:r>
                      </m:e>
                    </m:acc>
                    <m:r>
                      <a:rPr lang="en-US" sz="9600" i="1">
                        <a:latin typeface="Cambria Math"/>
                      </a:rPr>
                      <m:t>−</m:t>
                    </m:r>
                    <m:sSub>
                      <m:sSubPr>
                        <m:ctrlPr>
                          <a:rPr lang="en-US" sz="9600" i="1">
                            <a:latin typeface="Cambria Math" panose="02040503050406030204" pitchFamily="18" charset="0"/>
                          </a:rPr>
                        </m:ctrlPr>
                      </m:sSubPr>
                      <m:e>
                        <m:acc>
                          <m:accPr>
                            <m:chr m:val="̇"/>
                            <m:ctrlPr>
                              <a:rPr lang="en-US" sz="9600" i="1">
                                <a:latin typeface="Cambria Math" panose="02040503050406030204" pitchFamily="18" charset="0"/>
                              </a:rPr>
                            </m:ctrlPr>
                          </m:accPr>
                          <m:e>
                            <m:r>
                              <a:rPr lang="en-US" sz="9600" i="1">
                                <a:latin typeface="Cambria Math"/>
                              </a:rPr>
                              <m:t>𝑊</m:t>
                            </m:r>
                          </m:e>
                        </m:acc>
                      </m:e>
                      <m:sub>
                        <m:r>
                          <a:rPr lang="en-US" sz="9600" i="1">
                            <a:latin typeface="Cambria Math"/>
                          </a:rPr>
                          <m:t>𝑆</m:t>
                        </m:r>
                      </m:sub>
                    </m:sSub>
                    <m:r>
                      <a:rPr lang="en-US" sz="9600" i="1">
                        <a:latin typeface="Cambria Math"/>
                      </a:rPr>
                      <m:t>=</m:t>
                    </m:r>
                    <m:nary>
                      <m:naryPr>
                        <m:chr m:val="∑"/>
                        <m:ctrlPr>
                          <a:rPr lang="en-US" sz="9600" i="1" smtClean="0">
                            <a:latin typeface="Cambria Math" panose="02040503050406030204" pitchFamily="18" charset="0"/>
                          </a:rPr>
                        </m:ctrlPr>
                      </m:naryPr>
                      <m:sub>
                        <m:r>
                          <m:rPr>
                            <m:brk m:alnAt="23"/>
                          </m:rPr>
                          <a:rPr lang="en-US" sz="9600" b="0" i="1" smtClean="0">
                            <a:latin typeface="Cambria Math"/>
                          </a:rPr>
                          <m:t>𝑖</m:t>
                        </m:r>
                        <m:r>
                          <a:rPr lang="en-US" sz="9600" b="0" i="1" smtClean="0">
                            <a:latin typeface="Cambria Math"/>
                          </a:rPr>
                          <m:t>=1</m:t>
                        </m:r>
                      </m:sub>
                      <m:sup>
                        <m:r>
                          <a:rPr lang="en-US" sz="9600" b="0" i="1" smtClean="0">
                            <a:latin typeface="Cambria Math"/>
                          </a:rPr>
                          <m:t>𝑚</m:t>
                        </m:r>
                      </m:sup>
                      <m:e>
                        <m:sSub>
                          <m:sSubPr>
                            <m:ctrlPr>
                              <a:rPr lang="en-US" sz="9600" i="1" smtClean="0">
                                <a:latin typeface="Cambria Math" panose="02040503050406030204" pitchFamily="18" charset="0"/>
                              </a:rPr>
                            </m:ctrlPr>
                          </m:sSubPr>
                          <m:e>
                            <m:r>
                              <a:rPr lang="en-US" sz="9600" b="0" i="1" smtClean="0">
                                <a:latin typeface="Cambria Math"/>
                              </a:rPr>
                              <m:t>𝑁</m:t>
                            </m:r>
                          </m:e>
                          <m:sub>
                            <m:r>
                              <a:rPr lang="en-US" sz="9600" b="0" i="1" smtClean="0">
                                <a:latin typeface="Cambria Math"/>
                              </a:rPr>
                              <m:t>𝑖</m:t>
                            </m:r>
                          </m:sub>
                        </m:sSub>
                      </m:e>
                    </m:nary>
                    <m:f>
                      <m:fPr>
                        <m:ctrlPr>
                          <a:rPr lang="en-US" sz="9600" i="1">
                            <a:latin typeface="Cambria Math" panose="02040503050406030204" pitchFamily="18" charset="0"/>
                          </a:rPr>
                        </m:ctrlPr>
                      </m:fPr>
                      <m:num>
                        <m:sSub>
                          <m:sSubPr>
                            <m:ctrlPr>
                              <a:rPr lang="en-US" sz="9600" i="1">
                                <a:latin typeface="Cambria Math" panose="02040503050406030204" pitchFamily="18" charset="0"/>
                              </a:rPr>
                            </m:ctrlPr>
                          </m:sSubPr>
                          <m:e>
                            <m:r>
                              <a:rPr lang="en-US" sz="9600" i="1">
                                <a:latin typeface="Cambria Math"/>
                              </a:rPr>
                              <m:t>𝑑𝐻</m:t>
                            </m:r>
                          </m:e>
                          <m:sub>
                            <m:r>
                              <a:rPr lang="en-US" sz="9600" i="1">
                                <a:latin typeface="Cambria Math"/>
                              </a:rPr>
                              <m:t>𝑖</m:t>
                            </m:r>
                          </m:sub>
                        </m:sSub>
                      </m:num>
                      <m:den>
                        <m:r>
                          <a:rPr lang="en-US" sz="9600" i="1">
                            <a:latin typeface="Cambria Math"/>
                          </a:rPr>
                          <m:t>𝑑𝑡</m:t>
                        </m:r>
                      </m:den>
                    </m:f>
                    <m:r>
                      <a:rPr lang="en-US" sz="9600" i="1">
                        <a:latin typeface="Cambria Math"/>
                      </a:rPr>
                      <m:t>+</m:t>
                    </m:r>
                    <m:nary>
                      <m:naryPr>
                        <m:chr m:val="∑"/>
                        <m:ctrlPr>
                          <a:rPr lang="en-US" sz="9600" i="1" smtClean="0">
                            <a:latin typeface="Cambria Math" panose="02040503050406030204" pitchFamily="18" charset="0"/>
                          </a:rPr>
                        </m:ctrlPr>
                      </m:naryPr>
                      <m:sub>
                        <m:r>
                          <m:rPr>
                            <m:brk m:alnAt="23"/>
                          </m:rPr>
                          <a:rPr lang="en-US" sz="9600" b="0" i="1" smtClean="0">
                            <a:latin typeface="Cambria Math"/>
                          </a:rPr>
                          <m:t>𝑖</m:t>
                        </m:r>
                        <m:r>
                          <a:rPr lang="en-US" sz="9600" b="0" i="1" smtClean="0">
                            <a:latin typeface="Cambria Math"/>
                          </a:rPr>
                          <m:t>=1</m:t>
                        </m:r>
                      </m:sub>
                      <m:sup>
                        <m:r>
                          <a:rPr lang="en-US" sz="9600" b="0" i="1" smtClean="0">
                            <a:latin typeface="Cambria Math"/>
                          </a:rPr>
                          <m:t>𝑚</m:t>
                        </m:r>
                      </m:sup>
                      <m:e>
                        <m:sSub>
                          <m:sSubPr>
                            <m:ctrlPr>
                              <a:rPr lang="en-US" sz="9600" i="1">
                                <a:latin typeface="Cambria Math" panose="02040503050406030204" pitchFamily="18" charset="0"/>
                              </a:rPr>
                            </m:ctrlPr>
                          </m:sSubPr>
                          <m:e>
                            <m:r>
                              <a:rPr lang="en-US" sz="9600" i="1">
                                <a:latin typeface="Cambria Math"/>
                              </a:rPr>
                              <m:t>𝐻</m:t>
                            </m:r>
                          </m:e>
                          <m:sub>
                            <m:r>
                              <a:rPr lang="en-US" sz="9600" i="1">
                                <a:latin typeface="Cambria Math"/>
                              </a:rPr>
                              <m:t>𝑖</m:t>
                            </m:r>
                          </m:sub>
                        </m:sSub>
                        <m:f>
                          <m:fPr>
                            <m:ctrlPr>
                              <a:rPr lang="en-US" sz="9600" i="1">
                                <a:latin typeface="Cambria Math" panose="02040503050406030204" pitchFamily="18" charset="0"/>
                              </a:rPr>
                            </m:ctrlPr>
                          </m:fPr>
                          <m:num>
                            <m:sSub>
                              <m:sSubPr>
                                <m:ctrlPr>
                                  <a:rPr lang="en-US" sz="9600" i="1">
                                    <a:latin typeface="Cambria Math" panose="02040503050406030204" pitchFamily="18" charset="0"/>
                                  </a:rPr>
                                </m:ctrlPr>
                              </m:sSubPr>
                              <m:e>
                                <m:r>
                                  <a:rPr lang="en-US" sz="9600" i="1">
                                    <a:latin typeface="Cambria Math"/>
                                  </a:rPr>
                                  <m:t>𝑑𝑁</m:t>
                                </m:r>
                              </m:e>
                              <m:sub>
                                <m:r>
                                  <a:rPr lang="en-US" sz="9600" i="1">
                                    <a:latin typeface="Cambria Math"/>
                                  </a:rPr>
                                  <m:t>𝑖</m:t>
                                </m:r>
                              </m:sub>
                            </m:sSub>
                          </m:num>
                          <m:den>
                            <m:r>
                              <a:rPr lang="en-US" sz="9600" i="1">
                                <a:latin typeface="Cambria Math"/>
                              </a:rPr>
                              <m:t>𝑑𝑡</m:t>
                            </m:r>
                          </m:den>
                        </m:f>
                      </m:e>
                    </m:nary>
                  </m:oMath>
                </a14:m>
                <a:r>
                  <a:rPr lang="en-US" sz="9600" dirty="0">
                    <a:latin typeface="Times New Roman" panose="02020603050405020304" pitchFamily="18" charset="0"/>
                    <a:cs typeface="Times New Roman" panose="02020603050405020304" pitchFamily="18" charset="0"/>
                  </a:rPr>
                  <a:t>                                     (2.22)</a:t>
                </a:r>
              </a:p>
              <a:p>
                <a:pPr marL="0" indent="0">
                  <a:lnSpc>
                    <a:spcPct val="170000"/>
                  </a:lnSpc>
                  <a:buNone/>
                </a:pPr>
                <a:r>
                  <a:rPr lang="en-US" sz="9600" b="1" dirty="0">
                    <a:solidFill>
                      <a:srgbClr val="0070C0"/>
                    </a:solidFill>
                    <a:latin typeface="Times New Roman" panose="02020603050405020304" pitchFamily="18" charset="0"/>
                    <a:cs typeface="Times New Roman" panose="02020603050405020304" pitchFamily="18" charset="0"/>
                  </a:rPr>
                  <a:t>When no phase changes involved, specific enthalpy is given by:</a:t>
                </a:r>
                <a:r>
                  <a:rPr lang="en-US" sz="96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9600" i="1">
                            <a:latin typeface="Cambria Math" panose="02040503050406030204" pitchFamily="18" charset="0"/>
                          </a:rPr>
                        </m:ctrlPr>
                      </m:sSubPr>
                      <m:e>
                        <m:r>
                          <a:rPr lang="en-US" sz="9600" i="1">
                            <a:latin typeface="Cambria Math"/>
                          </a:rPr>
                          <m:t>𝐻</m:t>
                        </m:r>
                      </m:e>
                      <m:sub>
                        <m:r>
                          <a:rPr lang="en-US" sz="9600" i="1">
                            <a:latin typeface="Cambria Math"/>
                          </a:rPr>
                          <m:t>𝑖</m:t>
                        </m:r>
                      </m:sub>
                    </m:sSub>
                    <m:r>
                      <a:rPr lang="en-US" sz="9600" i="1">
                        <a:latin typeface="Cambria Math"/>
                      </a:rPr>
                      <m:t>=</m:t>
                    </m:r>
                    <m:sSup>
                      <m:sSupPr>
                        <m:ctrlPr>
                          <a:rPr lang="en-US" sz="9600" i="1">
                            <a:latin typeface="Cambria Math" panose="02040503050406030204" pitchFamily="18" charset="0"/>
                          </a:rPr>
                        </m:ctrlPr>
                      </m:sSupPr>
                      <m:e>
                        <m:sSub>
                          <m:sSubPr>
                            <m:ctrlPr>
                              <a:rPr lang="en-US" sz="9600" i="1">
                                <a:latin typeface="Cambria Math" panose="02040503050406030204" pitchFamily="18" charset="0"/>
                              </a:rPr>
                            </m:ctrlPr>
                          </m:sSubPr>
                          <m:e>
                            <m:r>
                              <a:rPr lang="en-US" sz="9600" i="1">
                                <a:latin typeface="Cambria Math"/>
                              </a:rPr>
                              <m:t>𝐻</m:t>
                            </m:r>
                          </m:e>
                          <m:sub>
                            <m:r>
                              <a:rPr lang="en-US" sz="9600" i="1">
                                <a:latin typeface="Cambria Math"/>
                              </a:rPr>
                              <m:t>𝑖</m:t>
                            </m:r>
                          </m:sub>
                        </m:sSub>
                      </m:e>
                      <m:sup>
                        <m:r>
                          <a:rPr lang="en-US" sz="9600" i="1">
                            <a:latin typeface="Cambria Math"/>
                          </a:rPr>
                          <m:t>𝑜</m:t>
                        </m:r>
                      </m:sup>
                    </m:sSup>
                    <m:d>
                      <m:dPr>
                        <m:ctrlPr>
                          <a:rPr lang="en-US" sz="9600" i="1">
                            <a:latin typeface="Cambria Math" panose="02040503050406030204" pitchFamily="18" charset="0"/>
                          </a:rPr>
                        </m:ctrlPr>
                      </m:dPr>
                      <m:e>
                        <m:sSub>
                          <m:sSubPr>
                            <m:ctrlPr>
                              <a:rPr lang="en-US" sz="9600" i="1">
                                <a:latin typeface="Cambria Math" panose="02040503050406030204" pitchFamily="18" charset="0"/>
                              </a:rPr>
                            </m:ctrlPr>
                          </m:sSubPr>
                          <m:e>
                            <m:r>
                              <a:rPr lang="en-US" sz="9600" i="1">
                                <a:latin typeface="Cambria Math"/>
                              </a:rPr>
                              <m:t>𝑇</m:t>
                            </m:r>
                          </m:e>
                          <m:sub>
                            <m:r>
                              <a:rPr lang="en-US" sz="9600" i="1">
                                <a:latin typeface="Cambria Math"/>
                              </a:rPr>
                              <m:t>𝑅</m:t>
                            </m:r>
                          </m:sub>
                        </m:sSub>
                      </m:e>
                    </m:d>
                    <m:r>
                      <a:rPr lang="en-US" sz="9600" i="1">
                        <a:latin typeface="Cambria Math"/>
                      </a:rPr>
                      <m:t>+</m:t>
                    </m:r>
                    <m:nary>
                      <m:naryPr>
                        <m:limLoc m:val="undOvr"/>
                        <m:ctrlPr>
                          <a:rPr lang="en-US" sz="9600" i="1">
                            <a:latin typeface="Cambria Math" panose="02040503050406030204" pitchFamily="18" charset="0"/>
                          </a:rPr>
                        </m:ctrlPr>
                      </m:naryPr>
                      <m:sub>
                        <m:sSub>
                          <m:sSubPr>
                            <m:ctrlPr>
                              <a:rPr lang="en-US" sz="9600" i="1">
                                <a:latin typeface="Cambria Math" panose="02040503050406030204" pitchFamily="18" charset="0"/>
                              </a:rPr>
                            </m:ctrlPr>
                          </m:sSubPr>
                          <m:e>
                            <m:r>
                              <a:rPr lang="en-US" sz="9600" i="1">
                                <a:latin typeface="Cambria Math"/>
                              </a:rPr>
                              <m:t>𝑇</m:t>
                            </m:r>
                          </m:e>
                          <m:sub>
                            <m:r>
                              <a:rPr lang="en-US" sz="9600" i="1">
                                <a:latin typeface="Cambria Math"/>
                              </a:rPr>
                              <m:t>𝑅</m:t>
                            </m:r>
                          </m:sub>
                        </m:sSub>
                      </m:sub>
                      <m:sup>
                        <m:r>
                          <a:rPr lang="en-US" sz="9600" i="1">
                            <a:latin typeface="Cambria Math"/>
                          </a:rPr>
                          <m:t>𝑇</m:t>
                        </m:r>
                      </m:sup>
                      <m:e>
                        <m:sSub>
                          <m:sSubPr>
                            <m:ctrlPr>
                              <a:rPr lang="en-US" sz="9600" i="1">
                                <a:latin typeface="Cambria Math" panose="02040503050406030204" pitchFamily="18" charset="0"/>
                              </a:rPr>
                            </m:ctrlPr>
                          </m:sSubPr>
                          <m:e>
                            <m:r>
                              <a:rPr lang="en-US" sz="9600" i="1">
                                <a:latin typeface="Cambria Math"/>
                              </a:rPr>
                              <m:t>𝐶</m:t>
                            </m:r>
                          </m:e>
                          <m:sub>
                            <m:sSub>
                              <m:sSubPr>
                                <m:ctrlPr>
                                  <a:rPr lang="en-US" sz="9600" i="1">
                                    <a:latin typeface="Cambria Math" panose="02040503050406030204" pitchFamily="18" charset="0"/>
                                  </a:rPr>
                                </m:ctrlPr>
                              </m:sSubPr>
                              <m:e>
                                <m:r>
                                  <a:rPr lang="en-US" sz="9600" i="1">
                                    <a:latin typeface="Cambria Math"/>
                                  </a:rPr>
                                  <m:t>𝑃</m:t>
                                </m:r>
                              </m:e>
                              <m:sub>
                                <m:r>
                                  <a:rPr lang="en-US" sz="9600" i="1">
                                    <a:latin typeface="Cambria Math"/>
                                  </a:rPr>
                                  <m:t>𝑖</m:t>
                                </m:r>
                              </m:sub>
                            </m:sSub>
                          </m:sub>
                        </m:sSub>
                        <m:r>
                          <a:rPr lang="en-US" sz="9600" i="1">
                            <a:latin typeface="Cambria Math"/>
                          </a:rPr>
                          <m:t>𝑑𝑇</m:t>
                        </m:r>
                      </m:e>
                    </m:nary>
                  </m:oMath>
                </a14:m>
                <a:r>
                  <a:rPr lang="en-US" sz="9600" b="1" dirty="0">
                    <a:solidFill>
                      <a:schemeClr val="accent2"/>
                    </a:solidFill>
                    <a:latin typeface="Times New Roman" panose="02020603050405020304" pitchFamily="18" charset="0"/>
                    <a:cs typeface="Times New Roman" panose="02020603050405020304" pitchFamily="18" charset="0"/>
                  </a:rPr>
                  <a:t>                                                   </a:t>
                </a:r>
                <a:r>
                  <a:rPr lang="en-US" sz="9600" dirty="0">
                    <a:latin typeface="Times New Roman" panose="02020603050405020304" pitchFamily="18" charset="0"/>
                    <a:cs typeface="Times New Roman" panose="02020603050405020304" pitchFamily="18" charset="0"/>
                  </a:rPr>
                  <a:t>(2.23)</a:t>
                </a:r>
              </a:p>
              <a:p>
                <a:pPr marL="0" indent="0">
                  <a:lnSpc>
                    <a:spcPct val="170000"/>
                  </a:lnSpc>
                  <a:buNone/>
                </a:pPr>
                <a:endParaRPr lang="en-US" sz="9600" dirty="0">
                  <a:latin typeface="Times New Roman" panose="02020603050405020304" pitchFamily="18" charset="0"/>
                  <a:cs typeface="Times New Roman" panose="02020603050405020304" pitchFamily="18" charset="0"/>
                </a:endParaRPr>
              </a:p>
              <a:p>
                <a:pPr marL="0" indent="0">
                  <a:buNone/>
                </a:pPr>
                <a:endParaRPr lang="en-US" sz="2600" b="0" dirty="0"/>
              </a:p>
            </p:txBody>
          </p:sp>
        </mc:Choice>
        <mc:Fallback xmlns="">
          <p:sp>
            <p:nvSpPr>
              <p:cNvPr id="3" name="Content Placeholder 2">
                <a:extLst>
                  <a:ext uri="{FF2B5EF4-FFF2-40B4-BE49-F238E27FC236}">
                    <a16:creationId xmlns:a16="http://schemas.microsoft.com/office/drawing/2014/main" id="{D0AA2E25-E52B-E3C9-2EE8-2E02A5F59230}"/>
                  </a:ext>
                </a:extLst>
              </p:cNvPr>
              <p:cNvSpPr>
                <a:spLocks noGrp="1" noRot="1" noChangeAspect="1" noMove="1" noResize="1" noEditPoints="1" noAdjustHandles="1" noChangeArrowheads="1" noChangeShapeType="1" noTextEdit="1"/>
              </p:cNvSpPr>
              <p:nvPr>
                <p:ph idx="1"/>
              </p:nvPr>
            </p:nvSpPr>
            <p:spPr>
              <a:xfrm>
                <a:off x="457200" y="990602"/>
                <a:ext cx="8382000" cy="4114796"/>
              </a:xfrm>
              <a:blipFill>
                <a:blip r:embed="rId2"/>
                <a:stretch>
                  <a:fillRect l="-1091" r="-727"/>
                </a:stretch>
              </a:blipFill>
            </p:spPr>
            <p:txBody>
              <a:bodyPr/>
              <a:lstStyle/>
              <a:p>
                <a:r>
                  <a:rPr lang="en-US">
                    <a:noFill/>
                  </a:rPr>
                  <a:t> </a:t>
                </a:r>
              </a:p>
            </p:txBody>
          </p:sp>
        </mc:Fallback>
      </mc:AlternateContent>
      <p:sp>
        <p:nvSpPr>
          <p:cNvPr id="5" name="Slide Number Placeholder 4">
            <a:extLst>
              <a:ext uri="{FF2B5EF4-FFF2-40B4-BE49-F238E27FC236}">
                <a16:creationId xmlns:a16="http://schemas.microsoft.com/office/drawing/2014/main" id="{7B562AAD-AE4F-A3FA-573F-91E42881C1D4}"/>
              </a:ext>
            </a:extLst>
          </p:cNvPr>
          <p:cNvSpPr>
            <a:spLocks noGrp="1"/>
          </p:cNvSpPr>
          <p:nvPr>
            <p:ph type="sldNum" sz="quarter" idx="12"/>
          </p:nvPr>
        </p:nvSpPr>
        <p:spPr/>
        <p:txBody>
          <a:bodyPr/>
          <a:lstStyle/>
          <a:p>
            <a:fld id="{23FDA976-B38A-4EC8-851D-4FD5675DB126}" type="slidenum">
              <a:rPr lang="en-US" smtClean="0"/>
              <a:t>32</a:t>
            </a:fld>
            <a:endParaRPr lang="en-US"/>
          </a:p>
        </p:txBody>
      </p:sp>
      <p:sp>
        <p:nvSpPr>
          <p:cNvPr id="6" name="Title 1">
            <a:extLst>
              <a:ext uri="{FF2B5EF4-FFF2-40B4-BE49-F238E27FC236}">
                <a16:creationId xmlns:a16="http://schemas.microsoft.com/office/drawing/2014/main" id="{C07C9CB5-9AF8-F24A-C48E-ACEEA7C50F22}"/>
              </a:ext>
            </a:extLst>
          </p:cNvPr>
          <p:cNvSpPr>
            <a:spLocks noGrp="1"/>
          </p:cNvSpPr>
          <p:nvPr>
            <p:ph type="title"/>
          </p:nvPr>
        </p:nvSpPr>
        <p:spPr>
          <a:xfrm>
            <a:off x="457200" y="304800"/>
            <a:ext cx="8229600" cy="304800"/>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p:cxnSp>
        <p:nvCxnSpPr>
          <p:cNvPr id="2" name="Straight Connector 1">
            <a:extLst>
              <a:ext uri="{FF2B5EF4-FFF2-40B4-BE49-F238E27FC236}">
                <a16:creationId xmlns:a16="http://schemas.microsoft.com/office/drawing/2014/main" id="{FA816384-7D5D-CF86-387E-1E86DA752CDC}"/>
              </a:ext>
            </a:extLst>
          </p:cNvPr>
          <p:cNvCxnSpPr>
            <a:cxnSpLocks/>
          </p:cNvCxnSpPr>
          <p:nvPr/>
        </p:nvCxnSpPr>
        <p:spPr>
          <a:xfrm>
            <a:off x="0" y="838200"/>
            <a:ext cx="91440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7" name="Straight Connector 6">
            <a:extLst>
              <a:ext uri="{FF2B5EF4-FFF2-40B4-BE49-F238E27FC236}">
                <a16:creationId xmlns:a16="http://schemas.microsoft.com/office/drawing/2014/main" id="{F5B74DAB-8DBD-D231-B8B0-1FFEC818B871}"/>
              </a:ext>
            </a:extLst>
          </p:cNvPr>
          <p:cNvCxnSpPr>
            <a:cxnSpLocks/>
          </p:cNvCxnSpPr>
          <p:nvPr/>
        </p:nvCxnSpPr>
        <p:spPr>
          <a:xfrm>
            <a:off x="0" y="6356350"/>
            <a:ext cx="8839200" cy="0"/>
          </a:xfrm>
          <a:prstGeom prst="line">
            <a:avLst/>
          </a:prstGeom>
        </p:spPr>
        <p:style>
          <a:lnRef idx="3">
            <a:schemeClr val="accent1"/>
          </a:lnRef>
          <a:fillRef idx="0">
            <a:schemeClr val="accent1"/>
          </a:fillRef>
          <a:effectRef idx="2">
            <a:schemeClr val="accent1"/>
          </a:effectRef>
          <a:fontRef idx="minor">
            <a:schemeClr val="tx1"/>
          </a:fontRef>
        </p:style>
      </p:cxnSp>
      <p:sp>
        <p:nvSpPr>
          <p:cNvPr id="4" name="Slide Number Placeholder 5">
            <a:extLst>
              <a:ext uri="{FF2B5EF4-FFF2-40B4-BE49-F238E27FC236}">
                <a16:creationId xmlns:a16="http://schemas.microsoft.com/office/drawing/2014/main" id="{0886C68D-7BD3-3DB2-5273-E9FFA2563294}"/>
              </a:ext>
            </a:extLst>
          </p:cNvPr>
          <p:cNvSpPr txBox="1">
            <a:spLocks/>
          </p:cNvSpPr>
          <p:nvPr/>
        </p:nvSpPr>
        <p:spPr>
          <a:xfrm>
            <a:off x="1676400" y="6372915"/>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32</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6190878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457200" y="685799"/>
                <a:ext cx="8610600" cy="5105403"/>
              </a:xfrm>
            </p:spPr>
            <p:txBody>
              <a:bodyPr>
                <a:normAutofit/>
              </a:bodyPr>
              <a:lstStyle/>
              <a:p>
                <a:pPr marL="0" indent="0">
                  <a:buNone/>
                </a:pPr>
                <a:r>
                  <a:rPr lang="en-US" sz="2400" dirty="0">
                    <a:latin typeface="Times New Roman" panose="02020603050405020304" pitchFamily="18" charset="0"/>
                    <a:cs typeface="Times New Roman" panose="02020603050405020304" pitchFamily="18" charset="0"/>
                  </a:rPr>
                  <a:t>By differentiating  </a:t>
                </a:r>
                <a14:m>
                  <m:oMath xmlns:m="http://schemas.openxmlformats.org/officeDocument/2006/math">
                    <m:sSub>
                      <m:sSubPr>
                        <m:ctrlPr>
                          <a:rPr lang="en-US" sz="2400" i="1">
                            <a:latin typeface="Cambria Math" panose="02040503050406030204" pitchFamily="18" charset="0"/>
                          </a:rPr>
                        </m:ctrlPr>
                      </m:sSubPr>
                      <m:e>
                        <m:r>
                          <a:rPr lang="en-US" sz="2400" i="1">
                            <a:latin typeface="Cambria Math"/>
                          </a:rPr>
                          <m:t>𝐻</m:t>
                        </m:r>
                      </m:e>
                      <m:sub>
                        <m:r>
                          <a:rPr lang="en-US" sz="2400" i="1">
                            <a:latin typeface="Cambria Math"/>
                          </a:rPr>
                          <m:t>𝑖</m:t>
                        </m:r>
                      </m:sub>
                    </m:sSub>
                  </m:oMath>
                </a14:m>
                <a:r>
                  <a:rPr lang="en-US" sz="2400" dirty="0">
                    <a:latin typeface="Times New Roman" panose="02020603050405020304" pitchFamily="18" charset="0"/>
                    <a:cs typeface="Times New Roman" panose="02020603050405020304" pitchFamily="18" charset="0"/>
                  </a:rPr>
                  <a:t> with respect to time, equation (2.23), you will get:</a:t>
                </a:r>
              </a:p>
              <a:p>
                <a:pPr marL="0" indent="0">
                  <a:buNone/>
                </a:pPr>
                <a:r>
                  <a:rPr lang="en-US" sz="2400" dirty="0">
                    <a:latin typeface="Times New Roman" panose="02020603050405020304" pitchFamily="18" charset="0"/>
                    <a:cs typeface="Times New Roman" panose="02020603050405020304" pitchFamily="18" charset="0"/>
                  </a:rPr>
                  <a:t>    </a:t>
                </a:r>
                <a14:m>
                  <m:oMath xmlns:m="http://schemas.openxmlformats.org/officeDocument/2006/math">
                    <m:f>
                      <m:fPr>
                        <m:ctrlPr>
                          <a:rPr lang="en-US" sz="2800" i="1">
                            <a:latin typeface="Cambria Math" panose="02040503050406030204" pitchFamily="18" charset="0"/>
                          </a:rPr>
                        </m:ctrlPr>
                      </m:fPr>
                      <m:num>
                        <m:sSub>
                          <m:sSubPr>
                            <m:ctrlPr>
                              <a:rPr lang="en-US" sz="2800" i="1">
                                <a:latin typeface="Cambria Math" panose="02040503050406030204" pitchFamily="18" charset="0"/>
                              </a:rPr>
                            </m:ctrlPr>
                          </m:sSubPr>
                          <m:e>
                            <m:r>
                              <a:rPr lang="en-US" sz="2800" i="1">
                                <a:latin typeface="Cambria Math"/>
                              </a:rPr>
                              <m:t>𝑑𝐻</m:t>
                            </m:r>
                          </m:e>
                          <m:sub>
                            <m:r>
                              <a:rPr lang="en-US" sz="2800" i="1">
                                <a:latin typeface="Cambria Math"/>
                              </a:rPr>
                              <m:t>𝑖</m:t>
                            </m:r>
                          </m:sub>
                        </m:sSub>
                      </m:num>
                      <m:den>
                        <m:r>
                          <a:rPr lang="en-US" sz="2800" i="1">
                            <a:latin typeface="Cambria Math"/>
                          </a:rPr>
                          <m:t>𝑑𝑡</m:t>
                        </m:r>
                      </m:den>
                    </m:f>
                    <m:r>
                      <a:rPr lang="en-US" sz="2800" i="1">
                        <a:latin typeface="Cambria Math"/>
                      </a:rPr>
                      <m:t>=</m:t>
                    </m:r>
                    <m:sSub>
                      <m:sSubPr>
                        <m:ctrlPr>
                          <a:rPr lang="en-US" sz="2800" i="1">
                            <a:latin typeface="Cambria Math" panose="02040503050406030204" pitchFamily="18" charset="0"/>
                          </a:rPr>
                        </m:ctrlPr>
                      </m:sSubPr>
                      <m:e>
                        <m:r>
                          <a:rPr lang="en-US" sz="2800" i="1">
                            <a:latin typeface="Cambria Math"/>
                          </a:rPr>
                          <m:t>𝐶</m:t>
                        </m:r>
                      </m:e>
                      <m:sub>
                        <m:r>
                          <a:rPr lang="en-US" sz="2800" i="1">
                            <a:latin typeface="Cambria Math"/>
                          </a:rPr>
                          <m:t>𝑃𝑖</m:t>
                        </m:r>
                      </m:sub>
                    </m:sSub>
                    <m:f>
                      <m:fPr>
                        <m:ctrlPr>
                          <a:rPr lang="en-US" sz="2800" i="1">
                            <a:latin typeface="Cambria Math" panose="02040503050406030204" pitchFamily="18" charset="0"/>
                          </a:rPr>
                        </m:ctrlPr>
                      </m:fPr>
                      <m:num>
                        <m:r>
                          <a:rPr lang="en-US" sz="2800" i="1">
                            <a:latin typeface="Cambria Math"/>
                          </a:rPr>
                          <m:t>𝑑𝑇</m:t>
                        </m:r>
                      </m:num>
                      <m:den>
                        <m:r>
                          <a:rPr lang="en-US" sz="2800" i="1">
                            <a:latin typeface="Cambria Math"/>
                          </a:rPr>
                          <m:t>𝑑𝑡</m:t>
                        </m:r>
                      </m:den>
                    </m:f>
                  </m:oMath>
                </a14:m>
                <a:r>
                  <a:rPr lang="en-US" sz="2400" dirty="0">
                    <a:latin typeface="Times New Roman" panose="02020603050405020304" pitchFamily="18" charset="0"/>
                    <a:cs typeface="Times New Roman" panose="02020603050405020304" pitchFamily="18" charset="0"/>
                  </a:rPr>
                  <a:t>                                                                    (2.24)</a:t>
                </a:r>
              </a:p>
              <a:p>
                <a:pPr marL="0" indent="0">
                  <a:buNone/>
                </a:pPr>
                <a:endParaRPr lang="en-US" sz="2400" dirty="0">
                  <a:latin typeface="Times New Roman" panose="02020603050405020304" pitchFamily="18" charset="0"/>
                  <a:cs typeface="Times New Roman" panose="02020603050405020304" pitchFamily="18" charset="0"/>
                </a:endParaRPr>
              </a:p>
              <a:p>
                <a:pPr marL="0" indent="0">
                  <a:lnSpc>
                    <a:spcPct val="150000"/>
                  </a:lnSpc>
                  <a:buNone/>
                </a:pPr>
                <a:r>
                  <a:rPr lang="en-US" sz="2400" dirty="0">
                    <a:latin typeface="Times New Roman" panose="02020603050405020304" pitchFamily="18" charset="0"/>
                    <a:cs typeface="Times New Roman" panose="02020603050405020304" pitchFamily="18" charset="0"/>
                  </a:rPr>
                  <a:t>Where:</a:t>
                </a:r>
                <a14:m>
                  <m:oMath xmlns:m="http://schemas.openxmlformats.org/officeDocument/2006/math">
                    <m:sSub>
                      <m:sSubPr>
                        <m:ctrlPr>
                          <a:rPr lang="en-US" sz="2400" i="1">
                            <a:latin typeface="Cambria Math" panose="02040503050406030204" pitchFamily="18" charset="0"/>
                          </a:rPr>
                        </m:ctrlPr>
                      </m:sSubPr>
                      <m:e>
                        <m:r>
                          <a:rPr lang="en-US" sz="2400" i="1">
                            <a:latin typeface="Cambria Math"/>
                          </a:rPr>
                          <m:t>𝐻</m:t>
                        </m:r>
                      </m:e>
                      <m:sub>
                        <m:r>
                          <a:rPr lang="en-US" sz="2400" i="1">
                            <a:latin typeface="Cambria Math"/>
                          </a:rPr>
                          <m:t>𝑖</m:t>
                        </m:r>
                      </m:sub>
                    </m:sSub>
                  </m:oMath>
                </a14:m>
                <a:r>
                  <a:rPr lang="en-US" sz="2400" b="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is</a:t>
                </a:r>
                <a:r>
                  <a:rPr lang="en-US" sz="2400" b="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specific enthalpy of species i at temperature T,</a:t>
                </a:r>
                <a:r>
                  <a:rPr lang="en-US" sz="2400" dirty="0"/>
                  <a:t> </a:t>
                </a:r>
                <a14:m>
                  <m:oMath xmlns:m="http://schemas.openxmlformats.org/officeDocument/2006/math">
                    <m:sSub>
                      <m:sSubPr>
                        <m:ctrlPr>
                          <a:rPr lang="en-US" sz="2400" i="1">
                            <a:latin typeface="Cambria Math" panose="02040503050406030204" pitchFamily="18" charset="0"/>
                          </a:rPr>
                        </m:ctrlPr>
                      </m:sSubPr>
                      <m:e>
                        <m:r>
                          <a:rPr lang="en-US" sz="2400" i="1">
                            <a:latin typeface="Cambria Math" panose="02040503050406030204" pitchFamily="18" charset="0"/>
                          </a:rPr>
                          <m:t>𝐻</m:t>
                        </m:r>
                        <m:r>
                          <a:rPr lang="en-US" sz="2400" i="1" baseline="30000">
                            <a:latin typeface="Cambria Math" panose="02040503050406030204" pitchFamily="18" charset="0"/>
                          </a:rPr>
                          <m:t>𝑜</m:t>
                        </m:r>
                      </m:e>
                      <m:sub>
                        <m:r>
                          <a:rPr lang="en-US" sz="2400" i="1">
                            <a:latin typeface="Cambria Math" panose="02040503050406030204" pitchFamily="18" charset="0"/>
                          </a:rPr>
                          <m:t>𝑖</m:t>
                        </m:r>
                      </m:sub>
                    </m:sSub>
                    <m:r>
                      <a:rPr lang="en-US" sz="2400" i="1" dirty="0">
                        <a:latin typeface="Cambria Math" panose="02040503050406030204" pitchFamily="18" charset="0"/>
                        <a:cs typeface="Times New Roman" panose="02020603050405020304" pitchFamily="18" charset="0"/>
                      </a:rPr>
                      <m:t> </m:t>
                    </m:r>
                  </m:oMath>
                </a14:m>
                <a:r>
                  <a:rPr lang="en-US" sz="2400" dirty="0">
                    <a:latin typeface="Times New Roman" panose="02020603050405020304" pitchFamily="18" charset="0"/>
                    <a:cs typeface="Times New Roman" panose="02020603050405020304" pitchFamily="18" charset="0"/>
                  </a:rPr>
                  <a:t>is</a:t>
                </a:r>
                <a:r>
                  <a:rPr lang="en-US" sz="2400" b="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specific enthalpy of species i at T</a:t>
                </a:r>
                <a:r>
                  <a:rPr lang="en-US" sz="2400" baseline="-25000" dirty="0">
                    <a:latin typeface="Times New Roman" panose="02020603050405020304" pitchFamily="18" charset="0"/>
                    <a:cs typeface="Times New Roman" panose="02020603050405020304" pitchFamily="18" charset="0"/>
                  </a:rPr>
                  <a:t>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a:t>
                </a:r>
                <a:r>
                  <a:rPr lang="en-US" sz="2400" baseline="-25000" dirty="0" err="1">
                    <a:latin typeface="Times New Roman" panose="02020603050405020304" pitchFamily="18" charset="0"/>
                    <a:cs typeface="Times New Roman" panose="02020603050405020304" pitchFamily="18" charset="0"/>
                  </a:rPr>
                  <a:t>Pi</a:t>
                </a:r>
                <a:r>
                  <a:rPr lang="en-US" sz="2400" dirty="0">
                    <a:latin typeface="Times New Roman" panose="02020603050405020304" pitchFamily="18" charset="0"/>
                    <a:cs typeface="Times New Roman" panose="02020603050405020304" pitchFamily="18" charset="0"/>
                  </a:rPr>
                  <a:t> is specific heat capacity,  </a:t>
                </a:r>
                <a14:m>
                  <m:oMath xmlns:m="http://schemas.openxmlformats.org/officeDocument/2006/math">
                    <m:sSub>
                      <m:sSubPr>
                        <m:ctrlPr>
                          <a:rPr lang="en-US" sz="2400" i="1">
                            <a:latin typeface="Cambria Math" panose="02040503050406030204" pitchFamily="18" charset="0"/>
                          </a:rPr>
                        </m:ctrlPr>
                      </m:sSubPr>
                      <m:e>
                        <m:r>
                          <a:rPr lang="en-US" sz="2400" i="1">
                            <a:latin typeface="Cambria Math"/>
                          </a:rPr>
                          <m:t>𝑇</m:t>
                        </m:r>
                      </m:e>
                      <m:sub>
                        <m:r>
                          <a:rPr lang="en-US" sz="2400" i="1">
                            <a:latin typeface="Cambria Math"/>
                          </a:rPr>
                          <m:t>𝑅</m:t>
                        </m:r>
                      </m:sub>
                    </m:sSub>
                  </m:oMath>
                </a14:m>
                <a:r>
                  <a:rPr lang="en-US" sz="2400" dirty="0">
                    <a:latin typeface="Times New Roman" panose="02020603050405020304" pitchFamily="18" charset="0"/>
                    <a:cs typeface="Times New Roman" panose="02020603050405020304" pitchFamily="18" charset="0"/>
                  </a:rPr>
                  <a:t> is reference  temperature, 298K (25</a:t>
                </a:r>
                <a:r>
                  <a:rPr lang="en-US" sz="2400" baseline="30000" dirty="0">
                    <a:latin typeface="Times New Roman" panose="02020603050405020304" pitchFamily="18" charset="0"/>
                    <a:cs typeface="Times New Roman" panose="02020603050405020304" pitchFamily="18" charset="0"/>
                  </a:rPr>
                  <a:t>o</a:t>
                </a:r>
                <a:r>
                  <a:rPr lang="en-US" sz="2400" dirty="0">
                    <a:latin typeface="Times New Roman" panose="02020603050405020304" pitchFamily="18" charset="0"/>
                    <a:cs typeface="Times New Roman" panose="02020603050405020304" pitchFamily="18" charset="0"/>
                  </a:rPr>
                  <a:t>C).</a:t>
                </a:r>
              </a:p>
              <a:p>
                <a:pPr marL="0" indent="0">
                  <a:buNone/>
                </a:pPr>
                <a:endParaRPr lang="en-US" sz="2400" b="1" dirty="0">
                  <a:solidFill>
                    <a:schemeClr val="accent2"/>
                  </a:solidFill>
                </a:endParaRP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457200" y="685799"/>
                <a:ext cx="8610600" cy="5105403"/>
              </a:xfrm>
              <a:blipFill>
                <a:blip r:embed="rId2"/>
                <a:stretch>
                  <a:fillRect l="-1062" t="-835" r="-212"/>
                </a:stretch>
              </a:blipFill>
            </p:spPr>
            <p:txBody>
              <a:bodyPr/>
              <a:lstStyle/>
              <a:p>
                <a:r>
                  <a:rPr lang="en-US">
                    <a:noFill/>
                  </a:rPr>
                  <a:t> </a:t>
                </a:r>
              </a:p>
            </p:txBody>
          </p:sp>
        </mc:Fallback>
      </mc:AlternateContent>
      <p:sp>
        <p:nvSpPr>
          <p:cNvPr id="5" name="Slide Number Placeholder 4">
            <a:extLst>
              <a:ext uri="{FF2B5EF4-FFF2-40B4-BE49-F238E27FC236}">
                <a16:creationId xmlns:a16="http://schemas.microsoft.com/office/drawing/2014/main" id="{91D81A64-48E2-7F1F-FDB8-6F918AC96E43}"/>
              </a:ext>
            </a:extLst>
          </p:cNvPr>
          <p:cNvSpPr>
            <a:spLocks noGrp="1"/>
          </p:cNvSpPr>
          <p:nvPr>
            <p:ph type="sldNum" sz="quarter" idx="12"/>
          </p:nvPr>
        </p:nvSpPr>
        <p:spPr/>
        <p:txBody>
          <a:bodyPr/>
          <a:lstStyle/>
          <a:p>
            <a:fld id="{23FDA976-B38A-4EC8-851D-4FD5675DB126}" type="slidenum">
              <a:rPr lang="en-US" smtClean="0"/>
              <a:t>33</a:t>
            </a:fld>
            <a:endParaRPr lang="en-US"/>
          </a:p>
        </p:txBody>
      </p:sp>
      <p:sp>
        <p:nvSpPr>
          <p:cNvPr id="6" name="Title 1">
            <a:extLst>
              <a:ext uri="{FF2B5EF4-FFF2-40B4-BE49-F238E27FC236}">
                <a16:creationId xmlns:a16="http://schemas.microsoft.com/office/drawing/2014/main" id="{A7081C9D-7C2F-1F49-0DDC-A25FD476FAE1}"/>
              </a:ext>
            </a:extLst>
          </p:cNvPr>
          <p:cNvSpPr>
            <a:spLocks noGrp="1"/>
          </p:cNvSpPr>
          <p:nvPr>
            <p:ph type="title"/>
          </p:nvPr>
        </p:nvSpPr>
        <p:spPr>
          <a:xfrm>
            <a:off x="190500" y="273049"/>
            <a:ext cx="9144000" cy="228600"/>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p:cxnSp>
        <p:nvCxnSpPr>
          <p:cNvPr id="2" name="Straight Connector 1">
            <a:extLst>
              <a:ext uri="{FF2B5EF4-FFF2-40B4-BE49-F238E27FC236}">
                <a16:creationId xmlns:a16="http://schemas.microsoft.com/office/drawing/2014/main" id="{6FA4E2B3-B5EE-7637-029C-C67018697191}"/>
              </a:ext>
            </a:extLst>
          </p:cNvPr>
          <p:cNvCxnSpPr>
            <a:cxnSpLocks/>
          </p:cNvCxnSpPr>
          <p:nvPr/>
        </p:nvCxnSpPr>
        <p:spPr>
          <a:xfrm>
            <a:off x="0" y="685800"/>
            <a:ext cx="91440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7" name="Straight Connector 6">
            <a:extLst>
              <a:ext uri="{FF2B5EF4-FFF2-40B4-BE49-F238E27FC236}">
                <a16:creationId xmlns:a16="http://schemas.microsoft.com/office/drawing/2014/main" id="{99D6DADA-633E-5E0A-3FA7-41CB9BBFF92A}"/>
              </a:ext>
            </a:extLst>
          </p:cNvPr>
          <p:cNvCxnSpPr>
            <a:cxnSpLocks/>
          </p:cNvCxnSpPr>
          <p:nvPr/>
        </p:nvCxnSpPr>
        <p:spPr>
          <a:xfrm>
            <a:off x="0" y="6356350"/>
            <a:ext cx="8839200" cy="0"/>
          </a:xfrm>
          <a:prstGeom prst="line">
            <a:avLst/>
          </a:prstGeom>
        </p:spPr>
        <p:style>
          <a:lnRef idx="3">
            <a:schemeClr val="accent1"/>
          </a:lnRef>
          <a:fillRef idx="0">
            <a:schemeClr val="accent1"/>
          </a:fillRef>
          <a:effectRef idx="2">
            <a:schemeClr val="accent1"/>
          </a:effectRef>
          <a:fontRef idx="minor">
            <a:schemeClr val="tx1"/>
          </a:fontRef>
        </p:style>
      </p:cxnSp>
      <p:sp>
        <p:nvSpPr>
          <p:cNvPr id="4" name="Slide Number Placeholder 5">
            <a:extLst>
              <a:ext uri="{FF2B5EF4-FFF2-40B4-BE49-F238E27FC236}">
                <a16:creationId xmlns:a16="http://schemas.microsoft.com/office/drawing/2014/main" id="{27A0D7F4-FDEC-0D38-42A2-43C475ED51D8}"/>
              </a:ext>
            </a:extLst>
          </p:cNvPr>
          <p:cNvSpPr txBox="1">
            <a:spLocks/>
          </p:cNvSpPr>
          <p:nvPr/>
        </p:nvSpPr>
        <p:spPr>
          <a:xfrm>
            <a:off x="1676400" y="6372915"/>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33</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1224624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457200" y="914400"/>
                <a:ext cx="8305800" cy="4724400"/>
              </a:xfrm>
            </p:spPr>
            <p:txBody>
              <a:bodyPr>
                <a:normAutofit fontScale="32500" lnSpcReduction="20000"/>
              </a:bodyPr>
              <a:lstStyle/>
              <a:p>
                <a:pPr marL="0" indent="0">
                  <a:buNone/>
                </a:pPr>
                <a:r>
                  <a:rPr lang="en-US" sz="7400" dirty="0">
                    <a:latin typeface="Times New Roman" panose="02020603050405020304" pitchFamily="18" charset="0"/>
                    <a:cs typeface="Times New Roman" panose="02020603050405020304" pitchFamily="18" charset="0"/>
                  </a:rPr>
                  <a:t>Recalling the mole balance of species i in a batch reactor</a:t>
                </a:r>
                <a:r>
                  <a:rPr lang="en-US" sz="7400" i="1" dirty="0">
                    <a:latin typeface="Times New Roman" panose="02020603050405020304" pitchFamily="18" charset="0"/>
                    <a:cs typeface="Times New Roman" panose="02020603050405020304" pitchFamily="18" charset="0"/>
                  </a:rPr>
                  <a:t> </a:t>
                </a:r>
              </a:p>
              <a:p>
                <a:pPr marL="0" indent="0">
                  <a:buNone/>
                </a:pPr>
                <a:r>
                  <a:rPr lang="en-US" sz="7400" dirty="0">
                    <a:latin typeface="Times New Roman" panose="02020603050405020304" pitchFamily="18" charset="0"/>
                    <a:cs typeface="Times New Roman" panose="02020603050405020304" pitchFamily="18" charset="0"/>
                  </a:rPr>
                  <a:t>            </a:t>
                </a:r>
                <a14:m>
                  <m:oMath xmlns:m="http://schemas.openxmlformats.org/officeDocument/2006/math">
                    <m:f>
                      <m:fPr>
                        <m:ctrlPr>
                          <a:rPr lang="en-US" sz="7400" i="1">
                            <a:latin typeface="Cambria Math" panose="02040503050406030204" pitchFamily="18" charset="0"/>
                          </a:rPr>
                        </m:ctrlPr>
                      </m:fPr>
                      <m:num>
                        <m:sSub>
                          <m:sSubPr>
                            <m:ctrlPr>
                              <a:rPr lang="en-US" sz="7400" i="1">
                                <a:latin typeface="Cambria Math" panose="02040503050406030204" pitchFamily="18" charset="0"/>
                              </a:rPr>
                            </m:ctrlPr>
                          </m:sSubPr>
                          <m:e>
                            <m:r>
                              <a:rPr lang="en-US" sz="7400" i="1">
                                <a:latin typeface="Cambria Math"/>
                              </a:rPr>
                              <m:t>𝑑𝑁</m:t>
                            </m:r>
                          </m:e>
                          <m:sub>
                            <m:r>
                              <a:rPr lang="en-US" sz="7400" i="1">
                                <a:latin typeface="Cambria Math"/>
                              </a:rPr>
                              <m:t>𝑖</m:t>
                            </m:r>
                          </m:sub>
                        </m:sSub>
                      </m:num>
                      <m:den>
                        <m:r>
                          <a:rPr lang="en-US" sz="7400" i="1">
                            <a:latin typeface="Cambria Math"/>
                          </a:rPr>
                          <m:t>𝑑𝑡</m:t>
                        </m:r>
                      </m:den>
                    </m:f>
                    <m:r>
                      <a:rPr lang="en-US" sz="7400" i="1">
                        <a:latin typeface="Cambria Math"/>
                      </a:rPr>
                      <m:t>=</m:t>
                    </m:r>
                    <m:sSub>
                      <m:sSubPr>
                        <m:ctrlPr>
                          <a:rPr lang="en-US" sz="7400" i="1">
                            <a:latin typeface="Cambria Math" panose="02040503050406030204" pitchFamily="18" charset="0"/>
                          </a:rPr>
                        </m:ctrlPr>
                      </m:sSubPr>
                      <m:e>
                        <m:r>
                          <a:rPr lang="en-US" sz="7400" i="1">
                            <a:latin typeface="Cambria Math"/>
                          </a:rPr>
                          <m:t>𝑟</m:t>
                        </m:r>
                      </m:e>
                      <m:sub>
                        <m:r>
                          <a:rPr lang="en-US" sz="7400" b="0" i="1" smtClean="0">
                            <a:latin typeface="Cambria Math"/>
                          </a:rPr>
                          <m:t>𝑖</m:t>
                        </m:r>
                      </m:sub>
                    </m:sSub>
                    <m:r>
                      <a:rPr lang="en-US" sz="7400" i="1">
                        <a:latin typeface="Cambria Math"/>
                      </a:rPr>
                      <m:t>𝑉</m:t>
                    </m:r>
                  </m:oMath>
                </a14:m>
                <a:r>
                  <a:rPr lang="en-US" sz="7400" dirty="0">
                    <a:latin typeface="Times New Roman" panose="02020603050405020304" pitchFamily="18" charset="0"/>
                    <a:cs typeface="Times New Roman" panose="02020603050405020304" pitchFamily="18" charset="0"/>
                  </a:rPr>
                  <a:t>                                                            (2.25)</a:t>
                </a:r>
              </a:p>
              <a:p>
                <a:pPr marL="0" indent="0">
                  <a:buNone/>
                </a:pPr>
                <a:r>
                  <a:rPr lang="en-US" sz="7400" dirty="0">
                    <a:latin typeface="Times New Roman" panose="02020603050405020304" pitchFamily="18" charset="0"/>
                    <a:cs typeface="Times New Roman" panose="02020603050405020304" pitchFamily="18" charset="0"/>
                  </a:rPr>
                  <a:t>Consider a reaction, </a:t>
                </a:r>
                <a14:m>
                  <m:oMath xmlns:m="http://schemas.openxmlformats.org/officeDocument/2006/math">
                    <m:r>
                      <a:rPr lang="en-US" sz="7400" i="1">
                        <a:latin typeface="Cambria Math"/>
                      </a:rPr>
                      <m:t>𝐴</m:t>
                    </m:r>
                    <m:r>
                      <a:rPr lang="en-US" sz="7400" i="1">
                        <a:latin typeface="Cambria Math"/>
                      </a:rPr>
                      <m:t>+</m:t>
                    </m:r>
                    <m:f>
                      <m:fPr>
                        <m:ctrlPr>
                          <a:rPr lang="en-US" sz="7400" i="1">
                            <a:latin typeface="Cambria Math" panose="02040503050406030204" pitchFamily="18" charset="0"/>
                          </a:rPr>
                        </m:ctrlPr>
                      </m:fPr>
                      <m:num>
                        <m:r>
                          <a:rPr lang="en-US" sz="7400" i="1">
                            <a:latin typeface="Cambria Math"/>
                          </a:rPr>
                          <m:t>𝑏</m:t>
                        </m:r>
                      </m:num>
                      <m:den>
                        <m:r>
                          <a:rPr lang="en-US" sz="7400" i="1">
                            <a:latin typeface="Cambria Math"/>
                          </a:rPr>
                          <m:t>𝑎</m:t>
                        </m:r>
                      </m:den>
                    </m:f>
                    <m:r>
                      <a:rPr lang="en-US" sz="7400" i="1">
                        <a:latin typeface="Cambria Math"/>
                      </a:rPr>
                      <m:t>𝐵</m:t>
                    </m:r>
                    <m:r>
                      <a:rPr lang="en-US" sz="7400" i="1">
                        <a:latin typeface="Cambria Math"/>
                      </a:rPr>
                      <m:t>→</m:t>
                    </m:r>
                    <m:f>
                      <m:fPr>
                        <m:ctrlPr>
                          <a:rPr lang="en-US" sz="7400" i="1">
                            <a:latin typeface="Cambria Math" panose="02040503050406030204" pitchFamily="18" charset="0"/>
                          </a:rPr>
                        </m:ctrlPr>
                      </m:fPr>
                      <m:num>
                        <m:r>
                          <a:rPr lang="en-US" sz="7400" i="1">
                            <a:latin typeface="Cambria Math"/>
                          </a:rPr>
                          <m:t>𝑐</m:t>
                        </m:r>
                      </m:num>
                      <m:den>
                        <m:r>
                          <a:rPr lang="en-US" sz="7400" i="1">
                            <a:latin typeface="Cambria Math"/>
                          </a:rPr>
                          <m:t>𝑎</m:t>
                        </m:r>
                      </m:den>
                    </m:f>
                    <m:r>
                      <a:rPr lang="en-US" sz="7400" i="1">
                        <a:latin typeface="Cambria Math"/>
                      </a:rPr>
                      <m:t>𝐶</m:t>
                    </m:r>
                    <m:r>
                      <a:rPr lang="en-US" sz="7400" i="1">
                        <a:latin typeface="Cambria Math"/>
                      </a:rPr>
                      <m:t>+</m:t>
                    </m:r>
                    <m:f>
                      <m:fPr>
                        <m:ctrlPr>
                          <a:rPr lang="en-US" sz="7400" i="1">
                            <a:latin typeface="Cambria Math" panose="02040503050406030204" pitchFamily="18" charset="0"/>
                          </a:rPr>
                        </m:ctrlPr>
                      </m:fPr>
                      <m:num>
                        <m:r>
                          <a:rPr lang="en-US" sz="7400" i="1">
                            <a:latin typeface="Cambria Math"/>
                          </a:rPr>
                          <m:t>𝑑</m:t>
                        </m:r>
                      </m:num>
                      <m:den>
                        <m:r>
                          <a:rPr lang="en-US" sz="7400" i="1">
                            <a:latin typeface="Cambria Math"/>
                          </a:rPr>
                          <m:t>𝑎</m:t>
                        </m:r>
                      </m:den>
                    </m:f>
                    <m:r>
                      <a:rPr lang="en-US" sz="7400" i="1">
                        <a:latin typeface="Cambria Math"/>
                      </a:rPr>
                      <m:t>𝐷</m:t>
                    </m:r>
                  </m:oMath>
                </a14:m>
                <a:r>
                  <a:rPr lang="en-US" sz="7400" dirty="0">
                    <a:latin typeface="Times New Roman" panose="02020603050405020304" pitchFamily="18" charset="0"/>
                    <a:cs typeface="Times New Roman" panose="02020603050405020304" pitchFamily="18" charset="0"/>
                  </a:rPr>
                  <a:t>                      (2.26)</a:t>
                </a:r>
              </a:p>
              <a:p>
                <a:pPr marL="0" indent="0">
                  <a:buNone/>
                </a:pPr>
                <a:r>
                  <a:rPr lang="en-US" sz="7400" dirty="0">
                    <a:solidFill>
                      <a:schemeClr val="tx1"/>
                    </a:solidFill>
                    <a:latin typeface="Times New Roman" panose="02020603050405020304" pitchFamily="18" charset="0"/>
                    <a:cs typeface="Times New Roman" panose="02020603050405020304" pitchFamily="18" charset="0"/>
                  </a:rPr>
                  <a:t>                                </a:t>
                </a:r>
                <a14:m>
                  <m:oMath xmlns:m="http://schemas.openxmlformats.org/officeDocument/2006/math">
                    <m:f>
                      <m:fPr>
                        <m:ctrlPr>
                          <a:rPr lang="en-US" sz="7400" i="1" smtClean="0">
                            <a:solidFill>
                              <a:schemeClr val="tx1"/>
                            </a:solidFill>
                            <a:effectLst/>
                            <a:latin typeface="Cambria Math" panose="02040503050406030204" pitchFamily="18" charset="0"/>
                          </a:rPr>
                        </m:ctrlPr>
                      </m:fPr>
                      <m:num>
                        <m:sSub>
                          <m:sSubPr>
                            <m:ctrlPr>
                              <a:rPr lang="en-US" sz="7400" i="1">
                                <a:solidFill>
                                  <a:schemeClr val="tx1"/>
                                </a:solidFill>
                                <a:effectLst/>
                                <a:latin typeface="Cambria Math" panose="02040503050406030204" pitchFamily="18" charset="0"/>
                              </a:rPr>
                            </m:ctrlPr>
                          </m:sSubPr>
                          <m:e>
                            <m:r>
                              <a:rPr lang="en-US" sz="7400" b="0" i="1">
                                <a:solidFill>
                                  <a:schemeClr val="tx1"/>
                                </a:solidFill>
                                <a:effectLst/>
                                <a:latin typeface="Cambria Math"/>
                              </a:rPr>
                              <m:t>𝑑𝑁</m:t>
                            </m:r>
                          </m:e>
                          <m:sub>
                            <m:r>
                              <a:rPr lang="en-US" sz="7400" b="0" i="1">
                                <a:solidFill>
                                  <a:schemeClr val="tx1"/>
                                </a:solidFill>
                                <a:effectLst/>
                                <a:latin typeface="Cambria Math"/>
                              </a:rPr>
                              <m:t>𝑖</m:t>
                            </m:r>
                          </m:sub>
                        </m:sSub>
                      </m:num>
                      <m:den>
                        <m:r>
                          <a:rPr lang="en-US" sz="7400" b="0" i="1">
                            <a:solidFill>
                              <a:schemeClr val="tx1"/>
                            </a:solidFill>
                            <a:effectLst/>
                            <a:latin typeface="Cambria Math"/>
                          </a:rPr>
                          <m:t>𝑑𝑡</m:t>
                        </m:r>
                      </m:den>
                    </m:f>
                    <m:r>
                      <a:rPr lang="en-US" sz="7400" b="0" i="1">
                        <a:solidFill>
                          <a:schemeClr val="tx1"/>
                        </a:solidFill>
                        <a:effectLst/>
                        <a:latin typeface="Cambria Math"/>
                      </a:rPr>
                      <m:t>=−</m:t>
                    </m:r>
                    <m:sSub>
                      <m:sSubPr>
                        <m:ctrlPr>
                          <a:rPr lang="en-US" sz="7400" i="1">
                            <a:solidFill>
                              <a:schemeClr val="tx1"/>
                            </a:solidFill>
                            <a:effectLst/>
                            <a:latin typeface="Cambria Math" panose="02040503050406030204" pitchFamily="18" charset="0"/>
                          </a:rPr>
                        </m:ctrlPr>
                      </m:sSubPr>
                      <m:e>
                        <m:r>
                          <m:rPr>
                            <m:nor/>
                          </m:rPr>
                          <a:rPr lang="en-US" sz="7400" dirty="0">
                            <a:solidFill>
                              <a:schemeClr val="tx1"/>
                            </a:solidFill>
                            <a:effectLst/>
                            <a:latin typeface="Times New Roman" panose="02020603050405020304" pitchFamily="18" charset="0"/>
                            <a:ea typeface="Cambria Math"/>
                            <a:cs typeface="Times New Roman" panose="02020603050405020304" pitchFamily="18" charset="0"/>
                          </a:rPr>
                          <m:t>𝜈</m:t>
                        </m:r>
                      </m:e>
                      <m:sub>
                        <m:r>
                          <a:rPr lang="en-US" sz="7400" b="0" i="1">
                            <a:solidFill>
                              <a:schemeClr val="tx1"/>
                            </a:solidFill>
                            <a:effectLst/>
                            <a:latin typeface="Cambria Math"/>
                          </a:rPr>
                          <m:t>𝑖</m:t>
                        </m:r>
                      </m:sub>
                    </m:sSub>
                    <m:sSub>
                      <m:sSubPr>
                        <m:ctrlPr>
                          <a:rPr lang="en-US" sz="7400" i="1">
                            <a:solidFill>
                              <a:schemeClr val="tx1"/>
                            </a:solidFill>
                            <a:effectLst/>
                            <a:latin typeface="Cambria Math" panose="02040503050406030204" pitchFamily="18" charset="0"/>
                          </a:rPr>
                        </m:ctrlPr>
                      </m:sSubPr>
                      <m:e>
                        <m:r>
                          <a:rPr lang="en-US" sz="7400" b="0" i="1">
                            <a:solidFill>
                              <a:schemeClr val="tx1"/>
                            </a:solidFill>
                            <a:effectLst/>
                            <a:latin typeface="Cambria Math"/>
                          </a:rPr>
                          <m:t>𝑟</m:t>
                        </m:r>
                      </m:e>
                      <m:sub>
                        <m:r>
                          <a:rPr lang="en-US" sz="7400" b="0" i="1" smtClean="0">
                            <a:solidFill>
                              <a:schemeClr val="tx1"/>
                            </a:solidFill>
                            <a:effectLst/>
                            <a:latin typeface="Cambria Math" panose="02040503050406030204" pitchFamily="18" charset="0"/>
                          </a:rPr>
                          <m:t>𝑖</m:t>
                        </m:r>
                      </m:sub>
                    </m:sSub>
                    <m:r>
                      <a:rPr lang="en-US" sz="7400" b="0" i="1">
                        <a:solidFill>
                          <a:schemeClr val="tx1"/>
                        </a:solidFill>
                        <a:effectLst/>
                        <a:latin typeface="Cambria Math"/>
                      </a:rPr>
                      <m:t>𝑉</m:t>
                    </m:r>
                  </m:oMath>
                </a14:m>
                <a:r>
                  <a:rPr lang="en-US" sz="7400" dirty="0">
                    <a:solidFill>
                      <a:schemeClr val="tx1"/>
                    </a:solidFill>
                    <a:effectLst/>
                    <a:latin typeface="Times New Roman" panose="02020603050405020304" pitchFamily="18" charset="0"/>
                    <a:cs typeface="Times New Roman" panose="02020603050405020304" pitchFamily="18" charset="0"/>
                  </a:rPr>
                  <a:t>                                  (2.27)</a:t>
                </a:r>
              </a:p>
              <a:p>
                <a:pPr marL="0" indent="0">
                  <a:lnSpc>
                    <a:spcPct val="170000"/>
                  </a:lnSpc>
                  <a:buNone/>
                </a:pPr>
                <a:r>
                  <a:rPr lang="en-US" sz="7400" dirty="0">
                    <a:solidFill>
                      <a:schemeClr val="tx1"/>
                    </a:solidFill>
                    <a:effectLst/>
                    <a:latin typeface="Times New Roman" panose="02020603050405020304" pitchFamily="18" charset="0"/>
                    <a:cs typeface="Times New Roman" panose="02020603050405020304" pitchFamily="18" charset="0"/>
                  </a:rPr>
                  <a:t>Where: </a:t>
                </a:r>
                <a:r>
                  <a:rPr lang="en-US" sz="7400" dirty="0" err="1">
                    <a:solidFill>
                      <a:schemeClr val="tx1"/>
                    </a:solidFill>
                    <a:effectLst/>
                    <a:latin typeface="Times New Roman" panose="02020603050405020304" pitchFamily="18" charset="0"/>
                    <a:cs typeface="Times New Roman" panose="02020603050405020304" pitchFamily="18" charset="0"/>
                  </a:rPr>
                  <a:t>r</a:t>
                </a:r>
                <a:r>
                  <a:rPr lang="en-US" sz="7400" baseline="-25000" dirty="0" err="1">
                    <a:solidFill>
                      <a:schemeClr val="tx1"/>
                    </a:solidFill>
                    <a:effectLst/>
                    <a:latin typeface="Times New Roman" panose="02020603050405020304" pitchFamily="18" charset="0"/>
                    <a:cs typeface="Times New Roman" panose="02020603050405020304" pitchFamily="18" charset="0"/>
                  </a:rPr>
                  <a:t>i</a:t>
                </a:r>
                <a:r>
                  <a:rPr lang="en-US" sz="7400" dirty="0">
                    <a:solidFill>
                      <a:schemeClr val="tx1"/>
                    </a:solidFill>
                    <a:effectLst/>
                    <a:latin typeface="Times New Roman" panose="02020603050405020304" pitchFamily="18" charset="0"/>
                    <a:cs typeface="Times New Roman" panose="02020603050405020304" pitchFamily="18" charset="0"/>
                  </a:rPr>
                  <a:t> is reaction rate of species </a:t>
                </a:r>
                <a:r>
                  <a:rPr lang="en-US" sz="7400" dirty="0" err="1">
                    <a:latin typeface="Times New Roman" panose="02020603050405020304" pitchFamily="18" charset="0"/>
                    <a:cs typeface="Times New Roman" panose="02020603050405020304" pitchFamily="18" charset="0"/>
                  </a:rPr>
                  <a:t>i</a:t>
                </a:r>
                <a:r>
                  <a:rPr lang="en-US" sz="7400" dirty="0">
                    <a:latin typeface="Times New Roman" panose="02020603050405020304" pitchFamily="18" charset="0"/>
                    <a:cs typeface="Times New Roman" panose="02020603050405020304" pitchFamily="18" charset="0"/>
                  </a:rPr>
                  <a:t>, </a:t>
                </a:r>
                <a:r>
                  <a:rPr lang="en-US" sz="7400" i="1" dirty="0">
                    <a:solidFill>
                      <a:schemeClr val="tx1"/>
                    </a:solidFill>
                    <a:effectLst/>
                    <a:latin typeface="Times New Roman" panose="02020603050405020304" pitchFamily="18" charset="0"/>
                    <a:cs typeface="Times New Roman" panose="02020603050405020304" pitchFamily="18" charset="0"/>
                  </a:rPr>
                  <a:t>v</a:t>
                </a:r>
                <a:r>
                  <a:rPr lang="en-US" sz="7400" i="1" baseline="-25000" dirty="0">
                    <a:solidFill>
                      <a:schemeClr val="tx1"/>
                    </a:solidFill>
                    <a:effectLst/>
                    <a:latin typeface="Times New Roman" panose="02020603050405020304" pitchFamily="18" charset="0"/>
                    <a:cs typeface="Times New Roman" panose="02020603050405020304" pitchFamily="18" charset="0"/>
                  </a:rPr>
                  <a:t>i</a:t>
                </a:r>
                <a:r>
                  <a:rPr lang="en-US" sz="7400" i="1" dirty="0">
                    <a:solidFill>
                      <a:schemeClr val="tx1"/>
                    </a:solidFill>
                    <a:effectLst/>
                    <a:latin typeface="Times New Roman" panose="02020603050405020304" pitchFamily="18" charset="0"/>
                    <a:cs typeface="Times New Roman" panose="02020603050405020304" pitchFamily="18" charset="0"/>
                  </a:rPr>
                  <a:t> </a:t>
                </a:r>
                <a:r>
                  <a:rPr lang="en-US" sz="7400" dirty="0">
                    <a:solidFill>
                      <a:schemeClr val="tx1"/>
                    </a:solidFill>
                    <a:effectLst/>
                    <a:latin typeface="Times New Roman" panose="02020603050405020304" pitchFamily="18" charset="0"/>
                    <a:cs typeface="Times New Roman" panose="02020603050405020304" pitchFamily="18" charset="0"/>
                  </a:rPr>
                  <a:t>is stochiometric coefficient of species </a:t>
                </a:r>
                <a:r>
                  <a:rPr lang="en-US" sz="7400" dirty="0" err="1">
                    <a:solidFill>
                      <a:schemeClr val="tx1"/>
                    </a:solidFill>
                    <a:effectLst/>
                    <a:latin typeface="Times New Roman" panose="02020603050405020304" pitchFamily="18" charset="0"/>
                    <a:cs typeface="Times New Roman" panose="02020603050405020304" pitchFamily="18" charset="0"/>
                  </a:rPr>
                  <a:t>i</a:t>
                </a:r>
                <a:r>
                  <a:rPr lang="en-US" sz="7400" dirty="0">
                    <a:latin typeface="Times New Roman" panose="02020603050405020304" pitchFamily="18" charset="0"/>
                    <a:cs typeface="Times New Roman" panose="02020603050405020304" pitchFamily="18" charset="0"/>
                  </a:rPr>
                  <a:t>.</a:t>
                </a:r>
                <a:r>
                  <a:rPr lang="en-US" sz="7400" dirty="0">
                    <a:solidFill>
                      <a:schemeClr val="tx1"/>
                    </a:solidFill>
                    <a:effectLst/>
                    <a:latin typeface="Times New Roman" panose="02020603050405020304" pitchFamily="18" charset="0"/>
                    <a:cs typeface="Times New Roman" panose="02020603050405020304" pitchFamily="18" charset="0"/>
                  </a:rPr>
                  <a:t> </a:t>
                </a:r>
              </a:p>
              <a:p>
                <a:pPr marL="0" indent="0">
                  <a:buNone/>
                </a:pPr>
                <a:endParaRPr lang="en-US" sz="2400" dirty="0"/>
              </a:p>
              <a:p>
                <a:pPr marL="0" indent="0">
                  <a:buNone/>
                </a:pPr>
                <a:r>
                  <a:rPr lang="en-US" sz="2400" dirty="0"/>
                  <a:t> </a:t>
                </a:r>
              </a:p>
              <a:p>
                <a:pPr marL="0" indent="0">
                  <a:buNone/>
                </a:pPr>
                <a:r>
                  <a:rPr lang="en-US" sz="2400" dirty="0"/>
                  <a:t> </a:t>
                </a:r>
              </a:p>
              <a:p>
                <a:pPr marL="0" indent="0">
                  <a:buNone/>
                </a:pPr>
                <a:endParaRPr lang="en-US"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457200" y="914400"/>
                <a:ext cx="8305800" cy="4724400"/>
              </a:xfrm>
              <a:blipFill>
                <a:blip r:embed="rId2"/>
                <a:stretch>
                  <a:fillRect l="-1101" t="-2581"/>
                </a:stretch>
              </a:blipFill>
            </p:spPr>
            <p:txBody>
              <a:bodyPr/>
              <a:lstStyle/>
              <a:p>
                <a:r>
                  <a:rPr lang="en-US">
                    <a:noFill/>
                  </a:rPr>
                  <a:t> </a:t>
                </a:r>
              </a:p>
            </p:txBody>
          </p:sp>
        </mc:Fallback>
      </mc:AlternateContent>
      <p:sp>
        <p:nvSpPr>
          <p:cNvPr id="5" name="Slide Number Placeholder 4">
            <a:extLst>
              <a:ext uri="{FF2B5EF4-FFF2-40B4-BE49-F238E27FC236}">
                <a16:creationId xmlns:a16="http://schemas.microsoft.com/office/drawing/2014/main" id="{815EB4A3-B74E-FBCB-B445-AAC49E2ED195}"/>
              </a:ext>
            </a:extLst>
          </p:cNvPr>
          <p:cNvSpPr>
            <a:spLocks noGrp="1"/>
          </p:cNvSpPr>
          <p:nvPr>
            <p:ph type="sldNum" sz="quarter" idx="12"/>
          </p:nvPr>
        </p:nvSpPr>
        <p:spPr/>
        <p:txBody>
          <a:bodyPr/>
          <a:lstStyle/>
          <a:p>
            <a:fld id="{23FDA976-B38A-4EC8-851D-4FD5675DB126}" type="slidenum">
              <a:rPr lang="en-US" smtClean="0"/>
              <a:t>34</a:t>
            </a:fld>
            <a:endParaRPr lang="en-US"/>
          </a:p>
        </p:txBody>
      </p:sp>
      <p:sp>
        <p:nvSpPr>
          <p:cNvPr id="6" name="Title 1">
            <a:extLst>
              <a:ext uri="{FF2B5EF4-FFF2-40B4-BE49-F238E27FC236}">
                <a16:creationId xmlns:a16="http://schemas.microsoft.com/office/drawing/2014/main" id="{F41E4939-96BB-B1D0-B261-2F352D7FF750}"/>
              </a:ext>
            </a:extLst>
          </p:cNvPr>
          <p:cNvSpPr>
            <a:spLocks noGrp="1"/>
          </p:cNvSpPr>
          <p:nvPr>
            <p:ph type="title"/>
          </p:nvPr>
        </p:nvSpPr>
        <p:spPr>
          <a:xfrm>
            <a:off x="152400" y="260351"/>
            <a:ext cx="8229600" cy="304800"/>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p:cxnSp>
        <p:nvCxnSpPr>
          <p:cNvPr id="2" name="Straight Connector 1">
            <a:extLst>
              <a:ext uri="{FF2B5EF4-FFF2-40B4-BE49-F238E27FC236}">
                <a16:creationId xmlns:a16="http://schemas.microsoft.com/office/drawing/2014/main" id="{73A6D6FA-B69A-72A9-8733-5467CD5B8361}"/>
              </a:ext>
            </a:extLst>
          </p:cNvPr>
          <p:cNvCxnSpPr>
            <a:cxnSpLocks/>
          </p:cNvCxnSpPr>
          <p:nvPr/>
        </p:nvCxnSpPr>
        <p:spPr>
          <a:xfrm>
            <a:off x="38100" y="685800"/>
            <a:ext cx="91440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7" name="Straight Connector 6">
            <a:extLst>
              <a:ext uri="{FF2B5EF4-FFF2-40B4-BE49-F238E27FC236}">
                <a16:creationId xmlns:a16="http://schemas.microsoft.com/office/drawing/2014/main" id="{C441797F-46E9-38CD-F8B2-984B94FE42DF}"/>
              </a:ext>
            </a:extLst>
          </p:cNvPr>
          <p:cNvCxnSpPr>
            <a:cxnSpLocks/>
          </p:cNvCxnSpPr>
          <p:nvPr/>
        </p:nvCxnSpPr>
        <p:spPr>
          <a:xfrm>
            <a:off x="0" y="6356350"/>
            <a:ext cx="8839200" cy="0"/>
          </a:xfrm>
          <a:prstGeom prst="line">
            <a:avLst/>
          </a:prstGeom>
        </p:spPr>
        <p:style>
          <a:lnRef idx="3">
            <a:schemeClr val="accent1"/>
          </a:lnRef>
          <a:fillRef idx="0">
            <a:schemeClr val="accent1"/>
          </a:fillRef>
          <a:effectRef idx="2">
            <a:schemeClr val="accent1"/>
          </a:effectRef>
          <a:fontRef idx="minor">
            <a:schemeClr val="tx1"/>
          </a:fontRef>
        </p:style>
      </p:cxnSp>
      <p:sp>
        <p:nvSpPr>
          <p:cNvPr id="4" name="Slide Number Placeholder 5">
            <a:extLst>
              <a:ext uri="{FF2B5EF4-FFF2-40B4-BE49-F238E27FC236}">
                <a16:creationId xmlns:a16="http://schemas.microsoft.com/office/drawing/2014/main" id="{0B4BDA32-D18F-0D60-6312-D364F74AEB31}"/>
              </a:ext>
            </a:extLst>
          </p:cNvPr>
          <p:cNvSpPr txBox="1">
            <a:spLocks/>
          </p:cNvSpPr>
          <p:nvPr/>
        </p:nvSpPr>
        <p:spPr>
          <a:xfrm>
            <a:off x="1676400" y="6372915"/>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34</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4775605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07B9F3-E2FE-CD55-CAC4-54BC078A7FDE}"/>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8EAD04B-63FB-5604-D3F0-6FF9D9398F6B}"/>
              </a:ext>
            </a:extLst>
          </p:cNvPr>
          <p:cNvSpPr>
            <a:spLocks noGrp="1"/>
          </p:cNvSpPr>
          <p:nvPr>
            <p:ph idx="1"/>
          </p:nvPr>
        </p:nvSpPr>
        <p:spPr>
          <a:xfrm>
            <a:off x="457200" y="806450"/>
            <a:ext cx="8305800" cy="4832350"/>
          </a:xfrm>
        </p:spPr>
        <p:txBody>
          <a:bodyPr>
            <a:normAutofit/>
          </a:bodyPr>
          <a:lstStyle/>
          <a:p>
            <a:pPr marL="0" indent="0">
              <a:buNone/>
            </a:pPr>
            <a:r>
              <a:rPr lang="en-US" sz="2000" b="1" dirty="0">
                <a:latin typeface="Times New Roman" panose="02020603050405020304" pitchFamily="18" charset="0"/>
                <a:cs typeface="Times New Roman" panose="02020603050405020304" pitchFamily="18" charset="0"/>
              </a:rPr>
              <a:t>Table 2.1</a:t>
            </a:r>
            <a:r>
              <a:rPr lang="en-US" sz="2000" dirty="0">
                <a:latin typeface="Times New Roman" panose="02020603050405020304" pitchFamily="18" charset="0"/>
                <a:cs typeface="Times New Roman" panose="02020603050405020304" pitchFamily="18" charset="0"/>
              </a:rPr>
              <a:t>. Stoichiometric table for a batch system </a:t>
            </a:r>
            <a:r>
              <a:rPr lang="en-US" sz="2000" b="1" dirty="0">
                <a:latin typeface="Times New Roman" panose="02020603050405020304" pitchFamily="18" charset="0"/>
                <a:cs typeface="Times New Roman" panose="02020603050405020304" pitchFamily="18" charset="0"/>
              </a:rPr>
              <a:t>(Fogler, 2015, pg. 108).</a:t>
            </a:r>
          </a:p>
          <a:p>
            <a:pPr marL="0" indent="0">
              <a:buNone/>
            </a:pPr>
            <a:endParaRPr lang="en-US" sz="2000" dirty="0">
              <a:latin typeface="Times New Roman" panose="02020603050405020304" pitchFamily="18" charset="0"/>
              <a:cs typeface="Times New Roman" panose="02020603050405020304" pitchFamily="18" charset="0"/>
            </a:endParaRPr>
          </a:p>
          <a:p>
            <a:pPr marL="0" indent="0">
              <a:buNone/>
            </a:pPr>
            <a:endParaRPr lang="en-US" sz="2400" dirty="0"/>
          </a:p>
          <a:p>
            <a:pPr marL="0" indent="0">
              <a:buNone/>
            </a:pPr>
            <a:r>
              <a:rPr lang="en-US" sz="2400" dirty="0"/>
              <a:t> </a:t>
            </a:r>
          </a:p>
          <a:p>
            <a:pPr marL="0" indent="0">
              <a:buNone/>
            </a:pPr>
            <a:r>
              <a:rPr lang="en-US" sz="2400" dirty="0"/>
              <a:t> </a:t>
            </a:r>
          </a:p>
          <a:p>
            <a:pPr marL="0" indent="0">
              <a:buNone/>
            </a:pPr>
            <a:endParaRPr lang="en-US" dirty="0"/>
          </a:p>
        </p:txBody>
      </p:sp>
      <p:sp>
        <p:nvSpPr>
          <p:cNvPr id="5" name="Slide Number Placeholder 4">
            <a:extLst>
              <a:ext uri="{FF2B5EF4-FFF2-40B4-BE49-F238E27FC236}">
                <a16:creationId xmlns:a16="http://schemas.microsoft.com/office/drawing/2014/main" id="{6BD55ED7-B210-E34A-45D9-4C2EE13BD7E0}"/>
              </a:ext>
            </a:extLst>
          </p:cNvPr>
          <p:cNvSpPr>
            <a:spLocks noGrp="1"/>
          </p:cNvSpPr>
          <p:nvPr>
            <p:ph type="sldNum" sz="quarter" idx="12"/>
          </p:nvPr>
        </p:nvSpPr>
        <p:spPr/>
        <p:txBody>
          <a:bodyPr/>
          <a:lstStyle/>
          <a:p>
            <a:fld id="{23FDA976-B38A-4EC8-851D-4FD5675DB126}" type="slidenum">
              <a:rPr lang="en-US" smtClean="0"/>
              <a:t>35</a:t>
            </a:fld>
            <a:endParaRPr lang="en-US"/>
          </a:p>
        </p:txBody>
      </p:sp>
      <p:sp>
        <p:nvSpPr>
          <p:cNvPr id="6" name="Title 1">
            <a:extLst>
              <a:ext uri="{FF2B5EF4-FFF2-40B4-BE49-F238E27FC236}">
                <a16:creationId xmlns:a16="http://schemas.microsoft.com/office/drawing/2014/main" id="{1CED963F-F5C4-2835-0BD9-9ADDA60801BB}"/>
              </a:ext>
            </a:extLst>
          </p:cNvPr>
          <p:cNvSpPr>
            <a:spLocks noGrp="1"/>
          </p:cNvSpPr>
          <p:nvPr>
            <p:ph type="title"/>
          </p:nvPr>
        </p:nvSpPr>
        <p:spPr>
          <a:xfrm>
            <a:off x="152400" y="260351"/>
            <a:ext cx="8229600" cy="304800"/>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p:cxnSp>
        <p:nvCxnSpPr>
          <p:cNvPr id="2" name="Straight Connector 1">
            <a:extLst>
              <a:ext uri="{FF2B5EF4-FFF2-40B4-BE49-F238E27FC236}">
                <a16:creationId xmlns:a16="http://schemas.microsoft.com/office/drawing/2014/main" id="{2B791163-C847-3E6D-AB90-3013EB809A49}"/>
              </a:ext>
            </a:extLst>
          </p:cNvPr>
          <p:cNvCxnSpPr>
            <a:cxnSpLocks/>
          </p:cNvCxnSpPr>
          <p:nvPr/>
        </p:nvCxnSpPr>
        <p:spPr>
          <a:xfrm>
            <a:off x="38100" y="685800"/>
            <a:ext cx="91440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7" name="Straight Connector 6">
            <a:extLst>
              <a:ext uri="{FF2B5EF4-FFF2-40B4-BE49-F238E27FC236}">
                <a16:creationId xmlns:a16="http://schemas.microsoft.com/office/drawing/2014/main" id="{E9D79FE9-BAAA-E39B-E431-45E5A6992F2D}"/>
              </a:ext>
            </a:extLst>
          </p:cNvPr>
          <p:cNvCxnSpPr>
            <a:cxnSpLocks/>
          </p:cNvCxnSpPr>
          <p:nvPr/>
        </p:nvCxnSpPr>
        <p:spPr>
          <a:xfrm>
            <a:off x="0" y="6356350"/>
            <a:ext cx="8839200" cy="0"/>
          </a:xfrm>
          <a:prstGeom prst="line">
            <a:avLst/>
          </a:prstGeom>
        </p:spPr>
        <p:style>
          <a:lnRef idx="3">
            <a:schemeClr val="accent1"/>
          </a:lnRef>
          <a:fillRef idx="0">
            <a:schemeClr val="accent1"/>
          </a:fillRef>
          <a:effectRef idx="2">
            <a:schemeClr val="accent1"/>
          </a:effectRef>
          <a:fontRef idx="minor">
            <a:schemeClr val="tx1"/>
          </a:fontRef>
        </p:style>
      </p:cxnSp>
      <p:sp>
        <p:nvSpPr>
          <p:cNvPr id="4" name="Slide Number Placeholder 5">
            <a:extLst>
              <a:ext uri="{FF2B5EF4-FFF2-40B4-BE49-F238E27FC236}">
                <a16:creationId xmlns:a16="http://schemas.microsoft.com/office/drawing/2014/main" id="{220016A2-67DA-A004-A271-98A07C96C58D}"/>
              </a:ext>
            </a:extLst>
          </p:cNvPr>
          <p:cNvSpPr txBox="1">
            <a:spLocks/>
          </p:cNvSpPr>
          <p:nvPr/>
        </p:nvSpPr>
        <p:spPr>
          <a:xfrm>
            <a:off x="1676400" y="6372915"/>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35</a:t>
            </a:fld>
            <a:endParaRPr lang="en-US" b="1" dirty="0">
              <a:solidFill>
                <a:prstClr val="black"/>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B330D0EF-E95B-CCF7-14A2-A35B80CA290A}"/>
              </a:ext>
            </a:extLst>
          </p:cNvPr>
          <p:cNvPicPr>
            <a:picLocks noChangeAspect="1"/>
          </p:cNvPicPr>
          <p:nvPr/>
        </p:nvPicPr>
        <p:blipFill>
          <a:blip r:embed="rId2"/>
          <a:stretch>
            <a:fillRect/>
          </a:stretch>
        </p:blipFill>
        <p:spPr>
          <a:xfrm>
            <a:off x="318052" y="1219200"/>
            <a:ext cx="7068536" cy="4182059"/>
          </a:xfrm>
          <a:prstGeom prst="rect">
            <a:avLst/>
          </a:prstGeom>
        </p:spPr>
      </p:pic>
    </p:spTree>
    <p:extLst>
      <p:ext uri="{BB962C8B-B14F-4D97-AF65-F5344CB8AC3E}">
        <p14:creationId xmlns:p14="http://schemas.microsoft.com/office/powerpoint/2010/main" val="9002911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EF82F7-1E09-B817-DA3E-9B8FDF2AF599}"/>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95252D26-5096-2B2C-A282-CE3053B79F97}"/>
                  </a:ext>
                </a:extLst>
              </p:cNvPr>
              <p:cNvSpPr>
                <a:spLocks noGrp="1"/>
              </p:cNvSpPr>
              <p:nvPr>
                <p:ph idx="1"/>
              </p:nvPr>
            </p:nvSpPr>
            <p:spPr>
              <a:xfrm>
                <a:off x="152400" y="685800"/>
                <a:ext cx="8915400" cy="6172200"/>
              </a:xfrm>
            </p:spPr>
            <p:txBody>
              <a:bodyPr>
                <a:normAutofit fontScale="70000" lnSpcReduction="20000"/>
              </a:bodyPr>
              <a:lstStyle/>
              <a:p>
                <a:pPr marL="0" indent="0">
                  <a:lnSpc>
                    <a:spcPct val="170000"/>
                  </a:lnSpc>
                  <a:buNone/>
                </a:pPr>
                <a:r>
                  <a:rPr lang="en-US" sz="3400" dirty="0">
                    <a:latin typeface="Times New Roman" panose="02020603050405020304" pitchFamily="18" charset="0"/>
                    <a:cs typeface="Times New Roman" panose="02020603050405020304" pitchFamily="18" charset="0"/>
                  </a:rPr>
                  <a:t>By substituting both equations (2. 24 and 2.27) into equation (2.22), the energy balance becomes:</a:t>
                </a:r>
              </a:p>
              <a:p>
                <a:pPr marL="0" indent="0">
                  <a:lnSpc>
                    <a:spcPct val="170000"/>
                  </a:lnSpc>
                  <a:buNone/>
                </a:pPr>
                <a14:m>
                  <m:oMath xmlns:m="http://schemas.openxmlformats.org/officeDocument/2006/math">
                    <m:acc>
                      <m:accPr>
                        <m:chr m:val="̇"/>
                        <m:ctrlPr>
                          <a:rPr lang="en-US" sz="3400" i="1">
                            <a:latin typeface="Cambria Math" panose="02040503050406030204" pitchFamily="18" charset="0"/>
                          </a:rPr>
                        </m:ctrlPr>
                      </m:accPr>
                      <m:e>
                        <m:r>
                          <a:rPr lang="en-US" sz="3400" i="1">
                            <a:latin typeface="Cambria Math"/>
                          </a:rPr>
                          <m:t>𝑄</m:t>
                        </m:r>
                      </m:e>
                    </m:acc>
                    <m:r>
                      <a:rPr lang="en-US" sz="3400" i="1">
                        <a:latin typeface="Cambria Math"/>
                      </a:rPr>
                      <m:t>−</m:t>
                    </m:r>
                    <m:sSub>
                      <m:sSubPr>
                        <m:ctrlPr>
                          <a:rPr lang="en-US" sz="3400" i="1">
                            <a:latin typeface="Cambria Math" panose="02040503050406030204" pitchFamily="18" charset="0"/>
                          </a:rPr>
                        </m:ctrlPr>
                      </m:sSubPr>
                      <m:e>
                        <m:acc>
                          <m:accPr>
                            <m:chr m:val="̇"/>
                            <m:ctrlPr>
                              <a:rPr lang="en-US" sz="3400" i="1">
                                <a:latin typeface="Cambria Math" panose="02040503050406030204" pitchFamily="18" charset="0"/>
                              </a:rPr>
                            </m:ctrlPr>
                          </m:accPr>
                          <m:e>
                            <m:r>
                              <a:rPr lang="en-US" sz="3400" i="1">
                                <a:latin typeface="Cambria Math"/>
                              </a:rPr>
                              <m:t>𝑊</m:t>
                            </m:r>
                          </m:e>
                        </m:acc>
                      </m:e>
                      <m:sub>
                        <m:r>
                          <a:rPr lang="en-US" sz="3400" i="1">
                            <a:latin typeface="Cambria Math"/>
                          </a:rPr>
                          <m:t>𝑆</m:t>
                        </m:r>
                      </m:sub>
                    </m:sSub>
                    <m:r>
                      <a:rPr lang="en-US" sz="3400" i="1">
                        <a:latin typeface="Cambria Math"/>
                      </a:rPr>
                      <m:t>=</m:t>
                    </m:r>
                    <m:nary>
                      <m:naryPr>
                        <m:chr m:val="∑"/>
                        <m:subHide m:val="on"/>
                        <m:supHide m:val="on"/>
                        <m:ctrlPr>
                          <a:rPr lang="en-US" sz="3400" i="1">
                            <a:latin typeface="Cambria Math" panose="02040503050406030204" pitchFamily="18" charset="0"/>
                          </a:rPr>
                        </m:ctrlPr>
                      </m:naryPr>
                      <m:sub/>
                      <m:sup/>
                      <m:e>
                        <m:sSub>
                          <m:sSubPr>
                            <m:ctrlPr>
                              <a:rPr lang="en-US" sz="3400" i="1">
                                <a:latin typeface="Cambria Math" panose="02040503050406030204" pitchFamily="18" charset="0"/>
                              </a:rPr>
                            </m:ctrlPr>
                          </m:sSubPr>
                          <m:e>
                            <m:r>
                              <a:rPr lang="en-US" sz="3400" i="1">
                                <a:latin typeface="Cambria Math"/>
                              </a:rPr>
                              <m:t>𝑁</m:t>
                            </m:r>
                          </m:e>
                          <m:sub>
                            <m:r>
                              <a:rPr lang="en-US" sz="3400" i="1">
                                <a:latin typeface="Cambria Math"/>
                              </a:rPr>
                              <m:t>𝑖</m:t>
                            </m:r>
                          </m:sub>
                        </m:sSub>
                      </m:e>
                    </m:nary>
                    <m:sSub>
                      <m:sSubPr>
                        <m:ctrlPr>
                          <a:rPr lang="en-US" sz="3400" i="1">
                            <a:latin typeface="Cambria Math" panose="02040503050406030204" pitchFamily="18" charset="0"/>
                          </a:rPr>
                        </m:ctrlPr>
                      </m:sSubPr>
                      <m:e>
                        <m:r>
                          <a:rPr lang="en-US" sz="3400" i="1">
                            <a:latin typeface="Cambria Math"/>
                          </a:rPr>
                          <m:t>𝐶</m:t>
                        </m:r>
                      </m:e>
                      <m:sub>
                        <m:r>
                          <a:rPr lang="en-US" sz="3400" i="1">
                            <a:latin typeface="Cambria Math"/>
                          </a:rPr>
                          <m:t>𝑃𝑖</m:t>
                        </m:r>
                      </m:sub>
                    </m:sSub>
                    <m:f>
                      <m:fPr>
                        <m:ctrlPr>
                          <a:rPr lang="en-US" sz="3400" i="1">
                            <a:latin typeface="Cambria Math" panose="02040503050406030204" pitchFamily="18" charset="0"/>
                          </a:rPr>
                        </m:ctrlPr>
                      </m:fPr>
                      <m:num>
                        <m:r>
                          <a:rPr lang="en-US" sz="3400" i="1">
                            <a:latin typeface="Cambria Math"/>
                          </a:rPr>
                          <m:t>𝑑𝑇</m:t>
                        </m:r>
                      </m:num>
                      <m:den>
                        <m:r>
                          <a:rPr lang="en-US" sz="3400" i="1">
                            <a:latin typeface="Cambria Math"/>
                          </a:rPr>
                          <m:t>𝑑𝑡</m:t>
                        </m:r>
                      </m:den>
                    </m:f>
                    <m:r>
                      <a:rPr lang="en-US" sz="3400" i="1">
                        <a:latin typeface="Cambria Math"/>
                      </a:rPr>
                      <m:t>+</m:t>
                    </m:r>
                    <m:nary>
                      <m:naryPr>
                        <m:chr m:val="∑"/>
                        <m:subHide m:val="on"/>
                        <m:supHide m:val="on"/>
                        <m:ctrlPr>
                          <a:rPr lang="en-US" sz="3400" i="1">
                            <a:latin typeface="Cambria Math" panose="02040503050406030204" pitchFamily="18" charset="0"/>
                          </a:rPr>
                        </m:ctrlPr>
                      </m:naryPr>
                      <m:sub/>
                      <m:sup/>
                      <m:e>
                        <m:sSub>
                          <m:sSubPr>
                            <m:ctrlPr>
                              <a:rPr lang="en-US" sz="3400" i="1">
                                <a:latin typeface="Cambria Math" panose="02040503050406030204" pitchFamily="18" charset="0"/>
                              </a:rPr>
                            </m:ctrlPr>
                          </m:sSubPr>
                          <m:e>
                            <m:r>
                              <a:rPr lang="en-US" sz="3400" i="1">
                                <a:latin typeface="Cambria Math"/>
                              </a:rPr>
                              <m:t>𝐻</m:t>
                            </m:r>
                          </m:e>
                          <m:sub>
                            <m:r>
                              <a:rPr lang="en-US" sz="3400" i="1">
                                <a:latin typeface="Cambria Math"/>
                              </a:rPr>
                              <m:t>𝑖</m:t>
                            </m:r>
                          </m:sub>
                        </m:sSub>
                        <m:r>
                          <m:rPr>
                            <m:nor/>
                          </m:rPr>
                          <a:rPr lang="en-US" sz="3400" dirty="0">
                            <a:latin typeface="Times New Roman" panose="02020603050405020304" pitchFamily="18" charset="0"/>
                            <a:cs typeface="Times New Roman" panose="02020603050405020304" pitchFamily="18" charset="0"/>
                          </a:rPr>
                          <m:t> </m:t>
                        </m:r>
                        <m:r>
                          <a:rPr lang="en-US" sz="3400" i="1" dirty="0">
                            <a:latin typeface="Cambria Math"/>
                          </a:rPr>
                          <m:t>(</m:t>
                        </m:r>
                      </m:e>
                    </m:nary>
                    <m:r>
                      <a:rPr lang="en-US" sz="3400" i="1">
                        <a:latin typeface="Cambria Math"/>
                      </a:rPr>
                      <m:t>−</m:t>
                    </m:r>
                    <m:sSub>
                      <m:sSubPr>
                        <m:ctrlPr>
                          <a:rPr lang="en-US" sz="3400" i="1">
                            <a:latin typeface="Cambria Math" panose="02040503050406030204" pitchFamily="18" charset="0"/>
                          </a:rPr>
                        </m:ctrlPr>
                      </m:sSubPr>
                      <m:e>
                        <m:r>
                          <m:rPr>
                            <m:nor/>
                          </m:rPr>
                          <a:rPr lang="en-US" sz="3400" dirty="0">
                            <a:latin typeface="Times New Roman" panose="02020603050405020304" pitchFamily="18" charset="0"/>
                            <a:ea typeface="Cambria Math"/>
                            <a:cs typeface="Times New Roman" panose="02020603050405020304" pitchFamily="18" charset="0"/>
                          </a:rPr>
                          <m:t>𝜈</m:t>
                        </m:r>
                      </m:e>
                      <m:sub>
                        <m:r>
                          <a:rPr lang="en-US" sz="3400" i="1">
                            <a:latin typeface="Cambria Math"/>
                          </a:rPr>
                          <m:t>𝑖</m:t>
                        </m:r>
                      </m:sub>
                    </m:sSub>
                    <m:sSub>
                      <m:sSubPr>
                        <m:ctrlPr>
                          <a:rPr lang="en-US" sz="3400" i="1">
                            <a:latin typeface="Cambria Math" panose="02040503050406030204" pitchFamily="18" charset="0"/>
                          </a:rPr>
                        </m:ctrlPr>
                      </m:sSubPr>
                      <m:e>
                        <m:r>
                          <a:rPr lang="en-US" sz="3400" i="1">
                            <a:latin typeface="Cambria Math"/>
                          </a:rPr>
                          <m:t>𝑟</m:t>
                        </m:r>
                      </m:e>
                      <m:sub>
                        <m:r>
                          <a:rPr lang="en-US" sz="3400" b="0" i="1" smtClean="0">
                            <a:latin typeface="Cambria Math" panose="02040503050406030204" pitchFamily="18" charset="0"/>
                          </a:rPr>
                          <m:t>𝑖</m:t>
                        </m:r>
                      </m:sub>
                    </m:sSub>
                    <m:r>
                      <a:rPr lang="en-US" sz="3400" i="1">
                        <a:latin typeface="Cambria Math"/>
                      </a:rPr>
                      <m:t>𝑉</m:t>
                    </m:r>
                    <m:r>
                      <a:rPr lang="en-US" sz="3400" i="1">
                        <a:latin typeface="Cambria Math"/>
                      </a:rPr>
                      <m:t>)</m:t>
                    </m:r>
                  </m:oMath>
                </a14:m>
                <a:r>
                  <a:rPr lang="en-US" sz="3400" dirty="0">
                    <a:latin typeface="Times New Roman" panose="02020603050405020304" pitchFamily="18" charset="0"/>
                    <a:cs typeface="Times New Roman" panose="02020603050405020304" pitchFamily="18" charset="0"/>
                  </a:rPr>
                  <a:t>                                   (2.28)</a:t>
                </a:r>
              </a:p>
              <a:p>
                <a:pPr marL="0" indent="0">
                  <a:lnSpc>
                    <a:spcPct val="170000"/>
                  </a:lnSpc>
                  <a:buNone/>
                </a:pPr>
                <a:r>
                  <a:rPr lang="en-US" sz="3400" dirty="0">
                    <a:latin typeface="Times New Roman" panose="02020603050405020304" pitchFamily="18" charset="0"/>
                    <a:cs typeface="Times New Roman" panose="02020603050405020304" pitchFamily="18" charset="0"/>
                  </a:rPr>
                  <a:t>Further re-arranging equation (2.28), the energy balance of a batch reactor  becomes:</a:t>
                </a:r>
              </a:p>
              <a:p>
                <a:pPr marL="0" indent="0">
                  <a:lnSpc>
                    <a:spcPct val="170000"/>
                  </a:lnSpc>
                  <a:buNone/>
                </a:pPr>
                <a14:m>
                  <m:oMath xmlns:m="http://schemas.openxmlformats.org/officeDocument/2006/math">
                    <m:acc>
                      <m:accPr>
                        <m:chr m:val="̇"/>
                        <m:ctrlPr>
                          <a:rPr lang="en-US" sz="3400" i="1">
                            <a:latin typeface="Cambria Math" panose="02040503050406030204" pitchFamily="18" charset="0"/>
                          </a:rPr>
                        </m:ctrlPr>
                      </m:accPr>
                      <m:e>
                        <m:r>
                          <a:rPr lang="en-US" sz="3400" i="1">
                            <a:latin typeface="Cambria Math"/>
                          </a:rPr>
                          <m:t>𝑄</m:t>
                        </m:r>
                      </m:e>
                    </m:acc>
                    <m:r>
                      <a:rPr lang="en-US" sz="3400" i="1">
                        <a:latin typeface="Cambria Math"/>
                      </a:rPr>
                      <m:t>−</m:t>
                    </m:r>
                    <m:sSub>
                      <m:sSubPr>
                        <m:ctrlPr>
                          <a:rPr lang="en-US" sz="3400" i="1">
                            <a:latin typeface="Cambria Math" panose="02040503050406030204" pitchFamily="18" charset="0"/>
                          </a:rPr>
                        </m:ctrlPr>
                      </m:sSubPr>
                      <m:e>
                        <m:acc>
                          <m:accPr>
                            <m:chr m:val="̇"/>
                            <m:ctrlPr>
                              <a:rPr lang="en-US" sz="3400" i="1">
                                <a:latin typeface="Cambria Math" panose="02040503050406030204" pitchFamily="18" charset="0"/>
                              </a:rPr>
                            </m:ctrlPr>
                          </m:accPr>
                          <m:e>
                            <m:r>
                              <a:rPr lang="en-US" sz="3400" i="1">
                                <a:latin typeface="Cambria Math"/>
                              </a:rPr>
                              <m:t>𝑊</m:t>
                            </m:r>
                          </m:e>
                        </m:acc>
                      </m:e>
                      <m:sub>
                        <m:r>
                          <a:rPr lang="en-US" sz="3400" i="1">
                            <a:latin typeface="Cambria Math"/>
                          </a:rPr>
                          <m:t>𝑆</m:t>
                        </m:r>
                      </m:sub>
                    </m:sSub>
                    <m:r>
                      <a:rPr lang="en-US" sz="3400" i="1">
                        <a:latin typeface="Cambria Math"/>
                      </a:rPr>
                      <m:t>=</m:t>
                    </m:r>
                    <m:nary>
                      <m:naryPr>
                        <m:chr m:val="∑"/>
                        <m:subHide m:val="on"/>
                        <m:supHide m:val="on"/>
                        <m:ctrlPr>
                          <a:rPr lang="en-US" sz="3400" i="1">
                            <a:latin typeface="Cambria Math" panose="02040503050406030204" pitchFamily="18" charset="0"/>
                          </a:rPr>
                        </m:ctrlPr>
                      </m:naryPr>
                      <m:sub/>
                      <m:sup/>
                      <m:e>
                        <m:sSub>
                          <m:sSubPr>
                            <m:ctrlPr>
                              <a:rPr lang="en-US" sz="3400" i="1">
                                <a:latin typeface="Cambria Math" panose="02040503050406030204" pitchFamily="18" charset="0"/>
                              </a:rPr>
                            </m:ctrlPr>
                          </m:sSubPr>
                          <m:e>
                            <m:r>
                              <a:rPr lang="en-US" sz="3400" i="1">
                                <a:latin typeface="Cambria Math"/>
                              </a:rPr>
                              <m:t>𝑁</m:t>
                            </m:r>
                          </m:e>
                          <m:sub>
                            <m:r>
                              <a:rPr lang="en-US" sz="3400" i="1">
                                <a:latin typeface="Cambria Math"/>
                              </a:rPr>
                              <m:t>𝑖</m:t>
                            </m:r>
                          </m:sub>
                        </m:sSub>
                      </m:e>
                    </m:nary>
                    <m:sSub>
                      <m:sSubPr>
                        <m:ctrlPr>
                          <a:rPr lang="en-US" sz="3400" i="1">
                            <a:latin typeface="Cambria Math" panose="02040503050406030204" pitchFamily="18" charset="0"/>
                          </a:rPr>
                        </m:ctrlPr>
                      </m:sSubPr>
                      <m:e>
                        <m:r>
                          <a:rPr lang="en-US" sz="3400" i="1">
                            <a:latin typeface="Cambria Math"/>
                          </a:rPr>
                          <m:t>𝐶</m:t>
                        </m:r>
                      </m:e>
                      <m:sub>
                        <m:r>
                          <a:rPr lang="en-US" sz="3400" i="1">
                            <a:latin typeface="Cambria Math"/>
                          </a:rPr>
                          <m:t>𝑃𝑖</m:t>
                        </m:r>
                      </m:sub>
                    </m:sSub>
                    <m:f>
                      <m:fPr>
                        <m:ctrlPr>
                          <a:rPr lang="en-US" sz="3400" i="1">
                            <a:latin typeface="Cambria Math" panose="02040503050406030204" pitchFamily="18" charset="0"/>
                          </a:rPr>
                        </m:ctrlPr>
                      </m:fPr>
                      <m:num>
                        <m:r>
                          <a:rPr lang="en-US" sz="3400" i="1">
                            <a:latin typeface="Cambria Math"/>
                          </a:rPr>
                          <m:t>𝑑𝑇</m:t>
                        </m:r>
                      </m:num>
                      <m:den>
                        <m:r>
                          <a:rPr lang="en-US" sz="3400" i="1">
                            <a:latin typeface="Cambria Math"/>
                          </a:rPr>
                          <m:t>𝑑𝑡</m:t>
                        </m:r>
                      </m:den>
                    </m:f>
                    <m:r>
                      <a:rPr lang="en-US" sz="3400" i="1">
                        <a:latin typeface="Cambria Math"/>
                      </a:rPr>
                      <m:t>+</m:t>
                    </m:r>
                    <m:nary>
                      <m:naryPr>
                        <m:chr m:val="∑"/>
                        <m:subHide m:val="on"/>
                        <m:supHide m:val="on"/>
                        <m:ctrlPr>
                          <a:rPr lang="en-US" sz="3400" i="1">
                            <a:latin typeface="Cambria Math" panose="02040503050406030204" pitchFamily="18" charset="0"/>
                          </a:rPr>
                        </m:ctrlPr>
                      </m:naryPr>
                      <m:sub/>
                      <m:sup/>
                      <m:e>
                        <m:sSub>
                          <m:sSubPr>
                            <m:ctrlPr>
                              <a:rPr lang="en-US" sz="3400" i="1">
                                <a:latin typeface="Cambria Math" panose="02040503050406030204" pitchFamily="18" charset="0"/>
                              </a:rPr>
                            </m:ctrlPr>
                          </m:sSubPr>
                          <m:e>
                            <m:r>
                              <m:rPr>
                                <m:nor/>
                              </m:rPr>
                              <a:rPr lang="en-US" sz="3400" dirty="0">
                                <a:latin typeface="Times New Roman" panose="02020603050405020304" pitchFamily="18" charset="0"/>
                                <a:ea typeface="Cambria Math"/>
                                <a:cs typeface="Times New Roman" panose="02020603050405020304" pitchFamily="18" charset="0"/>
                              </a:rPr>
                              <m:t>𝜈</m:t>
                            </m:r>
                          </m:e>
                          <m:sub>
                            <m:r>
                              <a:rPr lang="en-US" sz="3400" i="1">
                                <a:latin typeface="Cambria Math"/>
                              </a:rPr>
                              <m:t>𝑖</m:t>
                            </m:r>
                          </m:sub>
                        </m:sSub>
                        <m:sSub>
                          <m:sSubPr>
                            <m:ctrlPr>
                              <a:rPr lang="en-US" sz="3400" i="1">
                                <a:latin typeface="Cambria Math" panose="02040503050406030204" pitchFamily="18" charset="0"/>
                              </a:rPr>
                            </m:ctrlPr>
                          </m:sSubPr>
                          <m:e>
                            <m:r>
                              <a:rPr lang="en-US" sz="3400" i="1">
                                <a:latin typeface="Cambria Math"/>
                              </a:rPr>
                              <m:t>𝐻</m:t>
                            </m:r>
                          </m:e>
                          <m:sub>
                            <m:r>
                              <a:rPr lang="en-US" sz="3400" i="1">
                                <a:latin typeface="Cambria Math"/>
                              </a:rPr>
                              <m:t>𝑖</m:t>
                            </m:r>
                          </m:sub>
                        </m:sSub>
                        <m:r>
                          <m:rPr>
                            <m:nor/>
                          </m:rPr>
                          <a:rPr lang="en-US" sz="3400" dirty="0">
                            <a:latin typeface="Times New Roman" panose="02020603050405020304" pitchFamily="18" charset="0"/>
                            <a:cs typeface="Times New Roman" panose="02020603050405020304" pitchFamily="18" charset="0"/>
                          </a:rPr>
                          <m:t> </m:t>
                        </m:r>
                      </m:e>
                    </m:nary>
                    <m:r>
                      <a:rPr lang="en-US" sz="3400" b="0" i="1" dirty="0" smtClean="0">
                        <a:latin typeface="Cambria Math"/>
                      </a:rPr>
                      <m:t>(</m:t>
                    </m:r>
                    <m:r>
                      <a:rPr lang="en-US" sz="3400" i="1">
                        <a:latin typeface="Cambria Math"/>
                      </a:rPr>
                      <m:t>−</m:t>
                    </m:r>
                    <m:sSub>
                      <m:sSubPr>
                        <m:ctrlPr>
                          <a:rPr lang="en-US" sz="3400" i="1">
                            <a:latin typeface="Cambria Math" panose="02040503050406030204" pitchFamily="18" charset="0"/>
                          </a:rPr>
                        </m:ctrlPr>
                      </m:sSubPr>
                      <m:e>
                        <m:r>
                          <a:rPr lang="en-US" sz="3400" i="1">
                            <a:latin typeface="Cambria Math"/>
                          </a:rPr>
                          <m:t>𝑟</m:t>
                        </m:r>
                      </m:e>
                      <m:sub>
                        <m:r>
                          <a:rPr lang="en-US" sz="3400" b="0" i="1" smtClean="0">
                            <a:latin typeface="Cambria Math" panose="02040503050406030204" pitchFamily="18" charset="0"/>
                          </a:rPr>
                          <m:t>𝑖</m:t>
                        </m:r>
                      </m:sub>
                    </m:sSub>
                    <m:r>
                      <a:rPr lang="en-US" sz="3400" i="1">
                        <a:latin typeface="Cambria Math"/>
                      </a:rPr>
                      <m:t>𝑉</m:t>
                    </m:r>
                    <m:r>
                      <a:rPr lang="en-US" sz="3400" i="1">
                        <a:latin typeface="Cambria Math"/>
                      </a:rPr>
                      <m:t>)</m:t>
                    </m:r>
                  </m:oMath>
                </a14:m>
                <a:r>
                  <a:rPr lang="en-US" sz="3400" dirty="0">
                    <a:latin typeface="Times New Roman" panose="02020603050405020304" pitchFamily="18" charset="0"/>
                    <a:cs typeface="Times New Roman" panose="02020603050405020304" pitchFamily="18" charset="0"/>
                  </a:rPr>
                  <a:t>                                    (2.29)</a:t>
                </a:r>
              </a:p>
              <a:p>
                <a:pPr marL="0" indent="0">
                  <a:buNone/>
                </a:pPr>
                <a:endParaRPr lang="en-US" sz="3100" dirty="0">
                  <a:latin typeface="Times New Roman" panose="02020603050405020304" pitchFamily="18" charset="0"/>
                  <a:cs typeface="Times New Roman" panose="02020603050405020304" pitchFamily="18" charset="0"/>
                </a:endParaRPr>
              </a:p>
              <a:p>
                <a:pPr marL="0" indent="0">
                  <a:buNone/>
                </a:pPr>
                <a:r>
                  <a:rPr lang="en-US" sz="5100" dirty="0">
                    <a:latin typeface="Times New Roman" panose="02020603050405020304" pitchFamily="18" charset="0"/>
                    <a:cs typeface="Times New Roman" panose="02020603050405020304" pitchFamily="18" charset="0"/>
                  </a:rPr>
                  <a:t> </a:t>
                </a:r>
              </a:p>
              <a:p>
                <a:pPr marL="0" indent="0">
                  <a:buNone/>
                </a:pPr>
                <a:r>
                  <a:rPr lang="en-US" sz="5100" dirty="0">
                    <a:latin typeface="Times New Roman" panose="02020603050405020304" pitchFamily="18" charset="0"/>
                    <a:cs typeface="Times New Roman" panose="02020603050405020304" pitchFamily="18" charset="0"/>
                  </a:rPr>
                  <a:t> </a:t>
                </a:r>
              </a:p>
              <a:p>
                <a:pPr marL="0" indent="0">
                  <a:buNone/>
                </a:pPr>
                <a:endParaRPr lang="en-US" dirty="0"/>
              </a:p>
            </p:txBody>
          </p:sp>
        </mc:Choice>
        <mc:Fallback xmlns="">
          <p:sp>
            <p:nvSpPr>
              <p:cNvPr id="3" name="Content Placeholder 2">
                <a:extLst>
                  <a:ext uri="{FF2B5EF4-FFF2-40B4-BE49-F238E27FC236}">
                    <a16:creationId xmlns:a16="http://schemas.microsoft.com/office/drawing/2014/main" id="{95252D26-5096-2B2C-A282-CE3053B79F97}"/>
                  </a:ext>
                </a:extLst>
              </p:cNvPr>
              <p:cNvSpPr>
                <a:spLocks noGrp="1" noRot="1" noChangeAspect="1" noMove="1" noResize="1" noEditPoints="1" noAdjustHandles="1" noChangeArrowheads="1" noChangeShapeType="1" noTextEdit="1"/>
              </p:cNvSpPr>
              <p:nvPr>
                <p:ph idx="1"/>
              </p:nvPr>
            </p:nvSpPr>
            <p:spPr>
              <a:xfrm>
                <a:off x="152400" y="685800"/>
                <a:ext cx="8915400" cy="6172200"/>
              </a:xfrm>
              <a:blipFill>
                <a:blip r:embed="rId2"/>
                <a:stretch>
                  <a:fillRect l="-1025"/>
                </a:stretch>
              </a:blipFill>
            </p:spPr>
            <p:txBody>
              <a:bodyPr/>
              <a:lstStyle/>
              <a:p>
                <a:r>
                  <a:rPr lang="en-US">
                    <a:noFill/>
                  </a:rPr>
                  <a:t> </a:t>
                </a:r>
              </a:p>
            </p:txBody>
          </p:sp>
        </mc:Fallback>
      </mc:AlternateContent>
      <p:sp>
        <p:nvSpPr>
          <p:cNvPr id="5" name="Slide Number Placeholder 4">
            <a:extLst>
              <a:ext uri="{FF2B5EF4-FFF2-40B4-BE49-F238E27FC236}">
                <a16:creationId xmlns:a16="http://schemas.microsoft.com/office/drawing/2014/main" id="{02B38EEB-ADC5-17E8-6873-72D192E346CF}"/>
              </a:ext>
            </a:extLst>
          </p:cNvPr>
          <p:cNvSpPr>
            <a:spLocks noGrp="1"/>
          </p:cNvSpPr>
          <p:nvPr>
            <p:ph type="sldNum" sz="quarter" idx="12"/>
          </p:nvPr>
        </p:nvSpPr>
        <p:spPr/>
        <p:txBody>
          <a:bodyPr/>
          <a:lstStyle/>
          <a:p>
            <a:fld id="{23FDA976-B38A-4EC8-851D-4FD5675DB126}" type="slidenum">
              <a:rPr lang="en-US" smtClean="0"/>
              <a:t>36</a:t>
            </a:fld>
            <a:endParaRPr lang="en-US"/>
          </a:p>
        </p:txBody>
      </p:sp>
      <p:sp>
        <p:nvSpPr>
          <p:cNvPr id="6" name="Title 1">
            <a:extLst>
              <a:ext uri="{FF2B5EF4-FFF2-40B4-BE49-F238E27FC236}">
                <a16:creationId xmlns:a16="http://schemas.microsoft.com/office/drawing/2014/main" id="{377D1992-2596-B56B-446C-72F3B4EACF41}"/>
              </a:ext>
            </a:extLst>
          </p:cNvPr>
          <p:cNvSpPr>
            <a:spLocks noGrp="1"/>
          </p:cNvSpPr>
          <p:nvPr>
            <p:ph type="title"/>
          </p:nvPr>
        </p:nvSpPr>
        <p:spPr>
          <a:xfrm>
            <a:off x="152400" y="260351"/>
            <a:ext cx="8229600" cy="304800"/>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p:cxnSp>
        <p:nvCxnSpPr>
          <p:cNvPr id="2" name="Straight Connector 1">
            <a:extLst>
              <a:ext uri="{FF2B5EF4-FFF2-40B4-BE49-F238E27FC236}">
                <a16:creationId xmlns:a16="http://schemas.microsoft.com/office/drawing/2014/main" id="{69FBB290-5FE7-5199-DFF8-597961BC3DB8}"/>
              </a:ext>
            </a:extLst>
          </p:cNvPr>
          <p:cNvCxnSpPr>
            <a:cxnSpLocks/>
          </p:cNvCxnSpPr>
          <p:nvPr/>
        </p:nvCxnSpPr>
        <p:spPr>
          <a:xfrm>
            <a:off x="38100" y="685800"/>
            <a:ext cx="91440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7" name="Straight Connector 6">
            <a:extLst>
              <a:ext uri="{FF2B5EF4-FFF2-40B4-BE49-F238E27FC236}">
                <a16:creationId xmlns:a16="http://schemas.microsoft.com/office/drawing/2014/main" id="{4AABC621-CA3B-B240-64D1-9D9ECFC8B644}"/>
              </a:ext>
            </a:extLst>
          </p:cNvPr>
          <p:cNvCxnSpPr>
            <a:cxnSpLocks/>
          </p:cNvCxnSpPr>
          <p:nvPr/>
        </p:nvCxnSpPr>
        <p:spPr>
          <a:xfrm>
            <a:off x="0" y="6356350"/>
            <a:ext cx="8839200" cy="0"/>
          </a:xfrm>
          <a:prstGeom prst="line">
            <a:avLst/>
          </a:prstGeom>
        </p:spPr>
        <p:style>
          <a:lnRef idx="3">
            <a:schemeClr val="accent1"/>
          </a:lnRef>
          <a:fillRef idx="0">
            <a:schemeClr val="accent1"/>
          </a:fillRef>
          <a:effectRef idx="2">
            <a:schemeClr val="accent1"/>
          </a:effectRef>
          <a:fontRef idx="minor">
            <a:schemeClr val="tx1"/>
          </a:fontRef>
        </p:style>
      </p:cxnSp>
      <p:sp>
        <p:nvSpPr>
          <p:cNvPr id="4" name="Slide Number Placeholder 5">
            <a:extLst>
              <a:ext uri="{FF2B5EF4-FFF2-40B4-BE49-F238E27FC236}">
                <a16:creationId xmlns:a16="http://schemas.microsoft.com/office/drawing/2014/main" id="{EE572BB7-AE58-2B87-56EA-C1E8D1B0D723}"/>
              </a:ext>
            </a:extLst>
          </p:cNvPr>
          <p:cNvSpPr txBox="1">
            <a:spLocks/>
          </p:cNvSpPr>
          <p:nvPr/>
        </p:nvSpPr>
        <p:spPr>
          <a:xfrm>
            <a:off x="1676400" y="6372915"/>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36</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1452602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304800" y="609600"/>
                <a:ext cx="8610600" cy="5365749"/>
              </a:xfrm>
            </p:spPr>
            <p:txBody>
              <a:bodyPr>
                <a:normAutofit fontScale="32500" lnSpcReduction="20000"/>
              </a:bodyPr>
              <a:lstStyle/>
              <a:p>
                <a:pPr marL="0" indent="0" algn="just">
                  <a:lnSpc>
                    <a:spcPct val="170000"/>
                  </a:lnSpc>
                  <a:buNone/>
                </a:pPr>
                <a:r>
                  <a:rPr lang="en-US" sz="7400" dirty="0">
                    <a:latin typeface="Times New Roman" panose="02020603050405020304" pitchFamily="18" charset="0"/>
                    <a:cs typeface="Times New Roman" panose="02020603050405020304" pitchFamily="18" charset="0"/>
                  </a:rPr>
                  <a:t>Summation of </a:t>
                </a:r>
                <a14:m>
                  <m:oMath xmlns:m="http://schemas.openxmlformats.org/officeDocument/2006/math">
                    <m:sSub>
                      <m:sSubPr>
                        <m:ctrlPr>
                          <a:rPr lang="en-US" sz="7400" i="1">
                            <a:latin typeface="Cambria Math" panose="02040503050406030204" pitchFamily="18" charset="0"/>
                          </a:rPr>
                        </m:ctrlPr>
                      </m:sSubPr>
                      <m:e>
                        <m:r>
                          <m:rPr>
                            <m:nor/>
                          </m:rPr>
                          <a:rPr lang="en-US" sz="7400" dirty="0">
                            <a:latin typeface="Times New Roman" panose="02020603050405020304" pitchFamily="18" charset="0"/>
                            <a:ea typeface="Cambria Math"/>
                            <a:cs typeface="Times New Roman" panose="02020603050405020304" pitchFamily="18" charset="0"/>
                          </a:rPr>
                          <m:t>𝜈</m:t>
                        </m:r>
                      </m:e>
                      <m:sub>
                        <m:r>
                          <a:rPr lang="en-US" sz="7400" i="1">
                            <a:latin typeface="Cambria Math"/>
                          </a:rPr>
                          <m:t>𝑖</m:t>
                        </m:r>
                      </m:sub>
                    </m:sSub>
                    <m:sSub>
                      <m:sSubPr>
                        <m:ctrlPr>
                          <a:rPr lang="en-US" sz="7400" i="1">
                            <a:latin typeface="Cambria Math" panose="02040503050406030204" pitchFamily="18" charset="0"/>
                          </a:rPr>
                        </m:ctrlPr>
                      </m:sSubPr>
                      <m:e>
                        <m:r>
                          <a:rPr lang="en-US" sz="7400" i="1">
                            <a:latin typeface="Cambria Math"/>
                          </a:rPr>
                          <m:t>𝐻</m:t>
                        </m:r>
                      </m:e>
                      <m:sub>
                        <m:r>
                          <a:rPr lang="en-US" sz="7400" i="1">
                            <a:latin typeface="Cambria Math"/>
                          </a:rPr>
                          <m:t>𝑖</m:t>
                        </m:r>
                      </m:sub>
                    </m:sSub>
                  </m:oMath>
                </a14:m>
                <a:r>
                  <a:rPr lang="en-US" sz="7400" dirty="0">
                    <a:latin typeface="Times New Roman" panose="02020603050405020304" pitchFamily="18" charset="0"/>
                    <a:cs typeface="Times New Roman" panose="02020603050405020304" pitchFamily="18" charset="0"/>
                  </a:rPr>
                  <a:t>  for all species at T is  the heat of reaction at T</a:t>
                </a:r>
              </a:p>
              <a:p>
                <a:pPr marL="0" indent="0" algn="just">
                  <a:lnSpc>
                    <a:spcPct val="170000"/>
                  </a:lnSpc>
                  <a:buNone/>
                </a:pPr>
                <a14:m>
                  <m:oMath xmlns:m="http://schemas.openxmlformats.org/officeDocument/2006/math">
                    <m:nary>
                      <m:naryPr>
                        <m:chr m:val="∑"/>
                        <m:subHide m:val="on"/>
                        <m:supHide m:val="on"/>
                        <m:ctrlPr>
                          <a:rPr lang="en-US" sz="7400" i="1">
                            <a:solidFill>
                              <a:schemeClr val="tx1"/>
                            </a:solidFill>
                            <a:latin typeface="Cambria Math" panose="02040503050406030204" pitchFamily="18" charset="0"/>
                          </a:rPr>
                        </m:ctrlPr>
                      </m:naryPr>
                      <m:sub/>
                      <m:sup/>
                      <m:e>
                        <m:sSub>
                          <m:sSubPr>
                            <m:ctrlPr>
                              <a:rPr lang="en-US" sz="7400" i="1">
                                <a:solidFill>
                                  <a:schemeClr val="tx1"/>
                                </a:solidFill>
                                <a:latin typeface="Cambria Math" panose="02040503050406030204" pitchFamily="18" charset="0"/>
                              </a:rPr>
                            </m:ctrlPr>
                          </m:sSubPr>
                          <m:e>
                            <m:r>
                              <m:rPr>
                                <m:nor/>
                              </m:rPr>
                              <a:rPr lang="en-US" sz="7400" dirty="0">
                                <a:solidFill>
                                  <a:schemeClr val="tx1"/>
                                </a:solidFill>
                                <a:latin typeface="Times New Roman" panose="02020603050405020304" pitchFamily="18" charset="0"/>
                                <a:ea typeface="Cambria Math"/>
                                <a:cs typeface="Times New Roman" panose="02020603050405020304" pitchFamily="18" charset="0"/>
                              </a:rPr>
                              <m:t>𝜈</m:t>
                            </m:r>
                          </m:e>
                          <m:sub>
                            <m:r>
                              <a:rPr lang="en-US" sz="7400" b="0" i="1">
                                <a:solidFill>
                                  <a:schemeClr val="tx1"/>
                                </a:solidFill>
                                <a:latin typeface="Cambria Math"/>
                              </a:rPr>
                              <m:t>𝑖</m:t>
                            </m:r>
                          </m:sub>
                        </m:sSub>
                        <m:sSub>
                          <m:sSubPr>
                            <m:ctrlPr>
                              <a:rPr lang="en-US" sz="7400" i="1">
                                <a:solidFill>
                                  <a:schemeClr val="tx1"/>
                                </a:solidFill>
                                <a:latin typeface="Cambria Math" panose="02040503050406030204" pitchFamily="18" charset="0"/>
                              </a:rPr>
                            </m:ctrlPr>
                          </m:sSubPr>
                          <m:e>
                            <m:r>
                              <a:rPr lang="en-US" sz="7400" b="0" i="1">
                                <a:solidFill>
                                  <a:schemeClr val="tx1"/>
                                </a:solidFill>
                                <a:latin typeface="Cambria Math"/>
                              </a:rPr>
                              <m:t>𝐻</m:t>
                            </m:r>
                          </m:e>
                          <m:sub>
                            <m:r>
                              <a:rPr lang="en-US" sz="7400" b="0" i="1">
                                <a:solidFill>
                                  <a:schemeClr val="tx1"/>
                                </a:solidFill>
                                <a:latin typeface="Cambria Math"/>
                              </a:rPr>
                              <m:t>𝑖</m:t>
                            </m:r>
                          </m:sub>
                        </m:sSub>
                        <m:r>
                          <a:rPr lang="en-US" sz="7400" b="0" i="1">
                            <a:solidFill>
                              <a:schemeClr val="tx1"/>
                            </a:solidFill>
                            <a:latin typeface="Cambria Math"/>
                          </a:rPr>
                          <m:t>=</m:t>
                        </m:r>
                        <m:r>
                          <a:rPr lang="en-US" sz="7400" b="0" i="1">
                            <a:solidFill>
                              <a:schemeClr val="tx1"/>
                            </a:solidFill>
                            <a:latin typeface="Cambria Math"/>
                            <a:ea typeface="Cambria Math"/>
                          </a:rPr>
                          <m:t>∆</m:t>
                        </m:r>
                        <m:sSub>
                          <m:sSubPr>
                            <m:ctrlPr>
                              <a:rPr lang="en-US" sz="7400" i="1">
                                <a:solidFill>
                                  <a:schemeClr val="tx1"/>
                                </a:solidFill>
                                <a:latin typeface="Cambria Math" panose="02040503050406030204" pitchFamily="18" charset="0"/>
                                <a:ea typeface="Cambria Math"/>
                              </a:rPr>
                            </m:ctrlPr>
                          </m:sSubPr>
                          <m:e>
                            <m:r>
                              <a:rPr lang="en-US" sz="7400" b="0" i="1">
                                <a:solidFill>
                                  <a:schemeClr val="tx1"/>
                                </a:solidFill>
                                <a:latin typeface="Cambria Math"/>
                                <a:ea typeface="Cambria Math"/>
                              </a:rPr>
                              <m:t>𝐻</m:t>
                            </m:r>
                          </m:e>
                          <m:sub>
                            <m:r>
                              <a:rPr lang="en-US" sz="7400" b="0" i="1">
                                <a:solidFill>
                                  <a:schemeClr val="tx1"/>
                                </a:solidFill>
                                <a:latin typeface="Cambria Math"/>
                                <a:ea typeface="Cambria Math"/>
                              </a:rPr>
                              <m:t>𝑅𝑥</m:t>
                            </m:r>
                          </m:sub>
                        </m:sSub>
                      </m:e>
                    </m:nary>
                    <m:r>
                      <a:rPr lang="en-US" sz="7400" b="0" i="1" smtClean="0">
                        <a:solidFill>
                          <a:schemeClr val="tx1"/>
                        </a:solidFill>
                        <a:latin typeface="Cambria Math"/>
                        <a:ea typeface="Cambria Math"/>
                      </a:rPr>
                      <m:t>(</m:t>
                    </m:r>
                    <m:r>
                      <a:rPr lang="en-US" sz="7400" b="0" i="1" smtClean="0">
                        <a:solidFill>
                          <a:schemeClr val="tx1"/>
                        </a:solidFill>
                        <a:latin typeface="Cambria Math"/>
                        <a:ea typeface="Cambria Math"/>
                      </a:rPr>
                      <m:t>𝑇</m:t>
                    </m:r>
                    <m:r>
                      <a:rPr lang="en-US" sz="7400" b="0" i="1" smtClean="0">
                        <a:solidFill>
                          <a:schemeClr val="tx1"/>
                        </a:solidFill>
                        <a:latin typeface="Cambria Math"/>
                        <a:ea typeface="Cambria Math"/>
                      </a:rPr>
                      <m:t>)</m:t>
                    </m:r>
                  </m:oMath>
                </a14:m>
                <a:r>
                  <a:rPr lang="en-US" sz="7400" dirty="0">
                    <a:solidFill>
                      <a:schemeClr val="tx1"/>
                    </a:solidFill>
                    <a:latin typeface="Times New Roman" panose="02020603050405020304" pitchFamily="18" charset="0"/>
                    <a:cs typeface="Times New Roman" panose="02020603050405020304" pitchFamily="18" charset="0"/>
                  </a:rPr>
                  <a:t>                                                           (2.30)       </a:t>
                </a:r>
              </a:p>
              <a:p>
                <a:pPr marL="0" indent="0" algn="just">
                  <a:lnSpc>
                    <a:spcPct val="170000"/>
                  </a:lnSpc>
                  <a:buNone/>
                </a:pPr>
                <a:r>
                  <a:rPr lang="en-US" sz="7400" dirty="0">
                    <a:latin typeface="Times New Roman" panose="02020603050405020304" pitchFamily="18" charset="0"/>
                    <a:cs typeface="Times New Roman" panose="02020603050405020304" pitchFamily="18" charset="0"/>
                  </a:rPr>
                  <a:t> </a:t>
                </a:r>
                <a:r>
                  <a:rPr lang="en-US" sz="7400" b="1" dirty="0">
                    <a:solidFill>
                      <a:srgbClr val="7030A0"/>
                    </a:solidFill>
                    <a:latin typeface="Times New Roman" panose="02020603050405020304" pitchFamily="18" charset="0"/>
                    <a:cs typeface="Times New Roman" panose="02020603050405020304" pitchFamily="18" charset="0"/>
                  </a:rPr>
                  <a:t>The coefficient </a:t>
                </a:r>
                <a:r>
                  <a:rPr lang="en-US" sz="7400" b="1" i="1" dirty="0">
                    <a:solidFill>
                      <a:srgbClr val="7030A0"/>
                    </a:solidFill>
                    <a:latin typeface="Times New Roman" panose="02020603050405020304" pitchFamily="18" charset="0"/>
                    <a:cs typeface="Times New Roman" panose="02020603050405020304" pitchFamily="18" charset="0"/>
                  </a:rPr>
                  <a:t>v</a:t>
                </a:r>
                <a:r>
                  <a:rPr lang="en-US" sz="7400" b="1" baseline="-25000" dirty="0">
                    <a:solidFill>
                      <a:srgbClr val="7030A0"/>
                    </a:solidFill>
                    <a:latin typeface="Times New Roman" panose="02020603050405020304" pitchFamily="18" charset="0"/>
                    <a:cs typeface="Times New Roman" panose="02020603050405020304" pitchFamily="18" charset="0"/>
                  </a:rPr>
                  <a:t>i</a:t>
                </a:r>
                <a:r>
                  <a:rPr lang="en-US" sz="7400" b="1" dirty="0">
                    <a:solidFill>
                      <a:srgbClr val="7030A0"/>
                    </a:solidFill>
                    <a:latin typeface="Times New Roman" panose="02020603050405020304" pitchFamily="18" charset="0"/>
                    <a:cs typeface="Times New Roman" panose="02020603050405020304" pitchFamily="18" charset="0"/>
                  </a:rPr>
                  <a:t> sign  is + </a:t>
                </a:r>
                <a:r>
                  <a:rPr lang="en-US" sz="7400" b="1" dirty="0" err="1">
                    <a:solidFill>
                      <a:srgbClr val="7030A0"/>
                    </a:solidFill>
                    <a:latin typeface="Times New Roman" panose="02020603050405020304" pitchFamily="18" charset="0"/>
                    <a:cs typeface="Times New Roman" panose="02020603050405020304" pitchFamily="18" charset="0"/>
                  </a:rPr>
                  <a:t>ve</a:t>
                </a:r>
                <a:r>
                  <a:rPr lang="en-US" sz="7400" b="1" dirty="0">
                    <a:solidFill>
                      <a:srgbClr val="7030A0"/>
                    </a:solidFill>
                    <a:latin typeface="Times New Roman" panose="02020603050405020304" pitchFamily="18" charset="0"/>
                    <a:cs typeface="Times New Roman" panose="02020603050405020304" pitchFamily="18" charset="0"/>
                  </a:rPr>
                  <a:t> for products and –</a:t>
                </a:r>
                <a:r>
                  <a:rPr lang="en-US" sz="7400" b="1" dirty="0" err="1">
                    <a:solidFill>
                      <a:srgbClr val="7030A0"/>
                    </a:solidFill>
                    <a:latin typeface="Times New Roman" panose="02020603050405020304" pitchFamily="18" charset="0"/>
                    <a:cs typeface="Times New Roman" panose="02020603050405020304" pitchFamily="18" charset="0"/>
                  </a:rPr>
                  <a:t>ve</a:t>
                </a:r>
                <a:r>
                  <a:rPr lang="en-US" sz="7400" b="1" dirty="0">
                    <a:solidFill>
                      <a:srgbClr val="7030A0"/>
                    </a:solidFill>
                    <a:latin typeface="Times New Roman" panose="02020603050405020304" pitchFamily="18" charset="0"/>
                    <a:cs typeface="Times New Roman" panose="02020603050405020304" pitchFamily="18" charset="0"/>
                  </a:rPr>
                  <a:t> for reactants.</a:t>
                </a:r>
              </a:p>
              <a:p>
                <a:pPr marL="0" indent="0" algn="just">
                  <a:lnSpc>
                    <a:spcPct val="170000"/>
                  </a:lnSpc>
                  <a:buNone/>
                </a:pPr>
                <a:r>
                  <a:rPr lang="en-US" sz="7400" b="1" dirty="0">
                    <a:solidFill>
                      <a:srgbClr val="7030A0"/>
                    </a:solidFill>
                    <a:latin typeface="Times New Roman" panose="02020603050405020304" pitchFamily="18" charset="0"/>
                    <a:cs typeface="Times New Roman" panose="02020603050405020304" pitchFamily="18" charset="0"/>
                  </a:rPr>
                  <a:t>The heat of reaction is obtained from chemical reaction  enthalpy changes of chemical species, </a:t>
                </a:r>
                <a:r>
                  <a:rPr lang="en-US" sz="7400" b="1" dirty="0" err="1">
                    <a:solidFill>
                      <a:srgbClr val="7030A0"/>
                    </a:solidFill>
                    <a:latin typeface="Times New Roman" panose="02020603050405020304" pitchFamily="18" charset="0"/>
                    <a:cs typeface="Times New Roman" panose="02020603050405020304" pitchFamily="18" charset="0"/>
                  </a:rPr>
                  <a:t>i</a:t>
                </a:r>
                <a:r>
                  <a:rPr lang="en-US" sz="7400" b="1" dirty="0">
                    <a:solidFill>
                      <a:srgbClr val="7030A0"/>
                    </a:solidFill>
                    <a:latin typeface="Times New Roman" panose="02020603050405020304" pitchFamily="18" charset="0"/>
                    <a:cs typeface="Times New Roman" panose="02020603050405020304" pitchFamily="18" charset="0"/>
                  </a:rPr>
                  <a:t>.</a:t>
                </a:r>
              </a:p>
              <a:p>
                <a:pPr marL="0" indent="0" algn="just">
                  <a:buNone/>
                </a:pPr>
                <a:endParaRPr lang="en-US" sz="3800" dirty="0">
                  <a:solidFill>
                    <a:schemeClr val="tx1"/>
                  </a:solidFill>
                  <a:latin typeface="Times New Roman" panose="02020603050405020304" pitchFamily="18" charset="0"/>
                  <a:cs typeface="Times New Roman" panose="02020603050405020304" pitchFamily="18" charset="0"/>
                </a:endParaRPr>
              </a:p>
              <a:p>
                <a:pPr marL="0" indent="0">
                  <a:buNone/>
                </a:pPr>
                <a:endParaRPr lang="en-US" sz="2400" dirty="0">
                  <a:solidFill>
                    <a:schemeClr val="tx1"/>
                  </a:solidFill>
                </a:endParaRP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304800" y="609600"/>
                <a:ext cx="8610600" cy="5365749"/>
              </a:xfrm>
              <a:blipFill>
                <a:blip r:embed="rId2"/>
                <a:stretch>
                  <a:fillRect l="-5449" r="-991"/>
                </a:stretch>
              </a:blipFill>
            </p:spPr>
            <p:txBody>
              <a:bodyPr/>
              <a:lstStyle/>
              <a:p>
                <a:r>
                  <a:rPr lang="en-US">
                    <a:noFill/>
                  </a:rPr>
                  <a:t> </a:t>
                </a:r>
              </a:p>
            </p:txBody>
          </p:sp>
        </mc:Fallback>
      </mc:AlternateContent>
      <p:sp>
        <p:nvSpPr>
          <p:cNvPr id="5" name="Slide Number Placeholder 4">
            <a:extLst>
              <a:ext uri="{FF2B5EF4-FFF2-40B4-BE49-F238E27FC236}">
                <a16:creationId xmlns:a16="http://schemas.microsoft.com/office/drawing/2014/main" id="{9B5E682C-1E2D-A0D4-43F2-4C2E873F6567}"/>
              </a:ext>
            </a:extLst>
          </p:cNvPr>
          <p:cNvSpPr>
            <a:spLocks noGrp="1"/>
          </p:cNvSpPr>
          <p:nvPr>
            <p:ph type="sldNum" sz="quarter" idx="12"/>
          </p:nvPr>
        </p:nvSpPr>
        <p:spPr/>
        <p:txBody>
          <a:bodyPr/>
          <a:lstStyle/>
          <a:p>
            <a:fld id="{23FDA976-B38A-4EC8-851D-4FD5675DB126}" type="slidenum">
              <a:rPr lang="en-US" smtClean="0"/>
              <a:t>37</a:t>
            </a:fld>
            <a:endParaRPr lang="en-US"/>
          </a:p>
        </p:txBody>
      </p:sp>
      <p:sp>
        <p:nvSpPr>
          <p:cNvPr id="8" name="Title 1">
            <a:extLst>
              <a:ext uri="{FF2B5EF4-FFF2-40B4-BE49-F238E27FC236}">
                <a16:creationId xmlns:a16="http://schemas.microsoft.com/office/drawing/2014/main" id="{46D1EC33-4B01-445F-3F22-FFA3F906C241}"/>
              </a:ext>
            </a:extLst>
          </p:cNvPr>
          <p:cNvSpPr>
            <a:spLocks noGrp="1"/>
          </p:cNvSpPr>
          <p:nvPr>
            <p:ph type="title"/>
          </p:nvPr>
        </p:nvSpPr>
        <p:spPr>
          <a:xfrm>
            <a:off x="457200" y="304800"/>
            <a:ext cx="8229600" cy="304800"/>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p:cxnSp>
        <p:nvCxnSpPr>
          <p:cNvPr id="2" name="Straight Connector 1">
            <a:extLst>
              <a:ext uri="{FF2B5EF4-FFF2-40B4-BE49-F238E27FC236}">
                <a16:creationId xmlns:a16="http://schemas.microsoft.com/office/drawing/2014/main" id="{338CDABC-C11F-C800-3E15-A162EF4DA953}"/>
              </a:ext>
            </a:extLst>
          </p:cNvPr>
          <p:cNvCxnSpPr>
            <a:cxnSpLocks/>
          </p:cNvCxnSpPr>
          <p:nvPr/>
        </p:nvCxnSpPr>
        <p:spPr>
          <a:xfrm>
            <a:off x="0" y="685800"/>
            <a:ext cx="91440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1C3DD7BE-D1FE-AF5F-02BE-CBA0B322C2F7}"/>
              </a:ext>
            </a:extLst>
          </p:cNvPr>
          <p:cNvCxnSpPr>
            <a:cxnSpLocks/>
          </p:cNvCxnSpPr>
          <p:nvPr/>
        </p:nvCxnSpPr>
        <p:spPr>
          <a:xfrm>
            <a:off x="0" y="6356350"/>
            <a:ext cx="8839200" cy="0"/>
          </a:xfrm>
          <a:prstGeom prst="line">
            <a:avLst/>
          </a:prstGeom>
        </p:spPr>
        <p:style>
          <a:lnRef idx="3">
            <a:schemeClr val="accent1"/>
          </a:lnRef>
          <a:fillRef idx="0">
            <a:schemeClr val="accent1"/>
          </a:fillRef>
          <a:effectRef idx="2">
            <a:schemeClr val="accent1"/>
          </a:effectRef>
          <a:fontRef idx="minor">
            <a:schemeClr val="tx1"/>
          </a:fontRef>
        </p:style>
      </p:cxnSp>
      <p:sp>
        <p:nvSpPr>
          <p:cNvPr id="4" name="Slide Number Placeholder 5">
            <a:extLst>
              <a:ext uri="{FF2B5EF4-FFF2-40B4-BE49-F238E27FC236}">
                <a16:creationId xmlns:a16="http://schemas.microsoft.com/office/drawing/2014/main" id="{214C8634-139F-DB33-863B-7CE267AAEC60}"/>
              </a:ext>
            </a:extLst>
          </p:cNvPr>
          <p:cNvSpPr txBox="1">
            <a:spLocks/>
          </p:cNvSpPr>
          <p:nvPr/>
        </p:nvSpPr>
        <p:spPr>
          <a:xfrm>
            <a:off x="1676400" y="6372915"/>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37</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7167537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343EAB-A0C3-98E0-F50E-D018AE8C34BC}"/>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8BD852FA-B6D1-49BA-EE4C-6EFE62E0BFD6}"/>
                  </a:ext>
                </a:extLst>
              </p:cNvPr>
              <p:cNvSpPr>
                <a:spLocks noGrp="1"/>
              </p:cNvSpPr>
              <p:nvPr>
                <p:ph idx="1"/>
              </p:nvPr>
            </p:nvSpPr>
            <p:spPr>
              <a:xfrm>
                <a:off x="304800" y="914402"/>
                <a:ext cx="8610600" cy="5060947"/>
              </a:xfrm>
            </p:spPr>
            <p:txBody>
              <a:bodyPr>
                <a:normAutofit fontScale="25000" lnSpcReduction="20000"/>
              </a:bodyPr>
              <a:lstStyle/>
              <a:p>
                <a:pPr marL="0" indent="0" algn="just">
                  <a:lnSpc>
                    <a:spcPct val="170000"/>
                  </a:lnSpc>
                  <a:buNone/>
                </a:pPr>
                <a:r>
                  <a:rPr lang="en-US" sz="9600" dirty="0">
                    <a:solidFill>
                      <a:schemeClr val="tx1"/>
                    </a:solidFill>
                    <a:latin typeface="Times New Roman" panose="02020603050405020304" pitchFamily="18" charset="0"/>
                    <a:cs typeface="Times New Roman" panose="02020603050405020304" pitchFamily="18" charset="0"/>
                  </a:rPr>
                  <a:t>Recalling enthalpy of species i at T </a:t>
                </a:r>
                <a:r>
                  <a:rPr lang="en-US" sz="9600" dirty="0">
                    <a:latin typeface="Times New Roman" panose="02020603050405020304" pitchFamily="18" charset="0"/>
                    <a:cs typeface="Times New Roman" panose="02020603050405020304" pitchFamily="18" charset="0"/>
                  </a:rPr>
                  <a:t>for no phase change involved, equation(2.23), to correlate it with chemical reaction, equation (2.26).</a:t>
                </a:r>
              </a:p>
              <a:p>
                <a:pPr marL="0" indent="0" algn="just">
                  <a:buNone/>
                </a:pPr>
                <a:r>
                  <a:rPr lang="en-US" sz="9600" dirty="0">
                    <a:solidFill>
                      <a:schemeClr val="tx1"/>
                    </a:solidFill>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9600" i="1">
                            <a:latin typeface="Cambria Math" panose="02040503050406030204" pitchFamily="18" charset="0"/>
                          </a:rPr>
                        </m:ctrlPr>
                      </m:sSubPr>
                      <m:e>
                        <m:r>
                          <a:rPr lang="en-US" sz="9600" i="1">
                            <a:latin typeface="Cambria Math"/>
                          </a:rPr>
                          <m:t>𝐻</m:t>
                        </m:r>
                      </m:e>
                      <m:sub>
                        <m:r>
                          <a:rPr lang="en-US" sz="9600" b="0" i="1" smtClean="0">
                            <a:latin typeface="Cambria Math"/>
                          </a:rPr>
                          <m:t>𝑖</m:t>
                        </m:r>
                      </m:sub>
                    </m:sSub>
                    <m:r>
                      <a:rPr lang="en-US" sz="9600" i="1">
                        <a:latin typeface="Cambria Math"/>
                      </a:rPr>
                      <m:t>=</m:t>
                    </m:r>
                    <m:sSub>
                      <m:sSubPr>
                        <m:ctrlPr>
                          <a:rPr lang="en-US" sz="9600" i="1">
                            <a:latin typeface="Cambria Math" panose="02040503050406030204" pitchFamily="18" charset="0"/>
                          </a:rPr>
                        </m:ctrlPr>
                      </m:sSubPr>
                      <m:e>
                        <m:sSup>
                          <m:sSupPr>
                            <m:ctrlPr>
                              <a:rPr lang="en-US" sz="9600" i="1">
                                <a:latin typeface="Cambria Math" panose="02040503050406030204" pitchFamily="18" charset="0"/>
                              </a:rPr>
                            </m:ctrlPr>
                          </m:sSupPr>
                          <m:e>
                            <m:r>
                              <a:rPr lang="en-US" sz="9600" i="1">
                                <a:latin typeface="Cambria Math"/>
                              </a:rPr>
                              <m:t>𝐻</m:t>
                            </m:r>
                          </m:e>
                          <m:sup>
                            <m:r>
                              <a:rPr lang="en-US" sz="9600" i="1">
                                <a:latin typeface="Cambria Math"/>
                              </a:rPr>
                              <m:t>0</m:t>
                            </m:r>
                          </m:sup>
                        </m:sSup>
                      </m:e>
                      <m:sub>
                        <m:r>
                          <a:rPr lang="en-US" sz="9600" b="0" i="1" smtClean="0">
                            <a:latin typeface="Cambria Math"/>
                          </a:rPr>
                          <m:t>𝑖</m:t>
                        </m:r>
                      </m:sub>
                    </m:sSub>
                    <m:d>
                      <m:dPr>
                        <m:ctrlPr>
                          <a:rPr lang="en-US" sz="9600" b="0" i="1">
                            <a:latin typeface="Cambria Math" panose="02040503050406030204" pitchFamily="18" charset="0"/>
                          </a:rPr>
                        </m:ctrlPr>
                      </m:dPr>
                      <m:e>
                        <m:sSub>
                          <m:sSubPr>
                            <m:ctrlPr>
                              <a:rPr lang="en-US" sz="9600" i="1">
                                <a:latin typeface="Cambria Math" panose="02040503050406030204" pitchFamily="18" charset="0"/>
                              </a:rPr>
                            </m:ctrlPr>
                          </m:sSubPr>
                          <m:e>
                            <m:r>
                              <a:rPr lang="en-US" sz="9600" i="1">
                                <a:latin typeface="Cambria Math"/>
                              </a:rPr>
                              <m:t>𝑇</m:t>
                            </m:r>
                          </m:e>
                          <m:sub>
                            <m:r>
                              <a:rPr lang="en-US" sz="9600" i="1">
                                <a:latin typeface="Cambria Math"/>
                              </a:rPr>
                              <m:t>𝑅</m:t>
                            </m:r>
                          </m:sub>
                        </m:sSub>
                      </m:e>
                    </m:d>
                    <m:r>
                      <a:rPr lang="en-US" sz="9600" i="1">
                        <a:latin typeface="Cambria Math"/>
                      </a:rPr>
                      <m:t>+</m:t>
                    </m:r>
                    <m:nary>
                      <m:naryPr>
                        <m:limLoc m:val="undOvr"/>
                        <m:ctrlPr>
                          <a:rPr lang="en-US" sz="9600" i="1">
                            <a:latin typeface="Cambria Math" panose="02040503050406030204" pitchFamily="18" charset="0"/>
                          </a:rPr>
                        </m:ctrlPr>
                      </m:naryPr>
                      <m:sub>
                        <m:sSub>
                          <m:sSubPr>
                            <m:ctrlPr>
                              <a:rPr lang="en-US" sz="9600" i="1">
                                <a:latin typeface="Cambria Math" panose="02040503050406030204" pitchFamily="18" charset="0"/>
                              </a:rPr>
                            </m:ctrlPr>
                          </m:sSubPr>
                          <m:e>
                            <m:r>
                              <a:rPr lang="en-US" sz="9600" i="1">
                                <a:latin typeface="Cambria Math"/>
                              </a:rPr>
                              <m:t>𝑇</m:t>
                            </m:r>
                          </m:e>
                          <m:sub>
                            <m:r>
                              <a:rPr lang="en-US" sz="9600" i="1">
                                <a:latin typeface="Cambria Math"/>
                              </a:rPr>
                              <m:t>𝑅</m:t>
                            </m:r>
                          </m:sub>
                        </m:sSub>
                      </m:sub>
                      <m:sup>
                        <m:r>
                          <a:rPr lang="en-US" sz="9600" i="1">
                            <a:latin typeface="Cambria Math"/>
                          </a:rPr>
                          <m:t>𝑇</m:t>
                        </m:r>
                      </m:sup>
                      <m:e>
                        <m:sSub>
                          <m:sSubPr>
                            <m:ctrlPr>
                              <a:rPr lang="en-US" sz="9600" i="1">
                                <a:latin typeface="Cambria Math" panose="02040503050406030204" pitchFamily="18" charset="0"/>
                              </a:rPr>
                            </m:ctrlPr>
                          </m:sSubPr>
                          <m:e>
                            <m:r>
                              <a:rPr lang="en-US" sz="9600" i="1">
                                <a:latin typeface="Cambria Math"/>
                              </a:rPr>
                              <m:t>𝐶</m:t>
                            </m:r>
                          </m:e>
                          <m:sub>
                            <m:r>
                              <a:rPr lang="en-US" sz="9600" i="1">
                                <a:latin typeface="Cambria Math"/>
                              </a:rPr>
                              <m:t>𝑃</m:t>
                            </m:r>
                            <m:r>
                              <a:rPr lang="en-US" sz="9600" b="0" i="1" smtClean="0">
                                <a:latin typeface="Cambria Math"/>
                              </a:rPr>
                              <m:t>𝑖</m:t>
                            </m:r>
                          </m:sub>
                        </m:sSub>
                      </m:e>
                    </m:nary>
                    <m:r>
                      <a:rPr lang="en-US" sz="9600" i="1">
                        <a:latin typeface="Cambria Math"/>
                      </a:rPr>
                      <m:t>𝑑𝑇</m:t>
                    </m:r>
                  </m:oMath>
                </a14:m>
                <a:r>
                  <a:rPr lang="en-US" sz="9600" dirty="0">
                    <a:solidFill>
                      <a:schemeClr val="tx1"/>
                    </a:solidFill>
                    <a:latin typeface="Times New Roman" panose="02020603050405020304" pitchFamily="18" charset="0"/>
                    <a:cs typeface="Times New Roman" panose="02020603050405020304" pitchFamily="18" charset="0"/>
                  </a:rPr>
                  <a:t>                                                     (2.23)</a:t>
                </a:r>
              </a:p>
              <a:p>
                <a:pPr marL="0" indent="0" algn="just">
                  <a:buNone/>
                </a:pPr>
                <a14:m>
                  <m:oMath xmlns:m="http://schemas.openxmlformats.org/officeDocument/2006/math">
                    <m:r>
                      <a:rPr lang="en-US" sz="9600" i="1">
                        <a:latin typeface="Cambria Math"/>
                      </a:rPr>
                      <m:t>𝐴</m:t>
                    </m:r>
                    <m:r>
                      <a:rPr lang="en-US" sz="9600" i="1">
                        <a:latin typeface="Cambria Math"/>
                      </a:rPr>
                      <m:t>+</m:t>
                    </m:r>
                    <m:f>
                      <m:fPr>
                        <m:ctrlPr>
                          <a:rPr lang="en-US" sz="9600" i="1">
                            <a:latin typeface="Cambria Math" panose="02040503050406030204" pitchFamily="18" charset="0"/>
                          </a:rPr>
                        </m:ctrlPr>
                      </m:fPr>
                      <m:num>
                        <m:r>
                          <a:rPr lang="en-US" sz="9600" i="1">
                            <a:latin typeface="Cambria Math"/>
                          </a:rPr>
                          <m:t>𝑏</m:t>
                        </m:r>
                      </m:num>
                      <m:den>
                        <m:r>
                          <a:rPr lang="en-US" sz="9600" i="1">
                            <a:latin typeface="Cambria Math"/>
                          </a:rPr>
                          <m:t>𝑎</m:t>
                        </m:r>
                      </m:den>
                    </m:f>
                    <m:r>
                      <a:rPr lang="en-US" sz="9600" i="1">
                        <a:latin typeface="Cambria Math"/>
                      </a:rPr>
                      <m:t>𝐵</m:t>
                    </m:r>
                    <m:r>
                      <a:rPr lang="en-US" sz="9600" i="1">
                        <a:latin typeface="Cambria Math"/>
                      </a:rPr>
                      <m:t>→</m:t>
                    </m:r>
                    <m:f>
                      <m:fPr>
                        <m:ctrlPr>
                          <a:rPr lang="en-US" sz="9600" i="1">
                            <a:latin typeface="Cambria Math" panose="02040503050406030204" pitchFamily="18" charset="0"/>
                          </a:rPr>
                        </m:ctrlPr>
                      </m:fPr>
                      <m:num>
                        <m:r>
                          <a:rPr lang="en-US" sz="9600" i="1">
                            <a:latin typeface="Cambria Math"/>
                          </a:rPr>
                          <m:t>𝑐</m:t>
                        </m:r>
                      </m:num>
                      <m:den>
                        <m:r>
                          <a:rPr lang="en-US" sz="9600" i="1">
                            <a:latin typeface="Cambria Math"/>
                          </a:rPr>
                          <m:t>𝑎</m:t>
                        </m:r>
                      </m:den>
                    </m:f>
                    <m:r>
                      <a:rPr lang="en-US" sz="9600" i="1">
                        <a:latin typeface="Cambria Math"/>
                      </a:rPr>
                      <m:t>𝐶</m:t>
                    </m:r>
                    <m:r>
                      <a:rPr lang="en-US" sz="9600" i="1">
                        <a:latin typeface="Cambria Math"/>
                      </a:rPr>
                      <m:t>+</m:t>
                    </m:r>
                    <m:f>
                      <m:fPr>
                        <m:ctrlPr>
                          <a:rPr lang="en-US" sz="9600" i="1">
                            <a:latin typeface="Cambria Math" panose="02040503050406030204" pitchFamily="18" charset="0"/>
                          </a:rPr>
                        </m:ctrlPr>
                      </m:fPr>
                      <m:num>
                        <m:r>
                          <a:rPr lang="en-US" sz="9600" i="1">
                            <a:latin typeface="Cambria Math"/>
                          </a:rPr>
                          <m:t>𝑑</m:t>
                        </m:r>
                      </m:num>
                      <m:den>
                        <m:r>
                          <a:rPr lang="en-US" sz="9600" i="1">
                            <a:latin typeface="Cambria Math"/>
                          </a:rPr>
                          <m:t>𝑎</m:t>
                        </m:r>
                      </m:den>
                    </m:f>
                  </m:oMath>
                </a14:m>
                <a:r>
                  <a:rPr lang="en-US" sz="9600" dirty="0">
                    <a:latin typeface="Times New Roman" panose="02020603050405020304" pitchFamily="18" charset="0"/>
                    <a:cs typeface="Times New Roman" panose="02020603050405020304" pitchFamily="18" charset="0"/>
                  </a:rPr>
                  <a:t>                                                                     (2.26)</a:t>
                </a:r>
              </a:p>
              <a:p>
                <a:pPr marL="0" indent="0" algn="just">
                  <a:buNone/>
                </a:pPr>
                <a:endParaRPr lang="en-US" sz="3800" dirty="0">
                  <a:solidFill>
                    <a:schemeClr val="tx1"/>
                  </a:solidFill>
                  <a:latin typeface="Times New Roman" panose="02020603050405020304" pitchFamily="18" charset="0"/>
                  <a:cs typeface="Times New Roman" panose="02020603050405020304" pitchFamily="18" charset="0"/>
                </a:endParaRPr>
              </a:p>
              <a:p>
                <a:pPr marL="0" indent="0">
                  <a:buNone/>
                </a:pPr>
                <a:endParaRPr lang="en-US" sz="2400" dirty="0">
                  <a:solidFill>
                    <a:schemeClr val="tx1"/>
                  </a:solidFill>
                </a:endParaRPr>
              </a:p>
            </p:txBody>
          </p:sp>
        </mc:Choice>
        <mc:Fallback xmlns="">
          <p:sp>
            <p:nvSpPr>
              <p:cNvPr id="3" name="Content Placeholder 2">
                <a:extLst>
                  <a:ext uri="{FF2B5EF4-FFF2-40B4-BE49-F238E27FC236}">
                    <a16:creationId xmlns:a16="http://schemas.microsoft.com/office/drawing/2014/main" id="{8BD852FA-B6D1-49BA-EE4C-6EFE62E0BFD6}"/>
                  </a:ext>
                </a:extLst>
              </p:cNvPr>
              <p:cNvSpPr>
                <a:spLocks noGrp="1" noRot="1" noChangeAspect="1" noMove="1" noResize="1" noEditPoints="1" noAdjustHandles="1" noChangeArrowheads="1" noChangeShapeType="1" noTextEdit="1"/>
              </p:cNvSpPr>
              <p:nvPr>
                <p:ph idx="1"/>
              </p:nvPr>
            </p:nvSpPr>
            <p:spPr>
              <a:xfrm>
                <a:off x="304800" y="914402"/>
                <a:ext cx="8610600" cy="5060947"/>
              </a:xfrm>
              <a:blipFill>
                <a:blip r:embed="rId2"/>
                <a:stretch>
                  <a:fillRect l="-1062" r="-991"/>
                </a:stretch>
              </a:blipFill>
            </p:spPr>
            <p:txBody>
              <a:bodyPr/>
              <a:lstStyle/>
              <a:p>
                <a:r>
                  <a:rPr lang="en-US">
                    <a:noFill/>
                  </a:rPr>
                  <a:t> </a:t>
                </a:r>
              </a:p>
            </p:txBody>
          </p:sp>
        </mc:Fallback>
      </mc:AlternateContent>
      <p:sp>
        <p:nvSpPr>
          <p:cNvPr id="5" name="Slide Number Placeholder 4">
            <a:extLst>
              <a:ext uri="{FF2B5EF4-FFF2-40B4-BE49-F238E27FC236}">
                <a16:creationId xmlns:a16="http://schemas.microsoft.com/office/drawing/2014/main" id="{56A648B5-D334-5620-10C5-0BE1E417D65E}"/>
              </a:ext>
            </a:extLst>
          </p:cNvPr>
          <p:cNvSpPr>
            <a:spLocks noGrp="1"/>
          </p:cNvSpPr>
          <p:nvPr>
            <p:ph type="sldNum" sz="quarter" idx="12"/>
          </p:nvPr>
        </p:nvSpPr>
        <p:spPr/>
        <p:txBody>
          <a:bodyPr/>
          <a:lstStyle/>
          <a:p>
            <a:fld id="{23FDA976-B38A-4EC8-851D-4FD5675DB126}" type="slidenum">
              <a:rPr lang="en-US" smtClean="0"/>
              <a:t>38</a:t>
            </a:fld>
            <a:endParaRPr lang="en-US"/>
          </a:p>
        </p:txBody>
      </p:sp>
      <p:sp>
        <p:nvSpPr>
          <p:cNvPr id="8" name="Title 1">
            <a:extLst>
              <a:ext uri="{FF2B5EF4-FFF2-40B4-BE49-F238E27FC236}">
                <a16:creationId xmlns:a16="http://schemas.microsoft.com/office/drawing/2014/main" id="{C599DE88-3FDC-3911-225A-BB7031AE0000}"/>
              </a:ext>
            </a:extLst>
          </p:cNvPr>
          <p:cNvSpPr>
            <a:spLocks noGrp="1"/>
          </p:cNvSpPr>
          <p:nvPr>
            <p:ph type="title"/>
          </p:nvPr>
        </p:nvSpPr>
        <p:spPr>
          <a:xfrm>
            <a:off x="457200" y="304800"/>
            <a:ext cx="8229600" cy="304800"/>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p:cxnSp>
        <p:nvCxnSpPr>
          <p:cNvPr id="2" name="Straight Connector 1">
            <a:extLst>
              <a:ext uri="{FF2B5EF4-FFF2-40B4-BE49-F238E27FC236}">
                <a16:creationId xmlns:a16="http://schemas.microsoft.com/office/drawing/2014/main" id="{5186BCEF-E2AB-F84C-3803-86ADCFA82AAB}"/>
              </a:ext>
            </a:extLst>
          </p:cNvPr>
          <p:cNvCxnSpPr>
            <a:cxnSpLocks/>
          </p:cNvCxnSpPr>
          <p:nvPr/>
        </p:nvCxnSpPr>
        <p:spPr>
          <a:xfrm>
            <a:off x="0" y="685800"/>
            <a:ext cx="91440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F2C1D3F4-3581-02D8-58FC-E143C4A8325E}"/>
              </a:ext>
            </a:extLst>
          </p:cNvPr>
          <p:cNvCxnSpPr>
            <a:cxnSpLocks/>
          </p:cNvCxnSpPr>
          <p:nvPr/>
        </p:nvCxnSpPr>
        <p:spPr>
          <a:xfrm>
            <a:off x="0" y="6356350"/>
            <a:ext cx="8839200" cy="0"/>
          </a:xfrm>
          <a:prstGeom prst="line">
            <a:avLst/>
          </a:prstGeom>
        </p:spPr>
        <p:style>
          <a:lnRef idx="3">
            <a:schemeClr val="accent1"/>
          </a:lnRef>
          <a:fillRef idx="0">
            <a:schemeClr val="accent1"/>
          </a:fillRef>
          <a:effectRef idx="2">
            <a:schemeClr val="accent1"/>
          </a:effectRef>
          <a:fontRef idx="minor">
            <a:schemeClr val="tx1"/>
          </a:fontRef>
        </p:style>
      </p:cxnSp>
      <p:sp>
        <p:nvSpPr>
          <p:cNvPr id="4" name="Slide Number Placeholder 5">
            <a:extLst>
              <a:ext uri="{FF2B5EF4-FFF2-40B4-BE49-F238E27FC236}">
                <a16:creationId xmlns:a16="http://schemas.microsoft.com/office/drawing/2014/main" id="{F79F7231-9C3F-1B64-209C-90C2E9A0DDC8}"/>
              </a:ext>
            </a:extLst>
          </p:cNvPr>
          <p:cNvSpPr txBox="1">
            <a:spLocks/>
          </p:cNvSpPr>
          <p:nvPr/>
        </p:nvSpPr>
        <p:spPr>
          <a:xfrm>
            <a:off x="1676400" y="6372915"/>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38</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4842871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26571E-4117-11FD-3E68-AD30683A06F1}"/>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AE6E8085-59BB-9074-E8D3-95D6AE914247}"/>
                  </a:ext>
                </a:extLst>
              </p:cNvPr>
              <p:cNvSpPr>
                <a:spLocks noGrp="1"/>
              </p:cNvSpPr>
              <p:nvPr>
                <p:ph idx="1"/>
              </p:nvPr>
            </p:nvSpPr>
            <p:spPr>
              <a:xfrm>
                <a:off x="228600" y="914401"/>
                <a:ext cx="8458200" cy="4800601"/>
              </a:xfrm>
            </p:spPr>
            <p:txBody>
              <a:bodyPr>
                <a:normAutofit/>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For reactants  A &amp;  B, and products C &amp; D, the enthalpy of species A, B, C &amp; D for equation ( 2.23)  will be:</a:t>
                </a:r>
                <a:endParaRPr lang="en-US" sz="2400" dirty="0">
                  <a:solidFill>
                    <a:schemeClr val="tx1"/>
                  </a:solidFill>
                  <a:latin typeface="Times New Roman" panose="02020603050405020304" pitchFamily="18" charset="0"/>
                  <a:cs typeface="Times New Roman" panose="02020603050405020304" pitchFamily="18" charset="0"/>
                </a:endParaRPr>
              </a:p>
              <a:p>
                <a:pPr marL="0" indent="0">
                  <a:lnSpc>
                    <a:spcPct val="110000"/>
                  </a:lnSpc>
                  <a:buNone/>
                </a:pPr>
                <a14:m>
                  <m:oMath xmlns:m="http://schemas.openxmlformats.org/officeDocument/2006/math">
                    <m:sSub>
                      <m:sSubPr>
                        <m:ctrlPr>
                          <a:rPr lang="en-US" sz="2400" i="1">
                            <a:latin typeface="Cambria Math" panose="02040503050406030204" pitchFamily="18" charset="0"/>
                          </a:rPr>
                        </m:ctrlPr>
                      </m:sSubPr>
                      <m:e>
                        <m:r>
                          <a:rPr lang="en-US" sz="2400" i="1">
                            <a:latin typeface="Cambria Math"/>
                          </a:rPr>
                          <m:t>𝐻</m:t>
                        </m:r>
                      </m:e>
                      <m:sub>
                        <m:r>
                          <a:rPr lang="en-US" sz="2400" b="0" i="1" smtClean="0">
                            <a:latin typeface="Cambria Math"/>
                          </a:rPr>
                          <m:t>𝐴</m:t>
                        </m:r>
                      </m:sub>
                    </m:sSub>
                    <m:r>
                      <a:rPr lang="en-US" sz="2400" i="1">
                        <a:latin typeface="Cambria Math"/>
                      </a:rPr>
                      <m:t>=</m:t>
                    </m:r>
                    <m:sSub>
                      <m:sSubPr>
                        <m:ctrlPr>
                          <a:rPr lang="en-US" sz="2400" i="1">
                            <a:latin typeface="Cambria Math" panose="02040503050406030204" pitchFamily="18" charset="0"/>
                          </a:rPr>
                        </m:ctrlPr>
                      </m:sSubPr>
                      <m:e>
                        <m:sSup>
                          <m:sSupPr>
                            <m:ctrlPr>
                              <a:rPr lang="en-US" sz="2400" i="1">
                                <a:latin typeface="Cambria Math" panose="02040503050406030204" pitchFamily="18" charset="0"/>
                              </a:rPr>
                            </m:ctrlPr>
                          </m:sSupPr>
                          <m:e>
                            <m:r>
                              <a:rPr lang="en-US" sz="2400" i="1">
                                <a:latin typeface="Cambria Math"/>
                              </a:rPr>
                              <m:t>𝐻</m:t>
                            </m:r>
                          </m:e>
                          <m:sup>
                            <m:r>
                              <a:rPr lang="en-US" sz="2400" i="1">
                                <a:latin typeface="Cambria Math"/>
                              </a:rPr>
                              <m:t>0</m:t>
                            </m:r>
                          </m:sup>
                        </m:sSup>
                      </m:e>
                      <m:sub>
                        <m:r>
                          <a:rPr lang="en-US" sz="2400" b="0" i="1" smtClean="0">
                            <a:latin typeface="Cambria Math"/>
                          </a:rPr>
                          <m:t>𝐴</m:t>
                        </m:r>
                      </m:sub>
                    </m:sSub>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𝑇</m:t>
                        </m:r>
                      </m:e>
                      <m:sub>
                        <m:r>
                          <a:rPr lang="en-US" sz="2400" i="1">
                            <a:latin typeface="Cambria Math"/>
                          </a:rPr>
                          <m:t>𝑅</m:t>
                        </m:r>
                      </m:sub>
                    </m:sSub>
                    <m:r>
                      <a:rPr lang="en-US" sz="2400" i="1">
                        <a:latin typeface="Cambria Math"/>
                      </a:rPr>
                      <m:t>)+</m:t>
                    </m:r>
                    <m:nary>
                      <m:naryPr>
                        <m:limLoc m:val="undOvr"/>
                        <m:ctrlPr>
                          <a:rPr lang="en-US" sz="2400" i="1">
                            <a:latin typeface="Cambria Math" panose="02040503050406030204" pitchFamily="18" charset="0"/>
                          </a:rPr>
                        </m:ctrlPr>
                      </m:naryPr>
                      <m:sub>
                        <m:sSub>
                          <m:sSubPr>
                            <m:ctrlPr>
                              <a:rPr lang="en-US" sz="2400" i="1">
                                <a:latin typeface="Cambria Math" panose="02040503050406030204" pitchFamily="18" charset="0"/>
                              </a:rPr>
                            </m:ctrlPr>
                          </m:sSubPr>
                          <m:e>
                            <m:r>
                              <a:rPr lang="en-US" sz="2400" i="1">
                                <a:latin typeface="Cambria Math"/>
                              </a:rPr>
                              <m:t>𝑇</m:t>
                            </m:r>
                          </m:e>
                          <m:sub>
                            <m:r>
                              <a:rPr lang="en-US" sz="2400" i="1">
                                <a:latin typeface="Cambria Math"/>
                              </a:rPr>
                              <m:t>𝑅</m:t>
                            </m:r>
                          </m:sub>
                        </m:sSub>
                      </m:sub>
                      <m:sup>
                        <m:r>
                          <a:rPr lang="en-US" sz="2400" i="1">
                            <a:latin typeface="Cambria Math"/>
                          </a:rPr>
                          <m:t>𝑇</m:t>
                        </m:r>
                      </m:sup>
                      <m:e>
                        <m:sSub>
                          <m:sSubPr>
                            <m:ctrlPr>
                              <a:rPr lang="en-US" sz="2400" i="1">
                                <a:latin typeface="Cambria Math" panose="02040503050406030204" pitchFamily="18" charset="0"/>
                              </a:rPr>
                            </m:ctrlPr>
                          </m:sSubPr>
                          <m:e>
                            <m:r>
                              <a:rPr lang="en-US" sz="2400" i="1">
                                <a:latin typeface="Cambria Math"/>
                              </a:rPr>
                              <m:t>𝐶</m:t>
                            </m:r>
                          </m:e>
                          <m:sub>
                            <m:r>
                              <a:rPr lang="en-US" sz="2400" i="1">
                                <a:latin typeface="Cambria Math"/>
                              </a:rPr>
                              <m:t>𝑃</m:t>
                            </m:r>
                            <m:r>
                              <a:rPr lang="en-US" sz="2400" b="0" i="1" smtClean="0">
                                <a:latin typeface="Cambria Math"/>
                              </a:rPr>
                              <m:t>𝐴</m:t>
                            </m:r>
                          </m:sub>
                        </m:sSub>
                      </m:e>
                    </m:nary>
                    <m:r>
                      <a:rPr lang="en-US" sz="2400" i="1">
                        <a:latin typeface="Cambria Math"/>
                      </a:rPr>
                      <m:t>𝑑𝑇</m:t>
                    </m:r>
                  </m:oMath>
                </a14:m>
                <a:r>
                  <a:rPr lang="en-US" sz="2400" dirty="0">
                    <a:solidFill>
                      <a:schemeClr val="tx1"/>
                    </a:solidFill>
                    <a:latin typeface="Times New Roman" panose="02020603050405020304" pitchFamily="18" charset="0"/>
                    <a:cs typeface="Times New Roman" panose="02020603050405020304" pitchFamily="18" charset="0"/>
                  </a:rPr>
                  <a:t>                                                (2.31)</a:t>
                </a:r>
              </a:p>
              <a:p>
                <a:pPr marL="0" indent="0">
                  <a:lnSpc>
                    <a:spcPct val="110000"/>
                  </a:lnSpc>
                  <a:buNone/>
                </a:pPr>
                <a14:m>
                  <m:oMath xmlns:m="http://schemas.openxmlformats.org/officeDocument/2006/math">
                    <m:sSub>
                      <m:sSubPr>
                        <m:ctrlPr>
                          <a:rPr lang="en-US" sz="2400" i="1">
                            <a:latin typeface="Cambria Math" panose="02040503050406030204" pitchFamily="18" charset="0"/>
                          </a:rPr>
                        </m:ctrlPr>
                      </m:sSubPr>
                      <m:e>
                        <m:r>
                          <a:rPr lang="en-US" sz="2400" i="1">
                            <a:latin typeface="Cambria Math"/>
                          </a:rPr>
                          <m:t>𝐻</m:t>
                        </m:r>
                      </m:e>
                      <m:sub>
                        <m:r>
                          <a:rPr lang="en-US" sz="2400" b="0" i="1" smtClean="0">
                            <a:latin typeface="Cambria Math"/>
                          </a:rPr>
                          <m:t>𝐵</m:t>
                        </m:r>
                      </m:sub>
                    </m:sSub>
                    <m:r>
                      <a:rPr lang="en-US" sz="2400" i="1">
                        <a:latin typeface="Cambria Math"/>
                      </a:rPr>
                      <m:t>=</m:t>
                    </m:r>
                    <m:sSub>
                      <m:sSubPr>
                        <m:ctrlPr>
                          <a:rPr lang="en-US" sz="2400" i="1">
                            <a:latin typeface="Cambria Math" panose="02040503050406030204" pitchFamily="18" charset="0"/>
                          </a:rPr>
                        </m:ctrlPr>
                      </m:sSubPr>
                      <m:e>
                        <m:sSup>
                          <m:sSupPr>
                            <m:ctrlPr>
                              <a:rPr lang="en-US" sz="2400" i="1">
                                <a:latin typeface="Cambria Math" panose="02040503050406030204" pitchFamily="18" charset="0"/>
                              </a:rPr>
                            </m:ctrlPr>
                          </m:sSupPr>
                          <m:e>
                            <m:r>
                              <a:rPr lang="en-US" sz="2400" i="1">
                                <a:latin typeface="Cambria Math"/>
                              </a:rPr>
                              <m:t>𝐻</m:t>
                            </m:r>
                          </m:e>
                          <m:sup>
                            <m:r>
                              <a:rPr lang="en-US" sz="2400" i="1">
                                <a:latin typeface="Cambria Math"/>
                              </a:rPr>
                              <m:t>0</m:t>
                            </m:r>
                          </m:sup>
                        </m:sSup>
                      </m:e>
                      <m:sub>
                        <m:r>
                          <a:rPr lang="en-US" sz="2400" b="0" i="1" smtClean="0">
                            <a:latin typeface="Cambria Math"/>
                          </a:rPr>
                          <m:t>𝐵</m:t>
                        </m:r>
                      </m:sub>
                    </m:sSub>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𝑇</m:t>
                        </m:r>
                      </m:e>
                      <m:sub>
                        <m:r>
                          <a:rPr lang="en-US" sz="2400" i="1">
                            <a:latin typeface="Cambria Math"/>
                          </a:rPr>
                          <m:t>𝑅</m:t>
                        </m:r>
                      </m:sub>
                    </m:sSub>
                    <m:r>
                      <a:rPr lang="en-US" sz="2400" i="1">
                        <a:latin typeface="Cambria Math"/>
                      </a:rPr>
                      <m:t>)+</m:t>
                    </m:r>
                    <m:nary>
                      <m:naryPr>
                        <m:limLoc m:val="undOvr"/>
                        <m:ctrlPr>
                          <a:rPr lang="en-US" sz="2400" i="1">
                            <a:latin typeface="Cambria Math" panose="02040503050406030204" pitchFamily="18" charset="0"/>
                          </a:rPr>
                        </m:ctrlPr>
                      </m:naryPr>
                      <m:sub>
                        <m:sSub>
                          <m:sSubPr>
                            <m:ctrlPr>
                              <a:rPr lang="en-US" sz="2400" i="1">
                                <a:latin typeface="Cambria Math" panose="02040503050406030204" pitchFamily="18" charset="0"/>
                              </a:rPr>
                            </m:ctrlPr>
                          </m:sSubPr>
                          <m:e>
                            <m:r>
                              <a:rPr lang="en-US" sz="2400" i="1">
                                <a:latin typeface="Cambria Math"/>
                              </a:rPr>
                              <m:t>𝑇</m:t>
                            </m:r>
                          </m:e>
                          <m:sub>
                            <m:r>
                              <a:rPr lang="en-US" sz="2400" i="1">
                                <a:latin typeface="Cambria Math"/>
                              </a:rPr>
                              <m:t>𝑅</m:t>
                            </m:r>
                          </m:sub>
                        </m:sSub>
                      </m:sub>
                      <m:sup>
                        <m:r>
                          <a:rPr lang="en-US" sz="2400" i="1">
                            <a:latin typeface="Cambria Math"/>
                          </a:rPr>
                          <m:t>𝑇</m:t>
                        </m:r>
                      </m:sup>
                      <m:e>
                        <m:sSub>
                          <m:sSubPr>
                            <m:ctrlPr>
                              <a:rPr lang="en-US" sz="2400" i="1">
                                <a:latin typeface="Cambria Math" panose="02040503050406030204" pitchFamily="18" charset="0"/>
                              </a:rPr>
                            </m:ctrlPr>
                          </m:sSubPr>
                          <m:e>
                            <m:r>
                              <a:rPr lang="en-US" sz="2400" i="1">
                                <a:latin typeface="Cambria Math"/>
                              </a:rPr>
                              <m:t>𝐶</m:t>
                            </m:r>
                          </m:e>
                          <m:sub>
                            <m:r>
                              <a:rPr lang="en-US" sz="2400" i="1">
                                <a:latin typeface="Cambria Math"/>
                              </a:rPr>
                              <m:t>𝑃</m:t>
                            </m:r>
                            <m:r>
                              <a:rPr lang="en-US" sz="2400" b="0" i="1" smtClean="0">
                                <a:latin typeface="Cambria Math"/>
                              </a:rPr>
                              <m:t>𝐵</m:t>
                            </m:r>
                          </m:sub>
                        </m:sSub>
                      </m:e>
                    </m:nary>
                    <m:r>
                      <a:rPr lang="en-US" sz="2400" i="1">
                        <a:latin typeface="Cambria Math"/>
                      </a:rPr>
                      <m:t>𝑑𝑇</m:t>
                    </m:r>
                  </m:oMath>
                </a14:m>
                <a:r>
                  <a:rPr lang="en-US" sz="2400" dirty="0">
                    <a:latin typeface="Times New Roman" panose="02020603050405020304" pitchFamily="18" charset="0"/>
                    <a:cs typeface="Times New Roman" panose="02020603050405020304" pitchFamily="18" charset="0"/>
                  </a:rPr>
                  <a:t>                                                (2.32)</a:t>
                </a:r>
              </a:p>
              <a:p>
                <a:pPr marL="0" indent="0">
                  <a:lnSpc>
                    <a:spcPct val="110000"/>
                  </a:lnSpc>
                  <a:buNone/>
                </a:pPr>
                <a14:m>
                  <m:oMath xmlns:m="http://schemas.openxmlformats.org/officeDocument/2006/math">
                    <m:sSub>
                      <m:sSubPr>
                        <m:ctrlPr>
                          <a:rPr lang="en-US" sz="2400" i="1">
                            <a:latin typeface="Cambria Math" panose="02040503050406030204" pitchFamily="18" charset="0"/>
                          </a:rPr>
                        </m:ctrlPr>
                      </m:sSubPr>
                      <m:e>
                        <m:r>
                          <a:rPr lang="en-US" sz="2400" i="1">
                            <a:latin typeface="Cambria Math"/>
                          </a:rPr>
                          <m:t>𝐻</m:t>
                        </m:r>
                      </m:e>
                      <m:sub>
                        <m:r>
                          <a:rPr lang="en-US" sz="2400" i="1">
                            <a:latin typeface="Cambria Math"/>
                          </a:rPr>
                          <m:t>𝐶</m:t>
                        </m:r>
                      </m:sub>
                    </m:sSub>
                    <m:r>
                      <a:rPr lang="en-US" sz="2400" i="1">
                        <a:latin typeface="Cambria Math"/>
                      </a:rPr>
                      <m:t>=</m:t>
                    </m:r>
                    <m:sSub>
                      <m:sSubPr>
                        <m:ctrlPr>
                          <a:rPr lang="en-US" sz="2400" i="1">
                            <a:latin typeface="Cambria Math" panose="02040503050406030204" pitchFamily="18" charset="0"/>
                          </a:rPr>
                        </m:ctrlPr>
                      </m:sSubPr>
                      <m:e>
                        <m:sSup>
                          <m:sSupPr>
                            <m:ctrlPr>
                              <a:rPr lang="en-US" sz="2400" i="1">
                                <a:latin typeface="Cambria Math" panose="02040503050406030204" pitchFamily="18" charset="0"/>
                              </a:rPr>
                            </m:ctrlPr>
                          </m:sSupPr>
                          <m:e>
                            <m:r>
                              <a:rPr lang="en-US" sz="2400" i="1">
                                <a:latin typeface="Cambria Math"/>
                              </a:rPr>
                              <m:t>𝐻</m:t>
                            </m:r>
                          </m:e>
                          <m:sup>
                            <m:r>
                              <a:rPr lang="en-US" sz="2400" i="1">
                                <a:latin typeface="Cambria Math"/>
                              </a:rPr>
                              <m:t>0</m:t>
                            </m:r>
                          </m:sup>
                        </m:sSup>
                      </m:e>
                      <m:sub>
                        <m:r>
                          <a:rPr lang="en-US" sz="2400" i="1">
                            <a:latin typeface="Cambria Math"/>
                          </a:rPr>
                          <m:t>𝐶</m:t>
                        </m:r>
                      </m:sub>
                    </m:sSub>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𝑇</m:t>
                        </m:r>
                      </m:e>
                      <m:sub>
                        <m:r>
                          <a:rPr lang="en-US" sz="2400" i="1">
                            <a:latin typeface="Cambria Math"/>
                          </a:rPr>
                          <m:t>𝑅</m:t>
                        </m:r>
                      </m:sub>
                    </m:sSub>
                    <m:r>
                      <a:rPr lang="en-US" sz="2400" i="1">
                        <a:latin typeface="Cambria Math"/>
                      </a:rPr>
                      <m:t>)+</m:t>
                    </m:r>
                    <m:nary>
                      <m:naryPr>
                        <m:limLoc m:val="undOvr"/>
                        <m:ctrlPr>
                          <a:rPr lang="en-US" sz="2400" i="1">
                            <a:latin typeface="Cambria Math" panose="02040503050406030204" pitchFamily="18" charset="0"/>
                          </a:rPr>
                        </m:ctrlPr>
                      </m:naryPr>
                      <m:sub>
                        <m:sSub>
                          <m:sSubPr>
                            <m:ctrlPr>
                              <a:rPr lang="en-US" sz="2400" i="1">
                                <a:latin typeface="Cambria Math" panose="02040503050406030204" pitchFamily="18" charset="0"/>
                              </a:rPr>
                            </m:ctrlPr>
                          </m:sSubPr>
                          <m:e>
                            <m:r>
                              <a:rPr lang="en-US" sz="2400" i="1">
                                <a:latin typeface="Cambria Math"/>
                              </a:rPr>
                              <m:t>𝑇</m:t>
                            </m:r>
                          </m:e>
                          <m:sub>
                            <m:r>
                              <a:rPr lang="en-US" sz="2400" i="1">
                                <a:latin typeface="Cambria Math"/>
                              </a:rPr>
                              <m:t>𝑅</m:t>
                            </m:r>
                          </m:sub>
                        </m:sSub>
                      </m:sub>
                      <m:sup>
                        <m:r>
                          <a:rPr lang="en-US" sz="2400" i="1">
                            <a:latin typeface="Cambria Math"/>
                          </a:rPr>
                          <m:t>𝑇</m:t>
                        </m:r>
                      </m:sup>
                      <m:e>
                        <m:sSub>
                          <m:sSubPr>
                            <m:ctrlPr>
                              <a:rPr lang="en-US" sz="2400" i="1">
                                <a:latin typeface="Cambria Math" panose="02040503050406030204" pitchFamily="18" charset="0"/>
                              </a:rPr>
                            </m:ctrlPr>
                          </m:sSubPr>
                          <m:e>
                            <m:r>
                              <a:rPr lang="en-US" sz="2400" i="1">
                                <a:latin typeface="Cambria Math"/>
                              </a:rPr>
                              <m:t>𝐶</m:t>
                            </m:r>
                          </m:e>
                          <m:sub>
                            <m:r>
                              <a:rPr lang="en-US" sz="2400" i="1">
                                <a:latin typeface="Cambria Math"/>
                              </a:rPr>
                              <m:t>𝑃𝐶</m:t>
                            </m:r>
                          </m:sub>
                        </m:sSub>
                      </m:e>
                    </m:nary>
                    <m:r>
                      <a:rPr lang="en-US" sz="2400" i="1">
                        <a:latin typeface="Cambria Math"/>
                      </a:rPr>
                      <m:t>𝑑𝑇</m:t>
                    </m:r>
                  </m:oMath>
                </a14:m>
                <a:r>
                  <a:rPr lang="en-US" sz="2400" dirty="0">
                    <a:latin typeface="Times New Roman" panose="02020603050405020304" pitchFamily="18" charset="0"/>
                    <a:cs typeface="Times New Roman" panose="02020603050405020304" pitchFamily="18" charset="0"/>
                  </a:rPr>
                  <a:t>                                                  (2.33)</a:t>
                </a:r>
              </a:p>
              <a:p>
                <a:pPr marL="0" indent="0">
                  <a:lnSpc>
                    <a:spcPct val="110000"/>
                  </a:lnSpc>
                  <a:buNone/>
                </a:pPr>
                <a14:m>
                  <m:oMath xmlns:m="http://schemas.openxmlformats.org/officeDocument/2006/math">
                    <m:sSub>
                      <m:sSubPr>
                        <m:ctrlPr>
                          <a:rPr lang="en-US" sz="2400" i="1">
                            <a:latin typeface="Cambria Math" panose="02040503050406030204" pitchFamily="18" charset="0"/>
                          </a:rPr>
                        </m:ctrlPr>
                      </m:sSubPr>
                      <m:e>
                        <m:r>
                          <a:rPr lang="en-US" sz="2400" i="1">
                            <a:latin typeface="Cambria Math"/>
                          </a:rPr>
                          <m:t>𝐻</m:t>
                        </m:r>
                      </m:e>
                      <m:sub>
                        <m:r>
                          <a:rPr lang="en-US" sz="2400" i="1">
                            <a:latin typeface="Cambria Math"/>
                          </a:rPr>
                          <m:t>𝐷</m:t>
                        </m:r>
                      </m:sub>
                    </m:sSub>
                    <m:r>
                      <a:rPr lang="en-US" sz="2400" i="1">
                        <a:latin typeface="Cambria Math"/>
                      </a:rPr>
                      <m:t>=</m:t>
                    </m:r>
                    <m:sSub>
                      <m:sSubPr>
                        <m:ctrlPr>
                          <a:rPr lang="en-US" sz="2400" i="1">
                            <a:latin typeface="Cambria Math" panose="02040503050406030204" pitchFamily="18" charset="0"/>
                          </a:rPr>
                        </m:ctrlPr>
                      </m:sSubPr>
                      <m:e>
                        <m:sSup>
                          <m:sSupPr>
                            <m:ctrlPr>
                              <a:rPr lang="en-US" sz="2400" i="1">
                                <a:latin typeface="Cambria Math" panose="02040503050406030204" pitchFamily="18" charset="0"/>
                              </a:rPr>
                            </m:ctrlPr>
                          </m:sSupPr>
                          <m:e>
                            <m:r>
                              <a:rPr lang="en-US" sz="2400" i="1">
                                <a:latin typeface="Cambria Math"/>
                              </a:rPr>
                              <m:t>𝐻</m:t>
                            </m:r>
                          </m:e>
                          <m:sup>
                            <m:r>
                              <a:rPr lang="en-US" sz="2400" i="1">
                                <a:latin typeface="Cambria Math"/>
                              </a:rPr>
                              <m:t>0</m:t>
                            </m:r>
                          </m:sup>
                        </m:sSup>
                      </m:e>
                      <m:sub>
                        <m:r>
                          <a:rPr lang="en-US" sz="2400" i="1">
                            <a:latin typeface="Cambria Math"/>
                          </a:rPr>
                          <m:t>𝐷</m:t>
                        </m:r>
                      </m:sub>
                    </m:sSub>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𝑇</m:t>
                        </m:r>
                      </m:e>
                      <m:sub>
                        <m:r>
                          <a:rPr lang="en-US" sz="2400" i="1">
                            <a:latin typeface="Cambria Math"/>
                          </a:rPr>
                          <m:t>𝑅</m:t>
                        </m:r>
                      </m:sub>
                    </m:sSub>
                    <m:r>
                      <a:rPr lang="en-US" sz="2400" i="1">
                        <a:latin typeface="Cambria Math"/>
                      </a:rPr>
                      <m:t>)+</m:t>
                    </m:r>
                    <m:nary>
                      <m:naryPr>
                        <m:limLoc m:val="undOvr"/>
                        <m:ctrlPr>
                          <a:rPr lang="en-US" sz="2400" i="1">
                            <a:latin typeface="Cambria Math" panose="02040503050406030204" pitchFamily="18" charset="0"/>
                          </a:rPr>
                        </m:ctrlPr>
                      </m:naryPr>
                      <m:sub>
                        <m:sSub>
                          <m:sSubPr>
                            <m:ctrlPr>
                              <a:rPr lang="en-US" sz="2400" i="1">
                                <a:latin typeface="Cambria Math" panose="02040503050406030204" pitchFamily="18" charset="0"/>
                              </a:rPr>
                            </m:ctrlPr>
                          </m:sSubPr>
                          <m:e>
                            <m:r>
                              <a:rPr lang="en-US" sz="2400" i="1">
                                <a:latin typeface="Cambria Math"/>
                              </a:rPr>
                              <m:t>𝑇</m:t>
                            </m:r>
                          </m:e>
                          <m:sub>
                            <m:r>
                              <a:rPr lang="en-US" sz="2400" i="1">
                                <a:latin typeface="Cambria Math"/>
                              </a:rPr>
                              <m:t>𝑅</m:t>
                            </m:r>
                          </m:sub>
                        </m:sSub>
                      </m:sub>
                      <m:sup>
                        <m:r>
                          <a:rPr lang="en-US" sz="2400" i="1">
                            <a:latin typeface="Cambria Math"/>
                          </a:rPr>
                          <m:t>𝑇</m:t>
                        </m:r>
                      </m:sup>
                      <m:e>
                        <m:sSub>
                          <m:sSubPr>
                            <m:ctrlPr>
                              <a:rPr lang="en-US" sz="2400" i="1">
                                <a:latin typeface="Cambria Math" panose="02040503050406030204" pitchFamily="18" charset="0"/>
                              </a:rPr>
                            </m:ctrlPr>
                          </m:sSubPr>
                          <m:e>
                            <m:r>
                              <a:rPr lang="en-US" sz="2400" i="1">
                                <a:latin typeface="Cambria Math"/>
                              </a:rPr>
                              <m:t>𝐶</m:t>
                            </m:r>
                          </m:e>
                          <m:sub>
                            <m:r>
                              <a:rPr lang="en-US" sz="2400" i="1">
                                <a:latin typeface="Cambria Math"/>
                              </a:rPr>
                              <m:t>𝑃𝐷</m:t>
                            </m:r>
                          </m:sub>
                        </m:sSub>
                      </m:e>
                    </m:nary>
                    <m:r>
                      <a:rPr lang="en-US" sz="2400" i="1">
                        <a:latin typeface="Cambria Math"/>
                      </a:rPr>
                      <m:t>𝑑𝑇</m:t>
                    </m:r>
                  </m:oMath>
                </a14:m>
                <a:r>
                  <a:rPr lang="en-US" sz="2400" dirty="0">
                    <a:latin typeface="Times New Roman" panose="02020603050405020304" pitchFamily="18" charset="0"/>
                    <a:cs typeface="Times New Roman" panose="02020603050405020304" pitchFamily="18" charset="0"/>
                  </a:rPr>
                  <a:t>                                                 (2.34)</a:t>
                </a:r>
              </a:p>
              <a:p>
                <a:pPr marL="0" indent="0">
                  <a:buNone/>
                </a:pPr>
                <a:endParaRPr lang="en-US" sz="2400" dirty="0">
                  <a:solidFill>
                    <a:schemeClr val="tx1"/>
                  </a:solidFill>
                </a:endParaRPr>
              </a:p>
            </p:txBody>
          </p:sp>
        </mc:Choice>
        <mc:Fallback xmlns="">
          <p:sp>
            <p:nvSpPr>
              <p:cNvPr id="3" name="Content Placeholder 2">
                <a:extLst>
                  <a:ext uri="{FF2B5EF4-FFF2-40B4-BE49-F238E27FC236}">
                    <a16:creationId xmlns:a16="http://schemas.microsoft.com/office/drawing/2014/main" id="{AE6E8085-59BB-9074-E8D3-95D6AE914247}"/>
                  </a:ext>
                </a:extLst>
              </p:cNvPr>
              <p:cNvSpPr>
                <a:spLocks noGrp="1" noRot="1" noChangeAspect="1" noMove="1" noResize="1" noEditPoints="1" noAdjustHandles="1" noChangeArrowheads="1" noChangeShapeType="1" noTextEdit="1"/>
              </p:cNvSpPr>
              <p:nvPr>
                <p:ph idx="1"/>
              </p:nvPr>
            </p:nvSpPr>
            <p:spPr>
              <a:xfrm>
                <a:off x="228600" y="914401"/>
                <a:ext cx="8458200" cy="4800601"/>
              </a:xfrm>
              <a:blipFill>
                <a:blip r:embed="rId2"/>
                <a:stretch>
                  <a:fillRect l="-1154" r="-288"/>
                </a:stretch>
              </a:blipFill>
            </p:spPr>
            <p:txBody>
              <a:bodyPr/>
              <a:lstStyle/>
              <a:p>
                <a:r>
                  <a:rPr lang="en-US">
                    <a:noFill/>
                  </a:rPr>
                  <a:t> </a:t>
                </a:r>
              </a:p>
            </p:txBody>
          </p:sp>
        </mc:Fallback>
      </mc:AlternateContent>
      <p:sp>
        <p:nvSpPr>
          <p:cNvPr id="5" name="Slide Number Placeholder 4">
            <a:extLst>
              <a:ext uri="{FF2B5EF4-FFF2-40B4-BE49-F238E27FC236}">
                <a16:creationId xmlns:a16="http://schemas.microsoft.com/office/drawing/2014/main" id="{2F762988-8812-C318-22BF-53542C50AB87}"/>
              </a:ext>
            </a:extLst>
          </p:cNvPr>
          <p:cNvSpPr>
            <a:spLocks noGrp="1"/>
          </p:cNvSpPr>
          <p:nvPr>
            <p:ph type="sldNum" sz="quarter" idx="12"/>
          </p:nvPr>
        </p:nvSpPr>
        <p:spPr/>
        <p:txBody>
          <a:bodyPr/>
          <a:lstStyle/>
          <a:p>
            <a:fld id="{23FDA976-B38A-4EC8-851D-4FD5675DB126}" type="slidenum">
              <a:rPr lang="en-US" smtClean="0"/>
              <a:t>39</a:t>
            </a:fld>
            <a:endParaRPr lang="en-US"/>
          </a:p>
        </p:txBody>
      </p:sp>
      <p:sp>
        <p:nvSpPr>
          <p:cNvPr id="8" name="Title 1">
            <a:extLst>
              <a:ext uri="{FF2B5EF4-FFF2-40B4-BE49-F238E27FC236}">
                <a16:creationId xmlns:a16="http://schemas.microsoft.com/office/drawing/2014/main" id="{103C8AEA-2D0C-F335-2CB1-8CC1F3D00F9E}"/>
              </a:ext>
            </a:extLst>
          </p:cNvPr>
          <p:cNvSpPr>
            <a:spLocks noGrp="1"/>
          </p:cNvSpPr>
          <p:nvPr>
            <p:ph type="title"/>
          </p:nvPr>
        </p:nvSpPr>
        <p:spPr>
          <a:xfrm>
            <a:off x="457200" y="304800"/>
            <a:ext cx="8229600" cy="304800"/>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p:cxnSp>
        <p:nvCxnSpPr>
          <p:cNvPr id="2" name="Straight Connector 1">
            <a:extLst>
              <a:ext uri="{FF2B5EF4-FFF2-40B4-BE49-F238E27FC236}">
                <a16:creationId xmlns:a16="http://schemas.microsoft.com/office/drawing/2014/main" id="{83EB43E3-C611-D192-2A90-5BE3AA8C2810}"/>
              </a:ext>
            </a:extLst>
          </p:cNvPr>
          <p:cNvCxnSpPr>
            <a:cxnSpLocks/>
          </p:cNvCxnSpPr>
          <p:nvPr/>
        </p:nvCxnSpPr>
        <p:spPr>
          <a:xfrm>
            <a:off x="0" y="762000"/>
            <a:ext cx="91440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11880631-284F-B743-2E09-C9DB28A39389}"/>
              </a:ext>
            </a:extLst>
          </p:cNvPr>
          <p:cNvCxnSpPr>
            <a:cxnSpLocks/>
          </p:cNvCxnSpPr>
          <p:nvPr/>
        </p:nvCxnSpPr>
        <p:spPr>
          <a:xfrm>
            <a:off x="0" y="6356350"/>
            <a:ext cx="8839200" cy="0"/>
          </a:xfrm>
          <a:prstGeom prst="line">
            <a:avLst/>
          </a:prstGeom>
        </p:spPr>
        <p:style>
          <a:lnRef idx="3">
            <a:schemeClr val="accent1"/>
          </a:lnRef>
          <a:fillRef idx="0">
            <a:schemeClr val="accent1"/>
          </a:fillRef>
          <a:effectRef idx="2">
            <a:schemeClr val="accent1"/>
          </a:effectRef>
          <a:fontRef idx="minor">
            <a:schemeClr val="tx1"/>
          </a:fontRef>
        </p:style>
      </p:cxnSp>
      <p:sp>
        <p:nvSpPr>
          <p:cNvPr id="4" name="Slide Number Placeholder 5">
            <a:extLst>
              <a:ext uri="{FF2B5EF4-FFF2-40B4-BE49-F238E27FC236}">
                <a16:creationId xmlns:a16="http://schemas.microsoft.com/office/drawing/2014/main" id="{BD79BD2F-5BCC-7373-4705-6EA632A738EA}"/>
              </a:ext>
            </a:extLst>
          </p:cNvPr>
          <p:cNvSpPr txBox="1">
            <a:spLocks/>
          </p:cNvSpPr>
          <p:nvPr/>
        </p:nvSpPr>
        <p:spPr>
          <a:xfrm>
            <a:off x="1676400" y="6372915"/>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39</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0424339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152400" y="761999"/>
                <a:ext cx="8839200" cy="5943601"/>
              </a:xfrm>
            </p:spPr>
            <p:txBody>
              <a:bodyPr>
                <a:normAutofit fontScale="25000" lnSpcReduction="20000"/>
              </a:bodyPr>
              <a:lstStyle/>
              <a:p>
                <a:pPr marL="0" indent="0">
                  <a:lnSpc>
                    <a:spcPct val="120000"/>
                  </a:lnSpc>
                  <a:buNone/>
                </a:pPr>
                <a:r>
                  <a:rPr lang="en-US" sz="9600" dirty="0">
                    <a:latin typeface="Times New Roman" panose="02020603050405020304" pitchFamily="18" charset="0"/>
                    <a:cs typeface="Times New Roman" panose="02020603050405020304" pitchFamily="18" charset="0"/>
                  </a:rPr>
                  <a:t>The change in heat of reaction at temperature T of equation (2.30) is expressed  by:</a:t>
                </a:r>
              </a:p>
              <a:p>
                <a:pPr marL="0" indent="0">
                  <a:lnSpc>
                    <a:spcPct val="150000"/>
                  </a:lnSpc>
                  <a:buNone/>
                </a:pPr>
                <a14:m>
                  <m:oMath xmlns:m="http://schemas.openxmlformats.org/officeDocument/2006/math">
                    <m:nary>
                      <m:naryPr>
                        <m:chr m:val="∑"/>
                        <m:subHide m:val="on"/>
                        <m:supHide m:val="on"/>
                        <m:ctrlPr>
                          <a:rPr lang="en-US" sz="9600" i="1">
                            <a:latin typeface="Cambria Math" panose="02040503050406030204" pitchFamily="18" charset="0"/>
                          </a:rPr>
                        </m:ctrlPr>
                      </m:naryPr>
                      <m:sub/>
                      <m:sup/>
                      <m:e>
                        <m:sSub>
                          <m:sSubPr>
                            <m:ctrlPr>
                              <a:rPr lang="en-US" sz="9600" i="1">
                                <a:latin typeface="Cambria Math" panose="02040503050406030204" pitchFamily="18" charset="0"/>
                              </a:rPr>
                            </m:ctrlPr>
                          </m:sSubPr>
                          <m:e>
                            <m:r>
                              <m:rPr>
                                <m:nor/>
                              </m:rPr>
                              <a:rPr lang="en-US" sz="9600" dirty="0">
                                <a:latin typeface="Times New Roman" panose="02020603050405020304" pitchFamily="18" charset="0"/>
                                <a:ea typeface="Cambria Math"/>
                                <a:cs typeface="Times New Roman" panose="02020603050405020304" pitchFamily="18" charset="0"/>
                              </a:rPr>
                              <m:t>𝜈</m:t>
                            </m:r>
                          </m:e>
                          <m:sub>
                            <m:r>
                              <a:rPr lang="en-US" sz="9600" i="1">
                                <a:latin typeface="Cambria Math"/>
                              </a:rPr>
                              <m:t>𝑖</m:t>
                            </m:r>
                          </m:sub>
                        </m:sSub>
                        <m:sSub>
                          <m:sSubPr>
                            <m:ctrlPr>
                              <a:rPr lang="en-US" sz="9600" i="1">
                                <a:latin typeface="Cambria Math" panose="02040503050406030204" pitchFamily="18" charset="0"/>
                              </a:rPr>
                            </m:ctrlPr>
                          </m:sSubPr>
                          <m:e>
                            <m:r>
                              <a:rPr lang="en-US" sz="9600" i="1">
                                <a:latin typeface="Cambria Math"/>
                              </a:rPr>
                              <m:t>𝐻</m:t>
                            </m:r>
                          </m:e>
                          <m:sub>
                            <m:r>
                              <a:rPr lang="en-US" sz="9600" i="1">
                                <a:latin typeface="Cambria Math"/>
                              </a:rPr>
                              <m:t>𝑖</m:t>
                            </m:r>
                          </m:sub>
                        </m:sSub>
                        <m:r>
                          <m:rPr>
                            <m:nor/>
                          </m:rPr>
                          <a:rPr lang="en-US" sz="9600" dirty="0">
                            <a:latin typeface="Times New Roman" panose="02020603050405020304" pitchFamily="18" charset="0"/>
                            <a:cs typeface="Times New Roman" panose="02020603050405020304" pitchFamily="18" charset="0"/>
                          </a:rPr>
                          <m:t> </m:t>
                        </m:r>
                      </m:e>
                    </m:nary>
                    <m:r>
                      <a:rPr lang="en-US" sz="9600" i="1">
                        <a:latin typeface="Cambria Math"/>
                      </a:rPr>
                      <m:t>=</m:t>
                    </m:r>
                    <m:f>
                      <m:fPr>
                        <m:ctrlPr>
                          <a:rPr lang="en-US" sz="9600" i="1">
                            <a:latin typeface="Cambria Math" panose="02040503050406030204" pitchFamily="18" charset="0"/>
                          </a:rPr>
                        </m:ctrlPr>
                      </m:fPr>
                      <m:num>
                        <m:r>
                          <a:rPr lang="en-US" sz="9600" i="1">
                            <a:latin typeface="Cambria Math"/>
                          </a:rPr>
                          <m:t>𝑐</m:t>
                        </m:r>
                      </m:num>
                      <m:den>
                        <m:r>
                          <a:rPr lang="en-US" sz="9600" i="1">
                            <a:latin typeface="Cambria Math"/>
                          </a:rPr>
                          <m:t>𝑎</m:t>
                        </m:r>
                      </m:den>
                    </m:f>
                    <m:sSub>
                      <m:sSubPr>
                        <m:ctrlPr>
                          <a:rPr lang="en-US" sz="9600" i="1">
                            <a:latin typeface="Cambria Math" panose="02040503050406030204" pitchFamily="18" charset="0"/>
                          </a:rPr>
                        </m:ctrlPr>
                      </m:sSubPr>
                      <m:e>
                        <m:r>
                          <a:rPr lang="en-US" sz="9600" i="1">
                            <a:latin typeface="Cambria Math"/>
                          </a:rPr>
                          <m:t>𝐻</m:t>
                        </m:r>
                      </m:e>
                      <m:sub>
                        <m:r>
                          <a:rPr lang="en-US" sz="9600" i="1">
                            <a:latin typeface="Cambria Math"/>
                          </a:rPr>
                          <m:t>𝐶</m:t>
                        </m:r>
                      </m:sub>
                    </m:sSub>
                    <m:d>
                      <m:dPr>
                        <m:ctrlPr>
                          <a:rPr lang="en-US" sz="9600" i="1">
                            <a:latin typeface="Cambria Math" panose="02040503050406030204" pitchFamily="18" charset="0"/>
                          </a:rPr>
                        </m:ctrlPr>
                      </m:dPr>
                      <m:e>
                        <m:r>
                          <a:rPr lang="en-US" sz="9600" i="1">
                            <a:latin typeface="Cambria Math"/>
                          </a:rPr>
                          <m:t>𝑇</m:t>
                        </m:r>
                      </m:e>
                    </m:d>
                    <m:r>
                      <a:rPr lang="en-US" sz="9600" i="1">
                        <a:latin typeface="Cambria Math"/>
                      </a:rPr>
                      <m:t>+</m:t>
                    </m:r>
                    <m:f>
                      <m:fPr>
                        <m:ctrlPr>
                          <a:rPr lang="en-US" sz="9600" i="1">
                            <a:latin typeface="Cambria Math" panose="02040503050406030204" pitchFamily="18" charset="0"/>
                          </a:rPr>
                        </m:ctrlPr>
                      </m:fPr>
                      <m:num>
                        <m:r>
                          <a:rPr lang="en-US" sz="9600" i="1">
                            <a:latin typeface="Cambria Math"/>
                          </a:rPr>
                          <m:t>𝑑</m:t>
                        </m:r>
                      </m:num>
                      <m:den>
                        <m:r>
                          <a:rPr lang="en-US" sz="9600" i="1">
                            <a:latin typeface="Cambria Math"/>
                          </a:rPr>
                          <m:t>𝑎</m:t>
                        </m:r>
                      </m:den>
                    </m:f>
                    <m:sSub>
                      <m:sSubPr>
                        <m:ctrlPr>
                          <a:rPr lang="en-US" sz="9600" i="1">
                            <a:latin typeface="Cambria Math" panose="02040503050406030204" pitchFamily="18" charset="0"/>
                          </a:rPr>
                        </m:ctrlPr>
                      </m:sSubPr>
                      <m:e>
                        <m:r>
                          <a:rPr lang="en-US" sz="9600" i="1">
                            <a:latin typeface="Cambria Math"/>
                          </a:rPr>
                          <m:t>𝐻</m:t>
                        </m:r>
                      </m:e>
                      <m:sub>
                        <m:r>
                          <a:rPr lang="en-US" sz="9600" i="1">
                            <a:latin typeface="Cambria Math"/>
                          </a:rPr>
                          <m:t>𝐷</m:t>
                        </m:r>
                      </m:sub>
                    </m:sSub>
                    <m:d>
                      <m:dPr>
                        <m:ctrlPr>
                          <a:rPr lang="en-US" sz="9600" i="1">
                            <a:latin typeface="Cambria Math" panose="02040503050406030204" pitchFamily="18" charset="0"/>
                          </a:rPr>
                        </m:ctrlPr>
                      </m:dPr>
                      <m:e>
                        <m:r>
                          <a:rPr lang="en-US" sz="9600" i="1">
                            <a:latin typeface="Cambria Math"/>
                          </a:rPr>
                          <m:t>𝑇</m:t>
                        </m:r>
                      </m:e>
                    </m:d>
                    <m:r>
                      <a:rPr lang="en-US" sz="9600" i="1">
                        <a:latin typeface="Cambria Math"/>
                      </a:rPr>
                      <m:t>−</m:t>
                    </m:r>
                    <m:f>
                      <m:fPr>
                        <m:ctrlPr>
                          <a:rPr lang="en-US" sz="9600" i="1">
                            <a:latin typeface="Cambria Math" panose="02040503050406030204" pitchFamily="18" charset="0"/>
                          </a:rPr>
                        </m:ctrlPr>
                      </m:fPr>
                      <m:num>
                        <m:r>
                          <a:rPr lang="en-US" sz="9600" i="1">
                            <a:latin typeface="Cambria Math"/>
                          </a:rPr>
                          <m:t>𝑏</m:t>
                        </m:r>
                      </m:num>
                      <m:den>
                        <m:r>
                          <a:rPr lang="en-US" sz="9600" i="1">
                            <a:latin typeface="Cambria Math"/>
                          </a:rPr>
                          <m:t>𝑎</m:t>
                        </m:r>
                      </m:den>
                    </m:f>
                    <m:sSub>
                      <m:sSubPr>
                        <m:ctrlPr>
                          <a:rPr lang="en-US" sz="9600" i="1">
                            <a:latin typeface="Cambria Math" panose="02040503050406030204" pitchFamily="18" charset="0"/>
                          </a:rPr>
                        </m:ctrlPr>
                      </m:sSubPr>
                      <m:e>
                        <m:r>
                          <a:rPr lang="en-US" sz="9600" i="1">
                            <a:latin typeface="Cambria Math"/>
                          </a:rPr>
                          <m:t>𝐻</m:t>
                        </m:r>
                      </m:e>
                      <m:sub>
                        <m:r>
                          <a:rPr lang="en-US" sz="9600" i="1">
                            <a:latin typeface="Cambria Math"/>
                          </a:rPr>
                          <m:t>𝐵</m:t>
                        </m:r>
                      </m:sub>
                    </m:sSub>
                    <m:r>
                      <a:rPr lang="en-US" sz="9600" i="1">
                        <a:latin typeface="Cambria Math"/>
                      </a:rPr>
                      <m:t>(</m:t>
                    </m:r>
                    <m:r>
                      <a:rPr lang="en-US" sz="9600" i="1">
                        <a:latin typeface="Cambria Math"/>
                      </a:rPr>
                      <m:t>𝑇</m:t>
                    </m:r>
                    <m:r>
                      <a:rPr lang="en-US" sz="9600" i="1">
                        <a:latin typeface="Cambria Math"/>
                      </a:rPr>
                      <m:t>)−</m:t>
                    </m:r>
                    <m:sSub>
                      <m:sSubPr>
                        <m:ctrlPr>
                          <a:rPr lang="en-US" sz="9600" i="1">
                            <a:latin typeface="Cambria Math" panose="02040503050406030204" pitchFamily="18" charset="0"/>
                          </a:rPr>
                        </m:ctrlPr>
                      </m:sSubPr>
                      <m:e>
                        <m:r>
                          <a:rPr lang="en-US" sz="9600" i="1">
                            <a:latin typeface="Cambria Math"/>
                          </a:rPr>
                          <m:t>𝐻</m:t>
                        </m:r>
                      </m:e>
                      <m:sub>
                        <m:r>
                          <a:rPr lang="en-US" sz="9600" i="1">
                            <a:latin typeface="Cambria Math"/>
                          </a:rPr>
                          <m:t>𝐴</m:t>
                        </m:r>
                      </m:sub>
                    </m:sSub>
                    <m:r>
                      <a:rPr lang="en-US" sz="9600" i="1">
                        <a:latin typeface="Cambria Math"/>
                      </a:rPr>
                      <m:t>(</m:t>
                    </m:r>
                    <m:r>
                      <a:rPr lang="en-US" sz="9600" i="1">
                        <a:latin typeface="Cambria Math"/>
                      </a:rPr>
                      <m:t>𝑇</m:t>
                    </m:r>
                    <m:r>
                      <a:rPr lang="en-US" sz="9600" i="1">
                        <a:latin typeface="Cambria Math"/>
                      </a:rPr>
                      <m:t>)</m:t>
                    </m:r>
                  </m:oMath>
                </a14:m>
                <a:r>
                  <a:rPr lang="en-US" sz="9600" dirty="0">
                    <a:latin typeface="Times New Roman" panose="02020603050405020304" pitchFamily="18" charset="0"/>
                    <a:cs typeface="Times New Roman" panose="02020603050405020304" pitchFamily="18" charset="0"/>
                  </a:rPr>
                  <a:t>                 (2.35)</a:t>
                </a:r>
              </a:p>
              <a:p>
                <a:pPr marL="0" indent="0">
                  <a:lnSpc>
                    <a:spcPct val="150000"/>
                  </a:lnSpc>
                  <a:buNone/>
                </a:pPr>
                <a:r>
                  <a:rPr lang="en-US" sz="9600" dirty="0">
                    <a:latin typeface="Times New Roman" panose="02020603050405020304" pitchFamily="18" charset="0"/>
                    <a:cs typeface="Times New Roman" panose="02020603050405020304" pitchFamily="18" charset="0"/>
                  </a:rPr>
                  <a:t>Substituting  enthalpies of all species, equations (2.31- 2.34) into equation(2.35), you will get: </a:t>
                </a:r>
              </a:p>
              <a:p>
                <a:pPr marL="0" indent="0">
                  <a:lnSpc>
                    <a:spcPct val="150000"/>
                  </a:lnSpc>
                  <a:buNone/>
                </a:pPr>
                <a14:m>
                  <m:oMath xmlns:m="http://schemas.openxmlformats.org/officeDocument/2006/math">
                    <m:nary>
                      <m:naryPr>
                        <m:chr m:val="∑"/>
                        <m:subHide m:val="on"/>
                        <m:supHide m:val="on"/>
                        <m:ctrlPr>
                          <a:rPr lang="en-US" sz="9600" i="1">
                            <a:latin typeface="Cambria Math" panose="02040503050406030204" pitchFamily="18" charset="0"/>
                          </a:rPr>
                        </m:ctrlPr>
                      </m:naryPr>
                      <m:sub/>
                      <m:sup/>
                      <m:e>
                        <m:sSub>
                          <m:sSubPr>
                            <m:ctrlPr>
                              <a:rPr lang="en-US" sz="9600" i="1">
                                <a:latin typeface="Cambria Math" panose="02040503050406030204" pitchFamily="18" charset="0"/>
                              </a:rPr>
                            </m:ctrlPr>
                          </m:sSubPr>
                          <m:e>
                            <m:r>
                              <m:rPr>
                                <m:nor/>
                              </m:rPr>
                              <a:rPr lang="en-US" sz="9600" dirty="0">
                                <a:latin typeface="Times New Roman" panose="02020603050405020304" pitchFamily="18" charset="0"/>
                                <a:ea typeface="Cambria Math"/>
                                <a:cs typeface="Times New Roman" panose="02020603050405020304" pitchFamily="18" charset="0"/>
                              </a:rPr>
                              <m:t>𝜈</m:t>
                            </m:r>
                          </m:e>
                          <m:sub>
                            <m:r>
                              <a:rPr lang="en-US" sz="9600" i="1">
                                <a:latin typeface="Cambria Math"/>
                              </a:rPr>
                              <m:t>𝑖</m:t>
                            </m:r>
                          </m:sub>
                        </m:sSub>
                        <m:sSub>
                          <m:sSubPr>
                            <m:ctrlPr>
                              <a:rPr lang="en-US" sz="9600" i="1">
                                <a:latin typeface="Cambria Math" panose="02040503050406030204" pitchFamily="18" charset="0"/>
                              </a:rPr>
                            </m:ctrlPr>
                          </m:sSubPr>
                          <m:e>
                            <m:r>
                              <a:rPr lang="en-US" sz="9600" i="1">
                                <a:latin typeface="Cambria Math"/>
                              </a:rPr>
                              <m:t>𝐻</m:t>
                            </m:r>
                          </m:e>
                          <m:sub>
                            <m:r>
                              <a:rPr lang="en-US" sz="9600" i="1">
                                <a:latin typeface="Cambria Math"/>
                              </a:rPr>
                              <m:t>𝑖</m:t>
                            </m:r>
                          </m:sub>
                        </m:sSub>
                        <m:r>
                          <m:rPr>
                            <m:nor/>
                          </m:rPr>
                          <a:rPr lang="en-US" sz="9600" dirty="0">
                            <a:latin typeface="Times New Roman" panose="02020603050405020304" pitchFamily="18" charset="0"/>
                            <a:cs typeface="Times New Roman" panose="02020603050405020304" pitchFamily="18" charset="0"/>
                          </a:rPr>
                          <m:t> </m:t>
                        </m:r>
                      </m:e>
                    </m:nary>
                    <m:r>
                      <a:rPr lang="en-US" sz="9600" i="1">
                        <a:latin typeface="Cambria Math"/>
                      </a:rPr>
                      <m:t>=</m:t>
                    </m:r>
                    <m:sSub>
                      <m:sSubPr>
                        <m:ctrlPr>
                          <a:rPr lang="en-US" sz="9600" i="1">
                            <a:latin typeface="Cambria Math" panose="02040503050406030204" pitchFamily="18" charset="0"/>
                          </a:rPr>
                        </m:ctrlPr>
                      </m:sSubPr>
                      <m:e>
                        <m:r>
                          <a:rPr lang="en-US" sz="9600" i="1">
                            <a:latin typeface="Cambria Math"/>
                          </a:rPr>
                          <m:t>∆</m:t>
                        </m:r>
                        <m:r>
                          <a:rPr lang="en-US" sz="9600" i="1">
                            <a:latin typeface="Cambria Math"/>
                          </a:rPr>
                          <m:t>𝐻</m:t>
                        </m:r>
                      </m:e>
                      <m:sub>
                        <m:r>
                          <a:rPr lang="en-US" sz="9600" i="1">
                            <a:latin typeface="Cambria Math"/>
                          </a:rPr>
                          <m:t>𝑅𝑥</m:t>
                        </m:r>
                      </m:sub>
                    </m:sSub>
                    <m:d>
                      <m:dPr>
                        <m:ctrlPr>
                          <a:rPr lang="en-US" sz="9600" i="1">
                            <a:latin typeface="Cambria Math" panose="02040503050406030204" pitchFamily="18" charset="0"/>
                          </a:rPr>
                        </m:ctrlPr>
                      </m:dPr>
                      <m:e>
                        <m:r>
                          <a:rPr lang="en-US" sz="9600" i="1">
                            <a:latin typeface="Cambria Math"/>
                          </a:rPr>
                          <m:t>𝑇</m:t>
                        </m:r>
                      </m:e>
                    </m:d>
                    <m:r>
                      <a:rPr lang="en-US" sz="9600" b="0" i="1" smtClean="0">
                        <a:latin typeface="Cambria Math"/>
                      </a:rPr>
                      <m:t>=</m:t>
                    </m:r>
                    <m:d>
                      <m:dPr>
                        <m:ctrlPr>
                          <a:rPr lang="en-US" sz="9600" b="0" i="1" smtClean="0">
                            <a:latin typeface="Cambria Math" panose="02040503050406030204" pitchFamily="18" charset="0"/>
                          </a:rPr>
                        </m:ctrlPr>
                      </m:dPr>
                      <m:e>
                        <m:f>
                          <m:fPr>
                            <m:ctrlPr>
                              <a:rPr lang="en-US" sz="9600" i="1">
                                <a:latin typeface="Cambria Math" panose="02040503050406030204" pitchFamily="18" charset="0"/>
                              </a:rPr>
                            </m:ctrlPr>
                          </m:fPr>
                          <m:num>
                            <m:r>
                              <a:rPr lang="en-US" sz="9600" i="1">
                                <a:latin typeface="Cambria Math"/>
                              </a:rPr>
                              <m:t>𝑐</m:t>
                            </m:r>
                          </m:num>
                          <m:den>
                            <m:r>
                              <a:rPr lang="en-US" sz="9600" i="1">
                                <a:latin typeface="Cambria Math"/>
                              </a:rPr>
                              <m:t>𝑎</m:t>
                            </m:r>
                          </m:den>
                        </m:f>
                        <m:sSub>
                          <m:sSubPr>
                            <m:ctrlPr>
                              <a:rPr lang="en-US" sz="9600" i="1" smtClean="0">
                                <a:latin typeface="Cambria Math" panose="02040503050406030204" pitchFamily="18" charset="0"/>
                              </a:rPr>
                            </m:ctrlPr>
                          </m:sSubPr>
                          <m:e>
                            <m:sSup>
                              <m:sSupPr>
                                <m:ctrlPr>
                                  <a:rPr lang="en-US" sz="9600" i="1" smtClean="0">
                                    <a:latin typeface="Cambria Math" panose="02040503050406030204" pitchFamily="18" charset="0"/>
                                  </a:rPr>
                                </m:ctrlPr>
                              </m:sSupPr>
                              <m:e>
                                <m:r>
                                  <a:rPr lang="en-US" sz="9600" b="0" i="1" smtClean="0">
                                    <a:latin typeface="Cambria Math"/>
                                  </a:rPr>
                                  <m:t>𝐻</m:t>
                                </m:r>
                              </m:e>
                              <m:sup>
                                <m:r>
                                  <a:rPr lang="en-US" sz="9600" b="0" i="1" smtClean="0">
                                    <a:latin typeface="Cambria Math"/>
                                  </a:rPr>
                                  <m:t>0</m:t>
                                </m:r>
                              </m:sup>
                            </m:sSup>
                          </m:e>
                          <m:sub>
                            <m:r>
                              <a:rPr lang="en-US" sz="9600" b="0" i="1" smtClean="0">
                                <a:latin typeface="Cambria Math"/>
                              </a:rPr>
                              <m:t>𝐶</m:t>
                            </m:r>
                          </m:sub>
                        </m:sSub>
                        <m:r>
                          <a:rPr lang="en-US" sz="9600" i="1">
                            <a:latin typeface="Cambria Math"/>
                          </a:rPr>
                          <m:t>+</m:t>
                        </m:r>
                        <m:f>
                          <m:fPr>
                            <m:ctrlPr>
                              <a:rPr lang="en-US" sz="9600" i="1">
                                <a:latin typeface="Cambria Math" panose="02040503050406030204" pitchFamily="18" charset="0"/>
                              </a:rPr>
                            </m:ctrlPr>
                          </m:fPr>
                          <m:num>
                            <m:r>
                              <a:rPr lang="en-US" sz="9600" i="1">
                                <a:latin typeface="Cambria Math"/>
                              </a:rPr>
                              <m:t>𝑑</m:t>
                            </m:r>
                          </m:num>
                          <m:den>
                            <m:r>
                              <a:rPr lang="en-US" sz="9600" i="1">
                                <a:latin typeface="Cambria Math"/>
                              </a:rPr>
                              <m:t>𝑎</m:t>
                            </m:r>
                          </m:den>
                        </m:f>
                        <m:sSub>
                          <m:sSubPr>
                            <m:ctrlPr>
                              <a:rPr lang="en-US" sz="9600" i="1" smtClean="0">
                                <a:latin typeface="Cambria Math" panose="02040503050406030204" pitchFamily="18" charset="0"/>
                              </a:rPr>
                            </m:ctrlPr>
                          </m:sSubPr>
                          <m:e>
                            <m:sSup>
                              <m:sSupPr>
                                <m:ctrlPr>
                                  <a:rPr lang="en-US" sz="9600" i="1" smtClean="0">
                                    <a:latin typeface="Cambria Math" panose="02040503050406030204" pitchFamily="18" charset="0"/>
                                  </a:rPr>
                                </m:ctrlPr>
                              </m:sSupPr>
                              <m:e>
                                <m:r>
                                  <a:rPr lang="en-US" sz="9600" b="0" i="1" smtClean="0">
                                    <a:latin typeface="Cambria Math"/>
                                  </a:rPr>
                                  <m:t>𝐻</m:t>
                                </m:r>
                              </m:e>
                              <m:sup>
                                <m:r>
                                  <a:rPr lang="en-US" sz="9600" b="0" i="1" smtClean="0">
                                    <a:latin typeface="Cambria Math"/>
                                  </a:rPr>
                                  <m:t>0</m:t>
                                </m:r>
                              </m:sup>
                            </m:sSup>
                          </m:e>
                          <m:sub>
                            <m:r>
                              <a:rPr lang="en-US" sz="9600" b="0" i="1" smtClean="0">
                                <a:latin typeface="Cambria Math"/>
                              </a:rPr>
                              <m:t>𝐷</m:t>
                            </m:r>
                          </m:sub>
                        </m:sSub>
                        <m:r>
                          <a:rPr lang="en-US" sz="9600" i="1">
                            <a:latin typeface="Cambria Math"/>
                          </a:rPr>
                          <m:t>−</m:t>
                        </m:r>
                        <m:f>
                          <m:fPr>
                            <m:ctrlPr>
                              <a:rPr lang="en-US" sz="9600" i="1">
                                <a:latin typeface="Cambria Math" panose="02040503050406030204" pitchFamily="18" charset="0"/>
                              </a:rPr>
                            </m:ctrlPr>
                          </m:fPr>
                          <m:num>
                            <m:r>
                              <a:rPr lang="en-US" sz="9600" i="1">
                                <a:latin typeface="Cambria Math"/>
                              </a:rPr>
                              <m:t>𝑏</m:t>
                            </m:r>
                          </m:num>
                          <m:den>
                            <m:r>
                              <a:rPr lang="en-US" sz="9600" i="1">
                                <a:latin typeface="Cambria Math"/>
                              </a:rPr>
                              <m:t>𝑎</m:t>
                            </m:r>
                          </m:den>
                        </m:f>
                        <m:sSub>
                          <m:sSubPr>
                            <m:ctrlPr>
                              <a:rPr lang="en-US" sz="9600" i="1" smtClean="0">
                                <a:latin typeface="Cambria Math" panose="02040503050406030204" pitchFamily="18" charset="0"/>
                              </a:rPr>
                            </m:ctrlPr>
                          </m:sSubPr>
                          <m:e>
                            <m:sSup>
                              <m:sSupPr>
                                <m:ctrlPr>
                                  <a:rPr lang="en-US" sz="9600" i="1" smtClean="0">
                                    <a:latin typeface="Cambria Math" panose="02040503050406030204" pitchFamily="18" charset="0"/>
                                  </a:rPr>
                                </m:ctrlPr>
                              </m:sSupPr>
                              <m:e>
                                <m:r>
                                  <a:rPr lang="en-US" sz="9600" b="0" i="1" smtClean="0">
                                    <a:latin typeface="Cambria Math"/>
                                  </a:rPr>
                                  <m:t>𝐻</m:t>
                                </m:r>
                              </m:e>
                              <m:sup>
                                <m:r>
                                  <a:rPr lang="en-US" sz="9600" b="0" i="1" smtClean="0">
                                    <a:latin typeface="Cambria Math"/>
                                  </a:rPr>
                                  <m:t>0</m:t>
                                </m:r>
                              </m:sup>
                            </m:sSup>
                          </m:e>
                          <m:sub>
                            <m:r>
                              <a:rPr lang="en-US" sz="9600" b="0" i="1" smtClean="0">
                                <a:latin typeface="Cambria Math"/>
                              </a:rPr>
                              <m:t>𝐵</m:t>
                            </m:r>
                          </m:sub>
                        </m:sSub>
                        <m:r>
                          <a:rPr lang="en-US" sz="9600" i="1">
                            <a:latin typeface="Cambria Math"/>
                          </a:rPr>
                          <m:t>−</m:t>
                        </m:r>
                        <m:sSub>
                          <m:sSubPr>
                            <m:ctrlPr>
                              <a:rPr lang="en-US" sz="9600" i="1" smtClean="0">
                                <a:latin typeface="Cambria Math" panose="02040503050406030204" pitchFamily="18" charset="0"/>
                              </a:rPr>
                            </m:ctrlPr>
                          </m:sSubPr>
                          <m:e>
                            <m:sSup>
                              <m:sSupPr>
                                <m:ctrlPr>
                                  <a:rPr lang="en-US" sz="9600" i="1" smtClean="0">
                                    <a:latin typeface="Cambria Math" panose="02040503050406030204" pitchFamily="18" charset="0"/>
                                  </a:rPr>
                                </m:ctrlPr>
                              </m:sSupPr>
                              <m:e>
                                <m:r>
                                  <a:rPr lang="en-US" sz="9600" b="0" i="1" smtClean="0">
                                    <a:latin typeface="Cambria Math"/>
                                  </a:rPr>
                                  <m:t>𝐻</m:t>
                                </m:r>
                              </m:e>
                              <m:sup>
                                <m:r>
                                  <a:rPr lang="en-US" sz="9600" b="0" i="1" smtClean="0">
                                    <a:latin typeface="Cambria Math"/>
                                  </a:rPr>
                                  <m:t>0</m:t>
                                </m:r>
                              </m:sup>
                            </m:sSup>
                          </m:e>
                          <m:sub>
                            <m:r>
                              <a:rPr lang="en-US" sz="9600" b="0" i="1" smtClean="0">
                                <a:latin typeface="Cambria Math"/>
                              </a:rPr>
                              <m:t>𝐴</m:t>
                            </m:r>
                          </m:sub>
                        </m:sSub>
                      </m:e>
                    </m:d>
                    <m:r>
                      <a:rPr lang="en-US" sz="9600" b="0" i="1" smtClean="0">
                        <a:latin typeface="Cambria Math"/>
                      </a:rPr>
                      <m:t>+</m:t>
                    </m:r>
                    <m:d>
                      <m:dPr>
                        <m:ctrlPr>
                          <a:rPr lang="en-US" sz="9600" b="0" i="1" smtClean="0">
                            <a:latin typeface="Cambria Math" panose="02040503050406030204" pitchFamily="18" charset="0"/>
                          </a:rPr>
                        </m:ctrlPr>
                      </m:dPr>
                      <m:e>
                        <m:f>
                          <m:fPr>
                            <m:ctrlPr>
                              <a:rPr lang="en-US" sz="9600" i="1">
                                <a:latin typeface="Cambria Math" panose="02040503050406030204" pitchFamily="18" charset="0"/>
                              </a:rPr>
                            </m:ctrlPr>
                          </m:fPr>
                          <m:num>
                            <m:r>
                              <a:rPr lang="en-US" sz="9600" i="1">
                                <a:latin typeface="Cambria Math"/>
                              </a:rPr>
                              <m:t>𝑐</m:t>
                            </m:r>
                          </m:num>
                          <m:den>
                            <m:r>
                              <a:rPr lang="en-US" sz="9600" i="1">
                                <a:latin typeface="Cambria Math"/>
                              </a:rPr>
                              <m:t>𝑎</m:t>
                            </m:r>
                          </m:den>
                        </m:f>
                        <m:nary>
                          <m:naryPr>
                            <m:limLoc m:val="undOvr"/>
                            <m:ctrlPr>
                              <a:rPr lang="en-US" sz="9600" i="1">
                                <a:latin typeface="Cambria Math" panose="02040503050406030204" pitchFamily="18" charset="0"/>
                              </a:rPr>
                            </m:ctrlPr>
                          </m:naryPr>
                          <m:sub>
                            <m:sSub>
                              <m:sSubPr>
                                <m:ctrlPr>
                                  <a:rPr lang="en-US" sz="9600" i="1">
                                    <a:latin typeface="Cambria Math" panose="02040503050406030204" pitchFamily="18" charset="0"/>
                                  </a:rPr>
                                </m:ctrlPr>
                              </m:sSubPr>
                              <m:e>
                                <m:r>
                                  <a:rPr lang="en-US" sz="9600" i="1">
                                    <a:latin typeface="Cambria Math"/>
                                  </a:rPr>
                                  <m:t>𝑇</m:t>
                                </m:r>
                              </m:e>
                              <m:sub>
                                <m:r>
                                  <a:rPr lang="en-US" sz="9600" i="1">
                                    <a:latin typeface="Cambria Math"/>
                                  </a:rPr>
                                  <m:t>𝑅</m:t>
                                </m:r>
                              </m:sub>
                            </m:sSub>
                          </m:sub>
                          <m:sup>
                            <m:r>
                              <a:rPr lang="en-US" sz="9600" i="1">
                                <a:latin typeface="Cambria Math"/>
                              </a:rPr>
                              <m:t>𝑇</m:t>
                            </m:r>
                          </m:sup>
                          <m:e>
                            <m:sSub>
                              <m:sSubPr>
                                <m:ctrlPr>
                                  <a:rPr lang="en-US" sz="9600" i="1">
                                    <a:latin typeface="Cambria Math" panose="02040503050406030204" pitchFamily="18" charset="0"/>
                                  </a:rPr>
                                </m:ctrlPr>
                              </m:sSubPr>
                              <m:e>
                                <m:r>
                                  <a:rPr lang="en-US" sz="9600" i="1">
                                    <a:latin typeface="Cambria Math"/>
                                  </a:rPr>
                                  <m:t>𝐶</m:t>
                                </m:r>
                              </m:e>
                              <m:sub>
                                <m:r>
                                  <a:rPr lang="en-US" sz="9600" i="1">
                                    <a:latin typeface="Cambria Math"/>
                                  </a:rPr>
                                  <m:t>𝑃𝐶</m:t>
                                </m:r>
                              </m:sub>
                            </m:sSub>
                          </m:e>
                        </m:nary>
                        <m:r>
                          <a:rPr lang="en-US" sz="9600" i="1">
                            <a:latin typeface="Cambria Math"/>
                          </a:rPr>
                          <m:t>𝑑𝑇</m:t>
                        </m:r>
                        <m:r>
                          <a:rPr lang="en-US" sz="9600" i="1">
                            <a:latin typeface="Cambria Math"/>
                          </a:rPr>
                          <m:t>+</m:t>
                        </m:r>
                        <m:f>
                          <m:fPr>
                            <m:ctrlPr>
                              <a:rPr lang="en-US" sz="9600" i="1">
                                <a:latin typeface="Cambria Math" panose="02040503050406030204" pitchFamily="18" charset="0"/>
                              </a:rPr>
                            </m:ctrlPr>
                          </m:fPr>
                          <m:num>
                            <m:r>
                              <a:rPr lang="en-US" sz="9600" i="1">
                                <a:latin typeface="Cambria Math"/>
                              </a:rPr>
                              <m:t>𝑑</m:t>
                            </m:r>
                          </m:num>
                          <m:den>
                            <m:r>
                              <a:rPr lang="en-US" sz="9600" i="1">
                                <a:latin typeface="Cambria Math"/>
                              </a:rPr>
                              <m:t>𝑎</m:t>
                            </m:r>
                          </m:den>
                        </m:f>
                        <m:nary>
                          <m:naryPr>
                            <m:limLoc m:val="undOvr"/>
                            <m:ctrlPr>
                              <a:rPr lang="en-US" sz="9600" i="1">
                                <a:latin typeface="Cambria Math" panose="02040503050406030204" pitchFamily="18" charset="0"/>
                              </a:rPr>
                            </m:ctrlPr>
                          </m:naryPr>
                          <m:sub>
                            <m:sSub>
                              <m:sSubPr>
                                <m:ctrlPr>
                                  <a:rPr lang="en-US" sz="9600" i="1">
                                    <a:latin typeface="Cambria Math" panose="02040503050406030204" pitchFamily="18" charset="0"/>
                                  </a:rPr>
                                </m:ctrlPr>
                              </m:sSubPr>
                              <m:e>
                                <m:r>
                                  <a:rPr lang="en-US" sz="9600" i="1">
                                    <a:latin typeface="Cambria Math"/>
                                  </a:rPr>
                                  <m:t>𝑇</m:t>
                                </m:r>
                              </m:e>
                              <m:sub>
                                <m:r>
                                  <a:rPr lang="en-US" sz="9600" i="1">
                                    <a:latin typeface="Cambria Math"/>
                                  </a:rPr>
                                  <m:t>𝑅</m:t>
                                </m:r>
                              </m:sub>
                            </m:sSub>
                          </m:sub>
                          <m:sup>
                            <m:r>
                              <a:rPr lang="en-US" sz="9600" i="1">
                                <a:latin typeface="Cambria Math"/>
                              </a:rPr>
                              <m:t>𝑇</m:t>
                            </m:r>
                          </m:sup>
                          <m:e>
                            <m:sSub>
                              <m:sSubPr>
                                <m:ctrlPr>
                                  <a:rPr lang="en-US" sz="9600" i="1">
                                    <a:latin typeface="Cambria Math" panose="02040503050406030204" pitchFamily="18" charset="0"/>
                                  </a:rPr>
                                </m:ctrlPr>
                              </m:sSubPr>
                              <m:e>
                                <m:r>
                                  <a:rPr lang="en-US" sz="9600" i="1">
                                    <a:latin typeface="Cambria Math"/>
                                  </a:rPr>
                                  <m:t>𝐶</m:t>
                                </m:r>
                              </m:e>
                              <m:sub>
                                <m:r>
                                  <a:rPr lang="en-US" sz="9600" i="1">
                                    <a:latin typeface="Cambria Math"/>
                                  </a:rPr>
                                  <m:t>𝑃𝐷</m:t>
                                </m:r>
                              </m:sub>
                            </m:sSub>
                          </m:e>
                        </m:nary>
                        <m:r>
                          <a:rPr lang="en-US" sz="9600" i="1">
                            <a:latin typeface="Cambria Math"/>
                          </a:rPr>
                          <m:t>𝑑𝑇</m:t>
                        </m:r>
                        <m:r>
                          <a:rPr lang="en-US" sz="9600">
                            <a:latin typeface="Cambria Math"/>
                          </a:rPr>
                          <m:t>−</m:t>
                        </m:r>
                        <m:f>
                          <m:fPr>
                            <m:ctrlPr>
                              <a:rPr lang="en-US" sz="9600" i="1">
                                <a:latin typeface="Cambria Math" panose="02040503050406030204" pitchFamily="18" charset="0"/>
                              </a:rPr>
                            </m:ctrlPr>
                          </m:fPr>
                          <m:num>
                            <m:r>
                              <a:rPr lang="en-US" sz="9600" i="1">
                                <a:latin typeface="Cambria Math"/>
                              </a:rPr>
                              <m:t>𝑏</m:t>
                            </m:r>
                          </m:num>
                          <m:den>
                            <m:r>
                              <a:rPr lang="en-US" sz="9600" i="1">
                                <a:latin typeface="Cambria Math"/>
                              </a:rPr>
                              <m:t>𝑎</m:t>
                            </m:r>
                          </m:den>
                        </m:f>
                        <m:nary>
                          <m:naryPr>
                            <m:limLoc m:val="undOvr"/>
                            <m:ctrlPr>
                              <a:rPr lang="en-US" sz="9600" i="1">
                                <a:latin typeface="Cambria Math" panose="02040503050406030204" pitchFamily="18" charset="0"/>
                              </a:rPr>
                            </m:ctrlPr>
                          </m:naryPr>
                          <m:sub>
                            <m:sSub>
                              <m:sSubPr>
                                <m:ctrlPr>
                                  <a:rPr lang="en-US" sz="9600" i="1">
                                    <a:latin typeface="Cambria Math" panose="02040503050406030204" pitchFamily="18" charset="0"/>
                                  </a:rPr>
                                </m:ctrlPr>
                              </m:sSubPr>
                              <m:e>
                                <m:r>
                                  <a:rPr lang="en-US" sz="9600" i="1">
                                    <a:latin typeface="Cambria Math"/>
                                  </a:rPr>
                                  <m:t>𝑇</m:t>
                                </m:r>
                              </m:e>
                              <m:sub>
                                <m:r>
                                  <a:rPr lang="en-US" sz="9600" i="1">
                                    <a:latin typeface="Cambria Math"/>
                                  </a:rPr>
                                  <m:t>𝑅</m:t>
                                </m:r>
                              </m:sub>
                            </m:sSub>
                          </m:sub>
                          <m:sup>
                            <m:r>
                              <a:rPr lang="en-US" sz="9600" i="1">
                                <a:latin typeface="Cambria Math"/>
                              </a:rPr>
                              <m:t>𝑇</m:t>
                            </m:r>
                          </m:sup>
                          <m:e>
                            <m:sSub>
                              <m:sSubPr>
                                <m:ctrlPr>
                                  <a:rPr lang="en-US" sz="9600" i="1">
                                    <a:latin typeface="Cambria Math" panose="02040503050406030204" pitchFamily="18" charset="0"/>
                                  </a:rPr>
                                </m:ctrlPr>
                              </m:sSubPr>
                              <m:e>
                                <m:r>
                                  <a:rPr lang="en-US" sz="9600" i="1">
                                    <a:latin typeface="Cambria Math"/>
                                  </a:rPr>
                                  <m:t>𝐶</m:t>
                                </m:r>
                              </m:e>
                              <m:sub>
                                <m:r>
                                  <a:rPr lang="en-US" sz="9600" i="1">
                                    <a:latin typeface="Cambria Math"/>
                                  </a:rPr>
                                  <m:t>𝑃𝐵</m:t>
                                </m:r>
                              </m:sub>
                            </m:sSub>
                          </m:e>
                        </m:nary>
                        <m:r>
                          <a:rPr lang="en-US" sz="9600" i="1">
                            <a:latin typeface="Cambria Math"/>
                          </a:rPr>
                          <m:t>𝑑𝑇</m:t>
                        </m:r>
                        <m:r>
                          <a:rPr lang="en-US" sz="9600" i="1">
                            <a:latin typeface="Cambria Math"/>
                          </a:rPr>
                          <m:t>−</m:t>
                        </m:r>
                        <m:nary>
                          <m:naryPr>
                            <m:limLoc m:val="undOvr"/>
                            <m:ctrlPr>
                              <a:rPr lang="en-US" sz="9600" i="1">
                                <a:latin typeface="Cambria Math" panose="02040503050406030204" pitchFamily="18" charset="0"/>
                              </a:rPr>
                            </m:ctrlPr>
                          </m:naryPr>
                          <m:sub>
                            <m:sSub>
                              <m:sSubPr>
                                <m:ctrlPr>
                                  <a:rPr lang="en-US" sz="9600" i="1">
                                    <a:latin typeface="Cambria Math" panose="02040503050406030204" pitchFamily="18" charset="0"/>
                                  </a:rPr>
                                </m:ctrlPr>
                              </m:sSubPr>
                              <m:e>
                                <m:r>
                                  <a:rPr lang="en-US" sz="9600" i="1">
                                    <a:latin typeface="Cambria Math"/>
                                  </a:rPr>
                                  <m:t>𝑇</m:t>
                                </m:r>
                              </m:e>
                              <m:sub>
                                <m:r>
                                  <a:rPr lang="en-US" sz="9600" i="1">
                                    <a:latin typeface="Cambria Math"/>
                                  </a:rPr>
                                  <m:t>𝑅</m:t>
                                </m:r>
                              </m:sub>
                            </m:sSub>
                          </m:sub>
                          <m:sup>
                            <m:r>
                              <a:rPr lang="en-US" sz="9600" i="1">
                                <a:latin typeface="Cambria Math"/>
                              </a:rPr>
                              <m:t>𝑇</m:t>
                            </m:r>
                          </m:sup>
                          <m:e>
                            <m:sSub>
                              <m:sSubPr>
                                <m:ctrlPr>
                                  <a:rPr lang="en-US" sz="9600" i="1">
                                    <a:latin typeface="Cambria Math" panose="02040503050406030204" pitchFamily="18" charset="0"/>
                                  </a:rPr>
                                </m:ctrlPr>
                              </m:sSubPr>
                              <m:e>
                                <m:r>
                                  <a:rPr lang="en-US" sz="9600" i="1">
                                    <a:latin typeface="Cambria Math"/>
                                  </a:rPr>
                                  <m:t>𝐶</m:t>
                                </m:r>
                              </m:e>
                              <m:sub>
                                <m:r>
                                  <a:rPr lang="en-US" sz="9600" i="1">
                                    <a:latin typeface="Cambria Math"/>
                                  </a:rPr>
                                  <m:t>𝑃𝐴</m:t>
                                </m:r>
                              </m:sub>
                            </m:sSub>
                          </m:e>
                        </m:nary>
                        <m:r>
                          <a:rPr lang="en-US" sz="9600" i="1">
                            <a:latin typeface="Cambria Math"/>
                          </a:rPr>
                          <m:t>𝑑𝑇</m:t>
                        </m:r>
                        <m:r>
                          <m:rPr>
                            <m:nor/>
                          </m:rPr>
                          <a:rPr lang="en-US" sz="9600" dirty="0">
                            <a:latin typeface="Times New Roman" panose="02020603050405020304" pitchFamily="18" charset="0"/>
                            <a:cs typeface="Times New Roman" panose="02020603050405020304" pitchFamily="18" charset="0"/>
                          </a:rPr>
                          <m:t> </m:t>
                        </m:r>
                      </m:e>
                    </m:d>
                  </m:oMath>
                </a14:m>
                <a:r>
                  <a:rPr lang="en-US" sz="9600" dirty="0">
                    <a:latin typeface="Times New Roman" panose="02020603050405020304" pitchFamily="18" charset="0"/>
                    <a:cs typeface="Times New Roman" panose="02020603050405020304" pitchFamily="18" charset="0"/>
                  </a:rPr>
                  <a:t>      (2.36)                                                                      </a:t>
                </a:r>
              </a:p>
              <a:p>
                <a:pPr>
                  <a:buFont typeface="Wingdings" pitchFamily="2" charset="2"/>
                  <a:buChar char="§"/>
                </a:pPr>
                <a:endParaRPr lang="en-US" sz="2200"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152400" y="761999"/>
                <a:ext cx="8839200" cy="5943601"/>
              </a:xfrm>
              <a:blipFill>
                <a:blip r:embed="rId2"/>
                <a:stretch>
                  <a:fillRect l="-1034" t="-821" r="-345"/>
                </a:stretch>
              </a:blipFill>
            </p:spPr>
            <p:txBody>
              <a:bodyPr/>
              <a:lstStyle/>
              <a:p>
                <a:r>
                  <a:rPr lang="en-US">
                    <a:noFill/>
                  </a:rPr>
                  <a:t> </a:t>
                </a:r>
              </a:p>
            </p:txBody>
          </p:sp>
        </mc:Fallback>
      </mc:AlternateContent>
      <p:sp>
        <p:nvSpPr>
          <p:cNvPr id="5" name="Slide Number Placeholder 4">
            <a:extLst>
              <a:ext uri="{FF2B5EF4-FFF2-40B4-BE49-F238E27FC236}">
                <a16:creationId xmlns:a16="http://schemas.microsoft.com/office/drawing/2014/main" id="{BFF9AE46-55E7-B9CF-D435-373E03C5F78D}"/>
              </a:ext>
            </a:extLst>
          </p:cNvPr>
          <p:cNvSpPr>
            <a:spLocks noGrp="1"/>
          </p:cNvSpPr>
          <p:nvPr>
            <p:ph type="sldNum" sz="quarter" idx="12"/>
          </p:nvPr>
        </p:nvSpPr>
        <p:spPr/>
        <p:txBody>
          <a:bodyPr/>
          <a:lstStyle/>
          <a:p>
            <a:fld id="{23FDA976-B38A-4EC8-851D-4FD5675DB126}" type="slidenum">
              <a:rPr lang="en-US" smtClean="0"/>
              <a:t>40</a:t>
            </a:fld>
            <a:endParaRPr lang="en-US"/>
          </a:p>
        </p:txBody>
      </p:sp>
      <p:sp>
        <p:nvSpPr>
          <p:cNvPr id="6" name="Title 1">
            <a:extLst>
              <a:ext uri="{FF2B5EF4-FFF2-40B4-BE49-F238E27FC236}">
                <a16:creationId xmlns:a16="http://schemas.microsoft.com/office/drawing/2014/main" id="{B760E665-1864-950C-B4E6-9EB38C552120}"/>
              </a:ext>
            </a:extLst>
          </p:cNvPr>
          <p:cNvSpPr>
            <a:spLocks noGrp="1"/>
          </p:cNvSpPr>
          <p:nvPr>
            <p:ph type="title"/>
          </p:nvPr>
        </p:nvSpPr>
        <p:spPr>
          <a:xfrm>
            <a:off x="457200" y="304800"/>
            <a:ext cx="8229600" cy="304800"/>
          </a:xfrm>
        </p:spPr>
        <p:txBody>
          <a:bodyPr>
            <a:noAutofit/>
          </a:bodyPr>
          <a:lstStyle/>
          <a:p>
            <a:r>
              <a:rPr lang="en-US" sz="2800" b="1" dirty="0">
                <a:latin typeface="Times New Roman" panose="02020603050405020304" pitchFamily="18" charset="0"/>
                <a:cs typeface="Times New Roman" panose="02020603050405020304" pitchFamily="18" charset="0"/>
              </a:rPr>
              <a:t>Cont’d</a:t>
            </a:r>
          </a:p>
        </p:txBody>
      </p:sp>
      <p:cxnSp>
        <p:nvCxnSpPr>
          <p:cNvPr id="2" name="Straight Connector 1">
            <a:extLst>
              <a:ext uri="{FF2B5EF4-FFF2-40B4-BE49-F238E27FC236}">
                <a16:creationId xmlns:a16="http://schemas.microsoft.com/office/drawing/2014/main" id="{8260F175-BE8B-AE38-C4BC-56752774E684}"/>
              </a:ext>
            </a:extLst>
          </p:cNvPr>
          <p:cNvCxnSpPr>
            <a:cxnSpLocks/>
          </p:cNvCxnSpPr>
          <p:nvPr/>
        </p:nvCxnSpPr>
        <p:spPr>
          <a:xfrm>
            <a:off x="0" y="762000"/>
            <a:ext cx="91440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7" name="Straight Connector 6">
            <a:extLst>
              <a:ext uri="{FF2B5EF4-FFF2-40B4-BE49-F238E27FC236}">
                <a16:creationId xmlns:a16="http://schemas.microsoft.com/office/drawing/2014/main" id="{CF89482D-4AB7-3E23-C63A-C929EE1DFD6D}"/>
              </a:ext>
            </a:extLst>
          </p:cNvPr>
          <p:cNvCxnSpPr>
            <a:cxnSpLocks/>
          </p:cNvCxnSpPr>
          <p:nvPr/>
        </p:nvCxnSpPr>
        <p:spPr>
          <a:xfrm>
            <a:off x="0" y="6356350"/>
            <a:ext cx="8839200" cy="0"/>
          </a:xfrm>
          <a:prstGeom prst="line">
            <a:avLst/>
          </a:prstGeom>
        </p:spPr>
        <p:style>
          <a:lnRef idx="3">
            <a:schemeClr val="accent1"/>
          </a:lnRef>
          <a:fillRef idx="0">
            <a:schemeClr val="accent1"/>
          </a:fillRef>
          <a:effectRef idx="2">
            <a:schemeClr val="accent1"/>
          </a:effectRef>
          <a:fontRef idx="minor">
            <a:schemeClr val="tx1"/>
          </a:fontRef>
        </p:style>
      </p:cxnSp>
      <p:sp>
        <p:nvSpPr>
          <p:cNvPr id="4" name="Slide Number Placeholder 5">
            <a:extLst>
              <a:ext uri="{FF2B5EF4-FFF2-40B4-BE49-F238E27FC236}">
                <a16:creationId xmlns:a16="http://schemas.microsoft.com/office/drawing/2014/main" id="{1FFF4B7A-DBB5-283E-CAA4-E36B5AC2FCA1}"/>
              </a:ext>
            </a:extLst>
          </p:cNvPr>
          <p:cNvSpPr txBox="1">
            <a:spLocks/>
          </p:cNvSpPr>
          <p:nvPr/>
        </p:nvSpPr>
        <p:spPr>
          <a:xfrm>
            <a:off x="1676400" y="6372915"/>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40</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9546680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304800" y="708026"/>
                <a:ext cx="8534400" cy="4854574"/>
              </a:xfrm>
            </p:spPr>
            <p:txBody>
              <a:bodyPr>
                <a:normAutofit fontScale="25000" lnSpcReduction="20000"/>
              </a:bodyPr>
              <a:lstStyle/>
              <a:p>
                <a:pPr marL="0" indent="0">
                  <a:lnSpc>
                    <a:spcPct val="170000"/>
                  </a:lnSpc>
                  <a:buNone/>
                </a:pPr>
                <a:r>
                  <a:rPr lang="en-US" sz="9600" dirty="0">
                    <a:latin typeface="Times New Roman" panose="02020603050405020304" pitchFamily="18" charset="0"/>
                    <a:cs typeface="Times New Roman" panose="02020603050405020304" pitchFamily="18" charset="0"/>
                  </a:rPr>
                  <a:t>The </a:t>
                </a:r>
                <a:r>
                  <a:rPr lang="en-US" sz="9600" b="1" dirty="0">
                    <a:latin typeface="Times New Roman" panose="02020603050405020304" pitchFamily="18" charset="0"/>
                    <a:cs typeface="Times New Roman" panose="02020603050405020304" pitchFamily="18" charset="0"/>
                  </a:rPr>
                  <a:t>first term  </a:t>
                </a:r>
                <a:r>
                  <a:rPr lang="en-US" sz="9600" dirty="0">
                    <a:latin typeface="Times New Roman" panose="02020603050405020304" pitchFamily="18" charset="0"/>
                    <a:cs typeface="Times New Roman" panose="02020603050405020304" pitchFamily="18" charset="0"/>
                  </a:rPr>
                  <a:t>of equation (2.36) is the change in standard heat of reaction.</a:t>
                </a:r>
              </a:p>
              <a:p>
                <a:pPr marL="0" indent="0">
                  <a:lnSpc>
                    <a:spcPct val="170000"/>
                  </a:lnSpc>
                  <a:buNone/>
                </a:pPr>
                <a:r>
                  <a:rPr lang="en-US" sz="9600" dirty="0">
                    <a:latin typeface="Times New Roman" panose="02020603050405020304" pitchFamily="18" charset="0"/>
                    <a:cs typeface="Times New Roman" panose="02020603050405020304" pitchFamily="18" charset="0"/>
                  </a:rPr>
                  <a:t>  </a:t>
                </a:r>
                <a14:m>
                  <m:oMath xmlns:m="http://schemas.openxmlformats.org/officeDocument/2006/math">
                    <m:f>
                      <m:fPr>
                        <m:ctrlPr>
                          <a:rPr lang="en-US" sz="9600" i="1">
                            <a:latin typeface="Cambria Math" panose="02040503050406030204" pitchFamily="18" charset="0"/>
                          </a:rPr>
                        </m:ctrlPr>
                      </m:fPr>
                      <m:num>
                        <m:r>
                          <a:rPr lang="en-US" sz="9600" i="1">
                            <a:latin typeface="Cambria Math"/>
                          </a:rPr>
                          <m:t>𝑐</m:t>
                        </m:r>
                      </m:num>
                      <m:den>
                        <m:r>
                          <a:rPr lang="en-US" sz="9600" i="1">
                            <a:latin typeface="Cambria Math"/>
                          </a:rPr>
                          <m:t>𝑎</m:t>
                        </m:r>
                      </m:den>
                    </m:f>
                    <m:sSub>
                      <m:sSubPr>
                        <m:ctrlPr>
                          <a:rPr lang="en-US" sz="9600" i="1">
                            <a:latin typeface="Cambria Math" panose="02040503050406030204" pitchFamily="18" charset="0"/>
                          </a:rPr>
                        </m:ctrlPr>
                      </m:sSubPr>
                      <m:e>
                        <m:sSup>
                          <m:sSupPr>
                            <m:ctrlPr>
                              <a:rPr lang="en-US" sz="9600" i="1">
                                <a:latin typeface="Cambria Math" panose="02040503050406030204" pitchFamily="18" charset="0"/>
                              </a:rPr>
                            </m:ctrlPr>
                          </m:sSupPr>
                          <m:e>
                            <m:r>
                              <a:rPr lang="en-US" sz="9600" i="1">
                                <a:latin typeface="Cambria Math"/>
                              </a:rPr>
                              <m:t>𝐻</m:t>
                            </m:r>
                          </m:e>
                          <m:sup>
                            <m:r>
                              <a:rPr lang="en-US" sz="9600" i="1">
                                <a:latin typeface="Cambria Math"/>
                              </a:rPr>
                              <m:t>0</m:t>
                            </m:r>
                          </m:sup>
                        </m:sSup>
                      </m:e>
                      <m:sub>
                        <m:r>
                          <a:rPr lang="en-US" sz="9600" i="1">
                            <a:latin typeface="Cambria Math"/>
                          </a:rPr>
                          <m:t>𝐶</m:t>
                        </m:r>
                      </m:sub>
                    </m:sSub>
                    <m:r>
                      <a:rPr lang="en-US" sz="9600" i="1">
                        <a:latin typeface="Cambria Math"/>
                      </a:rPr>
                      <m:t>+</m:t>
                    </m:r>
                    <m:f>
                      <m:fPr>
                        <m:ctrlPr>
                          <a:rPr lang="en-US" sz="9600" i="1">
                            <a:latin typeface="Cambria Math" panose="02040503050406030204" pitchFamily="18" charset="0"/>
                          </a:rPr>
                        </m:ctrlPr>
                      </m:fPr>
                      <m:num>
                        <m:r>
                          <a:rPr lang="en-US" sz="9600" i="1">
                            <a:latin typeface="Cambria Math"/>
                          </a:rPr>
                          <m:t>𝑑</m:t>
                        </m:r>
                      </m:num>
                      <m:den>
                        <m:r>
                          <a:rPr lang="en-US" sz="9600" i="1">
                            <a:latin typeface="Cambria Math"/>
                          </a:rPr>
                          <m:t>𝑎</m:t>
                        </m:r>
                      </m:den>
                    </m:f>
                    <m:sSub>
                      <m:sSubPr>
                        <m:ctrlPr>
                          <a:rPr lang="en-US" sz="9600" i="1">
                            <a:latin typeface="Cambria Math" panose="02040503050406030204" pitchFamily="18" charset="0"/>
                          </a:rPr>
                        </m:ctrlPr>
                      </m:sSubPr>
                      <m:e>
                        <m:sSup>
                          <m:sSupPr>
                            <m:ctrlPr>
                              <a:rPr lang="en-US" sz="9600" i="1">
                                <a:latin typeface="Cambria Math" panose="02040503050406030204" pitchFamily="18" charset="0"/>
                              </a:rPr>
                            </m:ctrlPr>
                          </m:sSupPr>
                          <m:e>
                            <m:r>
                              <a:rPr lang="en-US" sz="9600" i="1">
                                <a:latin typeface="Cambria Math"/>
                              </a:rPr>
                              <m:t>𝐻</m:t>
                            </m:r>
                          </m:e>
                          <m:sup>
                            <m:r>
                              <a:rPr lang="en-US" sz="9600" i="1">
                                <a:latin typeface="Cambria Math"/>
                              </a:rPr>
                              <m:t>0</m:t>
                            </m:r>
                          </m:sup>
                        </m:sSup>
                      </m:e>
                      <m:sub>
                        <m:r>
                          <a:rPr lang="en-US" sz="9600" i="1">
                            <a:latin typeface="Cambria Math"/>
                          </a:rPr>
                          <m:t>𝐷</m:t>
                        </m:r>
                      </m:sub>
                    </m:sSub>
                    <m:r>
                      <a:rPr lang="en-US" sz="9600" i="1">
                        <a:latin typeface="Cambria Math"/>
                      </a:rPr>
                      <m:t>−</m:t>
                    </m:r>
                    <m:f>
                      <m:fPr>
                        <m:ctrlPr>
                          <a:rPr lang="en-US" sz="9600" i="1">
                            <a:latin typeface="Cambria Math" panose="02040503050406030204" pitchFamily="18" charset="0"/>
                          </a:rPr>
                        </m:ctrlPr>
                      </m:fPr>
                      <m:num>
                        <m:r>
                          <a:rPr lang="en-US" sz="9600" i="1">
                            <a:latin typeface="Cambria Math"/>
                          </a:rPr>
                          <m:t>𝑏</m:t>
                        </m:r>
                      </m:num>
                      <m:den>
                        <m:r>
                          <a:rPr lang="en-US" sz="9600" i="1">
                            <a:latin typeface="Cambria Math"/>
                          </a:rPr>
                          <m:t>𝑎</m:t>
                        </m:r>
                      </m:den>
                    </m:f>
                    <m:sSub>
                      <m:sSubPr>
                        <m:ctrlPr>
                          <a:rPr lang="en-US" sz="9600" i="1">
                            <a:latin typeface="Cambria Math" panose="02040503050406030204" pitchFamily="18" charset="0"/>
                          </a:rPr>
                        </m:ctrlPr>
                      </m:sSubPr>
                      <m:e>
                        <m:sSup>
                          <m:sSupPr>
                            <m:ctrlPr>
                              <a:rPr lang="en-US" sz="9600" i="1">
                                <a:latin typeface="Cambria Math" panose="02040503050406030204" pitchFamily="18" charset="0"/>
                              </a:rPr>
                            </m:ctrlPr>
                          </m:sSupPr>
                          <m:e>
                            <m:r>
                              <a:rPr lang="en-US" sz="9600" i="1">
                                <a:latin typeface="Cambria Math"/>
                              </a:rPr>
                              <m:t>𝐻</m:t>
                            </m:r>
                          </m:e>
                          <m:sup>
                            <m:r>
                              <a:rPr lang="en-US" sz="9600" i="1">
                                <a:latin typeface="Cambria Math"/>
                              </a:rPr>
                              <m:t>0</m:t>
                            </m:r>
                          </m:sup>
                        </m:sSup>
                      </m:e>
                      <m:sub>
                        <m:r>
                          <a:rPr lang="en-US" sz="9600" i="1">
                            <a:latin typeface="Cambria Math"/>
                          </a:rPr>
                          <m:t>𝐵</m:t>
                        </m:r>
                      </m:sub>
                    </m:sSub>
                    <m:r>
                      <a:rPr lang="en-US" sz="9600" i="1">
                        <a:latin typeface="Cambria Math"/>
                      </a:rPr>
                      <m:t>−</m:t>
                    </m:r>
                    <m:sSub>
                      <m:sSubPr>
                        <m:ctrlPr>
                          <a:rPr lang="en-US" sz="9600" i="1" smtClean="0">
                            <a:latin typeface="Cambria Math" panose="02040503050406030204" pitchFamily="18" charset="0"/>
                          </a:rPr>
                        </m:ctrlPr>
                      </m:sSubPr>
                      <m:e>
                        <m:sSup>
                          <m:sSupPr>
                            <m:ctrlPr>
                              <a:rPr lang="en-US" sz="9600" i="1">
                                <a:latin typeface="Cambria Math" panose="02040503050406030204" pitchFamily="18" charset="0"/>
                              </a:rPr>
                            </m:ctrlPr>
                          </m:sSupPr>
                          <m:e>
                            <m:r>
                              <a:rPr lang="en-US" sz="9600" i="1">
                                <a:latin typeface="Cambria Math"/>
                              </a:rPr>
                              <m:t>𝐻</m:t>
                            </m:r>
                          </m:e>
                          <m:sup>
                            <m:r>
                              <a:rPr lang="en-US" sz="9600" i="1">
                                <a:latin typeface="Cambria Math"/>
                              </a:rPr>
                              <m:t>0</m:t>
                            </m:r>
                          </m:sup>
                        </m:sSup>
                      </m:e>
                      <m:sub>
                        <m:r>
                          <a:rPr lang="en-US" sz="9600" i="1">
                            <a:latin typeface="Cambria Math"/>
                          </a:rPr>
                          <m:t>𝐴</m:t>
                        </m:r>
                      </m:sub>
                    </m:sSub>
                    <m:r>
                      <a:rPr lang="en-US" sz="9600" b="0" i="1" smtClean="0">
                        <a:latin typeface="Cambria Math"/>
                      </a:rPr>
                      <m:t>=</m:t>
                    </m:r>
                    <m:sSub>
                      <m:sSubPr>
                        <m:ctrlPr>
                          <a:rPr lang="en-US" sz="9600" b="0" i="1" smtClean="0">
                            <a:latin typeface="Cambria Math" panose="02040503050406030204" pitchFamily="18" charset="0"/>
                          </a:rPr>
                        </m:ctrlPr>
                      </m:sSubPr>
                      <m:e>
                        <m:sSup>
                          <m:sSupPr>
                            <m:ctrlPr>
                              <a:rPr lang="en-US" sz="9600" b="0" i="1" smtClean="0">
                                <a:latin typeface="Cambria Math" panose="02040503050406030204" pitchFamily="18" charset="0"/>
                              </a:rPr>
                            </m:ctrlPr>
                          </m:sSupPr>
                          <m:e>
                            <m:r>
                              <a:rPr lang="en-US" sz="9600" b="0" i="1" smtClean="0">
                                <a:latin typeface="Cambria Math"/>
                                <a:ea typeface="Cambria Math"/>
                              </a:rPr>
                              <m:t>∆</m:t>
                            </m:r>
                            <m:r>
                              <a:rPr lang="en-US" sz="9600" b="0" i="1" smtClean="0">
                                <a:latin typeface="Cambria Math"/>
                                <a:ea typeface="Cambria Math"/>
                              </a:rPr>
                              <m:t>𝐻</m:t>
                            </m:r>
                          </m:e>
                          <m:sup>
                            <m:r>
                              <a:rPr lang="en-US" sz="9600" b="0" i="1" smtClean="0">
                                <a:latin typeface="Cambria Math"/>
                              </a:rPr>
                              <m:t>0</m:t>
                            </m:r>
                          </m:sup>
                        </m:sSup>
                      </m:e>
                      <m:sub>
                        <m:r>
                          <a:rPr lang="en-US" sz="9600" b="0" i="1" smtClean="0">
                            <a:latin typeface="Cambria Math"/>
                          </a:rPr>
                          <m:t>𝑅𝑥</m:t>
                        </m:r>
                      </m:sub>
                    </m:sSub>
                    <m:r>
                      <a:rPr lang="en-US" sz="9600" b="0" i="1" smtClean="0">
                        <a:latin typeface="Cambria Math"/>
                      </a:rPr>
                      <m:t>(</m:t>
                    </m:r>
                    <m:sSub>
                      <m:sSubPr>
                        <m:ctrlPr>
                          <a:rPr lang="en-US" sz="9600" b="0" i="1" smtClean="0">
                            <a:latin typeface="Cambria Math" panose="02040503050406030204" pitchFamily="18" charset="0"/>
                          </a:rPr>
                        </m:ctrlPr>
                      </m:sSubPr>
                      <m:e>
                        <m:r>
                          <a:rPr lang="en-US" sz="9600" b="0" i="1" smtClean="0">
                            <a:latin typeface="Cambria Math"/>
                          </a:rPr>
                          <m:t>𝑇</m:t>
                        </m:r>
                      </m:e>
                      <m:sub>
                        <m:r>
                          <a:rPr lang="en-US" sz="9600" b="0" i="1" smtClean="0">
                            <a:latin typeface="Cambria Math"/>
                          </a:rPr>
                          <m:t>𝑅</m:t>
                        </m:r>
                      </m:sub>
                    </m:sSub>
                    <m:r>
                      <a:rPr lang="en-US" sz="9600" b="0" i="1" smtClean="0">
                        <a:latin typeface="Cambria Math"/>
                      </a:rPr>
                      <m:t>)</m:t>
                    </m:r>
                  </m:oMath>
                </a14:m>
                <a:r>
                  <a:rPr lang="en-US" sz="9600" dirty="0">
                    <a:latin typeface="Times New Roman" panose="02020603050405020304" pitchFamily="18" charset="0"/>
                    <a:cs typeface="Times New Roman" panose="02020603050405020304" pitchFamily="18" charset="0"/>
                  </a:rPr>
                  <a:t>                   (2.37)</a:t>
                </a:r>
              </a:p>
              <a:p>
                <a:pPr marL="0" indent="0">
                  <a:lnSpc>
                    <a:spcPct val="170000"/>
                  </a:lnSpc>
                  <a:buNone/>
                </a:pPr>
                <a:r>
                  <a:rPr lang="en-US" sz="9600" dirty="0">
                    <a:latin typeface="Times New Roman" panose="02020603050405020304" pitchFamily="18" charset="0"/>
                    <a:cs typeface="Times New Roman" panose="02020603050405020304" pitchFamily="18" charset="0"/>
                  </a:rPr>
                  <a:t>The </a:t>
                </a:r>
                <a:r>
                  <a:rPr lang="en-US" sz="9600" b="1" dirty="0">
                    <a:latin typeface="Times New Roman" panose="02020603050405020304" pitchFamily="18" charset="0"/>
                    <a:cs typeface="Times New Roman" panose="02020603050405020304" pitchFamily="18" charset="0"/>
                  </a:rPr>
                  <a:t>second term  </a:t>
                </a:r>
                <a:r>
                  <a:rPr lang="en-US" sz="9600" dirty="0">
                    <a:latin typeface="Times New Roman" panose="02020603050405020304" pitchFamily="18" charset="0"/>
                    <a:cs typeface="Times New Roman" panose="02020603050405020304" pitchFamily="18" charset="0"/>
                  </a:rPr>
                  <a:t>of equation (2.36) is the change in specific heat capacity.</a:t>
                </a:r>
              </a:p>
              <a:p>
                <a:pPr marL="0" indent="0">
                  <a:lnSpc>
                    <a:spcPct val="170000"/>
                  </a:lnSpc>
                  <a:buNone/>
                </a:pPr>
                <a14:m>
                  <m:oMath xmlns:m="http://schemas.openxmlformats.org/officeDocument/2006/math">
                    <m:f>
                      <m:fPr>
                        <m:ctrlPr>
                          <a:rPr lang="en-US" sz="9600" i="1">
                            <a:latin typeface="Cambria Math" panose="02040503050406030204" pitchFamily="18" charset="0"/>
                          </a:rPr>
                        </m:ctrlPr>
                      </m:fPr>
                      <m:num>
                        <m:r>
                          <a:rPr lang="en-US" sz="9600" i="1">
                            <a:latin typeface="Cambria Math"/>
                          </a:rPr>
                          <m:t>𝑐</m:t>
                        </m:r>
                      </m:num>
                      <m:den>
                        <m:r>
                          <a:rPr lang="en-US" sz="9600" i="1">
                            <a:latin typeface="Cambria Math"/>
                          </a:rPr>
                          <m:t>𝑎</m:t>
                        </m:r>
                      </m:den>
                    </m:f>
                    <m:sSub>
                      <m:sSubPr>
                        <m:ctrlPr>
                          <a:rPr lang="en-US" sz="9600" i="1">
                            <a:latin typeface="Cambria Math" panose="02040503050406030204" pitchFamily="18" charset="0"/>
                          </a:rPr>
                        </m:ctrlPr>
                      </m:sSubPr>
                      <m:e>
                        <m:r>
                          <a:rPr lang="en-US" sz="9600" i="1">
                            <a:latin typeface="Cambria Math"/>
                          </a:rPr>
                          <m:t>𝐶</m:t>
                        </m:r>
                      </m:e>
                      <m:sub>
                        <m:r>
                          <a:rPr lang="en-US" sz="9600" i="1">
                            <a:latin typeface="Cambria Math"/>
                          </a:rPr>
                          <m:t>𝑃𝐶</m:t>
                        </m:r>
                      </m:sub>
                    </m:sSub>
                    <m:r>
                      <a:rPr lang="en-US" sz="9600" i="1">
                        <a:latin typeface="Cambria Math"/>
                      </a:rPr>
                      <m:t>+</m:t>
                    </m:r>
                    <m:f>
                      <m:fPr>
                        <m:ctrlPr>
                          <a:rPr lang="en-US" sz="9600" i="1">
                            <a:latin typeface="Cambria Math" panose="02040503050406030204" pitchFamily="18" charset="0"/>
                          </a:rPr>
                        </m:ctrlPr>
                      </m:fPr>
                      <m:num>
                        <m:r>
                          <a:rPr lang="en-US" sz="9600" i="1">
                            <a:latin typeface="Cambria Math"/>
                          </a:rPr>
                          <m:t>𝑑</m:t>
                        </m:r>
                      </m:num>
                      <m:den>
                        <m:r>
                          <a:rPr lang="en-US" sz="9600" i="1">
                            <a:latin typeface="Cambria Math"/>
                          </a:rPr>
                          <m:t>𝑎</m:t>
                        </m:r>
                      </m:den>
                    </m:f>
                    <m:sSub>
                      <m:sSubPr>
                        <m:ctrlPr>
                          <a:rPr lang="en-US" sz="9600" i="1">
                            <a:latin typeface="Cambria Math" panose="02040503050406030204" pitchFamily="18" charset="0"/>
                          </a:rPr>
                        </m:ctrlPr>
                      </m:sSubPr>
                      <m:e>
                        <m:r>
                          <a:rPr lang="en-US" sz="9600" i="1">
                            <a:latin typeface="Cambria Math"/>
                          </a:rPr>
                          <m:t>𝐶</m:t>
                        </m:r>
                      </m:e>
                      <m:sub>
                        <m:r>
                          <a:rPr lang="en-US" sz="9600" i="1">
                            <a:latin typeface="Cambria Math"/>
                          </a:rPr>
                          <m:t>𝑃𝐷</m:t>
                        </m:r>
                      </m:sub>
                    </m:sSub>
                    <m:r>
                      <a:rPr lang="en-US" sz="9600">
                        <a:latin typeface="Cambria Math"/>
                      </a:rPr>
                      <m:t>−</m:t>
                    </m:r>
                    <m:f>
                      <m:fPr>
                        <m:ctrlPr>
                          <a:rPr lang="en-US" sz="9600" i="1">
                            <a:latin typeface="Cambria Math" panose="02040503050406030204" pitchFamily="18" charset="0"/>
                          </a:rPr>
                        </m:ctrlPr>
                      </m:fPr>
                      <m:num>
                        <m:r>
                          <a:rPr lang="en-US" sz="9600" i="1">
                            <a:latin typeface="Cambria Math"/>
                          </a:rPr>
                          <m:t>𝑏</m:t>
                        </m:r>
                      </m:num>
                      <m:den>
                        <m:r>
                          <a:rPr lang="en-US" sz="9600" i="1">
                            <a:latin typeface="Cambria Math"/>
                          </a:rPr>
                          <m:t>𝑎</m:t>
                        </m:r>
                      </m:den>
                    </m:f>
                    <m:sSub>
                      <m:sSubPr>
                        <m:ctrlPr>
                          <a:rPr lang="en-US" sz="9600" i="1">
                            <a:latin typeface="Cambria Math" panose="02040503050406030204" pitchFamily="18" charset="0"/>
                          </a:rPr>
                        </m:ctrlPr>
                      </m:sSubPr>
                      <m:e>
                        <m:r>
                          <a:rPr lang="en-US" sz="9600" i="1">
                            <a:latin typeface="Cambria Math"/>
                          </a:rPr>
                          <m:t>𝐶</m:t>
                        </m:r>
                      </m:e>
                      <m:sub>
                        <m:r>
                          <a:rPr lang="en-US" sz="9600" i="1">
                            <a:latin typeface="Cambria Math"/>
                          </a:rPr>
                          <m:t>𝑃𝐵</m:t>
                        </m:r>
                      </m:sub>
                    </m:sSub>
                    <m:r>
                      <a:rPr lang="en-US" sz="9600" i="1">
                        <a:latin typeface="Cambria Math"/>
                      </a:rPr>
                      <m:t>−</m:t>
                    </m:r>
                    <m:sSub>
                      <m:sSubPr>
                        <m:ctrlPr>
                          <a:rPr lang="en-US" sz="9600" i="1">
                            <a:latin typeface="Cambria Math" panose="02040503050406030204" pitchFamily="18" charset="0"/>
                          </a:rPr>
                        </m:ctrlPr>
                      </m:sSubPr>
                      <m:e>
                        <m:r>
                          <a:rPr lang="en-US" sz="9600" i="1">
                            <a:latin typeface="Cambria Math"/>
                          </a:rPr>
                          <m:t>𝐶</m:t>
                        </m:r>
                      </m:e>
                      <m:sub>
                        <m:r>
                          <a:rPr lang="en-US" sz="9600" i="1">
                            <a:latin typeface="Cambria Math"/>
                          </a:rPr>
                          <m:t>𝑃𝐴</m:t>
                        </m:r>
                      </m:sub>
                    </m:sSub>
                    <m:r>
                      <a:rPr lang="en-US" sz="9600" b="0" i="1" smtClean="0">
                        <a:latin typeface="Cambria Math"/>
                      </a:rPr>
                      <m:t>=</m:t>
                    </m:r>
                    <m:sSub>
                      <m:sSubPr>
                        <m:ctrlPr>
                          <a:rPr lang="en-US" sz="9600" b="0" i="1" smtClean="0">
                            <a:latin typeface="Cambria Math" panose="02040503050406030204" pitchFamily="18" charset="0"/>
                          </a:rPr>
                        </m:ctrlPr>
                      </m:sSubPr>
                      <m:e>
                        <m:r>
                          <a:rPr lang="en-US" sz="9600" b="0" i="1" smtClean="0">
                            <a:latin typeface="Cambria Math"/>
                            <a:ea typeface="Cambria Math"/>
                          </a:rPr>
                          <m:t>∆</m:t>
                        </m:r>
                        <m:r>
                          <a:rPr lang="en-US" sz="9600" b="0" i="1" smtClean="0">
                            <a:latin typeface="Cambria Math"/>
                            <a:ea typeface="Cambria Math"/>
                          </a:rPr>
                          <m:t>𝐶</m:t>
                        </m:r>
                      </m:e>
                      <m:sub>
                        <m:r>
                          <a:rPr lang="en-US" sz="9600" b="0" i="1" smtClean="0">
                            <a:latin typeface="Cambria Math"/>
                          </a:rPr>
                          <m:t>𝑃</m:t>
                        </m:r>
                      </m:sub>
                    </m:sSub>
                  </m:oMath>
                </a14:m>
                <a:r>
                  <a:rPr lang="en-US" sz="9600" dirty="0">
                    <a:latin typeface="Times New Roman" panose="02020603050405020304" pitchFamily="18" charset="0"/>
                    <a:cs typeface="Times New Roman" panose="02020603050405020304" pitchFamily="18" charset="0"/>
                  </a:rPr>
                  <a:t>                                    (2.38)</a:t>
                </a:r>
              </a:p>
              <a:p>
                <a:pPr marL="0" lvl="0" indent="0">
                  <a:buNone/>
                </a:pPr>
                <a:endParaRPr lang="en-US" sz="3800" dirty="0"/>
              </a:p>
              <a:p>
                <a:pPr marL="0" indent="0">
                  <a:buNone/>
                </a:pPr>
                <a:endParaRPr lang="en-US" sz="2400" dirty="0"/>
              </a:p>
              <a:p>
                <a:pPr marL="0" indent="0">
                  <a:buNone/>
                </a:pPr>
                <a:endParaRPr lang="en-US" sz="2400" i="1" dirty="0">
                  <a:latin typeface="Cambria Math"/>
                </a:endParaRPr>
              </a:p>
              <a:p>
                <a:pPr marL="0" indent="0">
                  <a:buNone/>
                </a:pPr>
                <a:endParaRPr lang="en-US" sz="2400" dirty="0"/>
              </a:p>
              <a:p>
                <a:pPr marL="0" indent="0">
                  <a:buNone/>
                </a:pPr>
                <a:endParaRPr lang="en-US" sz="2400" dirty="0"/>
              </a:p>
              <a:p>
                <a:pPr marL="0" indent="0">
                  <a:buNone/>
                </a:pPr>
                <a:r>
                  <a:rPr lang="en-US" sz="2400" dirty="0"/>
                  <a:t>                </a:t>
                </a:r>
              </a:p>
              <a:p>
                <a:endParaRPr lang="en-US" sz="2400"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304800" y="708026"/>
                <a:ext cx="8534400" cy="4854574"/>
              </a:xfrm>
              <a:blipFill>
                <a:blip r:embed="rId2"/>
                <a:stretch>
                  <a:fillRect l="-1071"/>
                </a:stretch>
              </a:blipFill>
            </p:spPr>
            <p:txBody>
              <a:bodyPr/>
              <a:lstStyle/>
              <a:p>
                <a:r>
                  <a:rPr lang="en-US">
                    <a:noFill/>
                  </a:rPr>
                  <a:t> </a:t>
                </a:r>
              </a:p>
            </p:txBody>
          </p:sp>
        </mc:Fallback>
      </mc:AlternateContent>
      <p:sp>
        <p:nvSpPr>
          <p:cNvPr id="5" name="Rectangle 6"/>
          <p:cNvSpPr>
            <a:spLocks noChangeArrowheads="1"/>
          </p:cNvSpPr>
          <p:nvPr/>
        </p:nvSpPr>
        <p:spPr bwMode="auto">
          <a:xfrm>
            <a:off x="2695575" y="37338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br>
              <a:rPr kumimoji="0" lang="en-US" sz="1800" b="0" i="0" u="none" strike="noStrike" cap="none" normalizeH="0" baseline="0">
                <a:ln>
                  <a:noFill/>
                </a:ln>
                <a:solidFill>
                  <a:schemeClr val="tx1"/>
                </a:solidFill>
                <a:effectLst/>
                <a:latin typeface="Arial" pitchFamily="34" charset="0"/>
                <a:cs typeface="Arial" pitchFamily="34" charset="0"/>
              </a:rPr>
            </a:br>
            <a:endParaRPr kumimoji="0" lang="en-US" sz="1800" b="0" i="0" u="none" strike="noStrike" cap="none" normalizeH="0" baseline="0">
              <a:ln>
                <a:noFill/>
              </a:ln>
              <a:solidFill>
                <a:schemeClr val="tx1"/>
              </a:solidFill>
              <a:effectLst/>
              <a:latin typeface="Arial" pitchFamily="34" charset="0"/>
              <a:cs typeface="Arial" pitchFamily="34" charset="0"/>
            </a:endParaRPr>
          </a:p>
        </p:txBody>
      </p:sp>
      <p:sp>
        <p:nvSpPr>
          <p:cNvPr id="6" name="Slide Number Placeholder 5">
            <a:extLst>
              <a:ext uri="{FF2B5EF4-FFF2-40B4-BE49-F238E27FC236}">
                <a16:creationId xmlns:a16="http://schemas.microsoft.com/office/drawing/2014/main" id="{6A325327-9D94-2E9E-C2CE-95BC1CFC824C}"/>
              </a:ext>
            </a:extLst>
          </p:cNvPr>
          <p:cNvSpPr>
            <a:spLocks noGrp="1"/>
          </p:cNvSpPr>
          <p:nvPr>
            <p:ph type="sldNum" sz="quarter" idx="12"/>
          </p:nvPr>
        </p:nvSpPr>
        <p:spPr/>
        <p:txBody>
          <a:bodyPr/>
          <a:lstStyle/>
          <a:p>
            <a:fld id="{23FDA976-B38A-4EC8-851D-4FD5675DB126}" type="slidenum">
              <a:rPr lang="en-US" smtClean="0"/>
              <a:t>41</a:t>
            </a:fld>
            <a:endParaRPr lang="en-US"/>
          </a:p>
        </p:txBody>
      </p:sp>
      <p:sp>
        <p:nvSpPr>
          <p:cNvPr id="7" name="Title 1">
            <a:extLst>
              <a:ext uri="{FF2B5EF4-FFF2-40B4-BE49-F238E27FC236}">
                <a16:creationId xmlns:a16="http://schemas.microsoft.com/office/drawing/2014/main" id="{A33E6F40-E453-7FA4-CCE4-B2D22DFC691F}"/>
              </a:ext>
            </a:extLst>
          </p:cNvPr>
          <p:cNvSpPr>
            <a:spLocks noGrp="1"/>
          </p:cNvSpPr>
          <p:nvPr>
            <p:ph type="title"/>
          </p:nvPr>
        </p:nvSpPr>
        <p:spPr>
          <a:xfrm>
            <a:off x="304800" y="201824"/>
            <a:ext cx="8229600" cy="304800"/>
          </a:xfrm>
        </p:spPr>
        <p:txBody>
          <a:bodyPr>
            <a:noAutofit/>
          </a:bodyPr>
          <a:lstStyle/>
          <a:p>
            <a:r>
              <a:rPr lang="en-US" sz="2800" b="1" dirty="0">
                <a:latin typeface="Times New Roman" panose="02020603050405020304" pitchFamily="18" charset="0"/>
                <a:cs typeface="Times New Roman" panose="02020603050405020304" pitchFamily="18" charset="0"/>
              </a:rPr>
              <a:t>Cont’d</a:t>
            </a:r>
          </a:p>
        </p:txBody>
      </p:sp>
      <p:cxnSp>
        <p:nvCxnSpPr>
          <p:cNvPr id="2" name="Straight Connector 1">
            <a:extLst>
              <a:ext uri="{FF2B5EF4-FFF2-40B4-BE49-F238E27FC236}">
                <a16:creationId xmlns:a16="http://schemas.microsoft.com/office/drawing/2014/main" id="{310B5740-9167-D514-A0FE-487556A41628}"/>
              </a:ext>
            </a:extLst>
          </p:cNvPr>
          <p:cNvCxnSpPr>
            <a:cxnSpLocks/>
          </p:cNvCxnSpPr>
          <p:nvPr/>
        </p:nvCxnSpPr>
        <p:spPr>
          <a:xfrm>
            <a:off x="0" y="708027"/>
            <a:ext cx="91440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8" name="Straight Connector 7">
            <a:extLst>
              <a:ext uri="{FF2B5EF4-FFF2-40B4-BE49-F238E27FC236}">
                <a16:creationId xmlns:a16="http://schemas.microsoft.com/office/drawing/2014/main" id="{CEDDF7E3-2CF8-8219-C26D-203272DAAB0A}"/>
              </a:ext>
            </a:extLst>
          </p:cNvPr>
          <p:cNvCxnSpPr>
            <a:cxnSpLocks/>
          </p:cNvCxnSpPr>
          <p:nvPr/>
        </p:nvCxnSpPr>
        <p:spPr>
          <a:xfrm>
            <a:off x="0" y="6356350"/>
            <a:ext cx="8839200" cy="0"/>
          </a:xfrm>
          <a:prstGeom prst="line">
            <a:avLst/>
          </a:prstGeom>
        </p:spPr>
        <p:style>
          <a:lnRef idx="3">
            <a:schemeClr val="accent1"/>
          </a:lnRef>
          <a:fillRef idx="0">
            <a:schemeClr val="accent1"/>
          </a:fillRef>
          <a:effectRef idx="2">
            <a:schemeClr val="accent1"/>
          </a:effectRef>
          <a:fontRef idx="minor">
            <a:schemeClr val="tx1"/>
          </a:fontRef>
        </p:style>
      </p:cxnSp>
      <p:sp>
        <p:nvSpPr>
          <p:cNvPr id="4" name="Slide Number Placeholder 5">
            <a:extLst>
              <a:ext uri="{FF2B5EF4-FFF2-40B4-BE49-F238E27FC236}">
                <a16:creationId xmlns:a16="http://schemas.microsoft.com/office/drawing/2014/main" id="{23794A8D-91EF-1214-B806-E3A6F3E0E7CE}"/>
              </a:ext>
            </a:extLst>
          </p:cNvPr>
          <p:cNvSpPr txBox="1">
            <a:spLocks/>
          </p:cNvSpPr>
          <p:nvPr/>
        </p:nvSpPr>
        <p:spPr>
          <a:xfrm>
            <a:off x="1676400" y="6372915"/>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41</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4925993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609600" y="914402"/>
                <a:ext cx="8382000" cy="5181596"/>
              </a:xfrm>
            </p:spPr>
            <p:txBody>
              <a:bodyPr>
                <a:normAutofit fontScale="25000" lnSpcReduction="20000"/>
              </a:bodyPr>
              <a:lstStyle/>
              <a:p>
                <a:pPr marL="0" indent="0">
                  <a:buNone/>
                </a:pPr>
                <a:r>
                  <a:rPr lang="en-US" sz="9600" dirty="0">
                    <a:latin typeface="Times New Roman" panose="02020603050405020304" pitchFamily="18" charset="0"/>
                    <a:cs typeface="Times New Roman" panose="02020603050405020304" pitchFamily="18" charset="0"/>
                  </a:rPr>
                  <a:t>After re-arranging, of the energy balance equation (2.29) will be:</a:t>
                </a:r>
              </a:p>
              <a:p>
                <a:pPr marL="0" indent="0">
                  <a:buNone/>
                </a:pPr>
                <a14:m>
                  <m:oMath xmlns:m="http://schemas.openxmlformats.org/officeDocument/2006/math">
                    <m:f>
                      <m:fPr>
                        <m:ctrlPr>
                          <a:rPr lang="en-US" sz="9600" i="1">
                            <a:latin typeface="Cambria Math" panose="02040503050406030204" pitchFamily="18" charset="0"/>
                          </a:rPr>
                        </m:ctrlPr>
                      </m:fPr>
                      <m:num>
                        <m:r>
                          <a:rPr lang="en-US" sz="9600" i="1">
                            <a:latin typeface="Cambria Math"/>
                          </a:rPr>
                          <m:t>𝑑𝑇</m:t>
                        </m:r>
                      </m:num>
                      <m:den>
                        <m:r>
                          <a:rPr lang="en-US" sz="9600" i="1">
                            <a:latin typeface="Cambria Math"/>
                          </a:rPr>
                          <m:t>𝑑𝑡</m:t>
                        </m:r>
                      </m:den>
                    </m:f>
                    <m:r>
                      <a:rPr lang="en-US" sz="9600" i="1">
                        <a:latin typeface="Cambria Math"/>
                      </a:rPr>
                      <m:t>=</m:t>
                    </m:r>
                    <m:f>
                      <m:fPr>
                        <m:ctrlPr>
                          <a:rPr lang="en-US" sz="9600" i="1">
                            <a:latin typeface="Cambria Math" panose="02040503050406030204" pitchFamily="18" charset="0"/>
                          </a:rPr>
                        </m:ctrlPr>
                      </m:fPr>
                      <m:num>
                        <m:acc>
                          <m:accPr>
                            <m:chr m:val="̇"/>
                            <m:ctrlPr>
                              <a:rPr lang="en-US" sz="9600" i="1">
                                <a:latin typeface="Cambria Math" panose="02040503050406030204" pitchFamily="18" charset="0"/>
                              </a:rPr>
                            </m:ctrlPr>
                          </m:accPr>
                          <m:e>
                            <m:r>
                              <a:rPr lang="en-US" sz="9600" i="1">
                                <a:latin typeface="Cambria Math"/>
                              </a:rPr>
                              <m:t>𝑄</m:t>
                            </m:r>
                          </m:e>
                        </m:acc>
                        <m:r>
                          <a:rPr lang="en-US" sz="9600" i="1">
                            <a:latin typeface="Cambria Math"/>
                          </a:rPr>
                          <m:t>−</m:t>
                        </m:r>
                        <m:sSub>
                          <m:sSubPr>
                            <m:ctrlPr>
                              <a:rPr lang="en-US" sz="9600" i="1">
                                <a:latin typeface="Cambria Math" panose="02040503050406030204" pitchFamily="18" charset="0"/>
                              </a:rPr>
                            </m:ctrlPr>
                          </m:sSubPr>
                          <m:e>
                            <m:acc>
                              <m:accPr>
                                <m:chr m:val="̇"/>
                                <m:ctrlPr>
                                  <a:rPr lang="en-US" sz="9600" i="1">
                                    <a:latin typeface="Cambria Math" panose="02040503050406030204" pitchFamily="18" charset="0"/>
                                  </a:rPr>
                                </m:ctrlPr>
                              </m:accPr>
                              <m:e>
                                <m:r>
                                  <a:rPr lang="en-US" sz="9600" i="1">
                                    <a:latin typeface="Cambria Math"/>
                                  </a:rPr>
                                  <m:t>𝑊</m:t>
                                </m:r>
                              </m:e>
                            </m:acc>
                          </m:e>
                          <m:sub>
                            <m:r>
                              <a:rPr lang="en-US" sz="9600" i="1">
                                <a:latin typeface="Cambria Math"/>
                              </a:rPr>
                              <m:t>𝑆</m:t>
                            </m:r>
                          </m:sub>
                        </m:sSub>
                        <m:r>
                          <a:rPr lang="en-US" sz="9600" i="1">
                            <a:latin typeface="Cambria Math"/>
                          </a:rPr>
                          <m:t>+(−</m:t>
                        </m:r>
                        <m:r>
                          <a:rPr lang="en-US" sz="9600" i="1">
                            <a:latin typeface="Cambria Math"/>
                            <a:ea typeface="Cambria Math"/>
                          </a:rPr>
                          <m:t>∆</m:t>
                        </m:r>
                        <m:sSub>
                          <m:sSubPr>
                            <m:ctrlPr>
                              <a:rPr lang="en-US" sz="9600" i="1">
                                <a:latin typeface="Cambria Math" panose="02040503050406030204" pitchFamily="18" charset="0"/>
                                <a:ea typeface="Cambria Math"/>
                              </a:rPr>
                            </m:ctrlPr>
                          </m:sSubPr>
                          <m:e>
                            <m:r>
                              <a:rPr lang="en-US" sz="9600" i="1">
                                <a:latin typeface="Cambria Math"/>
                                <a:ea typeface="Cambria Math"/>
                              </a:rPr>
                              <m:t>𝐻</m:t>
                            </m:r>
                          </m:e>
                          <m:sub>
                            <m:r>
                              <a:rPr lang="en-US" sz="9600" i="1">
                                <a:latin typeface="Cambria Math"/>
                                <a:ea typeface="Cambria Math"/>
                              </a:rPr>
                              <m:t>𝑅𝑥</m:t>
                            </m:r>
                          </m:sub>
                        </m:sSub>
                        <m:r>
                          <a:rPr lang="en-US" sz="9600" i="1">
                            <a:latin typeface="Cambria Math"/>
                            <a:ea typeface="Cambria Math"/>
                          </a:rPr>
                          <m:t>)(−</m:t>
                        </m:r>
                        <m:sSub>
                          <m:sSubPr>
                            <m:ctrlPr>
                              <a:rPr lang="en-US" sz="9600" i="1">
                                <a:latin typeface="Cambria Math" panose="02040503050406030204" pitchFamily="18" charset="0"/>
                                <a:ea typeface="Cambria Math"/>
                              </a:rPr>
                            </m:ctrlPr>
                          </m:sSubPr>
                          <m:e>
                            <m:r>
                              <a:rPr lang="en-US" sz="9600" i="1">
                                <a:latin typeface="Cambria Math"/>
                                <a:ea typeface="Cambria Math"/>
                              </a:rPr>
                              <m:t>𝑟</m:t>
                            </m:r>
                          </m:e>
                          <m:sub>
                            <m:r>
                              <a:rPr lang="en-US" sz="9600" b="0" i="1" smtClean="0">
                                <a:latin typeface="Cambria Math" panose="02040503050406030204" pitchFamily="18" charset="0"/>
                                <a:ea typeface="Cambria Math"/>
                              </a:rPr>
                              <m:t>𝑖</m:t>
                            </m:r>
                          </m:sub>
                        </m:sSub>
                        <m:r>
                          <a:rPr lang="en-US" sz="9600" i="1">
                            <a:latin typeface="Cambria Math"/>
                            <a:ea typeface="Cambria Math"/>
                          </a:rPr>
                          <m:t>𝑉</m:t>
                        </m:r>
                        <m:r>
                          <a:rPr lang="en-US" sz="9600" i="1">
                            <a:latin typeface="Cambria Math"/>
                            <a:ea typeface="Cambria Math"/>
                          </a:rPr>
                          <m:t>)</m:t>
                        </m:r>
                      </m:num>
                      <m:den>
                        <m:nary>
                          <m:naryPr>
                            <m:chr m:val="∑"/>
                            <m:subHide m:val="on"/>
                            <m:supHide m:val="on"/>
                            <m:ctrlPr>
                              <a:rPr lang="en-US" sz="9600" i="1">
                                <a:latin typeface="Cambria Math" panose="02040503050406030204" pitchFamily="18" charset="0"/>
                              </a:rPr>
                            </m:ctrlPr>
                          </m:naryPr>
                          <m:sub/>
                          <m:sup/>
                          <m:e>
                            <m:sSub>
                              <m:sSubPr>
                                <m:ctrlPr>
                                  <a:rPr lang="en-US" sz="9600" i="1">
                                    <a:latin typeface="Cambria Math" panose="02040503050406030204" pitchFamily="18" charset="0"/>
                                  </a:rPr>
                                </m:ctrlPr>
                              </m:sSubPr>
                              <m:e>
                                <m:r>
                                  <a:rPr lang="en-US" sz="9600" i="1">
                                    <a:latin typeface="Cambria Math"/>
                                  </a:rPr>
                                  <m:t>𝑁</m:t>
                                </m:r>
                              </m:e>
                              <m:sub>
                                <m:r>
                                  <a:rPr lang="en-US" sz="9600" i="1">
                                    <a:latin typeface="Cambria Math"/>
                                  </a:rPr>
                                  <m:t>𝑖</m:t>
                                </m:r>
                              </m:sub>
                            </m:sSub>
                          </m:e>
                        </m:nary>
                        <m:sSub>
                          <m:sSubPr>
                            <m:ctrlPr>
                              <a:rPr lang="en-US" sz="9600" i="1">
                                <a:latin typeface="Cambria Math" panose="02040503050406030204" pitchFamily="18" charset="0"/>
                              </a:rPr>
                            </m:ctrlPr>
                          </m:sSubPr>
                          <m:e>
                            <m:r>
                              <a:rPr lang="en-US" sz="9600" i="1">
                                <a:latin typeface="Cambria Math"/>
                              </a:rPr>
                              <m:t>𝐶</m:t>
                            </m:r>
                          </m:e>
                          <m:sub>
                            <m:r>
                              <a:rPr lang="en-US" sz="9600" i="1">
                                <a:latin typeface="Cambria Math"/>
                              </a:rPr>
                              <m:t>𝑃𝑖</m:t>
                            </m:r>
                          </m:sub>
                        </m:sSub>
                      </m:den>
                    </m:f>
                  </m:oMath>
                </a14:m>
                <a:r>
                  <a:rPr lang="en-US" sz="9600" dirty="0">
                    <a:solidFill>
                      <a:srgbClr val="C00000"/>
                    </a:solidFill>
                    <a:latin typeface="Times New Roman" panose="02020603050405020304" pitchFamily="18" charset="0"/>
                    <a:cs typeface="Times New Roman" panose="02020603050405020304" pitchFamily="18" charset="0"/>
                  </a:rPr>
                  <a:t>                                             (2.39)                                                      </a:t>
                </a:r>
              </a:p>
              <a:p>
                <a:pPr marL="0" indent="0">
                  <a:lnSpc>
                    <a:spcPct val="150000"/>
                  </a:lnSpc>
                  <a:buNone/>
                </a:pPr>
                <a:r>
                  <a:rPr lang="en-US" sz="9600" dirty="0">
                    <a:latin typeface="Times New Roman" panose="02020603050405020304" pitchFamily="18" charset="0"/>
                    <a:cs typeface="Times New Roman" panose="02020603050405020304" pitchFamily="18" charset="0"/>
                  </a:rPr>
                  <a:t>For isothermal operation (</a:t>
                </a:r>
                <a14:m>
                  <m:oMath xmlns:m="http://schemas.openxmlformats.org/officeDocument/2006/math">
                    <m:r>
                      <a:rPr lang="en-US" sz="9600" i="1">
                        <a:latin typeface="Cambria Math"/>
                      </a:rPr>
                      <m:t>𝑇</m:t>
                    </m:r>
                    <m:r>
                      <a:rPr lang="en-US" sz="9600" i="1">
                        <a:latin typeface="Cambria Math"/>
                      </a:rPr>
                      <m:t>=</m:t>
                    </m:r>
                    <m:sSub>
                      <m:sSubPr>
                        <m:ctrlPr>
                          <a:rPr lang="en-US" sz="9600" i="1">
                            <a:latin typeface="Cambria Math" panose="02040503050406030204" pitchFamily="18" charset="0"/>
                          </a:rPr>
                        </m:ctrlPr>
                      </m:sSubPr>
                      <m:e>
                        <m:r>
                          <a:rPr lang="en-US" sz="9600" i="1">
                            <a:latin typeface="Cambria Math"/>
                          </a:rPr>
                          <m:t>𝑇</m:t>
                        </m:r>
                      </m:e>
                      <m:sub>
                        <m:r>
                          <a:rPr lang="en-US" sz="9600" i="1">
                            <a:latin typeface="Cambria Math"/>
                          </a:rPr>
                          <m:t>0</m:t>
                        </m:r>
                      </m:sub>
                    </m:sSub>
                  </m:oMath>
                </a14:m>
                <a:r>
                  <a:rPr lang="en-US" sz="9600" dirty="0">
                    <a:latin typeface="Times New Roman" panose="02020603050405020304" pitchFamily="18" charset="0"/>
                    <a:cs typeface="Times New Roman" panose="02020603050405020304" pitchFamily="18" charset="0"/>
                  </a:rPr>
                  <a:t>), </a:t>
                </a:r>
                <a14:m>
                  <m:oMath xmlns:m="http://schemas.openxmlformats.org/officeDocument/2006/math">
                    <m:f>
                      <m:fPr>
                        <m:ctrlPr>
                          <a:rPr lang="en-US" sz="9600" i="1">
                            <a:latin typeface="Cambria Math" panose="02040503050406030204" pitchFamily="18" charset="0"/>
                          </a:rPr>
                        </m:ctrlPr>
                      </m:fPr>
                      <m:num>
                        <m:r>
                          <a:rPr lang="en-US" sz="9600" i="1">
                            <a:latin typeface="Cambria Math"/>
                          </a:rPr>
                          <m:t>𝑑𝑇</m:t>
                        </m:r>
                      </m:num>
                      <m:den>
                        <m:r>
                          <a:rPr lang="en-US" sz="9600" i="1">
                            <a:latin typeface="Cambria Math"/>
                          </a:rPr>
                          <m:t>𝑑𝑡</m:t>
                        </m:r>
                      </m:den>
                    </m:f>
                    <m:r>
                      <a:rPr lang="en-US" sz="9600" i="1">
                        <a:latin typeface="Cambria Math"/>
                      </a:rPr>
                      <m:t>=0</m:t>
                    </m:r>
                  </m:oMath>
                </a14:m>
                <a:endParaRPr lang="en-US" sz="9600" dirty="0">
                  <a:solidFill>
                    <a:srgbClr val="C00000"/>
                  </a:solidFill>
                  <a:latin typeface="Times New Roman" panose="02020603050405020304" pitchFamily="18" charset="0"/>
                  <a:cs typeface="Times New Roman" panose="02020603050405020304" pitchFamily="18" charset="0"/>
                </a:endParaRPr>
              </a:p>
              <a:p>
                <a:pPr marL="0" indent="0">
                  <a:lnSpc>
                    <a:spcPct val="150000"/>
                  </a:lnSpc>
                  <a:buNone/>
                </a:pPr>
                <a14:m>
                  <m:oMath xmlns:m="http://schemas.openxmlformats.org/officeDocument/2006/math">
                    <m:f>
                      <m:fPr>
                        <m:ctrlPr>
                          <a:rPr lang="en-US" sz="9600" i="1">
                            <a:latin typeface="Cambria Math" panose="02040503050406030204" pitchFamily="18" charset="0"/>
                          </a:rPr>
                        </m:ctrlPr>
                      </m:fPr>
                      <m:num>
                        <m:acc>
                          <m:accPr>
                            <m:chr m:val="̇"/>
                            <m:ctrlPr>
                              <a:rPr lang="en-US" sz="9600" i="1">
                                <a:latin typeface="Cambria Math" panose="02040503050406030204" pitchFamily="18" charset="0"/>
                              </a:rPr>
                            </m:ctrlPr>
                          </m:accPr>
                          <m:e>
                            <m:r>
                              <a:rPr lang="en-US" sz="9600" i="1">
                                <a:latin typeface="Cambria Math"/>
                              </a:rPr>
                              <m:t>𝑄</m:t>
                            </m:r>
                          </m:e>
                        </m:acc>
                        <m:r>
                          <a:rPr lang="en-US" sz="9600" i="1">
                            <a:latin typeface="Cambria Math"/>
                          </a:rPr>
                          <m:t>−</m:t>
                        </m:r>
                        <m:sSub>
                          <m:sSubPr>
                            <m:ctrlPr>
                              <a:rPr lang="en-US" sz="9600" i="1">
                                <a:latin typeface="Cambria Math" panose="02040503050406030204" pitchFamily="18" charset="0"/>
                              </a:rPr>
                            </m:ctrlPr>
                          </m:sSubPr>
                          <m:e>
                            <m:acc>
                              <m:accPr>
                                <m:chr m:val="̇"/>
                                <m:ctrlPr>
                                  <a:rPr lang="en-US" sz="9600" i="1">
                                    <a:latin typeface="Cambria Math" panose="02040503050406030204" pitchFamily="18" charset="0"/>
                                  </a:rPr>
                                </m:ctrlPr>
                              </m:accPr>
                              <m:e>
                                <m:r>
                                  <a:rPr lang="en-US" sz="9600" i="1">
                                    <a:latin typeface="Cambria Math"/>
                                  </a:rPr>
                                  <m:t>𝑊</m:t>
                                </m:r>
                              </m:e>
                            </m:acc>
                          </m:e>
                          <m:sub>
                            <m:r>
                              <a:rPr lang="en-US" sz="9600" i="1">
                                <a:latin typeface="Cambria Math"/>
                              </a:rPr>
                              <m:t>𝑆</m:t>
                            </m:r>
                          </m:sub>
                        </m:sSub>
                        <m:r>
                          <a:rPr lang="en-US" sz="9600" i="1">
                            <a:latin typeface="Cambria Math"/>
                          </a:rPr>
                          <m:t>+(−</m:t>
                        </m:r>
                        <m:r>
                          <a:rPr lang="en-US" sz="9600" i="1">
                            <a:latin typeface="Cambria Math"/>
                            <a:ea typeface="Cambria Math"/>
                          </a:rPr>
                          <m:t>∆</m:t>
                        </m:r>
                        <m:sSub>
                          <m:sSubPr>
                            <m:ctrlPr>
                              <a:rPr lang="en-US" sz="9600" i="1">
                                <a:latin typeface="Cambria Math" panose="02040503050406030204" pitchFamily="18" charset="0"/>
                                <a:ea typeface="Cambria Math"/>
                              </a:rPr>
                            </m:ctrlPr>
                          </m:sSubPr>
                          <m:e>
                            <m:r>
                              <a:rPr lang="en-US" sz="9600" i="1">
                                <a:latin typeface="Cambria Math"/>
                                <a:ea typeface="Cambria Math"/>
                              </a:rPr>
                              <m:t>𝐻</m:t>
                            </m:r>
                          </m:e>
                          <m:sub>
                            <m:r>
                              <a:rPr lang="en-US" sz="9600" i="1">
                                <a:latin typeface="Cambria Math"/>
                                <a:ea typeface="Cambria Math"/>
                              </a:rPr>
                              <m:t>𝑅𝑥</m:t>
                            </m:r>
                          </m:sub>
                        </m:sSub>
                        <m:r>
                          <a:rPr lang="en-US" sz="9600" i="1">
                            <a:latin typeface="Cambria Math"/>
                            <a:ea typeface="Cambria Math"/>
                          </a:rPr>
                          <m:t>)(−</m:t>
                        </m:r>
                        <m:sSub>
                          <m:sSubPr>
                            <m:ctrlPr>
                              <a:rPr lang="en-US" sz="9600" i="1">
                                <a:latin typeface="Cambria Math" panose="02040503050406030204" pitchFamily="18" charset="0"/>
                                <a:ea typeface="Cambria Math"/>
                              </a:rPr>
                            </m:ctrlPr>
                          </m:sSubPr>
                          <m:e>
                            <m:r>
                              <a:rPr lang="en-US" sz="9600" i="1">
                                <a:latin typeface="Cambria Math"/>
                                <a:ea typeface="Cambria Math"/>
                              </a:rPr>
                              <m:t>𝑟</m:t>
                            </m:r>
                          </m:e>
                          <m:sub>
                            <m:r>
                              <a:rPr lang="en-US" sz="9600" i="1">
                                <a:latin typeface="Cambria Math" panose="02040503050406030204" pitchFamily="18" charset="0"/>
                                <a:ea typeface="Cambria Math"/>
                              </a:rPr>
                              <m:t>𝑖</m:t>
                            </m:r>
                          </m:sub>
                        </m:sSub>
                        <m:r>
                          <a:rPr lang="en-US" sz="9600" i="1">
                            <a:latin typeface="Cambria Math"/>
                            <a:ea typeface="Cambria Math"/>
                          </a:rPr>
                          <m:t>𝑉</m:t>
                        </m:r>
                        <m:r>
                          <a:rPr lang="en-US" sz="9600" i="1">
                            <a:latin typeface="Cambria Math"/>
                            <a:ea typeface="Cambria Math"/>
                          </a:rPr>
                          <m:t>)</m:t>
                        </m:r>
                      </m:num>
                      <m:den>
                        <m:nary>
                          <m:naryPr>
                            <m:chr m:val="∑"/>
                            <m:subHide m:val="on"/>
                            <m:supHide m:val="on"/>
                            <m:ctrlPr>
                              <a:rPr lang="en-US" sz="9600" i="1">
                                <a:latin typeface="Cambria Math" panose="02040503050406030204" pitchFamily="18" charset="0"/>
                              </a:rPr>
                            </m:ctrlPr>
                          </m:naryPr>
                          <m:sub/>
                          <m:sup/>
                          <m:e>
                            <m:sSub>
                              <m:sSubPr>
                                <m:ctrlPr>
                                  <a:rPr lang="en-US" sz="9600" i="1">
                                    <a:latin typeface="Cambria Math" panose="02040503050406030204" pitchFamily="18" charset="0"/>
                                  </a:rPr>
                                </m:ctrlPr>
                              </m:sSubPr>
                              <m:e>
                                <m:r>
                                  <a:rPr lang="en-US" sz="9600" i="1">
                                    <a:latin typeface="Cambria Math"/>
                                  </a:rPr>
                                  <m:t>𝑁</m:t>
                                </m:r>
                              </m:e>
                              <m:sub>
                                <m:r>
                                  <a:rPr lang="en-US" sz="9600" i="1">
                                    <a:latin typeface="Cambria Math"/>
                                  </a:rPr>
                                  <m:t>𝑖</m:t>
                                </m:r>
                              </m:sub>
                            </m:sSub>
                          </m:e>
                        </m:nary>
                        <m:sSub>
                          <m:sSubPr>
                            <m:ctrlPr>
                              <a:rPr lang="en-US" sz="9600" i="1">
                                <a:latin typeface="Cambria Math" panose="02040503050406030204" pitchFamily="18" charset="0"/>
                              </a:rPr>
                            </m:ctrlPr>
                          </m:sSubPr>
                          <m:e>
                            <m:r>
                              <a:rPr lang="en-US" sz="9600" i="1">
                                <a:latin typeface="Cambria Math"/>
                              </a:rPr>
                              <m:t>𝐶</m:t>
                            </m:r>
                          </m:e>
                          <m:sub>
                            <m:r>
                              <a:rPr lang="en-US" sz="9600" i="1">
                                <a:latin typeface="Cambria Math"/>
                              </a:rPr>
                              <m:t>𝑃𝑖</m:t>
                            </m:r>
                          </m:sub>
                        </m:sSub>
                      </m:den>
                    </m:f>
                    <m:r>
                      <a:rPr lang="en-US" sz="9600" b="0" i="0" smtClean="0">
                        <a:latin typeface="Cambria Math" panose="02040503050406030204" pitchFamily="18" charset="0"/>
                      </a:rPr>
                      <m:t>=0</m:t>
                    </m:r>
                  </m:oMath>
                </a14:m>
                <a:r>
                  <a:rPr lang="en-US" sz="9600" dirty="0">
                    <a:solidFill>
                      <a:srgbClr val="C00000"/>
                    </a:solidFill>
                    <a:latin typeface="Times New Roman" panose="02020603050405020304" pitchFamily="18" charset="0"/>
                    <a:cs typeface="Times New Roman" panose="02020603050405020304" pitchFamily="18" charset="0"/>
                  </a:rPr>
                  <a:t>                                             (2.40)                </a:t>
                </a:r>
              </a:p>
              <a:p>
                <a:pPr marL="0" indent="0">
                  <a:buNone/>
                </a:pPr>
                <a:r>
                  <a:rPr lang="en-US" sz="9600" dirty="0">
                    <a:solidFill>
                      <a:srgbClr val="C00000"/>
                    </a:solidFill>
                    <a:latin typeface="Times New Roman" panose="02020603050405020304" pitchFamily="18" charset="0"/>
                    <a:cs typeface="Times New Roman" panose="02020603050405020304" pitchFamily="18" charset="0"/>
                  </a:rPr>
                  <a:t>This is energy balance equation for isothermal ideal batch reactor. </a:t>
                </a:r>
              </a:p>
              <a:p>
                <a:pPr marL="0" indent="0">
                  <a:buNone/>
                </a:pPr>
                <a:endParaRPr lang="en-US" sz="6000" dirty="0">
                  <a:latin typeface="Times New Roman" panose="02020603050405020304" pitchFamily="18" charset="0"/>
                  <a:cs typeface="Times New Roman" panose="02020603050405020304" pitchFamily="18" charset="0"/>
                </a:endParaRPr>
              </a:p>
              <a:p>
                <a:pPr marL="0" indent="0">
                  <a:buNone/>
                </a:pPr>
                <a:endParaRPr lang="en-US" dirty="0">
                  <a:latin typeface="Times New Roman" panose="02020603050405020304" pitchFamily="18" charset="0"/>
                  <a:cs typeface="Times New Roman" panose="02020603050405020304" pitchFamily="18" charset="0"/>
                </a:endParaRPr>
              </a:p>
              <a:p>
                <a:pPr marL="0" indent="0">
                  <a:buNone/>
                </a:pPr>
                <a:endParaRPr lang="en-US" dirty="0">
                  <a:latin typeface="Times New Roman" panose="02020603050405020304" pitchFamily="18" charset="0"/>
                  <a:cs typeface="Times New Roman" panose="02020603050405020304" pitchFamily="18" charset="0"/>
                </a:endParaRP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609600" y="914402"/>
                <a:ext cx="8382000" cy="5181596"/>
              </a:xfrm>
              <a:blipFill>
                <a:blip r:embed="rId2"/>
                <a:stretch>
                  <a:fillRect l="-1091" t="-2353" r="-39127"/>
                </a:stretch>
              </a:blipFill>
            </p:spPr>
            <p:txBody>
              <a:bodyPr/>
              <a:lstStyle/>
              <a:p>
                <a:r>
                  <a:rPr lang="en-US">
                    <a:noFill/>
                  </a:rPr>
                  <a:t> </a:t>
                </a:r>
              </a:p>
            </p:txBody>
          </p:sp>
        </mc:Fallback>
      </mc:AlternateContent>
      <p:sp>
        <p:nvSpPr>
          <p:cNvPr id="5" name="Slide Number Placeholder 4">
            <a:extLst>
              <a:ext uri="{FF2B5EF4-FFF2-40B4-BE49-F238E27FC236}">
                <a16:creationId xmlns:a16="http://schemas.microsoft.com/office/drawing/2014/main" id="{33FD757F-EACB-E4FB-C50F-AA22390D060C}"/>
              </a:ext>
            </a:extLst>
          </p:cNvPr>
          <p:cNvSpPr>
            <a:spLocks noGrp="1"/>
          </p:cNvSpPr>
          <p:nvPr>
            <p:ph type="sldNum" sz="quarter" idx="12"/>
          </p:nvPr>
        </p:nvSpPr>
        <p:spPr/>
        <p:txBody>
          <a:bodyPr/>
          <a:lstStyle/>
          <a:p>
            <a:fld id="{23FDA976-B38A-4EC8-851D-4FD5675DB126}" type="slidenum">
              <a:rPr lang="en-US" smtClean="0"/>
              <a:t>42</a:t>
            </a:fld>
            <a:endParaRPr lang="en-US"/>
          </a:p>
        </p:txBody>
      </p:sp>
      <p:sp>
        <p:nvSpPr>
          <p:cNvPr id="6" name="Title 1">
            <a:extLst>
              <a:ext uri="{FF2B5EF4-FFF2-40B4-BE49-F238E27FC236}">
                <a16:creationId xmlns:a16="http://schemas.microsoft.com/office/drawing/2014/main" id="{AA8F104D-F5BF-FF7B-D90F-01F375D464BB}"/>
              </a:ext>
            </a:extLst>
          </p:cNvPr>
          <p:cNvSpPr>
            <a:spLocks noGrp="1"/>
          </p:cNvSpPr>
          <p:nvPr>
            <p:ph type="title"/>
          </p:nvPr>
        </p:nvSpPr>
        <p:spPr>
          <a:xfrm>
            <a:off x="168965" y="212725"/>
            <a:ext cx="8229600" cy="304800"/>
          </a:xfrm>
        </p:spPr>
        <p:txBody>
          <a:bodyPr>
            <a:noAutofit/>
          </a:bodyPr>
          <a:lstStyle/>
          <a:p>
            <a:r>
              <a:rPr lang="en-US" sz="2800" b="1" dirty="0">
                <a:latin typeface="Times New Roman" panose="02020603050405020304" pitchFamily="18" charset="0"/>
                <a:cs typeface="Times New Roman" panose="02020603050405020304" pitchFamily="18" charset="0"/>
              </a:rPr>
              <a:t>Cont’d</a:t>
            </a:r>
          </a:p>
        </p:txBody>
      </p:sp>
      <p:cxnSp>
        <p:nvCxnSpPr>
          <p:cNvPr id="2" name="Straight Connector 1">
            <a:extLst>
              <a:ext uri="{FF2B5EF4-FFF2-40B4-BE49-F238E27FC236}">
                <a16:creationId xmlns:a16="http://schemas.microsoft.com/office/drawing/2014/main" id="{93E83392-514D-69B9-A53E-7909EB55CED5}"/>
              </a:ext>
            </a:extLst>
          </p:cNvPr>
          <p:cNvCxnSpPr>
            <a:cxnSpLocks/>
          </p:cNvCxnSpPr>
          <p:nvPr/>
        </p:nvCxnSpPr>
        <p:spPr>
          <a:xfrm>
            <a:off x="0" y="550655"/>
            <a:ext cx="91440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7" name="Straight Connector 6">
            <a:extLst>
              <a:ext uri="{FF2B5EF4-FFF2-40B4-BE49-F238E27FC236}">
                <a16:creationId xmlns:a16="http://schemas.microsoft.com/office/drawing/2014/main" id="{27561C10-63A7-D8D6-1745-DB3A22F029B8}"/>
              </a:ext>
            </a:extLst>
          </p:cNvPr>
          <p:cNvCxnSpPr>
            <a:cxnSpLocks/>
          </p:cNvCxnSpPr>
          <p:nvPr/>
        </p:nvCxnSpPr>
        <p:spPr>
          <a:xfrm>
            <a:off x="0" y="6356350"/>
            <a:ext cx="8839200" cy="0"/>
          </a:xfrm>
          <a:prstGeom prst="line">
            <a:avLst/>
          </a:prstGeom>
        </p:spPr>
        <p:style>
          <a:lnRef idx="3">
            <a:schemeClr val="accent1"/>
          </a:lnRef>
          <a:fillRef idx="0">
            <a:schemeClr val="accent1"/>
          </a:fillRef>
          <a:effectRef idx="2">
            <a:schemeClr val="accent1"/>
          </a:effectRef>
          <a:fontRef idx="minor">
            <a:schemeClr val="tx1"/>
          </a:fontRef>
        </p:style>
      </p:cxnSp>
      <p:sp>
        <p:nvSpPr>
          <p:cNvPr id="4" name="Slide Number Placeholder 5">
            <a:extLst>
              <a:ext uri="{FF2B5EF4-FFF2-40B4-BE49-F238E27FC236}">
                <a16:creationId xmlns:a16="http://schemas.microsoft.com/office/drawing/2014/main" id="{49BA887F-0A4A-AAF2-C99E-C64C1B34FBFA}"/>
              </a:ext>
            </a:extLst>
          </p:cNvPr>
          <p:cNvSpPr txBox="1">
            <a:spLocks/>
          </p:cNvSpPr>
          <p:nvPr/>
        </p:nvSpPr>
        <p:spPr>
          <a:xfrm>
            <a:off x="1676400" y="6372915"/>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42</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6348615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2045AE-F16E-CAA9-5211-FD55648F6087}"/>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0D604AEA-6AB2-1D19-EFD3-A2C197B62CC2}"/>
                  </a:ext>
                </a:extLst>
              </p:cNvPr>
              <p:cNvSpPr>
                <a:spLocks noGrp="1"/>
              </p:cNvSpPr>
              <p:nvPr>
                <p:ph idx="1"/>
              </p:nvPr>
            </p:nvSpPr>
            <p:spPr>
              <a:xfrm>
                <a:off x="152400" y="838199"/>
                <a:ext cx="8839200" cy="5181601"/>
              </a:xfrm>
            </p:spPr>
            <p:txBody>
              <a:bodyPr>
                <a:normAutofit/>
              </a:bodyPr>
              <a:lstStyle/>
              <a:p>
                <a:pPr marL="0" indent="0">
                  <a:lnSpc>
                    <a:spcPct val="170000"/>
                  </a:lnSpc>
                  <a:buNone/>
                </a:pPr>
                <a:r>
                  <a:rPr lang="en-US" sz="2400" dirty="0">
                    <a:latin typeface="Times New Roman" panose="02020603050405020304" pitchFamily="18" charset="0"/>
                    <a:cs typeface="Times New Roman" panose="02020603050405020304" pitchFamily="18" charset="0"/>
                  </a:rPr>
                  <a:t>For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the number of mole after chemical reaction is given by:</a:t>
                </a:r>
              </a:p>
              <a:p>
                <a:pPr marL="0" indent="0">
                  <a:buNone/>
                </a:pPr>
                <a14:m>
                  <m:oMath xmlns:m="http://schemas.openxmlformats.org/officeDocument/2006/math">
                    <m:sSub>
                      <m:sSubPr>
                        <m:ctrlPr>
                          <a:rPr lang="en-US" sz="2400" i="1">
                            <a:latin typeface="Cambria Math" panose="02040503050406030204" pitchFamily="18" charset="0"/>
                          </a:rPr>
                        </m:ctrlPr>
                      </m:sSubPr>
                      <m:e>
                        <m:r>
                          <a:rPr lang="en-US" sz="2400" i="1">
                            <a:latin typeface="Cambria Math"/>
                          </a:rPr>
                          <m:t>𝑁</m:t>
                        </m:r>
                      </m:e>
                      <m:sub>
                        <m:r>
                          <a:rPr lang="en-US" sz="2400" i="1">
                            <a:latin typeface="Cambria Math"/>
                          </a:rPr>
                          <m:t>𝑖</m:t>
                        </m:r>
                      </m:sub>
                    </m:sSub>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𝑁</m:t>
                        </m:r>
                      </m:e>
                      <m:sub>
                        <m:r>
                          <a:rPr lang="en-US" sz="2400" i="1">
                            <a:latin typeface="Cambria Math"/>
                          </a:rPr>
                          <m:t>𝑖</m:t>
                        </m:r>
                        <m:r>
                          <a:rPr lang="en-US" sz="2400" i="1">
                            <a:latin typeface="Cambria Math"/>
                          </a:rPr>
                          <m:t>0</m:t>
                        </m:r>
                      </m:sub>
                    </m:sSub>
                    <m:r>
                      <a:rPr lang="en-US" sz="2400" i="1">
                        <a:latin typeface="Cambria Math" panose="02040503050406030204" pitchFamily="18" charset="0"/>
                      </a:rPr>
                      <m:t>+</m:t>
                    </m:r>
                    <m:sSub>
                      <m:sSubPr>
                        <m:ctrlPr>
                          <a:rPr lang="en-US" sz="2400" i="1">
                            <a:latin typeface="Cambria Math" panose="02040503050406030204" pitchFamily="18" charset="0"/>
                          </a:rPr>
                        </m:ctrlPr>
                      </m:sSubPr>
                      <m:e>
                        <m:r>
                          <m:rPr>
                            <m:sty m:val="p"/>
                          </m:rPr>
                          <a:rPr lang="el-GR" sz="2400" i="1">
                            <a:latin typeface="Cambria Math"/>
                          </a:rPr>
                          <m:t>ν</m:t>
                        </m:r>
                      </m:e>
                      <m:sub>
                        <m:r>
                          <a:rPr lang="en-US" sz="2400" i="1">
                            <a:latin typeface="Cambria Math"/>
                          </a:rPr>
                          <m:t>𝑖</m:t>
                        </m:r>
                      </m:sub>
                    </m:sSub>
                    <m:sSub>
                      <m:sSubPr>
                        <m:ctrlPr>
                          <a:rPr lang="en-US" sz="2400" i="1">
                            <a:latin typeface="Cambria Math" panose="02040503050406030204" pitchFamily="18" charset="0"/>
                          </a:rPr>
                        </m:ctrlPr>
                      </m:sSubPr>
                      <m:e>
                        <m:r>
                          <a:rPr lang="en-US" sz="2400" i="1">
                            <a:latin typeface="Cambria Math"/>
                          </a:rPr>
                          <m:t>𝑁</m:t>
                        </m:r>
                      </m:e>
                      <m:sub>
                        <m:r>
                          <a:rPr lang="en-US" sz="2400" i="1">
                            <a:latin typeface="Cambria Math"/>
                          </a:rPr>
                          <m:t>𝐴</m:t>
                        </m:r>
                        <m:r>
                          <a:rPr lang="en-US" sz="2400" i="1">
                            <a:latin typeface="Cambria Math"/>
                          </a:rPr>
                          <m:t>0</m:t>
                        </m:r>
                      </m:sub>
                    </m:sSub>
                    <m:sSub>
                      <m:sSubPr>
                        <m:ctrlPr>
                          <a:rPr lang="en-US" sz="2400" i="1">
                            <a:latin typeface="Cambria Math" panose="02040503050406030204" pitchFamily="18" charset="0"/>
                          </a:rPr>
                        </m:ctrlPr>
                      </m:sSubPr>
                      <m:e>
                        <m:r>
                          <a:rPr lang="en-US" sz="2400" i="1">
                            <a:latin typeface="Cambria Math"/>
                          </a:rPr>
                          <m:t>𝑋</m:t>
                        </m:r>
                      </m:e>
                      <m:sub>
                        <m:r>
                          <a:rPr lang="en-US" sz="2400" i="1">
                            <a:latin typeface="Cambria Math"/>
                          </a:rPr>
                          <m:t>𝐴</m:t>
                        </m:r>
                      </m:sub>
                    </m:sSub>
                    <m:r>
                      <a:rPr lang="en-US" sz="2400" b="0" i="1" smtClean="0">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a:rPr>
                          <m:t>𝑁</m:t>
                        </m:r>
                      </m:e>
                      <m:sub>
                        <m:r>
                          <a:rPr lang="en-US" sz="2400" i="1">
                            <a:latin typeface="Cambria Math"/>
                          </a:rPr>
                          <m:t>𝐴</m:t>
                        </m:r>
                        <m:r>
                          <a:rPr lang="en-US" sz="2400" i="1">
                            <a:latin typeface="Cambria Math"/>
                          </a:rPr>
                          <m:t>0</m:t>
                        </m:r>
                      </m:sub>
                    </m:sSub>
                    <m:d>
                      <m:dPr>
                        <m:ctrlPr>
                          <a:rPr lang="en-US" sz="2400" i="1">
                            <a:latin typeface="Cambria Math" panose="02040503050406030204" pitchFamily="18" charset="0"/>
                          </a:rPr>
                        </m:ctrlPr>
                      </m:dPr>
                      <m:e>
                        <m:f>
                          <m:fPr>
                            <m:ctrlPr>
                              <a:rPr lang="en-US" sz="2400" i="1">
                                <a:latin typeface="Cambria Math" panose="02040503050406030204" pitchFamily="18" charset="0"/>
                              </a:rPr>
                            </m:ctrlPr>
                          </m:fPr>
                          <m:num>
                            <m:sSub>
                              <m:sSubPr>
                                <m:ctrlPr>
                                  <a:rPr lang="en-US" sz="2400" i="1">
                                    <a:latin typeface="Cambria Math" panose="02040503050406030204" pitchFamily="18" charset="0"/>
                                  </a:rPr>
                                </m:ctrlPr>
                              </m:sSubPr>
                              <m:e>
                                <m:r>
                                  <a:rPr lang="en-US" sz="2400" i="1">
                                    <a:latin typeface="Cambria Math"/>
                                  </a:rPr>
                                  <m:t>𝑁</m:t>
                                </m:r>
                              </m:e>
                              <m:sub>
                                <m:r>
                                  <a:rPr lang="en-US" sz="2400" i="1">
                                    <a:latin typeface="Cambria Math"/>
                                  </a:rPr>
                                  <m:t>𝑖</m:t>
                                </m:r>
                                <m:r>
                                  <a:rPr lang="en-US" sz="2400" i="1">
                                    <a:latin typeface="Cambria Math"/>
                                  </a:rPr>
                                  <m:t>0</m:t>
                                </m:r>
                              </m:sub>
                            </m:sSub>
                          </m:num>
                          <m:den>
                            <m:sSub>
                              <m:sSubPr>
                                <m:ctrlPr>
                                  <a:rPr lang="en-US" sz="2400" i="1">
                                    <a:latin typeface="Cambria Math" panose="02040503050406030204" pitchFamily="18" charset="0"/>
                                  </a:rPr>
                                </m:ctrlPr>
                              </m:sSubPr>
                              <m:e>
                                <m:r>
                                  <a:rPr lang="en-US" sz="2400" i="1">
                                    <a:latin typeface="Cambria Math"/>
                                  </a:rPr>
                                  <m:t>𝑁</m:t>
                                </m:r>
                              </m:e>
                              <m:sub>
                                <m:r>
                                  <a:rPr lang="en-US" sz="2400" i="1">
                                    <a:latin typeface="Cambria Math"/>
                                  </a:rPr>
                                  <m:t>𝐴</m:t>
                                </m:r>
                                <m:r>
                                  <a:rPr lang="en-US" sz="2400" i="1">
                                    <a:latin typeface="Cambria Math"/>
                                  </a:rPr>
                                  <m:t>0</m:t>
                                </m:r>
                              </m:sub>
                            </m:sSub>
                          </m:den>
                        </m:f>
                        <m:r>
                          <a:rPr lang="en-US" sz="2400" b="0" i="1" smtClean="0">
                            <a:latin typeface="Cambria Math" panose="02040503050406030204" pitchFamily="18" charset="0"/>
                          </a:rPr>
                          <m:t>+</m:t>
                        </m:r>
                        <m:sSub>
                          <m:sSubPr>
                            <m:ctrlPr>
                              <a:rPr lang="en-US" sz="2400" i="1">
                                <a:latin typeface="Cambria Math" panose="02040503050406030204" pitchFamily="18" charset="0"/>
                              </a:rPr>
                            </m:ctrlPr>
                          </m:sSubPr>
                          <m:e>
                            <m:r>
                              <m:rPr>
                                <m:sty m:val="p"/>
                              </m:rPr>
                              <a:rPr lang="el-GR" sz="2400" i="1">
                                <a:latin typeface="Cambria Math"/>
                              </a:rPr>
                              <m:t>ν</m:t>
                            </m:r>
                          </m:e>
                          <m:sub>
                            <m:r>
                              <a:rPr lang="en-US" sz="2400" i="1">
                                <a:latin typeface="Cambria Math"/>
                              </a:rPr>
                              <m:t>𝑖</m:t>
                            </m:r>
                          </m:sub>
                        </m:sSub>
                        <m:sSub>
                          <m:sSubPr>
                            <m:ctrlPr>
                              <a:rPr lang="en-US" sz="2400" i="1">
                                <a:latin typeface="Cambria Math" panose="02040503050406030204" pitchFamily="18" charset="0"/>
                              </a:rPr>
                            </m:ctrlPr>
                          </m:sSubPr>
                          <m:e>
                            <m:r>
                              <a:rPr lang="en-US" sz="2400" i="1">
                                <a:latin typeface="Cambria Math"/>
                              </a:rPr>
                              <m:t>𝑋</m:t>
                            </m:r>
                          </m:e>
                          <m:sub>
                            <m:r>
                              <a:rPr lang="en-US" sz="2400" i="1">
                                <a:latin typeface="Cambria Math"/>
                              </a:rPr>
                              <m:t>𝐴</m:t>
                            </m:r>
                          </m:sub>
                        </m:sSub>
                      </m:e>
                    </m:d>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𝑁</m:t>
                        </m:r>
                      </m:e>
                      <m:sub>
                        <m:r>
                          <a:rPr lang="en-US" sz="2400" i="1">
                            <a:latin typeface="Cambria Math"/>
                          </a:rPr>
                          <m:t>𝐴</m:t>
                        </m:r>
                        <m:r>
                          <a:rPr lang="en-US" sz="2400" i="1">
                            <a:latin typeface="Cambria Math"/>
                          </a:rPr>
                          <m:t>0</m:t>
                        </m:r>
                      </m:sub>
                    </m:sSub>
                    <m:r>
                      <a:rPr lang="en-US" sz="2400" i="1">
                        <a:latin typeface="Cambria Math"/>
                      </a:rPr>
                      <m:t>(</m:t>
                    </m:r>
                    <m:sSub>
                      <m:sSubPr>
                        <m:ctrlPr>
                          <a:rPr lang="en-US" sz="2400" i="1">
                            <a:latin typeface="Cambria Math" panose="02040503050406030204" pitchFamily="18" charset="0"/>
                          </a:rPr>
                        </m:ctrlPr>
                      </m:sSubPr>
                      <m:e>
                        <m:r>
                          <m:rPr>
                            <m:sty m:val="p"/>
                          </m:rPr>
                          <a:rPr lang="el-GR" sz="2400" i="1">
                            <a:latin typeface="Cambria Math"/>
                          </a:rPr>
                          <m:t>Θ</m:t>
                        </m:r>
                      </m:e>
                      <m:sub>
                        <m:r>
                          <a:rPr lang="en-US" sz="2400" i="1">
                            <a:latin typeface="Cambria Math"/>
                          </a:rPr>
                          <m:t>𝑖</m:t>
                        </m:r>
                      </m:sub>
                    </m:sSub>
                    <m:r>
                      <a:rPr lang="en-US" sz="2400" b="0" i="1" smtClean="0">
                        <a:latin typeface="Cambria Math" panose="02040503050406030204" pitchFamily="18" charset="0"/>
                      </a:rPr>
                      <m:t>+</m:t>
                    </m:r>
                    <m:sSub>
                      <m:sSubPr>
                        <m:ctrlPr>
                          <a:rPr lang="en-US" sz="2400" i="1">
                            <a:latin typeface="Cambria Math" panose="02040503050406030204" pitchFamily="18" charset="0"/>
                          </a:rPr>
                        </m:ctrlPr>
                      </m:sSubPr>
                      <m:e>
                        <m:r>
                          <m:rPr>
                            <m:sty m:val="p"/>
                          </m:rPr>
                          <a:rPr lang="el-GR" sz="2400" i="1">
                            <a:latin typeface="Cambria Math"/>
                          </a:rPr>
                          <m:t>ν</m:t>
                        </m:r>
                      </m:e>
                      <m:sub>
                        <m:r>
                          <a:rPr lang="en-US" sz="2400" i="1">
                            <a:latin typeface="Cambria Math"/>
                          </a:rPr>
                          <m:t>𝑖</m:t>
                        </m:r>
                      </m:sub>
                    </m:sSub>
                    <m:sSub>
                      <m:sSubPr>
                        <m:ctrlPr>
                          <a:rPr lang="en-US" sz="2400" i="1">
                            <a:latin typeface="Cambria Math" panose="02040503050406030204" pitchFamily="18" charset="0"/>
                          </a:rPr>
                        </m:ctrlPr>
                      </m:sSubPr>
                      <m:e>
                        <m:r>
                          <a:rPr lang="en-US" sz="2400" i="1">
                            <a:latin typeface="Cambria Math"/>
                          </a:rPr>
                          <m:t>𝑋</m:t>
                        </m:r>
                      </m:e>
                      <m:sub>
                        <m:r>
                          <a:rPr lang="en-US" sz="2400" i="1">
                            <a:latin typeface="Cambria Math"/>
                          </a:rPr>
                          <m:t>𝐴</m:t>
                        </m:r>
                      </m:sub>
                    </m:sSub>
                    <m:r>
                      <a:rPr lang="en-US" sz="2400" i="1">
                        <a:latin typeface="Cambria Math"/>
                      </a:rPr>
                      <m:t>)</m:t>
                    </m:r>
                  </m:oMath>
                </a14:m>
                <a:r>
                  <a:rPr lang="en-US" sz="2400" dirty="0">
                    <a:latin typeface="Times New Roman" panose="02020603050405020304" pitchFamily="18" charset="0"/>
                    <a:cs typeface="Times New Roman" panose="02020603050405020304" pitchFamily="18" charset="0"/>
                  </a:rPr>
                  <a:t>  (2.41)     </a:t>
                </a:r>
              </a:p>
              <a:p>
                <a:pPr marL="0" indent="0">
                  <a:lnSpc>
                    <a:spcPct val="170000"/>
                  </a:lnSpc>
                  <a:buNone/>
                </a:pPr>
                <a14:m>
                  <m:oMath xmlns:m="http://schemas.openxmlformats.org/officeDocument/2006/math">
                    <m:f>
                      <m:fPr>
                        <m:ctrlPr>
                          <a:rPr lang="en-US" sz="2600" i="1">
                            <a:latin typeface="Cambria Math" panose="02040503050406030204" pitchFamily="18" charset="0"/>
                          </a:rPr>
                        </m:ctrlPr>
                      </m:fPr>
                      <m:num>
                        <m:acc>
                          <m:accPr>
                            <m:chr m:val="̇"/>
                            <m:ctrlPr>
                              <a:rPr lang="en-US" sz="2600" i="1">
                                <a:latin typeface="Cambria Math" panose="02040503050406030204" pitchFamily="18" charset="0"/>
                              </a:rPr>
                            </m:ctrlPr>
                          </m:accPr>
                          <m:e>
                            <m:r>
                              <a:rPr lang="en-US" sz="2600" i="1">
                                <a:latin typeface="Cambria Math"/>
                              </a:rPr>
                              <m:t>𝑄</m:t>
                            </m:r>
                          </m:e>
                        </m:acc>
                        <m:r>
                          <a:rPr lang="en-US" sz="2600" i="1">
                            <a:latin typeface="Cambria Math"/>
                          </a:rPr>
                          <m:t>−</m:t>
                        </m:r>
                        <m:sSub>
                          <m:sSubPr>
                            <m:ctrlPr>
                              <a:rPr lang="en-US" sz="2600" i="1">
                                <a:latin typeface="Cambria Math" panose="02040503050406030204" pitchFamily="18" charset="0"/>
                              </a:rPr>
                            </m:ctrlPr>
                          </m:sSubPr>
                          <m:e>
                            <m:acc>
                              <m:accPr>
                                <m:chr m:val="̇"/>
                                <m:ctrlPr>
                                  <a:rPr lang="en-US" sz="2600" i="1">
                                    <a:latin typeface="Cambria Math" panose="02040503050406030204" pitchFamily="18" charset="0"/>
                                  </a:rPr>
                                </m:ctrlPr>
                              </m:accPr>
                              <m:e>
                                <m:r>
                                  <a:rPr lang="en-US" sz="2600" i="1">
                                    <a:latin typeface="Cambria Math"/>
                                  </a:rPr>
                                  <m:t>𝑊</m:t>
                                </m:r>
                              </m:e>
                            </m:acc>
                          </m:e>
                          <m:sub>
                            <m:r>
                              <a:rPr lang="en-US" sz="2600" i="1">
                                <a:latin typeface="Cambria Math"/>
                              </a:rPr>
                              <m:t>𝑆</m:t>
                            </m:r>
                          </m:sub>
                        </m:sSub>
                        <m:r>
                          <a:rPr lang="en-US" sz="2600" i="1">
                            <a:latin typeface="Cambria Math"/>
                          </a:rPr>
                          <m:t>+(−</m:t>
                        </m:r>
                        <m:r>
                          <a:rPr lang="en-US" sz="2600" i="1">
                            <a:latin typeface="Cambria Math"/>
                            <a:ea typeface="Cambria Math"/>
                          </a:rPr>
                          <m:t>∆</m:t>
                        </m:r>
                        <m:sSub>
                          <m:sSubPr>
                            <m:ctrlPr>
                              <a:rPr lang="en-US" sz="2600" i="1">
                                <a:latin typeface="Cambria Math" panose="02040503050406030204" pitchFamily="18" charset="0"/>
                                <a:ea typeface="Cambria Math"/>
                              </a:rPr>
                            </m:ctrlPr>
                          </m:sSubPr>
                          <m:e>
                            <m:r>
                              <a:rPr lang="en-US" sz="2600" i="1">
                                <a:latin typeface="Cambria Math"/>
                                <a:ea typeface="Cambria Math"/>
                              </a:rPr>
                              <m:t>𝐻</m:t>
                            </m:r>
                          </m:e>
                          <m:sub>
                            <m:r>
                              <a:rPr lang="en-US" sz="2600" i="1">
                                <a:latin typeface="Cambria Math"/>
                                <a:ea typeface="Cambria Math"/>
                              </a:rPr>
                              <m:t>𝑅𝑥</m:t>
                            </m:r>
                          </m:sub>
                        </m:sSub>
                        <m:r>
                          <a:rPr lang="en-US" sz="2600" i="1">
                            <a:latin typeface="Cambria Math"/>
                            <a:ea typeface="Cambria Math"/>
                          </a:rPr>
                          <m:t>)(−</m:t>
                        </m:r>
                        <m:sSub>
                          <m:sSubPr>
                            <m:ctrlPr>
                              <a:rPr lang="en-US" sz="2600" i="1">
                                <a:latin typeface="Cambria Math" panose="02040503050406030204" pitchFamily="18" charset="0"/>
                                <a:ea typeface="Cambria Math"/>
                              </a:rPr>
                            </m:ctrlPr>
                          </m:sSubPr>
                          <m:e>
                            <m:r>
                              <a:rPr lang="en-US" sz="2600" i="1">
                                <a:latin typeface="Cambria Math"/>
                                <a:ea typeface="Cambria Math"/>
                              </a:rPr>
                              <m:t>𝑟</m:t>
                            </m:r>
                          </m:e>
                          <m:sub>
                            <m:r>
                              <a:rPr lang="en-US" sz="2600" i="1" smtClean="0">
                                <a:latin typeface="Cambria Math"/>
                                <a:ea typeface="Cambria Math"/>
                              </a:rPr>
                              <m:t>𝐴</m:t>
                            </m:r>
                          </m:sub>
                        </m:sSub>
                        <m:r>
                          <a:rPr lang="en-US" sz="2600" i="1">
                            <a:latin typeface="Cambria Math"/>
                            <a:ea typeface="Cambria Math"/>
                          </a:rPr>
                          <m:t>𝑉</m:t>
                        </m:r>
                        <m:r>
                          <a:rPr lang="en-US" sz="2600" i="1">
                            <a:latin typeface="Cambria Math"/>
                            <a:ea typeface="Cambria Math"/>
                          </a:rPr>
                          <m:t>)</m:t>
                        </m:r>
                      </m:num>
                      <m:den>
                        <m:nary>
                          <m:naryPr>
                            <m:chr m:val="∑"/>
                            <m:subHide m:val="on"/>
                            <m:supHide m:val="on"/>
                            <m:ctrlPr>
                              <a:rPr lang="en-US" sz="2600" i="1">
                                <a:latin typeface="Cambria Math" panose="02040503050406030204" pitchFamily="18" charset="0"/>
                              </a:rPr>
                            </m:ctrlPr>
                          </m:naryPr>
                          <m:sub/>
                          <m:sup/>
                          <m:e>
                            <m:sSub>
                              <m:sSubPr>
                                <m:ctrlPr>
                                  <a:rPr lang="en-US" sz="2600" i="1">
                                    <a:latin typeface="Cambria Math" panose="02040503050406030204" pitchFamily="18" charset="0"/>
                                  </a:rPr>
                                </m:ctrlPr>
                              </m:sSubPr>
                              <m:e>
                                <m:r>
                                  <a:rPr lang="en-US" sz="2600" i="1">
                                    <a:latin typeface="Cambria Math"/>
                                  </a:rPr>
                                  <m:t>𝑁</m:t>
                                </m:r>
                              </m:e>
                              <m:sub>
                                <m:r>
                                  <a:rPr lang="en-US" sz="2600" i="1">
                                    <a:latin typeface="Cambria Math"/>
                                  </a:rPr>
                                  <m:t>𝐴</m:t>
                                </m:r>
                                <m:r>
                                  <a:rPr lang="en-US" sz="2600" i="1">
                                    <a:latin typeface="Cambria Math"/>
                                  </a:rPr>
                                  <m:t>0</m:t>
                                </m:r>
                              </m:sub>
                            </m:sSub>
                            <m:r>
                              <a:rPr lang="en-US" sz="2600" i="1">
                                <a:latin typeface="Cambria Math"/>
                              </a:rPr>
                              <m:t>(</m:t>
                            </m:r>
                            <m:sSub>
                              <m:sSubPr>
                                <m:ctrlPr>
                                  <a:rPr lang="en-US" sz="2600" i="1">
                                    <a:latin typeface="Cambria Math" panose="02040503050406030204" pitchFamily="18" charset="0"/>
                                  </a:rPr>
                                </m:ctrlPr>
                              </m:sSubPr>
                              <m:e>
                                <m:r>
                                  <m:rPr>
                                    <m:sty m:val="p"/>
                                  </m:rPr>
                                  <a:rPr lang="el-GR" sz="2600" i="1">
                                    <a:latin typeface="Cambria Math"/>
                                  </a:rPr>
                                  <m:t>Θ</m:t>
                                </m:r>
                              </m:e>
                              <m:sub>
                                <m:r>
                                  <a:rPr lang="en-US" sz="2600" i="1">
                                    <a:latin typeface="Cambria Math"/>
                                  </a:rPr>
                                  <m:t>𝑖</m:t>
                                </m:r>
                              </m:sub>
                            </m:sSub>
                            <m:r>
                              <a:rPr lang="en-US" sz="2600" b="0" i="1" smtClean="0">
                                <a:latin typeface="Cambria Math" panose="02040503050406030204" pitchFamily="18" charset="0"/>
                              </a:rPr>
                              <m:t>+</m:t>
                            </m:r>
                            <m:sSub>
                              <m:sSubPr>
                                <m:ctrlPr>
                                  <a:rPr lang="en-US" sz="2600" i="1">
                                    <a:latin typeface="Cambria Math" panose="02040503050406030204" pitchFamily="18" charset="0"/>
                                  </a:rPr>
                                </m:ctrlPr>
                              </m:sSubPr>
                              <m:e>
                                <m:r>
                                  <m:rPr>
                                    <m:sty m:val="p"/>
                                  </m:rPr>
                                  <a:rPr lang="el-GR" sz="2600" i="1">
                                    <a:latin typeface="Cambria Math"/>
                                  </a:rPr>
                                  <m:t>ν</m:t>
                                </m:r>
                              </m:e>
                              <m:sub>
                                <m:r>
                                  <a:rPr lang="en-US" sz="2600" i="1">
                                    <a:latin typeface="Cambria Math"/>
                                  </a:rPr>
                                  <m:t>𝑖</m:t>
                                </m:r>
                              </m:sub>
                            </m:sSub>
                            <m:sSub>
                              <m:sSubPr>
                                <m:ctrlPr>
                                  <a:rPr lang="en-US" sz="2600" i="1">
                                    <a:latin typeface="Cambria Math" panose="02040503050406030204" pitchFamily="18" charset="0"/>
                                  </a:rPr>
                                </m:ctrlPr>
                              </m:sSubPr>
                              <m:e>
                                <m:r>
                                  <a:rPr lang="en-US" sz="2600" i="1">
                                    <a:latin typeface="Cambria Math"/>
                                  </a:rPr>
                                  <m:t>𝑋</m:t>
                                </m:r>
                              </m:e>
                              <m:sub>
                                <m:r>
                                  <a:rPr lang="en-US" sz="2600" i="1">
                                    <a:latin typeface="Cambria Math"/>
                                  </a:rPr>
                                  <m:t>𝐴</m:t>
                                </m:r>
                              </m:sub>
                            </m:sSub>
                            <m:r>
                              <a:rPr lang="en-US" sz="2600" i="1">
                                <a:latin typeface="Cambria Math"/>
                              </a:rPr>
                              <m:t>)</m:t>
                            </m:r>
                            <m:r>
                              <m:rPr>
                                <m:nor/>
                              </m:rPr>
                              <a:rPr lang="en-US" sz="2600" dirty="0">
                                <a:latin typeface="Times New Roman" panose="02020603050405020304" pitchFamily="18" charset="0"/>
                                <a:cs typeface="Times New Roman" panose="02020603050405020304" pitchFamily="18" charset="0"/>
                              </a:rPr>
                              <m:t> </m:t>
                            </m:r>
                          </m:e>
                        </m:nary>
                        <m:sSub>
                          <m:sSubPr>
                            <m:ctrlPr>
                              <a:rPr lang="en-US" sz="2600" i="1">
                                <a:latin typeface="Cambria Math" panose="02040503050406030204" pitchFamily="18" charset="0"/>
                              </a:rPr>
                            </m:ctrlPr>
                          </m:sSubPr>
                          <m:e>
                            <m:r>
                              <a:rPr lang="en-US" sz="2600" i="1">
                                <a:latin typeface="Cambria Math"/>
                              </a:rPr>
                              <m:t>𝐶</m:t>
                            </m:r>
                          </m:e>
                          <m:sub>
                            <m:r>
                              <a:rPr lang="en-US" sz="2600" i="1">
                                <a:latin typeface="Cambria Math"/>
                              </a:rPr>
                              <m:t>𝑃𝑖</m:t>
                            </m:r>
                          </m:sub>
                        </m:sSub>
                      </m:den>
                    </m:f>
                  </m:oMath>
                </a14:m>
                <a:r>
                  <a:rPr lang="en-US" sz="2600" dirty="0">
                    <a:latin typeface="Times New Roman" panose="02020603050405020304" pitchFamily="18" charset="0"/>
                    <a:cs typeface="Times New Roman" panose="02020603050405020304" pitchFamily="18" charset="0"/>
                  </a:rPr>
                  <a:t>=0                                                       (2.42)</a:t>
                </a:r>
              </a:p>
              <a:p>
                <a:pPr marL="0" indent="0">
                  <a:lnSpc>
                    <a:spcPct val="170000"/>
                  </a:lnSpc>
                  <a:buNone/>
                </a:pPr>
                <a14:m>
                  <m:oMath xmlns:m="http://schemas.openxmlformats.org/officeDocument/2006/math">
                    <m:nary>
                      <m:naryPr>
                        <m:chr m:val="∑"/>
                        <m:subHide m:val="on"/>
                        <m:supHide m:val="on"/>
                        <m:ctrlPr>
                          <a:rPr lang="en-US" sz="2400" i="1">
                            <a:latin typeface="Cambria Math" panose="02040503050406030204" pitchFamily="18" charset="0"/>
                          </a:rPr>
                        </m:ctrlPr>
                      </m:naryPr>
                      <m:sub/>
                      <m:sup/>
                      <m:e>
                        <m:sSub>
                          <m:sSubPr>
                            <m:ctrlPr>
                              <a:rPr lang="en-US" sz="2400" i="1">
                                <a:latin typeface="Cambria Math" panose="02040503050406030204" pitchFamily="18" charset="0"/>
                              </a:rPr>
                            </m:ctrlPr>
                          </m:sSubPr>
                          <m:e>
                            <m:r>
                              <a:rPr lang="en-US" sz="2400" i="1">
                                <a:latin typeface="Cambria Math"/>
                              </a:rPr>
                              <m:t>𝑁</m:t>
                            </m:r>
                          </m:e>
                          <m:sub>
                            <m:r>
                              <a:rPr lang="en-US" sz="2400" i="1">
                                <a:latin typeface="Cambria Math"/>
                              </a:rPr>
                              <m:t>𝑖</m:t>
                            </m:r>
                          </m:sub>
                        </m:sSub>
                        <m:sSub>
                          <m:sSubPr>
                            <m:ctrlPr>
                              <a:rPr lang="en-US" sz="2400" i="1">
                                <a:latin typeface="Cambria Math" panose="02040503050406030204" pitchFamily="18" charset="0"/>
                              </a:rPr>
                            </m:ctrlPr>
                          </m:sSubPr>
                          <m:e>
                            <m:r>
                              <a:rPr lang="en-US" sz="2400" i="1">
                                <a:latin typeface="Cambria Math"/>
                              </a:rPr>
                              <m:t>𝐶</m:t>
                            </m:r>
                          </m:e>
                          <m:sub>
                            <m:r>
                              <a:rPr lang="en-US" sz="2400" i="1">
                                <a:latin typeface="Cambria Math"/>
                              </a:rPr>
                              <m:t>𝑃𝑖</m:t>
                            </m:r>
                          </m:sub>
                        </m:sSub>
                      </m:e>
                    </m:nary>
                    <m:r>
                      <a:rPr lang="en-US" sz="2400" i="1">
                        <a:latin typeface="Cambria Math"/>
                        <a:ea typeface="Cambria Math"/>
                      </a:rPr>
                      <m:t>≅</m:t>
                    </m:r>
                    <m:sSub>
                      <m:sSubPr>
                        <m:ctrlPr>
                          <a:rPr lang="en-US" sz="2400" i="1">
                            <a:latin typeface="Cambria Math" panose="02040503050406030204" pitchFamily="18" charset="0"/>
                            <a:ea typeface="Cambria Math"/>
                          </a:rPr>
                        </m:ctrlPr>
                      </m:sSubPr>
                      <m:e>
                        <m:r>
                          <a:rPr lang="en-US" sz="2400" i="1">
                            <a:latin typeface="Cambria Math"/>
                            <a:ea typeface="Cambria Math"/>
                          </a:rPr>
                          <m:t>𝑁</m:t>
                        </m:r>
                      </m:e>
                      <m:sub>
                        <m:r>
                          <a:rPr lang="en-US" sz="2400" i="1">
                            <a:latin typeface="Cambria Math"/>
                            <a:ea typeface="Cambria Math"/>
                          </a:rPr>
                          <m:t>𝐴</m:t>
                        </m:r>
                        <m:r>
                          <a:rPr lang="en-US" sz="2400" i="1">
                            <a:latin typeface="Cambria Math"/>
                            <a:ea typeface="Cambria Math"/>
                          </a:rPr>
                          <m:t>0</m:t>
                        </m:r>
                      </m:sub>
                    </m:sSub>
                    <m:nary>
                      <m:naryPr>
                        <m:chr m:val="∑"/>
                        <m:subHide m:val="on"/>
                        <m:supHide m:val="on"/>
                        <m:ctrlPr>
                          <a:rPr lang="en-US" sz="2400" i="1">
                            <a:latin typeface="Cambria Math" panose="02040503050406030204" pitchFamily="18" charset="0"/>
                            <a:ea typeface="Cambria Math"/>
                          </a:rPr>
                        </m:ctrlPr>
                      </m:naryPr>
                      <m:sub/>
                      <m:sup/>
                      <m:e>
                        <m:sSub>
                          <m:sSubPr>
                            <m:ctrlPr>
                              <a:rPr lang="en-US" sz="2400" i="1">
                                <a:latin typeface="Cambria Math" panose="02040503050406030204" pitchFamily="18" charset="0"/>
                                <a:ea typeface="Cambria Math"/>
                              </a:rPr>
                            </m:ctrlPr>
                          </m:sSubPr>
                          <m:e>
                            <m:r>
                              <m:rPr>
                                <m:sty m:val="p"/>
                              </m:rPr>
                              <a:rPr lang="el-GR" sz="2400">
                                <a:latin typeface="Cambria Math"/>
                                <a:ea typeface="Cambria Math"/>
                              </a:rPr>
                              <m:t>Θ</m:t>
                            </m:r>
                          </m:e>
                          <m:sub>
                            <m:r>
                              <m:rPr>
                                <m:sty m:val="p"/>
                              </m:rPr>
                              <a:rPr lang="en-US" sz="2400">
                                <a:latin typeface="Cambria Math"/>
                                <a:ea typeface="Cambria Math"/>
                              </a:rPr>
                              <m:t>i</m:t>
                            </m:r>
                          </m:sub>
                        </m:sSub>
                        <m:sSub>
                          <m:sSubPr>
                            <m:ctrlPr>
                              <a:rPr lang="en-US" sz="2400" i="1">
                                <a:latin typeface="Cambria Math" panose="02040503050406030204" pitchFamily="18" charset="0"/>
                                <a:ea typeface="Cambria Math"/>
                              </a:rPr>
                            </m:ctrlPr>
                          </m:sSubPr>
                          <m:e>
                            <m:r>
                              <m:rPr>
                                <m:sty m:val="p"/>
                              </m:rPr>
                              <a:rPr lang="en-US" sz="2400">
                                <a:latin typeface="Cambria Math"/>
                                <a:ea typeface="Cambria Math"/>
                              </a:rPr>
                              <m:t>C</m:t>
                            </m:r>
                          </m:e>
                          <m:sub>
                            <m:r>
                              <m:rPr>
                                <m:sty m:val="p"/>
                              </m:rPr>
                              <a:rPr lang="en-US" sz="2400">
                                <a:latin typeface="Cambria Math"/>
                                <a:ea typeface="Cambria Math"/>
                              </a:rPr>
                              <m:t>Pi</m:t>
                            </m:r>
                          </m:sub>
                        </m:sSub>
                      </m:e>
                    </m:nary>
                  </m:oMath>
                </a14:m>
                <a:r>
                  <a:rPr lang="en-US" sz="2400" dirty="0">
                    <a:latin typeface="Times New Roman" panose="02020603050405020304" pitchFamily="18" charset="0"/>
                    <a:ea typeface="Cambria Math"/>
                    <a:cs typeface="Times New Roman" panose="02020603050405020304" pitchFamily="18" charset="0"/>
                  </a:rPr>
                  <a:t>                                                              (2.43)</a:t>
                </a:r>
              </a:p>
              <a:p>
                <a:pPr marL="0" indent="0">
                  <a:lnSpc>
                    <a:spcPct val="17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0D604AEA-6AB2-1D19-EFD3-A2C197B62CC2}"/>
                  </a:ext>
                </a:extLst>
              </p:cNvPr>
              <p:cNvSpPr>
                <a:spLocks noGrp="1" noRot="1" noChangeAspect="1" noMove="1" noResize="1" noEditPoints="1" noAdjustHandles="1" noChangeArrowheads="1" noChangeShapeType="1" noTextEdit="1"/>
              </p:cNvSpPr>
              <p:nvPr>
                <p:ph idx="1"/>
              </p:nvPr>
            </p:nvSpPr>
            <p:spPr>
              <a:xfrm>
                <a:off x="152400" y="838199"/>
                <a:ext cx="8839200" cy="5181601"/>
              </a:xfrm>
              <a:blipFill>
                <a:blip r:embed="rId2"/>
                <a:stretch>
                  <a:fillRect l="-5310"/>
                </a:stretch>
              </a:blipFill>
            </p:spPr>
            <p:txBody>
              <a:bodyPr/>
              <a:lstStyle/>
              <a:p>
                <a:r>
                  <a:rPr lang="en-US">
                    <a:noFill/>
                  </a:rPr>
                  <a:t> </a:t>
                </a:r>
              </a:p>
            </p:txBody>
          </p:sp>
        </mc:Fallback>
      </mc:AlternateContent>
      <p:sp>
        <p:nvSpPr>
          <p:cNvPr id="5" name="Slide Number Placeholder 4">
            <a:extLst>
              <a:ext uri="{FF2B5EF4-FFF2-40B4-BE49-F238E27FC236}">
                <a16:creationId xmlns:a16="http://schemas.microsoft.com/office/drawing/2014/main" id="{D846540F-0895-AF45-FB48-DEB08C6C6634}"/>
              </a:ext>
            </a:extLst>
          </p:cNvPr>
          <p:cNvSpPr>
            <a:spLocks noGrp="1"/>
          </p:cNvSpPr>
          <p:nvPr>
            <p:ph type="sldNum" sz="quarter" idx="12"/>
          </p:nvPr>
        </p:nvSpPr>
        <p:spPr/>
        <p:txBody>
          <a:bodyPr/>
          <a:lstStyle/>
          <a:p>
            <a:fld id="{23FDA976-B38A-4EC8-851D-4FD5675DB126}" type="slidenum">
              <a:rPr lang="en-US" smtClean="0"/>
              <a:t>43</a:t>
            </a:fld>
            <a:endParaRPr lang="en-US"/>
          </a:p>
        </p:txBody>
      </p:sp>
      <p:sp>
        <p:nvSpPr>
          <p:cNvPr id="6" name="Title 1">
            <a:extLst>
              <a:ext uri="{FF2B5EF4-FFF2-40B4-BE49-F238E27FC236}">
                <a16:creationId xmlns:a16="http://schemas.microsoft.com/office/drawing/2014/main" id="{FFF33641-FEDB-F1E5-8D3A-961577BBC828}"/>
              </a:ext>
            </a:extLst>
          </p:cNvPr>
          <p:cNvSpPr>
            <a:spLocks noGrp="1"/>
          </p:cNvSpPr>
          <p:nvPr>
            <p:ph type="title"/>
          </p:nvPr>
        </p:nvSpPr>
        <p:spPr>
          <a:xfrm>
            <a:off x="228600" y="457200"/>
            <a:ext cx="8229600" cy="304800"/>
          </a:xfrm>
        </p:spPr>
        <p:txBody>
          <a:bodyPr>
            <a:noAutofit/>
          </a:bodyPr>
          <a:lstStyle/>
          <a:p>
            <a:r>
              <a:rPr lang="en-US" sz="2800" b="1" dirty="0">
                <a:latin typeface="Times New Roman" panose="02020603050405020304" pitchFamily="18" charset="0"/>
                <a:cs typeface="Times New Roman" panose="02020603050405020304" pitchFamily="18" charset="0"/>
              </a:rPr>
              <a:t>Cont’d</a:t>
            </a:r>
          </a:p>
        </p:txBody>
      </p:sp>
      <p:cxnSp>
        <p:nvCxnSpPr>
          <p:cNvPr id="2" name="Straight Connector 1">
            <a:extLst>
              <a:ext uri="{FF2B5EF4-FFF2-40B4-BE49-F238E27FC236}">
                <a16:creationId xmlns:a16="http://schemas.microsoft.com/office/drawing/2014/main" id="{765F721D-CF2E-0BE5-AC9C-8D188842D10F}"/>
              </a:ext>
            </a:extLst>
          </p:cNvPr>
          <p:cNvCxnSpPr>
            <a:cxnSpLocks/>
          </p:cNvCxnSpPr>
          <p:nvPr/>
        </p:nvCxnSpPr>
        <p:spPr>
          <a:xfrm>
            <a:off x="0" y="838200"/>
            <a:ext cx="91440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7" name="Straight Connector 6">
            <a:extLst>
              <a:ext uri="{FF2B5EF4-FFF2-40B4-BE49-F238E27FC236}">
                <a16:creationId xmlns:a16="http://schemas.microsoft.com/office/drawing/2014/main" id="{CAFC5273-6BFB-3918-8E80-2651467C9F13}"/>
              </a:ext>
            </a:extLst>
          </p:cNvPr>
          <p:cNvCxnSpPr>
            <a:cxnSpLocks/>
          </p:cNvCxnSpPr>
          <p:nvPr/>
        </p:nvCxnSpPr>
        <p:spPr>
          <a:xfrm>
            <a:off x="0" y="6356350"/>
            <a:ext cx="8839200" cy="0"/>
          </a:xfrm>
          <a:prstGeom prst="line">
            <a:avLst/>
          </a:prstGeom>
        </p:spPr>
        <p:style>
          <a:lnRef idx="3">
            <a:schemeClr val="accent1"/>
          </a:lnRef>
          <a:fillRef idx="0">
            <a:schemeClr val="accent1"/>
          </a:fillRef>
          <a:effectRef idx="2">
            <a:schemeClr val="accent1"/>
          </a:effectRef>
          <a:fontRef idx="minor">
            <a:schemeClr val="tx1"/>
          </a:fontRef>
        </p:style>
      </p:cxnSp>
      <p:sp>
        <p:nvSpPr>
          <p:cNvPr id="4" name="Slide Number Placeholder 5">
            <a:extLst>
              <a:ext uri="{FF2B5EF4-FFF2-40B4-BE49-F238E27FC236}">
                <a16:creationId xmlns:a16="http://schemas.microsoft.com/office/drawing/2014/main" id="{388A9387-2E4E-D5FF-F0CE-FF4EB0A461F8}"/>
              </a:ext>
            </a:extLst>
          </p:cNvPr>
          <p:cNvSpPr txBox="1">
            <a:spLocks/>
          </p:cNvSpPr>
          <p:nvPr/>
        </p:nvSpPr>
        <p:spPr>
          <a:xfrm>
            <a:off x="1676400" y="6372915"/>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43</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0505915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7261DFAC-8380-5E39-5EA1-D99836721EB6}"/>
                  </a:ext>
                </a:extLst>
              </p:cNvPr>
              <p:cNvSpPr>
                <a:spLocks noGrp="1"/>
              </p:cNvSpPr>
              <p:nvPr>
                <p:ph idx="1"/>
              </p:nvPr>
            </p:nvSpPr>
            <p:spPr>
              <a:xfrm>
                <a:off x="457200" y="598000"/>
                <a:ext cx="8229600" cy="5758350"/>
              </a:xfrm>
            </p:spPr>
            <p:txBody>
              <a:bodyPr>
                <a:normAutofit fontScale="25000" lnSpcReduction="20000"/>
              </a:bodyPr>
              <a:lstStyle/>
              <a:p>
                <a:pPr marL="0" indent="0">
                  <a:lnSpc>
                    <a:spcPct val="170000"/>
                  </a:lnSpc>
                  <a:buNone/>
                </a:pPr>
                <a14:m>
                  <m:oMath xmlns:m="http://schemas.openxmlformats.org/officeDocument/2006/math">
                    <m:r>
                      <a:rPr lang="en-US" sz="9600" i="1">
                        <a:latin typeface="Cambria Math"/>
                      </a:rPr>
                      <m:t>0=</m:t>
                    </m:r>
                    <m:f>
                      <m:fPr>
                        <m:ctrlPr>
                          <a:rPr lang="en-US" sz="9600" i="1">
                            <a:latin typeface="Cambria Math" panose="02040503050406030204" pitchFamily="18" charset="0"/>
                          </a:rPr>
                        </m:ctrlPr>
                      </m:fPr>
                      <m:num>
                        <m:acc>
                          <m:accPr>
                            <m:chr m:val="̇"/>
                            <m:ctrlPr>
                              <a:rPr lang="en-US" sz="9600" i="1">
                                <a:latin typeface="Cambria Math" panose="02040503050406030204" pitchFamily="18" charset="0"/>
                              </a:rPr>
                            </m:ctrlPr>
                          </m:accPr>
                          <m:e>
                            <m:r>
                              <a:rPr lang="en-US" sz="9600" i="1">
                                <a:latin typeface="Cambria Math"/>
                              </a:rPr>
                              <m:t>𝑄</m:t>
                            </m:r>
                          </m:e>
                        </m:acc>
                        <m:r>
                          <a:rPr lang="en-US" sz="9600" i="1">
                            <a:latin typeface="Cambria Math"/>
                          </a:rPr>
                          <m:t>  −</m:t>
                        </m:r>
                        <m:sSub>
                          <m:sSubPr>
                            <m:ctrlPr>
                              <a:rPr lang="en-US" sz="9600" i="1">
                                <a:latin typeface="Cambria Math" panose="02040503050406030204" pitchFamily="18" charset="0"/>
                              </a:rPr>
                            </m:ctrlPr>
                          </m:sSubPr>
                          <m:e>
                            <m:acc>
                              <m:accPr>
                                <m:chr m:val="̇"/>
                                <m:ctrlPr>
                                  <a:rPr lang="en-US" sz="9600" i="1">
                                    <a:latin typeface="Cambria Math" panose="02040503050406030204" pitchFamily="18" charset="0"/>
                                  </a:rPr>
                                </m:ctrlPr>
                              </m:accPr>
                              <m:e>
                                <m:r>
                                  <a:rPr lang="en-US" sz="9600" i="1">
                                    <a:latin typeface="Cambria Math"/>
                                  </a:rPr>
                                  <m:t>𝑊</m:t>
                                </m:r>
                              </m:e>
                            </m:acc>
                          </m:e>
                          <m:sub>
                            <m:r>
                              <a:rPr lang="en-US" sz="9600" i="1">
                                <a:latin typeface="Cambria Math"/>
                              </a:rPr>
                              <m:t>𝑆</m:t>
                            </m:r>
                          </m:sub>
                        </m:sSub>
                        <m:r>
                          <a:rPr lang="en-US" sz="9600" i="1">
                            <a:latin typeface="Cambria Math"/>
                          </a:rPr>
                          <m:t>−∆</m:t>
                        </m:r>
                        <m:sSub>
                          <m:sSubPr>
                            <m:ctrlPr>
                              <a:rPr lang="en-US" sz="9600" i="1">
                                <a:latin typeface="Cambria Math" panose="02040503050406030204" pitchFamily="18" charset="0"/>
                              </a:rPr>
                            </m:ctrlPr>
                          </m:sSubPr>
                          <m:e>
                            <m:r>
                              <a:rPr lang="en-US" sz="9600" i="1">
                                <a:latin typeface="Cambria Math"/>
                              </a:rPr>
                              <m:t>𝐻</m:t>
                            </m:r>
                          </m:e>
                          <m:sub>
                            <m:r>
                              <a:rPr lang="en-US" sz="9600" i="1">
                                <a:latin typeface="Cambria Math"/>
                              </a:rPr>
                              <m:t>𝑅𝑥</m:t>
                            </m:r>
                          </m:sub>
                        </m:sSub>
                        <m:sSub>
                          <m:sSubPr>
                            <m:ctrlPr>
                              <a:rPr lang="en-US" sz="9600" i="1">
                                <a:latin typeface="Cambria Math" panose="02040503050406030204" pitchFamily="18" charset="0"/>
                              </a:rPr>
                            </m:ctrlPr>
                          </m:sSubPr>
                          <m:e>
                            <m:r>
                              <a:rPr lang="en-US" sz="9600" i="1">
                                <a:latin typeface="Cambria Math"/>
                              </a:rPr>
                              <m:t>𝑁</m:t>
                            </m:r>
                          </m:e>
                          <m:sub>
                            <m:r>
                              <a:rPr lang="en-US" sz="9600" i="1">
                                <a:latin typeface="Cambria Math"/>
                              </a:rPr>
                              <m:t>𝐴</m:t>
                            </m:r>
                            <m:r>
                              <a:rPr lang="en-US" sz="9600" i="1">
                                <a:latin typeface="Cambria Math"/>
                              </a:rPr>
                              <m:t>0</m:t>
                            </m:r>
                          </m:sub>
                        </m:sSub>
                        <m:f>
                          <m:fPr>
                            <m:ctrlPr>
                              <a:rPr lang="en-US" sz="9600" i="1">
                                <a:latin typeface="Cambria Math" panose="02040503050406030204" pitchFamily="18" charset="0"/>
                              </a:rPr>
                            </m:ctrlPr>
                          </m:fPr>
                          <m:num>
                            <m:sSub>
                              <m:sSubPr>
                                <m:ctrlPr>
                                  <a:rPr lang="en-US" sz="9600" i="1">
                                    <a:latin typeface="Cambria Math" panose="02040503050406030204" pitchFamily="18" charset="0"/>
                                  </a:rPr>
                                </m:ctrlPr>
                              </m:sSubPr>
                              <m:e>
                                <m:r>
                                  <a:rPr lang="en-US" sz="9600" i="1">
                                    <a:latin typeface="Cambria Math"/>
                                  </a:rPr>
                                  <m:t>𝑑𝑋</m:t>
                                </m:r>
                              </m:e>
                              <m:sub>
                                <m:r>
                                  <a:rPr lang="en-US" sz="9600" i="1">
                                    <a:latin typeface="Cambria Math"/>
                                  </a:rPr>
                                  <m:t>𝐴</m:t>
                                </m:r>
                              </m:sub>
                            </m:sSub>
                          </m:num>
                          <m:den>
                            <m:r>
                              <a:rPr lang="en-US" sz="9600" i="1">
                                <a:latin typeface="Cambria Math"/>
                              </a:rPr>
                              <m:t>𝑑𝑡</m:t>
                            </m:r>
                          </m:den>
                        </m:f>
                      </m:num>
                      <m:den>
                        <m:sSub>
                          <m:sSubPr>
                            <m:ctrlPr>
                              <a:rPr lang="en-US" sz="9600" i="1">
                                <a:latin typeface="Cambria Math" panose="02040503050406030204" pitchFamily="18" charset="0"/>
                              </a:rPr>
                            </m:ctrlPr>
                          </m:sSubPr>
                          <m:e>
                            <m:r>
                              <a:rPr lang="en-US" sz="9600" i="1">
                                <a:latin typeface="Cambria Math"/>
                              </a:rPr>
                              <m:t>𝑁</m:t>
                            </m:r>
                          </m:e>
                          <m:sub>
                            <m:r>
                              <a:rPr lang="en-US" sz="9600" i="1">
                                <a:latin typeface="Cambria Math"/>
                              </a:rPr>
                              <m:t>𝐴</m:t>
                            </m:r>
                            <m:r>
                              <a:rPr lang="en-US" sz="9600" i="1">
                                <a:latin typeface="Cambria Math"/>
                              </a:rPr>
                              <m:t>0</m:t>
                            </m:r>
                          </m:sub>
                        </m:sSub>
                        <m:r>
                          <a:rPr lang="en-US" sz="9600" i="1">
                            <a:latin typeface="Cambria Math"/>
                          </a:rPr>
                          <m:t>[</m:t>
                        </m:r>
                        <m:nary>
                          <m:naryPr>
                            <m:chr m:val="∑"/>
                            <m:limLoc m:val="undOvr"/>
                            <m:subHide m:val="on"/>
                            <m:supHide m:val="on"/>
                            <m:ctrlPr>
                              <a:rPr lang="en-US" sz="9600" i="1">
                                <a:latin typeface="Cambria Math" panose="02040503050406030204" pitchFamily="18" charset="0"/>
                              </a:rPr>
                            </m:ctrlPr>
                          </m:naryPr>
                          <m:sub/>
                          <m:sup/>
                          <m:e>
                            <m:sSub>
                              <m:sSubPr>
                                <m:ctrlPr>
                                  <a:rPr lang="en-US" sz="9600" i="1">
                                    <a:latin typeface="Cambria Math" panose="02040503050406030204" pitchFamily="18" charset="0"/>
                                  </a:rPr>
                                </m:ctrlPr>
                              </m:sSubPr>
                              <m:e>
                                <m:r>
                                  <a:rPr lang="en-US" sz="9600" i="1">
                                    <a:latin typeface="Cambria Math"/>
                                  </a:rPr>
                                  <m:t>𝛩</m:t>
                                </m:r>
                              </m:e>
                              <m:sub>
                                <m:r>
                                  <a:rPr lang="en-US" sz="9600" i="1">
                                    <a:latin typeface="Cambria Math"/>
                                  </a:rPr>
                                  <m:t>𝑖</m:t>
                                </m:r>
                              </m:sub>
                            </m:sSub>
                            <m:sSub>
                              <m:sSubPr>
                                <m:ctrlPr>
                                  <a:rPr lang="en-US" sz="9600" i="1">
                                    <a:latin typeface="Cambria Math" panose="02040503050406030204" pitchFamily="18" charset="0"/>
                                  </a:rPr>
                                </m:ctrlPr>
                              </m:sSubPr>
                              <m:e>
                                <m:r>
                                  <a:rPr lang="en-US" sz="9600" i="1">
                                    <a:latin typeface="Cambria Math"/>
                                  </a:rPr>
                                  <m:t>𝐶</m:t>
                                </m:r>
                              </m:e>
                              <m:sub>
                                <m:sSub>
                                  <m:sSubPr>
                                    <m:ctrlPr>
                                      <a:rPr lang="en-US" sz="9600" i="1">
                                        <a:latin typeface="Cambria Math" panose="02040503050406030204" pitchFamily="18" charset="0"/>
                                      </a:rPr>
                                    </m:ctrlPr>
                                  </m:sSubPr>
                                  <m:e>
                                    <m:r>
                                      <a:rPr lang="en-US" sz="9600" i="1">
                                        <a:latin typeface="Cambria Math"/>
                                      </a:rPr>
                                      <m:t>𝑃</m:t>
                                    </m:r>
                                  </m:e>
                                  <m:sub>
                                    <m:r>
                                      <a:rPr lang="en-US" sz="9600" i="1">
                                        <a:latin typeface="Cambria Math"/>
                                      </a:rPr>
                                      <m:t>𝑖</m:t>
                                    </m:r>
                                  </m:sub>
                                </m:sSub>
                              </m:sub>
                            </m:sSub>
                            <m:r>
                              <a:rPr lang="en-US" sz="9600" i="1">
                                <a:latin typeface="Cambria Math"/>
                              </a:rPr>
                              <m:t>+∆</m:t>
                            </m:r>
                            <m:sSub>
                              <m:sSubPr>
                                <m:ctrlPr>
                                  <a:rPr lang="en-US" sz="9600" i="1">
                                    <a:latin typeface="Cambria Math" panose="02040503050406030204" pitchFamily="18" charset="0"/>
                                  </a:rPr>
                                </m:ctrlPr>
                              </m:sSubPr>
                              <m:e>
                                <m:r>
                                  <a:rPr lang="en-US" sz="9600" i="1">
                                    <a:latin typeface="Cambria Math"/>
                                  </a:rPr>
                                  <m:t>𝐶</m:t>
                                </m:r>
                              </m:e>
                              <m:sub>
                                <m:r>
                                  <a:rPr lang="en-US" sz="9600" i="1">
                                    <a:latin typeface="Cambria Math"/>
                                  </a:rPr>
                                  <m:t>𝑃</m:t>
                                </m:r>
                              </m:sub>
                            </m:sSub>
                            <m:sSub>
                              <m:sSubPr>
                                <m:ctrlPr>
                                  <a:rPr lang="en-US" sz="9600" i="1">
                                    <a:latin typeface="Cambria Math" panose="02040503050406030204" pitchFamily="18" charset="0"/>
                                  </a:rPr>
                                </m:ctrlPr>
                              </m:sSubPr>
                              <m:e>
                                <m:r>
                                  <a:rPr lang="en-US" sz="9600" i="1">
                                    <a:latin typeface="Cambria Math"/>
                                  </a:rPr>
                                  <m:t>𝑋</m:t>
                                </m:r>
                              </m:e>
                              <m:sub>
                                <m:r>
                                  <a:rPr lang="en-US" sz="9600" i="1">
                                    <a:latin typeface="Cambria Math"/>
                                  </a:rPr>
                                  <m:t>𝐴</m:t>
                                </m:r>
                              </m:sub>
                            </m:sSub>
                            <m:r>
                              <a:rPr lang="en-US" sz="9600" i="1">
                                <a:latin typeface="Cambria Math"/>
                              </a:rPr>
                              <m:t>]</m:t>
                            </m:r>
                          </m:e>
                        </m:nary>
                      </m:den>
                    </m:f>
                  </m:oMath>
                </a14:m>
                <a:r>
                  <a:rPr lang="en-US" sz="9600" dirty="0">
                    <a:latin typeface="Times New Roman" panose="02020603050405020304" pitchFamily="18" charset="0"/>
                    <a:cs typeface="Times New Roman" panose="02020603050405020304" pitchFamily="18" charset="0"/>
                  </a:rPr>
                  <a:t>                                      (2.44)                                                         </a:t>
                </a:r>
              </a:p>
              <a:p>
                <a:pPr marL="0" indent="0">
                  <a:lnSpc>
                    <a:spcPct val="170000"/>
                  </a:lnSpc>
                  <a:buNone/>
                </a:pPr>
                <a14:m>
                  <m:oMath xmlns:m="http://schemas.openxmlformats.org/officeDocument/2006/math">
                    <m:r>
                      <a:rPr lang="en-US" sz="9600" i="1" smtClean="0">
                        <a:latin typeface="Cambria Math"/>
                      </a:rPr>
                      <m:t>∆</m:t>
                    </m:r>
                    <m:sSub>
                      <m:sSubPr>
                        <m:ctrlPr>
                          <a:rPr lang="en-US" sz="9600" i="1">
                            <a:latin typeface="Cambria Math" panose="02040503050406030204" pitchFamily="18" charset="0"/>
                          </a:rPr>
                        </m:ctrlPr>
                      </m:sSubPr>
                      <m:e>
                        <m:r>
                          <a:rPr lang="en-US" sz="9600" i="1">
                            <a:latin typeface="Cambria Math"/>
                          </a:rPr>
                          <m:t>𝐻</m:t>
                        </m:r>
                      </m:e>
                      <m:sub>
                        <m:r>
                          <a:rPr lang="en-US" sz="9600" i="1">
                            <a:latin typeface="Cambria Math"/>
                          </a:rPr>
                          <m:t>𝑅𝑥</m:t>
                        </m:r>
                      </m:sub>
                    </m:sSub>
                    <m:r>
                      <a:rPr lang="en-US" sz="9600" i="1">
                        <a:latin typeface="Cambria Math"/>
                      </a:rPr>
                      <m:t>=</m:t>
                    </m:r>
                    <m:sSup>
                      <m:sSupPr>
                        <m:ctrlPr>
                          <a:rPr lang="en-US" sz="9600" i="1">
                            <a:latin typeface="Cambria Math" panose="02040503050406030204" pitchFamily="18" charset="0"/>
                          </a:rPr>
                        </m:ctrlPr>
                      </m:sSupPr>
                      <m:e>
                        <m:r>
                          <a:rPr lang="en-US" sz="9600" i="1">
                            <a:latin typeface="Cambria Math"/>
                          </a:rPr>
                          <m:t>∆</m:t>
                        </m:r>
                        <m:sSub>
                          <m:sSubPr>
                            <m:ctrlPr>
                              <a:rPr lang="en-US" sz="9600" i="1">
                                <a:latin typeface="Cambria Math" panose="02040503050406030204" pitchFamily="18" charset="0"/>
                              </a:rPr>
                            </m:ctrlPr>
                          </m:sSubPr>
                          <m:e>
                            <m:r>
                              <a:rPr lang="en-US" sz="9600" i="1">
                                <a:latin typeface="Cambria Math"/>
                              </a:rPr>
                              <m:t>𝐻</m:t>
                            </m:r>
                          </m:e>
                          <m:sub>
                            <m:r>
                              <a:rPr lang="en-US" sz="9600" i="1">
                                <a:latin typeface="Cambria Math"/>
                              </a:rPr>
                              <m:t>𝑅𝑥</m:t>
                            </m:r>
                          </m:sub>
                        </m:sSub>
                      </m:e>
                      <m:sup>
                        <m:r>
                          <a:rPr lang="en-US" sz="9600" i="1">
                            <a:latin typeface="Cambria Math"/>
                          </a:rPr>
                          <m:t>𝑜</m:t>
                        </m:r>
                      </m:sup>
                    </m:sSup>
                    <m:r>
                      <a:rPr lang="en-US" sz="9600" i="1">
                        <a:latin typeface="Cambria Math"/>
                      </a:rPr>
                      <m:t>+∆</m:t>
                    </m:r>
                    <m:sSub>
                      <m:sSubPr>
                        <m:ctrlPr>
                          <a:rPr lang="en-US" sz="9600" i="1">
                            <a:latin typeface="Cambria Math" panose="02040503050406030204" pitchFamily="18" charset="0"/>
                          </a:rPr>
                        </m:ctrlPr>
                      </m:sSubPr>
                      <m:e>
                        <m:r>
                          <a:rPr lang="en-US" sz="9600" i="1">
                            <a:latin typeface="Cambria Math"/>
                          </a:rPr>
                          <m:t>𝐶</m:t>
                        </m:r>
                      </m:e>
                      <m:sub>
                        <m:r>
                          <a:rPr lang="en-US" sz="9600" i="1">
                            <a:latin typeface="Cambria Math"/>
                          </a:rPr>
                          <m:t>𝑃</m:t>
                        </m:r>
                      </m:sub>
                    </m:sSub>
                    <m:r>
                      <a:rPr lang="en-US" sz="9600" i="1">
                        <a:latin typeface="Cambria Math"/>
                      </a:rPr>
                      <m:t>(</m:t>
                    </m:r>
                    <m:r>
                      <a:rPr lang="en-US" sz="9600" i="1">
                        <a:latin typeface="Cambria Math"/>
                      </a:rPr>
                      <m:t>𝑇</m:t>
                    </m:r>
                    <m:r>
                      <a:rPr lang="en-US" sz="9600" i="1">
                        <a:latin typeface="Cambria Math"/>
                      </a:rPr>
                      <m:t>−</m:t>
                    </m:r>
                    <m:sSub>
                      <m:sSubPr>
                        <m:ctrlPr>
                          <a:rPr lang="en-US" sz="9600" i="1">
                            <a:latin typeface="Cambria Math" panose="02040503050406030204" pitchFamily="18" charset="0"/>
                          </a:rPr>
                        </m:ctrlPr>
                      </m:sSubPr>
                      <m:e>
                        <m:r>
                          <a:rPr lang="en-US" sz="9600" i="1">
                            <a:latin typeface="Cambria Math"/>
                          </a:rPr>
                          <m:t>𝑇</m:t>
                        </m:r>
                      </m:e>
                      <m:sub>
                        <m:r>
                          <a:rPr lang="en-US" sz="9600" i="1">
                            <a:latin typeface="Cambria Math"/>
                          </a:rPr>
                          <m:t>𝑅</m:t>
                        </m:r>
                      </m:sub>
                    </m:sSub>
                    <m:r>
                      <a:rPr lang="en-US" sz="9600" i="1">
                        <a:latin typeface="Cambria Math"/>
                      </a:rPr>
                      <m:t>)</m:t>
                    </m:r>
                  </m:oMath>
                </a14:m>
                <a:r>
                  <a:rPr lang="en-US" sz="9600" dirty="0">
                    <a:latin typeface="Times New Roman" panose="02020603050405020304" pitchFamily="18" charset="0"/>
                    <a:cs typeface="Times New Roman" panose="02020603050405020304" pitchFamily="18" charset="0"/>
                  </a:rPr>
                  <a:t>                         (2.45)                                                              </a:t>
                </a:r>
              </a:p>
              <a:p>
                <a:pPr marL="0" indent="0">
                  <a:lnSpc>
                    <a:spcPct val="170000"/>
                  </a:lnSpc>
                  <a:buNone/>
                </a:pPr>
                <a14:m>
                  <m:oMath xmlns:m="http://schemas.openxmlformats.org/officeDocument/2006/math">
                    <m:r>
                      <a:rPr lang="en-US" sz="9600" i="1">
                        <a:latin typeface="Cambria Math"/>
                      </a:rPr>
                      <m:t>0=</m:t>
                    </m:r>
                    <m:f>
                      <m:fPr>
                        <m:ctrlPr>
                          <a:rPr lang="en-US" sz="9600" i="1">
                            <a:latin typeface="Cambria Math" panose="02040503050406030204" pitchFamily="18" charset="0"/>
                          </a:rPr>
                        </m:ctrlPr>
                      </m:fPr>
                      <m:num>
                        <m:acc>
                          <m:accPr>
                            <m:chr m:val="̇"/>
                            <m:ctrlPr>
                              <a:rPr lang="en-US" sz="9600" i="1">
                                <a:latin typeface="Cambria Math" panose="02040503050406030204" pitchFamily="18" charset="0"/>
                              </a:rPr>
                            </m:ctrlPr>
                          </m:accPr>
                          <m:e>
                            <m:r>
                              <a:rPr lang="en-US" sz="9600" i="1">
                                <a:latin typeface="Cambria Math"/>
                              </a:rPr>
                              <m:t>𝑄</m:t>
                            </m:r>
                          </m:e>
                        </m:acc>
                        <m:r>
                          <a:rPr lang="en-US" sz="9600" i="1">
                            <a:latin typeface="Cambria Math"/>
                          </a:rPr>
                          <m:t>  −</m:t>
                        </m:r>
                        <m:sSub>
                          <m:sSubPr>
                            <m:ctrlPr>
                              <a:rPr lang="en-US" sz="9600" i="1">
                                <a:latin typeface="Cambria Math" panose="02040503050406030204" pitchFamily="18" charset="0"/>
                              </a:rPr>
                            </m:ctrlPr>
                          </m:sSubPr>
                          <m:e>
                            <m:acc>
                              <m:accPr>
                                <m:chr m:val="̇"/>
                                <m:ctrlPr>
                                  <a:rPr lang="en-US" sz="9600" i="1">
                                    <a:latin typeface="Cambria Math" panose="02040503050406030204" pitchFamily="18" charset="0"/>
                                  </a:rPr>
                                </m:ctrlPr>
                              </m:accPr>
                              <m:e>
                                <m:r>
                                  <a:rPr lang="en-US" sz="9600" i="1">
                                    <a:latin typeface="Cambria Math"/>
                                  </a:rPr>
                                  <m:t>𝑊</m:t>
                                </m:r>
                              </m:e>
                            </m:acc>
                          </m:e>
                          <m:sub>
                            <m:r>
                              <a:rPr lang="en-US" sz="9600" i="1">
                                <a:latin typeface="Cambria Math"/>
                              </a:rPr>
                              <m:t>𝑆</m:t>
                            </m:r>
                          </m:sub>
                        </m:sSub>
                        <m:r>
                          <a:rPr lang="en-US" sz="9600" i="1">
                            <a:latin typeface="Cambria Math"/>
                          </a:rPr>
                          <m:t>−[</m:t>
                        </m:r>
                        <m:sSup>
                          <m:sSupPr>
                            <m:ctrlPr>
                              <a:rPr lang="en-US" sz="9600" i="1">
                                <a:latin typeface="Cambria Math" panose="02040503050406030204" pitchFamily="18" charset="0"/>
                              </a:rPr>
                            </m:ctrlPr>
                          </m:sSupPr>
                          <m:e>
                            <m:r>
                              <a:rPr lang="en-US" sz="9600" i="1">
                                <a:latin typeface="Cambria Math"/>
                              </a:rPr>
                              <m:t>∆</m:t>
                            </m:r>
                            <m:sSub>
                              <m:sSubPr>
                                <m:ctrlPr>
                                  <a:rPr lang="en-US" sz="9600" i="1">
                                    <a:latin typeface="Cambria Math" panose="02040503050406030204" pitchFamily="18" charset="0"/>
                                  </a:rPr>
                                </m:ctrlPr>
                              </m:sSubPr>
                              <m:e>
                                <m:r>
                                  <a:rPr lang="en-US" sz="9600" i="1">
                                    <a:latin typeface="Cambria Math"/>
                                  </a:rPr>
                                  <m:t>𝐻</m:t>
                                </m:r>
                              </m:e>
                              <m:sub>
                                <m:r>
                                  <a:rPr lang="en-US" sz="9600" i="1">
                                    <a:latin typeface="Cambria Math"/>
                                  </a:rPr>
                                  <m:t>𝑅𝑥</m:t>
                                </m:r>
                              </m:sub>
                            </m:sSub>
                          </m:e>
                          <m:sup>
                            <m:r>
                              <a:rPr lang="en-US" sz="9600" i="1">
                                <a:latin typeface="Cambria Math"/>
                              </a:rPr>
                              <m:t>𝑜</m:t>
                            </m:r>
                          </m:sup>
                        </m:sSup>
                        <m:r>
                          <a:rPr lang="en-US" sz="9600" i="1">
                            <a:latin typeface="Cambria Math" panose="02040503050406030204" pitchFamily="18" charset="0"/>
                          </a:rPr>
                          <m:t>+∆</m:t>
                        </m:r>
                        <m:sSub>
                          <m:sSubPr>
                            <m:ctrlPr>
                              <a:rPr lang="en-US" sz="9600" i="1">
                                <a:latin typeface="Cambria Math" panose="02040503050406030204" pitchFamily="18" charset="0"/>
                              </a:rPr>
                            </m:ctrlPr>
                          </m:sSubPr>
                          <m:e>
                            <m:r>
                              <a:rPr lang="en-US" sz="9600" i="1">
                                <a:latin typeface="Cambria Math"/>
                              </a:rPr>
                              <m:t>𝐶</m:t>
                            </m:r>
                          </m:e>
                          <m:sub>
                            <m:r>
                              <a:rPr lang="en-US" sz="9600" i="1">
                                <a:latin typeface="Cambria Math"/>
                              </a:rPr>
                              <m:t>𝑃</m:t>
                            </m:r>
                          </m:sub>
                        </m:sSub>
                        <m:r>
                          <a:rPr lang="en-US" sz="9600" i="1">
                            <a:latin typeface="Cambria Math"/>
                          </a:rPr>
                          <m:t>(</m:t>
                        </m:r>
                        <m:r>
                          <a:rPr lang="en-US" sz="9600" i="1">
                            <a:latin typeface="Cambria Math"/>
                          </a:rPr>
                          <m:t>𝑇</m:t>
                        </m:r>
                        <m:r>
                          <a:rPr lang="en-US" sz="9600" i="1">
                            <a:latin typeface="Cambria Math"/>
                          </a:rPr>
                          <m:t>−</m:t>
                        </m:r>
                        <m:sSub>
                          <m:sSubPr>
                            <m:ctrlPr>
                              <a:rPr lang="en-US" sz="9600" i="1">
                                <a:latin typeface="Cambria Math" panose="02040503050406030204" pitchFamily="18" charset="0"/>
                              </a:rPr>
                            </m:ctrlPr>
                          </m:sSubPr>
                          <m:e>
                            <m:r>
                              <a:rPr lang="en-US" sz="9600" i="1">
                                <a:latin typeface="Cambria Math"/>
                              </a:rPr>
                              <m:t>𝑇</m:t>
                            </m:r>
                          </m:e>
                          <m:sub>
                            <m:r>
                              <a:rPr lang="en-US" sz="9600" i="1">
                                <a:latin typeface="Cambria Math"/>
                              </a:rPr>
                              <m:t>𝑅</m:t>
                            </m:r>
                          </m:sub>
                        </m:sSub>
                        <m:r>
                          <a:rPr lang="en-US" sz="9600" i="1">
                            <a:latin typeface="Cambria Math"/>
                          </a:rPr>
                          <m:t>)]</m:t>
                        </m:r>
                        <m:sSub>
                          <m:sSubPr>
                            <m:ctrlPr>
                              <a:rPr lang="en-US" sz="9600" i="1">
                                <a:latin typeface="Cambria Math" panose="02040503050406030204" pitchFamily="18" charset="0"/>
                              </a:rPr>
                            </m:ctrlPr>
                          </m:sSubPr>
                          <m:e>
                            <m:r>
                              <a:rPr lang="en-US" sz="9600" i="1">
                                <a:latin typeface="Cambria Math"/>
                              </a:rPr>
                              <m:t>𝑁</m:t>
                            </m:r>
                          </m:e>
                          <m:sub>
                            <m:r>
                              <a:rPr lang="en-US" sz="9600" i="1">
                                <a:latin typeface="Cambria Math"/>
                              </a:rPr>
                              <m:t>𝐴</m:t>
                            </m:r>
                            <m:r>
                              <a:rPr lang="en-US" sz="9600" i="1">
                                <a:latin typeface="Cambria Math"/>
                              </a:rPr>
                              <m:t>0</m:t>
                            </m:r>
                          </m:sub>
                        </m:sSub>
                        <m:f>
                          <m:fPr>
                            <m:ctrlPr>
                              <a:rPr lang="en-US" sz="9600" i="1">
                                <a:latin typeface="Cambria Math" panose="02040503050406030204" pitchFamily="18" charset="0"/>
                              </a:rPr>
                            </m:ctrlPr>
                          </m:fPr>
                          <m:num>
                            <m:sSub>
                              <m:sSubPr>
                                <m:ctrlPr>
                                  <a:rPr lang="en-US" sz="9600" i="1">
                                    <a:latin typeface="Cambria Math" panose="02040503050406030204" pitchFamily="18" charset="0"/>
                                  </a:rPr>
                                </m:ctrlPr>
                              </m:sSubPr>
                              <m:e>
                                <m:r>
                                  <a:rPr lang="en-US" sz="9600" i="1">
                                    <a:latin typeface="Cambria Math"/>
                                  </a:rPr>
                                  <m:t>𝑑𝑋</m:t>
                                </m:r>
                              </m:e>
                              <m:sub>
                                <m:r>
                                  <a:rPr lang="en-US" sz="9600" i="1">
                                    <a:latin typeface="Cambria Math"/>
                                  </a:rPr>
                                  <m:t>𝐴</m:t>
                                </m:r>
                              </m:sub>
                            </m:sSub>
                          </m:num>
                          <m:den>
                            <m:r>
                              <a:rPr lang="en-US" sz="9600" i="1">
                                <a:latin typeface="Cambria Math"/>
                              </a:rPr>
                              <m:t>𝑑𝑡</m:t>
                            </m:r>
                          </m:den>
                        </m:f>
                      </m:num>
                      <m:den>
                        <m:sSub>
                          <m:sSubPr>
                            <m:ctrlPr>
                              <a:rPr lang="en-US" sz="9600" i="1">
                                <a:latin typeface="Cambria Math" panose="02040503050406030204" pitchFamily="18" charset="0"/>
                              </a:rPr>
                            </m:ctrlPr>
                          </m:sSubPr>
                          <m:e>
                            <m:r>
                              <a:rPr lang="en-US" sz="9600" i="1">
                                <a:latin typeface="Cambria Math"/>
                              </a:rPr>
                              <m:t>𝑁</m:t>
                            </m:r>
                          </m:e>
                          <m:sub>
                            <m:r>
                              <a:rPr lang="en-US" sz="9600" i="1">
                                <a:latin typeface="Cambria Math"/>
                              </a:rPr>
                              <m:t>𝐴</m:t>
                            </m:r>
                            <m:r>
                              <a:rPr lang="en-US" sz="9600" i="1">
                                <a:latin typeface="Cambria Math"/>
                              </a:rPr>
                              <m:t>0</m:t>
                            </m:r>
                          </m:sub>
                        </m:sSub>
                        <m:r>
                          <a:rPr lang="en-US" sz="9600" i="1">
                            <a:latin typeface="Cambria Math"/>
                          </a:rPr>
                          <m:t>[</m:t>
                        </m:r>
                        <m:nary>
                          <m:naryPr>
                            <m:chr m:val="∑"/>
                            <m:limLoc m:val="undOvr"/>
                            <m:subHide m:val="on"/>
                            <m:supHide m:val="on"/>
                            <m:ctrlPr>
                              <a:rPr lang="en-US" sz="9600" i="1">
                                <a:latin typeface="Cambria Math" panose="02040503050406030204" pitchFamily="18" charset="0"/>
                              </a:rPr>
                            </m:ctrlPr>
                          </m:naryPr>
                          <m:sub/>
                          <m:sup/>
                          <m:e>
                            <m:sSub>
                              <m:sSubPr>
                                <m:ctrlPr>
                                  <a:rPr lang="en-US" sz="9600" i="1">
                                    <a:latin typeface="Cambria Math" panose="02040503050406030204" pitchFamily="18" charset="0"/>
                                  </a:rPr>
                                </m:ctrlPr>
                              </m:sSubPr>
                              <m:e>
                                <m:r>
                                  <a:rPr lang="en-US" sz="9600" i="1">
                                    <a:latin typeface="Cambria Math"/>
                                  </a:rPr>
                                  <m:t>𝛩</m:t>
                                </m:r>
                              </m:e>
                              <m:sub>
                                <m:r>
                                  <a:rPr lang="en-US" sz="9600" i="1">
                                    <a:latin typeface="Cambria Math"/>
                                  </a:rPr>
                                  <m:t>𝑖</m:t>
                                </m:r>
                              </m:sub>
                            </m:sSub>
                            <m:sSub>
                              <m:sSubPr>
                                <m:ctrlPr>
                                  <a:rPr lang="en-US" sz="9600" i="1">
                                    <a:latin typeface="Cambria Math" panose="02040503050406030204" pitchFamily="18" charset="0"/>
                                  </a:rPr>
                                </m:ctrlPr>
                              </m:sSubPr>
                              <m:e>
                                <m:r>
                                  <a:rPr lang="en-US" sz="9600" i="1">
                                    <a:latin typeface="Cambria Math"/>
                                  </a:rPr>
                                  <m:t>𝐶</m:t>
                                </m:r>
                              </m:e>
                              <m:sub>
                                <m:sSub>
                                  <m:sSubPr>
                                    <m:ctrlPr>
                                      <a:rPr lang="en-US" sz="9600" i="1">
                                        <a:latin typeface="Cambria Math" panose="02040503050406030204" pitchFamily="18" charset="0"/>
                                      </a:rPr>
                                    </m:ctrlPr>
                                  </m:sSubPr>
                                  <m:e>
                                    <m:r>
                                      <a:rPr lang="en-US" sz="9600" i="1">
                                        <a:latin typeface="Cambria Math"/>
                                      </a:rPr>
                                      <m:t>𝑃</m:t>
                                    </m:r>
                                  </m:e>
                                  <m:sub>
                                    <m:r>
                                      <a:rPr lang="en-US" sz="9600" i="1">
                                        <a:latin typeface="Cambria Math"/>
                                      </a:rPr>
                                      <m:t>𝑖</m:t>
                                    </m:r>
                                  </m:sub>
                                </m:sSub>
                              </m:sub>
                            </m:sSub>
                            <m:r>
                              <a:rPr lang="en-US" sz="9600" i="1">
                                <a:latin typeface="Cambria Math"/>
                              </a:rPr>
                              <m:t>+∆</m:t>
                            </m:r>
                            <m:sSub>
                              <m:sSubPr>
                                <m:ctrlPr>
                                  <a:rPr lang="en-US" sz="9600" i="1">
                                    <a:latin typeface="Cambria Math" panose="02040503050406030204" pitchFamily="18" charset="0"/>
                                  </a:rPr>
                                </m:ctrlPr>
                              </m:sSubPr>
                              <m:e>
                                <m:r>
                                  <a:rPr lang="en-US" sz="9600" i="1">
                                    <a:latin typeface="Cambria Math"/>
                                  </a:rPr>
                                  <m:t>𝐶</m:t>
                                </m:r>
                              </m:e>
                              <m:sub>
                                <m:r>
                                  <a:rPr lang="en-US" sz="9600" i="1">
                                    <a:latin typeface="Cambria Math"/>
                                  </a:rPr>
                                  <m:t>𝑃</m:t>
                                </m:r>
                              </m:sub>
                            </m:sSub>
                            <m:sSub>
                              <m:sSubPr>
                                <m:ctrlPr>
                                  <a:rPr lang="en-US" sz="9600" i="1">
                                    <a:latin typeface="Cambria Math" panose="02040503050406030204" pitchFamily="18" charset="0"/>
                                  </a:rPr>
                                </m:ctrlPr>
                              </m:sSubPr>
                              <m:e>
                                <m:r>
                                  <a:rPr lang="en-US" sz="9600" i="1">
                                    <a:latin typeface="Cambria Math"/>
                                  </a:rPr>
                                  <m:t>𝑋</m:t>
                                </m:r>
                              </m:e>
                              <m:sub>
                                <m:r>
                                  <a:rPr lang="en-US" sz="9600" i="1">
                                    <a:latin typeface="Cambria Math"/>
                                  </a:rPr>
                                  <m:t>𝐴</m:t>
                                </m:r>
                              </m:sub>
                            </m:sSub>
                            <m:r>
                              <a:rPr lang="en-US" sz="9600" i="1">
                                <a:latin typeface="Cambria Math"/>
                              </a:rPr>
                              <m:t>]</m:t>
                            </m:r>
                          </m:e>
                        </m:nary>
                      </m:den>
                    </m:f>
                  </m:oMath>
                </a14:m>
                <a:r>
                  <a:rPr lang="en-US" sz="9600" dirty="0">
                    <a:latin typeface="Times New Roman" panose="02020603050405020304" pitchFamily="18" charset="0"/>
                    <a:cs typeface="Times New Roman" panose="02020603050405020304" pitchFamily="18" charset="0"/>
                  </a:rPr>
                  <a:t>                (2.46)                                             </a:t>
                </a:r>
              </a:p>
              <a:p>
                <a:pPr marL="0" indent="0">
                  <a:buNone/>
                </a:pPr>
                <a:r>
                  <a:rPr lang="en-US" sz="9600" dirty="0">
                    <a:latin typeface="Times New Roman" panose="02020603050405020304" pitchFamily="18" charset="0"/>
                    <a:cs typeface="Times New Roman" panose="02020603050405020304" pitchFamily="18" charset="0"/>
                  </a:rPr>
                  <a:t>For very small </a:t>
                </a:r>
                <a14:m>
                  <m:oMath xmlns:m="http://schemas.openxmlformats.org/officeDocument/2006/math">
                    <m:r>
                      <a:rPr lang="en-US" sz="9600" i="1">
                        <a:latin typeface="Cambria Math"/>
                      </a:rPr>
                      <m:t>∆</m:t>
                    </m:r>
                    <m:sSub>
                      <m:sSubPr>
                        <m:ctrlPr>
                          <a:rPr lang="en-US" sz="9600" i="1">
                            <a:latin typeface="Cambria Math" panose="02040503050406030204" pitchFamily="18" charset="0"/>
                          </a:rPr>
                        </m:ctrlPr>
                      </m:sSubPr>
                      <m:e>
                        <m:r>
                          <a:rPr lang="en-US" sz="9600" i="1">
                            <a:latin typeface="Cambria Math"/>
                          </a:rPr>
                          <m:t>𝐶</m:t>
                        </m:r>
                      </m:e>
                      <m:sub>
                        <m:r>
                          <a:rPr lang="en-US" sz="9600" i="1">
                            <a:latin typeface="Cambria Math"/>
                          </a:rPr>
                          <m:t>𝑃</m:t>
                        </m:r>
                      </m:sub>
                    </m:sSub>
                  </m:oMath>
                </a14:m>
                <a:r>
                  <a:rPr lang="en-US" sz="9600" dirty="0">
                    <a:latin typeface="Times New Roman" panose="02020603050405020304" pitchFamily="18" charset="0"/>
                    <a:cs typeface="Times New Roman" panose="02020603050405020304" pitchFamily="18" charset="0"/>
                  </a:rPr>
                  <a:t>, </a:t>
                </a:r>
                <a14:m>
                  <m:oMath xmlns:m="http://schemas.openxmlformats.org/officeDocument/2006/math">
                    <m:r>
                      <a:rPr lang="en-US" sz="9600" i="1">
                        <a:latin typeface="Cambria Math"/>
                      </a:rPr>
                      <m:t>∆</m:t>
                    </m:r>
                    <m:sSub>
                      <m:sSubPr>
                        <m:ctrlPr>
                          <a:rPr lang="en-US" sz="9600" i="1">
                            <a:latin typeface="Cambria Math" panose="02040503050406030204" pitchFamily="18" charset="0"/>
                          </a:rPr>
                        </m:ctrlPr>
                      </m:sSubPr>
                      <m:e>
                        <m:r>
                          <a:rPr lang="en-US" sz="9600" i="1">
                            <a:latin typeface="Cambria Math"/>
                          </a:rPr>
                          <m:t>𝐶</m:t>
                        </m:r>
                      </m:e>
                      <m:sub>
                        <m:r>
                          <a:rPr lang="en-US" sz="9600" i="1">
                            <a:latin typeface="Cambria Math"/>
                          </a:rPr>
                          <m:t>𝑃</m:t>
                        </m:r>
                      </m:sub>
                    </m:sSub>
                    <m:r>
                      <a:rPr lang="en-US" sz="9600" i="1" smtClean="0">
                        <a:latin typeface="Cambria Math"/>
                        <a:ea typeface="Cambria Math"/>
                      </a:rPr>
                      <m:t>≅</m:t>
                    </m:r>
                    <m:r>
                      <a:rPr lang="en-US" sz="9600" i="1">
                        <a:latin typeface="Cambria Math"/>
                      </a:rPr>
                      <m:t>0</m:t>
                    </m:r>
                  </m:oMath>
                </a14:m>
                <a:r>
                  <a:rPr lang="en-US" sz="9600" dirty="0">
                    <a:latin typeface="Times New Roman" panose="02020603050405020304" pitchFamily="18" charset="0"/>
                    <a:cs typeface="Times New Roman" panose="02020603050405020304" pitchFamily="18" charset="0"/>
                  </a:rPr>
                  <a:t>                                                                           </a:t>
                </a:r>
              </a:p>
              <a:p>
                <a:pPr marL="0" indent="0">
                  <a:buNone/>
                </a:pPr>
                <a14:m>
                  <m:oMath xmlns:m="http://schemas.openxmlformats.org/officeDocument/2006/math">
                    <m:r>
                      <a:rPr lang="en-US" sz="9600" i="1">
                        <a:latin typeface="Cambria Math"/>
                      </a:rPr>
                      <m:t>0=</m:t>
                    </m:r>
                    <m:f>
                      <m:fPr>
                        <m:ctrlPr>
                          <a:rPr lang="en-US" sz="9600" i="1">
                            <a:latin typeface="Cambria Math" panose="02040503050406030204" pitchFamily="18" charset="0"/>
                          </a:rPr>
                        </m:ctrlPr>
                      </m:fPr>
                      <m:num>
                        <m:acc>
                          <m:accPr>
                            <m:chr m:val="̇"/>
                            <m:ctrlPr>
                              <a:rPr lang="en-US" sz="9600" i="1">
                                <a:latin typeface="Cambria Math" panose="02040503050406030204" pitchFamily="18" charset="0"/>
                              </a:rPr>
                            </m:ctrlPr>
                          </m:accPr>
                          <m:e>
                            <m:r>
                              <a:rPr lang="en-US" sz="9600" i="1">
                                <a:latin typeface="Cambria Math"/>
                              </a:rPr>
                              <m:t>𝑄</m:t>
                            </m:r>
                          </m:e>
                        </m:acc>
                        <m:r>
                          <a:rPr lang="en-US" sz="9600" i="1">
                            <a:latin typeface="Cambria Math"/>
                          </a:rPr>
                          <m:t>  −</m:t>
                        </m:r>
                        <m:sSub>
                          <m:sSubPr>
                            <m:ctrlPr>
                              <a:rPr lang="en-US" sz="9600" i="1">
                                <a:latin typeface="Cambria Math" panose="02040503050406030204" pitchFamily="18" charset="0"/>
                              </a:rPr>
                            </m:ctrlPr>
                          </m:sSubPr>
                          <m:e>
                            <m:acc>
                              <m:accPr>
                                <m:chr m:val="̇"/>
                                <m:ctrlPr>
                                  <a:rPr lang="en-US" sz="9600" i="1">
                                    <a:latin typeface="Cambria Math" panose="02040503050406030204" pitchFamily="18" charset="0"/>
                                  </a:rPr>
                                </m:ctrlPr>
                              </m:accPr>
                              <m:e>
                                <m:r>
                                  <a:rPr lang="en-US" sz="9600" i="1">
                                    <a:latin typeface="Cambria Math"/>
                                  </a:rPr>
                                  <m:t>𝑊</m:t>
                                </m:r>
                              </m:e>
                            </m:acc>
                          </m:e>
                          <m:sub>
                            <m:r>
                              <a:rPr lang="en-US" sz="9600" i="1">
                                <a:latin typeface="Cambria Math"/>
                              </a:rPr>
                              <m:t>𝑆</m:t>
                            </m:r>
                          </m:sub>
                        </m:sSub>
                        <m:r>
                          <a:rPr lang="en-US" sz="9600" i="1">
                            <a:latin typeface="Cambria Math"/>
                          </a:rPr>
                          <m:t>−</m:t>
                        </m:r>
                        <m:sSup>
                          <m:sSupPr>
                            <m:ctrlPr>
                              <a:rPr lang="en-US" sz="9600" i="1">
                                <a:latin typeface="Cambria Math" panose="02040503050406030204" pitchFamily="18" charset="0"/>
                              </a:rPr>
                            </m:ctrlPr>
                          </m:sSupPr>
                          <m:e>
                            <m:r>
                              <a:rPr lang="en-US" sz="9600" i="1">
                                <a:latin typeface="Cambria Math"/>
                              </a:rPr>
                              <m:t>∆</m:t>
                            </m:r>
                            <m:sSub>
                              <m:sSubPr>
                                <m:ctrlPr>
                                  <a:rPr lang="en-US" sz="9600" i="1">
                                    <a:latin typeface="Cambria Math" panose="02040503050406030204" pitchFamily="18" charset="0"/>
                                  </a:rPr>
                                </m:ctrlPr>
                              </m:sSubPr>
                              <m:e>
                                <m:r>
                                  <a:rPr lang="en-US" sz="9600" i="1">
                                    <a:latin typeface="Cambria Math"/>
                                  </a:rPr>
                                  <m:t>𝐻</m:t>
                                </m:r>
                              </m:e>
                              <m:sub>
                                <m:r>
                                  <a:rPr lang="en-US" sz="9600" i="1">
                                    <a:latin typeface="Cambria Math"/>
                                  </a:rPr>
                                  <m:t>𝑅𝑥</m:t>
                                </m:r>
                              </m:sub>
                            </m:sSub>
                          </m:e>
                          <m:sup>
                            <m:r>
                              <a:rPr lang="en-US" sz="9600" i="1">
                                <a:latin typeface="Cambria Math"/>
                              </a:rPr>
                              <m:t>𝑜</m:t>
                            </m:r>
                          </m:sup>
                        </m:sSup>
                        <m:sSub>
                          <m:sSubPr>
                            <m:ctrlPr>
                              <a:rPr lang="en-US" sz="9600" i="1">
                                <a:latin typeface="Cambria Math" panose="02040503050406030204" pitchFamily="18" charset="0"/>
                              </a:rPr>
                            </m:ctrlPr>
                          </m:sSubPr>
                          <m:e>
                            <m:r>
                              <a:rPr lang="en-US" sz="9600" i="1">
                                <a:latin typeface="Cambria Math"/>
                              </a:rPr>
                              <m:t>𝑁</m:t>
                            </m:r>
                          </m:e>
                          <m:sub>
                            <m:r>
                              <a:rPr lang="en-US" sz="9600" i="1">
                                <a:latin typeface="Cambria Math"/>
                              </a:rPr>
                              <m:t>𝐴</m:t>
                            </m:r>
                            <m:r>
                              <a:rPr lang="en-US" sz="9600" i="1">
                                <a:latin typeface="Cambria Math"/>
                              </a:rPr>
                              <m:t>0</m:t>
                            </m:r>
                          </m:sub>
                        </m:sSub>
                        <m:f>
                          <m:fPr>
                            <m:ctrlPr>
                              <a:rPr lang="en-US" sz="9600" i="1">
                                <a:latin typeface="Cambria Math" panose="02040503050406030204" pitchFamily="18" charset="0"/>
                              </a:rPr>
                            </m:ctrlPr>
                          </m:fPr>
                          <m:num>
                            <m:sSub>
                              <m:sSubPr>
                                <m:ctrlPr>
                                  <a:rPr lang="en-US" sz="9600" i="1">
                                    <a:latin typeface="Cambria Math" panose="02040503050406030204" pitchFamily="18" charset="0"/>
                                  </a:rPr>
                                </m:ctrlPr>
                              </m:sSubPr>
                              <m:e>
                                <m:r>
                                  <a:rPr lang="en-US" sz="9600" i="1">
                                    <a:latin typeface="Cambria Math"/>
                                  </a:rPr>
                                  <m:t>𝑑𝑋</m:t>
                                </m:r>
                              </m:e>
                              <m:sub>
                                <m:r>
                                  <a:rPr lang="en-US" sz="9600" i="1">
                                    <a:latin typeface="Cambria Math"/>
                                  </a:rPr>
                                  <m:t>𝐴</m:t>
                                </m:r>
                              </m:sub>
                            </m:sSub>
                          </m:num>
                          <m:den>
                            <m:r>
                              <a:rPr lang="en-US" sz="9600" i="1">
                                <a:latin typeface="Cambria Math"/>
                              </a:rPr>
                              <m:t>𝑑𝑡</m:t>
                            </m:r>
                          </m:den>
                        </m:f>
                      </m:num>
                      <m:den>
                        <m:sSub>
                          <m:sSubPr>
                            <m:ctrlPr>
                              <a:rPr lang="en-US" sz="9600" i="1">
                                <a:latin typeface="Cambria Math" panose="02040503050406030204" pitchFamily="18" charset="0"/>
                              </a:rPr>
                            </m:ctrlPr>
                          </m:sSubPr>
                          <m:e>
                            <m:r>
                              <a:rPr lang="en-US" sz="9600" i="1">
                                <a:latin typeface="Cambria Math"/>
                              </a:rPr>
                              <m:t>𝑁</m:t>
                            </m:r>
                          </m:e>
                          <m:sub>
                            <m:r>
                              <a:rPr lang="en-US" sz="9600" i="1">
                                <a:latin typeface="Cambria Math"/>
                              </a:rPr>
                              <m:t>𝐴</m:t>
                            </m:r>
                            <m:r>
                              <a:rPr lang="en-US" sz="9600" i="1">
                                <a:latin typeface="Cambria Math"/>
                              </a:rPr>
                              <m:t>0</m:t>
                            </m:r>
                          </m:sub>
                        </m:sSub>
                        <m:nary>
                          <m:naryPr>
                            <m:chr m:val="∑"/>
                            <m:limLoc m:val="undOvr"/>
                            <m:subHide m:val="on"/>
                            <m:supHide m:val="on"/>
                            <m:ctrlPr>
                              <a:rPr lang="en-US" sz="9600" i="1">
                                <a:latin typeface="Cambria Math" panose="02040503050406030204" pitchFamily="18" charset="0"/>
                              </a:rPr>
                            </m:ctrlPr>
                          </m:naryPr>
                          <m:sub/>
                          <m:sup/>
                          <m:e>
                            <m:sSub>
                              <m:sSubPr>
                                <m:ctrlPr>
                                  <a:rPr lang="en-US" sz="9600" i="1">
                                    <a:latin typeface="Cambria Math" panose="02040503050406030204" pitchFamily="18" charset="0"/>
                                  </a:rPr>
                                </m:ctrlPr>
                              </m:sSubPr>
                              <m:e>
                                <m:r>
                                  <a:rPr lang="en-US" sz="9600" i="1">
                                    <a:latin typeface="Cambria Math"/>
                                  </a:rPr>
                                  <m:t>𝛩</m:t>
                                </m:r>
                              </m:e>
                              <m:sub>
                                <m:r>
                                  <a:rPr lang="en-US" sz="9600" i="1">
                                    <a:latin typeface="Cambria Math"/>
                                  </a:rPr>
                                  <m:t>𝑖</m:t>
                                </m:r>
                              </m:sub>
                            </m:sSub>
                            <m:sSub>
                              <m:sSubPr>
                                <m:ctrlPr>
                                  <a:rPr lang="en-US" sz="9600" i="1">
                                    <a:latin typeface="Cambria Math" panose="02040503050406030204" pitchFamily="18" charset="0"/>
                                  </a:rPr>
                                </m:ctrlPr>
                              </m:sSubPr>
                              <m:e>
                                <m:r>
                                  <a:rPr lang="en-US" sz="9600" i="1">
                                    <a:latin typeface="Cambria Math"/>
                                  </a:rPr>
                                  <m:t>𝐶</m:t>
                                </m:r>
                              </m:e>
                              <m:sub>
                                <m:sSub>
                                  <m:sSubPr>
                                    <m:ctrlPr>
                                      <a:rPr lang="en-US" sz="9600" i="1">
                                        <a:latin typeface="Cambria Math" panose="02040503050406030204" pitchFamily="18" charset="0"/>
                                      </a:rPr>
                                    </m:ctrlPr>
                                  </m:sSubPr>
                                  <m:e>
                                    <m:r>
                                      <a:rPr lang="en-US" sz="9600" i="1">
                                        <a:latin typeface="Cambria Math"/>
                                      </a:rPr>
                                      <m:t>𝑃</m:t>
                                    </m:r>
                                  </m:e>
                                  <m:sub>
                                    <m:r>
                                      <a:rPr lang="en-US" sz="9600" i="1">
                                        <a:latin typeface="Cambria Math"/>
                                      </a:rPr>
                                      <m:t>𝑖</m:t>
                                    </m:r>
                                  </m:sub>
                                </m:sSub>
                              </m:sub>
                            </m:sSub>
                          </m:e>
                        </m:nary>
                      </m:den>
                    </m:f>
                  </m:oMath>
                </a14:m>
                <a:r>
                  <a:rPr lang="en-US" sz="9600" dirty="0">
                    <a:latin typeface="Times New Roman" panose="02020603050405020304" pitchFamily="18" charset="0"/>
                    <a:cs typeface="Times New Roman" panose="02020603050405020304" pitchFamily="18" charset="0"/>
                  </a:rPr>
                  <a:t>                                    (2.47)                                                                                      </a:t>
                </a:r>
              </a:p>
              <a:p>
                <a:pPr marL="0" indent="0">
                  <a:buNone/>
                </a:pPr>
                <a:endParaRPr lang="en-US" sz="3800" dirty="0">
                  <a:latin typeface="Times New Roman" panose="02020603050405020304" pitchFamily="18" charset="0"/>
                  <a:cs typeface="Times New Roman" panose="02020603050405020304" pitchFamily="18" charset="0"/>
                </a:endParaRPr>
              </a:p>
              <a:p>
                <a:pPr marL="0" indent="0">
                  <a:buNone/>
                </a:pPr>
                <a:endParaRPr lang="en-US" dirty="0"/>
              </a:p>
            </p:txBody>
          </p:sp>
        </mc:Choice>
        <mc:Fallback xmlns="">
          <p:sp>
            <p:nvSpPr>
              <p:cNvPr id="3" name="Content Placeholder 2">
                <a:extLst>
                  <a:ext uri="{FF2B5EF4-FFF2-40B4-BE49-F238E27FC236}">
                    <a16:creationId xmlns:a16="http://schemas.microsoft.com/office/drawing/2014/main" id="{7261DFAC-8380-5E39-5EA1-D99836721EB6}"/>
                  </a:ext>
                </a:extLst>
              </p:cNvPr>
              <p:cNvSpPr>
                <a:spLocks noGrp="1" noRot="1" noChangeAspect="1" noMove="1" noResize="1" noEditPoints="1" noAdjustHandles="1" noChangeArrowheads="1" noChangeShapeType="1" noTextEdit="1"/>
              </p:cNvSpPr>
              <p:nvPr>
                <p:ph idx="1"/>
              </p:nvPr>
            </p:nvSpPr>
            <p:spPr>
              <a:xfrm>
                <a:off x="457200" y="598000"/>
                <a:ext cx="8229600" cy="5758350"/>
              </a:xfrm>
              <a:blipFill>
                <a:blip r:embed="rId2"/>
                <a:stretch>
                  <a:fillRect l="-1111"/>
                </a:stretch>
              </a:blipFill>
            </p:spPr>
            <p:txBody>
              <a:bodyPr/>
              <a:lstStyle/>
              <a:p>
                <a:r>
                  <a:rPr lang="en-US">
                    <a:noFill/>
                  </a:rPr>
                  <a:t> </a:t>
                </a:r>
              </a:p>
            </p:txBody>
          </p:sp>
        </mc:Fallback>
      </mc:AlternateContent>
      <p:sp>
        <p:nvSpPr>
          <p:cNvPr id="5" name="Slide Number Placeholder 4">
            <a:extLst>
              <a:ext uri="{FF2B5EF4-FFF2-40B4-BE49-F238E27FC236}">
                <a16:creationId xmlns:a16="http://schemas.microsoft.com/office/drawing/2014/main" id="{DCF534BA-FE36-B6C6-FF34-75B703AE8261}"/>
              </a:ext>
            </a:extLst>
          </p:cNvPr>
          <p:cNvSpPr>
            <a:spLocks noGrp="1"/>
          </p:cNvSpPr>
          <p:nvPr>
            <p:ph type="sldNum" sz="quarter" idx="12"/>
          </p:nvPr>
        </p:nvSpPr>
        <p:spPr/>
        <p:txBody>
          <a:bodyPr/>
          <a:lstStyle/>
          <a:p>
            <a:fld id="{23FDA976-B38A-4EC8-851D-4FD5675DB126}" type="slidenum">
              <a:rPr lang="en-US" smtClean="0"/>
              <a:t>44</a:t>
            </a:fld>
            <a:endParaRPr lang="en-US"/>
          </a:p>
        </p:txBody>
      </p:sp>
      <p:sp>
        <p:nvSpPr>
          <p:cNvPr id="6" name="Title 1">
            <a:extLst>
              <a:ext uri="{FF2B5EF4-FFF2-40B4-BE49-F238E27FC236}">
                <a16:creationId xmlns:a16="http://schemas.microsoft.com/office/drawing/2014/main" id="{E83B7954-C0A4-93AD-8D53-817DC81A1017}"/>
              </a:ext>
            </a:extLst>
          </p:cNvPr>
          <p:cNvSpPr>
            <a:spLocks noGrp="1"/>
          </p:cNvSpPr>
          <p:nvPr>
            <p:ph type="title"/>
          </p:nvPr>
        </p:nvSpPr>
        <p:spPr>
          <a:xfrm>
            <a:off x="457200" y="163029"/>
            <a:ext cx="8229600" cy="434971"/>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p:cxnSp>
        <p:nvCxnSpPr>
          <p:cNvPr id="7" name="Straight Connector 6">
            <a:extLst>
              <a:ext uri="{FF2B5EF4-FFF2-40B4-BE49-F238E27FC236}">
                <a16:creationId xmlns:a16="http://schemas.microsoft.com/office/drawing/2014/main" id="{F3C8A833-BF68-D853-EEE7-0F782F9E7C50}"/>
              </a:ext>
            </a:extLst>
          </p:cNvPr>
          <p:cNvCxnSpPr>
            <a:cxnSpLocks/>
          </p:cNvCxnSpPr>
          <p:nvPr/>
        </p:nvCxnSpPr>
        <p:spPr>
          <a:xfrm>
            <a:off x="0" y="631130"/>
            <a:ext cx="91440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2" name="Straight Connector 1">
            <a:extLst>
              <a:ext uri="{FF2B5EF4-FFF2-40B4-BE49-F238E27FC236}">
                <a16:creationId xmlns:a16="http://schemas.microsoft.com/office/drawing/2014/main" id="{0DFE2F66-6510-046A-77C2-61FC243828B9}"/>
              </a:ext>
            </a:extLst>
          </p:cNvPr>
          <p:cNvCxnSpPr>
            <a:cxnSpLocks/>
          </p:cNvCxnSpPr>
          <p:nvPr/>
        </p:nvCxnSpPr>
        <p:spPr>
          <a:xfrm>
            <a:off x="0" y="6356350"/>
            <a:ext cx="8839200" cy="0"/>
          </a:xfrm>
          <a:prstGeom prst="line">
            <a:avLst/>
          </a:prstGeom>
        </p:spPr>
        <p:style>
          <a:lnRef idx="3">
            <a:schemeClr val="accent1"/>
          </a:lnRef>
          <a:fillRef idx="0">
            <a:schemeClr val="accent1"/>
          </a:fillRef>
          <a:effectRef idx="2">
            <a:schemeClr val="accent1"/>
          </a:effectRef>
          <a:fontRef idx="minor">
            <a:schemeClr val="tx1"/>
          </a:fontRef>
        </p:style>
      </p:cxnSp>
      <p:sp>
        <p:nvSpPr>
          <p:cNvPr id="4" name="Slide Number Placeholder 5">
            <a:extLst>
              <a:ext uri="{FF2B5EF4-FFF2-40B4-BE49-F238E27FC236}">
                <a16:creationId xmlns:a16="http://schemas.microsoft.com/office/drawing/2014/main" id="{2003AEC4-898D-D597-6C7A-538C2B26C730}"/>
              </a:ext>
            </a:extLst>
          </p:cNvPr>
          <p:cNvSpPr txBox="1">
            <a:spLocks/>
          </p:cNvSpPr>
          <p:nvPr/>
        </p:nvSpPr>
        <p:spPr>
          <a:xfrm>
            <a:off x="1676400" y="6372915"/>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44</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0494076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304799" y="685800"/>
                <a:ext cx="8531087" cy="5670550"/>
              </a:xfrm>
            </p:spPr>
            <p:txBody>
              <a:bodyPr>
                <a:normAutofit/>
              </a:bodyPr>
              <a:lstStyle/>
              <a:p>
                <a:pPr marL="0" indent="0">
                  <a:buNone/>
                </a:pPr>
                <a:r>
                  <a:rPr lang="en-US" sz="2400" dirty="0">
                    <a:latin typeface="Times New Roman" panose="02020603050405020304" pitchFamily="18" charset="0"/>
                    <a:cs typeface="Times New Roman" panose="02020603050405020304" pitchFamily="18" charset="0"/>
                  </a:rPr>
                  <a:t>For slow mixing,  the work done by stirrer is neglected, </a:t>
                </a:r>
                <a14:m>
                  <m:oMath xmlns:m="http://schemas.openxmlformats.org/officeDocument/2006/math">
                    <m:sSub>
                      <m:sSubPr>
                        <m:ctrlPr>
                          <a:rPr lang="en-US" sz="2400" i="1">
                            <a:latin typeface="Cambria Math" panose="02040503050406030204" pitchFamily="18" charset="0"/>
                          </a:rPr>
                        </m:ctrlPr>
                      </m:sSubPr>
                      <m:e>
                        <m:acc>
                          <m:accPr>
                            <m:chr m:val="̇"/>
                            <m:ctrlPr>
                              <a:rPr lang="en-US" sz="2400" i="1">
                                <a:latin typeface="Cambria Math" panose="02040503050406030204" pitchFamily="18" charset="0"/>
                              </a:rPr>
                            </m:ctrlPr>
                          </m:accPr>
                          <m:e>
                            <m:r>
                              <a:rPr lang="en-US" sz="2400" i="1">
                                <a:latin typeface="Cambria Math"/>
                              </a:rPr>
                              <m:t>𝑊</m:t>
                            </m:r>
                          </m:e>
                        </m:acc>
                      </m:e>
                      <m:sub>
                        <m:r>
                          <a:rPr lang="en-US" sz="2400" i="1">
                            <a:latin typeface="Cambria Math"/>
                          </a:rPr>
                          <m:t>𝑠</m:t>
                        </m:r>
                      </m:sub>
                    </m:sSub>
                    <m:r>
                      <a:rPr lang="en-US" sz="2400" i="1" smtClean="0">
                        <a:latin typeface="Cambria Math"/>
                        <a:ea typeface="Cambria Math"/>
                      </a:rPr>
                      <m:t>≅</m:t>
                    </m:r>
                    <m:r>
                      <a:rPr lang="en-US" sz="2400" i="1">
                        <a:latin typeface="Cambria Math"/>
                      </a:rPr>
                      <m:t>0</m:t>
                    </m:r>
                  </m:oMath>
                </a14:m>
                <a:r>
                  <a:rPr lang="en-US" sz="2400" dirty="0">
                    <a:latin typeface="Times New Roman" panose="02020603050405020304" pitchFamily="18" charset="0"/>
                    <a:cs typeface="Times New Roman" panose="02020603050405020304" pitchFamily="18" charset="0"/>
                  </a:rPr>
                  <a:t>, the energy equation becomes:</a:t>
                </a:r>
              </a:p>
              <a:p>
                <a:pPr marL="0" indent="0">
                  <a:buNone/>
                </a:pPr>
                <a14:m>
                  <m:oMath xmlns:m="http://schemas.openxmlformats.org/officeDocument/2006/math">
                    <m:r>
                      <a:rPr lang="en-US" sz="2400" i="1" smtClean="0">
                        <a:latin typeface="Cambria Math"/>
                      </a:rPr>
                      <m:t>0=</m:t>
                    </m:r>
                    <m:f>
                      <m:fPr>
                        <m:ctrlPr>
                          <a:rPr lang="en-US" sz="2400" i="1">
                            <a:latin typeface="Cambria Math" panose="02040503050406030204" pitchFamily="18" charset="0"/>
                          </a:rPr>
                        </m:ctrlPr>
                      </m:fPr>
                      <m:num>
                        <m:acc>
                          <m:accPr>
                            <m:chr m:val="̇"/>
                            <m:ctrlPr>
                              <a:rPr lang="en-US" sz="2400" i="1">
                                <a:latin typeface="Cambria Math" panose="02040503050406030204" pitchFamily="18" charset="0"/>
                              </a:rPr>
                            </m:ctrlPr>
                          </m:accPr>
                          <m:e>
                            <m:r>
                              <a:rPr lang="en-US" sz="2400" i="1">
                                <a:latin typeface="Cambria Math"/>
                              </a:rPr>
                              <m:t>𝑄</m:t>
                            </m:r>
                          </m:e>
                        </m:acc>
                        <m:r>
                          <a:rPr lang="en-US" sz="2400" i="1">
                            <a:latin typeface="Cambria Math"/>
                          </a:rPr>
                          <m:t>    −</m:t>
                        </m:r>
                        <m:sSup>
                          <m:sSupPr>
                            <m:ctrlPr>
                              <a:rPr lang="en-US" sz="2400" i="1">
                                <a:latin typeface="Cambria Math" panose="02040503050406030204" pitchFamily="18" charset="0"/>
                              </a:rPr>
                            </m:ctrlPr>
                          </m:sSupPr>
                          <m:e>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𝐻</m:t>
                                </m:r>
                              </m:e>
                              <m:sub>
                                <m:r>
                                  <a:rPr lang="en-US" sz="2400" i="1">
                                    <a:latin typeface="Cambria Math"/>
                                  </a:rPr>
                                  <m:t>𝑅𝑥</m:t>
                                </m:r>
                              </m:sub>
                            </m:sSub>
                          </m:e>
                          <m:sup>
                            <m:r>
                              <a:rPr lang="en-US" sz="2400" i="1">
                                <a:latin typeface="Cambria Math"/>
                              </a:rPr>
                              <m:t>𝑜</m:t>
                            </m:r>
                          </m:sup>
                        </m:sSup>
                        <m:sSub>
                          <m:sSubPr>
                            <m:ctrlPr>
                              <a:rPr lang="en-US" sz="2400" i="1">
                                <a:latin typeface="Cambria Math" panose="02040503050406030204" pitchFamily="18" charset="0"/>
                              </a:rPr>
                            </m:ctrlPr>
                          </m:sSubPr>
                          <m:e>
                            <m:r>
                              <a:rPr lang="en-US" sz="2400" i="1">
                                <a:latin typeface="Cambria Math"/>
                              </a:rPr>
                              <m:t>𝑁</m:t>
                            </m:r>
                          </m:e>
                          <m:sub>
                            <m:r>
                              <a:rPr lang="en-US" sz="2400" i="1">
                                <a:latin typeface="Cambria Math"/>
                              </a:rPr>
                              <m:t>𝐴</m:t>
                            </m:r>
                            <m:r>
                              <a:rPr lang="en-US" sz="2400" i="1">
                                <a:latin typeface="Cambria Math"/>
                              </a:rPr>
                              <m:t>0</m:t>
                            </m:r>
                          </m:sub>
                        </m:sSub>
                        <m:f>
                          <m:fPr>
                            <m:ctrlPr>
                              <a:rPr lang="en-US" sz="2400" i="1">
                                <a:latin typeface="Cambria Math" panose="02040503050406030204" pitchFamily="18" charset="0"/>
                              </a:rPr>
                            </m:ctrlPr>
                          </m:fPr>
                          <m:num>
                            <m:sSub>
                              <m:sSubPr>
                                <m:ctrlPr>
                                  <a:rPr lang="en-US" sz="2400" i="1">
                                    <a:latin typeface="Cambria Math" panose="02040503050406030204" pitchFamily="18" charset="0"/>
                                  </a:rPr>
                                </m:ctrlPr>
                              </m:sSubPr>
                              <m:e>
                                <m:r>
                                  <a:rPr lang="en-US" sz="2400" i="1">
                                    <a:latin typeface="Cambria Math"/>
                                  </a:rPr>
                                  <m:t>𝑑𝑋</m:t>
                                </m:r>
                              </m:e>
                              <m:sub>
                                <m:r>
                                  <a:rPr lang="en-US" sz="2400" i="1">
                                    <a:latin typeface="Cambria Math"/>
                                  </a:rPr>
                                  <m:t>𝐴</m:t>
                                </m:r>
                              </m:sub>
                            </m:sSub>
                          </m:num>
                          <m:den>
                            <m:r>
                              <a:rPr lang="en-US" sz="2400" i="1">
                                <a:latin typeface="Cambria Math"/>
                              </a:rPr>
                              <m:t>𝑑𝑡</m:t>
                            </m:r>
                          </m:den>
                        </m:f>
                      </m:num>
                      <m:den>
                        <m:sSub>
                          <m:sSubPr>
                            <m:ctrlPr>
                              <a:rPr lang="en-US" sz="2400" i="1">
                                <a:latin typeface="Cambria Math" panose="02040503050406030204" pitchFamily="18" charset="0"/>
                              </a:rPr>
                            </m:ctrlPr>
                          </m:sSubPr>
                          <m:e>
                            <m:r>
                              <a:rPr lang="en-US" sz="2400" i="1">
                                <a:latin typeface="Cambria Math"/>
                              </a:rPr>
                              <m:t>𝑁</m:t>
                            </m:r>
                          </m:e>
                          <m:sub>
                            <m:r>
                              <a:rPr lang="en-US" sz="2400" i="1">
                                <a:latin typeface="Cambria Math"/>
                              </a:rPr>
                              <m:t>𝐴</m:t>
                            </m:r>
                            <m:r>
                              <a:rPr lang="en-US" sz="2400" i="1">
                                <a:latin typeface="Cambria Math"/>
                              </a:rPr>
                              <m:t>0</m:t>
                            </m:r>
                          </m:sub>
                        </m:sSub>
                        <m:nary>
                          <m:naryPr>
                            <m:chr m:val="∑"/>
                            <m:limLoc m:val="undOvr"/>
                            <m:subHide m:val="on"/>
                            <m:supHide m:val="on"/>
                            <m:ctrlPr>
                              <a:rPr lang="en-US" sz="2400" i="1">
                                <a:latin typeface="Cambria Math" panose="02040503050406030204" pitchFamily="18" charset="0"/>
                              </a:rPr>
                            </m:ctrlPr>
                          </m:naryPr>
                          <m:sub/>
                          <m:sup/>
                          <m:e>
                            <m:sSub>
                              <m:sSubPr>
                                <m:ctrlPr>
                                  <a:rPr lang="en-US" sz="2400" i="1">
                                    <a:latin typeface="Cambria Math" panose="02040503050406030204" pitchFamily="18" charset="0"/>
                                  </a:rPr>
                                </m:ctrlPr>
                              </m:sSubPr>
                              <m:e>
                                <m:r>
                                  <a:rPr lang="en-US" sz="2400" i="1">
                                    <a:latin typeface="Cambria Math"/>
                                  </a:rPr>
                                  <m:t>𝛩</m:t>
                                </m:r>
                              </m:e>
                              <m:sub>
                                <m:r>
                                  <a:rPr lang="en-US" sz="2400" i="1">
                                    <a:latin typeface="Cambria Math"/>
                                  </a:rPr>
                                  <m:t>𝑖</m:t>
                                </m:r>
                              </m:sub>
                            </m:sSub>
                            <m:sSub>
                              <m:sSubPr>
                                <m:ctrlPr>
                                  <a:rPr lang="en-US" sz="2400" i="1">
                                    <a:latin typeface="Cambria Math" panose="02040503050406030204" pitchFamily="18" charset="0"/>
                                  </a:rPr>
                                </m:ctrlPr>
                              </m:sSubPr>
                              <m:e>
                                <m:r>
                                  <a:rPr lang="en-US" sz="2400" i="1">
                                    <a:latin typeface="Cambria Math"/>
                                  </a:rPr>
                                  <m:t>𝐶</m:t>
                                </m:r>
                              </m:e>
                              <m:sub>
                                <m:sSub>
                                  <m:sSubPr>
                                    <m:ctrlPr>
                                      <a:rPr lang="en-US" sz="2400" i="1">
                                        <a:latin typeface="Cambria Math" panose="02040503050406030204" pitchFamily="18" charset="0"/>
                                      </a:rPr>
                                    </m:ctrlPr>
                                  </m:sSubPr>
                                  <m:e>
                                    <m:r>
                                      <a:rPr lang="en-US" sz="2400" i="1">
                                        <a:latin typeface="Cambria Math"/>
                                      </a:rPr>
                                      <m:t>𝑃</m:t>
                                    </m:r>
                                  </m:e>
                                  <m:sub>
                                    <m:r>
                                      <a:rPr lang="en-US" sz="2400" i="1">
                                        <a:latin typeface="Cambria Math"/>
                                      </a:rPr>
                                      <m:t>𝑖</m:t>
                                    </m:r>
                                  </m:sub>
                                </m:sSub>
                              </m:sub>
                            </m:sSub>
                          </m:e>
                        </m:nary>
                      </m:den>
                    </m:f>
                  </m:oMath>
                </a14:m>
                <a:r>
                  <a:rPr lang="en-US" sz="2400" dirty="0">
                    <a:latin typeface="Times New Roman" panose="02020603050405020304" pitchFamily="18" charset="0"/>
                    <a:cs typeface="Times New Roman" panose="02020603050405020304" pitchFamily="18" charset="0"/>
                  </a:rPr>
                  <a:t>                                              (2.48)</a:t>
                </a:r>
                <a:endParaRPr lang="en-US" sz="2400" i="1" dirty="0">
                  <a:latin typeface="Times New Roman" panose="02020603050405020304" pitchFamily="18" charset="0"/>
                  <a:cs typeface="Times New Roman" panose="02020603050405020304" pitchFamily="18" charset="0"/>
                </a:endParaRPr>
              </a:p>
              <a:p>
                <a:pPr marL="0" indent="0">
                  <a:buNone/>
                </a:pPr>
                <a14:m>
                  <m:oMath xmlns:m="http://schemas.openxmlformats.org/officeDocument/2006/math">
                    <m:acc>
                      <m:accPr>
                        <m:chr m:val="̇"/>
                        <m:ctrlPr>
                          <a:rPr lang="en-US" sz="2400" i="1">
                            <a:latin typeface="Cambria Math" panose="02040503050406030204" pitchFamily="18" charset="0"/>
                          </a:rPr>
                        </m:ctrlPr>
                      </m:accPr>
                      <m:e>
                        <m:r>
                          <a:rPr lang="en-US" sz="2400" i="1">
                            <a:latin typeface="Cambria Math"/>
                          </a:rPr>
                          <m:t>𝑄</m:t>
                        </m:r>
                      </m:e>
                    </m:acc>
                    <m:r>
                      <a:rPr lang="en-US" sz="2400" i="1">
                        <a:latin typeface="Cambria Math"/>
                      </a:rPr>
                      <m:t>    −</m:t>
                    </m:r>
                    <m:sSup>
                      <m:sSupPr>
                        <m:ctrlPr>
                          <a:rPr lang="en-US" sz="2400" i="1">
                            <a:latin typeface="Cambria Math" panose="02040503050406030204" pitchFamily="18" charset="0"/>
                          </a:rPr>
                        </m:ctrlPr>
                      </m:sSupPr>
                      <m:e>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𝐻</m:t>
                            </m:r>
                          </m:e>
                          <m:sub>
                            <m:r>
                              <a:rPr lang="en-US" sz="2400" i="1">
                                <a:latin typeface="Cambria Math"/>
                              </a:rPr>
                              <m:t>𝑅𝑥</m:t>
                            </m:r>
                          </m:sub>
                        </m:sSub>
                      </m:e>
                      <m:sup>
                        <m:r>
                          <a:rPr lang="en-US" sz="2400" i="1">
                            <a:latin typeface="Cambria Math"/>
                          </a:rPr>
                          <m:t>𝑜</m:t>
                        </m:r>
                      </m:sup>
                    </m:sSup>
                    <m:sSub>
                      <m:sSubPr>
                        <m:ctrlPr>
                          <a:rPr lang="en-US" sz="2400" i="1">
                            <a:latin typeface="Cambria Math" panose="02040503050406030204" pitchFamily="18" charset="0"/>
                          </a:rPr>
                        </m:ctrlPr>
                      </m:sSubPr>
                      <m:e>
                        <m:r>
                          <a:rPr lang="en-US" sz="2400" i="1">
                            <a:latin typeface="Cambria Math"/>
                          </a:rPr>
                          <m:t>𝑁</m:t>
                        </m:r>
                      </m:e>
                      <m:sub>
                        <m:r>
                          <a:rPr lang="en-US" sz="2400" i="1">
                            <a:latin typeface="Cambria Math"/>
                          </a:rPr>
                          <m:t>𝐴</m:t>
                        </m:r>
                        <m:r>
                          <a:rPr lang="en-US" sz="2400" i="1">
                            <a:latin typeface="Cambria Math"/>
                          </a:rPr>
                          <m:t>0</m:t>
                        </m:r>
                      </m:sub>
                    </m:sSub>
                    <m:f>
                      <m:fPr>
                        <m:ctrlPr>
                          <a:rPr lang="en-US" sz="2400" i="1">
                            <a:latin typeface="Cambria Math" panose="02040503050406030204" pitchFamily="18" charset="0"/>
                          </a:rPr>
                        </m:ctrlPr>
                      </m:fPr>
                      <m:num>
                        <m:sSub>
                          <m:sSubPr>
                            <m:ctrlPr>
                              <a:rPr lang="en-US" sz="2400" i="1">
                                <a:latin typeface="Cambria Math" panose="02040503050406030204" pitchFamily="18" charset="0"/>
                              </a:rPr>
                            </m:ctrlPr>
                          </m:sSubPr>
                          <m:e>
                            <m:r>
                              <a:rPr lang="en-US" sz="2400" i="1">
                                <a:latin typeface="Cambria Math"/>
                              </a:rPr>
                              <m:t>𝑑𝑋</m:t>
                            </m:r>
                          </m:e>
                          <m:sub>
                            <m:r>
                              <a:rPr lang="en-US" sz="2400" i="1">
                                <a:latin typeface="Cambria Math"/>
                              </a:rPr>
                              <m:t>𝐴</m:t>
                            </m:r>
                          </m:sub>
                        </m:sSub>
                      </m:num>
                      <m:den>
                        <m:r>
                          <a:rPr lang="en-US" sz="2400" i="1">
                            <a:latin typeface="Cambria Math"/>
                          </a:rPr>
                          <m:t>𝑑𝑡</m:t>
                        </m:r>
                      </m:den>
                    </m:f>
                    <m:r>
                      <a:rPr lang="en-US" sz="2400" i="1">
                        <a:latin typeface="Cambria Math"/>
                      </a:rPr>
                      <m:t>=0</m:t>
                    </m:r>
                    <m:r>
                      <a:rPr lang="en-US" sz="2400" b="0" i="1" smtClean="0">
                        <a:latin typeface="Cambria Math" panose="02040503050406030204" pitchFamily="18" charset="0"/>
                      </a:rPr>
                      <m:t>  </m:t>
                    </m:r>
                  </m:oMath>
                </a14:m>
                <a:r>
                  <a:rPr lang="en-US" sz="2400" dirty="0">
                    <a:latin typeface="Times New Roman" panose="02020603050405020304" pitchFamily="18" charset="0"/>
                    <a:cs typeface="Times New Roman" panose="02020603050405020304" pitchFamily="18" charset="0"/>
                  </a:rPr>
                  <a:t>                                     (2.49)</a:t>
                </a:r>
                <a:endParaRPr lang="en-US" sz="2400" i="1" dirty="0">
                  <a:latin typeface="Times New Roman" panose="02020603050405020304" pitchFamily="18" charset="0"/>
                  <a:cs typeface="Times New Roman" panose="02020603050405020304" pitchFamily="18" charset="0"/>
                </a:endParaRPr>
              </a:p>
              <a:p>
                <a:pPr marL="0" indent="0">
                  <a:buNone/>
                </a:pPr>
                <a14:m>
                  <m:oMath xmlns:m="http://schemas.openxmlformats.org/officeDocument/2006/math">
                    <m:sSup>
                      <m:sSupPr>
                        <m:ctrlPr>
                          <a:rPr lang="en-US" sz="2400" i="1">
                            <a:latin typeface="Cambria Math" panose="02040503050406030204" pitchFamily="18" charset="0"/>
                          </a:rPr>
                        </m:ctrlPr>
                      </m:sSupPr>
                      <m:e>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𝐻</m:t>
                            </m:r>
                          </m:e>
                          <m:sub>
                            <m:r>
                              <a:rPr lang="en-US" sz="2400" i="1">
                                <a:latin typeface="Cambria Math"/>
                              </a:rPr>
                              <m:t>𝑅𝑥</m:t>
                            </m:r>
                          </m:sub>
                        </m:sSub>
                      </m:e>
                      <m:sup>
                        <m:r>
                          <a:rPr lang="en-US" sz="2400" i="1">
                            <a:latin typeface="Cambria Math"/>
                          </a:rPr>
                          <m:t>𝑜</m:t>
                        </m:r>
                      </m:sup>
                    </m:sSup>
                    <m:sSub>
                      <m:sSubPr>
                        <m:ctrlPr>
                          <a:rPr lang="en-US" sz="2400" i="1">
                            <a:latin typeface="Cambria Math" panose="02040503050406030204" pitchFamily="18" charset="0"/>
                          </a:rPr>
                        </m:ctrlPr>
                      </m:sSubPr>
                      <m:e>
                        <m:r>
                          <a:rPr lang="en-US" sz="2400" i="1">
                            <a:latin typeface="Cambria Math"/>
                          </a:rPr>
                          <m:t>𝑁</m:t>
                        </m:r>
                      </m:e>
                      <m:sub>
                        <m:r>
                          <a:rPr lang="en-US" sz="2400" i="1">
                            <a:latin typeface="Cambria Math"/>
                          </a:rPr>
                          <m:t>𝐴</m:t>
                        </m:r>
                        <m:r>
                          <a:rPr lang="en-US" sz="2400" i="1">
                            <a:latin typeface="Cambria Math"/>
                          </a:rPr>
                          <m:t>0</m:t>
                        </m:r>
                      </m:sub>
                    </m:sSub>
                    <m:f>
                      <m:fPr>
                        <m:ctrlPr>
                          <a:rPr lang="en-US" sz="2400" i="1">
                            <a:latin typeface="Cambria Math" panose="02040503050406030204" pitchFamily="18" charset="0"/>
                          </a:rPr>
                        </m:ctrlPr>
                      </m:fPr>
                      <m:num>
                        <m:sSub>
                          <m:sSubPr>
                            <m:ctrlPr>
                              <a:rPr lang="en-US" sz="2400" i="1">
                                <a:latin typeface="Cambria Math" panose="02040503050406030204" pitchFamily="18" charset="0"/>
                              </a:rPr>
                            </m:ctrlPr>
                          </m:sSubPr>
                          <m:e>
                            <m:r>
                              <a:rPr lang="en-US" sz="2400" i="1">
                                <a:latin typeface="Cambria Math"/>
                              </a:rPr>
                              <m:t>𝑑𝑋</m:t>
                            </m:r>
                          </m:e>
                          <m:sub>
                            <m:r>
                              <a:rPr lang="en-US" sz="2400" i="1">
                                <a:latin typeface="Cambria Math"/>
                              </a:rPr>
                              <m:t>𝐴</m:t>
                            </m:r>
                          </m:sub>
                        </m:sSub>
                      </m:num>
                      <m:den>
                        <m:r>
                          <a:rPr lang="en-US" sz="2400" i="1">
                            <a:latin typeface="Cambria Math"/>
                          </a:rPr>
                          <m:t>𝑑𝑡</m:t>
                        </m:r>
                      </m:den>
                    </m:f>
                    <m:r>
                      <a:rPr lang="en-US" sz="2400" i="1">
                        <a:latin typeface="Cambria Math"/>
                      </a:rPr>
                      <m:t>=</m:t>
                    </m:r>
                    <m:acc>
                      <m:accPr>
                        <m:chr m:val="̇"/>
                        <m:ctrlPr>
                          <a:rPr lang="en-US" sz="2400" i="1">
                            <a:latin typeface="Cambria Math" panose="02040503050406030204" pitchFamily="18" charset="0"/>
                          </a:rPr>
                        </m:ctrlPr>
                      </m:accPr>
                      <m:e>
                        <m:r>
                          <a:rPr lang="en-US" sz="2400" i="1">
                            <a:latin typeface="Cambria Math"/>
                          </a:rPr>
                          <m:t>𝑄</m:t>
                        </m:r>
                      </m:e>
                    </m:acc>
                    <m:r>
                      <a:rPr lang="en-US" sz="2400" i="1">
                        <a:latin typeface="Cambria Math"/>
                      </a:rPr>
                      <m:t>    </m:t>
                    </m:r>
                  </m:oMath>
                </a14:m>
                <a:r>
                  <a:rPr lang="en-US" sz="2400" dirty="0">
                    <a:latin typeface="Times New Roman" panose="02020603050405020304" pitchFamily="18" charset="0"/>
                    <a:cs typeface="Times New Roman" panose="02020603050405020304" pitchFamily="18" charset="0"/>
                  </a:rPr>
                  <a:t>                                               (2. 50)</a:t>
                </a:r>
              </a:p>
              <a:p>
                <a:pPr marL="0" indent="0">
                  <a:buNone/>
                </a:pPr>
                <a:r>
                  <a:rPr lang="en-US" sz="2400" dirty="0">
                    <a:latin typeface="Times New Roman" panose="02020603050405020304" pitchFamily="18" charset="0"/>
                    <a:cs typeface="Times New Roman" panose="02020603050405020304" pitchFamily="18" charset="0"/>
                  </a:rPr>
                  <a:t>     But       </a:t>
                </a:r>
                <a14:m>
                  <m:oMath xmlns:m="http://schemas.openxmlformats.org/officeDocument/2006/math">
                    <m:acc>
                      <m:accPr>
                        <m:chr m:val="̇"/>
                        <m:ctrlPr>
                          <a:rPr lang="en-US" sz="2400" i="1">
                            <a:latin typeface="Cambria Math" panose="02040503050406030204" pitchFamily="18" charset="0"/>
                          </a:rPr>
                        </m:ctrlPr>
                      </m:accPr>
                      <m:e>
                        <m:r>
                          <a:rPr lang="en-US" sz="2400" i="1">
                            <a:latin typeface="Cambria Math"/>
                          </a:rPr>
                          <m:t>𝑄</m:t>
                        </m:r>
                      </m:e>
                    </m:acc>
                    <m:r>
                      <a:rPr lang="en-US" sz="2400" i="1">
                        <a:latin typeface="Cambria Math"/>
                      </a:rPr>
                      <m:t>=</m:t>
                    </m:r>
                    <m:r>
                      <a:rPr lang="en-US" sz="2400" i="1">
                        <a:latin typeface="Cambria Math"/>
                      </a:rPr>
                      <m:t>𝑈𝐴</m:t>
                    </m:r>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𝑇</m:t>
                        </m:r>
                      </m:e>
                      <m:sub>
                        <m:r>
                          <a:rPr lang="en-US" sz="2400" i="1">
                            <a:latin typeface="Cambria Math"/>
                          </a:rPr>
                          <m:t>𝑎</m:t>
                        </m:r>
                      </m:sub>
                    </m:sSub>
                    <m:r>
                      <a:rPr lang="en-US" sz="2400" i="1">
                        <a:latin typeface="Cambria Math"/>
                      </a:rPr>
                      <m:t>−</m:t>
                    </m:r>
                    <m:r>
                      <a:rPr lang="en-US" sz="2400" i="1">
                        <a:latin typeface="Cambria Math"/>
                      </a:rPr>
                      <m:t>𝑇</m:t>
                    </m:r>
                    <m:r>
                      <a:rPr lang="en-US" sz="2400" i="1">
                        <a:latin typeface="Cambria Math"/>
                      </a:rPr>
                      <m:t>)</m:t>
                    </m:r>
                  </m:oMath>
                </a14:m>
                <a:r>
                  <a:rPr lang="en-US" sz="2400" dirty="0">
                    <a:latin typeface="Times New Roman" panose="02020603050405020304" pitchFamily="18" charset="0"/>
                    <a:cs typeface="Times New Roman" panose="02020603050405020304" pitchFamily="18" charset="0"/>
                  </a:rPr>
                  <a:t>                                     (2. 51)</a:t>
                </a:r>
              </a:p>
              <a:p>
                <a:pPr marL="0" indent="0">
                  <a:buNone/>
                </a:pPr>
                <a14:m>
                  <m:oMath xmlns:m="http://schemas.openxmlformats.org/officeDocument/2006/math">
                    <m:sSup>
                      <m:sSupPr>
                        <m:ctrlPr>
                          <a:rPr lang="en-US" sz="2400" i="1">
                            <a:latin typeface="Cambria Math" panose="02040503050406030204" pitchFamily="18" charset="0"/>
                          </a:rPr>
                        </m:ctrlPr>
                      </m:sSupPr>
                      <m:e>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𝐻</m:t>
                            </m:r>
                          </m:e>
                          <m:sub>
                            <m:r>
                              <a:rPr lang="en-US" sz="2400" i="1">
                                <a:latin typeface="Cambria Math"/>
                              </a:rPr>
                              <m:t>𝑅𝑥</m:t>
                            </m:r>
                          </m:sub>
                        </m:sSub>
                      </m:e>
                      <m:sup>
                        <m:r>
                          <a:rPr lang="en-US" sz="2400" i="1">
                            <a:latin typeface="Cambria Math"/>
                          </a:rPr>
                          <m:t>𝑜</m:t>
                        </m:r>
                      </m:sup>
                    </m:sSup>
                    <m:sSub>
                      <m:sSubPr>
                        <m:ctrlPr>
                          <a:rPr lang="en-US" sz="2400" i="1">
                            <a:latin typeface="Cambria Math" panose="02040503050406030204" pitchFamily="18" charset="0"/>
                          </a:rPr>
                        </m:ctrlPr>
                      </m:sSubPr>
                      <m:e>
                        <m:r>
                          <a:rPr lang="en-US" sz="2400" i="1">
                            <a:latin typeface="Cambria Math"/>
                          </a:rPr>
                          <m:t>𝑁</m:t>
                        </m:r>
                      </m:e>
                      <m:sub>
                        <m:r>
                          <a:rPr lang="en-US" sz="2400" i="1">
                            <a:latin typeface="Cambria Math"/>
                          </a:rPr>
                          <m:t>𝐴</m:t>
                        </m:r>
                        <m:r>
                          <a:rPr lang="en-US" sz="2400" i="1">
                            <a:latin typeface="Cambria Math"/>
                          </a:rPr>
                          <m:t>0</m:t>
                        </m:r>
                      </m:sub>
                    </m:sSub>
                    <m:f>
                      <m:fPr>
                        <m:ctrlPr>
                          <a:rPr lang="en-US" sz="2400" i="1">
                            <a:latin typeface="Cambria Math" panose="02040503050406030204" pitchFamily="18" charset="0"/>
                          </a:rPr>
                        </m:ctrlPr>
                      </m:fPr>
                      <m:num>
                        <m:sSub>
                          <m:sSubPr>
                            <m:ctrlPr>
                              <a:rPr lang="en-US" sz="2400" i="1">
                                <a:latin typeface="Cambria Math" panose="02040503050406030204" pitchFamily="18" charset="0"/>
                              </a:rPr>
                            </m:ctrlPr>
                          </m:sSubPr>
                          <m:e>
                            <m:r>
                              <a:rPr lang="en-US" sz="2400" i="1">
                                <a:latin typeface="Cambria Math"/>
                              </a:rPr>
                              <m:t>𝑑𝑋</m:t>
                            </m:r>
                          </m:e>
                          <m:sub>
                            <m:r>
                              <a:rPr lang="en-US" sz="2400" i="1">
                                <a:latin typeface="Cambria Math"/>
                              </a:rPr>
                              <m:t>𝐴</m:t>
                            </m:r>
                          </m:sub>
                        </m:sSub>
                      </m:num>
                      <m:den>
                        <m:r>
                          <a:rPr lang="en-US" sz="2400" i="1">
                            <a:latin typeface="Cambria Math"/>
                          </a:rPr>
                          <m:t>𝑑𝑡</m:t>
                        </m:r>
                      </m:den>
                    </m:f>
                    <m:r>
                      <a:rPr lang="en-US" sz="2400" i="1">
                        <a:latin typeface="Cambria Math"/>
                      </a:rPr>
                      <m:t>=</m:t>
                    </m:r>
                    <m:r>
                      <a:rPr lang="en-US" sz="2400" i="1">
                        <a:latin typeface="Cambria Math"/>
                      </a:rPr>
                      <m:t>𝑈𝐴</m:t>
                    </m:r>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𝑇</m:t>
                        </m:r>
                      </m:e>
                      <m:sub>
                        <m:r>
                          <a:rPr lang="en-US" sz="2400" i="1">
                            <a:latin typeface="Cambria Math"/>
                          </a:rPr>
                          <m:t>𝑎</m:t>
                        </m:r>
                      </m:sub>
                    </m:sSub>
                    <m:r>
                      <a:rPr lang="en-US" sz="2400" i="1">
                        <a:latin typeface="Cambria Math"/>
                      </a:rPr>
                      <m:t>−</m:t>
                    </m:r>
                    <m:r>
                      <a:rPr lang="en-US" sz="2400" i="1">
                        <a:latin typeface="Cambria Math"/>
                      </a:rPr>
                      <m:t>𝑇</m:t>
                    </m:r>
                    <m:r>
                      <a:rPr lang="en-US" sz="2400" i="1">
                        <a:latin typeface="Cambria Math"/>
                      </a:rPr>
                      <m:t>) </m:t>
                    </m:r>
                  </m:oMath>
                </a14:m>
                <a:r>
                  <a:rPr lang="en-US" sz="2400" dirty="0">
                    <a:latin typeface="Times New Roman" panose="02020603050405020304" pitchFamily="18" charset="0"/>
                    <a:cs typeface="Times New Roman" panose="02020603050405020304" pitchFamily="18" charset="0"/>
                  </a:rPr>
                  <a:t>                                  (2.52)</a:t>
                </a: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304799" y="685800"/>
                <a:ext cx="8531087" cy="5670550"/>
              </a:xfrm>
              <a:blipFill>
                <a:blip r:embed="rId2"/>
                <a:stretch>
                  <a:fillRect l="-1072" t="-645" r="-1215"/>
                </a:stretch>
              </a:blipFill>
            </p:spPr>
            <p:txBody>
              <a:bodyPr/>
              <a:lstStyle/>
              <a:p>
                <a:r>
                  <a:rPr lang="en-US">
                    <a:noFill/>
                  </a:rPr>
                  <a:t> </a:t>
                </a:r>
              </a:p>
            </p:txBody>
          </p:sp>
        </mc:Fallback>
      </mc:AlternateContent>
      <p:sp>
        <p:nvSpPr>
          <p:cNvPr id="5" name="Slide Number Placeholder 4">
            <a:extLst>
              <a:ext uri="{FF2B5EF4-FFF2-40B4-BE49-F238E27FC236}">
                <a16:creationId xmlns:a16="http://schemas.microsoft.com/office/drawing/2014/main" id="{3FE28187-1ECD-4472-4FF3-4AB190505E80}"/>
              </a:ext>
            </a:extLst>
          </p:cNvPr>
          <p:cNvSpPr>
            <a:spLocks noGrp="1"/>
          </p:cNvSpPr>
          <p:nvPr>
            <p:ph type="sldNum" sz="quarter" idx="12"/>
          </p:nvPr>
        </p:nvSpPr>
        <p:spPr/>
        <p:txBody>
          <a:bodyPr/>
          <a:lstStyle/>
          <a:p>
            <a:fld id="{23FDA976-B38A-4EC8-851D-4FD5675DB126}" type="slidenum">
              <a:rPr lang="en-US" smtClean="0"/>
              <a:t>45</a:t>
            </a:fld>
            <a:endParaRPr lang="en-US"/>
          </a:p>
        </p:txBody>
      </p:sp>
      <p:sp>
        <p:nvSpPr>
          <p:cNvPr id="6" name="Title 1">
            <a:extLst>
              <a:ext uri="{FF2B5EF4-FFF2-40B4-BE49-F238E27FC236}">
                <a16:creationId xmlns:a16="http://schemas.microsoft.com/office/drawing/2014/main" id="{D7FE18A8-84B3-594C-EF60-711C8994568B}"/>
              </a:ext>
            </a:extLst>
          </p:cNvPr>
          <p:cNvSpPr>
            <a:spLocks noGrp="1"/>
          </p:cNvSpPr>
          <p:nvPr>
            <p:ph type="title"/>
          </p:nvPr>
        </p:nvSpPr>
        <p:spPr>
          <a:xfrm>
            <a:off x="606287" y="265475"/>
            <a:ext cx="8229600" cy="304800"/>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p:cxnSp>
        <p:nvCxnSpPr>
          <p:cNvPr id="2" name="Straight Connector 1">
            <a:extLst>
              <a:ext uri="{FF2B5EF4-FFF2-40B4-BE49-F238E27FC236}">
                <a16:creationId xmlns:a16="http://schemas.microsoft.com/office/drawing/2014/main" id="{36A21467-22E4-CB28-9082-6A1CA5940C73}"/>
              </a:ext>
            </a:extLst>
          </p:cNvPr>
          <p:cNvCxnSpPr>
            <a:cxnSpLocks/>
          </p:cNvCxnSpPr>
          <p:nvPr/>
        </p:nvCxnSpPr>
        <p:spPr>
          <a:xfrm>
            <a:off x="76200" y="685800"/>
            <a:ext cx="91440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7" name="Straight Connector 6">
            <a:extLst>
              <a:ext uri="{FF2B5EF4-FFF2-40B4-BE49-F238E27FC236}">
                <a16:creationId xmlns:a16="http://schemas.microsoft.com/office/drawing/2014/main" id="{7F4D2634-FCEF-A7CE-603D-43E20FE11642}"/>
              </a:ext>
            </a:extLst>
          </p:cNvPr>
          <p:cNvCxnSpPr>
            <a:cxnSpLocks/>
          </p:cNvCxnSpPr>
          <p:nvPr/>
        </p:nvCxnSpPr>
        <p:spPr>
          <a:xfrm>
            <a:off x="0" y="6356350"/>
            <a:ext cx="8839200" cy="0"/>
          </a:xfrm>
          <a:prstGeom prst="line">
            <a:avLst/>
          </a:prstGeom>
        </p:spPr>
        <p:style>
          <a:lnRef idx="3">
            <a:schemeClr val="accent1"/>
          </a:lnRef>
          <a:fillRef idx="0">
            <a:schemeClr val="accent1"/>
          </a:fillRef>
          <a:effectRef idx="2">
            <a:schemeClr val="accent1"/>
          </a:effectRef>
          <a:fontRef idx="minor">
            <a:schemeClr val="tx1"/>
          </a:fontRef>
        </p:style>
      </p:cxnSp>
      <p:sp>
        <p:nvSpPr>
          <p:cNvPr id="4" name="Slide Number Placeholder 5">
            <a:extLst>
              <a:ext uri="{FF2B5EF4-FFF2-40B4-BE49-F238E27FC236}">
                <a16:creationId xmlns:a16="http://schemas.microsoft.com/office/drawing/2014/main" id="{E035E07B-86B5-479E-4DEF-4BA7ABAC5988}"/>
              </a:ext>
            </a:extLst>
          </p:cNvPr>
          <p:cNvSpPr txBox="1">
            <a:spLocks/>
          </p:cNvSpPr>
          <p:nvPr/>
        </p:nvSpPr>
        <p:spPr>
          <a:xfrm>
            <a:off x="1676400" y="6372915"/>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45</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5536690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3F5854-EB70-AAE8-FEA5-A0DE0215C250}"/>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957121A-68F9-1AF6-D18D-28696F2B10F5}"/>
              </a:ext>
            </a:extLst>
          </p:cNvPr>
          <p:cNvSpPr>
            <a:spLocks noGrp="1"/>
          </p:cNvSpPr>
          <p:nvPr>
            <p:ph idx="1"/>
          </p:nvPr>
        </p:nvSpPr>
        <p:spPr>
          <a:xfrm>
            <a:off x="304799" y="518214"/>
            <a:ext cx="8531087" cy="5838136"/>
          </a:xfrm>
        </p:spPr>
        <p:txBody>
          <a:bodyPr>
            <a:normAutofit/>
          </a:bodyPr>
          <a:lstStyle/>
          <a:p>
            <a:pPr marL="0" indent="0" algn="just">
              <a:buNone/>
            </a:pPr>
            <a:r>
              <a:rPr lang="en-US" sz="2200" dirty="0">
                <a:latin typeface="Times New Roman" panose="02020603050405020304" pitchFamily="18" charset="0"/>
                <a:cs typeface="Times New Roman" panose="02020603050405020304" pitchFamily="18" charset="0"/>
              </a:rPr>
              <a:t>The </a:t>
            </a:r>
            <a:r>
              <a:rPr lang="en-US" sz="2200">
                <a:latin typeface="Times New Roman" panose="02020603050405020304" pitchFamily="18" charset="0"/>
                <a:cs typeface="Times New Roman" panose="02020603050405020304" pitchFamily="18" charset="0"/>
              </a:rPr>
              <a:t>irreversible elementary </a:t>
            </a:r>
            <a:r>
              <a:rPr lang="en-US" sz="2200" dirty="0">
                <a:latin typeface="Times New Roman" panose="02020603050405020304" pitchFamily="18" charset="0"/>
                <a:cs typeface="Times New Roman" panose="02020603050405020304" pitchFamily="18" charset="0"/>
              </a:rPr>
              <a:t>reaction is carried out in a batch reactor at 60</a:t>
            </a:r>
            <a:r>
              <a:rPr lang="en-US" sz="2200" baseline="30000" dirty="0">
                <a:latin typeface="Times New Roman" panose="02020603050405020304" pitchFamily="18" charset="0"/>
                <a:cs typeface="Times New Roman" panose="02020603050405020304" pitchFamily="18" charset="0"/>
              </a:rPr>
              <a:t>o</a:t>
            </a:r>
            <a:r>
              <a:rPr lang="en-US" sz="2200" dirty="0">
                <a:latin typeface="Times New Roman" panose="02020603050405020304" pitchFamily="18" charset="0"/>
                <a:cs typeface="Times New Roman" panose="02020603050405020304" pitchFamily="18" charset="0"/>
              </a:rPr>
              <a:t>C in an isothermal condition. The feed is a mixture of reactants of A and B with concentration of 4 mol/L. The composition is equimolar of A and B. The reaction is assumed that the volume of mixtures in a batch reactor is constant. The reaction rate is second order with respect to reactant A, and the reaction rate constant is 0.12 L/</a:t>
            </a:r>
            <a:r>
              <a:rPr lang="en-US" sz="2200" dirty="0" err="1">
                <a:latin typeface="Times New Roman" panose="02020603050405020304" pitchFamily="18" charset="0"/>
                <a:cs typeface="Times New Roman" panose="02020603050405020304" pitchFamily="18" charset="0"/>
              </a:rPr>
              <a:t>mol.min</a:t>
            </a:r>
            <a:r>
              <a:rPr lang="en-US" sz="2200" dirty="0">
                <a:latin typeface="Times New Roman" panose="02020603050405020304" pitchFamily="18" charset="0"/>
                <a:cs typeface="Times New Roman" panose="02020603050405020304" pitchFamily="18" charset="0"/>
              </a:rPr>
              <a:t>. The production capacity rate is 38.4 mol/min. The maximum conversion of reactant A is reached to 96%.  The auxiliary time of the batch process is 20 min.  The reaction is given in the following stoichiometry equation:  </a:t>
            </a:r>
            <a:r>
              <a:rPr lang="en-US" sz="2200" b="1" dirty="0">
                <a:solidFill>
                  <a:srgbClr val="002060"/>
                </a:solidFill>
                <a:latin typeface="Times New Roman" panose="02020603050405020304" pitchFamily="18" charset="0"/>
                <a:cs typeface="Times New Roman" panose="02020603050405020304" pitchFamily="18" charset="0"/>
              </a:rPr>
              <a:t>A+ B-------</a:t>
            </a:r>
            <a:r>
              <a:rPr lang="en-US" sz="2200" b="1" dirty="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&gt;2R</a:t>
            </a:r>
            <a:endParaRPr lang="en-US" sz="2200" b="1" dirty="0">
              <a:solidFill>
                <a:srgbClr val="002060"/>
              </a:solidFill>
              <a:latin typeface="Times New Roman" panose="02020603050405020304" pitchFamily="18" charset="0"/>
              <a:cs typeface="Times New Roman" panose="02020603050405020304" pitchFamily="18" charset="0"/>
            </a:endParaRPr>
          </a:p>
          <a:p>
            <a:pPr marL="0" indent="0" algn="just">
              <a:buNone/>
            </a:pPr>
            <a:r>
              <a:rPr lang="en-US" sz="2200" dirty="0">
                <a:latin typeface="Times New Roman" panose="02020603050405020304" pitchFamily="18" charset="0"/>
                <a:cs typeface="Times New Roman" panose="02020603050405020304" pitchFamily="18" charset="0"/>
              </a:rPr>
              <a:t>Based on the given data, determine</a:t>
            </a:r>
            <a:r>
              <a:rPr lang="en-US" sz="2200" dirty="0">
                <a:latin typeface="Times New Roman" panose="02020603050405020304" pitchFamily="18" charset="0"/>
                <a:cs typeface="Times New Roman" panose="02020603050405020304" pitchFamily="18" charset="0"/>
                <a:sym typeface="Wingdings" panose="05000000000000000000" pitchFamily="2" charset="2"/>
              </a:rPr>
              <a:t>: </a:t>
            </a:r>
            <a:r>
              <a:rPr lang="en-US" sz="2200" b="1" dirty="0">
                <a:solidFill>
                  <a:srgbClr val="0070C0"/>
                </a:solidFill>
                <a:latin typeface="Times New Roman" panose="02020603050405020304" pitchFamily="18" charset="0"/>
                <a:cs typeface="Times New Roman" panose="02020603050405020304" pitchFamily="18" charset="0"/>
                <a:sym typeface="Wingdings" panose="05000000000000000000" pitchFamily="2" charset="2"/>
              </a:rPr>
              <a:t>(a) t</a:t>
            </a:r>
            <a:r>
              <a:rPr lang="en-US" sz="2200" b="1" dirty="0">
                <a:solidFill>
                  <a:srgbClr val="0070C0"/>
                </a:solidFill>
                <a:latin typeface="Times New Roman" panose="02020603050405020304" pitchFamily="18" charset="0"/>
                <a:cs typeface="Times New Roman" panose="02020603050405020304" pitchFamily="18" charset="0"/>
              </a:rPr>
              <a:t>he reaction time (t</a:t>
            </a:r>
            <a:r>
              <a:rPr lang="en-US" sz="2200" b="1" baseline="-25000" dirty="0">
                <a:solidFill>
                  <a:srgbClr val="0070C0"/>
                </a:solidFill>
                <a:latin typeface="Times New Roman" panose="02020603050405020304" pitchFamily="18" charset="0"/>
                <a:cs typeface="Times New Roman" panose="02020603050405020304" pitchFamily="18" charset="0"/>
              </a:rPr>
              <a:t>r</a:t>
            </a:r>
            <a:r>
              <a:rPr lang="en-US" sz="2200" b="1" dirty="0">
                <a:solidFill>
                  <a:srgbClr val="0070C0"/>
                </a:solidFill>
                <a:latin typeface="Times New Roman" panose="02020603050405020304" pitchFamily="18" charset="0"/>
                <a:cs typeface="Times New Roman" panose="02020603050405020304" pitchFamily="18" charset="0"/>
              </a:rPr>
              <a:t>), (b)  the concentration of product (R) and  the reactor volume (V).</a:t>
            </a:r>
          </a:p>
          <a:p>
            <a:pPr marL="0" indent="0" algn="just">
              <a:lnSpc>
                <a:spcPct val="150000"/>
              </a:lnSpc>
              <a:buNone/>
            </a:pPr>
            <a:endParaRPr lang="en-US" sz="1600" dirty="0">
              <a:latin typeface="Times New Roman" panose="02020603050405020304" pitchFamily="18" charset="0"/>
              <a:cs typeface="Times New Roman" panose="02020603050405020304" pitchFamily="18" charset="0"/>
            </a:endParaRPr>
          </a:p>
        </p:txBody>
      </p:sp>
      <p:sp>
        <p:nvSpPr>
          <p:cNvPr id="5" name="Slide Number Placeholder 4">
            <a:extLst>
              <a:ext uri="{FF2B5EF4-FFF2-40B4-BE49-F238E27FC236}">
                <a16:creationId xmlns:a16="http://schemas.microsoft.com/office/drawing/2014/main" id="{78885E33-E878-C5D1-95B8-B6D4125A1FF1}"/>
              </a:ext>
            </a:extLst>
          </p:cNvPr>
          <p:cNvSpPr>
            <a:spLocks noGrp="1"/>
          </p:cNvSpPr>
          <p:nvPr>
            <p:ph type="sldNum" sz="quarter" idx="12"/>
          </p:nvPr>
        </p:nvSpPr>
        <p:spPr/>
        <p:txBody>
          <a:bodyPr/>
          <a:lstStyle/>
          <a:p>
            <a:fld id="{23FDA976-B38A-4EC8-851D-4FD5675DB126}" type="slidenum">
              <a:rPr lang="en-US" smtClean="0"/>
              <a:t>46</a:t>
            </a:fld>
            <a:endParaRPr lang="en-US"/>
          </a:p>
        </p:txBody>
      </p:sp>
      <p:sp>
        <p:nvSpPr>
          <p:cNvPr id="6" name="Title 1">
            <a:extLst>
              <a:ext uri="{FF2B5EF4-FFF2-40B4-BE49-F238E27FC236}">
                <a16:creationId xmlns:a16="http://schemas.microsoft.com/office/drawing/2014/main" id="{1ED3D63B-0896-6A29-9AEB-4F21E01CB037}"/>
              </a:ext>
            </a:extLst>
          </p:cNvPr>
          <p:cNvSpPr>
            <a:spLocks noGrp="1"/>
          </p:cNvSpPr>
          <p:nvPr>
            <p:ph type="title"/>
          </p:nvPr>
        </p:nvSpPr>
        <p:spPr>
          <a:xfrm>
            <a:off x="304799" y="136525"/>
            <a:ext cx="8229600" cy="304800"/>
          </a:xfrm>
        </p:spPr>
        <p:txBody>
          <a:bodyPr>
            <a:noAutofit/>
          </a:bodyPr>
          <a:lstStyle/>
          <a:p>
            <a:r>
              <a:rPr lang="en-US" sz="3200" b="1" dirty="0">
                <a:latin typeface="Times New Roman" panose="02020603050405020304" pitchFamily="18" charset="0"/>
                <a:cs typeface="Times New Roman" panose="02020603050405020304" pitchFamily="18" charset="0"/>
              </a:rPr>
              <a:t>Activity 2.2. </a:t>
            </a:r>
          </a:p>
        </p:txBody>
      </p:sp>
      <p:cxnSp>
        <p:nvCxnSpPr>
          <p:cNvPr id="2" name="Straight Connector 1">
            <a:extLst>
              <a:ext uri="{FF2B5EF4-FFF2-40B4-BE49-F238E27FC236}">
                <a16:creationId xmlns:a16="http://schemas.microsoft.com/office/drawing/2014/main" id="{2662796F-57EA-BFD6-FB29-2FA260656B23}"/>
              </a:ext>
            </a:extLst>
          </p:cNvPr>
          <p:cNvCxnSpPr>
            <a:cxnSpLocks/>
          </p:cNvCxnSpPr>
          <p:nvPr/>
        </p:nvCxnSpPr>
        <p:spPr>
          <a:xfrm>
            <a:off x="0" y="501649"/>
            <a:ext cx="92202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7" name="Straight Connector 6">
            <a:extLst>
              <a:ext uri="{FF2B5EF4-FFF2-40B4-BE49-F238E27FC236}">
                <a16:creationId xmlns:a16="http://schemas.microsoft.com/office/drawing/2014/main" id="{5D6CFB44-FF6D-52D8-AF4C-5BB47A4BCF2F}"/>
              </a:ext>
            </a:extLst>
          </p:cNvPr>
          <p:cNvCxnSpPr>
            <a:cxnSpLocks/>
          </p:cNvCxnSpPr>
          <p:nvPr/>
        </p:nvCxnSpPr>
        <p:spPr>
          <a:xfrm>
            <a:off x="0" y="6356350"/>
            <a:ext cx="8839200" cy="0"/>
          </a:xfrm>
          <a:prstGeom prst="line">
            <a:avLst/>
          </a:prstGeom>
        </p:spPr>
        <p:style>
          <a:lnRef idx="3">
            <a:schemeClr val="accent1"/>
          </a:lnRef>
          <a:fillRef idx="0">
            <a:schemeClr val="accent1"/>
          </a:fillRef>
          <a:effectRef idx="2">
            <a:schemeClr val="accent1"/>
          </a:effectRef>
          <a:fontRef idx="minor">
            <a:schemeClr val="tx1"/>
          </a:fontRef>
        </p:style>
      </p:cxnSp>
      <p:sp>
        <p:nvSpPr>
          <p:cNvPr id="8" name="Slide Number Placeholder 5">
            <a:extLst>
              <a:ext uri="{FF2B5EF4-FFF2-40B4-BE49-F238E27FC236}">
                <a16:creationId xmlns:a16="http://schemas.microsoft.com/office/drawing/2014/main" id="{D2701387-0E63-0717-6FB3-258C099FD860}"/>
              </a:ext>
            </a:extLst>
          </p:cNvPr>
          <p:cNvSpPr txBox="1">
            <a:spLocks/>
          </p:cNvSpPr>
          <p:nvPr/>
        </p:nvSpPr>
        <p:spPr>
          <a:xfrm>
            <a:off x="1676400" y="6372915"/>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46</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4252737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3A4912-4972-8D71-6F28-C92CC6CDDD23}"/>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C2C8DE0-85B9-95A8-D9F1-C65F078F4257}"/>
              </a:ext>
            </a:extLst>
          </p:cNvPr>
          <p:cNvSpPr>
            <a:spLocks noGrp="1"/>
          </p:cNvSpPr>
          <p:nvPr>
            <p:ph idx="1"/>
          </p:nvPr>
        </p:nvSpPr>
        <p:spPr>
          <a:xfrm>
            <a:off x="152401" y="685800"/>
            <a:ext cx="8683486" cy="5670550"/>
          </a:xfrm>
        </p:spPr>
        <p:txBody>
          <a:bodyPr>
            <a:normAutofit/>
          </a:bodyPr>
          <a:lstStyle/>
          <a:p>
            <a:pPr marL="0" indent="0" algn="just">
              <a:lnSpc>
                <a:spcPct val="150000"/>
              </a:lnSpc>
              <a:buNone/>
            </a:pPr>
            <a:r>
              <a:rPr lang="en-US" sz="2400" b="1" dirty="0">
                <a:latin typeface="Times New Roman" panose="02020603050405020304" pitchFamily="18" charset="0"/>
                <a:cs typeface="Times New Roman" panose="02020603050405020304" pitchFamily="18" charset="0"/>
              </a:rPr>
              <a:t>Given: </a:t>
            </a:r>
            <a:r>
              <a:rPr lang="en-US" sz="2400" dirty="0">
                <a:latin typeface="Times New Roman" panose="02020603050405020304" pitchFamily="18" charset="0"/>
                <a:cs typeface="Times New Roman" panose="02020603050405020304" pitchFamily="18" charset="0"/>
              </a:rPr>
              <a:t>Elementary reaction, Isothermal batch reactor, Equimolar concentration of  reactants A&amp; B</a:t>
            </a:r>
          </a:p>
          <a:p>
            <a:pPr marL="0" indent="0" algn="just">
              <a:lnSpc>
                <a:spcPct val="150000"/>
              </a:lnSpc>
              <a:buNone/>
            </a:pPr>
            <a:r>
              <a:rPr lang="en-US" sz="2400" b="1" dirty="0">
                <a:solidFill>
                  <a:srgbClr val="002060"/>
                </a:solidFill>
                <a:latin typeface="Times New Roman" panose="02020603050405020304" pitchFamily="18" charset="0"/>
                <a:cs typeface="Times New Roman" panose="02020603050405020304" pitchFamily="18" charset="0"/>
              </a:rPr>
              <a:t>A+ B-------</a:t>
            </a:r>
            <a:r>
              <a:rPr lang="en-US" sz="2400" b="1" dirty="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&gt;2R, </a:t>
            </a:r>
            <a:r>
              <a:rPr lang="en-US" sz="2400" b="1" dirty="0" err="1">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C</a:t>
            </a:r>
            <a:r>
              <a:rPr lang="en-US" sz="2400" b="1" baseline="-25000" dirty="0" err="1">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Ao</a:t>
            </a:r>
            <a:r>
              <a:rPr lang="en-US" sz="2400" b="1" dirty="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 </a:t>
            </a:r>
            <a:r>
              <a:rPr lang="en-US" sz="2400" b="1" dirty="0" err="1">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C</a:t>
            </a:r>
            <a:r>
              <a:rPr lang="en-US" sz="2400" b="1" baseline="-25000" dirty="0" err="1">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Bo</a:t>
            </a:r>
            <a:r>
              <a:rPr lang="en-US" sz="2400" b="1" dirty="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 4 mol/L,  </a:t>
            </a:r>
            <a:r>
              <a:rPr lang="en-US" sz="2400" dirty="0" err="1">
                <a:latin typeface="Times New Roman" panose="02020603050405020304" pitchFamily="18" charset="0"/>
                <a:cs typeface="Times New Roman" panose="02020603050405020304" pitchFamily="18" charset="0"/>
              </a:rPr>
              <a:t>C</a:t>
            </a:r>
            <a:r>
              <a:rPr lang="en-US" sz="2400" baseline="-25000" dirty="0" err="1">
                <a:latin typeface="Times New Roman" panose="02020603050405020304" pitchFamily="18" charset="0"/>
                <a:cs typeface="Times New Roman" panose="02020603050405020304" pitchFamily="18" charset="0"/>
              </a:rPr>
              <a:t>Ao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a:t>
            </a:r>
            <a:r>
              <a:rPr lang="en-US" sz="2400" baseline="-25000" dirty="0" err="1">
                <a:latin typeface="Times New Roman" panose="02020603050405020304" pitchFamily="18" charset="0"/>
                <a:cs typeface="Times New Roman" panose="02020603050405020304" pitchFamily="18" charset="0"/>
              </a:rPr>
              <a:t>Bo</a:t>
            </a:r>
            <a:r>
              <a:rPr lang="en-US" sz="2400" dirty="0">
                <a:latin typeface="Times New Roman" panose="02020603050405020304" pitchFamily="18" charset="0"/>
                <a:cs typeface="Times New Roman" panose="02020603050405020304" pitchFamily="18" charset="0"/>
              </a:rPr>
              <a:t>= 2 mol/L</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Secord order reaction with respect to reactant A, and the reaction rate constant (k)=0.12 L/</a:t>
            </a:r>
            <a:r>
              <a:rPr lang="en-US" sz="2400" dirty="0" err="1">
                <a:latin typeface="Times New Roman" panose="02020603050405020304" pitchFamily="18" charset="0"/>
                <a:cs typeface="Times New Roman" panose="02020603050405020304" pitchFamily="18" charset="0"/>
              </a:rPr>
              <a:t>mol.min</a:t>
            </a:r>
            <a:r>
              <a:rPr lang="en-US" sz="2400" dirty="0">
                <a:latin typeface="Times New Roman" panose="02020603050405020304" pitchFamily="18" charset="0"/>
                <a:cs typeface="Times New Roman" panose="02020603050405020304" pitchFamily="18" charset="0"/>
              </a:rPr>
              <a:t>.</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Production capacity rate is 38.4 mol/min.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Maximum conversion of reactant A (X</a:t>
            </a:r>
            <a:r>
              <a:rPr lang="en-US" sz="2400" baseline="-25000" dirty="0">
                <a:latin typeface="Times New Roman" panose="02020603050405020304" pitchFamily="18" charset="0"/>
                <a:cs typeface="Times New Roman" panose="02020603050405020304" pitchFamily="18" charset="0"/>
              </a:rPr>
              <a:t>A</a:t>
            </a:r>
            <a:r>
              <a:rPr lang="en-US" sz="2400" dirty="0">
                <a:latin typeface="Times New Roman" panose="02020603050405020304" pitchFamily="18" charset="0"/>
                <a:cs typeface="Times New Roman" panose="02020603050405020304" pitchFamily="18" charset="0"/>
              </a:rPr>
              <a:t>)= 96%= 0.96.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 Auxiliary time = 20 min.</a:t>
            </a:r>
          </a:p>
        </p:txBody>
      </p:sp>
      <p:sp>
        <p:nvSpPr>
          <p:cNvPr id="5" name="Slide Number Placeholder 4">
            <a:extLst>
              <a:ext uri="{FF2B5EF4-FFF2-40B4-BE49-F238E27FC236}">
                <a16:creationId xmlns:a16="http://schemas.microsoft.com/office/drawing/2014/main" id="{1985226E-AEED-8BEF-A3B3-80046278171C}"/>
              </a:ext>
            </a:extLst>
          </p:cNvPr>
          <p:cNvSpPr>
            <a:spLocks noGrp="1"/>
          </p:cNvSpPr>
          <p:nvPr>
            <p:ph type="sldNum" sz="quarter" idx="12"/>
          </p:nvPr>
        </p:nvSpPr>
        <p:spPr/>
        <p:txBody>
          <a:bodyPr/>
          <a:lstStyle/>
          <a:p>
            <a:fld id="{23FDA976-B38A-4EC8-851D-4FD5675DB126}" type="slidenum">
              <a:rPr lang="en-US" smtClean="0"/>
              <a:t>47</a:t>
            </a:fld>
            <a:endParaRPr lang="en-US"/>
          </a:p>
        </p:txBody>
      </p:sp>
      <p:sp>
        <p:nvSpPr>
          <p:cNvPr id="6" name="Title 1">
            <a:extLst>
              <a:ext uri="{FF2B5EF4-FFF2-40B4-BE49-F238E27FC236}">
                <a16:creationId xmlns:a16="http://schemas.microsoft.com/office/drawing/2014/main" id="{CA6E5AA3-FFC6-1010-A81B-F4C5487ABD9B}"/>
              </a:ext>
            </a:extLst>
          </p:cNvPr>
          <p:cNvSpPr>
            <a:spLocks noGrp="1"/>
          </p:cNvSpPr>
          <p:nvPr>
            <p:ph type="title"/>
          </p:nvPr>
        </p:nvSpPr>
        <p:spPr>
          <a:xfrm>
            <a:off x="606287" y="265475"/>
            <a:ext cx="8229600" cy="304800"/>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p:cxnSp>
        <p:nvCxnSpPr>
          <p:cNvPr id="2" name="Straight Connector 1">
            <a:extLst>
              <a:ext uri="{FF2B5EF4-FFF2-40B4-BE49-F238E27FC236}">
                <a16:creationId xmlns:a16="http://schemas.microsoft.com/office/drawing/2014/main" id="{235E7E13-DCBC-4576-6EB0-E830AF09CF3F}"/>
              </a:ext>
            </a:extLst>
          </p:cNvPr>
          <p:cNvCxnSpPr>
            <a:cxnSpLocks/>
          </p:cNvCxnSpPr>
          <p:nvPr/>
        </p:nvCxnSpPr>
        <p:spPr>
          <a:xfrm>
            <a:off x="0" y="685800"/>
            <a:ext cx="92202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7" name="Straight Connector 6">
            <a:extLst>
              <a:ext uri="{FF2B5EF4-FFF2-40B4-BE49-F238E27FC236}">
                <a16:creationId xmlns:a16="http://schemas.microsoft.com/office/drawing/2014/main" id="{AA6F02F7-9DFA-D321-2478-4BA7F7715913}"/>
              </a:ext>
            </a:extLst>
          </p:cNvPr>
          <p:cNvCxnSpPr>
            <a:cxnSpLocks/>
          </p:cNvCxnSpPr>
          <p:nvPr/>
        </p:nvCxnSpPr>
        <p:spPr>
          <a:xfrm>
            <a:off x="0" y="6338404"/>
            <a:ext cx="9144000" cy="34511"/>
          </a:xfrm>
          <a:prstGeom prst="line">
            <a:avLst/>
          </a:prstGeom>
        </p:spPr>
        <p:style>
          <a:lnRef idx="3">
            <a:schemeClr val="accent1"/>
          </a:lnRef>
          <a:fillRef idx="0">
            <a:schemeClr val="accent1"/>
          </a:fillRef>
          <a:effectRef idx="2">
            <a:schemeClr val="accent1"/>
          </a:effectRef>
          <a:fontRef idx="minor">
            <a:schemeClr val="tx1"/>
          </a:fontRef>
        </p:style>
      </p:cxnSp>
      <p:sp>
        <p:nvSpPr>
          <p:cNvPr id="8" name="Slide Number Placeholder 5">
            <a:extLst>
              <a:ext uri="{FF2B5EF4-FFF2-40B4-BE49-F238E27FC236}">
                <a16:creationId xmlns:a16="http://schemas.microsoft.com/office/drawing/2014/main" id="{F410F331-1AA4-C515-CEDC-EF56B7852F30}"/>
              </a:ext>
            </a:extLst>
          </p:cNvPr>
          <p:cNvSpPr txBox="1">
            <a:spLocks/>
          </p:cNvSpPr>
          <p:nvPr/>
        </p:nvSpPr>
        <p:spPr>
          <a:xfrm>
            <a:off x="1676400" y="6372915"/>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47</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4477081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9792A0-F221-DB31-AF7A-37E014BAFA6D}"/>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41F5D6A9-18E3-BEF4-5721-D2A85AE0BDE9}"/>
                  </a:ext>
                </a:extLst>
              </p:cNvPr>
              <p:cNvSpPr>
                <a:spLocks noGrp="1"/>
              </p:cNvSpPr>
              <p:nvPr>
                <p:ph idx="1"/>
              </p:nvPr>
            </p:nvSpPr>
            <p:spPr>
              <a:xfrm>
                <a:off x="304799" y="685800"/>
                <a:ext cx="8531087" cy="5305425"/>
              </a:xfrm>
            </p:spPr>
            <p:txBody>
              <a:bodyPr>
                <a:normAutofit/>
              </a:bodyPr>
              <a:lstStyle/>
              <a:p>
                <a:pPr marL="0" indent="0">
                  <a:buNone/>
                </a:pPr>
                <a:r>
                  <a:rPr lang="en-US" sz="2400" b="1" dirty="0">
                    <a:latin typeface="Times New Roman" panose="02020603050405020304" pitchFamily="18" charset="0"/>
                    <a:cs typeface="Times New Roman" panose="02020603050405020304" pitchFamily="18" charset="0"/>
                  </a:rPr>
                  <a:t>Assumptions:</a:t>
                </a:r>
              </a:p>
              <a:p>
                <a:pPr marL="0" indent="0">
                  <a:buNone/>
                </a:pPr>
                <a:r>
                  <a:rPr lang="en-US" sz="2400" dirty="0">
                    <a:latin typeface="Times New Roman" panose="02020603050405020304" pitchFamily="18" charset="0"/>
                    <a:cs typeface="Times New Roman" panose="02020603050405020304" pitchFamily="18" charset="0"/>
                  </a:rPr>
                  <a:t>The volume of mixtures in a batch reactor is constant.</a:t>
                </a:r>
              </a:p>
              <a:p>
                <a:pPr marL="0" indent="0">
                  <a:buNone/>
                </a:pPr>
                <a:r>
                  <a:rPr lang="en-US" sz="2400" dirty="0">
                    <a:latin typeface="Times New Roman" panose="02020603050405020304" pitchFamily="18" charset="0"/>
                    <a:cs typeface="Times New Roman" panose="02020603050405020304" pitchFamily="18" charset="0"/>
                  </a:rPr>
                  <a:t>No initial concentration of product (R).</a:t>
                </a:r>
              </a:p>
              <a:p>
                <a:pPr marL="0" indent="0">
                  <a:buNone/>
                </a:pPr>
                <a:r>
                  <a:rPr lang="en-US" sz="2400" b="1" dirty="0">
                    <a:latin typeface="Times New Roman" panose="02020603050405020304" pitchFamily="18" charset="0"/>
                    <a:cs typeface="Times New Roman" panose="02020603050405020304" pitchFamily="18" charset="0"/>
                  </a:rPr>
                  <a:t>Solution: </a:t>
                </a:r>
              </a:p>
              <a:p>
                <a:pPr marL="457200" indent="-457200">
                  <a:buAutoNum type="alphaLcParenBoth"/>
                </a:pPr>
                <a:r>
                  <a:rPr lang="en-US" sz="2400" dirty="0">
                    <a:solidFill>
                      <a:srgbClr val="7030A0"/>
                    </a:solidFill>
                    <a:latin typeface="Times New Roman" panose="02020603050405020304" pitchFamily="18" charset="0"/>
                    <a:cs typeface="Times New Roman" panose="02020603050405020304" pitchFamily="18" charset="0"/>
                  </a:rPr>
                  <a:t>The reaction time</a:t>
                </a:r>
              </a:p>
              <a:p>
                <a:pPr marL="0" indent="0">
                  <a:buNone/>
                </a:pPr>
                <a14:m>
                  <m:oMath xmlns:m="http://schemas.openxmlformats.org/officeDocument/2006/math">
                    <m:sSub>
                      <m:sSubPr>
                        <m:ctrlPr>
                          <a:rPr lang="en-US" sz="2400" i="1">
                            <a:latin typeface="Cambria Math" panose="02040503050406030204" pitchFamily="18" charset="0"/>
                          </a:rPr>
                        </m:ctrlPr>
                      </m:sSubPr>
                      <m:e>
                        <m:r>
                          <a:rPr lang="en-US" sz="2400" i="1">
                            <a:latin typeface="Cambria Math"/>
                          </a:rPr>
                          <m:t>𝑡</m:t>
                        </m:r>
                      </m:e>
                      <m:sub>
                        <m:r>
                          <a:rPr lang="en-US" sz="2400" i="1">
                            <a:latin typeface="Cambria Math"/>
                          </a:rPr>
                          <m:t>𝑟</m:t>
                        </m:r>
                      </m:sub>
                    </m:sSub>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𝐶</m:t>
                        </m:r>
                      </m:e>
                      <m:sub>
                        <m:r>
                          <a:rPr lang="en-US" sz="2400" i="1">
                            <a:latin typeface="Cambria Math"/>
                          </a:rPr>
                          <m:t>𝐴</m:t>
                        </m:r>
                        <m:r>
                          <a:rPr lang="en-US" sz="2400" i="1">
                            <a:latin typeface="Cambria Math"/>
                          </a:rPr>
                          <m:t>0</m:t>
                        </m:r>
                      </m:sub>
                    </m:sSub>
                    <m:nary>
                      <m:naryPr>
                        <m:limLoc m:val="undOvr"/>
                        <m:ctrlPr>
                          <a:rPr lang="en-US" sz="2400" i="1">
                            <a:latin typeface="Cambria Math" panose="02040503050406030204" pitchFamily="18" charset="0"/>
                          </a:rPr>
                        </m:ctrlPr>
                      </m:naryPr>
                      <m:sub>
                        <m:r>
                          <m:rPr>
                            <m:brk m:alnAt="24"/>
                          </m:rPr>
                          <a:rPr lang="en-US" sz="2400" i="1">
                            <a:latin typeface="Cambria Math"/>
                          </a:rPr>
                          <m:t>0</m:t>
                        </m:r>
                      </m:sub>
                      <m:sup>
                        <m:sSub>
                          <m:sSubPr>
                            <m:ctrlPr>
                              <a:rPr lang="en-US" sz="2400" i="1">
                                <a:latin typeface="Cambria Math" panose="02040503050406030204" pitchFamily="18" charset="0"/>
                              </a:rPr>
                            </m:ctrlPr>
                          </m:sSubPr>
                          <m:e>
                            <m:r>
                              <a:rPr lang="en-US" sz="2400" i="1">
                                <a:latin typeface="Cambria Math"/>
                              </a:rPr>
                              <m:t>𝑋</m:t>
                            </m:r>
                          </m:e>
                          <m:sub>
                            <m:r>
                              <a:rPr lang="en-US" sz="2400" i="1">
                                <a:latin typeface="Cambria Math"/>
                              </a:rPr>
                              <m:t>𝐴</m:t>
                            </m:r>
                          </m:sub>
                        </m:sSub>
                      </m:sup>
                      <m:e>
                        <m:f>
                          <m:fPr>
                            <m:ctrlPr>
                              <a:rPr lang="en-US" sz="2400" i="1">
                                <a:latin typeface="Cambria Math" panose="02040503050406030204" pitchFamily="18" charset="0"/>
                              </a:rPr>
                            </m:ctrlPr>
                          </m:fPr>
                          <m:num>
                            <m:sSub>
                              <m:sSubPr>
                                <m:ctrlPr>
                                  <a:rPr lang="en-US" sz="2400" i="1">
                                    <a:latin typeface="Cambria Math" panose="02040503050406030204" pitchFamily="18" charset="0"/>
                                  </a:rPr>
                                </m:ctrlPr>
                              </m:sSubPr>
                              <m:e>
                                <m:r>
                                  <a:rPr lang="en-US" sz="2400" i="1">
                                    <a:latin typeface="Cambria Math"/>
                                  </a:rPr>
                                  <m:t>𝑑𝑋</m:t>
                                </m:r>
                              </m:e>
                              <m:sub>
                                <m:r>
                                  <a:rPr lang="en-US" sz="2400" i="1">
                                    <a:latin typeface="Cambria Math"/>
                                  </a:rPr>
                                  <m:t>𝐴</m:t>
                                </m:r>
                              </m:sub>
                            </m:sSub>
                          </m:num>
                          <m:den>
                            <m:sSub>
                              <m:sSubPr>
                                <m:ctrlPr>
                                  <a:rPr lang="en-US" sz="2400" i="1">
                                    <a:latin typeface="Cambria Math" panose="02040503050406030204" pitchFamily="18" charset="0"/>
                                  </a:rPr>
                                </m:ctrlPr>
                              </m:sSubPr>
                              <m:e>
                                <m:r>
                                  <a:rPr lang="en-US" sz="2400" i="1">
                                    <a:latin typeface="Cambria Math"/>
                                  </a:rPr>
                                  <m:t>(−</m:t>
                                </m:r>
                                <m:r>
                                  <a:rPr lang="en-US" sz="2400" i="1">
                                    <a:latin typeface="Cambria Math"/>
                                  </a:rPr>
                                  <m:t>𝑟</m:t>
                                </m:r>
                              </m:e>
                              <m:sub>
                                <m:r>
                                  <a:rPr lang="en-US" sz="2400" i="1">
                                    <a:latin typeface="Cambria Math"/>
                                  </a:rPr>
                                  <m:t>𝐴</m:t>
                                </m:r>
                              </m:sub>
                            </m:sSub>
                            <m:r>
                              <a:rPr lang="en-US" sz="2400" i="1">
                                <a:latin typeface="Cambria Math"/>
                              </a:rPr>
                              <m:t>)</m:t>
                            </m:r>
                          </m:den>
                        </m:f>
                      </m:e>
                    </m:nary>
                  </m:oMath>
                </a14:m>
                <a:r>
                  <a:rPr lang="en-US" sz="2400" dirty="0">
                    <a:latin typeface="Times New Roman" panose="02020603050405020304" pitchFamily="18" charset="0"/>
                    <a:cs typeface="Times New Roman" panose="02020603050405020304" pitchFamily="18" charset="0"/>
                  </a:rPr>
                  <a:t>                                                 (2.10)</a:t>
                </a:r>
              </a:p>
              <a:p>
                <a:pPr marL="0" indent="0">
                  <a:buNone/>
                </a:pPr>
                <a:r>
                  <a:rPr lang="en-US" sz="2400" dirty="0">
                    <a:latin typeface="Times New Roman" panose="02020603050405020304" pitchFamily="18" charset="0"/>
                    <a:cs typeface="Times New Roman" panose="02020603050405020304" pitchFamily="18" charset="0"/>
                  </a:rPr>
                  <a:t>For elementary second order  reaction the rate is given by:</a:t>
                </a:r>
              </a:p>
              <a:p>
                <a:pPr marL="0" indent="0">
                  <a:buNone/>
                </a:pPr>
                <a:r>
                  <a:rPr lang="en-US" sz="2400" b="1" dirty="0">
                    <a:solidFill>
                      <a:srgbClr val="7030A0"/>
                    </a:solidFill>
                    <a:latin typeface="Times New Roman" panose="02020603050405020304" pitchFamily="18" charset="0"/>
                    <a:cs typeface="Times New Roman" panose="02020603050405020304" pitchFamily="18" charset="0"/>
                  </a:rPr>
                  <a:t>-</a:t>
                </a:r>
                <a:r>
                  <a:rPr lang="en-US" sz="2400" b="1" dirty="0" err="1">
                    <a:solidFill>
                      <a:srgbClr val="7030A0"/>
                    </a:solidFill>
                    <a:latin typeface="Times New Roman" panose="02020603050405020304" pitchFamily="18" charset="0"/>
                    <a:cs typeface="Times New Roman" panose="02020603050405020304" pitchFamily="18" charset="0"/>
                  </a:rPr>
                  <a:t>r</a:t>
                </a:r>
                <a:r>
                  <a:rPr lang="en-US" sz="2400" b="1" baseline="-25000" dirty="0" err="1">
                    <a:solidFill>
                      <a:srgbClr val="7030A0"/>
                    </a:solidFill>
                    <a:latin typeface="Times New Roman" panose="02020603050405020304" pitchFamily="18" charset="0"/>
                    <a:cs typeface="Times New Roman" panose="02020603050405020304" pitchFamily="18" charset="0"/>
                  </a:rPr>
                  <a:t>A</a:t>
                </a:r>
                <a:r>
                  <a:rPr lang="en-US" sz="2400" b="1" dirty="0">
                    <a:solidFill>
                      <a:srgbClr val="7030A0"/>
                    </a:solidFill>
                    <a:latin typeface="Times New Roman" panose="02020603050405020304" pitchFamily="18" charset="0"/>
                    <a:cs typeface="Times New Roman" panose="02020603050405020304" pitchFamily="18" charset="0"/>
                  </a:rPr>
                  <a:t>= </a:t>
                </a:r>
                <a:r>
                  <a:rPr lang="en-US" sz="2400" b="1" dirty="0" err="1">
                    <a:solidFill>
                      <a:srgbClr val="7030A0"/>
                    </a:solidFill>
                    <a:latin typeface="Times New Roman" panose="02020603050405020304" pitchFamily="18" charset="0"/>
                    <a:cs typeface="Times New Roman" panose="02020603050405020304" pitchFamily="18" charset="0"/>
                  </a:rPr>
                  <a:t>kC</a:t>
                </a:r>
                <a:r>
                  <a:rPr lang="en-US" sz="2400" b="1" baseline="-25000" dirty="0" err="1">
                    <a:solidFill>
                      <a:srgbClr val="7030A0"/>
                    </a:solidFill>
                    <a:latin typeface="Times New Roman" panose="02020603050405020304" pitchFamily="18" charset="0"/>
                    <a:cs typeface="Times New Roman" panose="02020603050405020304" pitchFamily="18" charset="0"/>
                  </a:rPr>
                  <a:t>A</a:t>
                </a:r>
                <a:r>
                  <a:rPr lang="en-US" sz="2400" b="1" dirty="0" err="1">
                    <a:solidFill>
                      <a:srgbClr val="7030A0"/>
                    </a:solidFill>
                    <a:latin typeface="Times New Roman" panose="02020603050405020304" pitchFamily="18" charset="0"/>
                    <a:cs typeface="Times New Roman" panose="02020603050405020304" pitchFamily="18" charset="0"/>
                  </a:rPr>
                  <a:t>C</a:t>
                </a:r>
                <a:r>
                  <a:rPr lang="en-US" sz="2400" b="1" baseline="-25000" dirty="0" err="1">
                    <a:solidFill>
                      <a:srgbClr val="7030A0"/>
                    </a:solidFill>
                    <a:latin typeface="Times New Roman" panose="02020603050405020304" pitchFamily="18" charset="0"/>
                    <a:cs typeface="Times New Roman" panose="02020603050405020304" pitchFamily="18" charset="0"/>
                  </a:rPr>
                  <a:t>B</a:t>
                </a:r>
                <a:r>
                  <a:rPr lang="en-US" sz="2400" b="1" dirty="0">
                    <a:solidFill>
                      <a:srgbClr val="7030A0"/>
                    </a:solidFill>
                    <a:latin typeface="Times New Roman" panose="02020603050405020304" pitchFamily="18" charset="0"/>
                    <a:cs typeface="Times New Roman" panose="02020603050405020304" pitchFamily="18" charset="0"/>
                  </a:rPr>
                  <a:t>= kC</a:t>
                </a:r>
                <a:r>
                  <a:rPr lang="en-US" sz="2400" b="1" baseline="-25000" dirty="0">
                    <a:solidFill>
                      <a:srgbClr val="7030A0"/>
                    </a:solidFill>
                    <a:latin typeface="Times New Roman" panose="02020603050405020304" pitchFamily="18" charset="0"/>
                    <a:cs typeface="Times New Roman" panose="02020603050405020304" pitchFamily="18" charset="0"/>
                  </a:rPr>
                  <a:t>A</a:t>
                </a:r>
                <a:r>
                  <a:rPr lang="en-US" sz="2400" b="1" baseline="30000" dirty="0">
                    <a:solidFill>
                      <a:srgbClr val="7030A0"/>
                    </a:solidFill>
                    <a:latin typeface="Times New Roman" panose="02020603050405020304" pitchFamily="18" charset="0"/>
                    <a:cs typeface="Times New Roman" panose="02020603050405020304" pitchFamily="18" charset="0"/>
                  </a:rPr>
                  <a:t>2</a:t>
                </a:r>
                <a:r>
                  <a:rPr lang="en-US" sz="2400" b="1" dirty="0">
                    <a:solidFill>
                      <a:srgbClr val="7030A0"/>
                    </a:solidFill>
                    <a:latin typeface="Times New Roman" panose="02020603050405020304" pitchFamily="18" charset="0"/>
                    <a:cs typeface="Times New Roman" panose="02020603050405020304" pitchFamily="18" charset="0"/>
                  </a:rPr>
                  <a:t>= kC</a:t>
                </a:r>
                <a:r>
                  <a:rPr lang="en-US" sz="2400" b="1" baseline="-25000" dirty="0">
                    <a:solidFill>
                      <a:srgbClr val="7030A0"/>
                    </a:solidFill>
                    <a:latin typeface="Times New Roman" panose="02020603050405020304" pitchFamily="18" charset="0"/>
                    <a:cs typeface="Times New Roman" panose="02020603050405020304" pitchFamily="18" charset="0"/>
                  </a:rPr>
                  <a:t>Ao</a:t>
                </a:r>
                <a:r>
                  <a:rPr lang="en-US" sz="2400" b="1" baseline="30000" dirty="0">
                    <a:solidFill>
                      <a:srgbClr val="7030A0"/>
                    </a:solidFill>
                    <a:latin typeface="Times New Roman" panose="02020603050405020304" pitchFamily="18" charset="0"/>
                    <a:cs typeface="Times New Roman" panose="02020603050405020304" pitchFamily="18" charset="0"/>
                  </a:rPr>
                  <a:t>2</a:t>
                </a:r>
                <a:r>
                  <a:rPr lang="en-US" sz="2400" b="1" dirty="0">
                    <a:solidFill>
                      <a:srgbClr val="7030A0"/>
                    </a:solidFill>
                    <a:latin typeface="Times New Roman" panose="02020603050405020304" pitchFamily="18" charset="0"/>
                    <a:cs typeface="Times New Roman" panose="02020603050405020304" pitchFamily="18" charset="0"/>
                  </a:rPr>
                  <a:t>(1-X</a:t>
                </a:r>
                <a:r>
                  <a:rPr lang="en-US" sz="2400" b="1" baseline="-25000" dirty="0">
                    <a:solidFill>
                      <a:srgbClr val="7030A0"/>
                    </a:solidFill>
                    <a:latin typeface="Times New Roman" panose="02020603050405020304" pitchFamily="18" charset="0"/>
                    <a:cs typeface="Times New Roman" panose="02020603050405020304" pitchFamily="18" charset="0"/>
                  </a:rPr>
                  <a:t>A</a:t>
                </a:r>
                <a:r>
                  <a:rPr lang="en-US" sz="2400" b="1" dirty="0">
                    <a:solidFill>
                      <a:srgbClr val="7030A0"/>
                    </a:solidFill>
                    <a:latin typeface="Times New Roman" panose="02020603050405020304" pitchFamily="18" charset="0"/>
                    <a:cs typeface="Times New Roman" panose="02020603050405020304" pitchFamily="18" charset="0"/>
                  </a:rPr>
                  <a:t>)</a:t>
                </a:r>
                <a:r>
                  <a:rPr lang="en-US" sz="2400" b="1" baseline="30000" dirty="0">
                    <a:solidFill>
                      <a:srgbClr val="7030A0"/>
                    </a:solidFill>
                    <a:latin typeface="Times New Roman" panose="02020603050405020304" pitchFamily="18" charset="0"/>
                    <a:cs typeface="Times New Roman" panose="02020603050405020304" pitchFamily="18" charset="0"/>
                  </a:rPr>
                  <a:t>2                                </a:t>
                </a:r>
                <a:r>
                  <a:rPr lang="en-US" sz="2400" b="1" dirty="0">
                    <a:solidFill>
                      <a:srgbClr val="7030A0"/>
                    </a:solidFill>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(2.27)</a:t>
                </a:r>
              </a:p>
              <a:p>
                <a:pPr marL="0" indent="0" algn="just">
                  <a:buNone/>
                </a:pPr>
                <a:r>
                  <a:rPr lang="en-US" sz="2400" dirty="0">
                    <a:latin typeface="Times New Roman" panose="02020603050405020304" pitchFamily="18" charset="0"/>
                    <a:cs typeface="Times New Roman" panose="02020603050405020304" pitchFamily="18" charset="0"/>
                  </a:rPr>
                  <a:t> By substituting  the rate equation (2.27) into equation(2.10), and the, integrate it to find reaction time.</a:t>
                </a:r>
              </a:p>
              <a:p>
                <a:pPr marL="0" indent="0">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41F5D6A9-18E3-BEF4-5721-D2A85AE0BDE9}"/>
                  </a:ext>
                </a:extLst>
              </p:cNvPr>
              <p:cNvSpPr>
                <a:spLocks noGrp="1" noRot="1" noChangeAspect="1" noMove="1" noResize="1" noEditPoints="1" noAdjustHandles="1" noChangeArrowheads="1" noChangeShapeType="1" noTextEdit="1"/>
              </p:cNvSpPr>
              <p:nvPr>
                <p:ph idx="1"/>
              </p:nvPr>
            </p:nvSpPr>
            <p:spPr>
              <a:xfrm>
                <a:off x="304799" y="685800"/>
                <a:ext cx="8531087" cy="5305425"/>
              </a:xfrm>
              <a:blipFill>
                <a:blip r:embed="rId2"/>
                <a:stretch>
                  <a:fillRect l="-1072" t="-920" r="-1072"/>
                </a:stretch>
              </a:blipFill>
            </p:spPr>
            <p:txBody>
              <a:bodyPr/>
              <a:lstStyle/>
              <a:p>
                <a:r>
                  <a:rPr lang="en-US">
                    <a:noFill/>
                  </a:rPr>
                  <a:t> </a:t>
                </a:r>
              </a:p>
            </p:txBody>
          </p:sp>
        </mc:Fallback>
      </mc:AlternateContent>
      <p:sp>
        <p:nvSpPr>
          <p:cNvPr id="5" name="Slide Number Placeholder 4">
            <a:extLst>
              <a:ext uri="{FF2B5EF4-FFF2-40B4-BE49-F238E27FC236}">
                <a16:creationId xmlns:a16="http://schemas.microsoft.com/office/drawing/2014/main" id="{662B7173-DEB1-0F95-1428-1892E67BC2A8}"/>
              </a:ext>
            </a:extLst>
          </p:cNvPr>
          <p:cNvSpPr>
            <a:spLocks noGrp="1"/>
          </p:cNvSpPr>
          <p:nvPr>
            <p:ph type="sldNum" sz="quarter" idx="12"/>
          </p:nvPr>
        </p:nvSpPr>
        <p:spPr/>
        <p:txBody>
          <a:bodyPr/>
          <a:lstStyle/>
          <a:p>
            <a:fld id="{23FDA976-B38A-4EC8-851D-4FD5675DB126}" type="slidenum">
              <a:rPr lang="en-US" smtClean="0"/>
              <a:t>48</a:t>
            </a:fld>
            <a:endParaRPr lang="en-US"/>
          </a:p>
        </p:txBody>
      </p:sp>
      <p:sp>
        <p:nvSpPr>
          <p:cNvPr id="6" name="Title 1">
            <a:extLst>
              <a:ext uri="{FF2B5EF4-FFF2-40B4-BE49-F238E27FC236}">
                <a16:creationId xmlns:a16="http://schemas.microsoft.com/office/drawing/2014/main" id="{D352136C-1D00-DEB7-46C4-9BB5525A0962}"/>
              </a:ext>
            </a:extLst>
          </p:cNvPr>
          <p:cNvSpPr>
            <a:spLocks noGrp="1"/>
          </p:cNvSpPr>
          <p:nvPr>
            <p:ph type="title"/>
          </p:nvPr>
        </p:nvSpPr>
        <p:spPr>
          <a:xfrm>
            <a:off x="606287" y="265475"/>
            <a:ext cx="8229600" cy="304800"/>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p:cxnSp>
        <p:nvCxnSpPr>
          <p:cNvPr id="2" name="Straight Connector 1">
            <a:extLst>
              <a:ext uri="{FF2B5EF4-FFF2-40B4-BE49-F238E27FC236}">
                <a16:creationId xmlns:a16="http://schemas.microsoft.com/office/drawing/2014/main" id="{A2ED40C9-0951-225F-BFEB-DE9660FF8CF7}"/>
              </a:ext>
            </a:extLst>
          </p:cNvPr>
          <p:cNvCxnSpPr>
            <a:cxnSpLocks/>
          </p:cNvCxnSpPr>
          <p:nvPr/>
        </p:nvCxnSpPr>
        <p:spPr>
          <a:xfrm>
            <a:off x="0" y="685800"/>
            <a:ext cx="92202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7" name="Straight Connector 6">
            <a:extLst>
              <a:ext uri="{FF2B5EF4-FFF2-40B4-BE49-F238E27FC236}">
                <a16:creationId xmlns:a16="http://schemas.microsoft.com/office/drawing/2014/main" id="{D1CB7048-B899-BCB5-04B1-336A9C051992}"/>
              </a:ext>
            </a:extLst>
          </p:cNvPr>
          <p:cNvCxnSpPr>
            <a:cxnSpLocks/>
          </p:cNvCxnSpPr>
          <p:nvPr/>
        </p:nvCxnSpPr>
        <p:spPr>
          <a:xfrm>
            <a:off x="0" y="6356350"/>
            <a:ext cx="8839200" cy="0"/>
          </a:xfrm>
          <a:prstGeom prst="line">
            <a:avLst/>
          </a:prstGeom>
        </p:spPr>
        <p:style>
          <a:lnRef idx="3">
            <a:schemeClr val="accent1"/>
          </a:lnRef>
          <a:fillRef idx="0">
            <a:schemeClr val="accent1"/>
          </a:fillRef>
          <a:effectRef idx="2">
            <a:schemeClr val="accent1"/>
          </a:effectRef>
          <a:fontRef idx="minor">
            <a:schemeClr val="tx1"/>
          </a:fontRef>
        </p:style>
      </p:cxnSp>
      <p:sp>
        <p:nvSpPr>
          <p:cNvPr id="8" name="Slide Number Placeholder 5">
            <a:extLst>
              <a:ext uri="{FF2B5EF4-FFF2-40B4-BE49-F238E27FC236}">
                <a16:creationId xmlns:a16="http://schemas.microsoft.com/office/drawing/2014/main" id="{45AA71C4-B58A-8786-88BD-255DF4F6F539}"/>
              </a:ext>
            </a:extLst>
          </p:cNvPr>
          <p:cNvSpPr txBox="1">
            <a:spLocks/>
          </p:cNvSpPr>
          <p:nvPr/>
        </p:nvSpPr>
        <p:spPr>
          <a:xfrm>
            <a:off x="1676400" y="6372915"/>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48</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0054741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F6D976-87A1-DBB1-326F-0E4C4D10739C}"/>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58229911-1241-D9F5-6294-1E54F1C02F6A}"/>
                  </a:ext>
                </a:extLst>
              </p:cNvPr>
              <p:cNvSpPr>
                <a:spLocks noGrp="1"/>
              </p:cNvSpPr>
              <p:nvPr>
                <p:ph idx="1"/>
              </p:nvPr>
            </p:nvSpPr>
            <p:spPr>
              <a:xfrm>
                <a:off x="304799" y="685800"/>
                <a:ext cx="8531087" cy="5670550"/>
              </a:xfrm>
            </p:spPr>
            <p:txBody>
              <a:bodyPr>
                <a:normAutofit/>
              </a:bodyPr>
              <a:lstStyle/>
              <a:p>
                <a:pPr marL="0" indent="0">
                  <a:buNone/>
                </a:pPr>
                <a14:m>
                  <m:oMath xmlns:m="http://schemas.openxmlformats.org/officeDocument/2006/math">
                    <m:sSub>
                      <m:sSubPr>
                        <m:ctrlPr>
                          <a:rPr lang="en-US" sz="240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𝑡</m:t>
                        </m:r>
                      </m:e>
                      <m:sub>
                        <m:r>
                          <a:rPr lang="en-US" sz="2400" b="0" i="1" smtClean="0">
                            <a:latin typeface="Cambria Math" panose="02040503050406030204" pitchFamily="18" charset="0"/>
                            <a:cs typeface="Times New Roman" panose="02020603050405020304" pitchFamily="18" charset="0"/>
                          </a:rPr>
                          <m:t>𝑟</m:t>
                        </m:r>
                      </m:sub>
                    </m:sSub>
                    <m:r>
                      <a:rPr lang="en-US" sz="2400" b="0" i="1" smtClean="0">
                        <a:latin typeface="Cambria Math" panose="02040503050406030204" pitchFamily="18" charset="0"/>
                        <a:cs typeface="Times New Roman" panose="02020603050405020304" pitchFamily="18" charset="0"/>
                      </a:rPr>
                      <m:t>=</m:t>
                    </m:r>
                    <m:f>
                      <m:fPr>
                        <m:ctrlPr>
                          <a:rPr lang="en-US" sz="2400" b="0" i="1" smtClean="0">
                            <a:latin typeface="Cambria Math" panose="02040503050406030204" pitchFamily="18" charset="0"/>
                            <a:cs typeface="Times New Roman" panose="02020603050405020304" pitchFamily="18" charset="0"/>
                          </a:rPr>
                        </m:ctrlPr>
                      </m:fPr>
                      <m:num>
                        <m:r>
                          <a:rPr lang="en-US" sz="2400" b="0" i="1" smtClean="0">
                            <a:latin typeface="Cambria Math" panose="02040503050406030204" pitchFamily="18" charset="0"/>
                            <a:cs typeface="Times New Roman" panose="02020603050405020304" pitchFamily="18" charset="0"/>
                          </a:rPr>
                          <m:t>1</m:t>
                        </m:r>
                      </m:num>
                      <m:den>
                        <m:r>
                          <a:rPr lang="en-US" sz="2400" b="0" i="1" smtClean="0">
                            <a:latin typeface="Cambria Math" panose="02040503050406030204" pitchFamily="18" charset="0"/>
                            <a:cs typeface="Times New Roman" panose="02020603050405020304" pitchFamily="18" charset="0"/>
                          </a:rPr>
                          <m:t>𝑘</m:t>
                        </m:r>
                        <m:sSub>
                          <m:sSubPr>
                            <m:ctrlPr>
                              <a:rPr lang="en-US" sz="2400" b="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𝐶</m:t>
                            </m:r>
                          </m:e>
                          <m:sub>
                            <m:r>
                              <a:rPr lang="en-US" sz="2400" b="0" i="1" smtClean="0">
                                <a:latin typeface="Cambria Math" panose="02040503050406030204" pitchFamily="18" charset="0"/>
                                <a:cs typeface="Times New Roman" panose="02020603050405020304" pitchFamily="18" charset="0"/>
                              </a:rPr>
                              <m:t>𝐴𝑜</m:t>
                            </m:r>
                          </m:sub>
                        </m:sSub>
                      </m:den>
                    </m:f>
                  </m:oMath>
                </a14:m>
                <a:r>
                  <a:rPr lang="en-US" sz="2400" dirty="0">
                    <a:latin typeface="Times New Roman" panose="02020603050405020304" pitchFamily="18" charset="0"/>
                    <a:cs typeface="Times New Roman" panose="02020603050405020304" pitchFamily="18" charset="0"/>
                  </a:rPr>
                  <a:t>(</a:t>
                </a:r>
                <a14:m>
                  <m:oMath xmlns:m="http://schemas.openxmlformats.org/officeDocument/2006/math">
                    <m:d>
                      <m:dPr>
                        <m:begChr m:val=""/>
                        <m:endChr m:val="|"/>
                        <m:ctrlPr>
                          <a:rPr lang="en-US" sz="2400" i="1" dirty="0" smtClean="0">
                            <a:latin typeface="Cambria Math" panose="02040503050406030204" pitchFamily="18" charset="0"/>
                            <a:cs typeface="Times New Roman" panose="02020603050405020304" pitchFamily="18" charset="0"/>
                          </a:rPr>
                        </m:ctrlPr>
                      </m:dPr>
                      <m:e>
                        <m:f>
                          <m:fPr>
                            <m:ctrlPr>
                              <a:rPr lang="en-US" sz="2400" i="1" dirty="0" smtClean="0">
                                <a:latin typeface="Cambria Math" panose="02040503050406030204" pitchFamily="18" charset="0"/>
                                <a:cs typeface="Times New Roman" panose="02020603050405020304" pitchFamily="18" charset="0"/>
                              </a:rPr>
                            </m:ctrlPr>
                          </m:fPr>
                          <m:num>
                            <m:r>
                              <a:rPr lang="en-US" sz="2400" b="0" i="1" dirty="0" smtClean="0">
                                <a:latin typeface="Cambria Math" panose="02040503050406030204" pitchFamily="18" charset="0"/>
                                <a:cs typeface="Times New Roman" panose="02020603050405020304" pitchFamily="18" charset="0"/>
                              </a:rPr>
                              <m:t>1</m:t>
                            </m:r>
                          </m:num>
                          <m:den>
                            <m:r>
                              <a:rPr lang="en-US" sz="2400" b="0" i="1" dirty="0" smtClean="0">
                                <a:latin typeface="Cambria Math" panose="02040503050406030204" pitchFamily="18" charset="0"/>
                                <a:cs typeface="Times New Roman" panose="02020603050405020304" pitchFamily="18" charset="0"/>
                              </a:rPr>
                              <m:t>1−</m:t>
                            </m:r>
                            <m:sSub>
                              <m:sSubPr>
                                <m:ctrlPr>
                                  <a:rPr lang="en-US" sz="2400" b="0" i="1" dirty="0" smtClean="0">
                                    <a:latin typeface="Cambria Math" panose="02040503050406030204" pitchFamily="18" charset="0"/>
                                    <a:cs typeface="Times New Roman" panose="02020603050405020304" pitchFamily="18" charset="0"/>
                                  </a:rPr>
                                </m:ctrlPr>
                              </m:sSubPr>
                              <m:e>
                                <m:r>
                                  <a:rPr lang="en-US" sz="2400" b="0" i="1" dirty="0" smtClean="0">
                                    <a:latin typeface="Cambria Math" panose="02040503050406030204" pitchFamily="18" charset="0"/>
                                    <a:cs typeface="Times New Roman" panose="02020603050405020304" pitchFamily="18" charset="0"/>
                                  </a:rPr>
                                  <m:t>𝑋</m:t>
                                </m:r>
                              </m:e>
                              <m:sub>
                                <m:r>
                                  <a:rPr lang="en-US" sz="2400" b="0" i="1" dirty="0" smtClean="0">
                                    <a:latin typeface="Cambria Math" panose="02040503050406030204" pitchFamily="18" charset="0"/>
                                    <a:cs typeface="Times New Roman" panose="02020603050405020304" pitchFamily="18" charset="0"/>
                                  </a:rPr>
                                  <m:t>𝐴</m:t>
                                </m:r>
                              </m:sub>
                            </m:sSub>
                          </m:den>
                        </m:f>
                        <m:r>
                          <a:rPr lang="en-US" sz="2400" b="0" i="1" dirty="0" smtClean="0">
                            <a:latin typeface="Cambria Math" panose="02040503050406030204" pitchFamily="18" charset="0"/>
                            <a:cs typeface="Times New Roman" panose="02020603050405020304" pitchFamily="18" charset="0"/>
                          </a:rPr>
                          <m:t>)</m:t>
                        </m:r>
                      </m:e>
                    </m:d>
                    <m:r>
                      <a:rPr lang="en-US" sz="2400" i="1" dirty="0" smtClean="0">
                        <a:latin typeface="Cambria Math" panose="02040503050406030204" pitchFamily="18" charset="0"/>
                        <a:cs typeface="Times New Roman" panose="02020603050405020304" pitchFamily="18" charset="0"/>
                      </a:rPr>
                      <m:t> </m:t>
                    </m:r>
                    <m:m>
                      <m:mPr>
                        <m:mcs>
                          <m:mc>
                            <m:mcPr>
                              <m:count m:val="1"/>
                              <m:mcJc m:val="center"/>
                            </m:mcPr>
                          </m:mc>
                        </m:mcs>
                        <m:ctrlPr>
                          <a:rPr lang="en-US" sz="2400" i="1" dirty="0" smtClean="0">
                            <a:latin typeface="Cambria Math" panose="02040503050406030204" pitchFamily="18" charset="0"/>
                            <a:cs typeface="Times New Roman" panose="02020603050405020304" pitchFamily="18" charset="0"/>
                          </a:rPr>
                        </m:ctrlPr>
                      </m:mPr>
                      <m:mr>
                        <m:e>
                          <m:r>
                            <m:rPr>
                              <m:brk m:alnAt="7"/>
                            </m:rPr>
                            <a:rPr lang="en-US" sz="2400" b="0" i="1" dirty="0" smtClean="0">
                              <a:latin typeface="Cambria Math" panose="02040503050406030204" pitchFamily="18" charset="0"/>
                              <a:cs typeface="Times New Roman" panose="02020603050405020304" pitchFamily="18" charset="0"/>
                            </a:rPr>
                            <m:t>0</m:t>
                          </m:r>
                          <m:r>
                            <a:rPr lang="en-US" sz="2400" b="0" i="1" dirty="0" smtClean="0">
                              <a:latin typeface="Cambria Math" panose="02040503050406030204" pitchFamily="18" charset="0"/>
                              <a:cs typeface="Times New Roman" panose="02020603050405020304" pitchFamily="18" charset="0"/>
                            </a:rPr>
                            <m:t>.96</m:t>
                          </m:r>
                        </m:e>
                      </m:mr>
                      <m:mr>
                        <m:e>
                          <m:r>
                            <a:rPr lang="en-US" sz="2400" b="0" i="1" dirty="0" smtClean="0">
                              <a:latin typeface="Cambria Math" panose="02040503050406030204" pitchFamily="18" charset="0"/>
                              <a:cs typeface="Times New Roman" panose="02020603050405020304" pitchFamily="18" charset="0"/>
                            </a:rPr>
                            <m:t>0</m:t>
                          </m:r>
                        </m:e>
                      </m:mr>
                    </m:m>
                  </m:oMath>
                </a14:m>
                <a:endParaRPr lang="en-US" sz="2400" dirty="0">
                  <a:latin typeface="Times New Roman" panose="02020603050405020304" pitchFamily="18" charset="0"/>
                  <a:cs typeface="Times New Roman" panose="02020603050405020304" pitchFamily="18" charset="0"/>
                </a:endParaRPr>
              </a:p>
              <a:p>
                <a:pPr marL="0" indent="0">
                  <a:buNone/>
                </a:pPr>
                <a:r>
                  <a:rPr lang="en-US" sz="2400" dirty="0" err="1">
                    <a:latin typeface="Times New Roman" panose="02020603050405020304" pitchFamily="18" charset="0"/>
                    <a:cs typeface="Times New Roman" panose="02020603050405020304" pitchFamily="18" charset="0"/>
                  </a:rPr>
                  <a:t>CAo</a:t>
                </a:r>
                <a:r>
                  <a:rPr lang="en-US" sz="2400" dirty="0">
                    <a:latin typeface="Times New Roman" panose="02020603050405020304" pitchFamily="18" charset="0"/>
                    <a:cs typeface="Times New Roman" panose="02020603050405020304" pitchFamily="18" charset="0"/>
                  </a:rPr>
                  <a:t>= 2mol/L, k=0.12 L/</a:t>
                </a:r>
                <a:r>
                  <a:rPr lang="en-US" sz="2400" dirty="0" err="1">
                    <a:latin typeface="Times New Roman" panose="02020603050405020304" pitchFamily="18" charset="0"/>
                    <a:cs typeface="Times New Roman" panose="02020603050405020304" pitchFamily="18" charset="0"/>
                  </a:rPr>
                  <a:t>mol.min</a:t>
                </a:r>
                <a:r>
                  <a:rPr lang="en-US" sz="2400" dirty="0">
                    <a:latin typeface="Times New Roman" panose="02020603050405020304" pitchFamily="18" charset="0"/>
                    <a:cs typeface="Times New Roman" panose="02020603050405020304" pitchFamily="18" charset="0"/>
                  </a:rPr>
                  <a:t>.</a:t>
                </a:r>
              </a:p>
              <a:p>
                <a:pPr marL="0" indent="0">
                  <a:buNone/>
                </a:pP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𝑡</m:t>
                        </m:r>
                      </m:e>
                      <m:sub>
                        <m:r>
                          <a:rPr lang="en-US" sz="2400" i="1">
                            <a:latin typeface="Cambria Math" panose="02040503050406030204" pitchFamily="18" charset="0"/>
                            <a:cs typeface="Times New Roman" panose="02020603050405020304" pitchFamily="18" charset="0"/>
                          </a:rPr>
                          <m:t>𝑟</m:t>
                        </m:r>
                      </m:sub>
                    </m:sSub>
                    <m:r>
                      <a:rPr lang="en-US" sz="2400" i="1">
                        <a:latin typeface="Cambria Math" panose="02040503050406030204" pitchFamily="18" charset="0"/>
                        <a:cs typeface="Times New Roman" panose="02020603050405020304" pitchFamily="18" charset="0"/>
                      </a:rPr>
                      <m:t>=</m:t>
                    </m:r>
                    <m:f>
                      <m:fPr>
                        <m:ctrlPr>
                          <a:rPr lang="en-US" sz="2400" i="1">
                            <a:latin typeface="Cambria Math" panose="02040503050406030204" pitchFamily="18" charset="0"/>
                            <a:cs typeface="Times New Roman" panose="02020603050405020304" pitchFamily="18" charset="0"/>
                          </a:rPr>
                        </m:ctrlPr>
                      </m:fPr>
                      <m:num>
                        <m:r>
                          <a:rPr lang="en-US" sz="2400" i="1">
                            <a:latin typeface="Cambria Math" panose="02040503050406030204" pitchFamily="18" charset="0"/>
                            <a:cs typeface="Times New Roman" panose="02020603050405020304" pitchFamily="18" charset="0"/>
                          </a:rPr>
                          <m:t>1</m:t>
                        </m:r>
                      </m:num>
                      <m:den>
                        <m:r>
                          <a:rPr lang="en-US" sz="2400" i="1">
                            <a:latin typeface="Cambria Math" panose="02040503050406030204" pitchFamily="18" charset="0"/>
                            <a:cs typeface="Times New Roman" panose="02020603050405020304" pitchFamily="18" charset="0"/>
                          </a:rPr>
                          <m:t>0.12∗2</m:t>
                        </m:r>
                      </m:den>
                    </m:f>
                    <m:r>
                      <a:rPr lang="en-US" sz="2400" b="0" i="1" smtClean="0">
                        <a:latin typeface="Cambria Math" panose="02040503050406030204" pitchFamily="18" charset="0"/>
                        <a:cs typeface="Times New Roman" panose="02020603050405020304" pitchFamily="18" charset="0"/>
                      </a:rPr>
                      <m:t>(</m:t>
                    </m:r>
                    <m:f>
                      <m:fPr>
                        <m:ctrlPr>
                          <a:rPr lang="en-US" sz="2400" b="0" i="1" smtClean="0">
                            <a:latin typeface="Cambria Math" panose="02040503050406030204" pitchFamily="18" charset="0"/>
                            <a:cs typeface="Times New Roman" panose="02020603050405020304" pitchFamily="18" charset="0"/>
                          </a:rPr>
                        </m:ctrlPr>
                      </m:fPr>
                      <m:num>
                        <m:r>
                          <a:rPr lang="en-US" sz="2400" b="0" i="1" smtClean="0">
                            <a:latin typeface="Cambria Math" panose="02040503050406030204" pitchFamily="18" charset="0"/>
                            <a:cs typeface="Times New Roman" panose="02020603050405020304" pitchFamily="18" charset="0"/>
                          </a:rPr>
                          <m:t>1</m:t>
                        </m:r>
                      </m:num>
                      <m:den>
                        <m:r>
                          <a:rPr lang="en-US" sz="2400" b="0" i="1" smtClean="0">
                            <a:latin typeface="Cambria Math" panose="02040503050406030204" pitchFamily="18" charset="0"/>
                            <a:cs typeface="Times New Roman" panose="02020603050405020304" pitchFamily="18" charset="0"/>
                          </a:rPr>
                          <m:t>1−0.96</m:t>
                        </m:r>
                      </m:den>
                    </m:f>
                  </m:oMath>
                </a14:m>
                <a:r>
                  <a:rPr lang="en-US" sz="2400" dirty="0">
                    <a:latin typeface="Times New Roman" panose="02020603050405020304" pitchFamily="18" charset="0"/>
                    <a:cs typeface="Times New Roman" panose="02020603050405020304" pitchFamily="18" charset="0"/>
                  </a:rPr>
                  <a:t>-1)=</a:t>
                </a:r>
                <a:r>
                  <a:rPr lang="en-US" sz="2400" b="1" dirty="0">
                    <a:solidFill>
                      <a:srgbClr val="7030A0"/>
                    </a:solidFill>
                    <a:latin typeface="Times New Roman" panose="02020603050405020304" pitchFamily="18" charset="0"/>
                    <a:cs typeface="Times New Roman" panose="02020603050405020304" pitchFamily="18" charset="0"/>
                  </a:rPr>
                  <a:t>100 min</a:t>
                </a:r>
              </a:p>
              <a:p>
                <a:pPr marL="0" indent="0">
                  <a:buNone/>
                </a:pPr>
                <a:r>
                  <a:rPr lang="en-US" sz="2400" b="1" dirty="0">
                    <a:latin typeface="Times New Roman" panose="02020603050405020304" pitchFamily="18" charset="0"/>
                    <a:cs typeface="Times New Roman" panose="02020603050405020304" pitchFamily="18" charset="0"/>
                  </a:rPr>
                  <a:t>(b) the concentration of product (R)</a:t>
                </a:r>
              </a:p>
              <a:p>
                <a:pPr marL="0" indent="0">
                  <a:buNone/>
                </a:pPr>
                <a14:m>
                  <m:oMath xmlns:m="http://schemas.openxmlformats.org/officeDocument/2006/math">
                    <m:sSub>
                      <m:sSubPr>
                        <m:ctrlPr>
                          <a:rPr lang="en-US" sz="2400" i="1">
                            <a:latin typeface="Cambria Math" panose="02040503050406030204" pitchFamily="18" charset="0"/>
                          </a:rPr>
                        </m:ctrlPr>
                      </m:sSubPr>
                      <m:e>
                        <m:r>
                          <a:rPr lang="en-US" sz="2400" i="1">
                            <a:latin typeface="Cambria Math"/>
                          </a:rPr>
                          <m:t>𝑁</m:t>
                        </m:r>
                      </m:e>
                      <m:sub>
                        <m:r>
                          <a:rPr lang="en-US" sz="2400" i="1">
                            <a:latin typeface="Cambria Math"/>
                          </a:rPr>
                          <m:t>𝑖</m:t>
                        </m:r>
                      </m:sub>
                    </m:sSub>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𝑁</m:t>
                        </m:r>
                      </m:e>
                      <m:sub>
                        <m:r>
                          <a:rPr lang="en-US" sz="2400" i="1">
                            <a:latin typeface="Cambria Math"/>
                          </a:rPr>
                          <m:t>𝑖</m:t>
                        </m:r>
                        <m:r>
                          <a:rPr lang="en-US" sz="2400" i="1">
                            <a:latin typeface="Cambria Math"/>
                          </a:rPr>
                          <m:t>0</m:t>
                        </m:r>
                      </m:sub>
                    </m:sSub>
                    <m:r>
                      <a:rPr lang="en-US" sz="2400" i="1">
                        <a:latin typeface="Cambria Math" panose="02040503050406030204" pitchFamily="18" charset="0"/>
                      </a:rPr>
                      <m:t>+</m:t>
                    </m:r>
                    <m:sSub>
                      <m:sSubPr>
                        <m:ctrlPr>
                          <a:rPr lang="en-US" sz="2400" i="1">
                            <a:latin typeface="Cambria Math" panose="02040503050406030204" pitchFamily="18" charset="0"/>
                          </a:rPr>
                        </m:ctrlPr>
                      </m:sSubPr>
                      <m:e>
                        <m:r>
                          <m:rPr>
                            <m:sty m:val="p"/>
                          </m:rPr>
                          <a:rPr lang="el-GR" sz="2400" i="1">
                            <a:latin typeface="Cambria Math"/>
                          </a:rPr>
                          <m:t>ν</m:t>
                        </m:r>
                      </m:e>
                      <m:sub>
                        <m:r>
                          <a:rPr lang="en-US" sz="2400" i="1">
                            <a:latin typeface="Cambria Math"/>
                          </a:rPr>
                          <m:t>𝑖</m:t>
                        </m:r>
                      </m:sub>
                    </m:sSub>
                    <m:sSub>
                      <m:sSubPr>
                        <m:ctrlPr>
                          <a:rPr lang="en-US" sz="2400" i="1">
                            <a:latin typeface="Cambria Math" panose="02040503050406030204" pitchFamily="18" charset="0"/>
                          </a:rPr>
                        </m:ctrlPr>
                      </m:sSubPr>
                      <m:e>
                        <m:r>
                          <a:rPr lang="en-US" sz="2400" i="1">
                            <a:latin typeface="Cambria Math"/>
                          </a:rPr>
                          <m:t>𝑁</m:t>
                        </m:r>
                      </m:e>
                      <m:sub>
                        <m:r>
                          <a:rPr lang="en-US" sz="2400" i="1">
                            <a:latin typeface="Cambria Math"/>
                          </a:rPr>
                          <m:t>𝐴</m:t>
                        </m:r>
                        <m:r>
                          <a:rPr lang="en-US" sz="2400" i="1">
                            <a:latin typeface="Cambria Math"/>
                          </a:rPr>
                          <m:t>0</m:t>
                        </m:r>
                      </m:sub>
                    </m:sSub>
                    <m:sSub>
                      <m:sSubPr>
                        <m:ctrlPr>
                          <a:rPr lang="en-US" sz="2400" i="1">
                            <a:latin typeface="Cambria Math" panose="02040503050406030204" pitchFamily="18" charset="0"/>
                          </a:rPr>
                        </m:ctrlPr>
                      </m:sSubPr>
                      <m:e>
                        <m:r>
                          <a:rPr lang="en-US" sz="2400" i="1">
                            <a:latin typeface="Cambria Math"/>
                          </a:rPr>
                          <m:t>𝑋</m:t>
                        </m:r>
                      </m:e>
                      <m:sub>
                        <m:r>
                          <a:rPr lang="en-US" sz="2400" i="1">
                            <a:latin typeface="Cambria Math"/>
                          </a:rPr>
                          <m:t>𝐴</m:t>
                        </m:r>
                      </m:sub>
                    </m:sSub>
                    <m:r>
                      <a:rPr lang="en-US" sz="2400" i="1" smtClean="0">
                        <a:latin typeface="Cambria Math" panose="02040503050406030204" pitchFamily="18" charset="0"/>
                      </a:rPr>
                      <m:t> </m:t>
                    </m:r>
                  </m:oMath>
                </a14:m>
                <a:r>
                  <a:rPr lang="en-US" sz="2400" dirty="0">
                    <a:latin typeface="Times New Roman" panose="02020603050405020304" pitchFamily="18" charset="0"/>
                    <a:cs typeface="Times New Roman" panose="02020603050405020304" pitchFamily="18" charset="0"/>
                  </a:rPr>
                  <a:t>                                                     (2.41</a:t>
                </a:r>
                <a:endParaRPr lang="en-US" sz="2400" b="1" dirty="0">
                  <a:latin typeface="Times New Roman" panose="02020603050405020304" pitchFamily="18" charset="0"/>
                  <a:cs typeface="Times New Roman" panose="02020603050405020304" pitchFamily="18" charset="0"/>
                </a:endParaRPr>
              </a:p>
              <a:p>
                <a:pPr marL="0" indent="0">
                  <a:buNone/>
                </a:pPr>
                <a:r>
                  <a:rPr lang="en-US" sz="2400" dirty="0">
                    <a:latin typeface="Times New Roman" panose="02020603050405020304" pitchFamily="18" charset="0"/>
                    <a:cs typeface="Times New Roman" panose="02020603050405020304" pitchFamily="18" charset="0"/>
                  </a:rPr>
                  <a:t>For constant volume,   </a:t>
                </a:r>
                <a14:m>
                  <m:oMath xmlns:m="http://schemas.openxmlformats.org/officeDocument/2006/math">
                    <m:sSub>
                      <m:sSubPr>
                        <m:ctrlPr>
                          <a:rPr lang="en-US" sz="2400" i="1">
                            <a:latin typeface="Cambria Math" panose="02040503050406030204" pitchFamily="18" charset="0"/>
                          </a:rPr>
                        </m:ctrlPr>
                      </m:sSubPr>
                      <m:e>
                        <m:r>
                          <a:rPr lang="en-US" sz="2400" b="0" i="1" smtClean="0">
                            <a:latin typeface="Cambria Math" panose="02040503050406030204" pitchFamily="18" charset="0"/>
                          </a:rPr>
                          <m:t>𝐶</m:t>
                        </m:r>
                      </m:e>
                      <m:sub>
                        <m:r>
                          <a:rPr lang="en-US" sz="2400" b="0" i="1" smtClean="0">
                            <a:latin typeface="Cambria Math" panose="02040503050406030204" pitchFamily="18" charset="0"/>
                          </a:rPr>
                          <m:t>𝑅</m:t>
                        </m:r>
                      </m:sub>
                    </m:sSub>
                    <m:r>
                      <a:rPr lang="en-US" sz="2400" i="1">
                        <a:latin typeface="Cambria Math"/>
                      </a:rPr>
                      <m:t>=</m:t>
                    </m:r>
                    <m:sSub>
                      <m:sSubPr>
                        <m:ctrlPr>
                          <a:rPr lang="en-US" sz="2400" i="1">
                            <a:latin typeface="Cambria Math" panose="02040503050406030204" pitchFamily="18" charset="0"/>
                          </a:rPr>
                        </m:ctrlPr>
                      </m:sSubPr>
                      <m:e>
                        <m:r>
                          <a:rPr lang="en-US" sz="2400" b="0" i="1" smtClean="0">
                            <a:latin typeface="Cambria Math" panose="02040503050406030204" pitchFamily="18" charset="0"/>
                          </a:rPr>
                          <m:t>𝐶</m:t>
                        </m:r>
                      </m:e>
                      <m:sub>
                        <m:r>
                          <a:rPr lang="en-US" sz="2400" b="0" i="1" smtClean="0">
                            <a:latin typeface="Cambria Math" panose="02040503050406030204" pitchFamily="18" charset="0"/>
                          </a:rPr>
                          <m:t>𝑅</m:t>
                        </m:r>
                        <m:r>
                          <a:rPr lang="en-US" sz="2400" i="1">
                            <a:latin typeface="Cambria Math"/>
                          </a:rPr>
                          <m:t>0</m:t>
                        </m:r>
                      </m:sub>
                    </m:sSub>
                    <m:r>
                      <a:rPr lang="en-US" sz="2400" i="1">
                        <a:latin typeface="Cambria Math" panose="02040503050406030204" pitchFamily="18" charset="0"/>
                      </a:rPr>
                      <m:t>+</m:t>
                    </m:r>
                    <m:sSub>
                      <m:sSubPr>
                        <m:ctrlPr>
                          <a:rPr lang="en-US" sz="2400" i="1">
                            <a:latin typeface="Cambria Math" panose="02040503050406030204" pitchFamily="18" charset="0"/>
                          </a:rPr>
                        </m:ctrlPr>
                      </m:sSubPr>
                      <m:e>
                        <m:r>
                          <m:rPr>
                            <m:sty m:val="p"/>
                          </m:rPr>
                          <a:rPr lang="el-GR" sz="2400" i="1">
                            <a:latin typeface="Cambria Math"/>
                          </a:rPr>
                          <m:t>ν</m:t>
                        </m:r>
                      </m:e>
                      <m:sub>
                        <m:r>
                          <a:rPr lang="en-US" sz="2400" b="0" i="1" smtClean="0">
                            <a:latin typeface="Cambria Math" panose="02040503050406030204" pitchFamily="18" charset="0"/>
                          </a:rPr>
                          <m:t>𝑅</m:t>
                        </m:r>
                      </m:sub>
                    </m:sSub>
                    <m:sSub>
                      <m:sSubPr>
                        <m:ctrlPr>
                          <a:rPr lang="en-US" sz="2400" i="1">
                            <a:latin typeface="Cambria Math" panose="02040503050406030204" pitchFamily="18" charset="0"/>
                          </a:rPr>
                        </m:ctrlPr>
                      </m:sSubPr>
                      <m:e>
                        <m:r>
                          <a:rPr lang="en-US" sz="2400" b="0" i="1" smtClean="0">
                            <a:latin typeface="Cambria Math" panose="02040503050406030204" pitchFamily="18" charset="0"/>
                          </a:rPr>
                          <m:t>𝐶</m:t>
                        </m:r>
                      </m:e>
                      <m:sub>
                        <m:r>
                          <a:rPr lang="en-US" sz="2400" i="1">
                            <a:latin typeface="Cambria Math"/>
                          </a:rPr>
                          <m:t>𝐴</m:t>
                        </m:r>
                        <m:r>
                          <a:rPr lang="en-US" sz="2400" i="1">
                            <a:latin typeface="Cambria Math"/>
                          </a:rPr>
                          <m:t>0</m:t>
                        </m:r>
                      </m:sub>
                    </m:sSub>
                    <m:sSub>
                      <m:sSubPr>
                        <m:ctrlPr>
                          <a:rPr lang="en-US" sz="2400" i="1">
                            <a:latin typeface="Cambria Math" panose="02040503050406030204" pitchFamily="18" charset="0"/>
                          </a:rPr>
                        </m:ctrlPr>
                      </m:sSubPr>
                      <m:e>
                        <m:r>
                          <a:rPr lang="en-US" sz="2400" i="1">
                            <a:latin typeface="Cambria Math"/>
                          </a:rPr>
                          <m:t>𝑋</m:t>
                        </m:r>
                      </m:e>
                      <m:sub>
                        <m:r>
                          <a:rPr lang="en-US" sz="2400" i="1">
                            <a:latin typeface="Cambria Math"/>
                          </a:rPr>
                          <m:t>𝐴</m:t>
                        </m:r>
                      </m:sub>
                    </m:sSub>
                    <m:r>
                      <a:rPr lang="en-US" sz="2400" b="0" i="1" smtClean="0">
                        <a:latin typeface="Cambria Math" panose="02040503050406030204" pitchFamily="18" charset="0"/>
                      </a:rPr>
                      <m:t>  </m:t>
                    </m:r>
                  </m:oMath>
                </a14:m>
                <a:endParaRPr lang="en-US" sz="2400" dirty="0">
                  <a:latin typeface="Times New Roman" panose="02020603050405020304" pitchFamily="18" charset="0"/>
                  <a:cs typeface="Times New Roman" panose="02020603050405020304" pitchFamily="18" charset="0"/>
                </a:endParaRPr>
              </a:p>
              <a:p>
                <a:pPr marL="0" indent="0">
                  <a:buNone/>
                </a:pPr>
                <a:r>
                  <a:rPr lang="en-US" sz="2400" dirty="0" err="1">
                    <a:latin typeface="Times New Roman" panose="02020603050405020304" pitchFamily="18" charset="0"/>
                    <a:cs typeface="Times New Roman" panose="02020603050405020304" pitchFamily="18" charset="0"/>
                  </a:rPr>
                  <a:t>C</a:t>
                </a:r>
                <a:r>
                  <a:rPr lang="en-US" sz="2400" baseline="-25000" dirty="0" err="1">
                    <a:latin typeface="Times New Roman" panose="02020603050405020304" pitchFamily="18" charset="0"/>
                    <a:cs typeface="Times New Roman" panose="02020603050405020304" pitchFamily="18" charset="0"/>
                  </a:rPr>
                  <a:t>Ao</a:t>
                </a:r>
                <a:r>
                  <a:rPr lang="en-US" sz="2400" dirty="0">
                    <a:latin typeface="Times New Roman" panose="02020603050405020304" pitchFamily="18" charset="0"/>
                    <a:cs typeface="Times New Roman" panose="02020603050405020304" pitchFamily="18" charset="0"/>
                  </a:rPr>
                  <a:t>=2 mol/L, but </a:t>
                </a:r>
                <a:r>
                  <a:rPr lang="en-US" sz="2400" dirty="0" err="1">
                    <a:latin typeface="Times New Roman" panose="02020603050405020304" pitchFamily="18" charset="0"/>
                    <a:cs typeface="Times New Roman" panose="02020603050405020304" pitchFamily="18" charset="0"/>
                  </a:rPr>
                  <a:t>C</a:t>
                </a:r>
                <a:r>
                  <a:rPr lang="en-US" sz="2400" baseline="-25000" dirty="0" err="1">
                    <a:latin typeface="Times New Roman" panose="02020603050405020304" pitchFamily="18" charset="0"/>
                    <a:cs typeface="Times New Roman" panose="02020603050405020304" pitchFamily="18" charset="0"/>
                  </a:rPr>
                  <a:t>Ro</a:t>
                </a:r>
                <a:r>
                  <a:rPr lang="en-US" sz="2400" dirty="0">
                    <a:latin typeface="Times New Roman" panose="02020603050405020304" pitchFamily="18" charset="0"/>
                    <a:cs typeface="Times New Roman" panose="02020603050405020304" pitchFamily="18" charset="0"/>
                  </a:rPr>
                  <a:t>=0, </a:t>
                </a:r>
                <a:r>
                  <a:rPr lang="en-US" sz="2400" dirty="0" err="1">
                    <a:latin typeface="Times New Roman" panose="02020603050405020304" pitchFamily="18" charset="0"/>
                    <a:cs typeface="Times New Roman" panose="02020603050405020304" pitchFamily="18" charset="0"/>
                  </a:rPr>
                  <a:t>v</a:t>
                </a:r>
                <a:r>
                  <a:rPr lang="en-US" sz="2400" baseline="-25000" dirty="0" err="1">
                    <a:latin typeface="Times New Roman" panose="02020603050405020304" pitchFamily="18" charset="0"/>
                    <a:cs typeface="Times New Roman" panose="02020603050405020304" pitchFamily="18" charset="0"/>
                  </a:rPr>
                  <a:t>R</a:t>
                </a:r>
                <a:r>
                  <a:rPr lang="en-US" sz="2400" dirty="0">
                    <a:latin typeface="Times New Roman" panose="02020603050405020304" pitchFamily="18" charset="0"/>
                    <a:cs typeface="Times New Roman" panose="02020603050405020304" pitchFamily="18" charset="0"/>
                  </a:rPr>
                  <a:t>=2, X</a:t>
                </a:r>
                <a:r>
                  <a:rPr lang="en-US" sz="2400" baseline="-25000" dirty="0">
                    <a:latin typeface="Times New Roman" panose="02020603050405020304" pitchFamily="18" charset="0"/>
                    <a:cs typeface="Times New Roman" panose="02020603050405020304" pitchFamily="18" charset="0"/>
                  </a:rPr>
                  <a:t>A</a:t>
                </a:r>
                <a:r>
                  <a:rPr lang="en-US" sz="2400" dirty="0">
                    <a:latin typeface="Times New Roman" panose="02020603050405020304" pitchFamily="18" charset="0"/>
                    <a:cs typeface="Times New Roman" panose="02020603050405020304" pitchFamily="18" charset="0"/>
                  </a:rPr>
                  <a:t>=0.96</a:t>
                </a:r>
              </a:p>
              <a:p>
                <a:pPr marL="0" indent="0">
                  <a:buNone/>
                </a:pPr>
                <a:r>
                  <a:rPr lang="en-US" sz="2400" dirty="0">
                    <a:latin typeface="Times New Roman" panose="02020603050405020304" pitchFamily="18" charset="0"/>
                    <a:cs typeface="Times New Roman" panose="02020603050405020304" pitchFamily="18" charset="0"/>
                  </a:rPr>
                  <a:t>C</a:t>
                </a:r>
                <a:r>
                  <a:rPr lang="en-US" sz="2400" baseline="-25000" dirty="0">
                    <a:latin typeface="Times New Roman" panose="02020603050405020304" pitchFamily="18" charset="0"/>
                    <a:cs typeface="Times New Roman" panose="02020603050405020304" pitchFamily="18" charset="0"/>
                  </a:rPr>
                  <a:t>R</a:t>
                </a:r>
                <a:r>
                  <a:rPr lang="en-US" sz="2400" dirty="0">
                    <a:latin typeface="Times New Roman" panose="02020603050405020304" pitchFamily="18" charset="0"/>
                    <a:cs typeface="Times New Roman" panose="02020603050405020304" pitchFamily="18" charset="0"/>
                  </a:rPr>
                  <a:t>= 0 + 2*2*0.96 = </a:t>
                </a:r>
                <a:r>
                  <a:rPr lang="en-US" sz="2400" b="1" dirty="0">
                    <a:solidFill>
                      <a:srgbClr val="0070C0"/>
                    </a:solidFill>
                    <a:latin typeface="Times New Roman" panose="02020603050405020304" pitchFamily="18" charset="0"/>
                    <a:cs typeface="Times New Roman" panose="02020603050405020304" pitchFamily="18" charset="0"/>
                  </a:rPr>
                  <a:t>3.84 mol/L </a:t>
                </a:r>
              </a:p>
            </p:txBody>
          </p:sp>
        </mc:Choice>
        <mc:Fallback xmlns="">
          <p:sp>
            <p:nvSpPr>
              <p:cNvPr id="3" name="Content Placeholder 2">
                <a:extLst>
                  <a:ext uri="{FF2B5EF4-FFF2-40B4-BE49-F238E27FC236}">
                    <a16:creationId xmlns:a16="http://schemas.microsoft.com/office/drawing/2014/main" id="{58229911-1241-D9F5-6294-1E54F1C02F6A}"/>
                  </a:ext>
                </a:extLst>
              </p:cNvPr>
              <p:cNvSpPr>
                <a:spLocks noGrp="1" noRot="1" noChangeAspect="1" noMove="1" noResize="1" noEditPoints="1" noAdjustHandles="1" noChangeArrowheads="1" noChangeShapeType="1" noTextEdit="1"/>
              </p:cNvSpPr>
              <p:nvPr>
                <p:ph idx="1"/>
              </p:nvPr>
            </p:nvSpPr>
            <p:spPr>
              <a:xfrm>
                <a:off x="304799" y="685800"/>
                <a:ext cx="8531087" cy="5670550"/>
              </a:xfrm>
              <a:blipFill>
                <a:blip r:embed="rId2"/>
                <a:stretch>
                  <a:fillRect l="-1072"/>
                </a:stretch>
              </a:blipFill>
            </p:spPr>
            <p:txBody>
              <a:bodyPr/>
              <a:lstStyle/>
              <a:p>
                <a:r>
                  <a:rPr lang="en-US">
                    <a:noFill/>
                  </a:rPr>
                  <a:t> </a:t>
                </a:r>
              </a:p>
            </p:txBody>
          </p:sp>
        </mc:Fallback>
      </mc:AlternateContent>
      <p:sp>
        <p:nvSpPr>
          <p:cNvPr id="5" name="Slide Number Placeholder 4">
            <a:extLst>
              <a:ext uri="{FF2B5EF4-FFF2-40B4-BE49-F238E27FC236}">
                <a16:creationId xmlns:a16="http://schemas.microsoft.com/office/drawing/2014/main" id="{760ABEB7-4AFB-46DC-9F4D-89B99FB7DBBF}"/>
              </a:ext>
            </a:extLst>
          </p:cNvPr>
          <p:cNvSpPr>
            <a:spLocks noGrp="1"/>
          </p:cNvSpPr>
          <p:nvPr>
            <p:ph type="sldNum" sz="quarter" idx="12"/>
          </p:nvPr>
        </p:nvSpPr>
        <p:spPr/>
        <p:txBody>
          <a:bodyPr/>
          <a:lstStyle/>
          <a:p>
            <a:fld id="{23FDA976-B38A-4EC8-851D-4FD5675DB126}" type="slidenum">
              <a:rPr lang="en-US" smtClean="0"/>
              <a:t>49</a:t>
            </a:fld>
            <a:endParaRPr lang="en-US"/>
          </a:p>
        </p:txBody>
      </p:sp>
      <p:sp>
        <p:nvSpPr>
          <p:cNvPr id="6" name="Title 1">
            <a:extLst>
              <a:ext uri="{FF2B5EF4-FFF2-40B4-BE49-F238E27FC236}">
                <a16:creationId xmlns:a16="http://schemas.microsoft.com/office/drawing/2014/main" id="{D8C18EA1-66B9-2AB3-46FB-A8948D2738FB}"/>
              </a:ext>
            </a:extLst>
          </p:cNvPr>
          <p:cNvSpPr>
            <a:spLocks noGrp="1"/>
          </p:cNvSpPr>
          <p:nvPr>
            <p:ph type="title"/>
          </p:nvPr>
        </p:nvSpPr>
        <p:spPr>
          <a:xfrm>
            <a:off x="606287" y="265475"/>
            <a:ext cx="8229600" cy="304800"/>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p:cxnSp>
        <p:nvCxnSpPr>
          <p:cNvPr id="2" name="Straight Connector 1">
            <a:extLst>
              <a:ext uri="{FF2B5EF4-FFF2-40B4-BE49-F238E27FC236}">
                <a16:creationId xmlns:a16="http://schemas.microsoft.com/office/drawing/2014/main" id="{E710B91F-13ED-EA77-0027-61159EDDA1EA}"/>
              </a:ext>
            </a:extLst>
          </p:cNvPr>
          <p:cNvCxnSpPr>
            <a:cxnSpLocks/>
          </p:cNvCxnSpPr>
          <p:nvPr/>
        </p:nvCxnSpPr>
        <p:spPr>
          <a:xfrm>
            <a:off x="0" y="685800"/>
            <a:ext cx="92202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7" name="Straight Connector 6">
            <a:extLst>
              <a:ext uri="{FF2B5EF4-FFF2-40B4-BE49-F238E27FC236}">
                <a16:creationId xmlns:a16="http://schemas.microsoft.com/office/drawing/2014/main" id="{1C0895D7-FA8A-AD51-53EA-1E13D5A99C57}"/>
              </a:ext>
            </a:extLst>
          </p:cNvPr>
          <p:cNvCxnSpPr>
            <a:cxnSpLocks/>
          </p:cNvCxnSpPr>
          <p:nvPr/>
        </p:nvCxnSpPr>
        <p:spPr>
          <a:xfrm>
            <a:off x="0" y="6356350"/>
            <a:ext cx="8839200" cy="0"/>
          </a:xfrm>
          <a:prstGeom prst="line">
            <a:avLst/>
          </a:prstGeom>
        </p:spPr>
        <p:style>
          <a:lnRef idx="3">
            <a:schemeClr val="accent1"/>
          </a:lnRef>
          <a:fillRef idx="0">
            <a:schemeClr val="accent1"/>
          </a:fillRef>
          <a:effectRef idx="2">
            <a:schemeClr val="accent1"/>
          </a:effectRef>
          <a:fontRef idx="minor">
            <a:schemeClr val="tx1"/>
          </a:fontRef>
        </p:style>
      </p:cxnSp>
      <p:sp>
        <p:nvSpPr>
          <p:cNvPr id="8" name="Slide Number Placeholder 5">
            <a:extLst>
              <a:ext uri="{FF2B5EF4-FFF2-40B4-BE49-F238E27FC236}">
                <a16:creationId xmlns:a16="http://schemas.microsoft.com/office/drawing/2014/main" id="{777FF574-085C-30A3-FBCC-D2C44494C193}"/>
              </a:ext>
            </a:extLst>
          </p:cNvPr>
          <p:cNvSpPr txBox="1">
            <a:spLocks/>
          </p:cNvSpPr>
          <p:nvPr/>
        </p:nvSpPr>
        <p:spPr>
          <a:xfrm>
            <a:off x="1676400" y="6372915"/>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49</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4486891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A0E1C9-B2D5-322C-3D41-F78E46DE1D97}"/>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1CE43A55-344F-B111-9019-2AA831B07CF7}"/>
                  </a:ext>
                </a:extLst>
              </p:cNvPr>
              <p:cNvSpPr>
                <a:spLocks noGrp="1"/>
              </p:cNvSpPr>
              <p:nvPr>
                <p:ph idx="1"/>
              </p:nvPr>
            </p:nvSpPr>
            <p:spPr>
              <a:xfrm>
                <a:off x="304799" y="685800"/>
                <a:ext cx="8531087" cy="5670550"/>
              </a:xfrm>
            </p:spPr>
            <p:txBody>
              <a:bodyPr>
                <a:normAutofit/>
              </a:bodyPr>
              <a:lstStyle/>
              <a:p>
                <a:pPr marL="0" indent="0">
                  <a:lnSpc>
                    <a:spcPct val="150000"/>
                  </a:lnSpc>
                  <a:buNone/>
                </a:pPr>
                <a:r>
                  <a:rPr lang="en-US" sz="2400" b="1" dirty="0">
                    <a:solidFill>
                      <a:srgbClr val="0070C0"/>
                    </a:solidFill>
                    <a:latin typeface="Times New Roman" panose="02020603050405020304" pitchFamily="18" charset="0"/>
                    <a:cs typeface="Times New Roman" panose="02020603050405020304" pitchFamily="18" charset="0"/>
                  </a:rPr>
                  <a:t>(c) the reactor volume (V).</a:t>
                </a:r>
              </a:p>
              <a:p>
                <a:pPr marL="0" indent="0">
                  <a:lnSpc>
                    <a:spcPct val="150000"/>
                  </a:lnSpc>
                  <a:buNone/>
                </a:pPr>
                <a14:m>
                  <m:oMath xmlns:m="http://schemas.openxmlformats.org/officeDocument/2006/math">
                    <m:sSub>
                      <m:sSubPr>
                        <m:ctrlPr>
                          <a:rPr lang="en-US" sz="2400" i="1">
                            <a:latin typeface="Cambria Math" panose="02040503050406030204" pitchFamily="18" charset="0"/>
                            <a:ea typeface="Tahoma" pitchFamily="34" charset="0"/>
                            <a:cs typeface="Tahoma" pitchFamily="34" charset="0"/>
                          </a:rPr>
                        </m:ctrlPr>
                      </m:sSubPr>
                      <m:e>
                        <m:r>
                          <a:rPr lang="en-US" sz="2400" i="1">
                            <a:latin typeface="Cambria Math"/>
                            <a:ea typeface="Tahoma" pitchFamily="34" charset="0"/>
                            <a:cs typeface="Tahoma" pitchFamily="34" charset="0"/>
                          </a:rPr>
                          <m:t>𝑡</m:t>
                        </m:r>
                      </m:e>
                      <m:sub>
                        <m:r>
                          <a:rPr lang="en-US" sz="2400" i="1">
                            <a:latin typeface="Cambria Math"/>
                            <a:ea typeface="Tahoma" pitchFamily="34" charset="0"/>
                            <a:cs typeface="Tahoma" pitchFamily="34" charset="0"/>
                          </a:rPr>
                          <m:t>𝑐</m:t>
                        </m:r>
                      </m:sub>
                    </m:sSub>
                    <m:r>
                      <a:rPr lang="en-US" sz="2400" i="1">
                        <a:latin typeface="Cambria Math"/>
                        <a:ea typeface="Tahoma" pitchFamily="34" charset="0"/>
                        <a:cs typeface="Tahoma" pitchFamily="34" charset="0"/>
                      </a:rPr>
                      <m:t>=</m:t>
                    </m:r>
                    <m:sSub>
                      <m:sSubPr>
                        <m:ctrlPr>
                          <a:rPr lang="en-US" sz="2400" i="1">
                            <a:latin typeface="Cambria Math" panose="02040503050406030204" pitchFamily="18" charset="0"/>
                            <a:ea typeface="Tahoma" pitchFamily="34" charset="0"/>
                            <a:cs typeface="Tahoma" pitchFamily="34" charset="0"/>
                          </a:rPr>
                        </m:ctrlPr>
                      </m:sSubPr>
                      <m:e>
                        <m:r>
                          <a:rPr lang="en-US" sz="2400" i="1">
                            <a:latin typeface="Cambria Math"/>
                            <a:ea typeface="Tahoma" pitchFamily="34" charset="0"/>
                            <a:cs typeface="Tahoma" pitchFamily="34" charset="0"/>
                          </a:rPr>
                          <m:t>𝑡</m:t>
                        </m:r>
                      </m:e>
                      <m:sub>
                        <m:r>
                          <a:rPr lang="en-US" sz="2400" i="1">
                            <a:latin typeface="Cambria Math"/>
                            <a:ea typeface="Tahoma" pitchFamily="34" charset="0"/>
                            <a:cs typeface="Tahoma" pitchFamily="34" charset="0"/>
                          </a:rPr>
                          <m:t>𝑟</m:t>
                        </m:r>
                      </m:sub>
                    </m:sSub>
                    <m:r>
                      <a:rPr lang="en-US" sz="2400" i="1">
                        <a:latin typeface="Cambria Math"/>
                        <a:ea typeface="Tahoma" pitchFamily="34" charset="0"/>
                        <a:cs typeface="Tahoma" pitchFamily="34" charset="0"/>
                      </a:rPr>
                      <m:t>+</m:t>
                    </m:r>
                    <m:sSub>
                      <m:sSubPr>
                        <m:ctrlPr>
                          <a:rPr lang="en-US" sz="2400" i="1">
                            <a:latin typeface="Cambria Math" panose="02040503050406030204" pitchFamily="18" charset="0"/>
                            <a:ea typeface="Tahoma" pitchFamily="34" charset="0"/>
                            <a:cs typeface="Tahoma" pitchFamily="34" charset="0"/>
                          </a:rPr>
                        </m:ctrlPr>
                      </m:sSubPr>
                      <m:e>
                        <m:r>
                          <a:rPr lang="en-US" sz="2400" i="1">
                            <a:latin typeface="Cambria Math"/>
                            <a:ea typeface="Tahoma" pitchFamily="34" charset="0"/>
                            <a:cs typeface="Tahoma" pitchFamily="34" charset="0"/>
                          </a:rPr>
                          <m:t>𝑡</m:t>
                        </m:r>
                      </m:e>
                      <m:sub>
                        <m:r>
                          <a:rPr lang="en-US" sz="2400" i="1">
                            <a:latin typeface="Cambria Math"/>
                            <a:ea typeface="Tahoma" pitchFamily="34" charset="0"/>
                            <a:cs typeface="Tahoma" pitchFamily="34" charset="0"/>
                          </a:rPr>
                          <m:t>𝑎𝑢𝑥</m:t>
                        </m:r>
                      </m:sub>
                    </m:sSub>
                  </m:oMath>
                </a14:m>
                <a:r>
                  <a:rPr lang="en-US" sz="2400" dirty="0">
                    <a:latin typeface="Times New Roman" panose="02020603050405020304" pitchFamily="18" charset="0"/>
                    <a:ea typeface="Tahoma" pitchFamily="34" charset="0"/>
                    <a:cs typeface="Times New Roman" panose="02020603050405020304" pitchFamily="18" charset="0"/>
                  </a:rPr>
                  <a:t>                                                              (2.3)</a:t>
                </a:r>
              </a:p>
              <a:p>
                <a:pPr marL="0" indent="0">
                  <a:lnSpc>
                    <a:spcPct val="150000"/>
                  </a:lnSpc>
                  <a:buNone/>
                </a:pPr>
                <a14:m>
                  <m:oMathPara xmlns:m="http://schemas.openxmlformats.org/officeDocument/2006/math">
                    <m:oMathParaPr>
                      <m:jc m:val="left"/>
                    </m:oMathParaPr>
                    <m:oMath xmlns:m="http://schemas.openxmlformats.org/officeDocument/2006/math">
                      <m:sSub>
                        <m:sSubPr>
                          <m:ctrlPr>
                            <a:rPr lang="en-US" sz="2400" i="1">
                              <a:latin typeface="Cambria Math" panose="02040503050406030204" pitchFamily="18" charset="0"/>
                              <a:ea typeface="Tahoma" pitchFamily="34" charset="0"/>
                              <a:cs typeface="Tahoma" pitchFamily="34" charset="0"/>
                            </a:rPr>
                          </m:ctrlPr>
                        </m:sSubPr>
                        <m:e>
                          <m:r>
                            <a:rPr lang="en-US" sz="2400" i="1">
                              <a:latin typeface="Cambria Math"/>
                              <a:ea typeface="Tahoma" pitchFamily="34" charset="0"/>
                              <a:cs typeface="Tahoma" pitchFamily="34" charset="0"/>
                            </a:rPr>
                            <m:t>𝑡</m:t>
                          </m:r>
                        </m:e>
                        <m:sub>
                          <m:r>
                            <a:rPr lang="en-US" sz="2400" i="1">
                              <a:latin typeface="Cambria Math"/>
                              <a:ea typeface="Tahoma" pitchFamily="34" charset="0"/>
                              <a:cs typeface="Tahoma" pitchFamily="34" charset="0"/>
                            </a:rPr>
                            <m:t>𝑐</m:t>
                          </m:r>
                        </m:sub>
                      </m:sSub>
                      <m:r>
                        <a:rPr lang="en-US" sz="2400" i="1">
                          <a:latin typeface="Cambria Math"/>
                          <a:ea typeface="Tahoma" pitchFamily="34" charset="0"/>
                          <a:cs typeface="Tahoma" pitchFamily="34" charset="0"/>
                        </a:rPr>
                        <m:t>=</m:t>
                      </m:r>
                      <m:sSub>
                        <m:sSubPr>
                          <m:ctrlPr>
                            <a:rPr lang="en-US" sz="2400" i="1">
                              <a:latin typeface="Cambria Math" panose="02040503050406030204" pitchFamily="18" charset="0"/>
                              <a:ea typeface="Tahoma" pitchFamily="34" charset="0"/>
                              <a:cs typeface="Tahoma" pitchFamily="34" charset="0"/>
                            </a:rPr>
                          </m:ctrlPr>
                        </m:sSubPr>
                        <m:e>
                          <m:r>
                            <a:rPr lang="en-US" sz="2400" i="1">
                              <a:latin typeface="Cambria Math"/>
                              <a:ea typeface="Tahoma" pitchFamily="34" charset="0"/>
                              <a:cs typeface="Tahoma" pitchFamily="34" charset="0"/>
                            </a:rPr>
                            <m:t>𝑡</m:t>
                          </m:r>
                        </m:e>
                        <m:sub>
                          <m:r>
                            <a:rPr lang="en-US" sz="2400" i="1">
                              <a:latin typeface="Cambria Math"/>
                              <a:ea typeface="Tahoma" pitchFamily="34" charset="0"/>
                              <a:cs typeface="Tahoma" pitchFamily="34" charset="0"/>
                            </a:rPr>
                            <m:t>𝑟</m:t>
                          </m:r>
                        </m:sub>
                      </m:sSub>
                      <m:r>
                        <a:rPr lang="en-US" sz="2400" i="1">
                          <a:latin typeface="Cambria Math"/>
                          <a:ea typeface="Tahoma" pitchFamily="34" charset="0"/>
                          <a:cs typeface="Tahoma" pitchFamily="34" charset="0"/>
                        </a:rPr>
                        <m:t>+</m:t>
                      </m:r>
                      <m:sSub>
                        <m:sSubPr>
                          <m:ctrlPr>
                            <a:rPr lang="en-US" sz="2400" i="1">
                              <a:latin typeface="Cambria Math" panose="02040503050406030204" pitchFamily="18" charset="0"/>
                              <a:ea typeface="Tahoma" pitchFamily="34" charset="0"/>
                              <a:cs typeface="Tahoma" pitchFamily="34" charset="0"/>
                            </a:rPr>
                          </m:ctrlPr>
                        </m:sSubPr>
                        <m:e>
                          <m:r>
                            <a:rPr lang="en-US" sz="2400" i="1">
                              <a:latin typeface="Cambria Math"/>
                              <a:ea typeface="Tahoma" pitchFamily="34" charset="0"/>
                              <a:cs typeface="Tahoma" pitchFamily="34" charset="0"/>
                            </a:rPr>
                            <m:t>𝑡</m:t>
                          </m:r>
                        </m:e>
                        <m:sub>
                          <m:r>
                            <a:rPr lang="en-US" sz="2400" i="1">
                              <a:latin typeface="Cambria Math"/>
                              <a:ea typeface="Tahoma" pitchFamily="34" charset="0"/>
                              <a:cs typeface="Tahoma" pitchFamily="34" charset="0"/>
                            </a:rPr>
                            <m:t>𝑎𝑢𝑥</m:t>
                          </m:r>
                        </m:sub>
                      </m:sSub>
                      <m:r>
                        <a:rPr lang="en-US" sz="2400" b="0" i="1" smtClean="0">
                          <a:latin typeface="Cambria Math" panose="02040503050406030204" pitchFamily="18" charset="0"/>
                          <a:ea typeface="Tahoma" pitchFamily="34" charset="0"/>
                          <a:cs typeface="Tahoma" pitchFamily="34" charset="0"/>
                        </a:rPr>
                        <m:t>=100 </m:t>
                      </m:r>
                      <m:r>
                        <a:rPr lang="en-US" sz="2400" b="0" i="1" smtClean="0">
                          <a:latin typeface="Cambria Math" panose="02040503050406030204" pitchFamily="18" charset="0"/>
                          <a:ea typeface="Tahoma" pitchFamily="34" charset="0"/>
                          <a:cs typeface="Tahoma" pitchFamily="34" charset="0"/>
                        </a:rPr>
                        <m:t>𝑚𝑖𝑛</m:t>
                      </m:r>
                      <m:r>
                        <a:rPr lang="en-US" sz="2400" b="0" i="1" smtClean="0">
                          <a:latin typeface="Cambria Math" panose="02040503050406030204" pitchFamily="18" charset="0"/>
                          <a:ea typeface="Tahoma" pitchFamily="34" charset="0"/>
                          <a:cs typeface="Tahoma" pitchFamily="34" charset="0"/>
                        </a:rPr>
                        <m:t>+20 </m:t>
                      </m:r>
                      <m:r>
                        <a:rPr lang="en-US" sz="2400" b="0" i="1" smtClean="0">
                          <a:latin typeface="Cambria Math" panose="02040503050406030204" pitchFamily="18" charset="0"/>
                          <a:ea typeface="Tahoma" pitchFamily="34" charset="0"/>
                          <a:cs typeface="Tahoma" pitchFamily="34" charset="0"/>
                        </a:rPr>
                        <m:t>𝑚𝑖𝑛</m:t>
                      </m:r>
                      <m:r>
                        <a:rPr lang="en-US" sz="2400" b="0" i="1" smtClean="0">
                          <a:latin typeface="Cambria Math" panose="02040503050406030204" pitchFamily="18" charset="0"/>
                          <a:ea typeface="Tahoma" pitchFamily="34" charset="0"/>
                          <a:cs typeface="Tahoma" pitchFamily="34" charset="0"/>
                        </a:rPr>
                        <m:t>=</m:t>
                      </m:r>
                      <m:r>
                        <a:rPr lang="en-US" sz="2400" b="1" i="1" smtClean="0">
                          <a:solidFill>
                            <a:srgbClr val="0070C0"/>
                          </a:solidFill>
                          <a:latin typeface="Cambria Math" panose="02040503050406030204" pitchFamily="18" charset="0"/>
                          <a:ea typeface="Tahoma" pitchFamily="34" charset="0"/>
                          <a:cs typeface="Tahoma" pitchFamily="34" charset="0"/>
                        </a:rPr>
                        <m:t>𝟏𝟐𝟎</m:t>
                      </m:r>
                      <m:r>
                        <a:rPr lang="en-US" sz="2400" b="1" i="1" smtClean="0">
                          <a:solidFill>
                            <a:srgbClr val="0070C0"/>
                          </a:solidFill>
                          <a:latin typeface="Cambria Math" panose="02040503050406030204" pitchFamily="18" charset="0"/>
                          <a:ea typeface="Tahoma" pitchFamily="34" charset="0"/>
                          <a:cs typeface="Tahoma" pitchFamily="34" charset="0"/>
                        </a:rPr>
                        <m:t> </m:t>
                      </m:r>
                      <m:r>
                        <a:rPr lang="en-US" sz="2400" b="1" i="1" smtClean="0">
                          <a:solidFill>
                            <a:srgbClr val="0070C0"/>
                          </a:solidFill>
                          <a:latin typeface="Cambria Math" panose="02040503050406030204" pitchFamily="18" charset="0"/>
                          <a:ea typeface="Tahoma" pitchFamily="34" charset="0"/>
                          <a:cs typeface="Tahoma" pitchFamily="34" charset="0"/>
                        </a:rPr>
                        <m:t>𝒎𝒊𝒏</m:t>
                      </m:r>
                    </m:oMath>
                  </m:oMathPara>
                </a14:m>
                <a:endParaRPr lang="en-US" sz="2400" b="1" dirty="0">
                  <a:solidFill>
                    <a:srgbClr val="0070C0"/>
                  </a:solidFill>
                  <a:latin typeface="Times New Roman" panose="02020603050405020304" pitchFamily="18" charset="0"/>
                  <a:ea typeface="Tahoma" pitchFamily="34" charset="0"/>
                  <a:cs typeface="Times New Roman" panose="02020603050405020304" pitchFamily="18" charset="0"/>
                </a:endParaRPr>
              </a:p>
              <a:p>
                <a:pPr marL="0" indent="0">
                  <a:lnSpc>
                    <a:spcPct val="150000"/>
                  </a:lnSpc>
                  <a:buNone/>
                </a:pPr>
                <a14:m>
                  <m:oMath xmlns:m="http://schemas.openxmlformats.org/officeDocument/2006/math">
                    <m:r>
                      <a:rPr lang="en-US" sz="2400" i="1">
                        <a:latin typeface="Cambria Math" panose="02040503050406030204" pitchFamily="18" charset="0"/>
                        <a:cs typeface="Times New Roman" panose="02020603050405020304" pitchFamily="18" charset="0"/>
                      </a:rPr>
                      <m:t>𝑉</m:t>
                    </m:r>
                    <m:r>
                      <a:rPr lang="en-US" sz="2400" i="1">
                        <a:latin typeface="Cambria Math" panose="02040503050406030204" pitchFamily="18" charset="0"/>
                        <a:cs typeface="Times New Roman" panose="02020603050405020304" pitchFamily="18" charset="0"/>
                      </a:rPr>
                      <m:t>=</m:t>
                    </m:r>
                    <m:f>
                      <m:fPr>
                        <m:ctrlPr>
                          <a:rPr lang="en-US" sz="2400" i="1">
                            <a:latin typeface="Cambria Math" panose="02040503050406030204" pitchFamily="18" charset="0"/>
                            <a:cs typeface="Times New Roman" panose="02020603050405020304" pitchFamily="18" charset="0"/>
                          </a:rPr>
                        </m:ctrlPr>
                      </m:fPr>
                      <m:num>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𝑃</m:t>
                            </m:r>
                          </m:e>
                          <m:sub>
                            <m:r>
                              <a:rPr lang="en-US" sz="2400" i="1">
                                <a:latin typeface="Cambria Math" panose="02040503050406030204" pitchFamily="18" charset="0"/>
                                <a:cs typeface="Times New Roman" panose="02020603050405020304" pitchFamily="18" charset="0"/>
                              </a:rPr>
                              <m:t>𝑐</m:t>
                            </m:r>
                          </m:sub>
                        </m:sSub>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𝑡</m:t>
                            </m:r>
                          </m:e>
                          <m:sub>
                            <m:r>
                              <a:rPr lang="en-US" sz="2400" i="1">
                                <a:latin typeface="Cambria Math" panose="02040503050406030204" pitchFamily="18" charset="0"/>
                                <a:cs typeface="Times New Roman" panose="02020603050405020304" pitchFamily="18" charset="0"/>
                              </a:rPr>
                              <m:t>𝑐</m:t>
                            </m:r>
                          </m:sub>
                        </m:sSub>
                      </m:num>
                      <m:den>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𝑅</m:t>
                            </m:r>
                          </m:e>
                          <m:sub>
                            <m:r>
                              <a:rPr lang="en-US" sz="2400" i="1">
                                <a:latin typeface="Cambria Math" panose="02040503050406030204" pitchFamily="18" charset="0"/>
                                <a:cs typeface="Times New Roman" panose="02020603050405020304" pitchFamily="18" charset="0"/>
                              </a:rPr>
                              <m:t>𝑣</m:t>
                            </m:r>
                          </m:sub>
                        </m:sSub>
                      </m:den>
                    </m:f>
                  </m:oMath>
                </a14:m>
                <a:r>
                  <a:rPr lang="en-US" sz="2400" dirty="0">
                    <a:latin typeface="Times New Roman" panose="02020603050405020304" pitchFamily="18" charset="0"/>
                    <a:ea typeface="Tahoma" pitchFamily="34" charset="0"/>
                    <a:cs typeface="Times New Roman" panose="02020603050405020304" pitchFamily="18" charset="0"/>
                  </a:rPr>
                  <a:t>                                                                        (2.4)</a:t>
                </a:r>
              </a:p>
              <a:p>
                <a:pPr marL="0" indent="0">
                  <a:lnSpc>
                    <a:spcPct val="150000"/>
                  </a:lnSpc>
                  <a:buNone/>
                </a:pPr>
                <a:r>
                  <a:rPr lang="en-US" sz="2400" b="1" dirty="0">
                    <a:latin typeface="Times New Roman" panose="02020603050405020304" pitchFamily="18" charset="0"/>
                    <a:cs typeface="Times New Roman" panose="02020603050405020304" pitchFamily="18" charset="0"/>
                  </a:rPr>
                  <a:t>Pc= 38.4 mol/ min, </a:t>
                </a:r>
                <a:r>
                  <a:rPr lang="en-US" sz="2400" b="1" dirty="0" err="1">
                    <a:latin typeface="Times New Roman" panose="02020603050405020304" pitchFamily="18" charset="0"/>
                    <a:cs typeface="Times New Roman" panose="02020603050405020304" pitchFamily="18" charset="0"/>
                  </a:rPr>
                  <a:t>R</a:t>
                </a:r>
                <a:r>
                  <a:rPr lang="en-US" sz="2400" b="1" baseline="-25000" dirty="0" err="1">
                    <a:latin typeface="Times New Roman" panose="02020603050405020304" pitchFamily="18" charset="0"/>
                    <a:cs typeface="Times New Roman" panose="02020603050405020304" pitchFamily="18" charset="0"/>
                  </a:rPr>
                  <a:t>v</a:t>
                </a:r>
                <a:r>
                  <a:rPr lang="en-US" sz="2400" b="1" dirty="0">
                    <a:latin typeface="Times New Roman" panose="02020603050405020304" pitchFamily="18" charset="0"/>
                    <a:cs typeface="Times New Roman" panose="02020603050405020304" pitchFamily="18" charset="0"/>
                  </a:rPr>
                  <a:t>= C</a:t>
                </a:r>
                <a:r>
                  <a:rPr lang="en-US" sz="2400" b="1" baseline="-25000" dirty="0">
                    <a:latin typeface="Times New Roman" panose="02020603050405020304" pitchFamily="18" charset="0"/>
                    <a:cs typeface="Times New Roman" panose="02020603050405020304" pitchFamily="18" charset="0"/>
                  </a:rPr>
                  <a:t>R</a:t>
                </a:r>
                <a:r>
                  <a:rPr lang="en-US" sz="2400" b="1" dirty="0">
                    <a:latin typeface="Times New Roman" panose="02020603050405020304" pitchFamily="18" charset="0"/>
                    <a:cs typeface="Times New Roman" panose="02020603050405020304" pitchFamily="18" charset="0"/>
                  </a:rPr>
                  <a:t>= 3.84mol/L</a:t>
                </a:r>
              </a:p>
              <a:p>
                <a:pPr marL="0" indent="0">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V= (38.4 mol/min *120 min)/ 3.84 mol/L= 1200 L</a:t>
                </a:r>
              </a:p>
            </p:txBody>
          </p:sp>
        </mc:Choice>
        <mc:Fallback xmlns="">
          <p:sp>
            <p:nvSpPr>
              <p:cNvPr id="3" name="Content Placeholder 2">
                <a:extLst>
                  <a:ext uri="{FF2B5EF4-FFF2-40B4-BE49-F238E27FC236}">
                    <a16:creationId xmlns:a16="http://schemas.microsoft.com/office/drawing/2014/main" id="{1CE43A55-344F-B111-9019-2AA831B07CF7}"/>
                  </a:ext>
                </a:extLst>
              </p:cNvPr>
              <p:cNvSpPr>
                <a:spLocks noGrp="1" noRot="1" noChangeAspect="1" noMove="1" noResize="1" noEditPoints="1" noAdjustHandles="1" noChangeArrowheads="1" noChangeShapeType="1" noTextEdit="1"/>
              </p:cNvSpPr>
              <p:nvPr>
                <p:ph idx="1"/>
              </p:nvPr>
            </p:nvSpPr>
            <p:spPr>
              <a:xfrm>
                <a:off x="304799" y="685800"/>
                <a:ext cx="8531087" cy="5670550"/>
              </a:xfrm>
              <a:blipFill>
                <a:blip r:embed="rId2"/>
                <a:stretch>
                  <a:fillRect l="-1072"/>
                </a:stretch>
              </a:blipFill>
            </p:spPr>
            <p:txBody>
              <a:bodyPr/>
              <a:lstStyle/>
              <a:p>
                <a:r>
                  <a:rPr lang="en-US">
                    <a:noFill/>
                  </a:rPr>
                  <a:t> </a:t>
                </a:r>
              </a:p>
            </p:txBody>
          </p:sp>
        </mc:Fallback>
      </mc:AlternateContent>
      <p:sp>
        <p:nvSpPr>
          <p:cNvPr id="5" name="Slide Number Placeholder 4">
            <a:extLst>
              <a:ext uri="{FF2B5EF4-FFF2-40B4-BE49-F238E27FC236}">
                <a16:creationId xmlns:a16="http://schemas.microsoft.com/office/drawing/2014/main" id="{5086A457-F9A9-FE41-E048-8F0BA24B6E62}"/>
              </a:ext>
            </a:extLst>
          </p:cNvPr>
          <p:cNvSpPr>
            <a:spLocks noGrp="1"/>
          </p:cNvSpPr>
          <p:nvPr>
            <p:ph type="sldNum" sz="quarter" idx="12"/>
          </p:nvPr>
        </p:nvSpPr>
        <p:spPr/>
        <p:txBody>
          <a:bodyPr/>
          <a:lstStyle/>
          <a:p>
            <a:fld id="{23FDA976-B38A-4EC8-851D-4FD5675DB126}" type="slidenum">
              <a:rPr lang="en-US" smtClean="0"/>
              <a:t>50</a:t>
            </a:fld>
            <a:endParaRPr lang="en-US"/>
          </a:p>
        </p:txBody>
      </p:sp>
      <p:sp>
        <p:nvSpPr>
          <p:cNvPr id="6" name="Title 1">
            <a:extLst>
              <a:ext uri="{FF2B5EF4-FFF2-40B4-BE49-F238E27FC236}">
                <a16:creationId xmlns:a16="http://schemas.microsoft.com/office/drawing/2014/main" id="{34F6C1B6-AAA6-B34A-C0B6-22EB7EB385DC}"/>
              </a:ext>
            </a:extLst>
          </p:cNvPr>
          <p:cNvSpPr>
            <a:spLocks noGrp="1"/>
          </p:cNvSpPr>
          <p:nvPr>
            <p:ph type="title"/>
          </p:nvPr>
        </p:nvSpPr>
        <p:spPr>
          <a:xfrm>
            <a:off x="606287" y="265475"/>
            <a:ext cx="8229600" cy="304800"/>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p:cxnSp>
        <p:nvCxnSpPr>
          <p:cNvPr id="2" name="Straight Connector 1">
            <a:extLst>
              <a:ext uri="{FF2B5EF4-FFF2-40B4-BE49-F238E27FC236}">
                <a16:creationId xmlns:a16="http://schemas.microsoft.com/office/drawing/2014/main" id="{C5DF4D76-3EF3-E476-5434-A0D1EB8893D4}"/>
              </a:ext>
            </a:extLst>
          </p:cNvPr>
          <p:cNvCxnSpPr>
            <a:cxnSpLocks/>
          </p:cNvCxnSpPr>
          <p:nvPr/>
        </p:nvCxnSpPr>
        <p:spPr>
          <a:xfrm>
            <a:off x="0" y="685800"/>
            <a:ext cx="92202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7" name="Straight Connector 6">
            <a:extLst>
              <a:ext uri="{FF2B5EF4-FFF2-40B4-BE49-F238E27FC236}">
                <a16:creationId xmlns:a16="http://schemas.microsoft.com/office/drawing/2014/main" id="{357EC8EC-5001-1FB8-FFA3-4896FE43B51A}"/>
              </a:ext>
            </a:extLst>
          </p:cNvPr>
          <p:cNvCxnSpPr>
            <a:cxnSpLocks/>
          </p:cNvCxnSpPr>
          <p:nvPr/>
        </p:nvCxnSpPr>
        <p:spPr>
          <a:xfrm>
            <a:off x="0" y="6356350"/>
            <a:ext cx="8839200" cy="0"/>
          </a:xfrm>
          <a:prstGeom prst="line">
            <a:avLst/>
          </a:prstGeom>
        </p:spPr>
        <p:style>
          <a:lnRef idx="3">
            <a:schemeClr val="accent1"/>
          </a:lnRef>
          <a:fillRef idx="0">
            <a:schemeClr val="accent1"/>
          </a:fillRef>
          <a:effectRef idx="2">
            <a:schemeClr val="accent1"/>
          </a:effectRef>
          <a:fontRef idx="minor">
            <a:schemeClr val="tx1"/>
          </a:fontRef>
        </p:style>
      </p:cxnSp>
      <p:sp>
        <p:nvSpPr>
          <p:cNvPr id="8" name="Slide Number Placeholder 5">
            <a:extLst>
              <a:ext uri="{FF2B5EF4-FFF2-40B4-BE49-F238E27FC236}">
                <a16:creationId xmlns:a16="http://schemas.microsoft.com/office/drawing/2014/main" id="{AD73EA51-E88F-5130-FFD9-30BB83F7513F}"/>
              </a:ext>
            </a:extLst>
          </p:cNvPr>
          <p:cNvSpPr txBox="1">
            <a:spLocks/>
          </p:cNvSpPr>
          <p:nvPr/>
        </p:nvSpPr>
        <p:spPr>
          <a:xfrm>
            <a:off x="1676400" y="6372915"/>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50</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6706379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6200" y="570276"/>
            <a:ext cx="8915400" cy="6135324"/>
          </a:xfrm>
        </p:spPr>
        <p:txBody>
          <a:bodyPr>
            <a:normAutofit/>
          </a:bodyPr>
          <a:lstStyle/>
          <a:p>
            <a:pPr algn="just">
              <a:lnSpc>
                <a:spcPct val="150000"/>
              </a:lnSpc>
            </a:pPr>
            <a:r>
              <a:rPr lang="en-US" sz="2400" dirty="0">
                <a:latin typeface="Times New Roman" panose="02020603050405020304" pitchFamily="18" charset="0"/>
                <a:ea typeface="Tahoma" pitchFamily="34" charset="0"/>
                <a:cs typeface="Times New Roman" panose="02020603050405020304" pitchFamily="18" charset="0"/>
              </a:rPr>
              <a:t>For isothermal batch reactor, </a:t>
            </a:r>
            <a:r>
              <a:rPr lang="en-US" sz="2400" b="1" dirty="0">
                <a:latin typeface="Times New Roman" panose="02020603050405020304" pitchFamily="18" charset="0"/>
                <a:ea typeface="Tahoma" pitchFamily="34" charset="0"/>
                <a:cs typeface="Times New Roman" panose="02020603050405020304" pitchFamily="18" charset="0"/>
              </a:rPr>
              <a:t>concentrations</a:t>
            </a:r>
            <a:r>
              <a:rPr lang="en-US" sz="2400" dirty="0">
                <a:latin typeface="Times New Roman" panose="02020603050405020304" pitchFamily="18" charset="0"/>
                <a:ea typeface="Tahoma" pitchFamily="34" charset="0"/>
                <a:cs typeface="Times New Roman" panose="02020603050405020304" pitchFamily="18" charset="0"/>
              </a:rPr>
              <a:t>, </a:t>
            </a:r>
            <a:r>
              <a:rPr lang="en-US" sz="2400" b="1" dirty="0">
                <a:latin typeface="Times New Roman" panose="02020603050405020304" pitchFamily="18" charset="0"/>
                <a:ea typeface="Tahoma" pitchFamily="34" charset="0"/>
                <a:cs typeface="Times New Roman" panose="02020603050405020304" pitchFamily="18" charset="0"/>
              </a:rPr>
              <a:t>reaction rate </a:t>
            </a:r>
            <a:r>
              <a:rPr lang="en-US" sz="2400" dirty="0">
                <a:latin typeface="Times New Roman" panose="02020603050405020304" pitchFamily="18" charset="0"/>
                <a:ea typeface="Tahoma" pitchFamily="34" charset="0"/>
                <a:cs typeface="Times New Roman" panose="02020603050405020304" pitchFamily="18" charset="0"/>
              </a:rPr>
              <a:t>and </a:t>
            </a:r>
            <a:r>
              <a:rPr lang="en-US" sz="2400" b="1" dirty="0">
                <a:latin typeface="Times New Roman" panose="02020603050405020304" pitchFamily="18" charset="0"/>
                <a:ea typeface="Tahoma" pitchFamily="34" charset="0"/>
                <a:cs typeface="Times New Roman" panose="02020603050405020304" pitchFamily="18" charset="0"/>
              </a:rPr>
              <a:t>conversion</a:t>
            </a:r>
            <a:r>
              <a:rPr lang="en-US" sz="2400" dirty="0">
                <a:latin typeface="Times New Roman" panose="02020603050405020304" pitchFamily="18" charset="0"/>
                <a:ea typeface="Tahoma" pitchFamily="34" charset="0"/>
                <a:cs typeface="Times New Roman" panose="02020603050405020304" pitchFamily="18" charset="0"/>
              </a:rPr>
              <a:t> are  functions of</a:t>
            </a:r>
            <a:r>
              <a:rPr lang="en-US" sz="2400" b="1" dirty="0">
                <a:latin typeface="Times New Roman" panose="02020603050405020304" pitchFamily="18" charset="0"/>
                <a:ea typeface="Tahoma" pitchFamily="34" charset="0"/>
                <a:cs typeface="Times New Roman" panose="02020603050405020304" pitchFamily="18" charset="0"/>
              </a:rPr>
              <a:t> reaction time (t</a:t>
            </a:r>
            <a:r>
              <a:rPr lang="en-US" sz="2400" b="1" baseline="-25000" dirty="0">
                <a:latin typeface="Times New Roman" panose="02020603050405020304" pitchFamily="18" charset="0"/>
                <a:ea typeface="Tahoma" pitchFamily="34" charset="0"/>
                <a:cs typeface="Times New Roman" panose="02020603050405020304" pitchFamily="18" charset="0"/>
              </a:rPr>
              <a:t>r</a:t>
            </a:r>
            <a:r>
              <a:rPr lang="en-US" sz="2400" b="1" dirty="0">
                <a:latin typeface="Times New Roman" panose="02020603050405020304" pitchFamily="18" charset="0"/>
                <a:ea typeface="Tahoma" pitchFamily="34" charset="0"/>
                <a:cs typeface="Times New Roman" panose="02020603050405020304" pitchFamily="18" charset="0"/>
              </a:rPr>
              <a:t>)</a:t>
            </a:r>
            <a:r>
              <a:rPr lang="en-US" sz="2400" dirty="0">
                <a:latin typeface="Times New Roman" panose="02020603050405020304" pitchFamily="18" charset="0"/>
                <a:ea typeface="Tahoma" pitchFamily="34" charset="0"/>
                <a:cs typeface="Times New Roman" panose="02020603050405020304" pitchFamily="18" charset="0"/>
              </a:rPr>
              <a:t>.</a:t>
            </a:r>
          </a:p>
          <a:p>
            <a:pPr algn="just">
              <a:lnSpc>
                <a:spcPct val="150000"/>
              </a:lnSpc>
            </a:pPr>
            <a:r>
              <a:rPr lang="en-US" sz="2400" dirty="0">
                <a:latin typeface="Times New Roman" panose="02020603050405020304" pitchFamily="18" charset="0"/>
                <a:cs typeface="Times New Roman" panose="02020603050405020304" pitchFamily="18" charset="0"/>
              </a:rPr>
              <a:t>Conversion, </a:t>
            </a:r>
            <a:r>
              <a:rPr lang="en-US" sz="2400" b="1" dirty="0">
                <a:latin typeface="Times New Roman" panose="02020603050405020304" pitchFamily="18" charset="0"/>
                <a:cs typeface="Times New Roman" panose="02020603050405020304" pitchFamily="18" charset="0"/>
              </a:rPr>
              <a:t>reaction time  </a:t>
            </a:r>
            <a:r>
              <a:rPr lang="en-US" sz="2400" dirty="0">
                <a:latin typeface="Times New Roman" panose="02020603050405020304" pitchFamily="18" charset="0"/>
                <a:cs typeface="Times New Roman" panose="02020603050405020304" pitchFamily="18" charset="0"/>
              </a:rPr>
              <a:t>and </a:t>
            </a:r>
            <a:r>
              <a:rPr lang="en-US" sz="2400" b="1" dirty="0">
                <a:latin typeface="Times New Roman" panose="02020603050405020304" pitchFamily="18" charset="0"/>
                <a:cs typeface="Times New Roman" panose="02020603050405020304" pitchFamily="18" charset="0"/>
              </a:rPr>
              <a:t>size or volume </a:t>
            </a:r>
            <a:r>
              <a:rPr lang="en-US" sz="2400" dirty="0">
                <a:latin typeface="Times New Roman" panose="02020603050405020304" pitchFamily="18" charset="0"/>
                <a:cs typeface="Times New Roman" panose="02020603050405020304" pitchFamily="18" charset="0"/>
              </a:rPr>
              <a:t>of  reactor are main aims of isothermal batch reactor design.</a:t>
            </a:r>
          </a:p>
          <a:p>
            <a:pPr algn="just">
              <a:lnSpc>
                <a:spcPct val="150000"/>
              </a:lnSpc>
            </a:pPr>
            <a:r>
              <a:rPr lang="en-US" sz="2400" b="1" dirty="0">
                <a:solidFill>
                  <a:srgbClr val="7030A0"/>
                </a:solidFill>
                <a:latin typeface="Times New Roman" panose="02020603050405020304" pitchFamily="18" charset="0"/>
                <a:ea typeface="Tahoma" pitchFamily="34" charset="0"/>
                <a:cs typeface="Times New Roman" panose="02020603050405020304" pitchFamily="18" charset="0"/>
              </a:rPr>
              <a:t>tr </a:t>
            </a:r>
            <a:r>
              <a:rPr lang="en-US" sz="2400" dirty="0">
                <a:latin typeface="Times New Roman" panose="02020603050405020304" pitchFamily="18" charset="0"/>
                <a:ea typeface="Tahoma" pitchFamily="34" charset="0"/>
                <a:cs typeface="Times New Roman" panose="02020603050405020304" pitchFamily="18" charset="0"/>
              </a:rPr>
              <a:t>is determined from </a:t>
            </a:r>
            <a:r>
              <a:rPr lang="en-US" sz="2400" b="1" dirty="0">
                <a:latin typeface="Times New Roman" panose="02020603050405020304" pitchFamily="18" charset="0"/>
                <a:ea typeface="Tahoma" pitchFamily="34" charset="0"/>
                <a:cs typeface="Times New Roman" panose="02020603050405020304" pitchFamily="18" charset="0"/>
              </a:rPr>
              <a:t>reaction</a:t>
            </a:r>
            <a:r>
              <a:rPr lang="en-US" sz="2400" dirty="0">
                <a:latin typeface="Times New Roman" panose="02020603050405020304" pitchFamily="18" charset="0"/>
                <a:ea typeface="Tahoma" pitchFamily="34" charset="0"/>
                <a:cs typeface="Times New Roman" panose="02020603050405020304" pitchFamily="18" charset="0"/>
              </a:rPr>
              <a:t> </a:t>
            </a:r>
            <a:r>
              <a:rPr lang="en-US" sz="2400" b="1" dirty="0">
                <a:latin typeface="Times New Roman" panose="02020603050405020304" pitchFamily="18" charset="0"/>
                <a:ea typeface="Tahoma" pitchFamily="34" charset="0"/>
                <a:cs typeface="Times New Roman" panose="02020603050405020304" pitchFamily="18" charset="0"/>
              </a:rPr>
              <a:t>rate</a:t>
            </a:r>
            <a:r>
              <a:rPr lang="en-US" sz="2400" dirty="0">
                <a:latin typeface="Times New Roman" panose="02020603050405020304" pitchFamily="18" charset="0"/>
                <a:ea typeface="Tahoma" pitchFamily="34" charset="0"/>
                <a:cs typeface="Times New Roman" panose="02020603050405020304" pitchFamily="18" charset="0"/>
              </a:rPr>
              <a:t> &amp; </a:t>
            </a:r>
            <a:r>
              <a:rPr lang="en-US" sz="2400" b="1" dirty="0">
                <a:latin typeface="Times New Roman" panose="02020603050405020304" pitchFamily="18" charset="0"/>
                <a:ea typeface="Tahoma" pitchFamily="34" charset="0"/>
                <a:cs typeface="Times New Roman" panose="02020603050405020304" pitchFamily="18" charset="0"/>
              </a:rPr>
              <a:t>materials balance</a:t>
            </a:r>
            <a:r>
              <a:rPr lang="en-US" sz="2400" dirty="0">
                <a:latin typeface="Times New Roman" panose="02020603050405020304" pitchFamily="18" charset="0"/>
                <a:ea typeface="Tahoma" pitchFamily="34" charset="0"/>
                <a:cs typeface="Times New Roman" panose="02020603050405020304" pitchFamily="18" charset="0"/>
              </a:rPr>
              <a:t> equations.</a:t>
            </a:r>
            <a:endParaRPr lang="en-US" sz="2400" dirty="0">
              <a:latin typeface="Times New Roman" panose="02020603050405020304" pitchFamily="18" charset="0"/>
              <a:cs typeface="Times New Roman" panose="02020603050405020304" pitchFamily="18" charset="0"/>
            </a:endParaRPr>
          </a:p>
          <a:p>
            <a:pPr algn="just">
              <a:lnSpc>
                <a:spcPct val="150000"/>
              </a:lnSpc>
            </a:pPr>
            <a:r>
              <a:rPr lang="en-US" sz="2400" dirty="0">
                <a:latin typeface="Times New Roman" panose="02020603050405020304" pitchFamily="18" charset="0"/>
                <a:cs typeface="Times New Roman" panose="02020603050405020304" pitchFamily="18" charset="0"/>
              </a:rPr>
              <a:t>Reactor volume is determined from production capacity/ production rate, total cycle time  and products formed per unit volume.</a:t>
            </a:r>
          </a:p>
        </p:txBody>
      </p:sp>
      <p:sp>
        <p:nvSpPr>
          <p:cNvPr id="4" name="Slide Number Placeholder 3">
            <a:extLst>
              <a:ext uri="{FF2B5EF4-FFF2-40B4-BE49-F238E27FC236}">
                <a16:creationId xmlns:a16="http://schemas.microsoft.com/office/drawing/2014/main" id="{D1591EA9-B3B3-F840-329B-ED15D39294BB}"/>
              </a:ext>
            </a:extLst>
          </p:cNvPr>
          <p:cNvSpPr>
            <a:spLocks noGrp="1"/>
          </p:cNvSpPr>
          <p:nvPr>
            <p:ph type="sldNum" sz="quarter" idx="12"/>
          </p:nvPr>
        </p:nvSpPr>
        <p:spPr/>
        <p:txBody>
          <a:bodyPr/>
          <a:lstStyle/>
          <a:p>
            <a:fld id="{23FDA976-B38A-4EC8-851D-4FD5675DB126}" type="slidenum">
              <a:rPr lang="en-US" smtClean="0"/>
              <a:t>51</a:t>
            </a:fld>
            <a:endParaRPr lang="en-US"/>
          </a:p>
        </p:txBody>
      </p:sp>
      <p:cxnSp>
        <p:nvCxnSpPr>
          <p:cNvPr id="5" name="Straight Connector 4">
            <a:extLst>
              <a:ext uri="{FF2B5EF4-FFF2-40B4-BE49-F238E27FC236}">
                <a16:creationId xmlns:a16="http://schemas.microsoft.com/office/drawing/2014/main" id="{46BD19C0-0203-E313-F2A4-3D0DC92D88B4}"/>
              </a:ext>
            </a:extLst>
          </p:cNvPr>
          <p:cNvCxnSpPr>
            <a:cxnSpLocks/>
          </p:cNvCxnSpPr>
          <p:nvPr/>
        </p:nvCxnSpPr>
        <p:spPr>
          <a:xfrm>
            <a:off x="0" y="699052"/>
            <a:ext cx="91440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F374ED0D-4D93-FF09-C742-3BBC21E6E65D}"/>
              </a:ext>
            </a:extLst>
          </p:cNvPr>
          <p:cNvCxnSpPr>
            <a:cxnSpLocks/>
          </p:cNvCxnSpPr>
          <p:nvPr/>
        </p:nvCxnSpPr>
        <p:spPr>
          <a:xfrm>
            <a:off x="0" y="6400800"/>
            <a:ext cx="8839200" cy="0"/>
          </a:xfrm>
          <a:prstGeom prst="line">
            <a:avLst/>
          </a:prstGeom>
        </p:spPr>
        <p:style>
          <a:lnRef idx="3">
            <a:schemeClr val="accent1"/>
          </a:lnRef>
          <a:fillRef idx="0">
            <a:schemeClr val="accent1"/>
          </a:fillRef>
          <a:effectRef idx="2">
            <a:schemeClr val="accent1"/>
          </a:effectRef>
          <a:fontRef idx="minor">
            <a:schemeClr val="tx1"/>
          </a:fontRef>
        </p:style>
      </p:cxnSp>
      <p:sp>
        <p:nvSpPr>
          <p:cNvPr id="2" name="Title 1">
            <a:extLst>
              <a:ext uri="{FF2B5EF4-FFF2-40B4-BE49-F238E27FC236}">
                <a16:creationId xmlns:a16="http://schemas.microsoft.com/office/drawing/2014/main" id="{C2A8325C-0EFC-752C-E86B-4D936952F248}"/>
              </a:ext>
            </a:extLst>
          </p:cNvPr>
          <p:cNvSpPr>
            <a:spLocks noGrp="1"/>
          </p:cNvSpPr>
          <p:nvPr>
            <p:ph type="title"/>
          </p:nvPr>
        </p:nvSpPr>
        <p:spPr>
          <a:xfrm>
            <a:off x="1219199" y="228604"/>
            <a:ext cx="7616687" cy="341671"/>
          </a:xfrm>
        </p:spPr>
        <p:txBody>
          <a:bodyPr>
            <a:noAutofit/>
          </a:bodyPr>
          <a:lstStyle/>
          <a:p>
            <a:pPr algn="l"/>
            <a:r>
              <a:rPr lang="en-US" sz="3200" b="1" dirty="0">
                <a:latin typeface="Times New Roman" panose="02020603050405020304" pitchFamily="18" charset="0"/>
                <a:cs typeface="Times New Roman" panose="02020603050405020304" pitchFamily="18" charset="0"/>
              </a:rPr>
              <a:t>2.5. Summary </a:t>
            </a:r>
          </a:p>
        </p:txBody>
      </p:sp>
      <p:sp>
        <p:nvSpPr>
          <p:cNvPr id="7" name="Slide Number Placeholder 5">
            <a:extLst>
              <a:ext uri="{FF2B5EF4-FFF2-40B4-BE49-F238E27FC236}">
                <a16:creationId xmlns:a16="http://schemas.microsoft.com/office/drawing/2014/main" id="{50B2277F-1A4A-EF8C-0BB5-35C4C1EDF9EB}"/>
              </a:ext>
            </a:extLst>
          </p:cNvPr>
          <p:cNvSpPr txBox="1">
            <a:spLocks/>
          </p:cNvSpPr>
          <p:nvPr/>
        </p:nvSpPr>
        <p:spPr>
          <a:xfrm>
            <a:off x="1676400" y="6372915"/>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51</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8077795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CEA49C-386E-F71F-ED1C-965F5DDCA29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9BF7D4A-C980-6916-A499-D3AA3ED5D603}"/>
              </a:ext>
            </a:extLst>
          </p:cNvPr>
          <p:cNvSpPr>
            <a:spLocks noGrp="1"/>
          </p:cNvSpPr>
          <p:nvPr>
            <p:ph type="title"/>
          </p:nvPr>
        </p:nvSpPr>
        <p:spPr>
          <a:xfrm>
            <a:off x="457200" y="152399"/>
            <a:ext cx="8229600" cy="609599"/>
          </a:xfrm>
        </p:spPr>
        <p:txBody>
          <a:bodyPr>
            <a:noAutofit/>
          </a:bodyPr>
          <a:lstStyle/>
          <a:p>
            <a:pPr algn="l"/>
            <a:r>
              <a:rPr lang="en-US" sz="3200" b="1" dirty="0">
                <a:latin typeface="Times New Roman" panose="02020603050405020304" pitchFamily="18" charset="0"/>
                <a:cs typeface="Times New Roman" panose="02020603050405020304" pitchFamily="18" charset="0"/>
              </a:rPr>
              <a:t>References</a:t>
            </a:r>
          </a:p>
        </p:txBody>
      </p:sp>
      <p:sp>
        <p:nvSpPr>
          <p:cNvPr id="3" name="Content Placeholder 2">
            <a:extLst>
              <a:ext uri="{FF2B5EF4-FFF2-40B4-BE49-F238E27FC236}">
                <a16:creationId xmlns:a16="http://schemas.microsoft.com/office/drawing/2014/main" id="{DAC76877-BF5E-9E3E-41DD-4C9DF7E0EA90}"/>
              </a:ext>
            </a:extLst>
          </p:cNvPr>
          <p:cNvSpPr>
            <a:spLocks noGrp="1"/>
          </p:cNvSpPr>
          <p:nvPr>
            <p:ph idx="1"/>
          </p:nvPr>
        </p:nvSpPr>
        <p:spPr>
          <a:xfrm>
            <a:off x="152400" y="761998"/>
            <a:ext cx="8839200" cy="5867402"/>
          </a:xfrm>
        </p:spPr>
        <p:txBody>
          <a:bodyPr>
            <a:normAutofit/>
          </a:bodyPr>
          <a:lstStyle/>
          <a:p>
            <a:pPr algn="just">
              <a:lnSpc>
                <a:spcPct val="150000"/>
              </a:lnSpc>
            </a:pPr>
            <a:r>
              <a:rPr lang="en-US" sz="2400" dirty="0">
                <a:latin typeface="Times New Roman" panose="02020603050405020304" pitchFamily="18" charset="0"/>
                <a:cs typeface="Times New Roman" panose="02020603050405020304" pitchFamily="18" charset="0"/>
              </a:rPr>
              <a:t>Chemical Reaction Engineering, </a:t>
            </a:r>
            <a:r>
              <a:rPr lang="en-US" sz="2400" dirty="0" err="1">
                <a:latin typeface="Times New Roman" panose="02020603050405020304" pitchFamily="18" charset="0"/>
                <a:cs typeface="Times New Roman" panose="02020603050405020304" pitchFamily="18" charset="0"/>
              </a:rPr>
              <a:t>Levenspiel</a:t>
            </a:r>
            <a:r>
              <a:rPr lang="en-US" sz="2400" dirty="0">
                <a:latin typeface="Times New Roman" panose="02020603050405020304" pitchFamily="18" charset="0"/>
                <a:cs typeface="Times New Roman" panose="02020603050405020304" pitchFamily="18" charset="0"/>
              </a:rPr>
              <a:t>, O John </a:t>
            </a:r>
            <a:r>
              <a:rPr lang="en-US" sz="2400" dirty="0" err="1">
                <a:latin typeface="Times New Roman" panose="02020603050405020304" pitchFamily="18" charset="0"/>
                <a:cs typeface="Times New Roman" panose="02020603050405020304" pitchFamily="18" charset="0"/>
              </a:rPr>
              <a:t>Wiely</a:t>
            </a:r>
            <a:r>
              <a:rPr lang="en-US" sz="2400" dirty="0">
                <a:latin typeface="Times New Roman" panose="02020603050405020304" pitchFamily="18" charset="0"/>
                <a:cs typeface="Times New Roman" panose="02020603050405020304" pitchFamily="18" charset="0"/>
              </a:rPr>
              <a:t>&amp; Sons, 3</a:t>
            </a:r>
            <a:r>
              <a:rPr lang="en-US" sz="2400" baseline="30000" dirty="0">
                <a:latin typeface="Times New Roman" panose="02020603050405020304" pitchFamily="18" charset="0"/>
                <a:cs typeface="Times New Roman" panose="02020603050405020304" pitchFamily="18" charset="0"/>
              </a:rPr>
              <a:t>rd</a:t>
            </a:r>
            <a:r>
              <a:rPr lang="en-US" sz="2400" dirty="0">
                <a:latin typeface="Times New Roman" panose="02020603050405020304" pitchFamily="18" charset="0"/>
                <a:cs typeface="Times New Roman" panose="02020603050405020304" pitchFamily="18" charset="0"/>
              </a:rPr>
              <a:t> edition, 2011.</a:t>
            </a:r>
          </a:p>
          <a:p>
            <a:pPr algn="just">
              <a:lnSpc>
                <a:spcPct val="150000"/>
              </a:lnSpc>
            </a:pPr>
            <a:r>
              <a:rPr lang="en-US" sz="2400" dirty="0">
                <a:latin typeface="Times New Roman" panose="02020603050405020304" pitchFamily="18" charset="0"/>
                <a:cs typeface="Times New Roman" panose="02020603050405020304" pitchFamily="18" charset="0"/>
              </a:rPr>
              <a:t>Elements of Chemical Engineering, Fogler, HS Prentice- Hall Inc Prentice- Hall Inc,5</a:t>
            </a:r>
            <a:r>
              <a:rPr lang="en-US" sz="2400" baseline="30000" dirty="0">
                <a:latin typeface="Times New Roman" panose="02020603050405020304" pitchFamily="18" charset="0"/>
                <a:cs typeface="Times New Roman" panose="02020603050405020304" pitchFamily="18" charset="0"/>
              </a:rPr>
              <a:t>th</a:t>
            </a:r>
            <a:r>
              <a:rPr lang="en-US" sz="2400" dirty="0">
                <a:latin typeface="Times New Roman" panose="02020603050405020304" pitchFamily="18" charset="0"/>
                <a:cs typeface="Times New Roman" panose="02020603050405020304" pitchFamily="18" charset="0"/>
              </a:rPr>
              <a:t> edition, 2015.</a:t>
            </a:r>
          </a:p>
          <a:p>
            <a:pPr marL="914400" lvl="2" indent="0" algn="ctr">
              <a:buNone/>
            </a:pPr>
            <a:endParaRPr lang="en-US" sz="2800" b="1" dirty="0">
              <a:latin typeface="Times New Roman" panose="02020603050405020304" pitchFamily="18" charset="0"/>
              <a:cs typeface="Times New Roman" panose="02020603050405020304" pitchFamily="18" charset="0"/>
            </a:endParaRPr>
          </a:p>
          <a:p>
            <a:pPr marL="0" indent="0">
              <a:buNone/>
            </a:pPr>
            <a:endParaRPr lang="en-US" dirty="0"/>
          </a:p>
        </p:txBody>
      </p:sp>
      <p:sp>
        <p:nvSpPr>
          <p:cNvPr id="5" name="Slide Number Placeholder 4">
            <a:extLst>
              <a:ext uri="{FF2B5EF4-FFF2-40B4-BE49-F238E27FC236}">
                <a16:creationId xmlns:a16="http://schemas.microsoft.com/office/drawing/2014/main" id="{497FC465-448C-42A1-4A63-A52EDD77224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52</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cxnSp>
        <p:nvCxnSpPr>
          <p:cNvPr id="6" name="Straight Connector 5">
            <a:extLst>
              <a:ext uri="{FF2B5EF4-FFF2-40B4-BE49-F238E27FC236}">
                <a16:creationId xmlns:a16="http://schemas.microsoft.com/office/drawing/2014/main" id="{3CAF3C81-D0FC-4333-E240-F20AF8F45C66}"/>
              </a:ext>
            </a:extLst>
          </p:cNvPr>
          <p:cNvCxnSpPr>
            <a:cxnSpLocks/>
          </p:cNvCxnSpPr>
          <p:nvPr/>
        </p:nvCxnSpPr>
        <p:spPr>
          <a:xfrm>
            <a:off x="-162339" y="685800"/>
            <a:ext cx="92964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7" name="Straight Connector 6">
            <a:extLst>
              <a:ext uri="{FF2B5EF4-FFF2-40B4-BE49-F238E27FC236}">
                <a16:creationId xmlns:a16="http://schemas.microsoft.com/office/drawing/2014/main" id="{0A004906-8174-0779-64DD-55C696101DC2}"/>
              </a:ext>
            </a:extLst>
          </p:cNvPr>
          <p:cNvCxnSpPr>
            <a:cxnSpLocks/>
          </p:cNvCxnSpPr>
          <p:nvPr/>
        </p:nvCxnSpPr>
        <p:spPr>
          <a:xfrm>
            <a:off x="0" y="6356350"/>
            <a:ext cx="8839200" cy="0"/>
          </a:xfrm>
          <a:prstGeom prst="line">
            <a:avLst/>
          </a:prstGeom>
        </p:spPr>
        <p:style>
          <a:lnRef idx="3">
            <a:schemeClr val="accent1"/>
          </a:lnRef>
          <a:fillRef idx="0">
            <a:schemeClr val="accent1"/>
          </a:fillRef>
          <a:effectRef idx="2">
            <a:schemeClr val="accent1"/>
          </a:effectRef>
          <a:fontRef idx="minor">
            <a:schemeClr val="tx1"/>
          </a:fontRef>
        </p:style>
      </p:cxnSp>
      <p:sp>
        <p:nvSpPr>
          <p:cNvPr id="8" name="Slide Number Placeholder 5">
            <a:extLst>
              <a:ext uri="{FF2B5EF4-FFF2-40B4-BE49-F238E27FC236}">
                <a16:creationId xmlns:a16="http://schemas.microsoft.com/office/drawing/2014/main" id="{57BB671B-DE93-79F6-383C-44C6F83B0B5A}"/>
              </a:ext>
            </a:extLst>
          </p:cNvPr>
          <p:cNvSpPr txBox="1">
            <a:spLocks/>
          </p:cNvSpPr>
          <p:nvPr/>
        </p:nvSpPr>
        <p:spPr>
          <a:xfrm>
            <a:off x="838200" y="6394174"/>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52</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4" name="Content Placeholder 2">
            <a:extLst>
              <a:ext uri="{FF2B5EF4-FFF2-40B4-BE49-F238E27FC236}">
                <a16:creationId xmlns:a16="http://schemas.microsoft.com/office/drawing/2014/main" id="{6AF10A07-8E49-784C-CF99-D0BE12E0A4C8}"/>
              </a:ext>
            </a:extLst>
          </p:cNvPr>
          <p:cNvSpPr txBox="1">
            <a:spLocks/>
          </p:cNvSpPr>
          <p:nvPr/>
        </p:nvSpPr>
        <p:spPr>
          <a:xfrm>
            <a:off x="152400" y="4038600"/>
            <a:ext cx="8229600" cy="1066799"/>
          </a:xfrm>
          <a:prstGeom prst="rect">
            <a:avLst/>
          </a:prstGeom>
        </p:spPr>
        <p:txBody>
          <a:bodyPr vert="horz" lIns="91440" tIns="45720" rIns="91440" bIns="45720" rtlCol="0">
            <a:normAutofit fontScale="92500" lnSpcReduction="1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7200" b="1" u="none" strike="noStrike" kern="1200" cap="none" spc="0" normalizeH="0" baseline="0" noProof="0" dirty="0">
                <a:ln>
                  <a:noFill/>
                </a:ln>
                <a:solidFill>
                  <a:srgbClr val="7030A0"/>
                </a:solidFill>
                <a:effectLst/>
                <a:uLnTx/>
                <a:uFillTx/>
                <a:latin typeface="Times New Roman" panose="02020603050405020304" pitchFamily="18" charset="0"/>
                <a:ea typeface="+mn-ea"/>
                <a:cs typeface="Times New Roman" panose="02020603050405020304" pitchFamily="18" charset="0"/>
              </a:rPr>
              <a:t>Thank you!</a:t>
            </a:r>
          </a:p>
        </p:txBody>
      </p:sp>
    </p:spTree>
    <p:extLst>
      <p:ext uri="{BB962C8B-B14F-4D97-AF65-F5344CB8AC3E}">
        <p14:creationId xmlns:p14="http://schemas.microsoft.com/office/powerpoint/2010/main" val="189296744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16729</TotalTime>
  <Words>3653</Words>
  <Application>Microsoft Office PowerPoint</Application>
  <PresentationFormat>On-screen Show (4:3)</PresentationFormat>
  <Paragraphs>469</Paragraphs>
  <Slides>52</Slides>
  <Notes>3</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52</vt:i4>
      </vt:variant>
    </vt:vector>
  </HeadingPairs>
  <TitlesOfParts>
    <vt:vector size="60" baseType="lpstr">
      <vt:lpstr>Arial</vt:lpstr>
      <vt:lpstr>Calibri</vt:lpstr>
      <vt:lpstr>Cambria Math</vt:lpstr>
      <vt:lpstr>Tahoma</vt:lpstr>
      <vt:lpstr>Times New Roman</vt:lpstr>
      <vt:lpstr>Wingdings</vt:lpstr>
      <vt:lpstr>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2.2 Reaction time and auxiliary time</vt:lpstr>
      <vt:lpstr>Cont’d</vt:lpstr>
      <vt:lpstr>Cont’d</vt:lpstr>
      <vt:lpstr>Cont’d</vt:lpstr>
      <vt:lpstr>Cont’d</vt:lpstr>
      <vt:lpstr>2.3. The size or  volume of batch reactor</vt:lpstr>
      <vt:lpstr>Cont’d</vt:lpstr>
      <vt:lpstr>PowerPoint Presentation</vt:lpstr>
      <vt:lpstr>PowerPoint Presentation</vt:lpstr>
      <vt:lpstr>PowerPoint Presentation</vt:lpstr>
      <vt:lpstr>Cont’d</vt:lpstr>
      <vt:lpstr>Cont’d</vt:lpstr>
      <vt:lpstr>Cont’d</vt:lpstr>
      <vt:lpstr>Cont’d</vt:lpstr>
      <vt:lpstr>Activity 2.1</vt:lpstr>
      <vt:lpstr>Cont’d</vt:lpstr>
      <vt:lpstr>Cont’d</vt:lpstr>
      <vt:lpstr>Cont’d</vt:lpstr>
      <vt:lpstr>Cont’d</vt:lpstr>
      <vt:lpstr>Cont’d</vt:lpstr>
      <vt:lpstr>Cont’d</vt:lpstr>
      <vt:lpstr>Cont’d </vt:lpstr>
      <vt:lpstr>Cont’d</vt:lpstr>
      <vt:lpstr>Cont’d</vt:lpstr>
      <vt:lpstr>Cont’d</vt:lpstr>
      <vt:lpstr>Cont’d</vt:lpstr>
      <vt:lpstr>Cont’d</vt:lpstr>
      <vt:lpstr>Cont’d</vt:lpstr>
      <vt:lpstr>Cont’d</vt:lpstr>
      <vt:lpstr>Cont’d</vt:lpstr>
      <vt:lpstr>Cont’d</vt:lpstr>
      <vt:lpstr>Cont’d</vt:lpstr>
      <vt:lpstr>Cont’d</vt:lpstr>
      <vt:lpstr>Cont’d</vt:lpstr>
      <vt:lpstr>Cont’d</vt:lpstr>
      <vt:lpstr>Cont’d</vt:lpstr>
      <vt:lpstr>Cont’d</vt:lpstr>
      <vt:lpstr>Activity 2.2. </vt:lpstr>
      <vt:lpstr>Cont’d</vt:lpstr>
      <vt:lpstr>Cont’d</vt:lpstr>
      <vt:lpstr>Cont’d</vt:lpstr>
      <vt:lpstr>Cont’d</vt:lpstr>
      <vt:lpstr>2.5. Summary </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HP</dc:creator>
  <cp:lastModifiedBy>lenovo</cp:lastModifiedBy>
  <cp:revision>1029</cp:revision>
  <cp:lastPrinted>2024-10-25T09:49:18Z</cp:lastPrinted>
  <dcterms:created xsi:type="dcterms:W3CDTF">2017-03-07T15:18:34Z</dcterms:created>
  <dcterms:modified xsi:type="dcterms:W3CDTF">2025-09-26T07:52:38Z</dcterms:modified>
</cp:coreProperties>
</file>