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6"/>
  </p:notesMasterIdLst>
  <p:sldIdLst>
    <p:sldId id="258" r:id="rId3"/>
    <p:sldId id="364" r:id="rId4"/>
    <p:sldId id="365" r:id="rId5"/>
    <p:sldId id="366" r:id="rId6"/>
    <p:sldId id="289" r:id="rId7"/>
    <p:sldId id="370" r:id="rId8"/>
    <p:sldId id="381" r:id="rId9"/>
    <p:sldId id="369" r:id="rId10"/>
    <p:sldId id="296" r:id="rId11"/>
    <p:sldId id="372" r:id="rId12"/>
    <p:sldId id="367" r:id="rId13"/>
    <p:sldId id="290" r:id="rId14"/>
    <p:sldId id="302" r:id="rId15"/>
    <p:sldId id="297" r:id="rId16"/>
    <p:sldId id="373" r:id="rId17"/>
    <p:sldId id="298" r:id="rId18"/>
    <p:sldId id="325" r:id="rId19"/>
    <p:sldId id="374" r:id="rId20"/>
    <p:sldId id="326" r:id="rId21"/>
    <p:sldId id="375" r:id="rId22"/>
    <p:sldId id="327" r:id="rId23"/>
    <p:sldId id="328" r:id="rId24"/>
    <p:sldId id="376" r:id="rId25"/>
    <p:sldId id="329" r:id="rId26"/>
    <p:sldId id="330" r:id="rId27"/>
    <p:sldId id="299" r:id="rId28"/>
    <p:sldId id="331" r:id="rId29"/>
    <p:sldId id="377" r:id="rId30"/>
    <p:sldId id="378" r:id="rId31"/>
    <p:sldId id="332" r:id="rId32"/>
    <p:sldId id="337" r:id="rId33"/>
    <p:sldId id="308" r:id="rId34"/>
    <p:sldId id="379" r:id="rId35"/>
    <p:sldId id="380" r:id="rId36"/>
    <p:sldId id="314" r:id="rId37"/>
    <p:sldId id="395" r:id="rId38"/>
    <p:sldId id="396" r:id="rId39"/>
    <p:sldId id="398" r:id="rId40"/>
    <p:sldId id="397" r:id="rId41"/>
    <p:sldId id="310" r:id="rId42"/>
    <p:sldId id="311" r:id="rId43"/>
    <p:sldId id="382" r:id="rId44"/>
    <p:sldId id="384" r:id="rId45"/>
    <p:sldId id="385" r:id="rId46"/>
    <p:sldId id="386" r:id="rId47"/>
    <p:sldId id="388" r:id="rId48"/>
    <p:sldId id="389" r:id="rId49"/>
    <p:sldId id="391" r:id="rId50"/>
    <p:sldId id="390" r:id="rId51"/>
    <p:sldId id="392" r:id="rId52"/>
    <p:sldId id="280" r:id="rId53"/>
    <p:sldId id="394" r:id="rId54"/>
    <p:sldId id="348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83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B24B4-23A7-405A-8A88-C3D09195A9DB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C0CFB8-6372-47B9-82DE-CFE1C0A01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347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56E1A-04BD-4519-A736-BC2FB720ECD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1148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7D7532-4523-28E3-78A4-A83CF21973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2DF238-F63A-DC8E-752B-510B5EF641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80D01A-E8DE-E7AA-F9CC-C6D0F91754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0657BC-5722-CC21-2286-E76E35562C3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56E1A-04BD-4519-A736-BC2FB720ECD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83582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17EE05-1141-A363-8DD6-6FC2C852CA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D7041E-9A2E-6CF7-82D2-188B300CFA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68ED1D-3154-9B5F-AD74-B111D148AB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BAB2C5-B8BA-5001-AAD5-997E87FA945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56E1A-04BD-4519-A736-BC2FB720ECD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5246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D6031A-E3D3-26D5-B79B-C9141C2F08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9C10A5-9307-B377-C6BF-945C176BA1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4F44ED-D2EF-D8A9-02C0-1A52A0C246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8AFC4E-C6CA-D078-6D50-54D329343A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56E1A-04BD-4519-A736-BC2FB720ECD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9773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1A223-A712-4D8E-AB44-B8A047FAB949}" type="datetime1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712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AB6CA-2AE7-4473-8BF8-0B02051E324D}" type="datetime1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794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EFE3-2B2C-4683-8ED2-E4C4F5010ED6}" type="datetime1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988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D9F2-AB4E-46F1-9253-D8C28CEF52B8}" type="datetime1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15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C3755-8651-4BED-A896-7DA5F84CB778}" type="datetime1">
              <a:rPr lang="en-US" smtClean="0"/>
              <a:t>9/21/2025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640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B34E7-C572-4338-8E66-7AD537CE4B89}" type="datetime1">
              <a:rPr lang="en-US" smtClean="0"/>
              <a:t>9/21/2025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950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66B61-8CAC-4B19-8C31-FCAF9519C31E}" type="datetime1">
              <a:rPr lang="en-US" smtClean="0"/>
              <a:t>9/21/2025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031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AA791-B9BB-4983-9243-AB7AB4DB14DB}" type="datetime1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901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C472B-7BE0-4DA6-AFB0-95A3E17BFC07}" type="datetime1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623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CCEC4-4790-4BBC-9E58-68FB576263E6}" type="datetime1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472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D6D8-54AD-429A-84E5-B5AD2034280E}" type="datetime1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3439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1DC4-4B8E-445F-8E7C-62EACA800D1D}" type="datetime1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9165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5D95D-30EB-492E-BA6F-B44F505A2C33}" type="datetime1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6216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D30AD-1799-42B1-8701-7069817A28F5}" type="datetime1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9380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7CE9-AD5A-4336-8082-C71AF366F34E}" type="datetime1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0842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8EAE-4FA7-4CBB-99BB-479545659ED1}" type="datetime1">
              <a:rPr lang="en-US" smtClean="0"/>
              <a:t>9/21/2025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4773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F50B3-E673-49F6-B5BA-3ABF150456D9}" type="datetime1">
              <a:rPr lang="en-US" smtClean="0"/>
              <a:t>9/21/2025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0754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9191-9413-4807-B2A0-3AD2A69F134E}" type="datetime1">
              <a:rPr lang="en-US" smtClean="0"/>
              <a:t>9/21/2025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7037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9400D-1ADE-48A0-BCE9-C6A9E4A20452}" type="datetime1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8426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A041B-15AA-498E-9684-6FD331BE04E1}" type="datetime1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8244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14EB5-A09E-4696-BFBA-97B4957791CA}" type="datetime1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2277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0EB01-793D-43D3-9143-5757431178B3}" type="datetime1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290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9277C5-94BE-40EC-BABA-2189736CBA6B}" type="datetime1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833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A26D24-9470-4223-A36A-AC2856C0E4D8}" type="datetime1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614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0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52600" y="838200"/>
            <a:ext cx="8610600" cy="3903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Reaction Engineering II- Reactor Design (ChEg 4101)</a:t>
            </a:r>
          </a:p>
          <a:p>
            <a:pPr algn="ctr">
              <a:lnSpc>
                <a:spcPct val="150000"/>
              </a:lnSpc>
              <a:defRPr/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Prerequisite: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Reaction Engineering I-Reaction Kinetics (ChEg3104)</a:t>
            </a: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Lecture 3: Design of Non-isothermal Ideal Batch Reactor</a:t>
            </a:r>
          </a:p>
          <a:p>
            <a:pPr algn="ctr">
              <a:lnSpc>
                <a:spcPct val="150000"/>
              </a:lnSpc>
              <a:defRPr/>
            </a:pPr>
            <a:r>
              <a:rPr lang="en-US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Week 3</a:t>
            </a:r>
            <a:endParaRPr lang="en-US" alt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Adamu Esubalew (PhD, ChEg)  </a:t>
            </a:r>
          </a:p>
          <a:p>
            <a:pPr algn="ctr">
              <a:lnSpc>
                <a:spcPct val="150000"/>
              </a:lnSpc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Addis Ababa,  Ethiopia </a:t>
            </a:r>
            <a:endParaRPr lang="en-US" alt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3FF2B-177C-4FEF-95FA-38B29EE36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19400" y="6391471"/>
            <a:ext cx="2133600" cy="365125"/>
          </a:xfrm>
        </p:spPr>
        <p:txBody>
          <a:bodyPr/>
          <a:lstStyle/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20DE7A6-5C5A-4034-8F1B-6155DB5659CB}"/>
              </a:ext>
            </a:extLst>
          </p:cNvPr>
          <p:cNvCxnSpPr>
            <a:cxnSpLocks/>
          </p:cNvCxnSpPr>
          <p:nvPr/>
        </p:nvCxnSpPr>
        <p:spPr>
          <a:xfrm>
            <a:off x="0" y="4665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D3CF04B-712D-4599-9DA8-952DF023918D}"/>
              </a:ext>
            </a:extLst>
          </p:cNvPr>
          <p:cNvCxnSpPr>
            <a:cxnSpLocks/>
          </p:cNvCxnSpPr>
          <p:nvPr/>
        </p:nvCxnSpPr>
        <p:spPr>
          <a:xfrm flipV="1">
            <a:off x="0" y="6271591"/>
            <a:ext cx="12192000" cy="84759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994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97"/>
    </mc:Choice>
    <mc:Fallback xmlns="">
      <p:transition spd="slow" advTm="6119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C6B3ED-BB09-3FAF-D517-C6879C882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EBDAE5D-0E8A-14ED-F6EB-3CF40118B851}"/>
              </a:ext>
            </a:extLst>
          </p:cNvPr>
          <p:cNvSpPr/>
          <p:nvPr/>
        </p:nvSpPr>
        <p:spPr>
          <a:xfrm>
            <a:off x="665922" y="838201"/>
            <a:ext cx="11241156" cy="30310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the lecture, you will be able to: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characteristics of non-isothermal  ideal batch reactor,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determine change in heat of reaction at any temperature, and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 non-isothermal  ideal batch reactor using materials and energy balance equations.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D088E-2994-4724-FDC5-3EBE965A5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124200" y="6307888"/>
            <a:ext cx="2133600" cy="365125"/>
          </a:xfrm>
        </p:spPr>
        <p:txBody>
          <a:bodyPr/>
          <a:lstStyle/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77A13B4-4228-BD01-355B-5CF22B26BF3B}"/>
              </a:ext>
            </a:extLst>
          </p:cNvPr>
          <p:cNvCxnSpPr>
            <a:cxnSpLocks/>
          </p:cNvCxnSpPr>
          <p:nvPr/>
        </p:nvCxnSpPr>
        <p:spPr>
          <a:xfrm flipV="1">
            <a:off x="0" y="831320"/>
            <a:ext cx="12192000" cy="688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E0D1F73-468A-0C98-D343-F56E94F52AD4}"/>
              </a:ext>
            </a:extLst>
          </p:cNvPr>
          <p:cNvCxnSpPr>
            <a:cxnSpLocks/>
          </p:cNvCxnSpPr>
          <p:nvPr/>
        </p:nvCxnSpPr>
        <p:spPr>
          <a:xfrm flipV="1">
            <a:off x="0" y="6307888"/>
            <a:ext cx="12274826" cy="4846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B837E0A8-1833-6F2D-D45F-C3DB9442E3DA}"/>
              </a:ext>
            </a:extLst>
          </p:cNvPr>
          <p:cNvSpPr txBox="1"/>
          <p:nvPr/>
        </p:nvSpPr>
        <p:spPr>
          <a:xfrm>
            <a:off x="2286001" y="184989"/>
            <a:ext cx="67055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96147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40"/>
    </mc:Choice>
    <mc:Fallback xmlns="">
      <p:transition spd="slow" advTm="3184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1BF661-300A-1593-6614-24D94BE2A6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C76C2B5-3236-CB98-24CA-907AAD7A65B2}"/>
              </a:ext>
            </a:extLst>
          </p:cNvPr>
          <p:cNvSpPr/>
          <p:nvPr/>
        </p:nvSpPr>
        <p:spPr>
          <a:xfrm>
            <a:off x="1828800" y="191586"/>
            <a:ext cx="8610600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 outlines </a:t>
            </a:r>
            <a:endParaRPr lang="en-US" alt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BBB1F2-29A9-8FC3-07BA-BF1894194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200400" y="6372916"/>
            <a:ext cx="2133600" cy="365125"/>
          </a:xfrm>
        </p:spPr>
        <p:txBody>
          <a:bodyPr/>
          <a:lstStyle/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2552405-2DB8-9044-759D-90AB1A17E3B7}"/>
              </a:ext>
            </a:extLst>
          </p:cNvPr>
          <p:cNvCxnSpPr>
            <a:cxnSpLocks/>
          </p:cNvCxnSpPr>
          <p:nvPr/>
        </p:nvCxnSpPr>
        <p:spPr>
          <a:xfrm>
            <a:off x="-58807" y="975581"/>
            <a:ext cx="12291391" cy="79513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53DD824-EB9E-B6DB-278F-D2AA3AD23466}"/>
              </a:ext>
            </a:extLst>
          </p:cNvPr>
          <p:cNvCxnSpPr>
            <a:cxnSpLocks/>
          </p:cNvCxnSpPr>
          <p:nvPr/>
        </p:nvCxnSpPr>
        <p:spPr>
          <a:xfrm>
            <a:off x="-99391" y="6356350"/>
            <a:ext cx="12291391" cy="1656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FE4D9607-B42B-5249-B853-213A39CD3040}"/>
              </a:ext>
            </a:extLst>
          </p:cNvPr>
          <p:cNvSpPr/>
          <p:nvPr/>
        </p:nvSpPr>
        <p:spPr>
          <a:xfrm>
            <a:off x="795131" y="1541763"/>
            <a:ext cx="11121886" cy="24302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Introduction to non- isothermal batch reactor</a:t>
            </a:r>
          </a:p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Reaction time, auxiliary time, and size or volume of  batch reactor</a:t>
            </a:r>
          </a:p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Non-isothermal ideal batch reactor design equations  </a:t>
            </a:r>
          </a:p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Summary </a:t>
            </a:r>
          </a:p>
          <a:p>
            <a:pPr>
              <a:lnSpc>
                <a:spcPct val="120000"/>
              </a:lnSpc>
              <a:defRPr/>
            </a:pPr>
            <a:endParaRPr lang="en-US" altLang="en-US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8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289"/>
    </mc:Choice>
    <mc:Fallback xmlns="">
      <p:transition spd="slow" advTm="6028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06766E-0007-4273-A85D-F04E2624F7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1340AFE-DC78-06D2-695A-6DD74BEEDE4E}"/>
              </a:ext>
            </a:extLst>
          </p:cNvPr>
          <p:cNvSpPr/>
          <p:nvPr/>
        </p:nvSpPr>
        <p:spPr>
          <a:xfrm>
            <a:off x="1936473" y="116342"/>
            <a:ext cx="8610600" cy="742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 Non-isothermal Ideal Batch reactor </a:t>
            </a:r>
            <a:endParaRPr lang="en-US" alt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77A82B-D5B2-BF81-D69B-440732CEA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200400" y="6372916"/>
            <a:ext cx="2133600" cy="365125"/>
          </a:xfrm>
        </p:spPr>
        <p:txBody>
          <a:bodyPr/>
          <a:lstStyle/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DE65395-98BE-4FBF-641B-8FA7D92E21AC}"/>
              </a:ext>
            </a:extLst>
          </p:cNvPr>
          <p:cNvCxnSpPr>
            <a:cxnSpLocks/>
          </p:cNvCxnSpPr>
          <p:nvPr/>
        </p:nvCxnSpPr>
        <p:spPr>
          <a:xfrm>
            <a:off x="0" y="858853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25ADA81-345A-9125-4C47-916E0F4C52DA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1596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3C4ED2B9-B92E-DE14-8AD5-04A54EA7C74D}"/>
              </a:ext>
            </a:extLst>
          </p:cNvPr>
          <p:cNvSpPr/>
          <p:nvPr/>
        </p:nvSpPr>
        <p:spPr>
          <a:xfrm>
            <a:off x="487017" y="992957"/>
            <a:ext cx="11439940" cy="4276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Non-isothermal  Batch reactor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: It is a reactor in which reactants are mixed together and the reaction is allowed to proceed for a given time in a closed vessel with no inlet or outlet flows, and the reaction temperature varies with time.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 non-isothermal ideal batch reactor is shown in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3.1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Energy is exchanged across the reactor boundary.</a:t>
            </a:r>
          </a:p>
          <a:p>
            <a:pPr algn="just">
              <a:lnSpc>
                <a:spcPct val="150000"/>
              </a:lnSpc>
              <a:defRPr/>
            </a:pP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en-US" altLang="en-US" sz="1600" dirty="0">
              <a:solidFill>
                <a:prstClr val="black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en-US" altLang="en-US" sz="1600" dirty="0">
              <a:solidFill>
                <a:prstClr val="black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en-US" altLang="en-US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E46AF07-7EBB-7A9E-1159-94B457F040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171" t="9483" r="6449" b="765"/>
          <a:stretch>
            <a:fillRect/>
          </a:stretch>
        </p:blipFill>
        <p:spPr>
          <a:xfrm>
            <a:off x="1603512" y="3667812"/>
            <a:ext cx="2832651" cy="187247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182A645-E44E-24BB-6B97-A60B97DDD3A5}"/>
              </a:ext>
            </a:extLst>
          </p:cNvPr>
          <p:cNvSpPr txBox="1"/>
          <p:nvPr/>
        </p:nvSpPr>
        <p:spPr>
          <a:xfrm>
            <a:off x="487017" y="5597980"/>
            <a:ext cx="6370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ea typeface="Abyssinica SIL Connected" panose="02000000000000000000" pitchFamily="2" charset="0"/>
                <a:cs typeface="Times New Roman" panose="02020603050405020304" pitchFamily="18" charset="0"/>
              </a:rPr>
              <a:t>Figure 3.1.</a:t>
            </a:r>
            <a:r>
              <a:rPr lang="en-US" sz="2400" dirty="0">
                <a:latin typeface="Times New Roman" panose="02020603050405020304" pitchFamily="18" charset="0"/>
                <a:ea typeface="Abyssinica SIL Connected" panose="02000000000000000000" pitchFamily="2" charset="0"/>
                <a:cs typeface="Times New Roman" panose="02020603050405020304" pitchFamily="18" charset="0"/>
              </a:rPr>
              <a:t>Non-isothermal batch reactor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4EC08D5-3FDA-D7F7-CB71-DC6CC05F86B9}"/>
              </a:ext>
            </a:extLst>
          </p:cNvPr>
          <p:cNvSpPr txBox="1"/>
          <p:nvPr/>
        </p:nvSpPr>
        <p:spPr>
          <a:xfrm>
            <a:off x="4226011" y="3667812"/>
            <a:ext cx="3694670" cy="490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(Fogler, 2015, pg. 632) </a:t>
            </a:r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12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289"/>
    </mc:Choice>
    <mc:Fallback xmlns="">
      <p:transition spd="slow" advTm="6028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8919" y="685801"/>
            <a:ext cx="11738919" cy="540688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For isothermal ideal batch reactor, the reaction time (t</a:t>
            </a:r>
            <a:r>
              <a:rPr lang="en-US" sz="2400" baseline="-250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)  is determined using materials balance equation  (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See Lecture 2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). i.e. no need of energy balance equation to find reaction time since reaction rate is independent of reaction temperature.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  mixture volume may be variable or constant, which is dependent on the mixture's phases.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 non-isothermal batch reactor considers the effect of temperature on the rate of reaction, conversion and concentration  progresses for a given  reaction time. 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F22560-DF27-73D4-E4D1-3C346E171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8594808-E014-9FCE-B6BD-848E4A237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7947" y="253449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A8FBEC44-B034-462B-505D-21CFB702FE48}"/>
              </a:ext>
            </a:extLst>
          </p:cNvPr>
          <p:cNvCxnSpPr>
            <a:cxnSpLocks/>
          </p:cNvCxnSpPr>
          <p:nvPr/>
        </p:nvCxnSpPr>
        <p:spPr>
          <a:xfrm>
            <a:off x="-13253" y="682487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0E37889-6A4A-1E3B-24CC-41A74F5B02B0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6F3936A2-8F30-F1C3-7D65-F6D8E45683AD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545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C80024-33BD-8B41-FEC4-8B4468BCE5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365948-430B-BFC4-8C18-065DCFB279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685801"/>
            <a:ext cx="11565924" cy="540688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For non-isothermal batch reactor,  both materials balance and energy balance equations   are mandatory to find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reaction time (t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)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.</a:t>
            </a:r>
            <a:endParaRPr lang="en-US" sz="2400" b="1" spc="-15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effectLst/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nergy balance is necessary for non-isothermal  reaction system to analyze the heat effect.</a:t>
            </a:r>
            <a:endParaRPr lang="en-US" sz="2400" baseline="-250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reaction rate is affected by reaction temperature.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conversion of reactants varies with reaction temperature.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For non-isothermal batch reactor,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concentrations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reaction rate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and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conversion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are  functions of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reaction time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and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reaction temperature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B1FDE2-B314-4214-051A-E5E896179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1D7A82E-623F-6E7D-555C-E1ECA4D3F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7947" y="253449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F005B1C4-0963-91E5-DFD2-757C45176202}"/>
              </a:ext>
            </a:extLst>
          </p:cNvPr>
          <p:cNvCxnSpPr>
            <a:cxnSpLocks/>
          </p:cNvCxnSpPr>
          <p:nvPr/>
        </p:nvCxnSpPr>
        <p:spPr>
          <a:xfrm>
            <a:off x="-13253" y="682487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5B68570-BDDF-3670-EE33-909C3F0BD64A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964B4CBE-9B2C-2D22-A6CB-B4F682AD25A9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8333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CB11EA-DFB8-B95B-1C9F-8E0F6B9094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736E21-2388-BB2D-A569-BC7EF3ACF8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8174" y="685801"/>
            <a:ext cx="11724950" cy="5406884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Non-isothermal  ideal batch reactor can be operated  either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adiabatic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non-adiabatic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Adiabatic operation: 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is no heat exchange between a reactor and  a surrounding. i.e. there is no  heat addition into a reactor  or heat removal from a reactor.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Non-adiabatic operation: 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is heat exchange between a reactor and a surrounding. i.e. there is heat addition into a reactor  or heat removal from a reactor.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AA05-8629-0B30-5016-4AEF0ACAD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D21E8F7-724E-D3C5-F7ED-B02F6897E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7947" y="253449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EFD81B39-37D4-A09D-E3EA-9FBB21125953}"/>
              </a:ext>
            </a:extLst>
          </p:cNvPr>
          <p:cNvCxnSpPr>
            <a:cxnSpLocks/>
          </p:cNvCxnSpPr>
          <p:nvPr/>
        </p:nvCxnSpPr>
        <p:spPr>
          <a:xfrm>
            <a:off x="-13253" y="682487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5C93C52-ACE2-B3F6-B144-B13B95905232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5BC86109-7327-8B00-5FE0-ABCE0497E432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4751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739" y="685800"/>
            <a:ext cx="11131826" cy="524192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Reaction time (t</a:t>
            </a:r>
            <a:r>
              <a:rPr lang="en-US" sz="2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 the time required of chemical reaction to reach a particular specified conversion.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determined by applying both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materials  balance and energy balance equations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Auxiliary time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includes different periods of a batch operation such as  raw material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preparation time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discharging time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and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cleaning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time.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Total time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is  sum of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reaction time 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and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auxiliary time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Total time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is the time elapsed  to complete  one batch operation.</a:t>
            </a:r>
          </a:p>
          <a:p>
            <a:pPr marL="0" indent="0">
              <a:buNone/>
            </a:pPr>
            <a:b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265AFF-387E-79FA-F3E1-E1442F2F9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4A742F1-4679-12C6-F789-D97C84464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04800"/>
            <a:ext cx="8534400" cy="3206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 Reaction time and auxiliary time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1CA1E2D1-B817-4C32-55B5-F9168B0DF393}"/>
              </a:ext>
            </a:extLst>
          </p:cNvPr>
          <p:cNvCxnSpPr>
            <a:cxnSpLocks/>
          </p:cNvCxnSpPr>
          <p:nvPr/>
        </p:nvCxnSpPr>
        <p:spPr>
          <a:xfrm>
            <a:off x="0" y="646043"/>
            <a:ext cx="12192000" cy="79513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81A9605-F70C-2F66-0511-D74BDB6DC258}"/>
              </a:ext>
            </a:extLst>
          </p:cNvPr>
          <p:cNvCxnSpPr>
            <a:cxnSpLocks/>
          </p:cNvCxnSpPr>
          <p:nvPr/>
        </p:nvCxnSpPr>
        <p:spPr>
          <a:xfrm flipV="1">
            <a:off x="0" y="6211957"/>
            <a:ext cx="12241427" cy="1394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42AE276-371F-7031-9388-98B0AB7A24D2}"/>
              </a:ext>
            </a:extLst>
          </p:cNvPr>
          <p:cNvSpPr txBox="1">
            <a:spLocks/>
          </p:cNvSpPr>
          <p:nvPr/>
        </p:nvSpPr>
        <p:spPr>
          <a:xfrm>
            <a:off x="3200400" y="64166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7408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896" y="809073"/>
            <a:ext cx="11360426" cy="490592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size or volume reactor required  is the main design parameter for batch reactor.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volume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 a batch reactor required is not directly calculated from material balance.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determined after calculating the cycle time (total time) required for a batch operation. </a:t>
            </a:r>
          </a:p>
          <a:p>
            <a:pPr marL="914400" lvl="2" indent="0">
              <a:buNone/>
            </a:pPr>
            <a:endParaRPr lang="en-US" dirty="0">
              <a:ea typeface="Tahoma" pitchFamily="34" charset="0"/>
              <a:cs typeface="Tahoma" pitchFamily="34" charset="0"/>
            </a:endParaRPr>
          </a:p>
          <a:p>
            <a:endParaRPr lang="en-US" sz="24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351CD98-58E3-C911-55A2-94B82125F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04800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2.3. The size or  volume of batch reactor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AE8FE1-8FAD-6150-CAF5-3DE18390C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09C7943-5A83-FDB5-F16E-B36FA4390ADF}"/>
              </a:ext>
            </a:extLst>
          </p:cNvPr>
          <p:cNvCxnSpPr>
            <a:cxnSpLocks/>
          </p:cNvCxnSpPr>
          <p:nvPr/>
        </p:nvCxnSpPr>
        <p:spPr>
          <a:xfrm>
            <a:off x="79513" y="709336"/>
            <a:ext cx="12195313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94ACE59-960D-140B-3E4E-8ECCA446CBD1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CA701E51-FA77-63A2-9FDA-F41DD42CE3A1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9977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CD89B4-0F5D-A641-0BC8-D31289CE4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661BB14-E736-0F78-1261-9E71E84A27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752600" y="761999"/>
                <a:ext cx="8382000" cy="5105402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size or volume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 a batch reactor is determined from the production rate (production capacity)  and  the amount of  product formed per  unit volume per total time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</a:p>
              <a:p>
                <a:pPr marL="800100" lvl="2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𝑉</m:t>
                    </m:r>
                    <m:r>
                      <a:rPr lang="en-US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sub>
                        </m:sSub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(3.1)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V is  volume of a batch reactor, P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production rate/ production capacity,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amount of product formed per unit volume, and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total time/ cycle time.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661BB14-E736-0F78-1261-9E71E84A27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52600" y="761999"/>
                <a:ext cx="8382000" cy="5105402"/>
              </a:xfrm>
              <a:blipFill>
                <a:blip r:embed="rId2"/>
                <a:stretch>
                  <a:fillRect l="-1164" r="-10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>
            <a:extLst>
              <a:ext uri="{FF2B5EF4-FFF2-40B4-BE49-F238E27FC236}">
                <a16:creationId xmlns:a16="http://schemas.microsoft.com/office/drawing/2014/main" id="{4CB9BA6D-B5B1-D8EE-F29F-8886B6653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04800"/>
            <a:ext cx="8229600" cy="304800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677AE2-975B-4D90-0BEA-50DF92F30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EC36385-D152-8F83-5597-F8F0CC5E1E13}"/>
              </a:ext>
            </a:extLst>
          </p:cNvPr>
          <p:cNvCxnSpPr>
            <a:cxnSpLocks/>
          </p:cNvCxnSpPr>
          <p:nvPr/>
        </p:nvCxnSpPr>
        <p:spPr>
          <a:xfrm>
            <a:off x="0" y="761999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2A3BC08-62F9-21A1-2979-68C587986A39}"/>
              </a:ext>
            </a:extLst>
          </p:cNvPr>
          <p:cNvCxnSpPr>
            <a:cxnSpLocks/>
          </p:cNvCxnSpPr>
          <p:nvPr/>
        </p:nvCxnSpPr>
        <p:spPr>
          <a:xfrm>
            <a:off x="0" y="6096001"/>
            <a:ext cx="12192000" cy="12589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C03E64D-88B1-FFD7-1822-5EBDA9B2659E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6176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724DEF-48A7-AC48-ABE8-674D696E8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E4A88A5-1DA4-5387-7F22-B2C78922DF8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81609" y="787409"/>
                <a:ext cx="11628781" cy="6087156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 balance equation</a:t>
                </a:r>
              </a:p>
              <a:p>
                <a:pPr marL="400050" lvl="1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/>
                          </a:rPr>
                          <m:t>𝒕</m:t>
                        </m:r>
                      </m:e>
                      <m:sub>
                        <m:r>
                          <a:rPr lang="en-US" sz="2400" b="1" i="1">
                            <a:latin typeface="Cambria Math"/>
                          </a:rPr>
                          <m:t>𝒓</m:t>
                        </m:r>
                      </m:sub>
                    </m:sSub>
                    <m:r>
                      <a:rPr lang="en-US" sz="2400" b="1" i="1">
                        <a:latin typeface="Cambria Math"/>
                      </a:rPr>
                      <m:t>=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𝒕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𝑵</m:t>
                        </m:r>
                      </m:e>
                      <m:sub>
                        <m:r>
                          <a:rPr lang="en-US" sz="2400" b="1" i="1">
                            <a:latin typeface="Cambria Math"/>
                          </a:rPr>
                          <m:t>𝑨</m:t>
                        </m:r>
                        <m:r>
                          <a:rPr lang="en-US" sz="2400" b="1" i="1">
                            <a:latin typeface="Cambria Math"/>
                          </a:rPr>
                          <m:t>𝟎</m:t>
                        </m:r>
                      </m:sub>
                    </m:sSub>
                    <m:nary>
                      <m:naryPr>
                        <m:limLoc m:val="undOvr"/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en-US" sz="2400" b="1" i="1">
                            <a:latin typeface="Cambria Math"/>
                          </a:rPr>
                          <m:t>𝟎</m:t>
                        </m:r>
                      </m:sub>
                      <m:sup>
                        <m:sSub>
                          <m:sSubPr>
                            <m:ctrlPr>
                              <a:rPr lang="en-US" sz="24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>
                                <a:latin typeface="Cambria Math"/>
                              </a:rPr>
                              <m:t>𝑨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400" b="1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latin typeface="Cambria Math"/>
                                  </a:rPr>
                                  <m:t>𝒅𝑿</m:t>
                                </m:r>
                              </m:e>
                              <m:sub>
                                <m:r>
                                  <a:rPr lang="en-US" sz="2400" b="1" i="1"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b="1" i="1">
                                <a:latin typeface="Cambria Math"/>
                              </a:rPr>
                              <m:t>𝑽</m:t>
                            </m:r>
                            <m:sSub>
                              <m:sSubPr>
                                <m:ctrlPr>
                                  <a:rPr lang="en-US" sz="2400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latin typeface="Cambria Math"/>
                                  </a:rPr>
                                  <m:t>(−</m:t>
                                </m:r>
                                <m:r>
                                  <a:rPr lang="en-US" sz="2400" b="1" i="1">
                                    <a:latin typeface="Cambria Math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US" sz="2400" b="1" i="1"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  <m:r>
                              <a:rPr lang="en-US" sz="2400" b="1" i="1">
                                <a:latin typeface="Cambria Math"/>
                              </a:rPr>
                              <m:t>)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(3.2)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Where: t= t</a:t>
                </a:r>
                <a:r>
                  <a:rPr lang="en-US" sz="2400" baseline="-25000" dirty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dirty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reaction time, </a:t>
                </a:r>
                <a:r>
                  <a:rPr lang="en-US" sz="2400" dirty="0" err="1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N</a:t>
                </a:r>
                <a:r>
                  <a:rPr lang="en-US" sz="2400" baseline="-25000" dirty="0" err="1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initial mole of species A, X</a:t>
                </a:r>
                <a:r>
                  <a:rPr lang="en-US" sz="2400" baseline="-25000" dirty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conversion of species A, V is volume of mixture, and -</a:t>
                </a:r>
                <a:r>
                  <a:rPr lang="en-US" sz="2400" dirty="0" err="1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rate of reaction for species A.</a:t>
                </a:r>
              </a:p>
              <a:p>
                <a:pPr algn="just"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derivation details are found in isothermal batch reactor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 Refer lecture 2). </a:t>
                </a:r>
              </a:p>
              <a:p>
                <a:pPr algn="just"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simple batch reactor is illustrated in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Figure 3.2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E4A88A5-1DA4-5387-7F22-B2C78922DF8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81609" y="787409"/>
                <a:ext cx="11628781" cy="6087156"/>
              </a:xfrm>
              <a:blipFill>
                <a:blip r:embed="rId2"/>
                <a:stretch>
                  <a:fillRect l="-786" t="-8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09D17F-55A3-8391-3F63-4A37C8946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0BBB5BE2-8944-3A98-35F8-35F1FAC2EEEF}"/>
              </a:ext>
            </a:extLst>
          </p:cNvPr>
          <p:cNvCxnSpPr>
            <a:cxnSpLocks/>
          </p:cNvCxnSpPr>
          <p:nvPr/>
        </p:nvCxnSpPr>
        <p:spPr>
          <a:xfrm>
            <a:off x="0" y="79072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2C6C865-428D-8EF1-BB3E-559713DB7C1A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96788D-43BA-4503-74AB-1E07134D84F9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7245D3-5882-CE4A-FB06-0844E9442C61}"/>
              </a:ext>
            </a:extLst>
          </p:cNvPr>
          <p:cNvSpPr txBox="1"/>
          <p:nvPr/>
        </p:nvSpPr>
        <p:spPr>
          <a:xfrm>
            <a:off x="639418" y="209261"/>
            <a:ext cx="973703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2.4. Non-isothermal batch reactor design equations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endParaRPr lang="en-US" sz="32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B2204F-58AB-8AD0-C22D-4F235BA2943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652"/>
          <a:stretch>
            <a:fillRect/>
          </a:stretch>
        </p:blipFill>
        <p:spPr>
          <a:xfrm>
            <a:off x="934278" y="3732967"/>
            <a:ext cx="2375452" cy="196552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D8FDD23-31BD-9B32-6428-4DFF47062CC1}"/>
              </a:ext>
            </a:extLst>
          </p:cNvPr>
          <p:cNvSpPr txBox="1"/>
          <p:nvPr/>
        </p:nvSpPr>
        <p:spPr>
          <a:xfrm>
            <a:off x="2981739" y="3877546"/>
            <a:ext cx="4194313" cy="4830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Levenspiel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2011, pg. 84)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C5E864F-0093-C1D1-51C4-797EDDEFDD7C}"/>
              </a:ext>
            </a:extLst>
          </p:cNvPr>
          <p:cNvSpPr txBox="1"/>
          <p:nvPr/>
        </p:nvSpPr>
        <p:spPr>
          <a:xfrm>
            <a:off x="487017" y="5597980"/>
            <a:ext cx="6370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ea typeface="Abyssinica SIL Connected" panose="02000000000000000000" pitchFamily="2" charset="0"/>
                <a:cs typeface="Times New Roman" panose="02020603050405020304" pitchFamily="18" charset="0"/>
              </a:rPr>
              <a:t>Figure 3.2. </a:t>
            </a:r>
            <a:r>
              <a:rPr lang="en-US" sz="2400" dirty="0">
                <a:latin typeface="Times New Roman" panose="02020603050405020304" pitchFamily="18" charset="0"/>
                <a:ea typeface="Abyssinica SIL Connected" panose="02000000000000000000" pitchFamily="2" charset="0"/>
                <a:cs typeface="Times New Roman" panose="02020603050405020304" pitchFamily="18" charset="0"/>
              </a:rPr>
              <a:t>Batch reactor</a:t>
            </a:r>
          </a:p>
        </p:txBody>
      </p:sp>
    </p:spTree>
    <p:extLst>
      <p:ext uri="{BB962C8B-B14F-4D97-AF65-F5344CB8AC3E}">
        <p14:creationId xmlns:p14="http://schemas.microsoft.com/office/powerpoint/2010/main" val="2489591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08722" y="653359"/>
                <a:ext cx="11718235" cy="5094771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b="1" dirty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Energy balance equation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general energy balance for unsteady state open system is given by: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200" i="1">
                            <a:latin typeface="Cambria Math"/>
                          </a:rPr>
                          <m:t>𝑄</m:t>
                        </m:r>
                      </m:e>
                    </m:acc>
                    <m:r>
                      <a:rPr lang="en-US" sz="22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𝑊</m:t>
                            </m:r>
                          </m:e>
                        </m:acc>
                      </m:e>
                      <m:sub>
                        <m:r>
                          <a:rPr lang="en-US" sz="2200" i="1">
                            <a:latin typeface="Cambria Math"/>
                          </a:rPr>
                          <m:t>𝑆</m:t>
                        </m:r>
                      </m:sub>
                    </m:sSub>
                    <m:r>
                      <a:rPr lang="en-US" sz="2200" i="1">
                        <a:latin typeface="Cambria Math"/>
                      </a:rPr>
                      <m:t>+</m:t>
                    </m:r>
                    <m:nary>
                      <m:naryPr>
                        <m:chr m:val="∑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200" i="1">
                            <a:latin typeface="Cambria Math"/>
                          </a:rPr>
                          <m:t>𝑖</m:t>
                        </m:r>
                        <m:r>
                          <a:rPr lang="en-US" sz="2200" i="1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200" i="1">
                            <a:latin typeface="Cambria Math"/>
                          </a:rPr>
                          <m:t>𝑚</m:t>
                        </m:r>
                      </m:sup>
                      <m:e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r>
                              <a:rPr lang="en-US" sz="2200" i="1">
                                <a:latin typeface="Cambria Math"/>
                                <a:ea typeface="Cambria Math"/>
                              </a:rPr>
                              <m:t>│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𝑖𝑛</m:t>
                            </m:r>
                          </m:sub>
                        </m:sSub>
                      </m:e>
                    </m:nary>
                    <m:r>
                      <a:rPr lang="en-US" sz="2200" i="1">
                        <a:latin typeface="Cambria Math"/>
                      </a:rPr>
                      <m:t>−</m:t>
                    </m:r>
                    <m:nary>
                      <m:naryPr>
                        <m:chr m:val="∑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200" i="1">
                            <a:latin typeface="Cambria Math"/>
                          </a:rPr>
                          <m:t>𝑖</m:t>
                        </m:r>
                        <m:r>
                          <a:rPr lang="en-US" sz="2200" i="1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200" i="1">
                            <a:latin typeface="Cambria Math"/>
                          </a:rPr>
                          <m:t>𝑚</m:t>
                        </m:r>
                      </m:sup>
                      <m:e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r>
                              <a:rPr lang="en-US" sz="2200" i="1">
                                <a:latin typeface="Cambria Math"/>
                                <a:ea typeface="Cambria Math"/>
                              </a:rPr>
                              <m:t>│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𝑜𝑢𝑡</m:t>
                            </m:r>
                          </m:sub>
                        </m:sSub>
                      </m:e>
                    </m:nary>
                    <m:r>
                      <a:rPr lang="en-US" sz="22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i="1">
                            <a:latin typeface="Cambria Math"/>
                          </a:rPr>
                          <m:t>𝑑</m:t>
                        </m:r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𝐸</m:t>
                                </m:r>
                              </m:e>
                            </m:acc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𝑠𝑦𝑠</m:t>
                            </m:r>
                          </m:sub>
                        </m:sSub>
                      </m:num>
                      <m:den>
                        <m:r>
                          <a:rPr lang="en-US" sz="22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(3.3)</a:t>
                </a:r>
              </a:p>
              <a:p>
                <a:pPr>
                  <a:buFont typeface="Wingdings" pitchFamily="2" charset="2"/>
                  <a:buChar char="§"/>
                </a:pPr>
                <a:r>
                  <a:rPr lang="en-US" sz="22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No mass crosses the system boundaries  since  a</a:t>
                </a:r>
                <a:r>
                  <a:rPr lang="en-US" sz="2200" dirty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batch reactor is closed system.</a:t>
                </a:r>
                <a:endParaRPr lang="en-US" sz="2200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200" i="1">
                            <a:latin typeface="Cambria Math"/>
                          </a:rPr>
                          <m:t>𝑖</m:t>
                        </m:r>
                        <m:r>
                          <a:rPr lang="en-US" sz="2200" i="1">
                            <a:latin typeface="Cambria Math"/>
                          </a:rPr>
                          <m:t>=0</m:t>
                        </m:r>
                      </m:sub>
                      <m:sup>
                        <m:r>
                          <a:rPr lang="en-US" sz="2200" i="1">
                            <a:latin typeface="Cambria Math"/>
                          </a:rPr>
                          <m:t>𝑚</m:t>
                        </m:r>
                      </m:sup>
                      <m:e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𝑖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𝑖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</m:nary>
                    <m:r>
                      <a:rPr lang="en-US" sz="2200" i="1"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200" i="1">
                            <a:latin typeface="Cambria Math"/>
                          </a:rPr>
                          <m:t>𝑖</m:t>
                        </m:r>
                        <m:r>
                          <a:rPr lang="en-US" sz="2200" i="1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200" i="1">
                            <a:latin typeface="Cambria Math"/>
                          </a:rPr>
                          <m:t>𝑚</m:t>
                        </m:r>
                      </m:sup>
                      <m:e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r>
                      <a:rPr lang="en-US" sz="2200" i="1">
                        <a:latin typeface="Cambria Math"/>
                      </a:rPr>
                      <m:t>=0</m:t>
                    </m:r>
                  </m:oMath>
                </a14:m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(3.4)  </a:t>
                </a:r>
              </a:p>
              <a:p>
                <a:pPr marL="0" indent="0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Energy balance  for a batch reactor is reduced to equation (3.5)</a:t>
                </a:r>
              </a:p>
              <a:p>
                <a:pPr marL="0" indent="0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/>
                              </a:rPr>
                              <m:t>d</m:t>
                            </m:r>
                            <m:acc>
                              <m:accPr>
                                <m:chr m:val="̂"/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n-US" sz="2200">
                                    <a:latin typeface="Cambria Math"/>
                                  </a:rPr>
                                  <m:t>E</m:t>
                                </m:r>
                              </m:e>
                            </m:acc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/>
                              </a:rPr>
                              <m:t>sy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n-US" sz="2200">
                            <a:latin typeface="Cambria Math"/>
                          </a:rPr>
                          <m:t>dt</m:t>
                        </m:r>
                      </m:den>
                    </m:f>
                    <m:r>
                      <a:rPr lang="en-US" sz="2200">
                        <a:latin typeface="Cambria Math"/>
                      </a:rPr>
                      <m:t>=</m:t>
                    </m:r>
                    <m:acc>
                      <m:accPr>
                        <m:chr m:val="̇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200">
                            <a:latin typeface="Cambria Math"/>
                          </a:rPr>
                          <m:t>Q</m:t>
                        </m:r>
                      </m:e>
                    </m:acc>
                    <m:r>
                      <a:rPr lang="en-US" sz="2200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/>
                              </a:rPr>
                              <m:t>W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n-US" sz="2200">
                            <a:latin typeface="Cambria Math"/>
                          </a:rPr>
                          <m:t>S</m:t>
                        </m:r>
                      </m:sub>
                    </m:sSub>
                  </m:oMath>
                </a14:m>
                <a:r>
                  <a:rPr lang="en-US" sz="22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(3.5)</a:t>
                </a:r>
              </a:p>
              <a:p>
                <a:pPr marL="0" indent="0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Where: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𝑑</m:t>
                            </m:r>
                            <m:acc>
                              <m:accPr>
                                <m:chr m:val="̂"/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𝐸</m:t>
                                </m:r>
                              </m:e>
                            </m:acc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𝑠𝑦𝑠</m:t>
                            </m:r>
                          </m:sub>
                        </m:sSub>
                      </m:num>
                      <m:den>
                        <m:r>
                          <a:rPr lang="en-US" sz="22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20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sz="2200">
                        <a:latin typeface="Cambria Math"/>
                      </a:rPr>
                      <m:t>is</m:t>
                    </m:r>
                    <m:r>
                      <a:rPr lang="en-US" sz="220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sz="2200">
                        <a:latin typeface="Cambria Math"/>
                      </a:rPr>
                      <m:t>the</m:t>
                    </m:r>
                    <m:r>
                      <a:rPr lang="en-US" sz="220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sz="2200">
                        <a:latin typeface="Cambria Math"/>
                      </a:rPr>
                      <m:t>change</m:t>
                    </m:r>
                    <m:r>
                      <a:rPr lang="en-US" sz="220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sz="2200">
                        <a:latin typeface="Cambria Math"/>
                      </a:rPr>
                      <m:t>in</m:t>
                    </m:r>
                    <m:r>
                      <a:rPr lang="en-US" sz="220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sz="2200">
                        <a:latin typeface="Cambria Math"/>
                      </a:rPr>
                      <m:t>total</m:t>
                    </m:r>
                    <m:r>
                      <a:rPr lang="en-US" sz="220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sz="2200">
                        <a:latin typeface="Cambria Math"/>
                      </a:rPr>
                      <m:t>energy</m:t>
                    </m:r>
                  </m:oMath>
                </a14:m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Q is addition of heat, t is reaction time, and 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</a:t>
                </a:r>
                <a:r>
                  <a:rPr lang="en-US" sz="22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work done by the system.</a:t>
                </a:r>
              </a:p>
              <a:p>
                <a:pPr marL="914400" lvl="2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08722" y="653359"/>
                <a:ext cx="11718235" cy="5094771"/>
              </a:xfrm>
              <a:blipFill>
                <a:blip r:embed="rId2"/>
                <a:stretch>
                  <a:fillRect l="-35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849A93-6C73-BCE3-190B-96C5B0E21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0C6AE5C-BE84-7AAC-2E3C-853DE5F2526B}"/>
              </a:ext>
            </a:extLst>
          </p:cNvPr>
          <p:cNvSpPr txBox="1">
            <a:spLocks/>
          </p:cNvSpPr>
          <p:nvPr/>
        </p:nvSpPr>
        <p:spPr>
          <a:xfrm>
            <a:off x="1981200" y="304800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94C9CC9-81FA-F55F-5164-BDBCEB582509}"/>
              </a:ext>
            </a:extLst>
          </p:cNvPr>
          <p:cNvCxnSpPr>
            <a:cxnSpLocks/>
          </p:cNvCxnSpPr>
          <p:nvPr/>
        </p:nvCxnSpPr>
        <p:spPr>
          <a:xfrm>
            <a:off x="139148" y="6858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8FC1854-5165-72E3-CEBC-5D41D7B1C8CC}"/>
              </a:ext>
            </a:extLst>
          </p:cNvPr>
          <p:cNvCxnSpPr>
            <a:cxnSpLocks/>
          </p:cNvCxnSpPr>
          <p:nvPr/>
        </p:nvCxnSpPr>
        <p:spPr>
          <a:xfrm flipV="1">
            <a:off x="0" y="6296027"/>
            <a:ext cx="12192000" cy="3313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E1F6457-CA50-7772-7B18-56CBEF9FFD6A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197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680225"/>
                <a:ext cx="11380304" cy="5332950"/>
              </a:xfr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>
                <a:noAutofit/>
              </a:bodyPr>
              <a:lstStyle/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total energy of the system is the sum of the products of specific energies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E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i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of various species in the system and the number of moles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N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i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) of that species.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total energy of the system is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E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/>
                          </a:rPr>
                          <m:t>sys</m:t>
                        </m:r>
                      </m:sub>
                    </m:sSub>
                    <m:r>
                      <a:rPr lang="en-US" sz="2400" dirty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sz="240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sty m:val="p"/>
                            <m:brk m:alnAt="23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/>
                          </a:rPr>
                          <m:t>i</m:t>
                        </m:r>
                        <m:r>
                          <a:rPr lang="en-US" sz="2400" dirty="0">
                            <a:solidFill>
                              <a:schemeClr val="tx1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dirty="0">
                            <a:solidFill>
                              <a:schemeClr val="tx1"/>
                            </a:solidFill>
                            <a:latin typeface="Cambria Math"/>
                          </a:rPr>
                          <m:t>m</m:t>
                        </m:r>
                      </m:sup>
                      <m:e>
                        <m:sSub>
                          <m:sSubPr>
                            <m:ctrlPr>
                              <a:rPr lang="en-US" sz="2400" i="1" dirty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dirty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N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 dirty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dirty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E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24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(3.6)                                                            </a:t>
                </a:r>
              </a:p>
              <a:p>
                <a:pPr marL="0" indent="0">
                  <a:buNone/>
                </a:pPr>
                <a:r>
                  <a:rPr lang="en-US" sz="24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2"/>
                            </a:solidFill>
                            <a:latin typeface="Cambria Math"/>
                          </a:rPr>
                          <m:t>E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2"/>
                            </a:solidFill>
                            <a:latin typeface="Cambria Math"/>
                          </a:rPr>
                          <m:t>i</m:t>
                        </m:r>
                      </m:sub>
                    </m:sSub>
                    <m:r>
                      <a:rPr lang="en-US" sz="2400">
                        <a:solidFill>
                          <a:schemeClr val="accent2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2"/>
                            </a:solidFill>
                            <a:latin typeface="Cambria Math"/>
                          </a:rPr>
                          <m:t>U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2"/>
                            </a:solidFill>
                            <a:latin typeface="Cambria Math"/>
                          </a:rPr>
                          <m:t>i</m:t>
                        </m:r>
                      </m:sub>
                    </m:sSub>
                    <m:r>
                      <a:rPr lang="en-US" sz="2400">
                        <a:solidFill>
                          <a:schemeClr val="accent2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2"/>
                            </a:solidFill>
                            <a:latin typeface="Cambria Math"/>
                          </a:rPr>
                          <m:t>KE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2"/>
                            </a:solidFill>
                            <a:latin typeface="Cambria Math"/>
                          </a:rPr>
                          <m:t>i</m:t>
                        </m:r>
                      </m:sub>
                    </m:sSub>
                    <m:r>
                      <a:rPr lang="en-US" sz="2400">
                        <a:solidFill>
                          <a:schemeClr val="accent2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2"/>
                            </a:solidFill>
                            <a:latin typeface="Cambria Math"/>
                          </a:rPr>
                          <m:t>PE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2"/>
                            </a:solidFill>
                            <a:latin typeface="Cambria Math"/>
                          </a:rPr>
                          <m:t>i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(3.7)</a:t>
                </a:r>
              </a:p>
              <a:p>
                <a:pPr>
                  <a:buFont typeface="Wingdings" pitchFamily="2" charset="2"/>
                  <a:buChar char="§"/>
                </a:pPr>
                <a:r>
                  <a:rPr lang="en-US" sz="24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 a batch  reactor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 kinetic and potential energies are neglected, hence equation (3.7) is reduced to equation (3.8): </a:t>
                </a:r>
              </a:p>
              <a:p>
                <a:pPr marL="0" indent="0">
                  <a:buNone/>
                </a:pPr>
                <a:r>
                  <a:rPr lang="en-US" sz="24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2"/>
                            </a:solidFill>
                            <a:latin typeface="Cambria Math"/>
                          </a:rPr>
                          <m:t>E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2"/>
                            </a:solidFill>
                            <a:latin typeface="Cambria Math"/>
                          </a:rPr>
                          <m:t>i</m:t>
                        </m:r>
                      </m:sub>
                    </m:sSub>
                    <m:r>
                      <a:rPr lang="en-US" sz="2400">
                        <a:solidFill>
                          <a:schemeClr val="accent2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2"/>
                            </a:solidFill>
                            <a:latin typeface="Cambria Math"/>
                          </a:rPr>
                          <m:t>U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2"/>
                            </a:solidFill>
                            <a:latin typeface="Cambria Math"/>
                          </a:rPr>
                          <m:t>i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    (3.8)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Ui is specific internal energy.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680225"/>
                <a:ext cx="11380304" cy="5332950"/>
              </a:xfrm>
              <a:blipFill>
                <a:blip r:embed="rId2"/>
                <a:stretch>
                  <a:fillRect l="-803" t="-915" r="-318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E540ED-1725-5149-7466-D4BB4AF6D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B69FAB3-CE38-4B9E-2B32-67AB39C269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04800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65FED23D-C0F9-C851-8E78-266A0DD77E90}"/>
              </a:ext>
            </a:extLst>
          </p:cNvPr>
          <p:cNvCxnSpPr>
            <a:cxnSpLocks/>
          </p:cNvCxnSpPr>
          <p:nvPr/>
        </p:nvCxnSpPr>
        <p:spPr>
          <a:xfrm>
            <a:off x="-74544" y="680224"/>
            <a:ext cx="12341087" cy="106013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3D66E9C-7C4B-E0B9-E196-0B13618117EC}"/>
              </a:ext>
            </a:extLst>
          </p:cNvPr>
          <p:cNvCxnSpPr>
            <a:cxnSpLocks/>
          </p:cNvCxnSpPr>
          <p:nvPr/>
        </p:nvCxnSpPr>
        <p:spPr>
          <a:xfrm>
            <a:off x="0" y="6322170"/>
            <a:ext cx="1222927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C8779D3E-71CD-83AC-6218-285876C74879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379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78295" y="894522"/>
                <a:ext cx="11459817" cy="5887278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Specific enthalpy is the sum of specific internal energy and specific pressure energy.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accent2"/>
                        </a:solidFill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solidFill>
                          <a:schemeClr val="accent2"/>
                        </a:solidFill>
                        <a:latin typeface="Cambria Math"/>
                      </a:rPr>
                      <m:t>= 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𝑈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solidFill>
                          <a:schemeClr val="accent2"/>
                        </a:solidFill>
                        <a:latin typeface="Cambria Math"/>
                      </a:rPr>
                      <m:t>+</m:t>
                    </m:r>
                    <m:r>
                      <a:rPr lang="en-US" sz="2400" i="1">
                        <a:solidFill>
                          <a:schemeClr val="accent2"/>
                        </a:solidFill>
                        <a:latin typeface="Cambria Math"/>
                      </a:rPr>
                      <m:t>𝑃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en-US" sz="2400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solidFill>
                                  <a:schemeClr val="accent2"/>
                                </a:solidFill>
                                <a:latin typeface="Cambria Math"/>
                              </a:rPr>
                              <m:t>𝑉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  (3.9)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re-arranging equation (3.9), it becomes: 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𝑈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solidFill>
                          <a:schemeClr val="accent2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solidFill>
                          <a:schemeClr val="accent2"/>
                        </a:solidFill>
                        <a:latin typeface="Cambria Math"/>
                      </a:rPr>
                      <m:t>−</m:t>
                    </m:r>
                    <m:r>
                      <a:rPr lang="en-US" sz="2400" i="1">
                        <a:solidFill>
                          <a:schemeClr val="accent2"/>
                        </a:solidFill>
                        <a:latin typeface="Cambria Math"/>
                      </a:rPr>
                      <m:t>𝑃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en-US" sz="2400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solidFill>
                                  <a:schemeClr val="accent2"/>
                                </a:solidFill>
                                <a:latin typeface="Cambria Math"/>
                              </a:rPr>
                              <m:t>𝑉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  (3.10)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 substituting   equation (3.10) into equation (3.8) , you get 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solidFill>
                          <a:schemeClr val="accent2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solidFill>
                          <a:schemeClr val="accent2"/>
                        </a:solidFill>
                        <a:latin typeface="Cambria Math"/>
                      </a:rPr>
                      <m:t>−</m:t>
                    </m:r>
                    <m:r>
                      <a:rPr lang="en-US" sz="2400" i="1">
                        <a:solidFill>
                          <a:schemeClr val="accent2"/>
                        </a:solidFill>
                        <a:latin typeface="Cambria Math"/>
                      </a:rPr>
                      <m:t>𝑃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en-US" sz="2400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solidFill>
                                  <a:schemeClr val="accent2"/>
                                </a:solidFill>
                                <a:latin typeface="Cambria Math"/>
                              </a:rPr>
                              <m:t>𝑉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(3.11)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en-US" sz="2400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solidFill>
                                  <a:schemeClr val="accent2"/>
                                </a:solidFill>
                                <a:latin typeface="Cambria Math"/>
                              </a:rPr>
                              <m:t>𝑉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 molar  specific volume, </a:t>
                </a:r>
                <a:r>
                  <a:rPr 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Hi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specific enthalpy, P is total pressure and </a:t>
                </a:r>
                <a:r>
                  <a:rPr 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specific internal energy.</a:t>
                </a:r>
              </a:p>
              <a:p>
                <a:pPr marL="0" indent="0"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5" y="894522"/>
                <a:ext cx="11459817" cy="5887278"/>
              </a:xfrm>
              <a:blipFill>
                <a:blip r:embed="rId2"/>
                <a:stretch>
                  <a:fillRect l="-851" t="-828" r="-7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9A6418-36A1-F2BD-54AC-C051D156E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CF2E48F-B6E7-0029-D8FB-A6355E193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04800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85B1C3B0-CE11-90C8-0074-3FB855A53398}"/>
              </a:ext>
            </a:extLst>
          </p:cNvPr>
          <p:cNvCxnSpPr>
            <a:cxnSpLocks/>
          </p:cNvCxnSpPr>
          <p:nvPr/>
        </p:nvCxnSpPr>
        <p:spPr>
          <a:xfrm flipV="1">
            <a:off x="0" y="776908"/>
            <a:ext cx="12192000" cy="2105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0DCE2DD-431F-6F32-BE44-89E7427C082C}"/>
              </a:ext>
            </a:extLst>
          </p:cNvPr>
          <p:cNvCxnSpPr>
            <a:cxnSpLocks/>
          </p:cNvCxnSpPr>
          <p:nvPr/>
        </p:nvCxnSpPr>
        <p:spPr>
          <a:xfrm>
            <a:off x="0" y="6296027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D59A707-B364-0C21-66FE-2E3DD96EEE54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4696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758FE3-E143-B137-C741-1888000FC1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C802BC9-FDBA-8D9C-3C07-F37B6277F36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5" y="583024"/>
                <a:ext cx="11459817" cy="6198776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 equation (3.11) into equation (3.6), the total energy of the system is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𝐸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𝑠𝑦𝑠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𝑚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=</m:t>
                        </m:r>
                        <m:nary>
                          <m:naryPr>
                            <m:chr m:val="∑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=1</m:t>
                            </m:r>
                          </m:sub>
                          <m:sup>
                            <m:r>
                              <a:rPr lang="en-US" sz="2400" i="1">
                                <a:latin typeface="Cambria Math"/>
                              </a:rPr>
                              <m:t>𝑚</m:t>
                            </m:r>
                          </m:sup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−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  <m:nary>
                              <m:naryPr>
                                <m:chr m:val="∑"/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>
                                <m:r>
                                  <m:rPr>
                                    <m:brk m:alnAt="23"/>
                                  </m:rP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  <m:r>
                                  <a:rPr lang="en-US" sz="2400" i="1">
                                    <a:latin typeface="Cambria Math"/>
                                  </a:rPr>
                                  <m:t>=1</m:t>
                                </m:r>
                              </m:sub>
                              <m:sup>
                                <m:r>
                                  <a:rPr lang="en-US" sz="2400" i="1">
                                    <a:latin typeface="Cambria Math"/>
                                  </a:rPr>
                                  <m:t>𝑚</m:t>
                                </m:r>
                              </m:sup>
                              <m:e>
                                <m:sSub>
                                  <m:sSub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𝑁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US" sz="2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sz="2400" i="1">
                                            <a:latin typeface="Cambria Math"/>
                                          </a:rPr>
                                          <m:t>𝑉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e>
                            </m:nary>
                          </m:e>
                        </m:nary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(3.12)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term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𝑃</m:t>
                    </m:r>
                    <m:nary>
                      <m:naryPr>
                        <m:chr m:val="∑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𝑚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𝑉</m:t>
                                </m:r>
                              </m:e>
                            </m:acc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 equal to total pressure times total volume,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𝑃𝑉</m:t>
                    </m:r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𝑉</m:t>
                    </m:r>
                    <m:r>
                      <a:rPr lang="en-US" sz="2400"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𝑚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𝑉</m:t>
                                </m:r>
                              </m:e>
                            </m:acc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(3.13)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V is total volume of a mixture.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constant volume, the </a:t>
                </a:r>
                <a:r>
                  <a:rPr 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PV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term variation is practically smaller than the other terms, it can be neglected and equation (3.12) is simplified to equation (3.14).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𝐸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𝑠𝑦𝑠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𝑚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r>
                      <a:rPr lang="en-US" sz="2400" i="1">
                        <a:latin typeface="Cambria Math"/>
                      </a:rPr>
                      <m:t>	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(3.14)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C802BC9-FDBA-8D9C-3C07-F37B6277F36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5" y="583024"/>
                <a:ext cx="11459817" cy="6198776"/>
              </a:xfrm>
              <a:blipFill>
                <a:blip r:embed="rId2"/>
                <a:stretch>
                  <a:fillRect l="-851" t="-787" r="-14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5B09FF-AEC4-41B3-A605-5B401657D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A29C5D3-C345-9928-E3BE-4F7E33D74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63586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DAE1FB71-9C82-3379-7D9E-4E4C4CF230F9}"/>
              </a:ext>
            </a:extLst>
          </p:cNvPr>
          <p:cNvCxnSpPr>
            <a:cxnSpLocks/>
          </p:cNvCxnSpPr>
          <p:nvPr/>
        </p:nvCxnSpPr>
        <p:spPr>
          <a:xfrm flipV="1">
            <a:off x="0" y="561972"/>
            <a:ext cx="12192000" cy="2105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DC9E2BC-C07F-1FA8-37A7-1D02F35DC4AF}"/>
              </a:ext>
            </a:extLst>
          </p:cNvPr>
          <p:cNvCxnSpPr>
            <a:cxnSpLocks/>
          </p:cNvCxnSpPr>
          <p:nvPr/>
        </p:nvCxnSpPr>
        <p:spPr>
          <a:xfrm>
            <a:off x="0" y="6296027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EDEB4F51-5015-854D-18F2-82519E22955C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2368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57809" y="762000"/>
                <a:ext cx="11499574" cy="5029887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  equation (3.14)  in to equation (3.5), the energy balance equation of  a batch reactor  becomes: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latin typeface="Cambria Math"/>
                          </a:rPr>
                          <m:t>𝑄</m:t>
                        </m:r>
                      </m:e>
                    </m:acc>
                    <m:r>
                      <a:rPr lang="en-US" sz="24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𝑊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𝑆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</m:t>
                        </m:r>
                        <m:r>
                          <a:rPr lang="en-US" sz="2400" i="1">
                            <a:latin typeface="Cambria Math"/>
                          </a:rPr>
                          <m:t>(</m:t>
                        </m:r>
                        <m:nary>
                          <m:naryPr>
                            <m:chr m:val="∑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=1</m:t>
                            </m:r>
                          </m:sub>
                          <m:sup>
                            <m:r>
                              <a:rPr lang="en-US" sz="2400" i="1">
                                <a:latin typeface="Cambria Math"/>
                              </a:rPr>
                              <m:t>𝑚</m:t>
                            </m:r>
                          </m:sup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)</m:t>
                            </m:r>
                          </m:e>
                        </m:nary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(3.15)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differentiating the term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𝑚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the energy balance of  a batch reactor  it becomes: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latin typeface="Cambria Math"/>
                          </a:rPr>
                          <m:t>𝑄</m:t>
                        </m:r>
                      </m:e>
                    </m:acc>
                    <m:r>
                      <a:rPr lang="en-US" sz="24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𝑊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𝑆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𝑚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+</m:t>
                    </m:r>
                    <m:nary>
                      <m:naryPr>
                        <m:chr m:val="∑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𝑚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𝑑𝑁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latin typeface="Cambria Math"/>
                              </a:rPr>
                              <m:t>𝑑𝑡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(3.16)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𝒅𝑯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𝒅𝒕</m:t>
                        </m:r>
                      </m:den>
                    </m:f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rate of specific enthalpy of species, </a:t>
                </a:r>
                <a:r>
                  <a:rPr lang="en-US" sz="24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𝑑𝑁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solidFill>
                      <a:srgbClr val="7030A0"/>
                    </a:solidFill>
                  </a:rPr>
                  <a:t>  is 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rate of reaction of species, </a:t>
                </a:r>
                <a:r>
                  <a:rPr lang="en-US" sz="24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US" sz="26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762000"/>
                <a:ext cx="11499574" cy="5029887"/>
              </a:xfrm>
              <a:blipFill>
                <a:blip r:embed="rId2"/>
                <a:stretch>
                  <a:fillRect l="-8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E2598A-4F8E-34C1-4E46-722445A75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E630EE1-931A-BB5F-E6DC-E57BE0FFC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04800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B160109A-0F32-0101-C223-C8DB9FF7C538}"/>
              </a:ext>
            </a:extLst>
          </p:cNvPr>
          <p:cNvCxnSpPr>
            <a:cxnSpLocks/>
          </p:cNvCxnSpPr>
          <p:nvPr/>
        </p:nvCxnSpPr>
        <p:spPr>
          <a:xfrm>
            <a:off x="0" y="685800"/>
            <a:ext cx="12192000" cy="7620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86B7593-5D03-33F8-AF63-3C63E6EE20AD}"/>
              </a:ext>
            </a:extLst>
          </p:cNvPr>
          <p:cNvCxnSpPr>
            <a:cxnSpLocks/>
          </p:cNvCxnSpPr>
          <p:nvPr/>
        </p:nvCxnSpPr>
        <p:spPr>
          <a:xfrm flipV="1">
            <a:off x="0" y="6172200"/>
            <a:ext cx="12192000" cy="12258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84773D1-5EFA-6656-CC19-92D2000F7A9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6862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07505" y="616093"/>
                <a:ext cx="11489634" cy="5583233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Two criteria's to be considered in correlating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 function of T are  no phase changes involved  and phase changes involved.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 1: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When no phase changes involved, enthalpy of specie, i at temperature of T is equal to enthalpy of formation of species, i at T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the change in enthalpy in heating species i from T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to T. </a:t>
                </a: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eqArr>
                                <m:eqArr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eqArrPr>
                                <m:e>
                                  <m:r>
                                    <a:rPr lang="en-US" sz="2400" i="1">
                                      <a:latin typeface="Cambria Math"/>
                                    </a:rPr>
                                    <m:t>𝐸𝑡h𝑎𝑙𝑝𝑦</m:t>
                                  </m:r>
                                  <m:r>
                                    <a:rPr lang="en-US" sz="2400" i="1">
                                      <a:latin typeface="Cambria Math"/>
                                    </a:rPr>
                                    <m:t> </m:t>
                                  </m:r>
                                  <m:r>
                                    <a:rPr lang="en-US" sz="2400" i="1">
                                      <a:latin typeface="Cambria Math"/>
                                    </a:rPr>
                                    <m:t>𝑜𝑓</m:t>
                                  </m:r>
                                  <m:r>
                                    <a:rPr lang="en-US" sz="2400" i="1">
                                      <a:latin typeface="Cambria Math"/>
                                    </a:rPr>
                                    <m:t> </m:t>
                                  </m:r>
                                </m:e>
                                <m:e>
                                  <m:r>
                                    <a:rPr lang="en-US" sz="2400" i="1">
                                      <a:latin typeface="Cambria Math"/>
                                    </a:rPr>
                                    <m:t>𝑠𝑝𝑒𝑐𝑖𝑒𝑠</m:t>
                                  </m:r>
                                  <m:r>
                                    <a:rPr lang="en-US" sz="2400" i="1">
                                      <a:latin typeface="Cambria Math"/>
                                    </a:rPr>
                                    <m:t> </m:t>
                                  </m:r>
                                  <m:r>
                                    <a:rPr lang="en-US" sz="2400" i="1">
                                      <a:latin typeface="Cambria Math"/>
                                    </a:rPr>
                                    <m:t>𝑖</m:t>
                                  </m:r>
                                  <m:r>
                                    <a:rPr lang="en-US" sz="2400" i="1">
                                      <a:latin typeface="Cambria Math"/>
                                    </a:rPr>
                                    <m:t> </m:t>
                                  </m:r>
                                </m:e>
                              </m:eqArr>
                            </m:e>
                            <m:e>
                              <m:r>
                                <a:rPr lang="en-US" sz="2400" i="1">
                                  <a:latin typeface="Cambria Math"/>
                                </a:rPr>
                                <m:t>𝑎𝑡</m:t>
                              </m:r>
                            </m:e>
                            <m:e>
                              <m:r>
                                <a:rPr lang="en-US" sz="2400" i="1">
                                  <a:latin typeface="Cambria Math"/>
                                </a:rPr>
                                <m:t>𝑇</m:t>
                              </m:r>
                            </m:e>
                            <m:e>
                              <m:r>
                                <a:rPr lang="en-US" sz="2400" i="1">
                                  <a:latin typeface="Cambria Math"/>
                                </a:rPr>
                                <m:t> </m:t>
                              </m:r>
                            </m:e>
                          </m:eqArr>
                        </m:e>
                      </m:d>
                      <m:r>
                        <a:rPr lang="en-US" sz="2400" i="1"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sz="2400" i="1">
                                  <a:latin typeface="Cambria Math"/>
                                </a:rPr>
                                <m:t>𝐸𝑛𝑡h𝑎𝑙𝑝𝑦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𝑜𝑓</m:t>
                              </m:r>
                            </m:e>
                            <m:e>
                              <m:r>
                                <a:rPr lang="en-US" sz="2400" i="1">
                                  <a:latin typeface="Cambria Math"/>
                                </a:rPr>
                                <m:t>𝑓𝑜𝑟𝑚𝑎𝑡𝑖𝑜𝑛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sz="2400" i="1">
                                  <a:latin typeface="Cambria Math"/>
                                </a:rPr>
                                <m:t>𝑜𝑓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𝑠𝑝𝑒𝑐𝑖𝑒𝑠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sz="2400" i="1">
                                  <a:latin typeface="Cambria Math"/>
                                </a:rPr>
                                <m:t>𝑖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𝑎𝑡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/>
                                    </a:rPr>
                                    <m:t>𝑅</m:t>
                                  </m:r>
                                </m:sub>
                              </m:sSub>
                            </m:e>
                            <m:e>
                              <m:r>
                                <a:rPr lang="en-US" sz="2400" i="1">
                                  <a:latin typeface="Cambria Math"/>
                                </a:rPr>
                                <m:t> </m:t>
                              </m:r>
                            </m:e>
                          </m:eqArr>
                        </m:e>
                      </m:d>
                      <m:r>
                        <a:rPr lang="en-US" sz="2400" i="1">
                          <a:latin typeface="Cambria Math"/>
                        </a:rPr>
                        <m:t>+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sz="2400" i="1">
                                  <a:latin typeface="Cambria Math"/>
                                </a:rPr>
                                <m:t>∆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/>
                                    </a:rPr>
                                    <m:t>𝐻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/>
                                    </a:rPr>
                                    <m:t>𝑄</m:t>
                                  </m:r>
                                </m:sub>
                              </m:sSub>
                              <m:r>
                                <a:rPr lang="en-US" sz="24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𝑖𝑛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sz="2400" i="1">
                                  <a:latin typeface="Cambria Math"/>
                                </a:rPr>
                                <m:t>h𝑒𝑎𝑡𝑖𝑛𝑔</m:t>
                              </m:r>
                            </m:e>
                            <m:e>
                              <m:r>
                                <a:rPr lang="en-US" sz="2400" i="1">
                                  <a:latin typeface="Cambria Math"/>
                                </a:rPr>
                                <m:t>𝑠𝑝𝑒𝑐𝑖𝑒𝑠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𝑖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  </m:t>
                              </m:r>
                            </m:e>
                            <m:e>
                              <m:r>
                                <a:rPr lang="en-US" sz="2400" i="1">
                                  <a:latin typeface="Cambria Math"/>
                                </a:rPr>
                                <m:t>𝑓𝑟𝑜𝑚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/>
                                    </a:rPr>
                                    <m:t>𝑅</m:t>
                                  </m:r>
                                </m:sub>
                              </m:sSub>
                              <m:r>
                                <a:rPr lang="en-US" sz="24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𝑡𝑜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𝑇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sz="2400" b="1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07505" y="616093"/>
                <a:ext cx="11489634" cy="5583233"/>
              </a:xfrm>
              <a:blipFill>
                <a:blip r:embed="rId2"/>
                <a:stretch>
                  <a:fillRect l="-849" r="-7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D81A64-48E2-7F1F-FDB8-6F918AC96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7081C9D-7C2F-1F49-0DDC-A25FD476F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9043" y="230468"/>
            <a:ext cx="9144000" cy="2286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6FA4E2B3-B5EE-7637-029C-C67018697191}"/>
              </a:ext>
            </a:extLst>
          </p:cNvPr>
          <p:cNvCxnSpPr>
            <a:cxnSpLocks/>
          </p:cNvCxnSpPr>
          <p:nvPr/>
        </p:nvCxnSpPr>
        <p:spPr>
          <a:xfrm flipV="1">
            <a:off x="0" y="581584"/>
            <a:ext cx="12192000" cy="34509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9D6DADA-633E-5E0A-3FA7-41CB9BBFF92A}"/>
              </a:ext>
            </a:extLst>
          </p:cNvPr>
          <p:cNvCxnSpPr>
            <a:cxnSpLocks/>
          </p:cNvCxnSpPr>
          <p:nvPr/>
        </p:nvCxnSpPr>
        <p:spPr>
          <a:xfrm>
            <a:off x="0" y="6356351"/>
            <a:ext cx="12115800" cy="1656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FD64603-A7F4-E987-CCA5-F5A25F3CEC94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2462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40DEF-8D92-BD02-DCD8-30B667481D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123802C-1114-E7D1-C36A-810939BF5D0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07505" y="616094"/>
                <a:ext cx="11489634" cy="5391698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When no phase changes involved,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 function of T  becomes: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𝑜</m:t>
                        </m:r>
                      </m:sup>
                    </m:sSup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2400" i="1">
                        <a:latin typeface="Cambria Math"/>
                      </a:rPr>
                      <m:t>+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𝑑𝑇</m:t>
                        </m:r>
                      </m:e>
                    </m:nary>
                  </m:oMath>
                </a14:m>
                <a:r>
                  <a:rPr lang="en-US" sz="2400" b="1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(3.17)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specific enthalpy of species i at temperature T,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𝐻</m:t>
                        </m:r>
                        <m:r>
                          <a:rPr lang="en-US" sz="2400" b="0" i="1" baseline="30000" smtClean="0">
                            <a:latin typeface="Cambria Math" panose="02040503050406030204" pitchFamily="18" charset="0"/>
                          </a:rPr>
                          <m:t>𝑜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specific enthalpy of species i at T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specific heat capacity,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reference  temperature, 298K.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differentiating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with respect to time ( equation 3.17), you get: 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𝑑𝐻</m:t>
                            </m:r>
                          </m:e>
                          <m:sub>
                            <m:r>
                              <a:rPr lang="en-US" sz="28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num>
                      <m:den>
                        <m:r>
                          <a:rPr lang="en-US" sz="28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8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800" i="1">
                            <a:latin typeface="Cambria Math"/>
                          </a:rPr>
                          <m:t>𝑃𝑖</m:t>
                        </m:r>
                      </m:sub>
                    </m:sSub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</a:rPr>
                          <m:t>𝑑𝑇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</a:t>
                </a:r>
                <a:r>
                  <a:rPr lang="en-US" sz="2400" b="1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(3.18)</a:t>
                </a:r>
              </a:p>
              <a:p>
                <a:pPr marL="0" indent="0">
                  <a:buNone/>
                </a:pPr>
                <a:endParaRPr lang="en-US" sz="2400" b="1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123802C-1114-E7D1-C36A-810939BF5D0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07505" y="616094"/>
                <a:ext cx="11489634" cy="5391698"/>
              </a:xfrm>
              <a:blipFill>
                <a:blip r:embed="rId2"/>
                <a:stretch>
                  <a:fillRect l="-849" r="-7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7F266E-E594-DABB-CFFF-610CD9298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5384DF0-F17F-563E-8849-DC9041544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9043" y="230468"/>
            <a:ext cx="9144000" cy="2286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74F72CB5-A91D-7E08-E7C1-8154CAA9CD09}"/>
              </a:ext>
            </a:extLst>
          </p:cNvPr>
          <p:cNvCxnSpPr>
            <a:cxnSpLocks/>
          </p:cNvCxnSpPr>
          <p:nvPr/>
        </p:nvCxnSpPr>
        <p:spPr>
          <a:xfrm flipV="1">
            <a:off x="0" y="581584"/>
            <a:ext cx="12192000" cy="34509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C30AF67-33DB-A6A9-C15A-545ECE8F9462}"/>
              </a:ext>
            </a:extLst>
          </p:cNvPr>
          <p:cNvCxnSpPr>
            <a:cxnSpLocks/>
          </p:cNvCxnSpPr>
          <p:nvPr/>
        </p:nvCxnSpPr>
        <p:spPr>
          <a:xfrm>
            <a:off x="0" y="6356351"/>
            <a:ext cx="12115800" cy="1656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8BF3C5C-E352-89B1-9CA7-3E452681379C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9469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37321" y="735496"/>
                <a:ext cx="11350487" cy="6046304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 2: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When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phase changes involved from solid to gas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the enthalpy of species, i in the gas phase at T is equal to  the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sum of 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enthalpy of formation of species, i in the solid phase at T</a:t>
                </a:r>
                <a:r>
                  <a:rPr lang="en-US" sz="2400" baseline="-25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dirty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enthalpy change in heating solid from T</a:t>
                </a:r>
                <a:r>
                  <a:rPr lang="en-US" sz="2400" baseline="-25000" dirty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dirty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to T</a:t>
                </a:r>
                <a:r>
                  <a:rPr lang="en-US" sz="2400" baseline="-25000" dirty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 heat of melting at T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enthalpy change in  heating liquid from Tm to T</a:t>
                </a:r>
                <a:r>
                  <a:rPr lang="en-US" sz="24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heat of vaporization at T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and  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enthalpy change in heating gas from T</a:t>
                </a:r>
                <a:r>
                  <a:rPr lang="en-US" sz="2400" baseline="-25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 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T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 algn="just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eqArr>
                                <m:eqArr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eqArrPr>
                                <m:e>
                                  <m:r>
                                    <a:rPr lang="en-US" sz="2000" i="1">
                                      <a:latin typeface="Cambria Math"/>
                                    </a:rPr>
                                    <m:t>𝐸𝑡h𝑎𝑙𝑝𝑦</m:t>
                                  </m:r>
                                  <m:r>
                                    <a:rPr lang="en-US" sz="2000" i="1">
                                      <a:latin typeface="Cambria Math"/>
                                    </a:rPr>
                                    <m:t> </m:t>
                                  </m:r>
                                  <m:r>
                                    <a:rPr lang="en-US" sz="2000" i="1">
                                      <a:latin typeface="Cambria Math"/>
                                    </a:rPr>
                                    <m:t>𝑜𝑓</m:t>
                                  </m:r>
                                  <m:r>
                                    <a:rPr lang="en-US" sz="2000" i="1">
                                      <a:latin typeface="Cambria Math"/>
                                    </a:rPr>
                                    <m:t> </m:t>
                                  </m:r>
                                </m:e>
                                <m:e>
                                  <m:r>
                                    <a:rPr lang="en-US" sz="2000" i="1">
                                      <a:latin typeface="Cambria Math"/>
                                    </a:rPr>
                                    <m:t>𝑠𝑝𝑒𝑐𝑖𝑒𝑠</m:t>
                                  </m:r>
                                  <m:r>
                                    <a:rPr lang="en-US" sz="2000" i="1">
                                      <a:latin typeface="Cambria Math"/>
                                    </a:rPr>
                                    <m:t> </m:t>
                                  </m:r>
                                  <m:r>
                                    <a:rPr lang="en-US" sz="2000" i="1">
                                      <a:latin typeface="Cambria Math"/>
                                    </a:rPr>
                                    <m:t>𝑖</m:t>
                                  </m:r>
                                  <m:r>
                                    <a:rPr lang="en-US" sz="2000" i="1">
                                      <a:latin typeface="Cambria Math"/>
                                    </a:rPr>
                                    <m:t> </m:t>
                                  </m:r>
                                </m:e>
                              </m:eqAr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𝑖𝑛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𝑡h𝑒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𝑔𝑎𝑠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𝑝h𝑎𝑠𝑒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𝑎𝑡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𝑇</m:t>
                              </m:r>
                            </m:e>
                          </m:eqArr>
                        </m:e>
                      </m:d>
                      <m:r>
                        <a:rPr lang="en-US" sz="2000" i="1"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𝐸𝑛𝑡h𝑎𝑙𝑝𝑦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𝑜𝑓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𝑓𝑜𝑟𝑚𝑎𝑡𝑖𝑜𝑛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𝑜𝑓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𝑠𝑝𝑒𝑐𝑖𝑒𝑠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𝑖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𝑖𝑛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𝑡h𝑒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𝑠𝑜𝑙𝑖𝑑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𝑝h𝑎𝑠𝑒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𝑎𝑡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/>
                                    </a:rPr>
                                    <m:t>𝑅</m:t>
                                  </m:r>
                                </m:sub>
                              </m:sSub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</m:e>
                          </m:eqArr>
                        </m:e>
                      </m:d>
                      <m:r>
                        <a:rPr lang="en-US" sz="2000" i="1">
                          <a:latin typeface="Cambria Math"/>
                        </a:rPr>
                        <m:t>+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∆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/>
                                    </a:rPr>
                                    <m:t>𝐻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/>
                                    </a:rPr>
                                    <m:t>𝑄</m:t>
                                  </m:r>
                                </m:sub>
                              </m:sSub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𝑖𝑛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h𝑒𝑎𝑡𝑖𝑛𝑔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𝑠𝑜𝑙𝑖𝑑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𝑓𝑟𝑜𝑚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/>
                                    </a:rPr>
                                    <m:t>𝑅</m:t>
                                  </m:r>
                                </m:sub>
                              </m:sSub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𝑡𝑜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/>
                                    </a:rPr>
                                    <m:t>𝑚</m:t>
                                  </m:r>
                                </m:sub>
                              </m:sSub>
                            </m:e>
                          </m:eqArr>
                        </m:e>
                      </m:d>
                      <m:r>
                        <a:rPr lang="en-US" sz="2000" i="1">
                          <a:latin typeface="Cambria Math"/>
                        </a:rPr>
                        <m:t>+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/>
                                </a:rPr>
                                <m:t>Heat</m:t>
                              </m:r>
                            </m:e>
                            <m:e>
                              <m:r>
                                <a:rPr lang="en-US" sz="2000">
                                  <a:latin typeface="Cambria Math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/>
                                </a:rPr>
                                <m:t>of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𝑚𝑒𝑙𝑡𝑖𝑛𝑔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𝑎𝑡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/>
                                    </a:rPr>
                                    <m:t>𝑚</m:t>
                                  </m:r>
                                </m:sub>
                              </m:sSub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</m:e>
                          </m:eqArr>
                        </m:e>
                      </m:d>
                      <m:r>
                        <a:rPr lang="en-US" sz="2000" i="1">
                          <a:latin typeface="Cambria Math"/>
                        </a:rPr>
                        <m:t>+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∆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/>
                                    </a:rPr>
                                    <m:t>𝐻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/>
                                    </a:rPr>
                                    <m:t>𝑄</m:t>
                                  </m:r>
                                </m:sub>
                              </m:sSub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𝑖𝑛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h𝑒𝑎𝑡𝑖𝑛𝑔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𝑙𝑖𝑞𝑢𝑖𝑑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𝑓𝑟𝑜𝑚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/>
                                    </a:rPr>
                                    <m:t>𝑚</m:t>
                                  </m:r>
                                </m:sub>
                              </m:sSub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𝑡𝑜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/>
                                    </a:rPr>
                                    <m:t>𝑏</m:t>
                                  </m:r>
                                </m:sub>
                              </m:sSub>
                            </m:e>
                          </m:eqArr>
                        </m:e>
                      </m:d>
                      <m:r>
                        <a:rPr lang="en-US" sz="2000" i="1">
                          <a:latin typeface="Cambria Math"/>
                        </a:rPr>
                        <m:t>+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/>
                                </a:rPr>
                                <m:t>Heat</m:t>
                              </m:r>
                            </m:e>
                            <m:e>
                              <m:r>
                                <a:rPr lang="en-US" sz="2000">
                                  <a:latin typeface="Cambria Math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/>
                                </a:rPr>
                                <m:t>of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𝑣𝑎𝑝𝑜𝑟𝑖𝑧𝑎𝑡𝑖𝑜𝑛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𝑎𝑡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/>
                                    </a:rPr>
                                    <m:t>𝑏</m:t>
                                  </m:r>
                                </m:sub>
                              </m:sSub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</m:e>
                          </m:eqArr>
                        </m:e>
                      </m:d>
                      <m:r>
                        <a:rPr lang="en-US" sz="2000" i="1">
                          <a:latin typeface="Cambria Math"/>
                        </a:rPr>
                        <m:t>+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∆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/>
                                    </a:rPr>
                                    <m:t>𝐻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/>
                                    </a:rPr>
                                    <m:t>𝑄</m:t>
                                  </m:r>
                                </m:sub>
                              </m:sSub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𝑖𝑛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h𝑒𝑎𝑡𝑖𝑛𝑔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𝑔𝑎𝑠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𝑓𝑟𝑜𝑚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/>
                                    </a:rPr>
                                    <m:t>𝑏</m:t>
                                  </m:r>
                                </m:sub>
                              </m:sSub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𝑡𝑜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/>
                                </a:rPr>
                                <m:t>𝑇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sz="2400" dirty="0"/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T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T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melting and boiling temperatures, respectively.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7321" y="735496"/>
                <a:ext cx="11350487" cy="6046304"/>
              </a:xfrm>
              <a:blipFill>
                <a:blip r:embed="rId2"/>
                <a:stretch>
                  <a:fillRect l="-859" t="-806" r="-8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EFC36A-7959-F21C-B9C5-9B8EFBB2A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9C3BDB6-F993-8A45-253F-695A61F1D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04800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 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1D77D021-1ED1-080E-22DB-DE837F0EDD11}"/>
              </a:ext>
            </a:extLst>
          </p:cNvPr>
          <p:cNvCxnSpPr>
            <a:cxnSpLocks/>
          </p:cNvCxnSpPr>
          <p:nvPr/>
        </p:nvCxnSpPr>
        <p:spPr>
          <a:xfrm>
            <a:off x="0" y="735496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073F8A4-BD83-C62F-774A-D3EC4DB9B00C}"/>
              </a:ext>
            </a:extLst>
          </p:cNvPr>
          <p:cNvCxnSpPr>
            <a:cxnSpLocks/>
          </p:cNvCxnSpPr>
          <p:nvPr/>
        </p:nvCxnSpPr>
        <p:spPr>
          <a:xfrm flipV="1">
            <a:off x="0" y="6356350"/>
            <a:ext cx="12192000" cy="1656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732F879-ABA0-6E71-B214-356A5E81241F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2635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ED2A2C-C357-D344-4DD2-4617C66B8E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146D0BA-DD21-B1ED-C8AB-0372577EEC3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37321" y="735496"/>
                <a:ext cx="11350487" cy="5098774"/>
              </a:xfrm>
            </p:spPr>
            <p:txBody>
              <a:bodyPr>
                <a:normAutofit fontScale="925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6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When phase changes involved from 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solid to  a gas , then the enthalpy, Hi (T) of species  of a gas at temperature T is given by:</a:t>
                </a:r>
                <a:endParaRPr lang="en-US" sz="26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)=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𝑜</m:t>
                        </m:r>
                      </m:sup>
                    </m:sSup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2400" i="1">
                        <a:latin typeface="Cambria Math"/>
                      </a:rPr>
                      <m:t>+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𝑚</m:t>
                            </m:r>
                          </m:sub>
                        </m:sSub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𝑃𝑠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𝑑𝑇</m:t>
                        </m:r>
                        <m:r>
                          <a:rPr lang="en-US" sz="2400" i="1">
                            <a:latin typeface="Cambria Math"/>
                          </a:rPr>
                          <m:t>+∆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𝑚𝑖</m:t>
                            </m:r>
                          </m:sub>
                        </m:sSub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𝑚</m:t>
                                </m:r>
                              </m:sub>
                            </m:sSub>
                          </m:e>
                        </m:d>
                        <m:r>
                          <a:rPr lang="en-US" sz="2400" i="1">
                            <a:latin typeface="Cambria Math"/>
                          </a:rPr>
                          <m:t>+</m:t>
                        </m:r>
                        <m:nary>
                          <m:naryPr>
                            <m:limLoc m:val="undOvr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𝑚</m:t>
                                </m:r>
                              </m:sub>
                            </m:sSub>
                          </m:sub>
                          <m:sup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𝑏</m:t>
                                </m:r>
                              </m:sub>
                            </m:sSub>
                          </m:sup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𝑃𝑙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𝑑𝑇</m:t>
                            </m:r>
                          </m:e>
                        </m:nary>
                      </m:e>
                    </m:nary>
                    <m:r>
                      <a:rPr lang="en-US" sz="2400" i="1">
                        <a:latin typeface="Cambria Math"/>
                      </a:rPr>
                      <m:t>+∆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𝑣𝑖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𝑏</m:t>
                            </m:r>
                          </m:sub>
                        </m:sSub>
                      </m:e>
                    </m:d>
                    <m:r>
                      <a:rPr lang="en-US" sz="2400" i="1">
                        <a:latin typeface="Cambria Math"/>
                      </a:rPr>
                      <m:t>+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𝑏</m:t>
                            </m:r>
                          </m:sub>
                        </m:sSub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𝑃𝑔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𝑑𝑇</m:t>
                        </m:r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(3.19)</a:t>
                </a:r>
              </a:p>
              <a:p>
                <a:pPr marL="0" indent="0">
                  <a:buNone/>
                </a:pP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differentiating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600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with respect to time, equation (3.19) becomes: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600" i="1">
                                <a:latin typeface="Cambria Math"/>
                              </a:rPr>
                              <m:t>𝑑𝐻</m:t>
                            </m:r>
                          </m:e>
                          <m:sub>
                            <m:r>
                              <a:rPr lang="en-US" sz="26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num>
                      <m:den>
                        <m:r>
                          <a:rPr lang="en-US" sz="26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6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600" i="1">
                            <a:latin typeface="Cambria Math"/>
                          </a:rPr>
                          <m:t>𝑃</m:t>
                        </m:r>
                        <m:sSub>
                          <m:sSubPr>
                            <m:ctrlPr>
                              <a:rPr lang="en-US" sz="2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600" i="1">
                                <a:latin typeface="Cambria Math"/>
                              </a:rPr>
                              <m:t>𝑠</m:t>
                            </m:r>
                          </m:e>
                          <m:sub>
                            <m:r>
                              <a:rPr lang="en-US" sz="26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sub>
                    </m:sSub>
                    <m:f>
                      <m:fPr>
                        <m:ctrlPr>
                          <a:rPr lang="en-US" sz="2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i="1">
                            <a:latin typeface="Cambria Math"/>
                          </a:rPr>
                          <m:t>𝑑𝑇</m:t>
                        </m:r>
                      </m:num>
                      <m:den>
                        <m:r>
                          <a:rPr lang="en-US" sz="26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6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600" i="1">
                            <a:latin typeface="Cambria Math"/>
                          </a:rPr>
                          <m:t>𝑃</m:t>
                        </m:r>
                        <m:sSub>
                          <m:sSubPr>
                            <m:ctrlPr>
                              <a:rPr lang="en-US" sz="2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600" i="1">
                                <a:latin typeface="Cambria Math"/>
                              </a:rPr>
                              <m:t>𝑙</m:t>
                            </m:r>
                          </m:e>
                          <m:sub>
                            <m:r>
                              <a:rPr lang="en-US" sz="26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sub>
                    </m:sSub>
                    <m:f>
                      <m:fPr>
                        <m:ctrlPr>
                          <a:rPr lang="en-US" sz="2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i="1">
                            <a:latin typeface="Cambria Math"/>
                          </a:rPr>
                          <m:t>𝑑𝑇</m:t>
                        </m:r>
                      </m:num>
                      <m:den>
                        <m:r>
                          <a:rPr lang="en-US" sz="26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6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600" i="1">
                            <a:latin typeface="Cambria Math"/>
                          </a:rPr>
                          <m:t>𝑃</m:t>
                        </m:r>
                        <m:sSub>
                          <m:sSubPr>
                            <m:ctrlPr>
                              <a:rPr lang="en-US" sz="2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600" i="1">
                                <a:latin typeface="Cambria Math"/>
                              </a:rPr>
                              <m:t>𝑔</m:t>
                            </m:r>
                          </m:e>
                          <m:sub>
                            <m:r>
                              <a:rPr lang="en-US" sz="26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sub>
                    </m:sSub>
                    <m:f>
                      <m:fPr>
                        <m:ctrlPr>
                          <a:rPr lang="en-US" sz="2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i="1">
                            <a:latin typeface="Cambria Math"/>
                          </a:rPr>
                          <m:t>𝑑𝑇</m:t>
                        </m:r>
                      </m:num>
                      <m:den>
                        <m:r>
                          <a:rPr lang="en-US" sz="26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9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(3.20)</a:t>
                </a:r>
                <a:endParaRPr lang="en-US" sz="2400" dirty="0"/>
              </a:p>
              <a:p>
                <a:pPr marL="0" indent="0" algn="just">
                  <a:buNone/>
                </a:pP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C</a:t>
                </a:r>
                <a:r>
                  <a:rPr lang="en-US" sz="2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ps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6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pl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</a:t>
                </a:r>
                <a:r>
                  <a:rPr lang="en-US" sz="2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6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pg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specific heat capacity of  solid, liquid and gas phases, respectively</a:t>
                </a:r>
                <a:r>
                  <a:rPr lang="en-US" sz="2600" dirty="0"/>
                  <a:t>.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146D0BA-DD21-B1ED-C8AB-0372577EEC3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7321" y="735496"/>
                <a:ext cx="11350487" cy="5098774"/>
              </a:xfrm>
              <a:blipFill>
                <a:blip r:embed="rId2"/>
                <a:stretch>
                  <a:fillRect l="-859" r="-13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2EE6CE-5EA2-6FBA-E4CF-900860F0C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DE8E79E-1931-4655-0692-CF4961446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04800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 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7CAFA32F-5422-80A0-B01A-E5E861225171}"/>
              </a:ext>
            </a:extLst>
          </p:cNvPr>
          <p:cNvCxnSpPr>
            <a:cxnSpLocks/>
          </p:cNvCxnSpPr>
          <p:nvPr/>
        </p:nvCxnSpPr>
        <p:spPr>
          <a:xfrm>
            <a:off x="0" y="735496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780A789-742A-EE23-3211-9B152197671F}"/>
              </a:ext>
            </a:extLst>
          </p:cNvPr>
          <p:cNvCxnSpPr>
            <a:cxnSpLocks/>
          </p:cNvCxnSpPr>
          <p:nvPr/>
        </p:nvCxnSpPr>
        <p:spPr>
          <a:xfrm flipV="1">
            <a:off x="0" y="6356350"/>
            <a:ext cx="12192000" cy="1656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C9A2F41-D055-58DA-964B-63A0D17F96F3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34269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87017" y="732182"/>
                <a:ext cx="11261035" cy="5259043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Recalling the mole balance of species i in a batch reactor </a:t>
                </a:r>
                <a:r>
                  <a:rPr lang="en-US" sz="9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 see lecture 2)</a:t>
                </a: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𝑑𝑁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num>
                      <m:den>
                        <m:r>
                          <a:rPr lang="en-US" sz="96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96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9600" i="1">
                        <a:latin typeface="Cambria Math"/>
                      </a:rPr>
                      <m:t>𝑉</m:t>
                    </m:r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(3.21)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Consider a reaction, </a:t>
                </a:r>
                <a14:m>
                  <m:oMath xmlns:m="http://schemas.openxmlformats.org/officeDocument/2006/math">
                    <m:r>
                      <a:rPr lang="en-US" sz="9600" i="1">
                        <a:latin typeface="Cambria Math"/>
                      </a:rPr>
                      <m:t>𝐴</m:t>
                    </m:r>
                    <m:r>
                      <a:rPr lang="en-US" sz="9600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i="1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9600" i="1">
                            <a:latin typeface="Cambria Math"/>
                          </a:rPr>
                          <m:t>𝑎</m:t>
                        </m:r>
                      </m:den>
                    </m:f>
                    <m:r>
                      <a:rPr lang="en-US" sz="9600" i="1">
                        <a:latin typeface="Cambria Math"/>
                      </a:rPr>
                      <m:t>𝐵</m:t>
                    </m:r>
                    <m:r>
                      <a:rPr lang="en-US" sz="9600" i="1">
                        <a:latin typeface="Cambria Math"/>
                      </a:rPr>
                      <m:t>→</m:t>
                    </m:r>
                    <m:f>
                      <m:f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i="1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9600" i="1">
                            <a:latin typeface="Cambria Math"/>
                          </a:rPr>
                          <m:t>𝑎</m:t>
                        </m:r>
                      </m:den>
                    </m:f>
                    <m:r>
                      <a:rPr lang="en-US" sz="9600" i="1">
                        <a:latin typeface="Cambria Math"/>
                      </a:rPr>
                      <m:t>𝐶</m:t>
                    </m:r>
                    <m:r>
                      <a:rPr lang="en-US" sz="9600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i="1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9600" i="1">
                            <a:latin typeface="Cambria Math"/>
                          </a:rPr>
                          <m:t>𝑎</m:t>
                        </m:r>
                      </m:den>
                    </m:f>
                    <m:r>
                      <a:rPr lang="en-US" sz="9600" i="1">
                        <a:latin typeface="Cambria Math"/>
                      </a:rPr>
                      <m:t>𝐷</m:t>
                    </m:r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(3.22)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𝑑𝑁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num>
                      <m:den>
                        <m:r>
                          <a:rPr lang="en-US" sz="96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9600" i="1">
                        <a:latin typeface="Cambria Math"/>
                      </a:rPr>
                      <m:t>=−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sz="9600" dirty="0">
                            <a:latin typeface="Times New Roman" panose="02020603050405020304" pitchFamily="18" charset="0"/>
                            <a:ea typeface="Cambria Math"/>
                            <a:cs typeface="Times New Roman" panose="02020603050405020304" pitchFamily="18" charset="0"/>
                          </a:rPr>
                          <m:t>𝜈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96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9600" i="1">
                        <a:latin typeface="Cambria Math"/>
                      </a:rPr>
                      <m:t>𝑉</m:t>
                    </m:r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(3.23)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</a:t>
                </a:r>
                <a:r>
                  <a:rPr lang="en-US" sz="9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96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 of species i, </a:t>
                </a:r>
                <a:r>
                  <a:rPr lang="en-US" sz="96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9600" i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96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stochiometric coefficient of species i, A &amp; B are reactants;  C &amp; D are products.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equations (3.18 and 3.23) into equation (3.16), the energy balance equation of a  batch reactor  becomes: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9600" i="1">
                            <a:latin typeface="Cambria Math"/>
                          </a:rPr>
                          <m:t>𝑄</m:t>
                        </m:r>
                      </m:e>
                    </m:acc>
                    <m:r>
                      <a:rPr lang="en-US" sz="96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𝑊</m:t>
                            </m:r>
                          </m:e>
                        </m:acc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𝑆</m:t>
                        </m:r>
                      </m:sub>
                    </m:sSub>
                    <m:r>
                      <a:rPr lang="en-US" sz="9600" i="1"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𝑃𝑖</m:t>
                        </m:r>
                      </m:sub>
                    </m:sSub>
                    <m:f>
                      <m:f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i="1">
                            <a:latin typeface="Cambria Math"/>
                          </a:rPr>
                          <m:t>𝑑𝑇</m:t>
                        </m:r>
                      </m:num>
                      <m:den>
                        <m:r>
                          <a:rPr lang="en-US" sz="96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9600" i="1">
                        <a:latin typeface="Cambria Math"/>
                      </a:rPr>
                      <m:t>+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nor/>
                              </m:rPr>
                              <a:rPr lang="en-US" sz="9600" dirty="0">
                                <a:latin typeface="Times New Roman" panose="02020603050405020304" pitchFamily="18" charset="0"/>
                                <a:ea typeface="Cambria Math"/>
                                <a:cs typeface="Times New Roman" panose="02020603050405020304" pitchFamily="18" charset="0"/>
                              </a:rPr>
                              <m:t>𝜈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m:rPr>
                            <m:nor/>
                          </m:rPr>
                          <a:rPr lang="en-US" sz="96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nary>
                    <m:r>
                      <a:rPr lang="en-US" sz="9600" i="1" dirty="0">
                        <a:latin typeface="Cambria Math"/>
                      </a:rPr>
                      <m:t>(</m:t>
                    </m:r>
                    <m:r>
                      <a:rPr lang="en-US" sz="96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96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9600" i="1">
                        <a:latin typeface="Cambria Math"/>
                      </a:rPr>
                      <m:t>𝑉</m:t>
                    </m:r>
                    <m:r>
                      <a:rPr lang="en-US" sz="96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(3.24)</a:t>
                </a:r>
              </a:p>
              <a:p>
                <a:pPr marL="0" indent="0">
                  <a:buNone/>
                </a:pPr>
                <a:endParaRPr lang="en-US" sz="2400" dirty="0"/>
              </a:p>
              <a:p>
                <a:pPr marL="0" indent="0">
                  <a:buNone/>
                </a:pPr>
                <a:r>
                  <a:rPr lang="en-US" sz="2400" dirty="0"/>
                  <a:t> </a:t>
                </a:r>
              </a:p>
              <a:p>
                <a:pPr marL="0" indent="0">
                  <a:buNone/>
                </a:pPr>
                <a:r>
                  <a:rPr lang="en-US" sz="2400" dirty="0"/>
                  <a:t> 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7017" y="732182"/>
                <a:ext cx="11261035" cy="5259043"/>
              </a:xfrm>
              <a:blipFill>
                <a:blip r:embed="rId2"/>
                <a:stretch>
                  <a:fillRect l="-866" t="-927" r="-14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5EB4A3-B74E-FBCB-B445-AAC49E2ED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41E4939-96BB-B1D0-B261-2F352D7FF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0" y="217370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 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73A6D6FA-B69A-72A9-8733-5467CD5B8361}"/>
              </a:ext>
            </a:extLst>
          </p:cNvPr>
          <p:cNvCxnSpPr>
            <a:cxnSpLocks/>
          </p:cNvCxnSpPr>
          <p:nvPr/>
        </p:nvCxnSpPr>
        <p:spPr>
          <a:xfrm>
            <a:off x="0" y="715617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441797F-46E9-38CD-F8B2-984B94FE42DF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12192000" cy="1656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E0299B5-C6C2-BA68-2E6B-D23C0750F43B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7560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78295" y="685800"/>
                <a:ext cx="11618843" cy="5096149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 algn="just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summation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sz="9600" dirty="0">
                            <a:latin typeface="Times New Roman" panose="02020603050405020304" pitchFamily="18" charset="0"/>
                            <a:ea typeface="Cambria Math"/>
                            <a:cs typeface="Times New Roman" panose="02020603050405020304" pitchFamily="18" charset="0"/>
                          </a:rPr>
                          <m:t>𝜈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for all species at  temperature of T is  the change in heat of reaction at T.</a:t>
                </a:r>
              </a:p>
              <a:p>
                <a:pPr marL="0" indent="0" algn="just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9600" i="1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nor/>
                              </m:rPr>
                              <a:rPr lang="en-US" sz="9600" dirty="0">
                                <a:latin typeface="Times New Roman" panose="02020603050405020304" pitchFamily="18" charset="0"/>
                                <a:ea typeface="Cambria Math"/>
                                <a:cs typeface="Times New Roman" panose="02020603050405020304" pitchFamily="18" charset="0"/>
                              </a:rPr>
                              <m:t>𝜈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sz="9600" i="1">
                            <a:latin typeface="Cambria Math"/>
                          </a:rPr>
                          <m:t>=</m:t>
                        </m:r>
                        <m:r>
                          <a:rPr lang="en-US" sz="9600" i="1">
                            <a:latin typeface="Cambria Math"/>
                            <a:ea typeface="Cambria Math"/>
                          </a:rPr>
                          <m:t>∆</m:t>
                        </m:r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  <a:ea typeface="Cambria Math"/>
                              </a:rPr>
                              <m:t>𝑅𝑥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(3.25)       </a:t>
                </a:r>
              </a:p>
              <a:p>
                <a:pPr marL="0" indent="0" algn="just">
                  <a:lnSpc>
                    <a:spcPct val="120000"/>
                  </a:lnSpc>
                  <a:buNone/>
                </a:pPr>
                <a:r>
                  <a:rPr lang="en-US" sz="96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stochiometric coefficient </a:t>
                </a:r>
                <a:r>
                  <a:rPr lang="en-US" sz="9600" b="1" i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9600" b="1" baseline="-25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96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sign  is + </a:t>
                </a:r>
                <a:r>
                  <a:rPr lang="en-US" sz="9600" b="1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ve</a:t>
                </a:r>
                <a:r>
                  <a:rPr lang="en-US" sz="96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for products and –</a:t>
                </a:r>
                <a:r>
                  <a:rPr lang="en-US" sz="9600" b="1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ve</a:t>
                </a:r>
                <a:r>
                  <a:rPr lang="en-US" sz="96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for reactants.</a:t>
                </a:r>
              </a:p>
              <a:p>
                <a:pPr marL="0" indent="0" algn="just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find the heat of  reaction at a temperature of T, consider the stochiometric reaction as shown in equation (3.22).</a:t>
                </a:r>
              </a:p>
              <a:p>
                <a:pPr marL="0" indent="0" algn="just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9600" i="1">
                          <a:latin typeface="Cambria Math"/>
                        </a:rPr>
                        <m:t>𝐴</m:t>
                      </m:r>
                      <m:r>
                        <a:rPr lang="en-US" sz="9600" i="1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US" sz="9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9600" i="1">
                              <a:latin typeface="Cambria Math"/>
                            </a:rPr>
                            <m:t>𝑏</m:t>
                          </m:r>
                        </m:num>
                        <m:den>
                          <m:r>
                            <a:rPr lang="en-US" sz="9600" i="1"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en-US" sz="9600" i="1">
                          <a:latin typeface="Cambria Math"/>
                        </a:rPr>
                        <m:t>𝐵</m:t>
                      </m:r>
                      <m:r>
                        <a:rPr lang="en-US" sz="9600" i="1">
                          <a:latin typeface="Cambria Math"/>
                        </a:rPr>
                        <m:t>→</m:t>
                      </m:r>
                      <m:f>
                        <m:fPr>
                          <m:ctrlPr>
                            <a:rPr lang="en-US" sz="9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9600" i="1">
                              <a:latin typeface="Cambria Math"/>
                            </a:rPr>
                            <m:t>𝑐</m:t>
                          </m:r>
                        </m:num>
                        <m:den>
                          <m:r>
                            <a:rPr lang="en-US" sz="9600" i="1"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en-US" sz="9600" i="1">
                          <a:latin typeface="Cambria Math"/>
                        </a:rPr>
                        <m:t>𝐶</m:t>
                      </m:r>
                      <m:r>
                        <a:rPr lang="en-US" sz="9600" i="1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US" sz="9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9600" i="1">
                              <a:latin typeface="Cambria Math"/>
                            </a:rPr>
                            <m:t>𝑑</m:t>
                          </m:r>
                        </m:num>
                        <m:den>
                          <m:r>
                            <a:rPr lang="en-US" sz="9600" i="1"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en-US" sz="9600" i="1">
                          <a:latin typeface="Cambria Math"/>
                        </a:rPr>
                        <m:t>𝐷</m:t>
                      </m:r>
                    </m:oMath>
                  </m:oMathPara>
                </a14:m>
                <a:endParaRPr lang="en-US" sz="9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Recalling the specific enthalpy of species i at T for no phase change involved  is given in equation (3.17).</a:t>
                </a:r>
              </a:p>
              <a:p>
                <a:pPr marL="0" indent="0" algn="just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96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96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9600" i="1">
                        <a:latin typeface="Cambria Math"/>
                      </a:rPr>
                      <m:t>+</m:t>
                    </m:r>
                    <m:nary>
                      <m:naryPr>
                        <m:limLoc m:val="undOvr"/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sub>
                      <m:sup>
                        <m:r>
                          <a:rPr lang="en-US" sz="9600" i="1">
                            <a:latin typeface="Cambria Math"/>
                          </a:rPr>
                          <m:t>𝑇</m:t>
                        </m:r>
                      </m:sup>
                      <m:e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𝑃𝑖</m:t>
                            </m:r>
                          </m:sub>
                        </m:sSub>
                      </m:e>
                    </m:nary>
                    <m:r>
                      <a:rPr lang="en-US" sz="9600" i="1">
                        <a:latin typeface="Cambria Math"/>
                      </a:rPr>
                      <m:t>𝑑𝑇</m:t>
                    </m:r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</a:t>
                </a:r>
              </a:p>
              <a:p>
                <a:pPr marL="0" indent="0">
                  <a:buNone/>
                </a:pPr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5" y="685800"/>
                <a:ext cx="11618843" cy="5096149"/>
              </a:xfrm>
              <a:blipFill>
                <a:blip r:embed="rId2"/>
                <a:stretch>
                  <a:fillRect l="-4092" t="-958" r="-7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5E682C-1E2D-A0D4-43F2-4C2E873F6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6D1EC33-4B01-445F-3F22-FFA3F906C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04800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38CDABC-C11F-C800-3E15-A162EF4DA953}"/>
              </a:ext>
            </a:extLst>
          </p:cNvPr>
          <p:cNvCxnSpPr>
            <a:cxnSpLocks/>
          </p:cNvCxnSpPr>
          <p:nvPr/>
        </p:nvCxnSpPr>
        <p:spPr>
          <a:xfrm>
            <a:off x="0" y="6858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C3DD7BE-D1FE-AF5F-02BE-CBA0B322C2F7}"/>
              </a:ext>
            </a:extLst>
          </p:cNvPr>
          <p:cNvCxnSpPr>
            <a:cxnSpLocks/>
          </p:cNvCxnSpPr>
          <p:nvPr/>
        </p:nvCxnSpPr>
        <p:spPr>
          <a:xfrm>
            <a:off x="0" y="6251713"/>
            <a:ext cx="12334461" cy="10463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F788C6D-63D5-7C9A-C746-5C0E6DB8A52D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6753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5FC688-B108-5238-7F23-82037649B1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F4A98E8-C150-600E-A573-CAFAB2D39F6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5" y="685800"/>
                <a:ext cx="11618843" cy="509614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species  i = A &amp; i = B reactants, and i=C &amp; i=D products,  the specific enthalpy of species of each at T  is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)+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𝑃𝐴</m:t>
                            </m:r>
                          </m:sub>
                        </m:sSub>
                      </m:e>
                    </m:nary>
                    <m:r>
                      <a:rPr lang="en-US" sz="2400" i="1">
                        <a:latin typeface="Cambria Math"/>
                      </a:rPr>
                      <m:t>𝑑𝑇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(3.26)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)+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𝑃𝐵</m:t>
                            </m:r>
                          </m:sub>
                        </m:sSub>
                      </m:e>
                    </m:nary>
                    <m:r>
                      <a:rPr lang="en-US" sz="2400" i="1">
                        <a:latin typeface="Cambria Math"/>
                      </a:rPr>
                      <m:t>𝑑𝑇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(3.27)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)+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𝑃𝐶</m:t>
                            </m:r>
                          </m:sub>
                        </m:sSub>
                      </m:e>
                    </m:nary>
                    <m:r>
                      <a:rPr lang="en-US" sz="2400" i="1">
                        <a:latin typeface="Cambria Math"/>
                      </a:rPr>
                      <m:t>𝑑𝑇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(3.28)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)+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𝑃𝐷</m:t>
                            </m:r>
                          </m:sub>
                        </m:sSub>
                      </m:e>
                    </m:nary>
                    <m:r>
                      <a:rPr lang="en-US" sz="2400" i="1">
                        <a:latin typeface="Cambria Math"/>
                      </a:rPr>
                      <m:t>𝑑𝑇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(3.29)</a:t>
                </a: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F4A98E8-C150-600E-A573-CAFAB2D39F6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5" y="685800"/>
                <a:ext cx="11618843" cy="5096149"/>
              </a:xfrm>
              <a:blipFill>
                <a:blip r:embed="rId2"/>
                <a:stretch>
                  <a:fillRect l="-839" r="-14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05137D-538C-97ED-44DB-891A22AF2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6978297-55A9-D004-0DA6-C4B88CB91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04800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6384ADC0-493A-9C34-8649-3F947DE7C9DB}"/>
              </a:ext>
            </a:extLst>
          </p:cNvPr>
          <p:cNvCxnSpPr>
            <a:cxnSpLocks/>
          </p:cNvCxnSpPr>
          <p:nvPr/>
        </p:nvCxnSpPr>
        <p:spPr>
          <a:xfrm>
            <a:off x="0" y="6858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A71CBF1-0BE8-B39E-0AD9-5CE2AD4A2B9A}"/>
              </a:ext>
            </a:extLst>
          </p:cNvPr>
          <p:cNvCxnSpPr>
            <a:cxnSpLocks/>
          </p:cNvCxnSpPr>
          <p:nvPr/>
        </p:nvCxnSpPr>
        <p:spPr>
          <a:xfrm>
            <a:off x="0" y="6251713"/>
            <a:ext cx="12334461" cy="10463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3E711AE-9726-6D51-36C6-70386277B104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6073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88235" y="869952"/>
                <a:ext cx="11738113" cy="461907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Species A is considered as a limiting reactant.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change in heat of reaction at temperature T, per mole of A, is given by: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nor/>
                              </m:rPr>
                              <a:rPr lang="en-US" sz="2400" dirty="0">
                                <a:latin typeface="Times New Roman" panose="02020603050405020304" pitchFamily="18" charset="0"/>
                                <a:ea typeface="Cambria Math"/>
                                <a:cs typeface="Times New Roman" panose="02020603050405020304" pitchFamily="18" charset="0"/>
                              </a:rPr>
                              <m:t>𝜈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nary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∆</m:t>
                        </m:r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𝑅𝑥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</m:d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</m:d>
                    <m:r>
                      <a:rPr lang="en-US" sz="2400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𝐷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</m:d>
                    <m:r>
                      <a:rPr lang="en-US" sz="2400" i="1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)−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(3.30)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Substitute enthalpies of all species, equations (3.26- 3.29) into  equation (3.30), you get: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nor/>
                              </m:rPr>
                              <a:rPr lang="en-US" sz="2400" dirty="0">
                                <a:latin typeface="Times New Roman" panose="02020603050405020304" pitchFamily="18" charset="0"/>
                                <a:ea typeface="Cambria Math"/>
                                <a:cs typeface="Times New Roman" panose="02020603050405020304" pitchFamily="18" charset="0"/>
                              </a:rPr>
                              <m:t>𝜈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nary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∆</m:t>
                        </m:r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𝑅𝑥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</m:d>
                    <m:r>
                      <a:rPr lang="en-US" sz="24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latin typeface="Cambria Math"/>
                              </a:rPr>
                              <m:t>𝑐</m:t>
                            </m:r>
                          </m:num>
                          <m:den>
                            <m:r>
                              <a:rPr lang="en-US" sz="24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p>
                                <m:r>
                                  <a:rPr lang="en-US" sz="2400" i="1">
                                    <a:latin typeface="Cambria Math"/>
                                  </a:rPr>
                                  <m:t>0</m:t>
                                </m:r>
                              </m:sup>
                            </m:sSup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latin typeface="Cambria Math"/>
                              </a:rPr>
                              <m:t>𝑑</m:t>
                            </m:r>
                          </m:num>
                          <m:den>
                            <m:r>
                              <a:rPr lang="en-US" sz="24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p>
                                <m:r>
                                  <a:rPr lang="en-US" sz="2400" i="1">
                                    <a:latin typeface="Cambria Math"/>
                                  </a:rPr>
                                  <m:t>0</m:t>
                                </m:r>
                              </m:sup>
                            </m:sSup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𝐷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latin typeface="Cambria Math"/>
                              </a:rPr>
                              <m:t>𝑏</m:t>
                            </m:r>
                          </m:num>
                          <m:den>
                            <m:r>
                              <a:rPr lang="en-US" sz="24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p>
                                <m:r>
                                  <a:rPr lang="en-US" sz="2400" i="1">
                                    <a:latin typeface="Cambria Math"/>
                                  </a:rPr>
                                  <m:t>0</m:t>
                                </m:r>
                              </m:sup>
                            </m:sSup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p>
                                <m:r>
                                  <a:rPr lang="en-US" sz="2400" i="1">
                                    <a:latin typeface="Cambria Math"/>
                                  </a:rPr>
                                  <m:t>0</m:t>
                                </m:r>
                              </m:sup>
                            </m:sSup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e>
                    </m:d>
                    <m:r>
                      <a:rPr lang="en-US" sz="2400" i="1">
                        <a:latin typeface="Cambria Math"/>
                      </a:rPr>
                      <m:t>+</m:t>
                    </m:r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latin typeface="Cambria Math"/>
                              </a:rPr>
                              <m:t>𝑐</m:t>
                            </m:r>
                          </m:num>
                          <m:den>
                            <m:r>
                              <a:rPr lang="en-US" sz="24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nary>
                          <m:naryPr>
                            <m:limLoc m:val="undOvr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𝑅</m:t>
                                </m:r>
                              </m:sub>
                            </m:sSub>
                          </m:sub>
                          <m:sup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sup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𝑃𝐶</m:t>
                                </m:r>
                              </m:sub>
                            </m:sSub>
                          </m:e>
                        </m:nary>
                        <m:r>
                          <a:rPr lang="en-US" sz="2400" i="1">
                            <a:latin typeface="Cambria Math"/>
                          </a:rPr>
                          <m:t>𝑑𝑇</m:t>
                        </m:r>
                        <m:r>
                          <a:rPr lang="en-US" sz="2400" i="1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latin typeface="Cambria Math"/>
                              </a:rPr>
                              <m:t>𝑑</m:t>
                            </m:r>
                          </m:num>
                          <m:den>
                            <m:r>
                              <a:rPr lang="en-US" sz="24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nary>
                          <m:naryPr>
                            <m:limLoc m:val="undOvr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𝑅</m:t>
                                </m:r>
                              </m:sub>
                            </m:sSub>
                          </m:sub>
                          <m:sup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sup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𝑃𝐷</m:t>
                                </m:r>
                              </m:sub>
                            </m:sSub>
                          </m:e>
                        </m:nary>
                        <m:r>
                          <a:rPr lang="en-US" sz="2400" i="1">
                            <a:latin typeface="Cambria Math"/>
                          </a:rPr>
                          <m:t>𝑑𝑇</m:t>
                        </m:r>
                        <m:r>
                          <a:rPr lang="en-US" sz="2400"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latin typeface="Cambria Math"/>
                              </a:rPr>
                              <m:t>𝑏</m:t>
                            </m:r>
                          </m:num>
                          <m:den>
                            <m:r>
                              <a:rPr lang="en-US" sz="24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nary>
                          <m:naryPr>
                            <m:limLoc m:val="undOvr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𝑅</m:t>
                                </m:r>
                              </m:sub>
                            </m:sSub>
                          </m:sub>
                          <m:sup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sup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𝑃𝐵</m:t>
                                </m:r>
                              </m:sub>
                            </m:sSub>
                          </m:e>
                        </m:nary>
                        <m:r>
                          <a:rPr lang="en-US" sz="2400" i="1">
                            <a:latin typeface="Cambria Math"/>
                          </a:rPr>
                          <m:t>𝑑𝑇</m:t>
                        </m:r>
                        <m:r>
                          <a:rPr lang="en-US" sz="2400" i="1">
                            <a:latin typeface="Cambria Math"/>
                          </a:rPr>
                          <m:t>−</m:t>
                        </m:r>
                        <m:nary>
                          <m:naryPr>
                            <m:limLoc m:val="undOvr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𝑅</m:t>
                                </m:r>
                              </m:sub>
                            </m:sSub>
                          </m:sub>
                          <m:sup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sup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𝑃𝐴</m:t>
                                </m:r>
                              </m:sub>
                            </m:sSub>
                          </m:e>
                        </m:nary>
                        <m:r>
                          <a:rPr lang="en-US" sz="2400" i="1">
                            <a:latin typeface="Cambria Math"/>
                          </a:rPr>
                          <m:t>𝑑𝑇</m:t>
                        </m:r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d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(3.31)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specific heat capacity of species, A, B, C &amp; D is a function of temperature, T.</a:t>
                </a:r>
              </a:p>
              <a:p>
                <a:pPr>
                  <a:buFont typeface="Wingdings" pitchFamily="2" charset="2"/>
                  <a:buChar char="§"/>
                </a:pPr>
                <a:endParaRPr lang="en-US" sz="22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88235" y="869952"/>
                <a:ext cx="11738113" cy="4619070"/>
              </a:xfrm>
              <a:blipFill>
                <a:blip r:embed="rId2"/>
                <a:stretch>
                  <a:fillRect l="-779" t="-10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F9AE46-55E7-B9CF-D435-373E03C5F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760E665-1864-950C-B4E6-9EB38C552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04800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8260F175-BE8B-AE38-C4BC-56752774E684}"/>
              </a:ext>
            </a:extLst>
          </p:cNvPr>
          <p:cNvCxnSpPr>
            <a:cxnSpLocks/>
          </p:cNvCxnSpPr>
          <p:nvPr/>
        </p:nvCxnSpPr>
        <p:spPr>
          <a:xfrm flipV="1">
            <a:off x="-129209" y="692771"/>
            <a:ext cx="12321209" cy="102359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F89482D-4AB7-3E23-C63A-C929EE1DFD6D}"/>
              </a:ext>
            </a:extLst>
          </p:cNvPr>
          <p:cNvCxnSpPr>
            <a:cxnSpLocks/>
          </p:cNvCxnSpPr>
          <p:nvPr/>
        </p:nvCxnSpPr>
        <p:spPr>
          <a:xfrm flipV="1">
            <a:off x="-6626" y="6281530"/>
            <a:ext cx="12321209" cy="7482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B6A72F1-D247-8FDA-3DD5-A2C7CCD4A87F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4668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08723" y="762000"/>
                <a:ext cx="11817626" cy="5594350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determine the change in heat of reaction in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equation (3.31),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lets consider two cases for specific heat capacity analysis. i.e. small and wide temperature ranges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sz="2400" b="1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 1:For a small temperature range (between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𝑻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𝑹</m:t>
                        </m:r>
                      </m:sub>
                    </m:sSub>
                  </m:oMath>
                </a14:m>
                <a:r>
                  <a:rPr lang="en-US" sz="2400" b="1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002060"/>
                        </a:solidFill>
                        <a:latin typeface="Cambria Math"/>
                      </a:rPr>
                      <m:t>𝑻</m:t>
                    </m:r>
                  </m:oMath>
                </a14:m>
                <a:r>
                  <a:rPr lang="en-US" sz="2400" b="1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There is no any significant heat capacity variation of species i with temperature, T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 that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constant or the mean value is constant and  take out from  integral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nor/>
                              </m:rPr>
                              <a:rPr lang="en-US" sz="2000" dirty="0">
                                <a:latin typeface="Times New Roman" panose="02020603050405020304" pitchFamily="18" charset="0"/>
                                <a:ea typeface="Cambria Math"/>
                                <a:cs typeface="Times New Roman" panose="02020603050405020304" pitchFamily="18" charset="0"/>
                              </a:rPr>
                              <m:t>𝜈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m:rPr>
                            <m:nor/>
                          </m:rPr>
                          <a:rPr lang="en-US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nary>
                    <m:r>
                      <a:rPr lang="en-US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latin typeface="Cambria Math"/>
                              </a:rPr>
                              <m:t>𝑐</m:t>
                            </m:r>
                          </m:num>
                          <m:den>
                            <m:r>
                              <a:rPr lang="en-US" sz="20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p>
                                <m:r>
                                  <a:rPr lang="en-US" sz="2000" i="1">
                                    <a:latin typeface="Cambria Math"/>
                                  </a:rPr>
                                  <m:t>0</m:t>
                                </m:r>
                              </m:sup>
                            </m:sSup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𝐶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latin typeface="Cambria Math"/>
                              </a:rPr>
                              <m:t>𝑑</m:t>
                            </m:r>
                          </m:num>
                          <m:den>
                            <m:r>
                              <a:rPr lang="en-US" sz="20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p>
                                <m:r>
                                  <a:rPr lang="en-US" sz="2000" i="1">
                                    <a:latin typeface="Cambria Math"/>
                                  </a:rPr>
                                  <m:t>0</m:t>
                                </m:r>
                              </m:sup>
                            </m:sSup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𝐷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latin typeface="Cambria Math"/>
                              </a:rPr>
                              <m:t>𝑏</m:t>
                            </m:r>
                          </m:num>
                          <m:den>
                            <m:r>
                              <a:rPr lang="en-US" sz="20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p>
                                <m:r>
                                  <a:rPr lang="en-US" sz="2000" i="1">
                                    <a:latin typeface="Cambria Math"/>
                                  </a:rPr>
                                  <m:t>0</m:t>
                                </m:r>
                              </m:sup>
                            </m:sSup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p>
                                <m:r>
                                  <a:rPr lang="en-US" sz="2000" i="1">
                                    <a:latin typeface="Cambria Math"/>
                                  </a:rPr>
                                  <m:t>0</m:t>
                                </m:r>
                              </m:sup>
                            </m:sSup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e>
                    </m:d>
                    <m:r>
                      <a:rPr lang="en-US" sz="2000" i="1">
                        <a:latin typeface="Cambria Math"/>
                      </a:rPr>
                      <m:t>+</m:t>
                    </m:r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latin typeface="Cambria Math"/>
                              </a:rPr>
                              <m:t>𝑐</m:t>
                            </m:r>
                          </m:num>
                          <m:den>
                            <m:r>
                              <a:rPr lang="en-US" sz="20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𝑃𝐶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(</m:t>
                        </m:r>
                        <m:r>
                          <a:rPr lang="en-US" sz="2000" i="1">
                            <a:latin typeface="Cambria Math"/>
                          </a:rPr>
                          <m:t>𝑇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)+</m:t>
                        </m:r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latin typeface="Cambria Math"/>
                              </a:rPr>
                              <m:t>𝑑</m:t>
                            </m:r>
                          </m:num>
                          <m:den>
                            <m:r>
                              <a:rPr lang="en-US" sz="20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𝑃𝐷</m:t>
                            </m:r>
                          </m:sub>
                        </m:sSub>
                        <m:r>
                          <a:rPr lang="en-US" sz="2000">
                            <a:latin typeface="Cambria Math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T</m:t>
                        </m:r>
                        <m:r>
                          <a:rPr lang="en-US" sz="2000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)</m:t>
                        </m:r>
                        <m:r>
                          <a:rPr lang="en-US" sz="2000"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latin typeface="Cambria Math"/>
                              </a:rPr>
                              <m:t>𝑏</m:t>
                            </m:r>
                          </m:num>
                          <m:den>
                            <m:r>
                              <a:rPr lang="en-US" sz="20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𝑃𝐵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(</m:t>
                        </m:r>
                        <m:r>
                          <a:rPr lang="en-US" sz="2000" i="1">
                            <a:latin typeface="Cambria Math"/>
                          </a:rPr>
                          <m:t>𝑇</m:t>
                        </m:r>
                        <m:r>
                          <a:rPr lang="en-US" sz="20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)−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𝑃𝐴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(</m:t>
                        </m:r>
                        <m:r>
                          <a:rPr lang="en-US" sz="2000" i="1">
                            <a:latin typeface="Cambria Math"/>
                          </a:rPr>
                          <m:t>𝑇</m:t>
                        </m:r>
                        <m:r>
                          <a:rPr lang="en-US" sz="20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latin typeface="Cambria Math"/>
                              </a:rPr>
                              <m:t>𝑐</m:t>
                            </m:r>
                          </m:num>
                          <m:den>
                            <m:r>
                              <a:rPr lang="en-US" sz="20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p>
                                <m:r>
                                  <a:rPr lang="en-US" sz="2000" i="1">
                                    <a:latin typeface="Cambria Math"/>
                                  </a:rPr>
                                  <m:t>0</m:t>
                                </m:r>
                              </m:sup>
                            </m:sSup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𝐶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latin typeface="Cambria Math"/>
                              </a:rPr>
                              <m:t>𝑑</m:t>
                            </m:r>
                          </m:num>
                          <m:den>
                            <m:r>
                              <a:rPr lang="en-US" sz="20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p>
                                <m:r>
                                  <a:rPr lang="en-US" sz="2000" i="1">
                                    <a:latin typeface="Cambria Math"/>
                                  </a:rPr>
                                  <m:t>0</m:t>
                                </m:r>
                              </m:sup>
                            </m:sSup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𝐷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latin typeface="Cambria Math"/>
                              </a:rPr>
                              <m:t>𝑏</m:t>
                            </m:r>
                          </m:num>
                          <m:den>
                            <m:r>
                              <a:rPr lang="en-US" sz="20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p>
                                <m:r>
                                  <a:rPr lang="en-US" sz="2000" i="1">
                                    <a:latin typeface="Cambria Math"/>
                                  </a:rPr>
                                  <m:t>0</m:t>
                                </m:r>
                              </m:sup>
                            </m:sSup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p>
                                <m:r>
                                  <a:rPr lang="en-US" sz="2000" i="1">
                                    <a:latin typeface="Cambria Math"/>
                                  </a:rPr>
                                  <m:t>0</m:t>
                                </m:r>
                              </m:sup>
                            </m:sSup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e>
                    </m:d>
                    <m:r>
                      <a:rPr lang="en-US" sz="2000" i="1">
                        <a:latin typeface="Cambria Math"/>
                      </a:rPr>
                      <m:t>+</m:t>
                    </m:r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{"/>
                            <m:endChr m:val="}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000" i="1">
                                    <a:latin typeface="Cambria Math"/>
                                  </a:rPr>
                                  <m:t>𝑐</m:t>
                                </m:r>
                              </m:num>
                              <m:den>
                                <m:r>
                                  <a:rPr lang="en-US" sz="2000" i="1">
                                    <a:latin typeface="Cambria Math"/>
                                  </a:rPr>
                                  <m:t>𝑎</m:t>
                                </m:r>
                              </m:den>
                            </m:f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𝑃𝐶</m:t>
                                </m:r>
                              </m:sub>
                            </m:sSub>
                            <m:r>
                              <a:rPr lang="en-US" sz="2000" i="1">
                                <a:latin typeface="Cambria Math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000" i="1">
                                    <a:latin typeface="Cambria Math"/>
                                  </a:rPr>
                                  <m:t>𝑑</m:t>
                                </m:r>
                              </m:num>
                              <m:den>
                                <m:r>
                                  <a:rPr lang="en-US" sz="2000" i="1">
                                    <a:latin typeface="Cambria Math"/>
                                  </a:rPr>
                                  <m:t>𝑎</m:t>
                                </m:r>
                              </m:den>
                            </m:f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𝑃𝐷</m:t>
                                </m:r>
                              </m:sub>
                            </m:sSub>
                            <m:r>
                              <a:rPr lang="en-US" sz="2000">
                                <a:latin typeface="Cambria Math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000" i="1">
                                    <a:latin typeface="Cambria Math"/>
                                  </a:rPr>
                                  <m:t>𝑏</m:t>
                                </m:r>
                              </m:num>
                              <m:den>
                                <m:r>
                                  <a:rPr lang="en-US" sz="2000" i="1">
                                    <a:latin typeface="Cambria Math"/>
                                  </a:rPr>
                                  <m:t>𝑎</m:t>
                                </m:r>
                              </m:den>
                            </m:f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𝑃𝐵</m:t>
                                </m:r>
                              </m:sub>
                            </m:sSub>
                            <m:r>
                              <a:rPr lang="en-US" sz="2000" i="1">
                                <a:latin typeface="Cambria Math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𝑃𝐴</m:t>
                                </m:r>
                              </m:sub>
                            </m:sSub>
                          </m:e>
                        </m:d>
                        <m:r>
                          <a:rPr lang="en-US" sz="2000" i="1">
                            <a:latin typeface="Cambria Math"/>
                          </a:rPr>
                          <m:t> (</m:t>
                        </m:r>
                        <m:r>
                          <a:rPr lang="en-US" sz="2000" i="1">
                            <a:latin typeface="Cambria Math"/>
                          </a:rPr>
                          <m:t>𝑇</m:t>
                        </m:r>
                        <m:r>
                          <a:rPr lang="en-US" sz="20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)</m:t>
                        </m:r>
                      </m:e>
                    </m:d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(3.32)</a:t>
                </a:r>
              </a:p>
              <a:p>
                <a:pPr marL="0" indent="0">
                  <a:buNone/>
                </a:pPr>
                <a:endParaRPr lang="en-US" sz="17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08723" y="762000"/>
                <a:ext cx="11817626" cy="5594350"/>
              </a:xfrm>
              <a:blipFill>
                <a:blip r:embed="rId2"/>
                <a:stretch>
                  <a:fillRect l="-7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69FEE4-6050-5184-C33F-CB194045F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50B9569-588E-35F1-4C44-B9F3858F8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0862" y="167033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5879FE60-69FD-EEF2-B480-DF89A6196D1D}"/>
              </a:ext>
            </a:extLst>
          </p:cNvPr>
          <p:cNvCxnSpPr>
            <a:cxnSpLocks/>
          </p:cNvCxnSpPr>
          <p:nvPr/>
        </p:nvCxnSpPr>
        <p:spPr>
          <a:xfrm flipV="1">
            <a:off x="69574" y="579783"/>
            <a:ext cx="12122426" cy="74267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B7595E9-B7F7-D4EA-A3E3-A323F4F7F96E}"/>
              </a:ext>
            </a:extLst>
          </p:cNvPr>
          <p:cNvCxnSpPr>
            <a:cxnSpLocks/>
          </p:cNvCxnSpPr>
          <p:nvPr/>
        </p:nvCxnSpPr>
        <p:spPr>
          <a:xfrm>
            <a:off x="0" y="6372916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017E7289-BFCD-7A40-D024-12C6BDFB361E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6439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98783" y="729560"/>
                <a:ext cx="11549269" cy="5518840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first term  of equation (3.32) is the change in heat of reaction of species at  T</a:t>
                </a:r>
                <a:r>
                  <a:rPr lang="en-US" sz="9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i="1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96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96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𝐶</m:t>
                        </m:r>
                      </m:sub>
                    </m:sSub>
                    <m:r>
                      <a:rPr lang="en-US" sz="9600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i="1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96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96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sz="9600" i="1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i="1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96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96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96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96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96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9600" i="1"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r>
                              <a:rPr lang="en-US" sz="9600" i="1"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96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𝑅𝑥</m:t>
                        </m:r>
                      </m:sub>
                    </m:sSub>
                    <m:r>
                      <a:rPr lang="en-US" sz="96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96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(3.33)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second term  of equation (3.32) is the change in specific heat capacity of species, at  T.</a:t>
                </a:r>
              </a:p>
              <a:p>
                <a:pPr marL="0" indent="0">
                  <a:lnSpc>
                    <a:spcPct val="17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i="1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96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𝑃𝐶</m:t>
                        </m:r>
                      </m:sub>
                    </m:sSub>
                    <m:r>
                      <a:rPr lang="en-US" sz="9600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i="1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96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𝑃𝐷</m:t>
                        </m:r>
                      </m:sub>
                    </m:sSub>
                    <m:r>
                      <a:rPr lang="en-US" sz="960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i="1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96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𝑃𝐵</m:t>
                        </m:r>
                      </m:sub>
                    </m:sSub>
                    <m:r>
                      <a:rPr lang="en-US" sz="96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𝑃𝐴</m:t>
                        </m:r>
                      </m:sub>
                    </m:sSub>
                    <m:r>
                      <a:rPr lang="en-US" sz="96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9600" i="1">
                            <a:latin typeface="Cambria Math"/>
                            <a:ea typeface="Cambria Math"/>
                          </a:rPr>
                          <m:t>𝐶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𝑃</m:t>
                        </m:r>
                      </m:sub>
                    </m:sSub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(3.34)</a:t>
                </a:r>
              </a:p>
              <a:p>
                <a:pPr marL="0" indent="0">
                  <a:lnSpc>
                    <a:spcPct val="170000"/>
                  </a:lnSpc>
                  <a:buNone/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nor/>
                              </m:rPr>
                              <a:rPr lang="en-US" sz="9600" dirty="0">
                                <a:latin typeface="Times New Roman" panose="02020603050405020304" pitchFamily="18" charset="0"/>
                                <a:ea typeface="Cambria Math"/>
                                <a:cs typeface="Times New Roman" panose="02020603050405020304" pitchFamily="18" charset="0"/>
                              </a:rPr>
                              <m:t>𝜈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m:rPr>
                            <m:nor/>
                          </m:rPr>
                          <a:rPr lang="en-US" sz="96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nary>
                    <m:r>
                      <a:rPr lang="en-US" sz="9600" i="1" dirty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9600" i="1"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r>
                              <a:rPr lang="en-US" sz="9600" i="1"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96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𝑅𝑥</m:t>
                        </m:r>
                      </m:sub>
                    </m:sSub>
                    <m:d>
                      <m:d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96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9600" i="1">
                            <a:latin typeface="Cambria Math"/>
                            <a:ea typeface="Cambria Math"/>
                          </a:rPr>
                          <m:t>𝐶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𝑃</m:t>
                        </m:r>
                      </m:sub>
                    </m:sSub>
                    <m:d>
                      <m:d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9600" i="1">
                            <a:latin typeface="Cambria Math"/>
                          </a:rPr>
                          <m:t>𝑇</m:t>
                        </m:r>
                        <m:r>
                          <a:rPr lang="en-US" sz="96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96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∆</m:t>
                        </m:r>
                        <m:r>
                          <a:rPr lang="en-US" sz="96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𝑅𝑥</m:t>
                        </m:r>
                      </m:sub>
                    </m:sSub>
                    <m:d>
                      <m:d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9600" i="1">
                            <a:latin typeface="Cambria Math"/>
                          </a:rPr>
                          <m:t>𝑇</m:t>
                        </m:r>
                      </m:e>
                    </m:d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(3.35)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b="1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the change in heat of reaction at any temperature, T, for small temperature  range.</a:t>
                </a:r>
              </a:p>
              <a:p>
                <a:pPr marL="0" indent="0">
                  <a:buNone/>
                </a:pPr>
                <a:endParaRPr lang="en-US" sz="9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3800" dirty="0"/>
              </a:p>
              <a:p>
                <a:pPr marL="0" indent="0">
                  <a:buNone/>
                </a:pPr>
                <a:endParaRPr lang="en-US" sz="2400" dirty="0"/>
              </a:p>
              <a:p>
                <a:pPr marL="0" indent="0">
                  <a:buNone/>
                </a:pPr>
                <a:endParaRPr lang="en-US" sz="2400" i="1" dirty="0">
                  <a:latin typeface="Cambria Math"/>
                </a:endParaRPr>
              </a:p>
              <a:p>
                <a:pPr marL="0" indent="0">
                  <a:buNone/>
                </a:pPr>
                <a:endParaRPr lang="en-US" sz="2400" dirty="0"/>
              </a:p>
              <a:p>
                <a:pPr marL="0" indent="0">
                  <a:buNone/>
                </a:pPr>
                <a:endParaRPr lang="en-US" sz="2400" dirty="0"/>
              </a:p>
              <a:p>
                <a:pPr marL="0" indent="0">
                  <a:buNone/>
                </a:pPr>
                <a:r>
                  <a:rPr lang="en-US" sz="2400" dirty="0"/>
                  <a:t>                </a:t>
                </a:r>
              </a:p>
              <a:p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98783" y="729560"/>
                <a:ext cx="11549269" cy="5518840"/>
              </a:xfrm>
              <a:blipFill>
                <a:blip r:embed="rId2"/>
                <a:stretch>
                  <a:fillRect l="-41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4219576" y="3410636"/>
            <a:ext cx="1847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b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325327-9D94-2E9E-C2CE-95BC1CFC8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33E6F40-E453-7FA4-CCE4-B2D22DFC6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81527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10B5740-9167-D514-A0FE-487556A41628}"/>
              </a:ext>
            </a:extLst>
          </p:cNvPr>
          <p:cNvCxnSpPr>
            <a:cxnSpLocks/>
          </p:cNvCxnSpPr>
          <p:nvPr/>
        </p:nvCxnSpPr>
        <p:spPr>
          <a:xfrm flipV="1">
            <a:off x="0" y="606287"/>
            <a:ext cx="12284765" cy="3313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DDF7E3-2CF8-8219-C26D-203272DAAB0A}"/>
              </a:ext>
            </a:extLst>
          </p:cNvPr>
          <p:cNvCxnSpPr>
            <a:cxnSpLocks/>
          </p:cNvCxnSpPr>
          <p:nvPr/>
        </p:nvCxnSpPr>
        <p:spPr>
          <a:xfrm>
            <a:off x="0" y="6248400"/>
            <a:ext cx="12192000" cy="10795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12856AB-9FBC-03A4-255F-4E46C53D121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2599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37322" y="699052"/>
                <a:ext cx="11261035" cy="554934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b="1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 II:  For a wide temperature range (between T and T</a:t>
                </a:r>
                <a:r>
                  <a:rPr lang="en-US" sz="2400" b="1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="1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Heat capacities are strong functions of temperature.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 heat capacities  are variable,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can not  be taken out from integral, but the quadratic form of the heat capacity relation with temperature is approximated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𝛼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𝛾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(3.36)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species i = A,  the heat capacity and  specific enthalpy are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𝛼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𝛾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(3.37)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)+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sup>
                      <m:e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𝛼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𝛽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𝛾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  <m:sSup>
                              <m:sSup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sz="2400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</m:e>
                    </m:nary>
                    <m:r>
                      <a:rPr lang="en-US" sz="2400" i="1">
                        <a:latin typeface="Cambria Math"/>
                      </a:rPr>
                      <m:t>𝑑𝑇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(3.38)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where,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𝛼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𝛾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temperature  coefficients  for species A.</a:t>
                </a: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9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7322" y="699052"/>
                <a:ext cx="11261035" cy="5549348"/>
              </a:xfrm>
              <a:blipFill>
                <a:blip r:embed="rId2"/>
                <a:stretch>
                  <a:fillRect l="-866" t="-879" r="-8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EDED1B-8597-6211-2264-9D395962B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3995252-B632-858B-CA84-42BEDEBF4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0" y="241852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5944F3AD-CAB1-88F7-9EDD-28F0F971421B}"/>
              </a:ext>
            </a:extLst>
          </p:cNvPr>
          <p:cNvCxnSpPr>
            <a:cxnSpLocks/>
          </p:cNvCxnSpPr>
          <p:nvPr/>
        </p:nvCxnSpPr>
        <p:spPr>
          <a:xfrm>
            <a:off x="0" y="69905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7CDB556-B967-0F17-7334-E78E346CA7A1}"/>
              </a:ext>
            </a:extLst>
          </p:cNvPr>
          <p:cNvCxnSpPr>
            <a:cxnSpLocks/>
          </p:cNvCxnSpPr>
          <p:nvPr/>
        </p:nvCxnSpPr>
        <p:spPr>
          <a:xfrm flipV="1">
            <a:off x="0" y="6356351"/>
            <a:ext cx="12192000" cy="1656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D9A845C3-5610-93F9-92D9-1EA81549C233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4071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04239D-6765-06E3-24FD-0778F95654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6AD9455-427D-0735-4ED6-991AD0D390F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37322" y="699052"/>
                <a:ext cx="11499574" cy="554934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species i = B,  the heat capacity and  specific enthalpy are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𝛼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𝛾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(3.39)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)+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sup>
                      <m:e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𝛼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𝛽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𝛾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sub>
                            </m:sSub>
                            <m:sSup>
                              <m:sSup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sz="2400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</m:e>
                    </m:nary>
                    <m:r>
                      <a:rPr lang="en-US" sz="2400" i="1">
                        <a:latin typeface="Cambria Math"/>
                      </a:rPr>
                      <m:t>𝑑𝑇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(3.40)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where,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𝛼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𝛾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temperature  coefficients  for species B.</a:t>
                </a:r>
                <a:endParaRPr lang="en-US" sz="19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species i = C,  the heat capacity and  specific enthalpy are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𝛼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𝛾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(3.41)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)+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sup>
                      <m:e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𝛼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𝛽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𝛾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sub>
                            </m:sSub>
                            <m:sSup>
                              <m:sSup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sz="2400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</m:e>
                    </m:nary>
                    <m:r>
                      <a:rPr lang="en-US" sz="2400" i="1">
                        <a:latin typeface="Cambria Math"/>
                      </a:rPr>
                      <m:t>𝑑𝑇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(3.42)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where,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𝛼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𝛾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temperature  coefficients  for species C.</a:t>
                </a:r>
              </a:p>
              <a:p>
                <a:pPr marL="0" indent="0">
                  <a:buNone/>
                </a:pPr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6AD9455-427D-0735-4ED6-991AD0D390F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7322" y="699052"/>
                <a:ext cx="11499574" cy="5549348"/>
              </a:xfrm>
              <a:blipFill>
                <a:blip r:embed="rId2"/>
                <a:stretch>
                  <a:fillRect l="-848" t="-8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462841-8672-C138-A039-BA92D6DD2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DEE3461-CBA5-3BEB-3539-72176EED4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0" y="241852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22FA591B-B954-8C05-8D9B-3A826B94347B}"/>
              </a:ext>
            </a:extLst>
          </p:cNvPr>
          <p:cNvCxnSpPr>
            <a:cxnSpLocks/>
          </p:cNvCxnSpPr>
          <p:nvPr/>
        </p:nvCxnSpPr>
        <p:spPr>
          <a:xfrm>
            <a:off x="0" y="69905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475C3B9-6CF0-979B-12E4-359BE00A5899}"/>
              </a:ext>
            </a:extLst>
          </p:cNvPr>
          <p:cNvCxnSpPr>
            <a:cxnSpLocks/>
          </p:cNvCxnSpPr>
          <p:nvPr/>
        </p:nvCxnSpPr>
        <p:spPr>
          <a:xfrm flipV="1">
            <a:off x="0" y="6356351"/>
            <a:ext cx="12192000" cy="1656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0C70805-8718-758B-C4F2-3133F7BDBACF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9867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F1796D-588A-5680-2C25-790DDE8A9F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DE5392D-6360-1DF9-3554-1C64AD24465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37322" y="699052"/>
                <a:ext cx="11499574" cy="554934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species i = D,  the heat capacity and  specific enthalpy are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𝐷</m:t>
                            </m:r>
                          </m:sub>
                        </m:sSub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𝛼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𝛾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(3.43)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)+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sup>
                      <m:e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𝛼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𝐷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𝛽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𝐷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𝛾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𝐷</m:t>
                                </m:r>
                              </m:sub>
                            </m:sSub>
                            <m:sSup>
                              <m:sSup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sz="2400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</m:e>
                    </m:nary>
                    <m:r>
                      <a:rPr lang="en-US" sz="2400" i="1">
                        <a:latin typeface="Cambria Math"/>
                      </a:rPr>
                      <m:t>𝑑𝑇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(3.44)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where,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𝛼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𝛾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temperature  coefficients  for species D.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Similarly,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∆</m:t>
                        </m:r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𝑅𝑥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</m:d>
                    <m:r>
                      <a:rPr lang="en-US" sz="2400">
                        <a:latin typeface="Cambria Math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variable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𝑃𝑖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becomes: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</m:t>
                        </m:r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𝑅𝑥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)=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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𝑅𝑋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)+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sup>
                      <m:e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</m:t>
                            </m:r>
                            <m:r>
                              <a:rPr lang="en-US" sz="2400" i="1" smtClean="0">
                                <a:latin typeface="Cambria Math" panose="02040503050406030204" pitchFamily="18" charset="0"/>
                              </a:rPr>
                              <m:t>ɑ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+</m:t>
                            </m:r>
                            <m:r>
                              <a:rPr lang="en-US" sz="2400" i="1" smtClean="0">
                                <a:latin typeface="Cambria Math"/>
                                <a:sym typeface="Symbol" panose="05050102010706020507" pitchFamily="18" charset="2"/>
                              </a:rPr>
                              <m:t>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+</m:t>
                            </m:r>
                            <m:sSup>
                              <m:sSup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</m:t>
                                </m:r>
                                <m:r>
                                  <a:rPr lang="en-US" sz="24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sz="2400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</m:e>
                    </m:nary>
                    <m:r>
                      <a:rPr lang="en-US" sz="2400" i="1">
                        <a:latin typeface="Cambria Math"/>
                      </a:rPr>
                      <m:t>𝑑𝑇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(3.45)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integration of equation ( 3.45) becomes: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</m:t>
                        </m:r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𝑅𝑥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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𝑅𝑋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2400" i="1">
                        <a:latin typeface="Cambria Math"/>
                      </a:rPr>
                      <m:t>+</m:t>
                    </m:r>
                    <m:r>
                      <a:rPr lang="en-US" sz="2400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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ɑ</m:t>
                    </m:r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  <a:sym typeface="Symbol" panose="05050102010706020507" pitchFamily="18" charset="2"/>
                          </a:rPr>
                          <m:t>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)+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</m:t>
                        </m:r>
                        <m:r>
                          <a:rPr lang="en-US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𝛾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24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(3.46)</a:t>
                </a: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DE5392D-6360-1DF9-3554-1C64AD24465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7322" y="699052"/>
                <a:ext cx="11499574" cy="5549348"/>
              </a:xfrm>
              <a:blipFill>
                <a:blip r:embed="rId2"/>
                <a:stretch>
                  <a:fillRect l="-848" t="-8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54191A-AEEB-2E5C-B66C-2A22A8DD5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AAAECB4-6A02-435E-3DD3-92D44A5B1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0" y="241852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6D46C221-6F57-925D-FEEF-D27FE32BD245}"/>
              </a:ext>
            </a:extLst>
          </p:cNvPr>
          <p:cNvCxnSpPr>
            <a:cxnSpLocks/>
          </p:cNvCxnSpPr>
          <p:nvPr/>
        </p:nvCxnSpPr>
        <p:spPr>
          <a:xfrm>
            <a:off x="0" y="69905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F087827-ED41-BB60-0765-12B9FC558A4F}"/>
              </a:ext>
            </a:extLst>
          </p:cNvPr>
          <p:cNvCxnSpPr>
            <a:cxnSpLocks/>
          </p:cNvCxnSpPr>
          <p:nvPr/>
        </p:nvCxnSpPr>
        <p:spPr>
          <a:xfrm flipV="1">
            <a:off x="0" y="6356351"/>
            <a:ext cx="12192000" cy="1656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150F263-8C3A-B8C6-AB88-E24A1F17D421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292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96348" y="1094611"/>
                <a:ext cx="11201400" cy="4232764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𝛼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</m:t>
                        </m:r>
                      </m:e>
                      <m:sub>
                        <m:r>
                          <a:rPr lang="en-US" sz="24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𝐷</m:t>
                        </m:r>
                        <m:r>
                          <a:rPr lang="en-US" sz="24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</m:sub>
                    </m:sSub>
                  </m:oMath>
                </a14:m>
                <a:r>
                  <a:rPr lang="en-US" sz="2400" dirty="0"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</m:t>
                        </m:r>
                      </m:e>
                      <m:sub>
                        <m:r>
                          <a:rPr lang="en-US" sz="24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sz="2400" dirty="0"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</m:t>
                        </m:r>
                      </m:e>
                      <m:sub>
                        <m:r>
                          <a:rPr lang="en-US" sz="24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sz="2400" dirty="0"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</m:t>
                        </m:r>
                      </m:e>
                      <m:sub>
                        <m:r>
                          <a:rPr lang="en-US" sz="24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𝐴</m:t>
                        </m:r>
                      </m:sub>
                    </m:sSub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𝛽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</m:t>
                        </m:r>
                      </m:e>
                      <m:sub>
                        <m: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𝐷</m:t>
                        </m:r>
                        <m: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</m:sub>
                    </m:sSub>
                  </m:oMath>
                </a14:m>
                <a:r>
                  <a:rPr lang="en-US" sz="2400" dirty="0"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</m:t>
                        </m:r>
                      </m:e>
                      <m:sub>
                        <m: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sz="2400" dirty="0"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</m:t>
                        </m:r>
                      </m:e>
                      <m:sub>
                        <m: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sz="2400" dirty="0"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</m:t>
                        </m:r>
                      </m:e>
                      <m:sub>
                        <m: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(4.47)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𝛾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</m:t>
                        </m:r>
                      </m:e>
                      <m:sub>
                        <m: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𝐷</m:t>
                        </m:r>
                        <m: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</m:sub>
                    </m:sSub>
                  </m:oMath>
                </a14:m>
                <a:r>
                  <a:rPr lang="en-US" sz="2400" dirty="0"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</m:t>
                        </m:r>
                      </m:e>
                      <m:sub>
                        <m: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sz="2400" dirty="0"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</m:t>
                        </m:r>
                      </m:e>
                      <m:sub>
                        <m: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sz="2400" dirty="0"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</m:t>
                        </m:r>
                      </m:e>
                      <m:sub>
                        <m:r>
                          <a:rPr lang="en-US" sz="24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𝐴</m:t>
                        </m:r>
                      </m:sub>
                    </m:sSub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change in specific heat capacity at a temperature of T is equal to the difference between products and reactants at a temperature of T.</a:t>
                </a: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/>
                  <a:t>                                                                                               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96348" y="1094611"/>
                <a:ext cx="11201400" cy="4232764"/>
              </a:xfrm>
              <a:blipFill>
                <a:blip r:embed="rId2"/>
                <a:stretch>
                  <a:fillRect l="-871" t="-11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06E8F65C-CB1B-2446-2D45-408643976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AA320C7-BCCC-5C39-C7F5-6F6780F2B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515379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CB613E88-C38F-0E7D-B953-7C78F296012B}"/>
              </a:ext>
            </a:extLst>
          </p:cNvPr>
          <p:cNvCxnSpPr>
            <a:cxnSpLocks/>
          </p:cNvCxnSpPr>
          <p:nvPr/>
        </p:nvCxnSpPr>
        <p:spPr>
          <a:xfrm>
            <a:off x="23191" y="957394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C652789-08E0-F2E0-2142-2ACBAD19C80E}"/>
              </a:ext>
            </a:extLst>
          </p:cNvPr>
          <p:cNvCxnSpPr>
            <a:cxnSpLocks/>
          </p:cNvCxnSpPr>
          <p:nvPr/>
        </p:nvCxnSpPr>
        <p:spPr>
          <a:xfrm>
            <a:off x="23191" y="62815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968405FF-04A0-C7E3-E1CA-A364016967C3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0437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87627" y="821636"/>
                <a:ext cx="11469756" cy="5198164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Hence, energy balance equation of a batch reactor  can be simplified into equation (3.48).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𝒅𝑻</m:t>
                        </m:r>
                      </m:num>
                      <m:den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𝒅𝒕</m:t>
                        </m:r>
                      </m:den>
                    </m:f>
                    <m:r>
                      <a:rPr lang="en-US" sz="2400" b="1" i="1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𝑸</m:t>
                            </m:r>
                          </m:e>
                        </m:acc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𝑾</m:t>
                                </m:r>
                              </m:e>
                            </m:acc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𝑺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+(−</m:t>
                        </m:r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  <m:t>𝑯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  <m:t>𝑹𝒙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)(−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  <m:t>𝒓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𝒊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𝑽</m:t>
                        </m:r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)</m:t>
                        </m:r>
                      </m:num>
                      <m:den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𝑵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𝒊</m:t>
                                </m:r>
                              </m:sub>
                            </m:sSub>
                          </m:e>
                        </m:nary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𝑷𝒊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(3.48)</a:t>
                </a:r>
              </a:p>
              <a:p>
                <a:pPr marL="0" indent="0">
                  <a:buNone/>
                </a:pP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the general energy balance equation for non-isothermal ideal batch reactor. 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After chemical reaction, the remaining number of moles for species, i on the basis of limiting reactant (species A) is given by: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 i="1">
                            <a:latin typeface="Cambria Math"/>
                          </a:rPr>
                          <m:t>ν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  <m:r>
                          <a:rPr lang="en-US" sz="2400" i="1"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400" i="1" smtClean="0">
                            <a:latin typeface="Cambria Math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  <m:r>
                          <a:rPr lang="en-US" sz="2400" i="1">
                            <a:latin typeface="Cambria Math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  <m:r>
                                  <a:rPr lang="en-US" sz="2400" i="1">
                                    <a:latin typeface="Cambria Math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𝐴</m:t>
                                </m:r>
                                <m:r>
                                  <a:rPr lang="en-US" sz="2400" i="1">
                                    <a:latin typeface="Cambria Math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sz="2400" i="1">
                                <a:latin typeface="Cambria Math"/>
                              </a:rPr>
                              <m:t>ν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e>
                    </m:d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  <m:r>
                          <a:rPr lang="en-US" sz="2400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 i="1">
                            <a:latin typeface="Cambria Math"/>
                          </a:rPr>
                          <m:t>Θ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 i="1">
                            <a:latin typeface="Cambria Math"/>
                          </a:rPr>
                          <m:t>ν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(3.49)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conversion of species  A,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i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 initial mole ratio of species, i to species A.</a:t>
                </a:r>
              </a:p>
              <a:p>
                <a:pPr marL="0" indent="0"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7627" y="821636"/>
                <a:ext cx="11469756" cy="5198164"/>
              </a:xfrm>
              <a:blipFill>
                <a:blip r:embed="rId2"/>
                <a:stretch>
                  <a:fillRect l="-851" t="-9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FD757F-EACB-E4FB-C50F-AA22390D0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A8F104D-F5BF-FF7B-D90F-01F375D46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314741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93E83392-514D-69B9-A53E-7909EB55CED5}"/>
              </a:ext>
            </a:extLst>
          </p:cNvPr>
          <p:cNvCxnSpPr>
            <a:cxnSpLocks/>
          </p:cNvCxnSpPr>
          <p:nvPr/>
        </p:nvCxnSpPr>
        <p:spPr>
          <a:xfrm>
            <a:off x="0" y="805070"/>
            <a:ext cx="121323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7561C10-63A7-D8D6-1745-DB3A22F029B8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74AF2CC-FAF0-0444-1158-79D9CB85312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4861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06895" y="809698"/>
                <a:ext cx="11390243" cy="4418285"/>
              </a:xfrm>
            </p:spPr>
            <p:txBody>
              <a:bodyPr>
                <a:normAutofit lnSpcReduction="10000"/>
              </a:bodyPr>
              <a:lstStyle/>
              <a:p>
                <a:pPr marL="0" indent="0" algn="just">
                  <a:buNone/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temperature rate is simplified by substituting  equation (3.49) into equation (3.48),  and you get the following equations: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</a:rPr>
                          <m:t>𝑑𝑇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8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𝑄</m:t>
                            </m:r>
                          </m:e>
                        </m:acc>
                        <m:r>
                          <a:rPr lang="en-US" sz="28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800" i="1">
                                    <a:latin typeface="Cambria Math"/>
                                  </a:rPr>
                                  <m:t>𝑊</m:t>
                                </m:r>
                              </m:e>
                            </m:acc>
                          </m:e>
                          <m:sub>
                            <m:r>
                              <a:rPr lang="en-US" sz="2800" i="1">
                                <a:latin typeface="Cambria Math"/>
                              </a:rPr>
                              <m:t>𝑆</m:t>
                            </m:r>
                          </m:sub>
                        </m:sSub>
                        <m:r>
                          <a:rPr lang="en-US" sz="2800" i="1">
                            <a:latin typeface="Cambria Math"/>
                          </a:rPr>
                          <m:t>+(−</m:t>
                        </m:r>
                        <m:r>
                          <a:rPr lang="en-US" sz="2800" i="1">
                            <a:latin typeface="Cambria Math"/>
                            <a:ea typeface="Cambria Math"/>
                          </a:rPr>
                          <m:t>∆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800" i="1">
                                <a:latin typeface="Cambria Math"/>
                                <a:ea typeface="Cambria Math"/>
                              </a:rPr>
                              <m:t>𝑅𝑥</m:t>
                            </m:r>
                          </m:sub>
                        </m:sSub>
                        <m:r>
                          <a:rPr lang="en-US" sz="2800" i="1">
                            <a:latin typeface="Cambria Math"/>
                            <a:ea typeface="Cambria Math"/>
                          </a:rPr>
                          <m:t>)(−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  <a:ea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800" i="1">
                                <a:latin typeface="Cambria Math"/>
                                <a:ea typeface="Cambria Math"/>
                              </a:rPr>
                              <m:t>𝐴</m:t>
                            </m:r>
                          </m:sub>
                        </m:sSub>
                        <m:r>
                          <a:rPr lang="en-US" sz="2800" i="1">
                            <a:latin typeface="Cambria Math"/>
                            <a:ea typeface="Cambria Math"/>
                          </a:rPr>
                          <m:t>𝑉</m:t>
                        </m:r>
                        <m:r>
                          <a:rPr lang="en-US" sz="2800" i="1">
                            <a:latin typeface="Cambria Math"/>
                            <a:ea typeface="Cambria Math"/>
                          </a:rPr>
                          <m:t>)</m:t>
                        </m:r>
                      </m:num>
                      <m:den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/>
                                  </a:rPr>
                                  <m:t>𝐴</m:t>
                                </m:r>
                                <m:r>
                                  <a:rPr lang="en-US" sz="2800" i="1">
                                    <a:latin typeface="Cambria Math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/>
                              </a:rPr>
                              <m:t>(</m:t>
                            </m:r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l-GR" sz="2800" i="1">
                                    <a:latin typeface="Cambria Math"/>
                                  </a:rPr>
                                  <m:t>Θ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l-GR" sz="2800" i="1">
                                    <a:latin typeface="Cambria Math"/>
                                  </a:rPr>
                                  <m:t>ν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/>
                              </a:rPr>
                              <m:t>)</m:t>
                            </m:r>
                            <m:r>
                              <m:rPr>
                                <m:nor/>
                              </m:rPr>
                              <a:rPr lang="en-US" sz="2800" dirty="0"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</m:nary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800" i="1">
                                <a:latin typeface="Cambria Math"/>
                              </a:rPr>
                              <m:t>𝑃𝑖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(3.50)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</a:rPr>
                          <m:t>𝑑𝑇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8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𝑄</m:t>
                            </m:r>
                          </m:e>
                        </m:acc>
                        <m:r>
                          <a:rPr lang="en-US" sz="28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800" i="1">
                                    <a:latin typeface="Cambria Math"/>
                                  </a:rPr>
                                  <m:t>𝑊</m:t>
                                </m:r>
                              </m:e>
                            </m:acc>
                          </m:e>
                          <m:sub>
                            <m:r>
                              <a:rPr lang="en-US" sz="2800" i="1">
                                <a:latin typeface="Cambria Math"/>
                              </a:rPr>
                              <m:t>𝑆</m:t>
                            </m:r>
                          </m:sub>
                        </m:sSub>
                        <m:r>
                          <a:rPr lang="en-US" sz="2800" i="1">
                            <a:latin typeface="Cambria Math"/>
                          </a:rPr>
                          <m:t>+(−</m:t>
                        </m:r>
                        <m:r>
                          <a:rPr lang="en-US" sz="2800" i="1">
                            <a:latin typeface="Cambria Math"/>
                            <a:ea typeface="Cambria Math"/>
                          </a:rPr>
                          <m:t>∆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800" i="1">
                                <a:latin typeface="Cambria Math"/>
                                <a:ea typeface="Cambria Math"/>
                              </a:rPr>
                              <m:t>𝑅𝑥</m:t>
                            </m:r>
                          </m:sub>
                        </m:sSub>
                        <m:r>
                          <a:rPr lang="en-US" sz="2800" i="1">
                            <a:latin typeface="Cambria Math"/>
                            <a:ea typeface="Cambria Math"/>
                          </a:rPr>
                          <m:t>)(−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  <a:ea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800" i="1">
                                <a:latin typeface="Cambria Math"/>
                                <a:ea typeface="Cambria Math"/>
                              </a:rPr>
                              <m:t>𝐴</m:t>
                            </m:r>
                          </m:sub>
                        </m:sSub>
                        <m:r>
                          <a:rPr lang="en-US" sz="2800" i="1">
                            <a:latin typeface="Cambria Math"/>
                            <a:ea typeface="Cambria Math"/>
                          </a:rPr>
                          <m:t>𝑉</m:t>
                        </m:r>
                        <m:r>
                          <a:rPr lang="en-US" sz="2800" i="1">
                            <a:latin typeface="Cambria Math"/>
                            <a:ea typeface="Cambria Math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8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(</m:t>
                        </m:r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l-GR" sz="2800" i="1">
                                    <a:latin typeface="Cambria Math"/>
                                    <a:ea typeface="Cambria Math"/>
                                  </a:rPr>
                                  <m:t>Θ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i="1">
                                        <a:latin typeface="Cambria Math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800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sub>
                            </m:sSub>
                            <m:r>
                              <a:rPr lang="en-US" sz="2800" i="1">
                                <a:latin typeface="Cambria Math"/>
                              </a:rPr>
                              <m:t>+</m:t>
                            </m:r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b>
                                  <m:sSubPr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l-GR" sz="2800" i="1">
                                        <a:latin typeface="Cambria Math"/>
                                      </a:rPr>
                                      <m:t>ν</m:t>
                                    </m:r>
                                  </m:e>
                                  <m:sub>
                                    <m:r>
                                      <a:rPr lang="en-US" sz="2800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i="1">
                                        <a:latin typeface="Cambria Math"/>
                                        <a:ea typeface="Cambria Math"/>
                                      </a:rPr>
                                      <m:t>𝐶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2800" i="1">
                                            <a:latin typeface="Cambria Math" panose="02040503050406030204" pitchFamily="18" charset="0"/>
                                            <a:ea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800" i="1">
                                            <a:latin typeface="Cambria Math"/>
                                            <a:ea typeface="Cambria Math"/>
                                          </a:rPr>
                                          <m:t>𝑃</m:t>
                                        </m:r>
                                      </m:e>
                                      <m:sub>
                                        <m:r>
                                          <a:rPr lang="en-US" sz="2800" i="1">
                                            <a:latin typeface="Cambria Math"/>
                                            <a:ea typeface="Cambria Math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</m:sub>
                                </m:sSub>
                              </m:e>
                            </m:nary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/>
                                    <a:ea typeface="Cambria Math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/>
                                    <a:ea typeface="Cambria Math"/>
                                  </a:rPr>
                                  <m:t>𝐴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/>
                              </a:rPr>
                              <m:t>)</m:t>
                            </m:r>
                          </m:e>
                        </m:nary>
                      </m:den>
                    </m:f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(3.51)</a:t>
                </a:r>
              </a:p>
              <a:p>
                <a:pPr marL="0" indent="0">
                  <a:buNone/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sz="2800" i="1">
                                <a:latin typeface="Cambria Math"/>
                              </a:rPr>
                              <m:t>ν</m:t>
                            </m:r>
                          </m:e>
                          <m:sub>
                            <m:r>
                              <a:rPr lang="en-US" sz="28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  <a:ea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/>
                                    <a:ea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/>
                                    <a:ea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</m:e>
                    </m:nary>
                    <m:r>
                      <a:rPr lang="en-US" sz="2800" i="1">
                        <a:latin typeface="Cambria Math"/>
                        <a:ea typeface="Cambria Math"/>
                      </a:rPr>
                      <m:t>=∆</m:t>
                    </m:r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  <a:ea typeface="Cambria Math"/>
                          </a:rPr>
                          <m:t>𝐶</m:t>
                        </m:r>
                      </m:e>
                      <m:sub>
                        <m:r>
                          <a:rPr lang="en-US" sz="2800" i="1">
                            <a:latin typeface="Cambria Math"/>
                            <a:ea typeface="Cambria Math"/>
                          </a:rPr>
                          <m:t>𝑃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</a:rPr>
                          <m:t>𝑑𝑇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8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𝑄</m:t>
                            </m:r>
                          </m:e>
                        </m:acc>
                        <m:r>
                          <a:rPr lang="en-US" sz="28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800" i="1">
                                    <a:latin typeface="Cambria Math"/>
                                  </a:rPr>
                                  <m:t>𝑊</m:t>
                                </m:r>
                              </m:e>
                            </m:acc>
                          </m:e>
                          <m:sub>
                            <m:r>
                              <a:rPr lang="en-US" sz="2800" i="1">
                                <a:latin typeface="Cambria Math"/>
                              </a:rPr>
                              <m:t>𝑆</m:t>
                            </m:r>
                          </m:sub>
                        </m:s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+(−</m:t>
                        </m:r>
                        <m:r>
                          <a:rPr lang="en-US" sz="2800" i="1">
                            <a:latin typeface="Cambria Math"/>
                            <a:ea typeface="Cambria Math"/>
                          </a:rPr>
                          <m:t>∆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800" i="1">
                                <a:latin typeface="Cambria Math"/>
                                <a:ea typeface="Cambria Math"/>
                              </a:rPr>
                              <m:t>𝑅𝑥</m:t>
                            </m:r>
                          </m:sub>
                        </m:sSub>
                        <m:r>
                          <a:rPr lang="en-US" sz="2800" i="1">
                            <a:latin typeface="Cambria Math"/>
                            <a:ea typeface="Cambria Math"/>
                          </a:rPr>
                          <m:t>)(−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  <a:ea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800" i="1">
                                <a:latin typeface="Cambria Math"/>
                                <a:ea typeface="Cambria Math"/>
                              </a:rPr>
                              <m:t>𝐴</m:t>
                            </m:r>
                          </m:sub>
                        </m:sSub>
                        <m:r>
                          <a:rPr lang="en-US" sz="2800" i="1">
                            <a:latin typeface="Cambria Math"/>
                            <a:ea typeface="Cambria Math"/>
                          </a:rPr>
                          <m:t>𝑉</m:t>
                        </m:r>
                        <m:r>
                          <a:rPr lang="en-US" sz="2800" i="1">
                            <a:latin typeface="Cambria Math"/>
                            <a:ea typeface="Cambria Math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8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(</m:t>
                        </m:r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l-GR" sz="2800" i="1">
                                    <a:latin typeface="Cambria Math"/>
                                    <a:ea typeface="Cambria Math"/>
                                  </a:rPr>
                                  <m:t>Θ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i="1">
                                        <a:latin typeface="Cambria Math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800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sub>
                            </m:sSub>
                            <m:r>
                              <a:rPr lang="en-US" sz="2800" i="1">
                                <a:latin typeface="Cambria Math"/>
                              </a:rPr>
                              <m:t>+</m:t>
                            </m:r>
                            <m:r>
                              <a:rPr lang="en-US" sz="2800" i="1"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/>
                                    <a:ea typeface="Cambria Math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/>
                                    <a:ea typeface="Cambria Math"/>
                                  </a:rPr>
                                  <m:t>𝑃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/>
                                    <a:ea typeface="Cambria Math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/>
                                    <a:ea typeface="Cambria Math"/>
                                  </a:rPr>
                                  <m:t>𝐴</m:t>
                                </m:r>
                              </m:sub>
                            </m:sSub>
                          </m:e>
                        </m:nary>
                        <m:r>
                          <a:rPr lang="en-US" sz="2800" i="1">
                            <a:latin typeface="Cambria Math" panose="02040503050406030204" pitchFamily="18" charset="0"/>
                            <a:ea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(3.52)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-r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V= dN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/dt= -N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/dt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6895" y="809698"/>
                <a:ext cx="11390243" cy="4418285"/>
              </a:xfrm>
              <a:blipFill>
                <a:blip r:embed="rId2"/>
                <a:stretch>
                  <a:fillRect l="-1070" t="-2483" r="-1070" b="-4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EFF5E-86D9-3514-59D3-9BC0D5D1A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7FD0A22-6771-62BF-18DB-2DA720976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9713" y="355809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C409F294-1AC9-F8B5-9B95-564162C4F5D9}"/>
              </a:ext>
            </a:extLst>
          </p:cNvPr>
          <p:cNvCxnSpPr>
            <a:cxnSpLocks/>
          </p:cNvCxnSpPr>
          <p:nvPr/>
        </p:nvCxnSpPr>
        <p:spPr>
          <a:xfrm>
            <a:off x="29817" y="80969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59146E9-9CA9-C4FF-822A-9E3AAEBE6449}"/>
              </a:ext>
            </a:extLst>
          </p:cNvPr>
          <p:cNvCxnSpPr>
            <a:cxnSpLocks/>
          </p:cNvCxnSpPr>
          <p:nvPr/>
        </p:nvCxnSpPr>
        <p:spPr>
          <a:xfrm>
            <a:off x="0" y="6241774"/>
            <a:ext cx="12221817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E92D3DA8-1471-197A-51CA-A786708E5BA9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6799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69DF9F-52E6-7DEF-5421-E831EBD847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5B961-DD53-ADD7-D884-5DC12C3311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895" y="809698"/>
            <a:ext cx="11390243" cy="4418285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materials balance equation (3.2) and energy balance equation (3.52), it is observed that conversion of reactant A is a function of  reaction time and  reaction temperature. </a:t>
            </a: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two equations are interdependent </a:t>
            </a: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Both  equations must be solved simultaneously to find reaction time, temperature and conversion of reactants.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89EBE4-6107-E985-3529-DAC10DEBB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70AAEA6-5F99-23BC-0E74-67D263F85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9713" y="355809"/>
            <a:ext cx="8229600" cy="3048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411C96AD-1C3A-D391-5536-DB07B900EE56}"/>
              </a:ext>
            </a:extLst>
          </p:cNvPr>
          <p:cNvCxnSpPr>
            <a:cxnSpLocks/>
          </p:cNvCxnSpPr>
          <p:nvPr/>
        </p:nvCxnSpPr>
        <p:spPr>
          <a:xfrm>
            <a:off x="29817" y="80969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2474942-AEC8-25FF-2F24-D03D76F3D2E3}"/>
              </a:ext>
            </a:extLst>
          </p:cNvPr>
          <p:cNvCxnSpPr>
            <a:cxnSpLocks/>
          </p:cNvCxnSpPr>
          <p:nvPr/>
        </p:nvCxnSpPr>
        <p:spPr>
          <a:xfrm>
            <a:off x="0" y="6241774"/>
            <a:ext cx="12221817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D48C55EA-F7F9-ECE7-A2E1-A7DE7199E22B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6847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EA3839-F1C4-08DA-60B1-7DF23CCE23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6503C3F-B2D6-EE1C-27AA-E6992464C75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8052" y="884582"/>
                <a:ext cx="11489635" cy="4770783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adiabatic operation (Q = 0)  and if  the work done by stirrer is neglected,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𝑊</m:t>
                            </m:r>
                          </m:e>
                        </m:acc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𝑠</m:t>
                        </m:r>
                      </m:sub>
                    </m:sSub>
                    <m:r>
                      <a:rPr lang="en-US" sz="9600" i="1">
                        <a:latin typeface="Cambria Math"/>
                        <a:ea typeface="Cambria Math"/>
                      </a:rPr>
                      <m:t>≅</m:t>
                    </m:r>
                    <m:r>
                      <a:rPr lang="en-US" sz="9600" i="1">
                        <a:latin typeface="Cambria Math"/>
                      </a:rPr>
                      <m:t>0</m:t>
                    </m:r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the energy equation (3.52) becomes: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i="1">
                            <a:latin typeface="Cambria Math"/>
                          </a:rPr>
                          <m:t>𝑑𝑇</m:t>
                        </m:r>
                      </m:num>
                      <m:den>
                        <m:r>
                          <a:rPr lang="en-US" sz="96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96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i="1">
                            <a:latin typeface="Cambria Math"/>
                          </a:rPr>
                          <m:t>−∆</m:t>
                        </m:r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𝑅𝑥</m:t>
                            </m:r>
                          </m:sub>
                        </m:sSub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96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f>
                          <m:f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9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9600" i="1"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96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9600" i="1">
                                <a:latin typeface="Cambria Math"/>
                              </a:rPr>
                              <m:t>𝑑𝑡</m:t>
                            </m:r>
                          </m:den>
                        </m:f>
                      </m:num>
                      <m:den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96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9600" i="1">
                            <a:latin typeface="Cambria Math"/>
                          </a:rPr>
                          <m:t>[</m:t>
                        </m:r>
                        <m:nary>
                          <m:naryPr>
                            <m:chr m:val="∑"/>
                            <m:limLoc m:val="undOvr"/>
                            <m:subHide m:val="on"/>
                            <m:supHide m:val="on"/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9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9600" i="1">
                                    <a:latin typeface="Cambria Math"/>
                                  </a:rPr>
                                  <m:t>𝛩</m:t>
                                </m:r>
                              </m:e>
                              <m:sub>
                                <m:r>
                                  <a:rPr lang="en-US" sz="96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9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96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9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9600" i="1">
                                        <a:latin typeface="Cambria Math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9600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sub>
                            </m:sSub>
                            <m:r>
                              <a:rPr lang="en-US" sz="9600" i="1">
                                <a:latin typeface="Cambria Math"/>
                              </a:rPr>
                              <m:t>+∆</m:t>
                            </m:r>
                            <m:sSub>
                              <m:sSubPr>
                                <m:ctrlPr>
                                  <a:rPr lang="en-US" sz="9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96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9600" i="1">
                                    <a:latin typeface="Cambria Math"/>
                                  </a:rPr>
                                  <m:t>𝑃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9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9600" i="1">
                                    <a:latin typeface="Cambria Math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96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  <m:r>
                              <a:rPr lang="en-US" sz="9600" i="1">
                                <a:latin typeface="Cambria Math"/>
                              </a:rPr>
                              <m:t>]</m:t>
                            </m:r>
                          </m:e>
                        </m:nary>
                      </m:den>
                    </m:f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(3.53)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re-arranging  equation (3.53), you get the following equations: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9600" i="1">
                        <a:latin typeface="Cambria Math"/>
                      </a:rPr>
                      <m:t>−∆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𝑅𝑥</m:t>
                        </m:r>
                      </m:sub>
                    </m:sSub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𝑁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𝐴</m:t>
                        </m:r>
                        <m:r>
                          <a:rPr lang="en-US" sz="9600" i="1">
                            <a:latin typeface="Cambria Math"/>
                          </a:rPr>
                          <m:t>0</m:t>
                        </m:r>
                      </m:sub>
                    </m:sSub>
                    <m:f>
                      <m:f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𝑑𝑋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96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96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𝑁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𝐴</m:t>
                        </m:r>
                        <m:r>
                          <a:rPr lang="en-US" sz="9600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9600" i="1">
                        <a:latin typeface="Cambria Math"/>
                      </a:rPr>
                      <m:t>[</m:t>
                    </m:r>
                    <m:nary>
                      <m:naryPr>
                        <m:chr m:val="∑"/>
                        <m:limLoc m:val="undOvr"/>
                        <m:subHide m:val="on"/>
                        <m:supHide m:val="on"/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𝛩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9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96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96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  <m:r>
                          <a:rPr lang="en-US" sz="9600" i="1">
                            <a:latin typeface="Cambria Math"/>
                          </a:rPr>
                          <m:t>+∆</m:t>
                        </m:r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𝑃</m:t>
                            </m:r>
                          </m:sub>
                        </m:sSub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  <m:r>
                          <a:rPr lang="en-US" sz="9600" i="1">
                            <a:latin typeface="Cambria Math"/>
                          </a:rPr>
                          <m:t>]</m:t>
                        </m:r>
                      </m:e>
                    </m:nary>
                    <m:f>
                      <m:f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9600" i="1">
                            <a:latin typeface="Cambria Math"/>
                          </a:rPr>
                          <m:t>𝑑𝑇</m:t>
                        </m:r>
                      </m:num>
                      <m:den>
                        <m:r>
                          <a:rPr lang="en-US" sz="96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(3.54)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9600" i="1">
                        <a:latin typeface="Cambria Math"/>
                      </a:rPr>
                      <m:t>−∆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𝑅𝑥</m:t>
                        </m:r>
                      </m:sub>
                    </m:sSub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/>
                          </a:rPr>
                          <m:t>𝑑𝑋</m:t>
                        </m:r>
                      </m:e>
                      <m:sub>
                        <m:r>
                          <a:rPr lang="en-US" sz="96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9600" i="1">
                        <a:latin typeface="Cambria Math"/>
                      </a:rPr>
                      <m:t>=[</m:t>
                    </m:r>
                    <m:nary>
                      <m:naryPr>
                        <m:chr m:val="∑"/>
                        <m:limLoc m:val="undOvr"/>
                        <m:subHide m:val="on"/>
                        <m:supHide m:val="on"/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𝛩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9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96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96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  <m:r>
                          <a:rPr lang="en-US" sz="9600" i="1">
                            <a:latin typeface="Cambria Math"/>
                          </a:rPr>
                          <m:t>+∆</m:t>
                        </m:r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𝑃</m:t>
                            </m:r>
                          </m:sub>
                        </m:sSub>
                        <m:sSub>
                          <m:sSub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96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  <m:r>
                          <a:rPr lang="en-US" sz="9600" i="1">
                            <a:latin typeface="Cambria Math"/>
                          </a:rPr>
                          <m:t>]</m:t>
                        </m:r>
                      </m:e>
                    </m:nary>
                    <m:r>
                      <a:rPr lang="en-US" sz="9600" i="1">
                        <a:latin typeface="Cambria Math"/>
                      </a:rPr>
                      <m:t>𝑑𝑇</m:t>
                    </m:r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(3.55)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96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small temperature range, </a:t>
                </a:r>
                <a14:m>
                  <m:oMath xmlns:m="http://schemas.openxmlformats.org/officeDocument/2006/math">
                    <m:r>
                      <a:rPr lang="en-US" sz="9600" i="1">
                        <a:solidFill>
                          <a:srgbClr val="7030A0"/>
                        </a:solidFill>
                        <a:latin typeface="Cambria Math"/>
                      </a:rPr>
                      <m:t>∆</m:t>
                    </m:r>
                    <m:sSub>
                      <m:sSubPr>
                        <m:ctrlPr>
                          <a:rPr lang="en-US" sz="96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𝑅𝑥</m:t>
                        </m:r>
                      </m:sub>
                    </m:sSub>
                    <m:r>
                      <a:rPr lang="en-US" sz="9600" i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96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96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∆</m:t>
                        </m:r>
                        <m:sSub>
                          <m:sSubPr>
                            <m:ctrlPr>
                              <a:rPr lang="en-US" sz="96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9600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𝑅𝑥</m:t>
                            </m:r>
                          </m:sub>
                        </m:sSub>
                      </m:e>
                      <m:sup>
                        <m:r>
                          <a:rPr lang="en-US" sz="96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𝑜</m:t>
                        </m:r>
                      </m:sup>
                    </m:sSup>
                    <m:r>
                      <a:rPr lang="en-US" sz="9600" i="1">
                        <a:solidFill>
                          <a:srgbClr val="7030A0"/>
                        </a:solidFill>
                        <a:latin typeface="Cambria Math"/>
                      </a:rPr>
                      <m:t>+∆</m:t>
                    </m:r>
                    <m:sSub>
                      <m:sSubPr>
                        <m:ctrlPr>
                          <a:rPr lang="en-US" sz="96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96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a:rPr lang="en-US" sz="9600" i="1">
                        <a:solidFill>
                          <a:srgbClr val="7030A0"/>
                        </a:solidFill>
                        <a:latin typeface="Cambria Math"/>
                      </a:rPr>
                      <m:t>(</m:t>
                    </m:r>
                    <m:r>
                      <a:rPr lang="en-US" sz="9600" i="1">
                        <a:solidFill>
                          <a:srgbClr val="7030A0"/>
                        </a:solidFill>
                        <a:latin typeface="Cambria Math"/>
                      </a:rPr>
                      <m:t>𝑇</m:t>
                    </m:r>
                    <m:r>
                      <a:rPr lang="en-US" sz="9600" i="1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96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96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9600" i="1">
                        <a:solidFill>
                          <a:srgbClr val="7030A0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sz="96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(3.35)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6503C3F-B2D6-EE1C-27AA-E6992464C75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052" y="884582"/>
                <a:ext cx="11489635" cy="4770783"/>
              </a:xfrm>
              <a:blipFill>
                <a:blip r:embed="rId2"/>
                <a:stretch>
                  <a:fillRect l="-796" t="-766" r="-1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8879BC-4C86-E0C9-5024-886F92D01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ADCA13E-B73F-D13A-9B40-8295C2EFF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287" y="119959"/>
            <a:ext cx="10976113" cy="406807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of non-isothermal ideal batch reactor with  adiabatic operation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5F89D271-EA96-729D-8ECD-B1332B9C3964}"/>
              </a:ext>
            </a:extLst>
          </p:cNvPr>
          <p:cNvCxnSpPr>
            <a:cxnSpLocks/>
          </p:cNvCxnSpPr>
          <p:nvPr/>
        </p:nvCxnSpPr>
        <p:spPr>
          <a:xfrm>
            <a:off x="29817" y="80506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DB62249-FE93-1EE2-D894-7C8B1C525F01}"/>
              </a:ext>
            </a:extLst>
          </p:cNvPr>
          <p:cNvCxnSpPr>
            <a:cxnSpLocks/>
          </p:cNvCxnSpPr>
          <p:nvPr/>
        </p:nvCxnSpPr>
        <p:spPr>
          <a:xfrm>
            <a:off x="0" y="6241774"/>
            <a:ext cx="12221817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0C318946-9721-EE3E-5193-C300930C77BB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778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68357" y="769554"/>
                <a:ext cx="11519452" cy="547884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Substitute equation (3.35) into equation (3.55) , and solve for conversion (X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you get: </a:t>
                </a:r>
                <a:endParaRPr lang="en-US" sz="2400" i="1" dirty="0">
                  <a:latin typeface="Cambria Math" panose="02040503050406030204" pitchFamily="18" charset="0"/>
                </a:endParaRP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[</m:t>
                        </m:r>
                        <m:nary>
                          <m:naryPr>
                            <m:chr m:val="∑"/>
                            <m:limLoc m:val="undOvr"/>
                            <m:subHide m:val="on"/>
                            <m:sup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𝛩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+∆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𝑃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]</m:t>
                            </m:r>
                          </m:e>
                        </m:nary>
                        <m:r>
                          <a:rPr lang="en-US" sz="2400" i="1">
                            <a:latin typeface="Cambria Math"/>
                          </a:rPr>
                          <m:t>(</m:t>
                        </m:r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  <m:r>
                          <a:rPr lang="en-US" sz="24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−[</m:t>
                        </m:r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/>
                              </a:rPr>
                              <m:t>∆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𝑅𝑥</m:t>
                                </m:r>
                              </m:sub>
                            </m:sSub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𝑜</m:t>
                            </m:r>
                          </m:sup>
                        </m:sSup>
                        <m:r>
                          <a:rPr lang="en-US" sz="2400" i="1">
                            <a:latin typeface="Cambria Math"/>
                          </a:rPr>
                          <m:t>+∆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sub>
                        </m:sSub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𝑅</m:t>
                                </m:r>
                              </m:sub>
                            </m:sSub>
                          </m:e>
                        </m:d>
                        <m:r>
                          <a:rPr lang="en-US" sz="2400" i="1">
                            <a:latin typeface="Cambria Math"/>
                          </a:rPr>
                          <m:t>]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(3.56)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If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∆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𝑃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=0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,     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limLoc m:val="undOvr"/>
                            <m:subHide m:val="on"/>
                            <m:sup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𝛩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sub>
                            </m:sSub>
                          </m:e>
                        </m:nary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/>
                              </a:rPr>
                              <m:t>∆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𝑅𝑥</m:t>
                                </m:r>
                              </m:sub>
                            </m:sSub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𝑜</m:t>
                            </m:r>
                          </m:sup>
                        </m:sSup>
                      </m:den>
                    </m:f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(3.57)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a linear equation with slope: m=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limLoc m:val="undOvr"/>
                            <m:subHide m:val="on"/>
                            <m:sup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𝛩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sub>
                            </m:sSub>
                          </m:e>
                        </m:nary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/>
                              </a:rPr>
                              <m:t>∆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𝑅𝑥</m:t>
                                </m:r>
                              </m:sub>
                            </m:sSub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𝑜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and intercept: b=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limLoc m:val="undOvr"/>
                            <m:subHide m:val="on"/>
                            <m:sup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𝛩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sub>
                            </m:sSub>
                          </m:e>
                        </m:nary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/>
                              </a:rPr>
                              <m:t>∆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𝑅𝑥</m:t>
                                </m:r>
                              </m:sub>
                            </m:sSub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𝑜</m:t>
                            </m:r>
                          </m:sup>
                        </m:sSup>
                      </m:den>
                    </m:f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0</m:t>
                        </m:r>
                      </m:sub>
                    </m:sSub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𝑚𝑇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(3.58)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68357" y="769554"/>
                <a:ext cx="11519452" cy="5478849"/>
              </a:xfrm>
              <a:blipFill>
                <a:blip r:embed="rId2"/>
                <a:stretch>
                  <a:fillRect l="-794" t="-2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17E1C6-3E3E-23A2-142D-EA2EE7BE7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16543CF-7E2B-9820-FAA7-4D1D165F5F55}"/>
              </a:ext>
            </a:extLst>
          </p:cNvPr>
          <p:cNvSpPr txBox="1">
            <a:spLocks/>
          </p:cNvSpPr>
          <p:nvPr/>
        </p:nvSpPr>
        <p:spPr>
          <a:xfrm>
            <a:off x="1391478" y="293854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81EA418-C0F9-6200-D7D6-E6E6D8E3615E}"/>
              </a:ext>
            </a:extLst>
          </p:cNvPr>
          <p:cNvCxnSpPr>
            <a:cxnSpLocks/>
          </p:cNvCxnSpPr>
          <p:nvPr/>
        </p:nvCxnSpPr>
        <p:spPr>
          <a:xfrm>
            <a:off x="0" y="75206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57A6D7A-3B09-2A68-6177-2939A12DE709}"/>
              </a:ext>
            </a:extLst>
          </p:cNvPr>
          <p:cNvCxnSpPr>
            <a:cxnSpLocks/>
          </p:cNvCxnSpPr>
          <p:nvPr/>
        </p:nvCxnSpPr>
        <p:spPr>
          <a:xfrm>
            <a:off x="0" y="6097932"/>
            <a:ext cx="12192000" cy="1040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EE13F34-AA81-6914-CE13-726C3234B3B3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1310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D7F22-212B-FDE6-581B-75F5AE2180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DF7F7A-CE66-AAFF-389C-F86A32D14D7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68356" y="595660"/>
                <a:ext cx="11757991" cy="5085384"/>
              </a:xfrm>
            </p:spPr>
            <p:txBody>
              <a:bodyPr>
                <a:normAutofit/>
              </a:bodyPr>
              <a:lstStyle/>
              <a:p>
                <a:pPr marL="0" lv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researcher wants to produce ethanol from glucose using fermentation process which is carried out in an adiabatic batch reactor. In the reaction, glucose (C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is converted in to ethanol (C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OH) and carbon dioxide (CO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). The initial feed temperature is 25</a:t>
                </a:r>
                <a:r>
                  <a:rPr lang="en-US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The initial concentration of glucose is 6 mol/ L. The overall reaction can be represented as:   </a:t>
                </a:r>
              </a:p>
              <a:p>
                <a:pPr marL="0" lv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→ 4C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OH + 4CO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2 A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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4 B + 4 C, Rate Law: -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k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Additional data are given below. Determine: (a) the temperature of the reactor when 80% of glucose is converted to ethanol, and(b) the concentration of produced ethanol.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DF7F7A-CE66-AAFF-389C-F86A32D14D7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68356" y="595660"/>
                <a:ext cx="11757991" cy="5085384"/>
              </a:xfrm>
              <a:blipFill>
                <a:blip r:embed="rId2"/>
                <a:stretch>
                  <a:fillRect l="-778" r="-8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2017DC-5730-A553-C2BD-AD4F8EAF4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8807322-FA30-7526-4A3A-1380988C7F49}"/>
              </a:ext>
            </a:extLst>
          </p:cNvPr>
          <p:cNvSpPr txBox="1">
            <a:spLocks/>
          </p:cNvSpPr>
          <p:nvPr/>
        </p:nvSpPr>
        <p:spPr>
          <a:xfrm>
            <a:off x="1361660" y="136524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3.1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3B53175-5B25-B13A-FA76-0069700BCA5D}"/>
              </a:ext>
            </a:extLst>
          </p:cNvPr>
          <p:cNvCxnSpPr>
            <a:cxnSpLocks/>
          </p:cNvCxnSpPr>
          <p:nvPr/>
        </p:nvCxnSpPr>
        <p:spPr>
          <a:xfrm>
            <a:off x="0" y="54334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BCB0E3D-66FC-8FC8-0538-ED8ED540560E}"/>
              </a:ext>
            </a:extLst>
          </p:cNvPr>
          <p:cNvCxnSpPr>
            <a:cxnSpLocks/>
          </p:cNvCxnSpPr>
          <p:nvPr/>
        </p:nvCxnSpPr>
        <p:spPr>
          <a:xfrm>
            <a:off x="0" y="6097932"/>
            <a:ext cx="12192000" cy="1040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191724D7-6A40-FB5E-29E4-1B9628AD02A0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5203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2171DE-24F7-5B94-7FB8-16EB441DC7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16EC00F-86CA-9ABA-7364-A16EB7AB853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68356" y="595660"/>
                <a:ext cx="11757991" cy="5085384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Additional data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Standard heat of formations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​) for each component at 298K: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-1273 J/mol;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OH) = -277 J/mol;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(CO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-394 J/mol</a:t>
                </a:r>
              </a:p>
              <a:p>
                <a:pPr marL="0" lv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Specific Heat Capacities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baseline="-2500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at 298K: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baseline="-2500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13.2 J/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mol·K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baseline="-2500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OH) = 4.88 J/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mol·K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baseline="-2500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1.72 J/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mol·K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energy balance equation for non-isothermal ideal batch reactor is given by 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𝑑𝑇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</m:acc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+(−∆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𝑅𝑥</m:t>
                            </m:r>
                          </m:sub>
                        </m:s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)(−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𝑉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(</m:t>
                        </m:r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l-GR" sz="2400" i="1">
                                    <a:latin typeface="Cambria Math" panose="02040503050406030204" pitchFamily="18" charset="0"/>
                                  </a:rPr>
                                  <m:t>𝛩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</m:sub>
                            </m:s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+∆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𝑃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sub>
                            </m:sSub>
                          </m:e>
                        </m:nary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(3.52)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16EC00F-86CA-9ABA-7364-A16EB7AB853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68356" y="595660"/>
                <a:ext cx="11757991" cy="5085384"/>
              </a:xfrm>
              <a:blipFill>
                <a:blip r:embed="rId2"/>
                <a:stretch>
                  <a:fillRect l="-778" t="-959" r="-12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73F35F-C390-6824-21C0-0378D28E0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3A2059D-7758-D0CF-4B4B-38DEC2AA9961}"/>
              </a:ext>
            </a:extLst>
          </p:cNvPr>
          <p:cNvSpPr txBox="1">
            <a:spLocks/>
          </p:cNvSpPr>
          <p:nvPr/>
        </p:nvSpPr>
        <p:spPr>
          <a:xfrm>
            <a:off x="1361660" y="136524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0A8073F-4897-0AF6-930C-D5556F173CCD}"/>
              </a:ext>
            </a:extLst>
          </p:cNvPr>
          <p:cNvCxnSpPr>
            <a:cxnSpLocks/>
          </p:cNvCxnSpPr>
          <p:nvPr/>
        </p:nvCxnSpPr>
        <p:spPr>
          <a:xfrm>
            <a:off x="0" y="54334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5E45A23-8282-D992-EE63-8843BB5FA49B}"/>
              </a:ext>
            </a:extLst>
          </p:cNvPr>
          <p:cNvCxnSpPr>
            <a:cxnSpLocks/>
          </p:cNvCxnSpPr>
          <p:nvPr/>
        </p:nvCxnSpPr>
        <p:spPr>
          <a:xfrm>
            <a:off x="0" y="6097932"/>
            <a:ext cx="12192000" cy="1040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2B1EC1C-41EA-7732-A3B7-BA311F164573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8865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3E59AA-7842-48F8-FEBC-29635616F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BAD4B32-6E55-4ABC-0149-21D70303054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68356" y="595660"/>
                <a:ext cx="11757991" cy="5085384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batch  reactor operation is adiabatic, Q=0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C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p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= 4C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PC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+4C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PB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-2C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PA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=4*(4.88+1.72)- 2*13.2= 0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solidFill>
                          <a:srgbClr val="7030A0"/>
                        </a:solidFill>
                        <a:latin typeface="Cambria Math"/>
                      </a:rPr>
                      <m:t>∆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𝑅𝑥</m:t>
                        </m:r>
                      </m:sub>
                    </m:sSub>
                    <m:r>
                      <a:rPr lang="en-US" sz="2400" i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∆</m:t>
                        </m:r>
                        <m:sSub>
                          <m:sSubPr>
                            <m:ctrlP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𝑅𝑥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𝑜</m:t>
                        </m:r>
                      </m:sup>
                    </m:sSup>
                    <m:r>
                      <a:rPr lang="en-US" sz="2400" i="1">
                        <a:solidFill>
                          <a:srgbClr val="7030A0"/>
                        </a:solidFill>
                        <a:latin typeface="Cambria Math"/>
                      </a:rPr>
                      <m:t>+</m:t>
                    </m:r>
                    <m:r>
                      <a:rPr lang="en-US" sz="2400" i="1" strike="sngStrike">
                        <a:solidFill>
                          <a:srgbClr val="7030A0"/>
                        </a:solidFill>
                        <a:latin typeface="Cambria Math"/>
                      </a:rPr>
                      <m:t>∆</m:t>
                    </m:r>
                    <m:sSub>
                      <m:sSubPr>
                        <m:ctrlPr>
                          <a:rPr lang="en-US" sz="2400" i="1" strike="sngStrike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strike="sngStrike">
                            <a:solidFill>
                              <a:srgbClr val="7030A0"/>
                            </a:solidFill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i="1" strike="sngStrike">
                            <a:solidFill>
                              <a:srgbClr val="7030A0"/>
                            </a:solidFill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a:rPr lang="en-US" sz="2400" i="1" strike="sngStrike">
                        <a:solidFill>
                          <a:srgbClr val="7030A0"/>
                        </a:solidFill>
                        <a:latin typeface="Cambria Math"/>
                      </a:rPr>
                      <m:t>(</m:t>
                    </m:r>
                    <m:r>
                      <a:rPr lang="en-US" sz="2400" i="1" strike="sngStrike">
                        <a:solidFill>
                          <a:srgbClr val="7030A0"/>
                        </a:solidFill>
                        <a:latin typeface="Cambria Math"/>
                      </a:rPr>
                      <m:t>𝑇</m:t>
                    </m:r>
                    <m:r>
                      <a:rPr lang="en-US" sz="2400" i="1" strike="sngStrike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i="1" strike="sngStrike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strike="sngStrike">
                            <a:solidFill>
                              <a:srgbClr val="7030A0"/>
                            </a:solidFill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 strike="sngStrike">
                            <a:solidFill>
                              <a:srgbClr val="7030A0"/>
                            </a:solidFill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 strike="sngStrike">
                        <a:solidFill>
                          <a:srgbClr val="7030A0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sz="2400" strike="sngStrike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sz="2400" dirty="0">
                    <a:solidFill>
                      <a:srgbClr val="7030A0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∆</m:t>
                        </m:r>
                        <m:sSub>
                          <m:sSubPr>
                            <m:ctrlP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𝑅𝑥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𝑜</m:t>
                        </m:r>
                      </m:sup>
                    </m:sSup>
                    <m:r>
                      <a:rPr lang="en-US" sz="24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=4</m:t>
                    </m:r>
                    <m:sSup>
                      <m:sSup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 ∗(</m:t>
                        </m:r>
                        <m:sSub>
                          <m:sSubPr>
                            <m:ctrlPr>
                              <a:rPr lang="en-US" sz="240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𝑜</m:t>
                        </m:r>
                      </m:sup>
                    </m:sSup>
                    <m:r>
                      <a:rPr lang="en-US" sz="24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400" dirty="0">
                    <a:solidFill>
                      <a:srgbClr val="7030A0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∆</m:t>
                        </m:r>
                        <m:sSub>
                          <m:sSubPr>
                            <m:ctrlP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𝑩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𝑜</m:t>
                        </m:r>
                      </m:sup>
                    </m:sSup>
                    <m:r>
                      <a:rPr lang="en-US" sz="24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-2*</a:t>
                </a:r>
                <a:r>
                  <a:rPr lang="en-US" sz="2400" dirty="0">
                    <a:solidFill>
                      <a:srgbClr val="7030A0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𝑜</m:t>
                        </m:r>
                      </m:sup>
                    </m:sSup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srgbClr val="7030A0"/>
                          </a:solidFill>
                          <a:latin typeface="Cambria Math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rgbClr val="7030A0"/>
                              </a:solidFill>
                              <a:latin typeface="Cambria Math"/>
                            </a:rPr>
                            <m:t>𝐻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rgbClr val="7030A0"/>
                              </a:solidFill>
                              <a:latin typeface="Cambria Math"/>
                            </a:rPr>
                            <m:t>𝑅𝑥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4∗(−394−277)−2∗(−1273)=−</m:t>
                      </m:r>
                      <m:r>
                        <m:rPr>
                          <m:nor/>
                        </m:rP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138</m:t>
                      </m:r>
                      <m:r>
                        <m:rPr>
                          <m:nor/>
                        </m:rP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J</m:t>
                      </m:r>
                      <m:r>
                        <m:rPr>
                          <m:nor/>
                        </m:rP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/</m:t>
                      </m:r>
                      <m:r>
                        <m:rPr>
                          <m:nor/>
                        </m:rP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mol</m:t>
                      </m:r>
                    </m:oMath>
                  </m:oMathPara>
                </a14:m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1" smtClean="0">
                        <a:latin typeface="Cambria Math"/>
                      </a:rPr>
                      <m:t>−∆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𝑅𝑥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𝑑𝑋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=[</m:t>
                    </m:r>
                    <m:nary>
                      <m:naryPr>
                        <m:chr m:val="∑"/>
                        <m:limLoc m:val="undOvr"/>
                        <m:subHide m:val="on"/>
                        <m:sup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𝛩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+</m:t>
                        </m:r>
                        <m:r>
                          <a:rPr lang="en-US" sz="2400" i="1" strike="sngStrike">
                            <a:latin typeface="Cambria Math"/>
                          </a:rPr>
                          <m:t>∆</m:t>
                        </m:r>
                        <m:sSub>
                          <m:sSubPr>
                            <m:ctrlPr>
                              <a:rPr lang="en-US" sz="2400" i="1" strike="sngStrike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 strike="sngStrike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 strike="sngStrike">
                                <a:latin typeface="Cambria Math"/>
                              </a:rPr>
                              <m:t>𝑃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 strike="sngStrike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 strike="sngStrike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i="1" strike="sngStrike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]</m:t>
                        </m:r>
                      </m:e>
                    </m:nary>
                    <m:r>
                      <a:rPr lang="en-US" sz="2400" i="1">
                        <a:latin typeface="Cambria Math"/>
                      </a:rPr>
                      <m:t>𝑑𝑇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(3.55)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/>
                        </a:rPr>
                        <m:t>−∆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/>
                            </a:rPr>
                            <m:t>𝐻</m:t>
                          </m:r>
                        </m:e>
                        <m:sub>
                          <m:r>
                            <a:rPr lang="en-US" sz="2400" i="1">
                              <a:latin typeface="Cambria Math"/>
                            </a:rPr>
                            <m:t>𝑅𝑥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/>
                            </a:rPr>
                            <m:t>𝑑𝑋</m:t>
                          </m:r>
                        </m:e>
                        <m:sub>
                          <m:r>
                            <a:rPr lang="en-US" sz="2400" i="1">
                              <a:latin typeface="Cambria Math"/>
                            </a:rPr>
                            <m:t>𝐴</m:t>
                          </m:r>
                        </m:sub>
                      </m:sSub>
                      <m:r>
                        <a:rPr lang="en-US" sz="2400" i="1">
                          <a:latin typeface="Cambria Math"/>
                        </a:rPr>
                        <m:t>=[</m:t>
                      </m:r>
                      <m:nary>
                        <m:naryPr>
                          <m:chr m:val="∑"/>
                          <m:limLoc m:val="undOvr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/>
                                </a:rPr>
                                <m:t>𝛩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/>
                                </a:rPr>
                                <m:t>𝐶</m:t>
                              </m:r>
                            </m:e>
                            <m:sub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/>
                                    </a:rPr>
                                    <m:t>𝑖</m:t>
                                  </m:r>
                                </m:sub>
                              </m:sSub>
                            </m:sub>
                          </m:sSub>
                          <m:r>
                            <a:rPr lang="en-US" sz="2400" i="1">
                              <a:latin typeface="Cambria Math"/>
                            </a:rPr>
                            <m:t>]</m:t>
                          </m:r>
                        </m:e>
                      </m:nary>
                      <m:r>
                        <a:rPr lang="en-US" sz="2400" i="1">
                          <a:latin typeface="Cambria Math"/>
                        </a:rPr>
                        <m:t>𝑑𝑇</m:t>
                      </m:r>
                    </m:oMath>
                  </m:oMathPara>
                </a14:m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BAD4B32-6E55-4ABC-0149-21D70303054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68356" y="595660"/>
                <a:ext cx="11757991" cy="5085384"/>
              </a:xfrm>
              <a:blipFill>
                <a:blip r:embed="rId2"/>
                <a:stretch>
                  <a:fillRect l="-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9F73E1-CDED-BAC5-AC8F-786197421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9935994-5085-E800-174C-14819121B89F}"/>
              </a:ext>
            </a:extLst>
          </p:cNvPr>
          <p:cNvSpPr txBox="1">
            <a:spLocks/>
          </p:cNvSpPr>
          <p:nvPr/>
        </p:nvSpPr>
        <p:spPr>
          <a:xfrm>
            <a:off x="1361660" y="136524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6892A9E-061A-3379-A6A7-0C5A03E8D6A1}"/>
              </a:ext>
            </a:extLst>
          </p:cNvPr>
          <p:cNvCxnSpPr>
            <a:cxnSpLocks/>
          </p:cNvCxnSpPr>
          <p:nvPr/>
        </p:nvCxnSpPr>
        <p:spPr>
          <a:xfrm>
            <a:off x="0" y="54334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023EA66-8B5D-1452-3488-1EB86B51147F}"/>
              </a:ext>
            </a:extLst>
          </p:cNvPr>
          <p:cNvCxnSpPr>
            <a:cxnSpLocks/>
          </p:cNvCxnSpPr>
          <p:nvPr/>
        </p:nvCxnSpPr>
        <p:spPr>
          <a:xfrm>
            <a:off x="0" y="6097932"/>
            <a:ext cx="12192000" cy="1040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55233B1-D5D8-FB0C-A612-365C1753D102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31172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8A38DC-289F-7767-989E-E47C2B954E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B46A704-0D67-0AAA-E493-FDBECE2349C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68356" y="595660"/>
                <a:ext cx="11757991" cy="5085384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limLoc m:val="undOvr"/>
                        <m:subHide m:val="on"/>
                        <m:supHide m:val="on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𝛩</m:t>
                            </m:r>
                          </m:e>
                          <m:sub>
                            <m:r>
                              <a:rPr lang="en-US" sz="28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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𝑃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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𝐵</m:t>
                        </m:r>
                      </m:sub>
                    </m:sSub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𝐶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𝑃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𝐵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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𝐶</m:t>
                        </m:r>
                      </m:sub>
                    </m:sSub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𝐶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𝑃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𝐶</m:t>
                        </m:r>
                      </m:sub>
                    </m:sSub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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𝐶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𝑃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𝑪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𝑷</m:t>
                        </m:r>
                        <m:r>
                          <a:rPr lang="en-US" sz="28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</m:sub>
                    </m:sSub>
                  </m:oMath>
                </a14:m>
                <a:r>
                  <a:rPr lang="en-US" sz="28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=13.2 J/</a:t>
                </a:r>
                <a:r>
                  <a:rPr lang="en-US" sz="2800" b="1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mol.K</a:t>
                </a:r>
                <a:r>
                  <a:rPr lang="en-US" sz="28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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US" sz="2800" b="0" i="1" baseline="-25000" smtClean="0">
                            <a:latin typeface="Cambria Math" panose="02040503050406030204" pitchFamily="18" charset="0"/>
                          </a:rPr>
                          <m:t>𝐴𝑜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US" sz="2800" b="0" i="1" baseline="-25000" smtClean="0">
                            <a:latin typeface="Cambria Math" panose="02040503050406030204" pitchFamily="18" charset="0"/>
                          </a:rPr>
                          <m:t>𝐴𝑜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=1,</m:t>
                    </m:r>
                  </m:oMath>
                </a14:m>
                <a:r>
                  <a:rPr lang="en-US" sz="2800" dirty="0"/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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US" sz="2800" b="0" i="1" baseline="-2500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n-US" sz="2800" i="1" baseline="-25000">
                            <a:latin typeface="Cambria Math" panose="02040503050406030204" pitchFamily="18" charset="0"/>
                          </a:rPr>
                          <m:t>𝑜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US" sz="2800" i="1" baseline="-2500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n-US" sz="2800" b="0" i="1" baseline="-25000" smtClean="0">
                            <a:latin typeface="Cambria Math" panose="02040503050406030204" pitchFamily="18" charset="0"/>
                          </a:rPr>
                          <m:t>𝑜</m:t>
                        </m:r>
                      </m:den>
                    </m:f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 since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=0,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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𝐶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US" sz="2800" b="0" i="1" baseline="-25000" smtClean="0">
                            <a:latin typeface="Cambria Math" panose="02040503050406030204" pitchFamily="18" charset="0"/>
                          </a:rPr>
                          <m:t>𝐶</m:t>
                        </m:r>
                        <m:r>
                          <a:rPr lang="en-US" sz="2800" i="1" baseline="-25000">
                            <a:latin typeface="Cambria Math" panose="02040503050406030204" pitchFamily="18" charset="0"/>
                          </a:rPr>
                          <m:t>𝑜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US" sz="2800" i="1" baseline="-25000">
                            <a:latin typeface="Cambria Math" panose="02040503050406030204" pitchFamily="18" charset="0"/>
                          </a:rPr>
                          <m:t>𝐴𝑜</m:t>
                        </m:r>
                      </m:den>
                    </m:f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 since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=0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/>
                        </a:rPr>
                        <m:t>−∆</m:t>
                      </m:r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/>
                            </a:rPr>
                            <m:t>𝐻</m:t>
                          </m:r>
                        </m:e>
                        <m:sub>
                          <m:r>
                            <a:rPr lang="en-US" sz="2800" i="1">
                              <a:latin typeface="Cambria Math"/>
                            </a:rPr>
                            <m:t>𝑅𝑥</m:t>
                          </m:r>
                        </m:sub>
                      </m:sSub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/>
                            </a:rPr>
                            <m:t>𝑋</m:t>
                          </m:r>
                        </m:e>
                        <m:sub>
                          <m:r>
                            <a:rPr lang="en-US" sz="2800" i="1">
                              <a:latin typeface="Cambria Math"/>
                            </a:rPr>
                            <m:t>𝐴</m:t>
                          </m:r>
                        </m:sub>
                      </m:sSub>
                      <m:r>
                        <a:rPr lang="en-US" sz="28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𝐶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𝑃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8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−∆</m:t>
                        </m:r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𝑯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𝑹𝒙</m:t>
                            </m:r>
                          </m:sub>
                        </m:sSub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𝑨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𝑷</m:t>
                            </m:r>
                            <m:r>
                              <a:rPr lang="en-US" sz="28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𝑨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sz="2800" b="1" dirty="0">
                    <a:solidFill>
                      <a:srgbClr val="7030A0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𝑻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en-US" sz="28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(138*0.8)J/mol/(13.2 J/</a:t>
                </a:r>
                <a:r>
                  <a:rPr lang="en-US" sz="2800" b="1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mol.K</a:t>
                </a:r>
                <a:r>
                  <a:rPr lang="en-US" sz="28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)+298 K= 306.36 K</a:t>
                </a:r>
                <a:r>
                  <a:rPr lang="en-US" sz="28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307 K</a:t>
                </a:r>
                <a:endParaRPr lang="en-US" sz="2800" b="1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B46A704-0D67-0AAA-E493-FDBECE2349C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68356" y="595660"/>
                <a:ext cx="11757991" cy="5085384"/>
              </a:xfrm>
              <a:blipFill>
                <a:blip r:embed="rId2"/>
                <a:stretch>
                  <a:fillRect l="-1037" t="-13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F3B3F3-818B-F81B-56BD-D41097F5C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F53D4ED-75E1-893F-F4C3-72A4143200C8}"/>
              </a:ext>
            </a:extLst>
          </p:cNvPr>
          <p:cNvSpPr txBox="1">
            <a:spLocks/>
          </p:cNvSpPr>
          <p:nvPr/>
        </p:nvSpPr>
        <p:spPr>
          <a:xfrm>
            <a:off x="1361660" y="136524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EFBE30D-9E0C-EE4A-805A-2DA887E25DA7}"/>
              </a:ext>
            </a:extLst>
          </p:cNvPr>
          <p:cNvCxnSpPr>
            <a:cxnSpLocks/>
          </p:cNvCxnSpPr>
          <p:nvPr/>
        </p:nvCxnSpPr>
        <p:spPr>
          <a:xfrm>
            <a:off x="0" y="54334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6B84096-1B57-65C3-6F32-9BA76C05E608}"/>
              </a:ext>
            </a:extLst>
          </p:cNvPr>
          <p:cNvCxnSpPr>
            <a:cxnSpLocks/>
          </p:cNvCxnSpPr>
          <p:nvPr/>
        </p:nvCxnSpPr>
        <p:spPr>
          <a:xfrm>
            <a:off x="0" y="6097932"/>
            <a:ext cx="12192000" cy="1040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5636B36-11AD-C856-BED3-67400C33CD9E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8297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58417" y="886515"/>
                <a:ext cx="11598965" cy="489891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non- adiabatic operation, the energy balance equation (3.52) is simplified by substituting –r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 by –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dX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/dt as follows:</a:t>
                </a:r>
                <a:endParaRPr lang="en-US" sz="24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𝑑𝑇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𝑄</m:t>
                            </m:r>
                          </m:e>
                        </m:acc>
                        <m:r>
                          <a:rPr lang="en-US" sz="2400" i="1">
                            <a:latin typeface="Cambria Math"/>
                          </a:rPr>
                          <m:t>  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𝑊</m:t>
                                </m:r>
                              </m:e>
                            </m:acc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𝑠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−∆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𝑅𝑥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latin typeface="Cambria Math"/>
                              </a:rPr>
                              <m:t>𝑑𝑡</m:t>
                            </m:r>
                          </m:den>
                        </m:f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[</m:t>
                        </m:r>
                        <m:nary>
                          <m:naryPr>
                            <m:chr m:val="∑"/>
                            <m:limLoc m:val="undOvr"/>
                            <m:subHide m:val="on"/>
                            <m:sup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𝛩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+∆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𝑃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]</m:t>
                            </m:r>
                          </m:e>
                        </m:nary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(3.59)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∆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𝑅𝑥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/>
                          </a:rPr>
                          <m:t>∆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𝑅𝑥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𝑜</m:t>
                        </m:r>
                      </m:sup>
                    </m:sSup>
                    <m:r>
                      <a:rPr lang="en-US" sz="2400" i="1">
                        <a:latin typeface="Cambria Math"/>
                      </a:rPr>
                      <m:t>+∆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𝑑𝑇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𝑄</m:t>
                            </m:r>
                          </m:e>
                        </m:acc>
                        <m:r>
                          <a:rPr lang="en-US" sz="2400" i="1">
                            <a:latin typeface="Cambria Math"/>
                          </a:rPr>
                          <m:t>  − 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𝑊</m:t>
                                </m:r>
                              </m:e>
                            </m:acc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𝑠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−[</m:t>
                        </m:r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/>
                              </a:rPr>
                              <m:t>∆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𝑅𝑥</m:t>
                                </m:r>
                              </m:sub>
                            </m:sSub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𝑜</m:t>
                            </m:r>
                          </m:sup>
                        </m:sSup>
                        <m:r>
                          <a:rPr lang="en-US" sz="2400" i="1">
                            <a:latin typeface="Cambria Math"/>
                          </a:rPr>
                          <m:t>+∆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(</m:t>
                        </m:r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  <m:r>
                          <a:rPr lang="en-US" sz="24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)]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latin typeface="Cambria Math"/>
                              </a:rPr>
                              <m:t>𝑑𝑡</m:t>
                            </m:r>
                          </m:den>
                        </m:f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[</m:t>
                        </m:r>
                        <m:nary>
                          <m:naryPr>
                            <m:chr m:val="∑"/>
                            <m:limLoc m:val="undOvr"/>
                            <m:subHide m:val="on"/>
                            <m:sup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𝛩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+∆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𝑃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/>
                              </a:rPr>
                              <m:t>]</m:t>
                            </m:r>
                          </m:e>
                        </m:nary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(3.60)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very small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∆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, ∆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a:rPr lang="en-US" sz="2400" i="1">
                        <a:latin typeface="Cambria Math"/>
                        <a:ea typeface="Cambria Math"/>
                      </a:rPr>
                      <m:t>≅</m:t>
                    </m:r>
                    <m:r>
                      <a:rPr lang="en-US" sz="2400" i="1">
                        <a:latin typeface="Cambria Math"/>
                      </a:rPr>
                      <m:t>0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𝑑𝑇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𝑄</m:t>
                            </m:r>
                          </m:e>
                        </m:acc>
                        <m:r>
                          <a:rPr lang="en-US" sz="2400" i="1">
                            <a:latin typeface="Cambria Math"/>
                          </a:rPr>
                          <m:t>  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𝑊</m:t>
                                </m:r>
                              </m:e>
                            </m:acc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𝑠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/>
                              </a:rPr>
                              <m:t>∆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𝑅𝑥</m:t>
                                </m:r>
                              </m:sub>
                            </m:sSub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𝑜</m:t>
                            </m:r>
                          </m:sup>
                        </m:sSup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latin typeface="Cambria Math"/>
                              </a:rPr>
                              <m:t>𝑑𝑡</m:t>
                            </m:r>
                          </m:den>
                        </m:f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nary>
                          <m:naryPr>
                            <m:chr m:val="∑"/>
                            <m:limLoc m:val="undOvr"/>
                            <m:subHide m:val="on"/>
                            <m:sup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𝛩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sub>
                            </m:sSub>
                          </m:e>
                        </m:nary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(3.61)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8417" y="886515"/>
                <a:ext cx="11598965" cy="4898917"/>
              </a:xfrm>
              <a:blipFill>
                <a:blip r:embed="rId2"/>
                <a:stretch>
                  <a:fillRect l="-788" t="-995" r="-3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FCD142-BB25-37CB-191D-5DC1830AD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1EDCAE8-6C27-4F87-A3D3-62580D014068}"/>
              </a:ext>
            </a:extLst>
          </p:cNvPr>
          <p:cNvSpPr txBox="1">
            <a:spLocks/>
          </p:cNvSpPr>
          <p:nvPr/>
        </p:nvSpPr>
        <p:spPr>
          <a:xfrm>
            <a:off x="1828800" y="533400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6AF500-A347-47B2-ECE6-C18E01C04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6348" y="355016"/>
            <a:ext cx="11390243" cy="45143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of non-isothermal   ideal batch reactor  with  non-adiabatic operation  </a:t>
            </a:r>
            <a:endParaRPr lang="en-US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A2290B5-1A19-0E80-471F-E4EFD3CE2627}"/>
              </a:ext>
            </a:extLst>
          </p:cNvPr>
          <p:cNvCxnSpPr>
            <a:cxnSpLocks/>
          </p:cNvCxnSpPr>
          <p:nvPr/>
        </p:nvCxnSpPr>
        <p:spPr>
          <a:xfrm>
            <a:off x="0" y="838200"/>
            <a:ext cx="12387469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FBE5C0D-0120-A1DF-CE6E-F6F62A2B2856}"/>
              </a:ext>
            </a:extLst>
          </p:cNvPr>
          <p:cNvCxnSpPr>
            <a:cxnSpLocks/>
          </p:cNvCxnSpPr>
          <p:nvPr/>
        </p:nvCxnSpPr>
        <p:spPr>
          <a:xfrm>
            <a:off x="0" y="63246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3B6A1FB-78F8-9064-B5CA-428877A6A597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7735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88843" y="684419"/>
                <a:ext cx="11797748" cy="5335381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If the work done by stirrer is not significant and neglected,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𝑊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𝑠</m:t>
                        </m:r>
                      </m:sub>
                    </m:sSub>
                    <m:r>
                      <a:rPr lang="en-US" sz="2400" i="1">
                        <a:latin typeface="Cambria Math"/>
                        <a:ea typeface="Cambria Math"/>
                      </a:rPr>
                      <m:t>≅</m:t>
                    </m:r>
                    <m:r>
                      <a:rPr lang="en-US" sz="2400" i="1">
                        <a:latin typeface="Cambria Math"/>
                      </a:rPr>
                      <m:t>0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equation (3.61) becomes: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  <m:r>
                          <a:rPr lang="en-US" sz="2400" i="1">
                            <a:latin typeface="Cambria Math"/>
                          </a:rPr>
                          <m:t>0</m:t>
                        </m:r>
                      </m:sub>
                    </m:sSub>
                    <m:nary>
                      <m:naryPr>
                        <m:chr m:val="∑"/>
                        <m:limLoc m:val="undOvr"/>
                        <m:subHide m:val="on"/>
                        <m:sup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𝛩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</m:e>
                    </m:nary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𝑑𝑇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acc>
                      <m:accPr>
                        <m:chr m:val="̇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latin typeface="Cambria Math"/>
                          </a:rPr>
                          <m:t>𝑄</m:t>
                        </m:r>
                      </m:e>
                    </m:acc>
                    <m:r>
                      <a:rPr lang="en-US" sz="2400" i="1">
                        <a:latin typeface="Cambria Math"/>
                      </a:rPr>
                      <m:t> −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/>
                          </a:rPr>
                          <m:t>∆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𝑅𝑥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𝑜</m:t>
                        </m:r>
                      </m:sup>
                    </m:sSup>
                    <m:r>
                      <a:rPr lang="en-US" sz="2400" i="1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  <m:r>
                          <a:rPr lang="en-US" sz="2400" i="1">
                            <a:latin typeface="Cambria Math"/>
                          </a:rPr>
                          <m:t>0</m:t>
                        </m:r>
                      </m:sub>
                    </m:sSub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𝑑𝑋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(3.62)</a:t>
                </a:r>
              </a:p>
              <a:p>
                <a:pPr marL="0" indent="0">
                  <a:buNone/>
                </a:pPr>
                <a:r>
                  <a:rPr lang="en-US" sz="2400" dirty="0">
                    <a:solidFill>
                      <a:schemeClr val="accent2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heat generation(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accent2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and  heat removal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accent2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can be accounted by. </a:t>
                </a:r>
                <a:endParaRPr 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𝑔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=−∆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𝑅𝑥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−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𝑉</m:t>
                        </m:r>
                      </m:e>
                    </m:d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(3.63)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𝑟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r>
                      <a:rPr lang="en-US" sz="2400" i="1">
                        <a:latin typeface="Cambria Math"/>
                      </a:rPr>
                      <m:t>𝑈𝐴</m:t>
                    </m:r>
                    <m:r>
                      <a:rPr lang="en-US" sz="24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𝑎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−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(3.64)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−</m:t>
                        </m:r>
                        <m:r>
                          <a:rPr lang="en-US" sz="2400" i="1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𝑟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acc>
                      <m:accPr>
                        <m:chr m:val="̇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latin typeface="Cambria Math"/>
                          </a:rPr>
                          <m:t>𝑄</m:t>
                        </m:r>
                      </m:e>
                    </m:acc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𝑑𝑇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𝑔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−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𝑟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    </m:t>
                        </m:r>
                      </m:num>
                      <m:den>
                        <m:nary>
                          <m:naryPr>
                            <m:chr m:val="∑"/>
                            <m:limLoc m:val="undOvr"/>
                            <m:subHide m:val="on"/>
                            <m:sup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sub>
                            </m:sSub>
                          </m:e>
                        </m:nary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(3.65)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/>
              </a:p>
              <a:p>
                <a:pPr marL="0" indent="0">
                  <a:buNone/>
                </a:pPr>
                <a:endParaRPr lang="en-US" sz="2400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8843" y="684419"/>
                <a:ext cx="11797748" cy="5335381"/>
              </a:xfrm>
              <a:blipFill>
                <a:blip r:embed="rId2"/>
                <a:stretch>
                  <a:fillRect l="-8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FC3EF5-FA78-F35F-2443-560805E6E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41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0E6DB88-A283-F59D-43A1-9B69F5235525}"/>
              </a:ext>
            </a:extLst>
          </p:cNvPr>
          <p:cNvSpPr txBox="1">
            <a:spLocks/>
          </p:cNvSpPr>
          <p:nvPr/>
        </p:nvSpPr>
        <p:spPr>
          <a:xfrm>
            <a:off x="1709531" y="304799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29E57162-A7BF-D31B-B0E3-7189A95C7E81}"/>
              </a:ext>
            </a:extLst>
          </p:cNvPr>
          <p:cNvCxnSpPr>
            <a:cxnSpLocks/>
          </p:cNvCxnSpPr>
          <p:nvPr/>
        </p:nvCxnSpPr>
        <p:spPr>
          <a:xfrm>
            <a:off x="0" y="73549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D54D41C-74A9-C275-200B-FBC6D2752C46}"/>
              </a:ext>
            </a:extLst>
          </p:cNvPr>
          <p:cNvCxnSpPr>
            <a:cxnSpLocks/>
          </p:cNvCxnSpPr>
          <p:nvPr/>
        </p:nvCxnSpPr>
        <p:spPr>
          <a:xfrm>
            <a:off x="0" y="62815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F254FDEE-548F-C482-495F-38255DBE442A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5554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F54C2E-77B5-8AC3-F20E-1715663854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02AE1A-9A5B-B414-9AC2-69054305C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42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6D15236-1A69-F880-7490-E93B214C8A95}"/>
              </a:ext>
            </a:extLst>
          </p:cNvPr>
          <p:cNvSpPr txBox="1">
            <a:spLocks/>
          </p:cNvSpPr>
          <p:nvPr/>
        </p:nvSpPr>
        <p:spPr>
          <a:xfrm>
            <a:off x="1709531" y="304799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4C682842-DCF3-A854-70AC-C0E9B3AE53CB}"/>
              </a:ext>
            </a:extLst>
          </p:cNvPr>
          <p:cNvCxnSpPr>
            <a:cxnSpLocks/>
          </p:cNvCxnSpPr>
          <p:nvPr/>
        </p:nvCxnSpPr>
        <p:spPr>
          <a:xfrm>
            <a:off x="0" y="73549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27BF9FB-8290-15B7-CE1C-27F2411FF9D3}"/>
              </a:ext>
            </a:extLst>
          </p:cNvPr>
          <p:cNvCxnSpPr>
            <a:cxnSpLocks/>
          </p:cNvCxnSpPr>
          <p:nvPr/>
        </p:nvCxnSpPr>
        <p:spPr>
          <a:xfrm>
            <a:off x="0" y="62815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F9326DBB-0B56-BFB7-965F-62CDE2D73E24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92EC27C-E916-2C64-540E-94D10F565047}"/>
                  </a:ext>
                </a:extLst>
              </p:cNvPr>
              <p:cNvSpPr txBox="1"/>
              <p:nvPr/>
            </p:nvSpPr>
            <p:spPr>
              <a:xfrm>
                <a:off x="318052" y="890741"/>
                <a:ext cx="11728173" cy="38306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6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limLoc m:val="undOvr"/>
                        <m:subHide m:val="on"/>
                        <m:supHide m:val="on"/>
                        <m:ctrl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</m:e>
                    </m:nary>
                    <m:r>
                      <a:rPr kumimoji="0" lang="en-U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𝑁</m:t>
                        </m:r>
                      </m:e>
                      <m:sub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𝐴</m:t>
                        </m:r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kumimoji="0" lang="en-U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</a:rPr>
                      <m:t>[</m:t>
                    </m:r>
                    <m:nary>
                      <m:naryPr>
                        <m:chr m:val="∑"/>
                        <m:limLoc m:val="undOvr"/>
                        <m:subHide m:val="on"/>
                        <m:supHide m:val="on"/>
                        <m:ctrl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𝛩</m:t>
                            </m:r>
                          </m:e>
                          <m:sub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+∆</m:t>
                        </m:r>
                        <m:sSub>
                          <m:sSubPr>
                            <m:ctrlP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𝑃</m:t>
                            </m:r>
                          </m:sub>
                        </m:sSub>
                        <m:sSub>
                          <m:sSubPr>
                            <m:ctrlP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]</m:t>
                        </m:r>
                      </m:e>
                    </m:nary>
                  </m:oMath>
                </a14:m>
                <a:r>
                  <a: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(3.66)</a:t>
                </a:r>
              </a:p>
              <a:p>
                <a:pPr marR="0" lvl="0" algn="l" defTabSz="914400" rtl="0" eaLnBrk="1" fontAlgn="auto" latinLnBrk="0" hangingPunct="1">
                  <a:lnSpc>
                    <a:spcPct val="16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very small, </a:t>
                </a:r>
                <a14:m>
                  <m:oMath xmlns:m="http://schemas.openxmlformats.org/officeDocument/2006/math">
                    <m:r>
                      <a:rPr kumimoji="0" lang="en-U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</a:rPr>
                      <m:t>∆</m:t>
                    </m:r>
                    <m:sSub>
                      <m:sSubPr>
                        <m:ctrl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𝑃</m:t>
                        </m:r>
                      </m:sub>
                    </m:sSub>
                  </m:oMath>
                </a14:m>
                <a:r>
                  <a: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kumimoji="0" lang="en-U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</a:rPr>
                      <m:t>∆</m:t>
                    </m:r>
                    <m:sSub>
                      <m:sSubPr>
                        <m:ctrl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a:rPr kumimoji="0" lang="en-U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</a:rPr>
                      <m:t>≅</m:t>
                    </m:r>
                    <m:r>
                      <a:rPr kumimoji="0" lang="en-U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</a:rPr>
                      <m:t>0</m:t>
                    </m:r>
                    <m:r>
                      <a:rPr kumimoji="0" lang="en-US" sz="24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, </m:t>
                    </m:r>
                    <m:nary>
                      <m:naryPr>
                        <m:chr m:val="∑"/>
                        <m:limLoc m:val="undOvr"/>
                        <m:subHide m:val="on"/>
                        <m:supHide m:val="on"/>
                        <m:ctrl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𝑁</m:t>
                            </m:r>
                          </m:e>
                          <m:sub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</m:e>
                    </m:nary>
                    <m:r>
                      <a:rPr kumimoji="0" lang="en-U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𝑁</m:t>
                        </m:r>
                      </m:e>
                      <m:sub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𝐴</m:t>
                        </m:r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0</m:t>
                        </m:r>
                      </m:sub>
                    </m:sSub>
                    <m:nary>
                      <m:naryPr>
                        <m:chr m:val="∑"/>
                        <m:limLoc m:val="undOvr"/>
                        <m:subHide m:val="on"/>
                        <m:supHide m:val="on"/>
                        <m:ctrl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𝛩</m:t>
                            </m:r>
                          </m:e>
                          <m:sub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</m:e>
                    </m:nary>
                  </m:oMath>
                </a14:m>
                <a:r>
                  <a: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(3.67)</a:t>
                </a:r>
              </a:p>
              <a:p>
                <a:pPr marR="0" lvl="0" algn="l" defTabSz="914400" rtl="0" eaLnBrk="1" fontAlgn="auto" latinLnBrk="0" hangingPunct="1">
                  <a:lnSpc>
                    <a:spcPct val="16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Energy balance for non-isothermal multiple reactions</a:t>
                </a:r>
              </a:p>
              <a:p>
                <a:pPr algn="ctr"/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dT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dt</m:t>
                        </m:r>
                      </m:den>
                    </m:f>
                    <m:r>
                      <a:rPr lang="en-US" sz="240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Q</m:t>
                            </m:r>
                          </m:e>
                        </m:acc>
                        <m:r>
                          <a:rPr lang="en-US" sz="2400">
                            <a:latin typeface="Cambria Math"/>
                          </a:rPr>
                          <m:t> 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/>
                                  </a:rPr>
                                  <m:t>W</m:t>
                                </m:r>
                              </m:e>
                            </m:acc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S</m:t>
                            </m:r>
                          </m:sub>
                        </m:sSub>
                        <m:r>
                          <a:rPr lang="en-US" sz="2400">
                            <a:latin typeface="Cambria Math"/>
                          </a:rPr>
                          <m:t> + </m:t>
                        </m:r>
                        <m:nary>
                          <m:naryPr>
                            <m:chr m:val="∑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i</m:t>
                            </m:r>
                            <m:r>
                              <a:rPr lang="en-US" sz="2400">
                                <a:latin typeface="Cambria Math"/>
                              </a:rPr>
                              <m:t>=1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q</m:t>
                            </m:r>
                          </m:sup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/>
                                  </a:rPr>
                                  <m:t>r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/>
                                  </a:rPr>
                                  <m:t>ij</m:t>
                                </m:r>
                              </m:sub>
                            </m:sSub>
                          </m:e>
                        </m:nary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V</m:t>
                        </m:r>
                        <m:r>
                          <a:rPr lang="en-US" sz="2400">
                            <a:latin typeface="Cambria Math"/>
                          </a:rPr>
                          <m:t>∆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  <a:ea typeface="Cambria Math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  <a:ea typeface="Cambria Math"/>
                              </a:rPr>
                              <m:t>Rx</m:t>
                            </m:r>
                            <m:r>
                              <a:rPr lang="en-US" sz="2400">
                                <a:latin typeface="Cambria Math"/>
                                <a:ea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  <a:ea typeface="Cambria Math"/>
                              </a:rPr>
                              <m:t>i</m:t>
                            </m:r>
                          </m:sub>
                        </m:sSub>
                        <m:r>
                          <a:rPr lang="en-US" sz="2400">
                            <a:latin typeface="Cambria Math"/>
                            <a:ea typeface="Cambria Math"/>
                          </a:rPr>
                          <m:t> </m:t>
                        </m:r>
                      </m:num>
                      <m:den>
                        <m:nary>
                          <m:naryPr>
                            <m:chr m:val="∑"/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naryPr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  <a:ea typeface="Cambria Math"/>
                              </a:rPr>
                              <m:t>j</m:t>
                            </m:r>
                            <m:r>
                              <a:rPr lang="en-US" sz="2400">
                                <a:latin typeface="Cambria Math"/>
                                <a:ea typeface="Cambria Math"/>
                              </a:rPr>
                              <m:t>=1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  <a:ea typeface="Cambria Math"/>
                              </a:rPr>
                              <m:t>m</m:t>
                            </m:r>
                          </m:sup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/>
                                  </a:rPr>
                                  <m:t>N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/>
                                  </a:rPr>
                                  <m:t>j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/>
                                  </a:rPr>
                                  <m:t>C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/>
                                  </a:rPr>
                                  <m:t>Pj</m:t>
                                </m:r>
                              </m:sub>
                            </m:sSub>
                          </m:e>
                        </m:nary>
                      </m:den>
                    </m:f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(3.68)</a:t>
                </a:r>
              </a:p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        q = number of multiple reactions  </a:t>
                </a:r>
              </a:p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m = species occurring in batch reactor</a:t>
                </a:r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92EC27C-E916-2C64-540E-94D10F5650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052" y="890741"/>
                <a:ext cx="11728173" cy="3830600"/>
              </a:xfrm>
              <a:prstGeom prst="rect">
                <a:avLst/>
              </a:prstGeom>
              <a:blipFill>
                <a:blip r:embed="rId2"/>
                <a:stretch>
                  <a:fillRect l="-1040" t="-109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009186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AFFC0C3-7B39-0D9C-CCD1-B5048DA049B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600" y="861393"/>
                <a:ext cx="10972800" cy="5264772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chemical engineer wants to produce ethanol from glucose using fermentation process which is carried out in an adiabatic batch reactor. In the reaction, glucose (C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is converted in to ethanol (C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OH) and carbon dioxide (CO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). The overall reaction can be represented as: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→ 2C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OH + 2CO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A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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2 B + 2 C                                          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Rate Law: r = k*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Determine   the conversion, temperature and concentration profiles as a function of time when the reaction time is reached up to 90 min.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AFFC0C3-7B39-0D9C-CCD1-B5048DA049B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861393"/>
                <a:ext cx="10972800" cy="5264772"/>
              </a:xfrm>
              <a:blipFill>
                <a:blip r:embed="rId2"/>
                <a:stretch>
                  <a:fillRect l="-833" t="-926" r="-8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665458-F1AB-9001-1C84-42BA6FB4F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43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649BC45-14E2-E782-9613-310A85499579}"/>
              </a:ext>
            </a:extLst>
          </p:cNvPr>
          <p:cNvSpPr txBox="1">
            <a:spLocks/>
          </p:cNvSpPr>
          <p:nvPr/>
        </p:nvSpPr>
        <p:spPr>
          <a:xfrm>
            <a:off x="1709531" y="304799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3.2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3C38750-8C03-F9B4-0D45-9899D21B9756}"/>
              </a:ext>
            </a:extLst>
          </p:cNvPr>
          <p:cNvCxnSpPr>
            <a:cxnSpLocks/>
          </p:cNvCxnSpPr>
          <p:nvPr/>
        </p:nvCxnSpPr>
        <p:spPr>
          <a:xfrm>
            <a:off x="0" y="73549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8A65D72-1219-2562-F247-C91E2C2F409F}"/>
              </a:ext>
            </a:extLst>
          </p:cNvPr>
          <p:cNvCxnSpPr>
            <a:cxnSpLocks/>
          </p:cNvCxnSpPr>
          <p:nvPr/>
        </p:nvCxnSpPr>
        <p:spPr>
          <a:xfrm>
            <a:off x="0" y="62815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9E1F652-337A-CB50-6420-3198A7ACF7E0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5106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527EA1-96AB-E2D9-BF19-FF5BEFDF9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AFF233B-96AE-7B46-DACD-475DA44FA0C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98174" y="735495"/>
                <a:ext cx="11708296" cy="5390670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Design Data and information 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Standard heat of formations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​) for each component at 298K: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-1273 J/mol;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OH) = -277 J/mol;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(CO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-394 J/mol</a:t>
                </a:r>
              </a:p>
              <a:p>
                <a:pPr marL="0" lv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Specific Heat Capacities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baseline="-2500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at 298K: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baseline="-2500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6.6 J/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mol·K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baseline="-2500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OH) = 2.44 J/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mol·K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baseline="-2500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0.86 J/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mol·K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Initial feed temperature (T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25°C; Rate constant at initial temperature (k at T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​) = 0.02 L/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mol·min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activation energy (E) = 60 J/mol; Initial concentration of glucose = 1.5 mol/L; universal gas constant (R): 8.314 J/(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mol·K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); Molecular weight for ethanol= 46.08g/mol.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AFF233B-96AE-7B46-DACD-475DA44FA0C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8174" y="735495"/>
                <a:ext cx="11708296" cy="5390670"/>
              </a:xfrm>
              <a:blipFill>
                <a:blip r:embed="rId2"/>
                <a:stretch>
                  <a:fillRect l="-833" t="-905" r="-7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6C37D4-0E13-823F-C5A5-B8E667B92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44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811DAC7-0D00-10B6-3137-55B7EB8E9CA4}"/>
              </a:ext>
            </a:extLst>
          </p:cNvPr>
          <p:cNvSpPr txBox="1">
            <a:spLocks/>
          </p:cNvSpPr>
          <p:nvPr/>
        </p:nvSpPr>
        <p:spPr>
          <a:xfrm>
            <a:off x="1709531" y="304799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7D21FBF-EF77-398B-D4ED-7E03F0D12DE1}"/>
              </a:ext>
            </a:extLst>
          </p:cNvPr>
          <p:cNvCxnSpPr>
            <a:cxnSpLocks/>
          </p:cNvCxnSpPr>
          <p:nvPr/>
        </p:nvCxnSpPr>
        <p:spPr>
          <a:xfrm>
            <a:off x="0" y="73549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DD24766-08D4-07AF-A688-FF3AEAABFF25}"/>
              </a:ext>
            </a:extLst>
          </p:cNvPr>
          <p:cNvCxnSpPr>
            <a:cxnSpLocks/>
          </p:cNvCxnSpPr>
          <p:nvPr/>
        </p:nvCxnSpPr>
        <p:spPr>
          <a:xfrm>
            <a:off x="0" y="62815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5C2F5E5-92DC-A2D6-D687-68A2D0C960F6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75161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1F0F79-53F6-A5EA-367D-93C3747AE8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D6FF519-D351-0CE7-07C4-AD19381D6B1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98174" y="735495"/>
                <a:ext cx="11708296" cy="539067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</a:t>
                </a:r>
              </a:p>
              <a:p>
                <a:pPr marL="0" indent="0">
                  <a:buNone/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energy balance equation for non-isothermal batch reactor is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𝑑𝑇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</m:acc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+(−∆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𝑅𝑥</m:t>
                            </m:r>
                          </m:sub>
                        </m:s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)(−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𝑉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(</m:t>
                        </m:r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l-GR" sz="2800" i="1">
                                    <a:latin typeface="Cambria Math" panose="02040503050406030204" pitchFamily="18" charset="0"/>
                                  </a:rPr>
                                  <m:t>𝛩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+∆</m:t>
                            </m:r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𝑃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sub>
                            </m:sSub>
                          </m:e>
                        </m:nary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(3.52)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Using the given data, simulate the </a:t>
                </a:r>
                <a:r>
                  <a:rPr lang="en-US" sz="24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conversion, concentrations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(species A, B &amp; C) and temperatures distributions as a function of time using polymath program, demonstrate the plots and   discuss the simulation results. 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D6FF519-D351-0CE7-07C4-AD19381D6B1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8174" y="735495"/>
                <a:ext cx="11708296" cy="5390670"/>
              </a:xfrm>
              <a:blipFill>
                <a:blip r:embed="rId2"/>
                <a:stretch>
                  <a:fillRect l="-1093" t="-1244" r="-7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5C58D7-F9EB-C071-F93E-0A3EA9394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45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B3E054F-D875-3574-62B8-29531C8E3F72}"/>
              </a:ext>
            </a:extLst>
          </p:cNvPr>
          <p:cNvSpPr txBox="1">
            <a:spLocks/>
          </p:cNvSpPr>
          <p:nvPr/>
        </p:nvSpPr>
        <p:spPr>
          <a:xfrm>
            <a:off x="1709531" y="304799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8104536-B604-E35B-58A9-63596D0117E2}"/>
              </a:ext>
            </a:extLst>
          </p:cNvPr>
          <p:cNvCxnSpPr>
            <a:cxnSpLocks/>
          </p:cNvCxnSpPr>
          <p:nvPr/>
        </p:nvCxnSpPr>
        <p:spPr>
          <a:xfrm>
            <a:off x="0" y="73549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15701CA-13DD-6FDF-19A3-DD37A70E3539}"/>
              </a:ext>
            </a:extLst>
          </p:cNvPr>
          <p:cNvCxnSpPr>
            <a:cxnSpLocks/>
          </p:cNvCxnSpPr>
          <p:nvPr/>
        </p:nvCxnSpPr>
        <p:spPr>
          <a:xfrm>
            <a:off x="0" y="62815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712380A7-5FC1-B0DE-7047-CB96F15D2AC1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30689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DAD803-6DF7-1EB9-D58C-F0DEEE131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2D5EBF-4A58-8FCD-EDBE-93EBB56983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8174" y="735495"/>
            <a:ext cx="11708296" cy="5390670"/>
          </a:xfrm>
        </p:spPr>
        <p:txBody>
          <a:bodyPr>
            <a:normAutofit fontScale="47500" lnSpcReduction="20000"/>
          </a:bodyPr>
          <a:lstStyle/>
          <a:p>
            <a:pPr marL="0" lvl="0" indent="0">
              <a:buNone/>
            </a:pPr>
            <a:r>
              <a:rPr lang="en-US" sz="49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Conversion and reaction temperature profiles as a function of reaction time</a:t>
            </a:r>
            <a:endParaRPr lang="en-US" sz="49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49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Polymath program using polymath 6.10- trial version software tool:</a:t>
            </a:r>
            <a:endParaRPr lang="en-US" sz="49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d(X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/ d(t) = k*C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C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 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*(1-X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*(1-X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#Reaction of A-----------&gt; 2B+2C </a:t>
            </a:r>
          </a:p>
          <a:p>
            <a:pPr marL="0" indent="0">
              <a:buNone/>
            </a:pP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(0) = 0 # initial </a:t>
            </a:r>
            <a:r>
              <a:rPr lang="en-US" sz="4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convrsion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k=k0*</a:t>
            </a:r>
            <a:r>
              <a:rPr lang="en-US" sz="4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(-E/(R*T)) # L/</a:t>
            </a:r>
            <a:r>
              <a:rPr lang="en-US" sz="4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mol.min</a:t>
            </a:r>
            <a:endParaRPr lang="en-US" sz="4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=0.02 # L/ mol.min, E=60# J/mol, C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=1.5 # mol/L, R=8.314 # J/ </a:t>
            </a:r>
            <a:r>
              <a:rPr lang="en-US" sz="4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mol.K</a:t>
            </a:r>
            <a:endParaRPr lang="en-US" sz="4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d(T) / d(t) = (-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4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9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Rx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*(-</a:t>
            </a:r>
            <a:r>
              <a:rPr lang="en-US" sz="4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49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))/(C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*(1-X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)*C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+ 2*C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*X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PB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+2*C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*X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PC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#Adiabtic system</a:t>
            </a:r>
          </a:p>
          <a:p>
            <a:pPr marL="0" indent="0">
              <a:buNone/>
            </a:pP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T(0) = 298 # K</a:t>
            </a:r>
          </a:p>
          <a:p>
            <a:pPr marL="0" indent="0">
              <a:buNone/>
            </a:pPr>
            <a:r>
              <a:rPr lang="en-US" sz="4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49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=-k*C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*(1-X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*(1-X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# mol/</a:t>
            </a:r>
            <a:r>
              <a:rPr lang="en-US" sz="4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L.min</a:t>
            </a:r>
            <a:endParaRPr lang="en-US" sz="4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4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9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Rx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2*(H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C0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+H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)-H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# J/mol</a:t>
            </a:r>
          </a:p>
          <a:p>
            <a:pPr marL="0" indent="0">
              <a:buNone/>
            </a:pP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-1273 # J/mol, H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-277 # J/mol, H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C0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-394 # J/mol, C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6.6#  J/ </a:t>
            </a:r>
            <a:r>
              <a:rPr lang="en-US" sz="4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mol.K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PB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2.44#  J/ </a:t>
            </a:r>
            <a:r>
              <a:rPr lang="en-US" sz="4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mol.K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49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PC</a:t>
            </a: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0.86#  J/ </a:t>
            </a:r>
            <a:r>
              <a:rPr lang="en-US" sz="4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mol.K</a:t>
            </a:r>
            <a:endParaRPr lang="en-US" sz="4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t(0)=0 # min</a:t>
            </a:r>
          </a:p>
          <a:p>
            <a:pPr marL="0" indent="0">
              <a:buNone/>
            </a:pPr>
            <a:r>
              <a:rPr lang="en-US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t(f)= 90 # min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A89309-9624-30C2-531C-66829DE12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46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D380154-3118-EA8C-94F9-0E56EE6E2648}"/>
              </a:ext>
            </a:extLst>
          </p:cNvPr>
          <p:cNvSpPr txBox="1">
            <a:spLocks/>
          </p:cNvSpPr>
          <p:nvPr/>
        </p:nvSpPr>
        <p:spPr>
          <a:xfrm>
            <a:off x="1709531" y="304799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1DD25C2-6270-7CE4-24B8-1769DA283CBD}"/>
              </a:ext>
            </a:extLst>
          </p:cNvPr>
          <p:cNvCxnSpPr>
            <a:cxnSpLocks/>
          </p:cNvCxnSpPr>
          <p:nvPr/>
        </p:nvCxnSpPr>
        <p:spPr>
          <a:xfrm>
            <a:off x="0" y="73549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255C68C-E506-B54D-1E08-CAED2D2E9097}"/>
              </a:ext>
            </a:extLst>
          </p:cNvPr>
          <p:cNvCxnSpPr>
            <a:cxnSpLocks/>
          </p:cNvCxnSpPr>
          <p:nvPr/>
        </p:nvCxnSpPr>
        <p:spPr>
          <a:xfrm>
            <a:off x="0" y="62815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177D5E82-CAFA-1B37-7A94-424A90F1CCC8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5357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CFA8EE-5AB7-39E1-BDB6-E72A1D87B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DB0405-68E4-323C-0C93-F874FB7727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8174" y="735495"/>
            <a:ext cx="11708296" cy="53906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Simulation results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Simulation results are depicted in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3.3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(a) conversion vs reaction time, (b) reaction temperature vs reaction time.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14F510-6A83-C306-7B9F-4A045DC96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47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143B20A-0EE7-7065-521A-B0FAD1F447CC}"/>
              </a:ext>
            </a:extLst>
          </p:cNvPr>
          <p:cNvSpPr txBox="1">
            <a:spLocks/>
          </p:cNvSpPr>
          <p:nvPr/>
        </p:nvSpPr>
        <p:spPr>
          <a:xfrm>
            <a:off x="1709531" y="304799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4B2AC8C-A3F8-FAA1-8A72-F04F6D5049DC}"/>
              </a:ext>
            </a:extLst>
          </p:cNvPr>
          <p:cNvCxnSpPr>
            <a:cxnSpLocks/>
          </p:cNvCxnSpPr>
          <p:nvPr/>
        </p:nvCxnSpPr>
        <p:spPr>
          <a:xfrm>
            <a:off x="0" y="73549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A0FB49E-4F3A-4D21-B908-B0985FA279F8}"/>
              </a:ext>
            </a:extLst>
          </p:cNvPr>
          <p:cNvCxnSpPr>
            <a:cxnSpLocks/>
          </p:cNvCxnSpPr>
          <p:nvPr/>
        </p:nvCxnSpPr>
        <p:spPr>
          <a:xfrm>
            <a:off x="0" y="62815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F6CCE469-B731-171F-7A4E-918F697948FC}"/>
              </a:ext>
            </a:extLst>
          </p:cNvPr>
          <p:cNvSpPr txBox="1"/>
          <p:nvPr/>
        </p:nvSpPr>
        <p:spPr>
          <a:xfrm>
            <a:off x="8415130" y="2594731"/>
            <a:ext cx="3591340" cy="7346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Figure 3.3 (a) 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conversion vs reaction time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F0F1AC4-4096-59FD-3E96-9DCB57A845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45" y="1958012"/>
            <a:ext cx="8116956" cy="4101886"/>
          </a:xfrm>
          <a:prstGeom prst="rect">
            <a:avLst/>
          </a:prstGeom>
        </p:spPr>
      </p:pic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4B2697A5-F0F6-A81F-0F0E-F6DB6A2FC152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82175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862A71-F62E-E4DA-21AB-CEC564E3C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F4D24C-4EED-56A4-C357-44548E07E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48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470BCEF-C7D4-E15E-4F7E-FFA5D76C0824}"/>
              </a:ext>
            </a:extLst>
          </p:cNvPr>
          <p:cNvSpPr txBox="1">
            <a:spLocks/>
          </p:cNvSpPr>
          <p:nvPr/>
        </p:nvSpPr>
        <p:spPr>
          <a:xfrm>
            <a:off x="1709531" y="304799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64F6258-6BC6-93FF-A724-9C027095ABBC}"/>
              </a:ext>
            </a:extLst>
          </p:cNvPr>
          <p:cNvCxnSpPr>
            <a:cxnSpLocks/>
          </p:cNvCxnSpPr>
          <p:nvPr/>
        </p:nvCxnSpPr>
        <p:spPr>
          <a:xfrm>
            <a:off x="0" y="73549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99B3E5A-7F20-E9CC-8B5A-75E946DF9584}"/>
              </a:ext>
            </a:extLst>
          </p:cNvPr>
          <p:cNvCxnSpPr>
            <a:cxnSpLocks/>
          </p:cNvCxnSpPr>
          <p:nvPr/>
        </p:nvCxnSpPr>
        <p:spPr>
          <a:xfrm>
            <a:off x="0" y="62815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DFE21E1F-BA36-186C-FB46-94252C6A56B4}"/>
              </a:ext>
            </a:extLst>
          </p:cNvPr>
          <p:cNvSpPr txBox="1"/>
          <p:nvPr/>
        </p:nvSpPr>
        <p:spPr>
          <a:xfrm>
            <a:off x="337930" y="5781556"/>
            <a:ext cx="7345018" cy="468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Figure 3.3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(b) reaction temperature vs reaction time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6E457C9-C1A7-B29F-AECF-A6154A214C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695" y="810316"/>
            <a:ext cx="8973380" cy="4845343"/>
          </a:xfrm>
          <a:prstGeom prst="rect">
            <a:avLst/>
          </a:prstGeom>
        </p:spPr>
      </p:pic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52115493-7F72-7DB6-7759-786B676CE8CE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8365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50230A-9163-740D-C30C-5D6861716F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60BEE-E16D-2D8A-4A20-17C7DEF4B4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209" y="565839"/>
            <a:ext cx="11877261" cy="556032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Simulate concentrations of reactant A, product B &amp; by-product C profiles as a function of reaction time.</a:t>
            </a:r>
          </a:p>
          <a:p>
            <a:pPr marL="0" indent="0">
              <a:buNone/>
            </a:pPr>
            <a:r>
              <a:rPr lang="en-US" sz="3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Polymath program:</a:t>
            </a:r>
          </a:p>
          <a:p>
            <a:pPr marL="0" indent="0">
              <a:buNone/>
            </a:pP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d(C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/ d(t) = -k*C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# Reaction of  A-----------&gt; 2B+2C #  mol/ L. min</a:t>
            </a:r>
          </a:p>
          <a:p>
            <a:pPr marL="0" indent="0">
              <a:buNone/>
            </a:pP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(0) = 1.5 # mol/L</a:t>
            </a:r>
          </a:p>
          <a:p>
            <a:pPr marL="0" indent="0">
              <a:buNone/>
            </a:pP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d(C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/ d(t) = 2*k*C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# mol/ L. min, 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(0)=0  # mol/L</a:t>
            </a:r>
          </a:p>
          <a:p>
            <a:pPr marL="0" indent="0">
              <a:buNone/>
            </a:pP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d(C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/ d(t) =2* k*C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# mol/ L. min, 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(0)=0  # mol/L</a:t>
            </a:r>
          </a:p>
          <a:p>
            <a:pPr marL="0" indent="0">
              <a:buNone/>
            </a:pP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k=k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*exp(-E/(R*T)) # L/mol.min</a:t>
            </a:r>
          </a:p>
          <a:p>
            <a:pPr marL="0" indent="0">
              <a:buNone/>
            </a:pP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=0.02 # L/ mol.min, E=60 # J/mol, 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=1.5 # mol/L, R=8.314 # J/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mol.K</a:t>
            </a:r>
            <a:endParaRPr 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d(T) / d(t) = (-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Rx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*(-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))/(C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PB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PC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#Adiabtic system</a:t>
            </a:r>
          </a:p>
          <a:p>
            <a:pPr marL="0" indent="0">
              <a:buNone/>
            </a:pP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T(0) = 298 # K</a:t>
            </a:r>
          </a:p>
          <a:p>
            <a:pPr marL="0" indent="0">
              <a:buNone/>
            </a:pP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-k*C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# mol/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L.min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Rx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2*(H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C0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+H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)-H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# J/mol</a:t>
            </a:r>
          </a:p>
          <a:p>
            <a:pPr marL="0" indent="0">
              <a:buNone/>
            </a:pP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-1273 # J/mol, H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-277 # J/mol, H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C0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-394 # J/mol, 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6.6#  J/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mol.K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PB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2.44#  J/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mol.K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3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PC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0.86#  J/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mol.K</a:t>
            </a:r>
            <a:endParaRPr 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t(0)=0 # min</a:t>
            </a:r>
          </a:p>
          <a:p>
            <a:pPr marL="0" indent="0">
              <a:buNone/>
            </a:pP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t(f)= 90 # min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B94BA9-0C04-CB75-57B1-080EAF2B5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49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49302CB-8893-CD82-B9C1-36B0AEF8F55F}"/>
              </a:ext>
            </a:extLst>
          </p:cNvPr>
          <p:cNvSpPr txBox="1">
            <a:spLocks/>
          </p:cNvSpPr>
          <p:nvPr/>
        </p:nvSpPr>
        <p:spPr>
          <a:xfrm>
            <a:off x="1530627" y="126584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2F93CFB-1DBF-36A3-6DA5-97FB11AA6D08}"/>
              </a:ext>
            </a:extLst>
          </p:cNvPr>
          <p:cNvCxnSpPr>
            <a:cxnSpLocks/>
          </p:cNvCxnSpPr>
          <p:nvPr/>
        </p:nvCxnSpPr>
        <p:spPr>
          <a:xfrm>
            <a:off x="0" y="49101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51A9783-7BCB-FC1A-88C4-5F96CA30B1C9}"/>
              </a:ext>
            </a:extLst>
          </p:cNvPr>
          <p:cNvCxnSpPr>
            <a:cxnSpLocks/>
          </p:cNvCxnSpPr>
          <p:nvPr/>
        </p:nvCxnSpPr>
        <p:spPr>
          <a:xfrm>
            <a:off x="0" y="62815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EF80A83C-8483-AF8E-783E-A79C78F1A8C4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632083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E0AB6B-6CEE-6539-AD72-D8FCC970A5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71E1AC-E4DC-DD2B-2179-05B7412D5E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209" y="565839"/>
            <a:ext cx="11877261" cy="556032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Simulation results 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Simulation results are depicted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3.4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concentrations of reactant A, product B and by-product C vs reaction time.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550C3-F055-F078-ADA2-9778FCB39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50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EB29FFA-451D-63B8-42E8-7E016730FAAA}"/>
              </a:ext>
            </a:extLst>
          </p:cNvPr>
          <p:cNvSpPr txBox="1">
            <a:spLocks/>
          </p:cNvSpPr>
          <p:nvPr/>
        </p:nvSpPr>
        <p:spPr>
          <a:xfrm>
            <a:off x="1530627" y="126584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5AF8532-B78C-216B-3876-C68C39D31ABA}"/>
              </a:ext>
            </a:extLst>
          </p:cNvPr>
          <p:cNvCxnSpPr>
            <a:cxnSpLocks/>
          </p:cNvCxnSpPr>
          <p:nvPr/>
        </p:nvCxnSpPr>
        <p:spPr>
          <a:xfrm>
            <a:off x="0" y="49101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9BE31CE-4099-149D-1D8F-D0EF570E70FA}"/>
              </a:ext>
            </a:extLst>
          </p:cNvPr>
          <p:cNvCxnSpPr>
            <a:cxnSpLocks/>
          </p:cNvCxnSpPr>
          <p:nvPr/>
        </p:nvCxnSpPr>
        <p:spPr>
          <a:xfrm>
            <a:off x="0" y="62815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7D532B4F-063A-74E2-6B2E-2AB4208CA947}"/>
              </a:ext>
            </a:extLst>
          </p:cNvPr>
          <p:cNvSpPr txBox="1"/>
          <p:nvPr/>
        </p:nvSpPr>
        <p:spPr>
          <a:xfrm>
            <a:off x="8994912" y="1437122"/>
            <a:ext cx="2733261" cy="24439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Figure 3.4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Concentrations of reactant A, product B, and by-product C vs reaction time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5D89CCE-71D6-7F53-D893-3EF6276BAD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11942"/>
            <a:ext cx="9144000" cy="4480560"/>
          </a:xfrm>
          <a:prstGeom prst="rect">
            <a:avLst/>
          </a:prstGeom>
        </p:spPr>
      </p:pic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4CC5116-BBF0-ED0B-0659-EF4DC86A8FD7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78599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235" y="553623"/>
            <a:ext cx="11678478" cy="5171316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Observations:</a:t>
            </a:r>
            <a:endParaRPr lang="en-US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fermentation process is an exothermic reaction.</a:t>
            </a:r>
          </a:p>
          <a:p>
            <a:pPr lvl="0" algn="just">
              <a:lnSpc>
                <a:spcPct val="150000"/>
              </a:lnSpc>
            </a:pP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conversion of reactant A and reaction temperature are increased with reaction time (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3.3</a:t>
            </a: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lvl="0" algn="just">
              <a:lnSpc>
                <a:spcPct val="150000"/>
              </a:lnSpc>
            </a:pP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concentration of the reactant A is decreased with reaction time because some portion of it is converted into product B and by-product C.  </a:t>
            </a:r>
          </a:p>
          <a:p>
            <a:pPr lvl="0" algn="just">
              <a:lnSpc>
                <a:spcPct val="150000"/>
              </a:lnSpc>
            </a:pP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concentrations of product B and by-product C are increased with reaction time, with the same quantity (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3.4</a:t>
            </a: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lvl="0" algn="just">
              <a:lnSpc>
                <a:spcPct val="150000"/>
              </a:lnSpc>
            </a:pP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B and by-product C are plotted along the same line (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3.4</a:t>
            </a: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591EA9-B3B3-F840-329B-ED15D3929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51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6BD19C0-0203-E313-F2A4-3D0DC92D88B4}"/>
              </a:ext>
            </a:extLst>
          </p:cNvPr>
          <p:cNvCxnSpPr>
            <a:cxnSpLocks/>
          </p:cNvCxnSpPr>
          <p:nvPr/>
        </p:nvCxnSpPr>
        <p:spPr>
          <a:xfrm flipV="1">
            <a:off x="-99391" y="467482"/>
            <a:ext cx="12192000" cy="8614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374ED0D-4D93-FF09-C742-3BBC21E6E65D}"/>
              </a:ext>
            </a:extLst>
          </p:cNvPr>
          <p:cNvCxnSpPr>
            <a:cxnSpLocks/>
          </p:cNvCxnSpPr>
          <p:nvPr/>
        </p:nvCxnSpPr>
        <p:spPr>
          <a:xfrm>
            <a:off x="69574" y="6326534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0B2277F-1A4A-EF8C-0BB5-35C4C1EDF9EB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0AB0710-40A9-0439-1F70-629E1FAEE049}"/>
              </a:ext>
            </a:extLst>
          </p:cNvPr>
          <p:cNvSpPr txBox="1">
            <a:spLocks/>
          </p:cNvSpPr>
          <p:nvPr/>
        </p:nvSpPr>
        <p:spPr>
          <a:xfrm>
            <a:off x="1530627" y="126584"/>
            <a:ext cx="82296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8077795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7A0346-E90B-4421-85BD-B06E86A84D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6ECE2-3C55-DA5E-E738-D899429677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661" y="762001"/>
            <a:ext cx="11797748" cy="541019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For non-isothermal batch reactor,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concentrations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reaction rate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and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conversion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are  functions of reaction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time and reaction temperature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Determining reaction temperature, conversion, reaction time  and size or volume of  reactor are main aims of non-isothermal batch reactor design.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non-isothermal operation, the change in heat of reaction at a temperature of T is sum the change in standard heat of reaction and the change in enthalpy from T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T 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non-isothermal ideal batch reactor , both materials and energy balance equations must be solved simultaneously since they are mutually dependent.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A8D7AF-4119-F5A9-196A-95745CE3F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5B27A10-0CE6-4368-1C1F-C31D73AC5872}"/>
              </a:ext>
            </a:extLst>
          </p:cNvPr>
          <p:cNvCxnSpPr>
            <a:cxnSpLocks/>
          </p:cNvCxnSpPr>
          <p:nvPr/>
        </p:nvCxnSpPr>
        <p:spPr>
          <a:xfrm flipV="1">
            <a:off x="0" y="685800"/>
            <a:ext cx="12264887" cy="7620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1A48EE5-CF87-89F1-081B-63CD6AC73810}"/>
              </a:ext>
            </a:extLst>
          </p:cNvPr>
          <p:cNvCxnSpPr>
            <a:cxnSpLocks/>
          </p:cNvCxnSpPr>
          <p:nvPr/>
        </p:nvCxnSpPr>
        <p:spPr>
          <a:xfrm>
            <a:off x="0" y="6285810"/>
            <a:ext cx="12192000" cy="10933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136160EB-578B-13C4-FE77-66CCF69DB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0" y="228605"/>
            <a:ext cx="7616687" cy="341671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2.5. Summary 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6F47527-2FA4-F668-D682-527A33686143}"/>
              </a:ext>
            </a:extLst>
          </p:cNvPr>
          <p:cNvSpPr txBox="1">
            <a:spLocks/>
          </p:cNvSpPr>
          <p:nvPr/>
        </p:nvSpPr>
        <p:spPr>
          <a:xfrm>
            <a:off x="3150704" y="641129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657126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EA49C-386E-F71F-ED1C-965F5DDCA2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F7D4A-C980-6916-A499-D3AA3ED5D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6095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76877-BF5E-9E3E-41DD-4C9DF7E0EA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078" y="761998"/>
            <a:ext cx="11201400" cy="353170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Reaction Engineering,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Levenspiel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 John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Wiely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 Sons, 3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2011.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Elements of Chemical Engineering, Fogler, HS Prentice- Hall Inc Prentice- Hall Inc,5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2015.</a:t>
            </a:r>
          </a:p>
          <a:p>
            <a:pPr marL="914400" lvl="2" indent="0" algn="ctr">
              <a:buNone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7FC465-448C-42A1-4A63-A52EDD772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B44EC-D1D5-489E-90E0-E768BB02DA9D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53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CAF3C81-D0FC-4333-E240-F20AF8F45C66}"/>
              </a:ext>
            </a:extLst>
          </p:cNvPr>
          <p:cNvCxnSpPr>
            <a:cxnSpLocks/>
          </p:cNvCxnSpPr>
          <p:nvPr/>
        </p:nvCxnSpPr>
        <p:spPr>
          <a:xfrm>
            <a:off x="0" y="6858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004906-8174-0779-64DD-55C696101DC2}"/>
              </a:ext>
            </a:extLst>
          </p:cNvPr>
          <p:cNvCxnSpPr>
            <a:cxnSpLocks/>
          </p:cNvCxnSpPr>
          <p:nvPr/>
        </p:nvCxnSpPr>
        <p:spPr>
          <a:xfrm flipV="1">
            <a:off x="0" y="6213889"/>
            <a:ext cx="12192000" cy="70957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7BB671B-DE93-79F6-383C-44C6F83B0B5A}"/>
              </a:ext>
            </a:extLst>
          </p:cNvPr>
          <p:cNvSpPr txBox="1">
            <a:spLocks/>
          </p:cNvSpPr>
          <p:nvPr/>
        </p:nvSpPr>
        <p:spPr>
          <a:xfrm>
            <a:off x="2362200" y="63941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AF10A07-8E49-784C-CF99-D0BE12E0A4C8}"/>
              </a:ext>
            </a:extLst>
          </p:cNvPr>
          <p:cNvSpPr txBox="1">
            <a:spLocks/>
          </p:cNvSpPr>
          <p:nvPr/>
        </p:nvSpPr>
        <p:spPr>
          <a:xfrm>
            <a:off x="1676400" y="4038601"/>
            <a:ext cx="8229600" cy="106679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sz="7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1892967440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838</TotalTime>
  <Words>4977</Words>
  <Application>Microsoft Office PowerPoint</Application>
  <PresentationFormat>Widescreen</PresentationFormat>
  <Paragraphs>471</Paragraphs>
  <Slides>53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53</vt:i4>
      </vt:variant>
    </vt:vector>
  </HeadingPairs>
  <TitlesOfParts>
    <vt:vector size="61" baseType="lpstr">
      <vt:lpstr>Arial</vt:lpstr>
      <vt:lpstr>Calibri</vt:lpstr>
      <vt:lpstr>Cambria Math</vt:lpstr>
      <vt:lpstr>Tahoma</vt:lpstr>
      <vt:lpstr>Times New Roman</vt:lpstr>
      <vt:lpstr>Wingdings</vt:lpstr>
      <vt:lpstr>2_Office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Cont’d</vt:lpstr>
      <vt:lpstr>Cont’d</vt:lpstr>
      <vt:lpstr>Cont’d</vt:lpstr>
      <vt:lpstr>2.2 Reaction time and auxiliary time</vt:lpstr>
      <vt:lpstr>2.3. The size or  volume of batch reactor</vt:lpstr>
      <vt:lpstr>Cont’d</vt:lpstr>
      <vt:lpstr>PowerPoint Presentation</vt:lpstr>
      <vt:lpstr>PowerPoint Presentation</vt:lpstr>
      <vt:lpstr>Cont’d</vt:lpstr>
      <vt:lpstr>Cont’d</vt:lpstr>
      <vt:lpstr>Cont’d</vt:lpstr>
      <vt:lpstr>Cont’d</vt:lpstr>
      <vt:lpstr>Cont’d</vt:lpstr>
      <vt:lpstr>Cont’d</vt:lpstr>
      <vt:lpstr>Cont’d </vt:lpstr>
      <vt:lpstr>Cont’d </vt:lpstr>
      <vt:lpstr>Cont’d 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 </vt:lpstr>
      <vt:lpstr>Cont’d</vt:lpstr>
      <vt:lpstr>Cont’d</vt:lpstr>
      <vt:lpstr>Cont’d</vt:lpstr>
      <vt:lpstr>Design of non-isothermal ideal batch reactor with  adiabatic operation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Design of non-isothermal   ideal batch reactor  with  non-adiabatic operation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2.5. Summary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184</cp:revision>
  <dcterms:created xsi:type="dcterms:W3CDTF">2025-09-15T06:04:09Z</dcterms:created>
  <dcterms:modified xsi:type="dcterms:W3CDTF">2025-09-21T15:08:04Z</dcterms:modified>
</cp:coreProperties>
</file>