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ink/ink5.xml" ContentType="application/inkml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</p:sldMasterIdLst>
  <p:notesMasterIdLst>
    <p:notesMasterId r:id="rId63"/>
  </p:notesMasterIdLst>
  <p:sldIdLst>
    <p:sldId id="258" r:id="rId5"/>
    <p:sldId id="364" r:id="rId6"/>
    <p:sldId id="365" r:id="rId7"/>
    <p:sldId id="368" r:id="rId8"/>
    <p:sldId id="375" r:id="rId9"/>
    <p:sldId id="376" r:id="rId10"/>
    <p:sldId id="391" r:id="rId11"/>
    <p:sldId id="277" r:id="rId12"/>
    <p:sldId id="424" r:id="rId13"/>
    <p:sldId id="369" r:id="rId14"/>
    <p:sldId id="370" r:id="rId15"/>
    <p:sldId id="371" r:id="rId16"/>
    <p:sldId id="377" r:id="rId17"/>
    <p:sldId id="367" r:id="rId18"/>
    <p:sldId id="372" r:id="rId19"/>
    <p:sldId id="373" r:id="rId20"/>
    <p:sldId id="393" r:id="rId21"/>
    <p:sldId id="292" r:id="rId22"/>
    <p:sldId id="374" r:id="rId23"/>
    <p:sldId id="295" r:id="rId24"/>
    <p:sldId id="394" r:id="rId25"/>
    <p:sldId id="293" r:id="rId26"/>
    <p:sldId id="395" r:id="rId27"/>
    <p:sldId id="360" r:id="rId28"/>
    <p:sldId id="396" r:id="rId29"/>
    <p:sldId id="397" r:id="rId30"/>
    <p:sldId id="399" r:id="rId31"/>
    <p:sldId id="404" r:id="rId32"/>
    <p:sldId id="405" r:id="rId33"/>
    <p:sldId id="400" r:id="rId34"/>
    <p:sldId id="401" r:id="rId35"/>
    <p:sldId id="406" r:id="rId36"/>
    <p:sldId id="407" r:id="rId37"/>
    <p:sldId id="408" r:id="rId38"/>
    <p:sldId id="352" r:id="rId39"/>
    <p:sldId id="409" r:id="rId40"/>
    <p:sldId id="353" r:id="rId41"/>
    <p:sldId id="354" r:id="rId42"/>
    <p:sldId id="357" r:id="rId43"/>
    <p:sldId id="358" r:id="rId44"/>
    <p:sldId id="299" r:id="rId45"/>
    <p:sldId id="298" r:id="rId46"/>
    <p:sldId id="410" r:id="rId47"/>
    <p:sldId id="411" r:id="rId48"/>
    <p:sldId id="413" r:id="rId49"/>
    <p:sldId id="415" r:id="rId50"/>
    <p:sldId id="416" r:id="rId51"/>
    <p:sldId id="333" r:id="rId52"/>
    <p:sldId id="417" r:id="rId53"/>
    <p:sldId id="418" r:id="rId54"/>
    <p:sldId id="379" r:id="rId55"/>
    <p:sldId id="419" r:id="rId56"/>
    <p:sldId id="420" r:id="rId57"/>
    <p:sldId id="421" r:id="rId58"/>
    <p:sldId id="422" r:id="rId59"/>
    <p:sldId id="423" r:id="rId60"/>
    <p:sldId id="280" r:id="rId61"/>
    <p:sldId id="348" r:id="rId6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835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theme" Target="theme/theme1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6701" units="1/cm"/>
          <inkml:channelProperty channel="T" name="resolution" value="1" units="1/dev"/>
        </inkml:channelProperties>
      </inkml:inkSource>
      <inkml:timestamp xml:id="ts0" timeString="2025-09-24T07:22:10.99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9207 16651 0,'-17'0'687,"-1"0"-671,-17 0 15,17 0 0,1 0-31,-1 0 16,0 0 15,1 0-15,-1 18 15,0-18-15,1 0 15,-1 0 0,1 0 0,17 17 1,-18-17-17,0 0 16,1 0 1,-1 0 46,0 0-47,1 0 78,-1 0-30,18 18-1,0 0-47,-18-18-15,1 0 46,17 17 47,0 1-77,0 0 15,0-1 15,0 1-46,17-18 15,-17 17 0,0 1-15,0 0 15,18-18 16,-18 17-31,18-17-1,-18 18 1,0 0 78,17-1-79,1-17 1,-18 18-1,0 0-15,18-18 16,-1 17 15,1-17-15,0 18 62,-1-18-47,1 18 32,-1-18-32,1 0 0,-18 17 16,18-17-31,-1 0 78,1 0 15,0 0-31,-1 0-31,1 0 109,0 0-140,-1 0 31,1 0-32,-1 0 17,-17-17 30,0-1 16,18 18-15,0 0-1,-18-18-46,17 18-1,1 0 1,0-17 15,-18-1 47,17 18-31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6701" units="1/cm"/>
          <inkml:channelProperty channel="T" name="resolution" value="1" units="1/dev"/>
        </inkml:channelProperties>
      </inkml:inkSource>
      <inkml:timestamp xml:id="ts0" timeString="2025-09-24T07:22:41.53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10178 13247 0,'-18'0'750,"0"0"-703,-17 17-31,17-17-1,1 0 1,-1 0 47,1 0-1,17 18-46,-18-18 15,0 18-15,1-18 46,17 17 47,0 1-109,17-18 32,-17 18-1,18-18-15,-18 17 30,18 1 1,-1-18-15,-17 18 14,0-1-30,18-17 62,-1 0-78,1 0 47,0 0 0,-1 0-47,-17-17 31,18 17-15,0 0 15,-18-18 16,17 18-47,1 0 16,-18-18-1,18 18 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9-24T07:33:45.828"/>
    </inkml:context>
    <inkml:brush xml:id="br0">
      <inkml:brushProperty name="width" value="0.1" units="cm"/>
      <inkml:brushProperty name="height" value="0.1" units="cm"/>
      <inkml:brushProperty name="color" value="#AB008B"/>
    </inkml:brush>
  </inkml:definitions>
  <inkml:trace contextRef="#ctx0" brushRef="#br0">0 1 24575,'0'0'-8191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9-24T08:08:21.922"/>
    </inkml:context>
    <inkml:brush xml:id="br0">
      <inkml:brushProperty name="width" value="0.1" units="cm"/>
      <inkml:brushProperty name="height" value="0.1" units="cm"/>
      <inkml:brushProperty name="color" value="#AB008B"/>
    </inkml:brush>
  </inkml:definitions>
  <inkml:trace contextRef="#ctx0" brushRef="#br0">304 16 24575,'0'-1'0,"0"1"0,0-1 0,0 0 0,0 1 0,-1-1 0,1 0 0,0 1 0,0-1 0,-1 0 0,1 1 0,0-1 0,-1 0 0,1 1 0,-1-1 0,1 1 0,-1-1 0,1 1 0,-1-1 0,1 1 0,-1-1 0,1 1 0,-1-1 0,0 1 0,1 0 0,-1-1 0,0 1 0,1 0 0,-1 0 0,0 0 0,0-1 0,1 1 0,-1 0 0,0 0 0,1 0 0,-1 0 0,0 0 0,0 0 0,1 0 0,-1 1 0,0-1 0,-1 0 0,-35 10 0,31-8 0,-17 5 0,5-2 0,1 1 0,0 0 0,-20 12 0,31-15 0,1 0 0,1 0 0,-1 1 0,0 0 0,1 0 0,0 0 0,0 0 0,0 1 0,0-1 0,1 1 0,-1 0 0,1 1 0,1-1 0,-4 6 0,-2 16 0,-11 49 0,0 4 0,15-69 0,1 0 0,0 1 0,1-1 0,0 1 0,1 0 0,0 12 0,1-21 0,0-1 0,0 1 0,0-1 0,1 1 0,-1-1 0,1 0 0,0 1 0,-1-1 0,1 0 0,0 1 0,0-1 0,1 0 0,-1 0 0,0 0 0,1 0 0,0 0 0,-1 0 0,1-1 0,0 1 0,0 0 0,0-1 0,0 0 0,0 1 0,0-1 0,0 0 0,0 0 0,0 0 0,1 0 0,-1 0 0,0-1 0,1 1 0,-1-1 0,1 1 0,-1-1 0,4 0 0,10-1 0,0 0 0,0-1 0,-1 0 0,0-2 0,1 0 0,21-9 0,-15 6 0,0 0 0,31-4 0,65 4-1365,-87 7-5461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9-24T09:03:46.391"/>
    </inkml:context>
    <inkml:brush xml:id="br0">
      <inkml:brushProperty name="width" value="0.1" units="cm"/>
      <inkml:brushProperty name="height" value="0.1" units="cm"/>
      <inkml:brushProperty name="color" value="#AB008B"/>
    </inkml:brush>
  </inkml:definitions>
  <inkml:trace contextRef="#ctx0" brushRef="#br0">518 3 24575,'-67'-1'0,"28"-1"0,0 2 0,-58 8 0,87-6 0,0 1 0,1 1 0,-1-1 0,2 0 0,-1 2 0,-1 0 0,3 0 0,-2 0 0,1 2 0,0-1 0,0 1 0,1 0 0,0 0 0,1-1 0,-8 13 0,-2 3 0,2 1 0,1 0 0,1 1 0,-16 41 0,13-15 0,1 1 0,-6 58 0,19-102 0,0 0 0,0-1 0,1 1 0,-1 0 0,2 0 0,1 14 0,-2-18 0,1-1 0,0 1 0,0 0 0,0-1 0,0 0 0,1 1 0,-2-1 0,2 0 0,0 1 0,0-2 0,-1 1 0,1 0 0,0 0 0,0 0 0,0-1 0,0 1 0,1-1 0,-2 1 0,2-1 0,0 0 0,3 2 0,5 1 0,0-1 0,1-1 0,-1 0 0,0 0 0,19-1 0,61-4 0,-46 0 0,381-2-1079,-409 5 793,11 0-6540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0DDEF4-5B73-4302-8A2A-238EB136696A}" type="datetimeFigureOut">
              <a:rPr lang="en-US" smtClean="0"/>
              <a:t>10/6/2025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995D8A-4E43-4806-AD92-EEFAABDAA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678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A56E1A-04BD-4519-A736-BC2FB720ECD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11486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7D7532-4523-28E3-78A4-A83CF21973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2DF238-F63A-DC8E-752B-510B5EF641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80D01A-E8DE-E7AA-F9CC-C6D0F91754B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0657BC-5722-CC21-2286-E76E35562C3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A56E1A-04BD-4519-A736-BC2FB720ECD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83582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17EE05-1141-A363-8DD6-6FC2C852CA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D7041E-9A2E-6CF7-82D2-188B300CFA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68ED1D-3154-9B5F-AD74-B111D148AB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BAB2C5-B8BA-5001-AAD5-997E87FA945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A56E1A-04BD-4519-A736-BC2FB720ECD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65246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2B231D-A7C0-4F8E-992A-09F408ED90B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81961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CB3B0D-C6B8-65C9-B082-EC4BB82617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7DA8C9-5AD9-DB77-1F35-69374C0A59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4F21CC-24D3-D051-DA34-E332644E30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16D812-AFFC-442D-55B6-82F0A3C50FD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2B231D-A7C0-4F8E-992A-09F408ED90B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8439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399005-908A-0C5F-BD51-449B35033D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484CAB-5664-E9B3-BC08-2B9C2F94A9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8551C9-F16A-FD47-0D29-8A0E10F611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6376DE-D9D7-BCDA-C682-31A9717826A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2B231D-A7C0-4F8E-992A-09F408ED90B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23838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0C555D-44BF-2B2B-347C-F4BEB2AA3B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8908BF-DD39-5F62-0B94-33EC760A73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9BA2E4-C0EF-7AC6-2D9B-501E76E869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250C19-6AF0-19E2-07AA-DCE48D68E38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2B231D-A7C0-4F8E-992A-09F408ED90B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70980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DA88FC-A1A4-EDD0-9AF2-6E4098D8CD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6B2D58-682C-05E8-6E6F-2017BAB41E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ACF6BD-10F0-06CE-7020-8D47652F52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D96478-025E-3E1C-B0A0-B636F784316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2B231D-A7C0-4F8E-992A-09F408ED90B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27663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6EEC63-DF98-5A8E-6B5F-0126D9647E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D426EB-64DD-49A0-CBA4-B11E86A405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B012D1-625A-958C-4FF5-DEBA849D78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788307-9F4E-208A-D982-F72E60DE837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2B231D-A7C0-4F8E-992A-09F408ED90B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03194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D03448-2298-5BC0-8A5B-2B41B7D653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A7B148-C1C7-0249-69C6-CD94F03409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A6E595F-D223-399C-182C-870ACDC32D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D3F76C-EF4D-AF59-8098-FD16781A55E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2B231D-A7C0-4F8E-992A-09F408ED90B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24159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926016-B1B3-E823-E359-C19B793904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FCA1ED-50BB-4E3C-F881-1C0095E2BC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71EB3B2-109F-4230-5367-0DE99623DB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F1BAF9-66C9-2C9B-82EC-FE89CA270DC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2B231D-A7C0-4F8E-992A-09F408ED90B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81192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084535-BF25-FB1E-1A21-63448DFC9D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2B884C-B182-B215-E476-8C573388C2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509EF9-417A-0541-6F3B-9A995AFBD9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9249D5-89D3-80D6-29B4-636BFAEED0C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2B231D-A7C0-4F8E-992A-09F408ED90B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837437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879C3A-742C-4CBB-0F0A-05B0AD79FB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BDF7BF-6BBF-12FA-A8DE-8D4F1997C7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7A94BF8-DBAD-F34D-65E8-821622104A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791280-8223-95D7-59D4-69D4C198481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2B231D-A7C0-4F8E-992A-09F408ED90B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01869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01234E-720D-C64B-A28E-B5F3B6147D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76E0F8A-6F6C-9113-AA30-B6BECE0D98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980A41-0F08-41CC-CEE6-3C7FE4BC7A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8F1689-9820-6C69-1CC2-10CBB5B92F9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2B231D-A7C0-4F8E-992A-09F408ED90B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00795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FE5B5B-6951-7313-2E23-A96DDBC09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E740A4-826A-203C-74E4-228D5DBF77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A83DEFC-2A89-F5BD-690D-8CBB3CC480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F4B193-3F29-77AD-6AC4-FBDAE08FD10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2B231D-A7C0-4F8E-992A-09F408ED90B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98313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BD3E19-1641-081F-5674-F4E238B8F9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789769-00BB-8F41-6299-2964894718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B095A2-1044-720D-C58D-E3E7D3F3C3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6CE5B2-06D9-4863-8293-C1216E91BB7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2B231D-A7C0-4F8E-992A-09F408ED90B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90005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7D411-B2BE-4224-A9FA-A403142C7FD8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8420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30853-D8F3-450C-890C-AE75FF931CFE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162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6ECD4-4891-48D0-949B-F68AEA5D1886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479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BF598-2524-48EB-BB5E-671C2806E1D4}" type="datetime1">
              <a:rPr lang="en-US" smtClean="0"/>
              <a:t>10/6/2025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397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8E3C9-529D-4A01-BAC8-B727876B71DD}" type="datetime1">
              <a:rPr lang="en-US" smtClean="0"/>
              <a:t>10/6/2025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785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9A3D9-7E29-43AC-8023-D80A23DC3E7E}" type="datetime1">
              <a:rPr lang="en-US" smtClean="0"/>
              <a:t>10/6/2025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898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41FE4-F8B2-48DC-B7D4-69C966175052}" type="datetime1">
              <a:rPr lang="en-US" smtClean="0"/>
              <a:t>10/6/2025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666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ACC55-319C-42B2-82A3-A1681959204B}" type="datetime1">
              <a:rPr lang="en-US" smtClean="0"/>
              <a:t>10/6/2025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82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CFFF0-294E-47A3-9A2A-35E8188DAC94}" type="datetime1">
              <a:rPr lang="en-US" smtClean="0"/>
              <a:t>10/6/2025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1202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923D2-C7FA-43C0-B972-C6EEBB96613C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080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EDAA-AFA4-4522-AA55-53A7000B1C76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7698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1E8C1-E533-4C60-B0C2-DB7C0BE0795F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5715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0CFFC-372A-47F5-85F4-1278E3FAD56C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7145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1F33B-560D-4158-BA8F-7D6289E7411E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2567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7E7E9-5F9C-41B7-9767-01F9EA8887B5}" type="datetime1">
              <a:rPr lang="en-US" smtClean="0"/>
              <a:t>10/6/2025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5279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18E68-7721-4EC4-B45D-8E49BED29768}" type="datetime1">
              <a:rPr lang="en-US" smtClean="0"/>
              <a:t>10/6/2025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9062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976C8-04FB-4ED7-B37D-716E895D93CC}" type="datetime1">
              <a:rPr lang="en-US" smtClean="0"/>
              <a:t>10/6/2025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9664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618B2-E485-4A51-A8C1-0F911FE05A20}" type="datetime1">
              <a:rPr lang="en-US" smtClean="0"/>
              <a:t>10/6/2025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4758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C8382-04B9-4ED8-8B34-C62C982703DA}" type="datetime1">
              <a:rPr lang="en-US" smtClean="0"/>
              <a:t>10/6/2025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7402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BD1B3-9808-4B96-9A43-3B0304F45E65}" type="datetime1">
              <a:rPr lang="en-US" smtClean="0"/>
              <a:t>10/6/2025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156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C2078-CED2-42EE-91EC-137AC7F44EAE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2962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A7960-549E-4D36-A75A-CD7C142DDA6B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73923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F6205-B541-E1A1-564E-9098EC42FB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3836B0-9906-60A6-8B9F-828707C111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BC8AA5-AAE2-F874-1783-8A85844E5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BE363-B581-49F0-AF28-8E868565D8F4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B38D9C-083D-F67A-E657-C8CA78E52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8FE6CF-D083-C661-5575-3DFDE460A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90520-E2F9-4393-9F17-6F20885D86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9976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483E6D-9B53-9E7C-CD97-152ADC87B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5E117B-3C2D-D34A-B705-F0DAE7FEA2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9A1FC3-BB5F-D210-6DB5-58E926246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91425-B9B4-481B-BF02-DF3E32170C5D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82C102-24C4-6634-8B55-2DDF365EF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D77DC-F3D8-EAFC-E4B0-F5A790C21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90520-E2F9-4393-9F17-6F20885D86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8206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13C95-B5F5-A99F-6082-F303E7E075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05F5FF-F83D-E6E9-2887-98B73637AB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563B79-3E53-EB8A-DB76-55230E5E8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8A0BF-2CD5-4680-8DB4-58CD61CACE59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13119C-3D96-B463-F725-58F6672A4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E022F1-501C-E909-C9DD-2237907D5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90520-E2F9-4393-9F17-6F20885D86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5052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F27EF6-AC88-0896-C32A-46BC6B27E4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8AA56A-0606-0EA5-85D4-AC7BAC9D2B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917E16-13AD-95F0-A941-34504FA3B5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626E4F-27E0-F297-FA05-D19890A888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8E6D1-8C9B-4B60-B1EE-BFE1E5506A8B}" type="datetime1">
              <a:rPr lang="en-US" smtClean="0"/>
              <a:t>10/6/2025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0A8CFA-383E-D53E-5C4F-40372ED8D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11EB46-DD90-0893-4C0D-AE7BADB68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90520-E2F9-4393-9F17-6F20885D86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59460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C015E-E63B-6066-77FA-421C8CA29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3CBCAC-D074-A7A7-67CA-96C4C2A938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8D800D-593F-194F-08A8-7761163ACF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F4E2F8-7CA3-7812-D5D3-F238799A5D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A87794-4354-FF90-5F3F-08CD11765E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61279F-21C8-ACE8-CC90-FF9BF081C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D502D-10BC-4A2A-9FC0-AB286757D7D7}" type="datetime1">
              <a:rPr lang="en-US" smtClean="0"/>
              <a:t>10/6/2025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9C0D70-AC9F-C5A3-D3ED-087C759286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53256D5-C938-1D53-237D-41FC06533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90520-E2F9-4393-9F17-6F20885D86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46723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DA130-0D38-B747-14FE-D02DF4673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3FA880-DDDF-733E-4ADB-3AC7510BB0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82FC9-A0B7-4C66-811C-82497EB6CCDF}" type="datetime1">
              <a:rPr lang="en-US" smtClean="0"/>
              <a:t>10/6/2025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D8307B2-B5C6-1393-00DA-5887E78A8B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9E2AC7-FC08-0DC8-8686-8ECEA521B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90520-E2F9-4393-9F17-6F20885D86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32813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C13441-8967-8E7F-D69C-A620515FE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CDF07-C1F4-4AF9-BA7C-110BA4E2B00A}" type="datetime1">
              <a:rPr lang="en-US" smtClean="0"/>
              <a:t>10/6/2025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39C995-1FC9-5DD9-3826-F7DA9F4D2D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81DFAF-9A2C-FDB7-2AFA-960D80F7D6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90520-E2F9-4393-9F17-6F20885D86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06289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C962EC-A2AE-C9AA-1713-AF16C9B74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DD9642-BF94-1801-041C-A6AE73603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3F9D67-DE46-AE13-0AB1-333D341476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4FA88B-13E7-6A4A-D295-543638F6D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57C0-A5DC-41DE-9FD4-F2F98E3224F8}" type="datetime1">
              <a:rPr lang="en-US" smtClean="0"/>
              <a:t>10/6/2025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D57105-3AC2-98B9-E0BB-FE485B751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1FD2D7-550D-2B57-E211-FB035017C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90520-E2F9-4393-9F17-6F20885D86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14213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E2F17-CC4A-2FE6-1CFC-3DF79DC2A9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A7E22CA-781C-D0A3-FAE7-C9ADDBB123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AC424F-415B-3738-CBE0-033A9C0B0F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509734-AE60-ED03-2B2E-FBADCF89C2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AC036-6CE3-4F0B-8159-7827ECC206CB}" type="datetime1">
              <a:rPr lang="en-US" smtClean="0"/>
              <a:t>10/6/2025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1B361A-A736-7AE9-64F0-ED4B13EEA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5B5048-BD71-5D42-2E56-3FD625122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90520-E2F9-4393-9F17-6F20885D86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29336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A15111-7727-9804-2471-CF09A8F9B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44C051-748D-232A-4D38-FDC67C85D9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ED749F-48B6-FB6C-07D9-57702D0DB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D5515-6E71-4CCC-9A4E-2FF7701FA617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6CAFF4-9885-A762-7714-D8D97975B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F37268-A101-5D56-1334-0246DEBC7C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90520-E2F9-4393-9F17-6F20885D86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14316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F0F915-E4BD-B9CE-E732-ABE3FA4903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6FEAC6-869B-060B-8ABB-17DB2F9C20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630480-C71B-4F49-AB8F-14EB5E7C5D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31C4-34CC-4703-B4CA-79D54B7973B5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291B76-C484-0D6A-A199-A57BA12AAA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23E8C7-7540-FABF-532A-78E2C4F7E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90520-E2F9-4393-9F17-6F20885D86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9920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AA716-1407-4CF4-937C-61B75F0DE783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97252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17E87-53F4-45E1-A629-BD1D59926785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046675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37D4C-1BA8-4B6B-96C1-C972CDDAD4F0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22945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17C2-5419-4D86-A3FE-ED229089B1D5}" type="datetime1">
              <a:rPr lang="en-US" smtClean="0"/>
              <a:t>10/6/2025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52102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6C408-3C88-49C5-AE63-B8AE51331252}" type="datetime1">
              <a:rPr lang="en-US" smtClean="0"/>
              <a:t>10/6/2025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43979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20398-DDEF-4A9F-80F6-21F6A1CFDCD7}" type="datetime1">
              <a:rPr lang="en-US" smtClean="0"/>
              <a:t>10/6/2025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22733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F2FCA-1BAF-44D1-8A0E-10A330D026FF}" type="datetime1">
              <a:rPr lang="en-US" smtClean="0"/>
              <a:t>10/6/2025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16214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A0CF1-B5E2-456D-84A0-AA2133E97BD6}" type="datetime1">
              <a:rPr lang="en-US" smtClean="0"/>
              <a:t>10/6/2025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4647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18707-EC7E-4281-9490-E5925F0EEE76}" type="datetime1">
              <a:rPr lang="en-US" smtClean="0"/>
              <a:t>10/6/2025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04987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607BC-8FD0-4479-89C4-853DF8234784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16039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A0953-C528-497A-B8EF-A22D4AF51397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146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FB8C45-C5BB-4693-819E-DD67E875CC66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095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4E7E80-250C-4FA1-B564-527701DDD0A7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B44EC-D1D5-489E-90E0-E768BB02DA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595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33D3C0-290E-C56C-80F5-22876CA358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FCC867-8895-F881-97DE-4D0DE01607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F5C22D-9C12-976E-332B-06140A2B20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D6472-F939-4F6A-894A-037BED271D72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B27E5A-12AB-31B6-2885-A6DE7D78DC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DC4CEB-D59E-6559-BD46-07C6B5BE7E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590520-E2F9-4393-9F17-6F20885D86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477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D98BFE-10F1-4120-AEE8-E8F8F35098EF}" type="datetime1">
              <a:rPr lang="en-US" smtClean="0"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FDA976-B38A-4EC8-851D-4FD5675DB1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5936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11" Type="http://schemas.openxmlformats.org/officeDocument/2006/relationships/image" Target="../media/image11.png"/><Relationship Id="rId10" Type="http://schemas.openxmlformats.org/officeDocument/2006/relationships/customXml" Target="../ink/ink4.xml"/><Relationship Id="rId4" Type="http://schemas.openxmlformats.org/officeDocument/2006/relationships/customXml" Target="../ink/ink3.xml"/><Relationship Id="rId9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customXml" Target="../ink/ink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5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4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4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4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06896" y="838200"/>
            <a:ext cx="10813774" cy="334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Chemical Reaction Engineering II- Reactor Design (ChEg 4101)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Prerequisite: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Chemical Reaction Engineering I-Reaction Kinetics (ChEg3104)</a:t>
            </a: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Lecture 4: Design of Semi-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bat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ch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Reactor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Week 4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Lecturer: Adamu Esubalew (PhD, ChEg) 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Addis Ababa,  Ethiopia 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53FF2B-177C-4FEF-95FA-38B29EE36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19400" y="6391471"/>
            <a:ext cx="21336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20DE7A6-5C5A-4034-8F1B-6155DB5659CB}"/>
              </a:ext>
            </a:extLst>
          </p:cNvPr>
          <p:cNvCxnSpPr>
            <a:cxnSpLocks/>
          </p:cNvCxnSpPr>
          <p:nvPr/>
        </p:nvCxnSpPr>
        <p:spPr>
          <a:xfrm>
            <a:off x="0" y="46653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D3CF04B-712D-4599-9DA8-952DF023918D}"/>
              </a:ext>
            </a:extLst>
          </p:cNvPr>
          <p:cNvCxnSpPr>
            <a:cxnSpLocks/>
          </p:cNvCxnSpPr>
          <p:nvPr/>
        </p:nvCxnSpPr>
        <p:spPr>
          <a:xfrm flipV="1">
            <a:off x="0" y="6271591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994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197"/>
    </mc:Choice>
    <mc:Fallback xmlns="">
      <p:transition spd="slow" advTm="6119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C6B3ED-BB09-3FAF-D517-C6879C882B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EBDAE5D-0E8A-14ED-F6EB-3CF40118B851}"/>
              </a:ext>
            </a:extLst>
          </p:cNvPr>
          <p:cNvSpPr/>
          <p:nvPr/>
        </p:nvSpPr>
        <p:spPr>
          <a:xfrm>
            <a:off x="665922" y="838201"/>
            <a:ext cx="11241156" cy="30310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At the end of the lecture, you will be able to: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describe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characteristics of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semi-batch batch reactor,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identify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reasons why semi-batch reactor is preferred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and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design semi-batch batch reactor using materials and energy balance equations.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8D088E-2994-4724-FDC5-3EBE965A5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124200" y="6307888"/>
            <a:ext cx="21336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77A13B4-4228-BD01-355B-5CF22B26BF3B}"/>
              </a:ext>
            </a:extLst>
          </p:cNvPr>
          <p:cNvCxnSpPr>
            <a:cxnSpLocks/>
          </p:cNvCxnSpPr>
          <p:nvPr/>
        </p:nvCxnSpPr>
        <p:spPr>
          <a:xfrm flipV="1">
            <a:off x="0" y="831320"/>
            <a:ext cx="12192000" cy="688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E0D1F73-468A-0C98-D343-F56E94F52AD4}"/>
              </a:ext>
            </a:extLst>
          </p:cNvPr>
          <p:cNvCxnSpPr>
            <a:cxnSpLocks/>
          </p:cNvCxnSpPr>
          <p:nvPr/>
        </p:nvCxnSpPr>
        <p:spPr>
          <a:xfrm flipV="1">
            <a:off x="0" y="6307888"/>
            <a:ext cx="1227482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B837E0A8-1833-6F2D-D45F-C3DB9442E3DA}"/>
              </a:ext>
            </a:extLst>
          </p:cNvPr>
          <p:cNvSpPr txBox="1"/>
          <p:nvPr/>
        </p:nvSpPr>
        <p:spPr>
          <a:xfrm>
            <a:off x="2286001" y="184989"/>
            <a:ext cx="67055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learning outcomes</a:t>
            </a:r>
          </a:p>
        </p:txBody>
      </p:sp>
    </p:spTree>
    <p:extLst>
      <p:ext uri="{BB962C8B-B14F-4D97-AF65-F5344CB8AC3E}">
        <p14:creationId xmlns:p14="http://schemas.microsoft.com/office/powerpoint/2010/main" val="96147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40"/>
    </mc:Choice>
    <mc:Fallback xmlns="">
      <p:transition spd="slow" advTm="3184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1BF661-300A-1593-6614-24D94BE2A6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C76C2B5-3236-CB98-24CA-907AAD7A65B2}"/>
              </a:ext>
            </a:extLst>
          </p:cNvPr>
          <p:cNvSpPr/>
          <p:nvPr/>
        </p:nvSpPr>
        <p:spPr>
          <a:xfrm>
            <a:off x="1828800" y="191586"/>
            <a:ext cx="8610600" cy="823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Presentation outlines </a:t>
            </a: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BBB1F2-29A9-8FC3-07BA-BF1894194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200400" y="6372916"/>
            <a:ext cx="21336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2552405-2DB8-9044-759D-90AB1A17E3B7}"/>
              </a:ext>
            </a:extLst>
          </p:cNvPr>
          <p:cNvCxnSpPr>
            <a:cxnSpLocks/>
          </p:cNvCxnSpPr>
          <p:nvPr/>
        </p:nvCxnSpPr>
        <p:spPr>
          <a:xfrm>
            <a:off x="-58807" y="975581"/>
            <a:ext cx="12291391" cy="79513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53DD824-EB9E-B6DB-278F-D2AA3AD23466}"/>
              </a:ext>
            </a:extLst>
          </p:cNvPr>
          <p:cNvCxnSpPr>
            <a:cxnSpLocks/>
          </p:cNvCxnSpPr>
          <p:nvPr/>
        </p:nvCxnSpPr>
        <p:spPr>
          <a:xfrm>
            <a:off x="-99391" y="6356350"/>
            <a:ext cx="12291391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FE4D9607-B42B-5249-B853-213A39CD3040}"/>
              </a:ext>
            </a:extLst>
          </p:cNvPr>
          <p:cNvSpPr/>
          <p:nvPr/>
        </p:nvSpPr>
        <p:spPr>
          <a:xfrm>
            <a:off x="745435" y="1283346"/>
            <a:ext cx="11121886" cy="2947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Introduction to semi-batch reactor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The reasons of semi-batch reactor 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preference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Semi-batch batch reactor design equations  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Summary 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88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289"/>
    </mc:Choice>
    <mc:Fallback xmlns="">
      <p:transition spd="slow" advTm="60289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4EFCF5-910C-2080-C913-8F6E33478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96D5C8-CF14-E36D-8429-30F159534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5582" y="214129"/>
            <a:ext cx="8229600" cy="450656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4.1. Introduction to semi-batch reactor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4FA8E3-0D34-CD58-51CE-24696ADFE3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8052" y="717900"/>
            <a:ext cx="11519451" cy="5257211"/>
          </a:xfrm>
        </p:spPr>
        <p:txBody>
          <a:bodyPr>
            <a:normAutofit fontScale="85000" lnSpcReduction="20000"/>
          </a:bodyPr>
          <a:lstStyle/>
          <a:p>
            <a:pPr algn="just"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Semi-batch reactor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It is a type of chemical reactor that combines features of both batch and continuous reactors. </a:t>
            </a:r>
          </a:p>
          <a:p>
            <a:pPr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particularly useful for processes that require the addition of reactants during the reaction.</a:t>
            </a:r>
          </a:p>
          <a:p>
            <a:pPr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batch component, the reactor can be operated with a fixed volume of liquid (or solid) phase, and reactants are added at the beginning. </a:t>
            </a:r>
          </a:p>
          <a:p>
            <a:pPr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continuous component, gaseous reactants can be fed continuously during chemical reactions.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br>
              <a:rPr lang="en-US" sz="1800" dirty="0">
                <a:ea typeface="Tahoma" pitchFamily="34" charset="0"/>
                <a:cs typeface="Tahoma" pitchFamily="34" charset="0"/>
              </a:rPr>
            </a:br>
            <a:b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b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en-US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8D4349-3CEA-9C0F-ADEF-448282EBB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C664CE5-AD15-5427-2E56-961129BDB9F9}"/>
              </a:ext>
            </a:extLst>
          </p:cNvPr>
          <p:cNvCxnSpPr>
            <a:cxnSpLocks/>
          </p:cNvCxnSpPr>
          <p:nvPr/>
        </p:nvCxnSpPr>
        <p:spPr>
          <a:xfrm>
            <a:off x="0" y="732183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203A9FF-A2AC-F080-FA8B-DC99CBA3EBB2}"/>
              </a:ext>
            </a:extLst>
          </p:cNvPr>
          <p:cNvCxnSpPr>
            <a:cxnSpLocks/>
          </p:cNvCxnSpPr>
          <p:nvPr/>
        </p:nvCxnSpPr>
        <p:spPr>
          <a:xfrm>
            <a:off x="0" y="6348295"/>
            <a:ext cx="12258499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028E6147-B940-970F-E7BB-7200AD0AC399}"/>
              </a:ext>
            </a:extLst>
          </p:cNvPr>
          <p:cNvSpPr txBox="1">
            <a:spLocks/>
          </p:cNvSpPr>
          <p:nvPr/>
        </p:nvSpPr>
        <p:spPr>
          <a:xfrm>
            <a:off x="2819400" y="64014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02499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EAC620-5CF0-D77D-4235-899EE5CC8B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CA522-F054-636D-5770-A32E2249DF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5582" y="214129"/>
            <a:ext cx="8229600" cy="450656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Cont’d</a:t>
            </a:r>
            <a:endParaRPr 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CB08BA-7567-DB75-67D9-1933CAAC48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8052" y="762000"/>
            <a:ext cx="11519451" cy="521311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Semi-batch reactor is operated at unsteady state .</a:t>
            </a:r>
          </a:p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Semi-batch occurs when some reactants are charged into the reactor at time zero, while other reactants are added during the reaction.</a:t>
            </a:r>
          </a:p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The  operation of a simi-batch reactor is one reactant or a product either batch or continuous.</a:t>
            </a:r>
          </a:p>
          <a:p>
            <a:pPr marL="0" indent="0" algn="just">
              <a:buNone/>
            </a:pP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Figure 4.1 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demonstrates various forms of semi-batch reactors 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Levenspiel</a:t>
            </a: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2011, pg. 84).</a:t>
            </a:r>
            <a:endParaRPr lang="en-US" sz="2400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br>
              <a:rPr lang="en-US" sz="1800" dirty="0">
                <a:ea typeface="Tahoma" pitchFamily="34" charset="0"/>
                <a:cs typeface="Tahoma" pitchFamily="34" charset="0"/>
              </a:rPr>
            </a:br>
            <a:b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b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en-US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1D483E-2B6A-09B2-53D8-FA272516C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274437C-783F-A959-AFD8-DC881AB6F772}"/>
              </a:ext>
            </a:extLst>
          </p:cNvPr>
          <p:cNvCxnSpPr>
            <a:cxnSpLocks/>
          </p:cNvCxnSpPr>
          <p:nvPr/>
        </p:nvCxnSpPr>
        <p:spPr>
          <a:xfrm>
            <a:off x="0" y="732183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C17D037-7985-DF7A-EDD7-8193CC6AB1E6}"/>
              </a:ext>
            </a:extLst>
          </p:cNvPr>
          <p:cNvCxnSpPr>
            <a:cxnSpLocks/>
          </p:cNvCxnSpPr>
          <p:nvPr/>
        </p:nvCxnSpPr>
        <p:spPr>
          <a:xfrm>
            <a:off x="0" y="6348295"/>
            <a:ext cx="12258499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4EEA3B94-41C5-B249-29E8-0419045601FF}"/>
              </a:ext>
            </a:extLst>
          </p:cNvPr>
          <p:cNvSpPr txBox="1"/>
          <p:nvPr/>
        </p:nvSpPr>
        <p:spPr>
          <a:xfrm>
            <a:off x="403183" y="5744278"/>
            <a:ext cx="6316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4.1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Various forms of semi-batch reactors 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5FA79E42-6E77-EE9B-D377-896186A4BD4C}"/>
              </a:ext>
            </a:extLst>
          </p:cNvPr>
          <p:cNvSpPr txBox="1">
            <a:spLocks/>
          </p:cNvSpPr>
          <p:nvPr/>
        </p:nvSpPr>
        <p:spPr>
          <a:xfrm>
            <a:off x="2819400" y="64014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D119704-8E66-7990-9F82-23863B0EED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183" y="3134798"/>
            <a:ext cx="7232021" cy="2422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7927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A27785-C666-D533-97EC-AB4CC94972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BDEE7A-18BB-BC22-952A-D795CD78CF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5826" y="94935"/>
            <a:ext cx="8229600" cy="450656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Cont’d</a:t>
            </a:r>
            <a:endParaRPr 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3B4A54-A144-8842-A22B-252B94690F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9087" y="545592"/>
            <a:ext cx="11926955" cy="5429520"/>
          </a:xfrm>
        </p:spPr>
        <p:txBody>
          <a:bodyPr>
            <a:normAutofit fontScale="70000" lnSpcReduction="20000"/>
          </a:bodyPr>
          <a:lstStyle/>
          <a:p>
            <a:pPr algn="just">
              <a:lnSpc>
                <a:spcPct val="160000"/>
              </a:lnSpc>
            </a:pP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reactants can be added at different stages of the reaction, which allows for better control over reaction rates and conversion.</a:t>
            </a:r>
          </a:p>
          <a:p>
            <a:pPr algn="just">
              <a:lnSpc>
                <a:spcPct val="160000"/>
              </a:lnSpc>
            </a:pP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beneficial for controlling exothermic reactions or for preventing the formation of unwanted by-products.</a:t>
            </a:r>
          </a:p>
          <a:p>
            <a:pPr>
              <a:lnSpc>
                <a:spcPct val="160000"/>
              </a:lnSpc>
            </a:pP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Semi-batch reactor often has mixing mechanisms to ensure uniform distribution of reactants and temperature throughout the reactor.</a:t>
            </a:r>
          </a:p>
          <a:p>
            <a:pPr>
              <a:lnSpc>
                <a:spcPct val="160000"/>
              </a:lnSpc>
            </a:pPr>
            <a:r>
              <a:rPr 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Uniform mixing is essential for achieving consistent reaction conditions and maximizing yield.</a:t>
            </a:r>
          </a:p>
          <a:p>
            <a:pPr algn="just"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br>
              <a:rPr lang="en-US" sz="1800" dirty="0">
                <a:ea typeface="Tahoma" pitchFamily="34" charset="0"/>
                <a:cs typeface="Tahoma" pitchFamily="34" charset="0"/>
              </a:rPr>
            </a:br>
            <a:b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b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en-US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E51D19-54C0-06A4-9A0F-DCAAEE24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1C563E3-EDD9-CDF4-10F8-1C6CAFD892B5}"/>
              </a:ext>
            </a:extLst>
          </p:cNvPr>
          <p:cNvCxnSpPr>
            <a:cxnSpLocks/>
          </p:cNvCxnSpPr>
          <p:nvPr/>
        </p:nvCxnSpPr>
        <p:spPr>
          <a:xfrm>
            <a:off x="-18223" y="552217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9CBA26D-3F2E-8099-8C1E-B07DE2B85618}"/>
              </a:ext>
            </a:extLst>
          </p:cNvPr>
          <p:cNvCxnSpPr>
            <a:cxnSpLocks/>
          </p:cNvCxnSpPr>
          <p:nvPr/>
        </p:nvCxnSpPr>
        <p:spPr>
          <a:xfrm>
            <a:off x="0" y="6348295"/>
            <a:ext cx="12258499" cy="5775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1FD46EED-F45C-F14F-F56B-3E2A1902CAC1}"/>
              </a:ext>
            </a:extLst>
          </p:cNvPr>
          <p:cNvSpPr txBox="1">
            <a:spLocks/>
          </p:cNvSpPr>
          <p:nvPr/>
        </p:nvSpPr>
        <p:spPr>
          <a:xfrm>
            <a:off x="2819400" y="64014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6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87166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920581-E29D-6261-D8F1-7220650CB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7F54CA-8FF3-CD73-A14C-87A6C35156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5826" y="94935"/>
            <a:ext cx="8229600" cy="450656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Cont’d</a:t>
            </a:r>
            <a:endParaRPr 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201AC5-09AF-3240-38F0-F0760B90B1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9087" y="545592"/>
            <a:ext cx="11926955" cy="542952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semi-batch reactor is a flexible system but is more difficult to analyze than the other reactor types. 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offers good control of reaction speed because the reaction proceeds as reactants are added. 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Such reactors are used in a variety of applications from the calorimetric titrations in the laboratory to the large open-hearth furnaces for steel production.</a:t>
            </a:r>
          </a:p>
          <a:p>
            <a:pPr marL="0" indent="0" algn="just">
              <a:buNone/>
            </a:pPr>
            <a:br>
              <a:rPr lang="en-US" sz="1800" dirty="0">
                <a:ea typeface="Tahoma" pitchFamily="34" charset="0"/>
                <a:cs typeface="Tahoma" pitchFamily="34" charset="0"/>
              </a:rPr>
            </a:br>
            <a:b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b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en-US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73EF24-3406-621C-60CF-A1436C018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A0CD9C1-159B-8EFE-A020-7F2BE991124C}"/>
              </a:ext>
            </a:extLst>
          </p:cNvPr>
          <p:cNvCxnSpPr>
            <a:cxnSpLocks/>
          </p:cNvCxnSpPr>
          <p:nvPr/>
        </p:nvCxnSpPr>
        <p:spPr>
          <a:xfrm>
            <a:off x="-18223" y="552217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A8AABE9-46F8-CBE9-754B-DCD3FE463710}"/>
              </a:ext>
            </a:extLst>
          </p:cNvPr>
          <p:cNvCxnSpPr>
            <a:cxnSpLocks/>
          </p:cNvCxnSpPr>
          <p:nvPr/>
        </p:nvCxnSpPr>
        <p:spPr>
          <a:xfrm>
            <a:off x="0" y="6348295"/>
            <a:ext cx="12258499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804A51CB-9DB0-31D0-4A3A-BB4EF1D1E7D7}"/>
              </a:ext>
            </a:extLst>
          </p:cNvPr>
          <p:cNvSpPr txBox="1">
            <a:spLocks/>
          </p:cNvSpPr>
          <p:nvPr/>
        </p:nvSpPr>
        <p:spPr>
          <a:xfrm>
            <a:off x="2819400" y="64014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7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2903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9" y="66869"/>
            <a:ext cx="10028581" cy="635498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br>
              <a:rPr lang="en-US" sz="32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4.2. The reasons of semi-batch reactor preference </a:t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endParaRPr 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052" y="762000"/>
            <a:ext cx="11519451" cy="5213111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Semi-batch reactor is preferred for the following 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reasons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to control highly exothermic reaction,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to  react a gas with a liquid,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to remove one of the products to increase the equilibrium of the reaction, and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to minimize unwanted side products  by maintaining low concentration of one of the reactants. i.e. 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enhance selectivity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br>
              <a:rPr lang="en-US" sz="1800" dirty="0">
                <a:ea typeface="Tahoma" pitchFamily="34" charset="0"/>
                <a:cs typeface="Tahoma" pitchFamily="34" charset="0"/>
              </a:rPr>
            </a:br>
            <a:b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b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en-US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3030F9-24C1-F430-3E98-8E0B58C04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DE3A7E1-EDEE-A8AF-8D8B-369769826D8A}"/>
              </a:ext>
            </a:extLst>
          </p:cNvPr>
          <p:cNvCxnSpPr>
            <a:cxnSpLocks/>
          </p:cNvCxnSpPr>
          <p:nvPr/>
        </p:nvCxnSpPr>
        <p:spPr>
          <a:xfrm>
            <a:off x="0" y="732183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FC250BE-9217-34F8-F1EE-D91DF381AAC9}"/>
              </a:ext>
            </a:extLst>
          </p:cNvPr>
          <p:cNvCxnSpPr>
            <a:cxnSpLocks/>
          </p:cNvCxnSpPr>
          <p:nvPr/>
        </p:nvCxnSpPr>
        <p:spPr>
          <a:xfrm>
            <a:off x="0" y="6348295"/>
            <a:ext cx="12258499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D6F5D03-F446-B20E-1B4A-B6C216959D12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8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9148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504AD9-8426-2501-181E-8A805FB4C3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197D15-5144-64A4-411B-363C54C91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09" y="66869"/>
            <a:ext cx="10028581" cy="44283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br>
              <a:rPr lang="en-US" sz="32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</a:br>
            <a:r>
              <a:rPr lang="en-US" sz="32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Cont’d</a:t>
            </a:r>
            <a:b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endParaRPr 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8FCBD3B-811A-0765-6A68-9E54BE539BC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78296" y="732183"/>
                <a:ext cx="11577429" cy="5213111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Consider the following stochiometric reaction.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ea typeface="Tahoma" pitchFamily="34" charset="0"/>
                        <a:cs typeface="Tahoma" pitchFamily="34" charset="0"/>
                      </a:rPr>
                      <m:t>𝐴</m:t>
                    </m:r>
                    <m:r>
                      <a:rPr lang="en-US" sz="2400" i="1">
                        <a:latin typeface="Cambria Math" panose="02040503050406030204" pitchFamily="18" charset="0"/>
                        <a:ea typeface="Tahoma" pitchFamily="34" charset="0"/>
                        <a:cs typeface="Tahoma" pitchFamily="34" charset="0"/>
                      </a:rPr>
                      <m:t>+</m:t>
                    </m:r>
                    <m:r>
                      <a:rPr lang="en-US" sz="2400" i="1">
                        <a:latin typeface="Cambria Math" panose="02040503050406030204" pitchFamily="18" charset="0"/>
                        <a:ea typeface="Tahoma" pitchFamily="34" charset="0"/>
                        <a:cs typeface="Tahoma" pitchFamily="34" charset="0"/>
                      </a:rPr>
                      <m:t>𝐵</m:t>
                    </m:r>
                    <m:groupChr>
                      <m:groupChrPr>
                        <m:chr m:val="→"/>
                        <m:vertJc m:val="bot"/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  <m:t>𝑘</m:t>
                        </m:r>
                      </m:e>
                    </m:groupChr>
                    <m:r>
                      <a:rPr lang="en-US" sz="2400">
                        <a:latin typeface="Cambria Math" panose="02040503050406030204" pitchFamily="18" charset="0"/>
                        <a:ea typeface="Tahoma" pitchFamily="34" charset="0"/>
                        <a:cs typeface="Tahoma" pitchFamily="34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  <a:ea typeface="Tahoma" pitchFamily="34" charset="0"/>
                        <a:cs typeface="Tahoma" pitchFamily="34" charset="0"/>
                      </a:rPr>
                      <m:t>P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(4.1)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Where: A is liquid reactant, B is gas reactant,  P is a product, and k is rate constant.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If a liquid  reactant A and a gas  reactant B to be reacted to form a product P, then semi batch reactor can be preferred to  conduct the reaction. </a:t>
                </a:r>
                <a:b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</a:b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Similarly, if  the following stochiometric reaction is exothermic,  semi-batch reactor will be preferred to  carry out the reaction.</a:t>
                </a:r>
              </a:p>
              <a:p>
                <a:pPr marL="0" indent="0">
                  <a:buNone/>
                </a:pPr>
                <a:r>
                  <a:rPr lang="en-US" sz="2400" dirty="0">
                    <a:ea typeface="Tahoma" pitchFamily="34" charset="0"/>
                    <a:cs typeface="Tahoma" pitchFamily="34" charset="0"/>
                  </a:rPr>
                  <a:t>C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ea typeface="Tahoma" pitchFamily="34" charset="0"/>
                        <a:cs typeface="Tahoma" pitchFamily="34" charset="0"/>
                      </a:rPr>
                      <m:t>+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Tahoma" pitchFamily="34" charset="0"/>
                        <a:cs typeface="Tahoma" pitchFamily="34" charset="0"/>
                      </a:rPr>
                      <m:t>𝐷</m:t>
                    </m:r>
                    <m:groupChr>
                      <m:groupChrPr>
                        <m:chr m:val="→"/>
                        <m:vertJc m:val="bot"/>
                        <m:ctrl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4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  <m:t>𝑘</m:t>
                        </m:r>
                      </m:e>
                    </m:groupChr>
                    <m:r>
                      <a:rPr lang="en-US" sz="2400">
                        <a:latin typeface="Cambria Math" panose="02040503050406030204" pitchFamily="18" charset="0"/>
                        <a:ea typeface="Tahoma" pitchFamily="34" charset="0"/>
                        <a:cs typeface="Tahoma" pitchFamily="34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  <a:ea typeface="Tahoma" pitchFamily="34" charset="0"/>
                        <a:cs typeface="Tahoma" pitchFamily="34" charset="0"/>
                      </a:rPr>
                      <m:t>R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(4.2)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ea typeface="Tahoma" pitchFamily="34" charset="0"/>
                    <a:cs typeface="Times New Roman" panose="02020603050405020304" pitchFamily="18" charset="0"/>
                  </a:rPr>
                  <a:t>Where: C and D are reactants, R is product, and k is rate constant.</a:t>
                </a:r>
              </a:p>
              <a:p>
                <a:pPr marL="0" indent="0">
                  <a:buNone/>
                </a:pPr>
                <a:endParaRPr lang="en-US" sz="2400" dirty="0">
                  <a:latin typeface="Times New Roman" panose="02020603050405020304" pitchFamily="18" charset="0"/>
                  <a:ea typeface="Tahoma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8FCBD3B-811A-0765-6A68-9E54BE539BC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8296" y="732183"/>
                <a:ext cx="11577429" cy="5213111"/>
              </a:xfrm>
              <a:blipFill>
                <a:blip r:embed="rId2"/>
                <a:stretch>
                  <a:fillRect l="-843" t="-936" r="-52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B873D1-3732-4D36-B825-A6985886F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68AD4B7-F017-B9D2-3E05-906523F890C0}"/>
              </a:ext>
            </a:extLst>
          </p:cNvPr>
          <p:cNvCxnSpPr>
            <a:cxnSpLocks/>
          </p:cNvCxnSpPr>
          <p:nvPr/>
        </p:nvCxnSpPr>
        <p:spPr>
          <a:xfrm>
            <a:off x="0" y="509704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B0EB26F-52AF-2DE4-D0C9-5FD7147C7C3B}"/>
              </a:ext>
            </a:extLst>
          </p:cNvPr>
          <p:cNvCxnSpPr>
            <a:cxnSpLocks/>
          </p:cNvCxnSpPr>
          <p:nvPr/>
        </p:nvCxnSpPr>
        <p:spPr>
          <a:xfrm>
            <a:off x="0" y="6348295"/>
            <a:ext cx="12258499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A2561D5-F880-FEF1-1D9F-FE71E7A3EC22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9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9947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FBD9A3-14DC-5333-2FD8-EF81E457B1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1B3458-803A-9EF1-62B0-D3A65F3BE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66869"/>
            <a:ext cx="8229600" cy="450656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Cont’d</a:t>
            </a:r>
            <a:endParaRPr 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EAF4388-83DB-A79B-F9E8-FAD6168A29C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8052" y="451956"/>
                <a:ext cx="11519451" cy="5750058"/>
              </a:xfrm>
            </p:spPr>
            <p:txBody>
              <a:bodyPr>
                <a:normAutofit fontScale="55000" lnSpcReduction="20000"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5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One of the best reasons to use semi-batch reactors is to enhance selectivity in liquid-phase reactions. 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5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example, consider the following two simultaneous reactions: 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51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2</m:t>
                    </m:r>
                    <m:r>
                      <a:rPr lang="en-US" sz="51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𝐴</m:t>
                    </m:r>
                    <m:r>
                      <a:rPr lang="en-US" sz="51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51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𝐵</m:t>
                    </m:r>
                    <m:groupChr>
                      <m:groupChrPr>
                        <m:chr m:val="→"/>
                        <m:vertJc m:val="bot"/>
                        <m:ctrlPr>
                          <a:rPr lang="en-US" sz="51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sSub>
                          <m:sSubPr>
                            <m:ctrlPr>
                              <a:rPr lang="en-US" sz="51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51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en-US" sz="51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𝐷</m:t>
                            </m:r>
                          </m:sub>
                        </m:sSub>
                      </m:e>
                    </m:groupChr>
                    <m:r>
                      <a:rPr lang="en-US" sz="51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51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𝐷</m:t>
                    </m:r>
                  </m:oMath>
                </a14:m>
                <a:r>
                  <a:rPr lang="en-US" sz="5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(4.3)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51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𝐴</m:t>
                    </m:r>
                    <m:r>
                      <a:rPr lang="en-US" sz="51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+2</m:t>
                    </m:r>
                    <m:r>
                      <a:rPr lang="en-US" sz="51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𝐵</m:t>
                    </m:r>
                    <m:groupChr>
                      <m:groupChrPr>
                        <m:chr m:val="→"/>
                        <m:vertJc m:val="bot"/>
                        <m:ctrlPr>
                          <a:rPr lang="en-US" sz="51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sSub>
                          <m:sSubPr>
                            <m:ctrlPr>
                              <a:rPr lang="en-US" sz="51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51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en-US" sz="51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𝑈</m:t>
                            </m:r>
                          </m:sub>
                        </m:sSub>
                      </m:e>
                    </m:groupChr>
                    <m:r>
                      <a:rPr lang="en-US" sz="51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51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𝑈</m:t>
                    </m:r>
                  </m:oMath>
                </a14:m>
                <a:r>
                  <a:rPr lang="en-US" sz="5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(4.4)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5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One reaction produces the desired product D, and the other reaction produces an undesired product U.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6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EAF4388-83DB-A79B-F9E8-FAD6168A29C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052" y="451956"/>
                <a:ext cx="11519451" cy="5750058"/>
              </a:xfrm>
              <a:blipFill>
                <a:blip r:embed="rId2"/>
                <a:stretch>
                  <a:fillRect l="-1058" r="-11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9C1D04-19FB-93CF-6B29-6F73ABE56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2D0EFC8-D10D-4701-C503-1FFC982DA606}"/>
              </a:ext>
            </a:extLst>
          </p:cNvPr>
          <p:cNvCxnSpPr>
            <a:cxnSpLocks/>
          </p:cNvCxnSpPr>
          <p:nvPr/>
        </p:nvCxnSpPr>
        <p:spPr>
          <a:xfrm>
            <a:off x="0" y="54403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A1D64AD-7460-4277-FE08-A904CDD32981}"/>
              </a:ext>
            </a:extLst>
          </p:cNvPr>
          <p:cNvCxnSpPr>
            <a:cxnSpLocks/>
          </p:cNvCxnSpPr>
          <p:nvPr/>
        </p:nvCxnSpPr>
        <p:spPr>
          <a:xfrm>
            <a:off x="0" y="6348295"/>
            <a:ext cx="12258499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7BD5232-2534-6C21-1D67-D2BCE4A61DCD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10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95455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6B2AD0-0EB6-3A11-CB00-7BA4FCADE7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6F4BA5-135D-3322-8A9C-99F8EE141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66869"/>
            <a:ext cx="8229600" cy="450656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Cont’d</a:t>
            </a:r>
            <a:endParaRPr 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CD2ECB0-0596-5B40-F721-1D3E9A12ACD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8052" y="628286"/>
                <a:ext cx="11519451" cy="5573727"/>
              </a:xfrm>
            </p:spPr>
            <p:txBody>
              <a:bodyPr>
                <a:normAutofit fontScale="40000" lnSpcReduction="20000"/>
              </a:bodyPr>
              <a:lstStyle/>
              <a:p>
                <a:pPr marL="0" indent="0" algn="just">
                  <a:lnSpc>
                    <a:spcPct val="120000"/>
                  </a:lnSpc>
                  <a:buNone/>
                </a:pPr>
                <a:r>
                  <a:rPr lang="en-US" sz="6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rate law for the desired reaction (desired product formation, D)  is given by:</a:t>
                </a:r>
              </a:p>
              <a:p>
                <a:pPr marL="0" indent="0" algn="just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60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6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𝑟</m:t>
                        </m:r>
                      </m:e>
                      <m:sub>
                        <m:r>
                          <a:rPr lang="en-US" sz="6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𝐷</m:t>
                        </m:r>
                      </m:sub>
                    </m:sSub>
                    <m:r>
                      <a:rPr lang="en-US" sz="6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6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6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𝑘</m:t>
                        </m:r>
                      </m:e>
                      <m:sub>
                        <m:r>
                          <a:rPr lang="en-US" sz="6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𝐷</m:t>
                        </m:r>
                      </m:sub>
                    </m:sSub>
                    <m:sSup>
                      <m:sSupPr>
                        <m:ctrlPr>
                          <a:rPr lang="en-US" sz="6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6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6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6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sub>
                        </m:sSub>
                      </m:e>
                      <m:sup>
                        <m:r>
                          <a:rPr lang="en-US" sz="6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sSub>
                      <m:sSubPr>
                        <m:ctrlPr>
                          <a:rPr lang="en-US" sz="6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6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6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6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sz="6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(4.5)</a:t>
                </a:r>
              </a:p>
              <a:p>
                <a:pPr marL="0" indent="0" algn="just">
                  <a:lnSpc>
                    <a:spcPct val="120000"/>
                  </a:lnSpc>
                  <a:buNone/>
                </a:pPr>
                <a:r>
                  <a:rPr lang="en-US" sz="6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rate law for the  undesired reaction (undesired product formation, U)  is given by:</a:t>
                </a:r>
              </a:p>
              <a:p>
                <a:pPr marL="0" indent="0" algn="just">
                  <a:lnSpc>
                    <a:spcPct val="12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6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6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𝑟</m:t>
                        </m:r>
                      </m:e>
                      <m:sub>
                        <m:r>
                          <a:rPr lang="en-US" sz="6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</m:sub>
                    </m:sSub>
                    <m:r>
                      <a:rPr lang="en-US" sz="60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60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6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𝑘</m:t>
                        </m:r>
                      </m:e>
                      <m:sub>
                        <m:r>
                          <a:rPr lang="en-US" sz="6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</m:sub>
                    </m:sSub>
                    <m:sSub>
                      <m:sSubPr>
                        <m:ctrlPr>
                          <a:rPr lang="en-US" sz="6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6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60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sub>
                    </m:sSub>
                    <m:sSup>
                      <m:sSupPr>
                        <m:ctrlPr>
                          <a:rPr lang="en-US" sz="60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sz="60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6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6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𝐵</m:t>
                            </m:r>
                          </m:sub>
                        </m:sSub>
                      </m:e>
                      <m:sup>
                        <m:r>
                          <a:rPr lang="en-US" sz="6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6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(4.6)</a:t>
                </a:r>
              </a:p>
              <a:p>
                <a:pPr marL="0" indent="0" algn="just">
                  <a:lnSpc>
                    <a:spcPct val="120000"/>
                  </a:lnSpc>
                  <a:buNone/>
                </a:pPr>
                <a:r>
                  <a:rPr lang="en-US" sz="6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instantaneous selectivity S</a:t>
                </a:r>
                <a:r>
                  <a:rPr lang="en-US" sz="6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D/U </a:t>
                </a:r>
                <a:r>
                  <a:rPr lang="en-US" sz="6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 the ratio of these two rates ( desired/ undesired).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60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6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𝑆</m:t>
                        </m:r>
                      </m:e>
                      <m:sub>
                        <m:r>
                          <a:rPr lang="en-US" sz="6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𝐷</m:t>
                        </m:r>
                        <m:r>
                          <a:rPr lang="en-US" sz="6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/</m:t>
                        </m:r>
                        <m:r>
                          <a:rPr lang="en-US" sz="60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</m:sub>
                    </m:sSub>
                    <m:r>
                      <a:rPr lang="en-US" sz="60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60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6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6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en-US" sz="6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𝐷</m:t>
                            </m:r>
                          </m:sub>
                        </m:sSub>
                        <m:sSup>
                          <m:sSupPr>
                            <m:ctrlPr>
                              <a:rPr lang="en-US" sz="6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sz="6000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6000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sz="6000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𝐴</m:t>
                                </m:r>
                              </m:sub>
                            </m:sSub>
                          </m:e>
                          <m:sup>
                            <m:r>
                              <a:rPr lang="en-US" sz="6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sSub>
                          <m:sSubPr>
                            <m:ctrlPr>
                              <a:rPr lang="en-US" sz="6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6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 </m:t>
                            </m:r>
                            <m:r>
                              <a:rPr lang="en-US" sz="6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6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6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6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en-US" sz="6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𝑈</m:t>
                            </m:r>
                          </m:sub>
                        </m:sSub>
                        <m:sSub>
                          <m:sSubPr>
                            <m:ctrlPr>
                              <a:rPr lang="en-US" sz="6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6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6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sub>
                        </m:sSub>
                        <m:sSup>
                          <m:sSupPr>
                            <m:ctrlPr>
                              <a:rPr lang="en-US" sz="6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sz="6000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6000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sz="6000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𝐵</m:t>
                                </m:r>
                              </m:sub>
                            </m:sSub>
                          </m:e>
                          <m:sup>
                            <m:r>
                              <a:rPr lang="en-US" sz="6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sz="6000" b="0" i="0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60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6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6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en-US" sz="6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𝐷</m:t>
                            </m:r>
                          </m:sub>
                        </m:sSub>
                        <m:sSub>
                          <m:sSubPr>
                            <m:ctrlPr>
                              <a:rPr lang="en-US" sz="6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6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6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6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6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en-US" sz="6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𝑈</m:t>
                            </m:r>
                          </m:sub>
                        </m:sSub>
                        <m:sSub>
                          <m:sSubPr>
                            <m:ctrlPr>
                              <a:rPr lang="en-US" sz="6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60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60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𝐵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6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(4.7)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6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Large selectivity is required to maximize desired product and suppress undesired one.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en-US" sz="6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en-US" sz="6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CD2ECB0-0596-5B40-F721-1D3E9A12ACD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8052" y="628286"/>
                <a:ext cx="11519451" cy="5573727"/>
              </a:xfrm>
              <a:blipFill>
                <a:blip r:embed="rId2"/>
                <a:stretch>
                  <a:fillRect l="-794" t="-8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43A623-0DEF-FD0B-376E-CD694C69D6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11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D1F0C4A-D5EB-0C5C-496B-B4D6C0246D57}"/>
              </a:ext>
            </a:extLst>
          </p:cNvPr>
          <p:cNvCxnSpPr>
            <a:cxnSpLocks/>
          </p:cNvCxnSpPr>
          <p:nvPr/>
        </p:nvCxnSpPr>
        <p:spPr>
          <a:xfrm>
            <a:off x="0" y="54403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94196A2-F3EF-1210-015D-24A09E410990}"/>
              </a:ext>
            </a:extLst>
          </p:cNvPr>
          <p:cNvCxnSpPr>
            <a:cxnSpLocks/>
          </p:cNvCxnSpPr>
          <p:nvPr/>
        </p:nvCxnSpPr>
        <p:spPr>
          <a:xfrm>
            <a:off x="0" y="6348295"/>
            <a:ext cx="12258499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C8457C44-A579-22C0-439E-E99E44224F15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11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5124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5028A0-A360-2F05-B068-C15E5A4688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8A4063-81FB-0E60-3153-DC0B47BDF2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66869"/>
            <a:ext cx="8229600" cy="450656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Cont’d</a:t>
            </a:r>
            <a:endParaRPr 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B8CC74-E25F-A4D1-5FAD-AF4B3E3B0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8052" y="451956"/>
            <a:ext cx="11519451" cy="5750058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selectivity ratio guides us how to produce the most amount of our desired product and the least amount of our undesired product.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instantaneous selectivity confirms that the formation of  desired product (D) can be increased and the formation of  undesired product (U) can be decreased by keeping the concentration of A is high and the concentration of B is  low. 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result can be achieved through the use of the semi-batch reactor, which is charged with pure A and to which B is fed slowly to A in the reactor.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A75A27-3EF4-700C-0ADB-6D84E941D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11A452B-5081-4A7B-178E-16A6EF59575B}"/>
              </a:ext>
            </a:extLst>
          </p:cNvPr>
          <p:cNvCxnSpPr>
            <a:cxnSpLocks/>
          </p:cNvCxnSpPr>
          <p:nvPr/>
        </p:nvCxnSpPr>
        <p:spPr>
          <a:xfrm>
            <a:off x="0" y="54403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9199929-2DF3-D856-6C11-5DB76CCF4DE8}"/>
              </a:ext>
            </a:extLst>
          </p:cNvPr>
          <p:cNvCxnSpPr>
            <a:cxnSpLocks/>
          </p:cNvCxnSpPr>
          <p:nvPr/>
        </p:nvCxnSpPr>
        <p:spPr>
          <a:xfrm>
            <a:off x="0" y="6348295"/>
            <a:ext cx="12258499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69AC116-BD66-9CEF-C6D3-126BD772C9C6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12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9197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BFFA85-8307-21B0-F340-0511A810AC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85012-C338-AB73-76A1-24A6A688EA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66869"/>
            <a:ext cx="8229600" cy="450656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Cont’d</a:t>
            </a:r>
            <a:endParaRPr 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B13E6E-6E18-1140-39F0-AEFE63BB63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8052" y="570536"/>
            <a:ext cx="11519451" cy="5631477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Semi-batch reactor offers a versatile platform for conducting chemical reactions with improved control over various parameters, making them valuable in both research and industrial applications.</a:t>
            </a:r>
          </a:p>
          <a:p>
            <a:pPr algn="just">
              <a:lnSpc>
                <a:spcPct val="15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Designing a semi-batch reactor involves several considerations to ensure efficient and safe operations. reactor volume, feed system, mixing mechanism, and temperature control system.</a:t>
            </a:r>
          </a:p>
          <a:p>
            <a:pPr algn="just">
              <a:lnSpc>
                <a:spcPct val="15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required to determine the reactor volume based on the desired production rate, reaction kinetics, and the amounts of reactants to be used.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0A6BCC-1722-8901-BD37-D31E39718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13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ADB4EE5-3E0A-E563-2CF4-24251B0035E3}"/>
              </a:ext>
            </a:extLst>
          </p:cNvPr>
          <p:cNvCxnSpPr>
            <a:cxnSpLocks/>
          </p:cNvCxnSpPr>
          <p:nvPr/>
        </p:nvCxnSpPr>
        <p:spPr>
          <a:xfrm>
            <a:off x="0" y="54403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CFECEF9-45C7-184A-3780-D878BCAAC37E}"/>
              </a:ext>
            </a:extLst>
          </p:cNvPr>
          <p:cNvCxnSpPr>
            <a:cxnSpLocks/>
          </p:cNvCxnSpPr>
          <p:nvPr/>
        </p:nvCxnSpPr>
        <p:spPr>
          <a:xfrm>
            <a:off x="0" y="6348295"/>
            <a:ext cx="12258499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646E2D3-3D82-535F-BC36-29EC3EDF4B27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13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6038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39B4B8-19C3-4A3B-58A5-F91242F569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51F2C6-2F34-B85B-1B01-FB3B8ACEAF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8052" y="762000"/>
            <a:ext cx="11519451" cy="521311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Consider  the following two reactions:</a:t>
            </a:r>
          </a:p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A+B--------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&gt;C                                                                                  (4.8)</a:t>
            </a:r>
          </a:p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A+B--------&gt;C+D                                                                              (4.9)</a:t>
            </a:r>
            <a:endParaRPr lang="en-US" sz="2400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For semi-batch reactor,  the following 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three possible cases 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can be occurred.</a:t>
            </a:r>
          </a:p>
          <a:p>
            <a:pPr marL="0" indent="0" algn="just">
              <a:buNone/>
            </a:pP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Case 1: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 Reactant A and product C are  batch, and reactant B is semi-batch (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Figure 4.2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).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buNone/>
            </a:pPr>
            <a:br>
              <a:rPr lang="en-US" sz="1800" dirty="0">
                <a:ea typeface="Tahoma" pitchFamily="34" charset="0"/>
                <a:cs typeface="Tahoma" pitchFamily="34" charset="0"/>
              </a:rPr>
            </a:br>
            <a:b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b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en-US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2C4E8557-56F1-698B-2773-0DB3D6DFBB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401" y="3179474"/>
            <a:ext cx="3551582" cy="3119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AC546B-067E-8C7D-B4EA-1EBC9EF9D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14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754006D-AF13-32FE-94CD-6FF0D064AD2D}"/>
              </a:ext>
            </a:extLst>
          </p:cNvPr>
          <p:cNvCxnSpPr>
            <a:cxnSpLocks/>
          </p:cNvCxnSpPr>
          <p:nvPr/>
        </p:nvCxnSpPr>
        <p:spPr>
          <a:xfrm>
            <a:off x="0" y="732183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4D9466E-67E8-7EA1-CAF9-250AD2F80E0F}"/>
              </a:ext>
            </a:extLst>
          </p:cNvPr>
          <p:cNvCxnSpPr>
            <a:cxnSpLocks/>
          </p:cNvCxnSpPr>
          <p:nvPr/>
        </p:nvCxnSpPr>
        <p:spPr>
          <a:xfrm>
            <a:off x="0" y="6348295"/>
            <a:ext cx="12258499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8984AD68-3591-8696-35BA-462A239C9923}"/>
              </a:ext>
            </a:extLst>
          </p:cNvPr>
          <p:cNvSpPr txBox="1"/>
          <p:nvPr/>
        </p:nvSpPr>
        <p:spPr>
          <a:xfrm>
            <a:off x="4297729" y="4338873"/>
            <a:ext cx="4279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4.2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Semi-batch reactor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69623CA-D952-FDFD-D3EB-E0ED9CCF44C6}"/>
              </a:ext>
            </a:extLst>
          </p:cNvPr>
          <p:cNvSpPr txBox="1"/>
          <p:nvPr/>
        </p:nvSpPr>
        <p:spPr>
          <a:xfrm>
            <a:off x="4362576" y="3549437"/>
            <a:ext cx="38092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(Fogler, 2015, pg. 228)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EE43539C-2BC0-964E-ABF3-6087CB4A25A6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14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B5099F2C-9FC4-A012-3673-A87F471DC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3730" y="152400"/>
            <a:ext cx="9187070" cy="533400"/>
          </a:xfrm>
        </p:spPr>
        <p:txBody>
          <a:bodyPr>
            <a:normAutofit fontScale="90000"/>
          </a:bodyPr>
          <a:lstStyle/>
          <a:p>
            <a:pPr algn="l"/>
            <a:br>
              <a:rPr lang="en-US" sz="3100" b="1" dirty="0">
                <a:ea typeface="Tahoma" pitchFamily="34" charset="0"/>
                <a:cs typeface="Tahoma" pitchFamily="34" charset="0"/>
              </a:rPr>
            </a:b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4.3.  Semi-batch reactor design equations</a:t>
            </a:r>
            <a:b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19F9BD7E-772C-F38D-B964-44B5CFFA8753}"/>
                  </a:ext>
                </a:extLst>
              </p14:cNvPr>
              <p14:cNvContentPartPr/>
              <p14:nvPr/>
            </p14:nvContentPartPr>
            <p14:xfrm>
              <a:off x="3168720" y="5994360"/>
              <a:ext cx="184320" cy="1400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19F9BD7E-772C-F38D-B964-44B5CFFA8753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159360" y="5985000"/>
                <a:ext cx="203040" cy="158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9509544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BF609B-0B3E-D566-60F1-5F993CEB44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162581-A8CD-0DEB-C9DF-1F960611D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66869"/>
            <a:ext cx="8229600" cy="450656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Cont’d</a:t>
            </a:r>
            <a:endParaRPr 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44B64A-2C10-8C9C-8BCA-8E85EC1D1C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8052" y="762000"/>
            <a:ext cx="11519451" cy="521311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Case 2: 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Reactant B and product C are batch, and reactant A is semi-batch (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Figure 4.3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).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buNone/>
            </a:pPr>
            <a:br>
              <a:rPr lang="en-US" sz="1800" dirty="0">
                <a:ea typeface="Tahoma" pitchFamily="34" charset="0"/>
                <a:cs typeface="Tahoma" pitchFamily="34" charset="0"/>
              </a:rPr>
            </a:br>
            <a:b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b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en-US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8382B726-D7A1-CA2D-D5B4-7F600BD0DA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22" y="1438377"/>
            <a:ext cx="3888777" cy="3699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FF1C75-C71D-9DDD-1E86-26580A9B1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15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B30612E-3E51-7FC9-B0BB-B02FE6A48234}"/>
              </a:ext>
            </a:extLst>
          </p:cNvPr>
          <p:cNvCxnSpPr>
            <a:cxnSpLocks/>
          </p:cNvCxnSpPr>
          <p:nvPr/>
        </p:nvCxnSpPr>
        <p:spPr>
          <a:xfrm>
            <a:off x="0" y="732183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95B4726-0ED7-C728-217B-44E4D1708D1C}"/>
              </a:ext>
            </a:extLst>
          </p:cNvPr>
          <p:cNvCxnSpPr>
            <a:cxnSpLocks/>
          </p:cNvCxnSpPr>
          <p:nvPr/>
        </p:nvCxnSpPr>
        <p:spPr>
          <a:xfrm>
            <a:off x="0" y="6348295"/>
            <a:ext cx="12258499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2A930C34-9C73-CC13-8BE1-183CFD9DF872}"/>
              </a:ext>
            </a:extLst>
          </p:cNvPr>
          <p:cNvSpPr txBox="1"/>
          <p:nvPr/>
        </p:nvSpPr>
        <p:spPr>
          <a:xfrm>
            <a:off x="1396985" y="5219568"/>
            <a:ext cx="43279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4.3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Semi-batch reactor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8EB23CB6-B809-8625-E23F-AAF9A3F3A5E1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15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7457DB3A-6E24-66F0-B5ED-90A53586F91F}"/>
                  </a:ext>
                </a:extLst>
              </p14:cNvPr>
              <p14:cNvContentPartPr/>
              <p14:nvPr/>
            </p14:nvContentPartPr>
            <p14:xfrm>
              <a:off x="3594240" y="4768920"/>
              <a:ext cx="89280" cy="6372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7457DB3A-6E24-66F0-B5ED-90A53586F91F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584880" y="4759560"/>
                <a:ext cx="108000" cy="82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048926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F8B518-C2D5-2432-1B2E-25DE26607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0A441-B171-8919-39D0-BE1739F1C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66869"/>
            <a:ext cx="8229600" cy="450656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Cont’d</a:t>
            </a:r>
            <a:endParaRPr 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3ED921-4419-3274-90C0-BF4A98321E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8052" y="762000"/>
            <a:ext cx="11519451" cy="521311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Case 3: 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Reactants A &amp; B,  product D  are batch and product C is semi-batch (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Figure 4.4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).</a:t>
            </a:r>
          </a:p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buNone/>
            </a:pPr>
            <a:br>
              <a:rPr lang="en-US" sz="1800" dirty="0">
                <a:ea typeface="Tahoma" pitchFamily="34" charset="0"/>
                <a:cs typeface="Tahoma" pitchFamily="34" charset="0"/>
              </a:rPr>
            </a:br>
            <a:b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b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en-US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77B43BB-E6A4-EBA5-CC46-8F4018F879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85" y="1219203"/>
            <a:ext cx="3601042" cy="4049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033385-B8FA-8CCB-630F-F6EF50E96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16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A796E0E-E213-A825-BA83-939620EBA8D8}"/>
              </a:ext>
            </a:extLst>
          </p:cNvPr>
          <p:cNvCxnSpPr>
            <a:cxnSpLocks/>
          </p:cNvCxnSpPr>
          <p:nvPr/>
        </p:nvCxnSpPr>
        <p:spPr>
          <a:xfrm>
            <a:off x="0" y="732183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57D7B84-4DFB-31E8-F6C4-67CE99C49CEF}"/>
              </a:ext>
            </a:extLst>
          </p:cNvPr>
          <p:cNvCxnSpPr>
            <a:cxnSpLocks/>
          </p:cNvCxnSpPr>
          <p:nvPr/>
        </p:nvCxnSpPr>
        <p:spPr>
          <a:xfrm>
            <a:off x="0" y="6348295"/>
            <a:ext cx="12258499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BCA803A9-B91A-4A81-A398-82D60CA375A2}"/>
              </a:ext>
            </a:extLst>
          </p:cNvPr>
          <p:cNvSpPr txBox="1"/>
          <p:nvPr/>
        </p:nvSpPr>
        <p:spPr>
          <a:xfrm>
            <a:off x="1088872" y="5421880"/>
            <a:ext cx="4298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4.4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Semi-batch reactor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187D7C6-A596-FC4E-EAE9-CAAE523A4483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16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32783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D211A7-E596-AE1B-958C-173DAF40BB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E65DE-A0FB-50EB-C75A-4C3048AE9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0687" y="152400"/>
            <a:ext cx="8690113" cy="349248"/>
          </a:xfrm>
        </p:spPr>
        <p:txBody>
          <a:bodyPr>
            <a:normAutofit fontScale="90000"/>
          </a:bodyPr>
          <a:lstStyle/>
          <a:p>
            <a:pPr algn="l"/>
            <a:br>
              <a:rPr lang="en-US" sz="3100" b="1" dirty="0">
                <a:ea typeface="Tahoma" pitchFamily="34" charset="0"/>
                <a:cs typeface="Tahoma" pitchFamily="34" charset="0"/>
              </a:rPr>
            </a:br>
            <a:br>
              <a:rPr lang="en-US" sz="3100" b="1" dirty="0">
                <a:ea typeface="Tahoma" pitchFamily="34" charset="0"/>
                <a:cs typeface="Tahoma" pitchFamily="34" charset="0"/>
              </a:rPr>
            </a:br>
            <a:br>
              <a:rPr lang="en-US" sz="3100" b="1" dirty="0">
                <a:ea typeface="Tahoma" pitchFamily="34" charset="0"/>
                <a:cs typeface="Tahoma" pitchFamily="34" charset="0"/>
              </a:rPr>
            </a:b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4.3.1.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Materials balance equation </a:t>
            </a:r>
            <a:b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B0EAF61-DD10-727B-658F-1694900940A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67749" y="639764"/>
                <a:ext cx="11214652" cy="5716586"/>
              </a:xfr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perspectiveFront"/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Case 1: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species A and C are batch and B is semi-batch  (</a:t>
                </a:r>
                <a:r>
                  <a:rPr lang="en-US" sz="24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Figure 4.2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).</a:t>
                </a:r>
              </a:p>
              <a:p>
                <a:pPr marL="0" indent="0">
                  <a:buNone/>
                </a:pP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𝑛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−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𝑂𝑢𝑡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±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𝑔𝑒𝑛𝑒𝑟𝑎𝑡𝑖𝑜𝑛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𝑐𝑜𝑛𝑠𝑢𝑚𝑝𝑡𝑖𝑜𝑛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𝐴𝑐𝑐𝑢𝑚𝑢𝑙𝑎𝑡𝑖𝑜𝑛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</a:t>
                </a:r>
              </a:p>
              <a:p>
                <a:pPr marL="0" indent="0"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Material balance on species A:     </a:t>
                </a:r>
              </a:p>
              <a:p>
                <a:pPr marL="0" indent="0">
                  <a:buNone/>
                </a:pP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A</m:t>
                        </m:r>
                        <m: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400" i="0">
                        <a:solidFill>
                          <a:schemeClr val="tx1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A</m:t>
                        </m:r>
                      </m:sub>
                    </m:sSub>
                    <m:r>
                      <a:rPr lang="en-US" sz="2400" i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A</m:t>
                        </m:r>
                      </m:sub>
                    </m:sSub>
                    <m:r>
                      <m:rPr>
                        <m:sty m:val="p"/>
                      </m:rPr>
                      <a:rPr lang="en-US" sz="2400" i="0">
                        <a:solidFill>
                          <a:schemeClr val="tx1"/>
                        </a:solidFill>
                        <a:latin typeface="Cambria Math"/>
                      </a:rPr>
                      <m:t>V</m:t>
                    </m:r>
                    <m:r>
                      <a:rPr lang="en-US" sz="2400" i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d</m:t>
                            </m:r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N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i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A</m:t>
                            </m:r>
                          </m:sub>
                        </m:sSub>
                      </m:num>
                      <m:den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dt</m:t>
                        </m:r>
                      </m:den>
                    </m:f>
                  </m:oMath>
                </a14:m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(4.10)</a:t>
                </a:r>
              </a:p>
              <a:p>
                <a:pPr marL="0" indent="0">
                  <a:buNone/>
                </a:pP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Since  species A is batch,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A</m:t>
                        </m:r>
                        <m: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4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i="0">
                            <a:solidFill>
                              <a:schemeClr val="tx1"/>
                            </a:solidFill>
                            <a:latin typeface="Cambria Math"/>
                          </a:rPr>
                          <m:t>A</m:t>
                        </m:r>
                      </m:sub>
                    </m:sSub>
                    <m:r>
                      <a:rPr lang="en-US" sz="2400" i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r>
                      <a:rPr lang="en-US" sz="24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(4.11)</a:t>
                </a:r>
              </a:p>
              <a:p>
                <a:pPr marL="0" indent="0">
                  <a:buNone/>
                </a:pPr>
                <a:endPara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</a:t>
                </a:r>
                <a:endParaRPr lang="en-US" sz="2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B0EAF61-DD10-727B-658F-1694900940A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67749" y="639764"/>
                <a:ext cx="11214652" cy="5716586"/>
              </a:xfrm>
              <a:blipFill>
                <a:blip r:embed="rId2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3">
            <a:extLst>
              <a:ext uri="{FF2B5EF4-FFF2-40B4-BE49-F238E27FC236}">
                <a16:creationId xmlns:a16="http://schemas.microsoft.com/office/drawing/2014/main" id="{6711DC11-F3DF-8AEB-BB66-D140EE47A9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108" y="3461363"/>
            <a:ext cx="3015329" cy="2672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4D5A4-F484-FB56-EFF5-24BF27175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17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953D578-23EE-1E7C-423A-3A2A26AF231C}"/>
              </a:ext>
            </a:extLst>
          </p:cNvPr>
          <p:cNvCxnSpPr>
            <a:cxnSpLocks/>
          </p:cNvCxnSpPr>
          <p:nvPr/>
        </p:nvCxnSpPr>
        <p:spPr>
          <a:xfrm>
            <a:off x="0" y="68580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13C87BA-F671-D13B-8D31-C4A19AEC4095}"/>
              </a:ext>
            </a:extLst>
          </p:cNvPr>
          <p:cNvCxnSpPr>
            <a:cxnSpLocks/>
          </p:cNvCxnSpPr>
          <p:nvPr/>
        </p:nvCxnSpPr>
        <p:spPr>
          <a:xfrm>
            <a:off x="0" y="6356351"/>
            <a:ext cx="12105861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6D1C91D4-CD5D-1737-AA6F-087347F4622B}"/>
              </a:ext>
            </a:extLst>
          </p:cNvPr>
          <p:cNvSpPr txBox="1"/>
          <p:nvPr/>
        </p:nvSpPr>
        <p:spPr>
          <a:xfrm>
            <a:off x="3698454" y="4168231"/>
            <a:ext cx="39049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4.2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Semi-batch reactor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9D3000AE-2643-417A-1858-70E32BD9C62F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17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988ED390-D0F5-BB6D-6416-69F655A59A9A}"/>
                  </a:ext>
                </a:extLst>
              </p14:cNvPr>
              <p14:cNvContentPartPr/>
              <p14:nvPr/>
            </p14:nvContentPartPr>
            <p14:xfrm>
              <a:off x="12732151" y="4054852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988ED390-D0F5-BB6D-6416-69F655A59A9A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2714151" y="4037212"/>
                <a:ext cx="36000" cy="3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DCD07AA9-ADE2-3E89-5EFC-9BF1186115F3}"/>
                  </a:ext>
                </a:extLst>
              </p14:cNvPr>
              <p14:cNvContentPartPr/>
              <p14:nvPr/>
            </p14:nvContentPartPr>
            <p14:xfrm>
              <a:off x="2256151" y="5768812"/>
              <a:ext cx="156960" cy="16560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DCD07AA9-ADE2-3E89-5EFC-9BF1186115F3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2238511" y="5750812"/>
                <a:ext cx="192600" cy="201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383650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152400"/>
            <a:ext cx="8229600" cy="349248"/>
          </a:xfrm>
        </p:spPr>
        <p:txBody>
          <a:bodyPr>
            <a:normAutofit fontScale="90000"/>
          </a:bodyPr>
          <a:lstStyle/>
          <a:p>
            <a:pPr algn="l"/>
            <a:br>
              <a:rPr lang="en-US" sz="3100" b="1" dirty="0">
                <a:ea typeface="Tahoma" pitchFamily="34" charset="0"/>
                <a:cs typeface="Tahoma" pitchFamily="34" charset="0"/>
              </a:rPr>
            </a:br>
            <a:r>
              <a:rPr lang="en-US" sz="36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Cont’d</a:t>
            </a:r>
            <a:b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67749" y="639764"/>
                <a:ext cx="11214652" cy="5395912"/>
              </a:xfr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perspectiveFront"/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species A  of batch reaction, the material balance equation is given by: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-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𝑉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𝑑</m:t>
                            </m:r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(4.12)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V is volume of a mixture, N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moles of species A at any time t,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reaction rate of species A,  and t is reaction time.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Number of moles of species, </a:t>
                </a:r>
                <a:r>
                  <a:rPr lang="en-US" sz="2400" dirty="0" err="1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(concentration of species, </a:t>
                </a:r>
                <a:r>
                  <a:rPr lang="en-US" sz="2400" dirty="0" err="1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* (volume of mixtures)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𝑑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𝑑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(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𝑉𝐶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𝑉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𝑑𝐶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𝑑𝑉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(4.13)</a:t>
                </a:r>
              </a:p>
              <a:p>
                <a:pPr marL="0" indent="0">
                  <a:buNone/>
                </a:pPr>
                <a:endParaRPr lang="en-US" sz="2400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0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67749" y="639764"/>
                <a:ext cx="11214652" cy="5395912"/>
              </a:xfrm>
              <a:blipFill>
                <a:blip r:embed="rId2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3644FB-6401-F5B6-19B6-4E90C50EB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66D7A8D-F3EA-285B-E1CA-7CE1BC430A3D}"/>
              </a:ext>
            </a:extLst>
          </p:cNvPr>
          <p:cNvCxnSpPr>
            <a:cxnSpLocks/>
          </p:cNvCxnSpPr>
          <p:nvPr/>
        </p:nvCxnSpPr>
        <p:spPr>
          <a:xfrm>
            <a:off x="0" y="6356351"/>
            <a:ext cx="12105861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3215BCDD-0022-8BB0-A6C8-8AFFAE686234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18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2C6A2EA-84E5-BC36-B918-C2AB802EFB0D}"/>
              </a:ext>
            </a:extLst>
          </p:cNvPr>
          <p:cNvCxnSpPr>
            <a:cxnSpLocks/>
          </p:cNvCxnSpPr>
          <p:nvPr/>
        </p:nvCxnSpPr>
        <p:spPr>
          <a:xfrm>
            <a:off x="0" y="521526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68986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C83B7C-8729-B16D-87BA-350FF2862C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DFD527-04FF-9233-F567-3BF609E5F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52400"/>
            <a:ext cx="8229600" cy="168275"/>
          </a:xfrm>
        </p:spPr>
        <p:txBody>
          <a:bodyPr>
            <a:normAutofit fontScale="90000"/>
          </a:bodyPr>
          <a:lstStyle/>
          <a:p>
            <a:pPr algn="l"/>
            <a:br>
              <a:rPr lang="en-US" sz="3100" b="1" dirty="0">
                <a:ea typeface="Tahoma" pitchFamily="34" charset="0"/>
                <a:cs typeface="Tahoma" pitchFamily="34" charset="0"/>
              </a:rPr>
            </a:br>
            <a:r>
              <a:rPr lang="en-US" sz="36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Cont’d</a:t>
            </a:r>
            <a:b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FDC523E-E12A-B70F-81A4-A6F8B655B6C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67749" y="546706"/>
                <a:ext cx="11214652" cy="5774525"/>
              </a:xfr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perspectiveFront"/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substituting equation (4.13) into equation (4.12), you get: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i="1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𝑉</m:t>
                    </m:r>
                    <m:r>
                      <a:rPr lang="en-US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𝑉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𝑑𝐶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𝑑𝑉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(4.14)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term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dV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 dt in equation (4.14) shows that the volume of the mixtures varies with time.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en-US" sz="2400" dirty="0">
                    <a:solidFill>
                      <a:schemeClr val="accent2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 find the volume of mixtures variation, let’s consider the over all material balance of all species, and correlate with density of mixtures.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solidFill>
                          <a:srgbClr val="002060"/>
                        </a:solidFill>
                        <a:latin typeface="Cambria Math"/>
                      </a:rPr>
                      <m:t>I</m:t>
                    </m:r>
                    <m:r>
                      <a:rPr lang="en-US" sz="2400" i="1">
                        <a:solidFill>
                          <a:srgbClr val="002060"/>
                        </a:solidFill>
                        <a:latin typeface="Cambria Math"/>
                      </a:rPr>
                      <m:t>𝑛</m:t>
                    </m:r>
                    <m:r>
                      <a:rPr lang="en-US" sz="2400" i="1">
                        <a:solidFill>
                          <a:srgbClr val="002060"/>
                        </a:solidFill>
                        <a:latin typeface="Cambria Math"/>
                      </a:rPr>
                      <m:t>  −   </m:t>
                    </m:r>
                    <m:r>
                      <a:rPr lang="en-US" sz="2400" i="1" strike="sngStrike">
                        <a:solidFill>
                          <a:srgbClr val="002060"/>
                        </a:solidFill>
                        <a:latin typeface="Cambria Math"/>
                      </a:rPr>
                      <m:t>𝑂𝑢𝑡</m:t>
                    </m:r>
                    <m:r>
                      <a:rPr lang="en-US" sz="2400" i="1">
                        <a:solidFill>
                          <a:srgbClr val="002060"/>
                        </a:solidFill>
                        <a:latin typeface="Cambria Math"/>
                      </a:rPr>
                      <m:t> ± </m:t>
                    </m:r>
                    <m:r>
                      <a:rPr lang="en-US" sz="2400" i="1" strike="sngStrike">
                        <a:solidFill>
                          <a:srgbClr val="002060"/>
                        </a:solidFill>
                        <a:latin typeface="Cambria Math"/>
                      </a:rPr>
                      <m:t>𝐺𝑒𝑛𝑒𝑟𝑎𝑡𝑖𝑜</m:t>
                    </m:r>
                    <m:r>
                      <a:rPr lang="en-US" sz="2400" i="1" strike="sngStrike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2400" i="1" strike="sngStrike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sz="2400" i="1" strike="sngStrike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𝑐𝑜𝑛𝑠𝑢𝑚𝑝𝑡𝑖𝑜𝑛</m:t>
                    </m:r>
                    <m:r>
                      <a:rPr lang="en-US" sz="2400" i="1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i="1">
                        <a:solidFill>
                          <a:srgbClr val="002060"/>
                        </a:solidFill>
                        <a:latin typeface="Cambria Math"/>
                      </a:rPr>
                      <m:t>𝐴𝑐𝑐𝑢𝑚𝑢𝑙𝑎𝑡𝑖𝑜𝑛</m:t>
                    </m:r>
                  </m:oMath>
                </a14:m>
                <a:r>
                  <a:rPr lang="en-US" sz="24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𝜌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0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𝜐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−  0  +  0  = 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𝑑</m:t>
                        </m:r>
                        <m:r>
                          <a:rPr lang="en-US" sz="2400" i="1">
                            <a:latin typeface="Cambria Math"/>
                          </a:rPr>
                          <m:t>(</m:t>
                        </m:r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𝜌</m:t>
                        </m:r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𝑉</m:t>
                        </m:r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)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(4.15)</a:t>
                </a:r>
              </a:p>
              <a:p>
                <a:pPr marL="0" indent="0">
                  <a:buNone/>
                </a:pPr>
                <a:endParaRPr lang="en-US" sz="2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FDC523E-E12A-B70F-81A4-A6F8B655B6C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67749" y="546706"/>
                <a:ext cx="11214652" cy="5774525"/>
              </a:xfrm>
              <a:blipFill>
                <a:blip r:embed="rId2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9BF35D-2D25-4CD0-33EC-976BF02B5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6DD7DBA-6672-10E1-62F2-DE43DD4D79A1}"/>
              </a:ext>
            </a:extLst>
          </p:cNvPr>
          <p:cNvCxnSpPr>
            <a:cxnSpLocks/>
          </p:cNvCxnSpPr>
          <p:nvPr/>
        </p:nvCxnSpPr>
        <p:spPr>
          <a:xfrm>
            <a:off x="0" y="511587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B019F4C-3EBA-6EB5-5C14-9BE8443C646F}"/>
              </a:ext>
            </a:extLst>
          </p:cNvPr>
          <p:cNvCxnSpPr>
            <a:cxnSpLocks/>
          </p:cNvCxnSpPr>
          <p:nvPr/>
        </p:nvCxnSpPr>
        <p:spPr>
          <a:xfrm>
            <a:off x="0" y="6356351"/>
            <a:ext cx="12105861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C75AB7D-DF39-B55B-A28B-4A22E3CE2B2E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19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4753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8313" y="0"/>
            <a:ext cx="82296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81000" y="457200"/>
                <a:ext cx="11430000" cy="5822950"/>
              </a:xfr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perspectiveFront"/>
                <a:lightRig rig="balanced" dir="t">
                  <a:rot lat="0" lon="0" rev="8700000"/>
                </a:lightRig>
              </a:scene3d>
              <a:sp3d>
                <a:bevelT w="190500" h="38100" prst="relaxedInset"/>
              </a:sp3d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constant density </a:t>
                </a:r>
                <a14:m>
                  <m:oMath xmlns:m="http://schemas.openxmlformats.org/officeDocument/2006/math">
                    <m:r>
                      <a:rPr lang="en-US" sz="2400">
                        <a:latin typeface="Cambria Math"/>
                      </a:rPr>
                      <m:t>, </m:t>
                    </m:r>
                    <m:r>
                      <m:rPr>
                        <m:sty m:val="p"/>
                      </m:rPr>
                      <a:rPr lang="el-GR" sz="2400" i="1">
                        <a:latin typeface="Cambria Math"/>
                        <a:ea typeface="Cambria Math"/>
                      </a:rPr>
                      <m:t>ρ</m:t>
                    </m:r>
                    <m:r>
                      <a:rPr lang="en-US" sz="2400" i="1">
                        <a:latin typeface="Cambria Math"/>
                        <a:ea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𝜌</m:t>
                        </m:r>
                      </m:e>
                      <m:sub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0</m:t>
                        </m:r>
                      </m:sub>
                    </m:sSub>
                  </m:oMath>
                </a14:m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𝜐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 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𝑑</m:t>
                        </m:r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𝑉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>
                        <a:latin typeface="Cambria Math"/>
                      </a:rPr>
                      <m:t> 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(4.16)</a:t>
                </a:r>
                <a:endParaRPr lang="en-US" sz="2400" dirty="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constant volumetric flow rate, volume of reacting mixture varies  with time.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integration of equation (4.16) becomes: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 smtClean="0">
                        <a:solidFill>
                          <a:srgbClr val="7030A0"/>
                        </a:solidFill>
                        <a:effectLst/>
                        <a:latin typeface="Cambria Math"/>
                      </a:rPr>
                      <m:t>𝑉</m:t>
                    </m:r>
                    <m:r>
                      <a:rPr lang="en-US" sz="2400" i="1" smtClean="0">
                        <a:solidFill>
                          <a:srgbClr val="7030A0"/>
                        </a:solidFill>
                        <a:effectLst/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7030A0"/>
                            </a:solidFill>
                            <a:effectLst/>
                            <a:latin typeface="Cambria Math"/>
                          </a:rPr>
                          <m:t>𝑉</m:t>
                        </m:r>
                      </m:e>
                      <m:sub>
                        <m:r>
                          <a:rPr lang="en-US" sz="2400" i="1">
                            <a:solidFill>
                              <a:srgbClr val="7030A0"/>
                            </a:solidFill>
                            <a:effectLst/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400" i="1">
                        <a:solidFill>
                          <a:srgbClr val="7030A0"/>
                        </a:solidFill>
                        <a:effectLst/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7030A0"/>
                            </a:solidFill>
                            <a:effectLst/>
                            <a:latin typeface="Cambria Math"/>
                            <a:ea typeface="Cambria Math"/>
                          </a:rPr>
                          <m:t>𝜐</m:t>
                        </m:r>
                      </m:e>
                      <m:sub>
                        <m:r>
                          <a:rPr lang="en-US" sz="2400" i="1">
                            <a:solidFill>
                              <a:srgbClr val="7030A0"/>
                            </a:solidFill>
                            <a:effectLst/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400" i="1">
                        <a:solidFill>
                          <a:srgbClr val="7030A0"/>
                        </a:solidFill>
                        <a:effectLst/>
                        <a:latin typeface="Cambria Math"/>
                      </a:rPr>
                      <m:t>𝑡</m:t>
                    </m:r>
                  </m:oMath>
                </a14:m>
                <a:r>
                  <a:rPr lang="en-US" sz="2400" dirty="0">
                    <a:solidFill>
                      <a:srgbClr val="7030A0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(4.17)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This shows that the volume of a mixture in the reactor increases with time.</a:t>
                </a:r>
                <a:endParaRPr lang="en-US" sz="2400" dirty="0">
                  <a:solidFill>
                    <a:srgbClr val="7030A0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V is  volume of a mixture at any time t, V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initial volume of a mixture,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volumetric flow rate, and t is reaction time.</a:t>
                </a:r>
                <a:endParaRPr lang="en-US" sz="2400" dirty="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81000" y="457200"/>
                <a:ext cx="11430000" cy="5822950"/>
              </a:xfrm>
              <a:blipFill>
                <a:blip r:embed="rId2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92A745-DA29-0D0B-F8F3-B302AA228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20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D67DA56-0F15-D4BE-4FE4-07BC9092BEAE}"/>
              </a:ext>
            </a:extLst>
          </p:cNvPr>
          <p:cNvCxnSpPr>
            <a:cxnSpLocks/>
          </p:cNvCxnSpPr>
          <p:nvPr/>
        </p:nvCxnSpPr>
        <p:spPr>
          <a:xfrm flipV="1">
            <a:off x="-69574" y="409493"/>
            <a:ext cx="12115800" cy="7620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8867827-BD57-8602-726A-F53A55E86D41}"/>
              </a:ext>
            </a:extLst>
          </p:cNvPr>
          <p:cNvCxnSpPr>
            <a:cxnSpLocks/>
          </p:cNvCxnSpPr>
          <p:nvPr/>
        </p:nvCxnSpPr>
        <p:spPr>
          <a:xfrm>
            <a:off x="-69574" y="6356351"/>
            <a:ext cx="1218537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DBAED0DC-E81A-5A33-4C5D-41D37612FC46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20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3842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EF63B0-96F5-6F86-1C11-28E324AF95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AC6A76-7B16-18D0-7CD5-E7CC73A501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8313" y="0"/>
            <a:ext cx="82296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336AD74-9FC9-D047-F75C-FB528E87730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81000" y="457200"/>
                <a:ext cx="11430000" cy="5822950"/>
              </a:xfr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perspectiveFront"/>
                <a:lightRig rig="balanced" dir="t">
                  <a:rot lat="0" lon="0" rev="8700000"/>
                </a:lightRig>
              </a:scene3d>
              <a:sp3d>
                <a:bevelT w="190500" h="38100" prst="relaxedInset"/>
              </a:sp3d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substituting  equation (4.16) into  equation (4.14), you get: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0" smtClean="0">
                            <a:effectLst/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/>
                          </a:rPr>
                          <m:t>A</m:t>
                        </m:r>
                      </m:sub>
                    </m:sSub>
                    <m:r>
                      <m:rPr>
                        <m:sty m:val="p"/>
                      </m:rPr>
                      <a:rPr lang="en-US" sz="2400" i="0">
                        <a:effectLst/>
                        <a:latin typeface="Cambria Math" panose="02040503050406030204" pitchFamily="18" charset="0"/>
                      </a:rPr>
                      <m:t>V</m:t>
                    </m:r>
                    <m:r>
                      <a:rPr lang="en-US" sz="2400" i="0">
                        <a:effectLst/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 panose="02040503050406030204" pitchFamily="18" charset="0"/>
                          </a:rPr>
                          <m:t>V</m:t>
                        </m:r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effectLst/>
                                <a:latin typeface="Cambria Math"/>
                              </a:rPr>
                              <m:t>dC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400" i="0">
                                <a:effectLst/>
                                <a:latin typeface="Cambria Math"/>
                              </a:rPr>
                              <m:t>A</m:t>
                            </m:r>
                          </m:sub>
                        </m:sSub>
                      </m:num>
                      <m:den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/>
                          </a:rPr>
                          <m:t>dt</m:t>
                        </m:r>
                      </m:den>
                    </m:f>
                    <m:r>
                      <a:rPr lang="en-US" sz="2400" i="0">
                        <a:effectLst/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/>
                          </a:rPr>
                          <m:t>C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/>
                          </a:rPr>
                          <m:t>A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/>
                            <a:ea typeface="Cambria Math"/>
                          </a:rPr>
                          <m:t>υ</m:t>
                        </m:r>
                      </m:e>
                      <m:sub>
                        <m:r>
                          <a:rPr lang="en-US" sz="2400" i="0">
                            <a:effectLst/>
                            <a:latin typeface="Cambria Math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(4.18)</a:t>
                </a:r>
              </a:p>
              <a:p>
                <a:pPr marL="0" indent="0">
                  <a:buNone/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re-arranging equation (4.18) and solve for concentration of reactant A, you get:</a:t>
                </a:r>
              </a:p>
              <a:p>
                <a:pPr marL="0" indent="0">
                  <a:buNone/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solidFill>
                                  <a:srgbClr val="7030A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rgbClr val="7030A0"/>
                                </a:solidFill>
                                <a:effectLst/>
                                <a:latin typeface="Cambria Math"/>
                              </a:rPr>
                              <m:t>𝑑𝐶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rgbClr val="7030A0"/>
                                </a:solidFill>
                                <a:effectLst/>
                                <a:latin typeface="Cambria Math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solidFill>
                              <a:srgbClr val="7030A0"/>
                            </a:solidFill>
                            <a:effectLst/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solidFill>
                          <a:srgbClr val="7030A0"/>
                        </a:solidFill>
                        <a:effectLst/>
                        <a:latin typeface="Cambria Math"/>
                      </a:rPr>
                      <m:t>=</m:t>
                    </m:r>
                    <m:r>
                      <a:rPr lang="en-US" sz="2400" i="1">
                        <a:solidFill>
                          <a:srgbClr val="7030A0"/>
                        </a:solidFill>
                        <a:effectLst/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7030A0"/>
                            </a:solidFill>
                            <a:effectLst/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US" sz="2400" i="1">
                            <a:solidFill>
                              <a:srgbClr val="7030A0"/>
                            </a:solidFill>
                            <a:effectLst/>
                            <a:latin typeface="Cambria Math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solidFill>
                          <a:srgbClr val="7030A0"/>
                        </a:solidFill>
                        <a:effectLst/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f>
                          <m:fPr>
                            <m:ctrlPr>
                              <a:rPr lang="en-US" sz="2400" i="1">
                                <a:solidFill>
                                  <a:srgbClr val="7030A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solidFill>
                                      <a:srgbClr val="7030A0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solidFill>
                                      <a:srgbClr val="7030A0"/>
                                    </a:solidFill>
                                    <a:effectLst/>
                                    <a:latin typeface="Cambria Math"/>
                                    <a:ea typeface="Cambria Math"/>
                                  </a:rPr>
                                  <m:t>𝜐</m:t>
                                </m:r>
                              </m:e>
                              <m:sub>
                                <m:r>
                                  <a:rPr lang="en-US" sz="2400" i="1">
                                    <a:solidFill>
                                      <a:srgbClr val="7030A0"/>
                                    </a:solidFill>
                                    <a:effectLst/>
                                    <a:latin typeface="Cambria Math"/>
                                  </a:rPr>
                                  <m:t>0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400" i="1">
                                <a:solidFill>
                                  <a:srgbClr val="7030A0"/>
                                </a:solidFill>
                                <a:effectLst/>
                                <a:latin typeface="Cambria Math"/>
                              </a:rPr>
                              <m:t>𝑉</m:t>
                            </m:r>
                          </m:den>
                        </m:f>
                        <m:r>
                          <a:rPr lang="en-US" sz="2400" i="1">
                            <a:solidFill>
                              <a:srgbClr val="7030A0"/>
                            </a:solidFill>
                            <a:effectLst/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solidFill>
                              <a:srgbClr val="7030A0"/>
                            </a:solidFill>
                            <a:effectLst/>
                            <a:latin typeface="Cambria Math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rgbClr val="7030A0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(4.19)</a:t>
                </a:r>
              </a:p>
              <a:p>
                <a:pPr marL="0" indent="0">
                  <a:buNone/>
                </a:pP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This is a material balance equation for species A as batch  in semi-batch reactor.</a:t>
                </a:r>
                <a:endParaRPr lang="en-US" sz="2400" dirty="0">
                  <a:solidFill>
                    <a:srgbClr val="7030A0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concentration of species A,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reaction rate of species A, V is volume of a mixture at any time t,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volumetric flow rate, and t is reaction time.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dirty="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336AD74-9FC9-D047-F75C-FB528E87730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81000" y="457200"/>
                <a:ext cx="11430000" cy="5822950"/>
              </a:xfrm>
              <a:blipFill>
                <a:blip r:embed="rId2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AAC64B-8348-8D59-E828-03F71D9D5D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21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EB54026-04A9-C7E8-6DC5-795E004C26F3}"/>
              </a:ext>
            </a:extLst>
          </p:cNvPr>
          <p:cNvCxnSpPr>
            <a:cxnSpLocks/>
          </p:cNvCxnSpPr>
          <p:nvPr/>
        </p:nvCxnSpPr>
        <p:spPr>
          <a:xfrm flipV="1">
            <a:off x="-69574" y="409493"/>
            <a:ext cx="12115800" cy="7620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DFC0C3E-307D-4FB9-6855-E7410755E0FB}"/>
              </a:ext>
            </a:extLst>
          </p:cNvPr>
          <p:cNvCxnSpPr>
            <a:cxnSpLocks/>
          </p:cNvCxnSpPr>
          <p:nvPr/>
        </p:nvCxnSpPr>
        <p:spPr>
          <a:xfrm>
            <a:off x="-69574" y="6356351"/>
            <a:ext cx="1218537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E456F8E6-6206-B35F-DCAF-9BA3278ABAD1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21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560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08721" y="609600"/>
                <a:ext cx="11897139" cy="5165036"/>
              </a:xfr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perspectiveFront"/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2400" b="1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Material balance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on</a:t>
                </a:r>
                <a:r>
                  <a:rPr lang="en-US" sz="2400" b="1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species B: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Species B is semi-batch, and the material balance equation is given by:</a:t>
                </a:r>
                <a:endParaRPr lang="en-US" sz="2400" dirty="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>
                            <a:effectLst/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2400" b="0" i="1">
                            <a:effectLst/>
                            <a:latin typeface="Cambria Math"/>
                          </a:rPr>
                          <m:t>𝐵</m:t>
                        </m:r>
                        <m:r>
                          <a:rPr lang="en-US" sz="2400" b="0" i="1">
                            <a:effectLst/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400" b="0" i="1">
                        <a:effectLst/>
                        <a:latin typeface="Cambria Math"/>
                      </a:rPr>
                      <m:t>−0 </m:t>
                    </m:r>
                    <m:r>
                      <a:rPr lang="en-US" sz="2400" b="0" i="1">
                        <a:effectLst/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400" b="0" i="1">
                        <a:effectLst/>
                        <a:latin typeface="Cambria Math"/>
                      </a:rPr>
                      <m:t>    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>
                            <a:effectLst/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US" sz="2400" b="0" i="1">
                            <a:effectLst/>
                            <a:latin typeface="Cambria Math"/>
                          </a:rPr>
                          <m:t>𝐵</m:t>
                        </m:r>
                      </m:sub>
                    </m:sSub>
                    <m:r>
                      <a:rPr lang="en-US" sz="2400" b="0" i="1">
                        <a:effectLst/>
                        <a:latin typeface="Cambria Math"/>
                      </a:rPr>
                      <m:t>𝑉</m:t>
                    </m:r>
                    <m:r>
                      <a:rPr lang="en-US" sz="2400" b="0" i="1">
                        <a:effectLst/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>
                                <a:effectLst/>
                                <a:latin typeface="Cambria Math"/>
                              </a:rPr>
                              <m:t>𝑑</m:t>
                            </m:r>
                            <m:r>
                              <a:rPr lang="en-US" sz="2400" b="0" i="1">
                                <a:effectLst/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400" b="0" i="1">
                                <a:effectLst/>
                                <a:latin typeface="Cambria Math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r>
                          <a:rPr lang="en-US" sz="2400" b="0" i="1">
                            <a:effectLst/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b="0" i="1">
                        <a:effectLst/>
                        <a:latin typeface="Cambria Math"/>
                      </a:rPr>
                      <m:t> </m:t>
                    </m:r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(4.20)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𝑁</m:t>
                        </m:r>
                      </m:e>
                      <m:sub>
                        <m:r>
                          <a:rPr lang="en-US" sz="2400" b="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sub>
                    </m:sSub>
                    <m:r>
                      <a:rPr lang="en-US" sz="2400" b="0" i="1" smtClean="0">
                        <a:effectLst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b="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400" b="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sub>
                    </m:sSub>
                    <m:r>
                      <a:rPr lang="en-US" sz="2400" b="0" i="1" smtClean="0">
                        <a:effectLst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𝑉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(4.21)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differentiate equation (4.21) with respect to time, you get:</a:t>
                </a:r>
                <a:endParaRPr lang="en-US" sz="2400" dirty="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>
                                <a:effectLst/>
                                <a:latin typeface="Cambria Math"/>
                              </a:rPr>
                              <m:t>𝑑</m:t>
                            </m:r>
                            <m:r>
                              <a:rPr lang="en-US" sz="2400" b="0" i="1" smtClean="0">
                                <a:effectLst/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400" b="0" i="1">
                                <a:effectLst/>
                                <a:latin typeface="Cambria Math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r>
                          <a:rPr lang="en-US" sz="2400" b="0" i="1">
                            <a:effectLst/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b="0" i="1">
                        <a:effectLst/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>
                                <a:effectLst/>
                                <a:latin typeface="Cambria Math"/>
                              </a:rPr>
                              <m:t>𝑑</m:t>
                            </m:r>
                            <m:r>
                              <a:rPr lang="en-US" sz="2400" b="0" i="1">
                                <a:effectLst/>
                                <a:latin typeface="Cambria Math"/>
                              </a:rPr>
                              <m:t>(</m:t>
                            </m:r>
                            <m:r>
                              <a:rPr lang="en-US" sz="2400" b="0" i="1">
                                <a:effectLst/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b="0" i="1">
                                <a:effectLst/>
                                <a:latin typeface="Cambria Math"/>
                              </a:rPr>
                              <m:t>𝐵</m:t>
                            </m:r>
                          </m:sub>
                        </m:sSub>
                        <m:r>
                          <a:rPr lang="en-US" sz="2400" b="0" i="1">
                            <a:effectLst/>
                            <a:latin typeface="Cambria Math"/>
                          </a:rPr>
                          <m:t>𝑉</m:t>
                        </m:r>
                        <m:r>
                          <a:rPr lang="en-US" sz="2400" b="0" i="1">
                            <a:effectLst/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en-US" sz="2400" b="0" i="1">
                            <a:effectLst/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b="0" i="1">
                        <a:effectLst/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>
                            <a:effectLst/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400" b="0" i="1">
                            <a:effectLst/>
                            <a:latin typeface="Cambria Math"/>
                          </a:rPr>
                          <m:t>𝐵</m:t>
                        </m:r>
                      </m:sub>
                    </m:sSub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>
                            <a:effectLst/>
                            <a:latin typeface="Cambria Math"/>
                          </a:rPr>
                          <m:t>𝑑𝑉</m:t>
                        </m:r>
                      </m:num>
                      <m:den>
                        <m:r>
                          <a:rPr lang="en-US" sz="2400" b="0" i="1">
                            <a:effectLst/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b="0" i="1">
                        <a:effectLst/>
                        <a:latin typeface="Cambria Math"/>
                      </a:rPr>
                      <m:t>+</m:t>
                    </m:r>
                    <m:r>
                      <a:rPr lang="en-US" sz="2400" b="0" i="1">
                        <a:effectLst/>
                        <a:latin typeface="Cambria Math"/>
                      </a:rPr>
                      <m:t>𝑉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>
                                <a:effectLst/>
                                <a:latin typeface="Cambria Math"/>
                              </a:rPr>
                              <m:t>𝑑𝐶</m:t>
                            </m:r>
                          </m:e>
                          <m:sub>
                            <m:r>
                              <a:rPr lang="en-US" sz="2400" b="0" i="1">
                                <a:effectLst/>
                                <a:latin typeface="Cambria Math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r>
                          <a:rPr lang="en-US" sz="2400" b="0" i="1">
                            <a:effectLst/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(4.22)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N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moles of species B,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molar flow rate of species B in the feed, V is volume of a mixture at any time t, 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concentration of species B,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reaction rate of species B, and t is reaction time.</a:t>
                </a:r>
                <a:endParaRPr lang="en-US" sz="2400" dirty="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08721" y="609600"/>
                <a:ext cx="11897139" cy="5165036"/>
              </a:xfrm>
              <a:blipFill>
                <a:blip r:embed="rId3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1AA612-0802-55A1-69D5-B65CD45704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22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D1D3D63-9759-3E82-8198-601B8172A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52400"/>
            <a:ext cx="8229600" cy="457200"/>
          </a:xfrm>
        </p:spPr>
        <p:txBody>
          <a:bodyPr>
            <a:noAutofit/>
          </a:bodyPr>
          <a:lstStyle/>
          <a:p>
            <a:pPr algn="l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C29D508-FB76-C81E-4F18-E95D92AD85DC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D12AAF03-3298-4D92-C3BD-37AAA30444ED}"/>
              </a:ext>
            </a:extLst>
          </p:cNvPr>
          <p:cNvCxnSpPr>
            <a:cxnSpLocks/>
          </p:cNvCxnSpPr>
          <p:nvPr/>
        </p:nvCxnSpPr>
        <p:spPr>
          <a:xfrm>
            <a:off x="0" y="624840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CD838D1-E66F-3E3A-3914-87C6D87E3B11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22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5679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C762B4-007D-6EFE-202A-671614517A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0DE0929-2C9D-3792-9146-3F156084CEE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08721" y="609599"/>
                <a:ext cx="11897139" cy="6096001"/>
              </a:xfr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perspectiveFront"/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Substituting  equation (4.22) into equation(4.20),  you get:</a:t>
                </a:r>
                <a:endParaRPr lang="en-US" sz="2400" dirty="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>
                            <a:effectLst/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2400" b="0" i="1">
                            <a:effectLst/>
                            <a:latin typeface="Cambria Math"/>
                          </a:rPr>
                          <m:t>𝐵</m:t>
                        </m:r>
                        <m:r>
                          <a:rPr lang="en-US" sz="2400" b="0" i="1">
                            <a:effectLst/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400" b="0" i="1">
                        <a:effectLst/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>
                            <a:effectLst/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US" sz="2400" b="0" i="1">
                            <a:effectLst/>
                            <a:latin typeface="Cambria Math"/>
                          </a:rPr>
                          <m:t>𝐵</m:t>
                        </m:r>
                      </m:sub>
                    </m:sSub>
                    <m:r>
                      <a:rPr lang="en-US" sz="2400" b="0" i="1">
                        <a:effectLst/>
                        <a:latin typeface="Cambria Math"/>
                      </a:rPr>
                      <m:t>𝑉</m:t>
                    </m:r>
                    <m:r>
                      <a:rPr lang="en-US" sz="2400" b="0" i="1">
                        <a:effectLst/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>
                            <a:effectLst/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400" b="0" i="1">
                            <a:effectLst/>
                            <a:latin typeface="Cambria Math"/>
                          </a:rPr>
                          <m:t>𝐵</m:t>
                        </m:r>
                      </m:sub>
                    </m:sSub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>
                            <a:effectLst/>
                            <a:latin typeface="Cambria Math"/>
                          </a:rPr>
                          <m:t>𝑑𝑉</m:t>
                        </m:r>
                      </m:num>
                      <m:den>
                        <m:r>
                          <a:rPr lang="en-US" sz="2400" b="0" i="1">
                            <a:effectLst/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b="0" i="1">
                        <a:effectLst/>
                        <a:latin typeface="Cambria Math"/>
                      </a:rPr>
                      <m:t>+</m:t>
                    </m:r>
                    <m:r>
                      <a:rPr lang="en-US" sz="2400" b="0" i="1">
                        <a:effectLst/>
                        <a:latin typeface="Cambria Math"/>
                      </a:rPr>
                      <m:t>𝑉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>
                                <a:effectLst/>
                                <a:latin typeface="Cambria Math"/>
                              </a:rPr>
                              <m:t>𝑑𝐶</m:t>
                            </m:r>
                          </m:e>
                          <m:sub>
                            <m:r>
                              <a:rPr lang="en-US" sz="2400" b="0" i="1">
                                <a:effectLst/>
                                <a:latin typeface="Cambria Math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r>
                          <a:rPr lang="en-US" sz="2400" b="0" i="1">
                            <a:effectLst/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400" i="1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4.23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term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dV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/dt=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 which is volumetric flow rate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(4.24)</a:t>
                </a:r>
                <a:endParaRPr lang="en-US" sz="2400" baseline="-25000" dirty="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substituting equation( 4.24) into equation (4.23), and  solve for the concentration of species B, you get:</a:t>
                </a:r>
                <a:endParaRPr lang="en-US" sz="2400" dirty="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400" b="1" dirty="0">
                    <a:solidFill>
                      <a:srgbClr val="7030A0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effectLst/>
                                <a:latin typeface="Cambria Math"/>
                              </a:rPr>
                              <m:t>𝒅𝑪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effectLst/>
                                <a:latin typeface="Cambria Math"/>
                              </a:rPr>
                              <m:t>𝑩</m:t>
                            </m:r>
                          </m:sub>
                        </m:sSub>
                      </m:num>
                      <m:den>
                        <m:r>
                          <a:rPr lang="en-US" sz="2400" b="1" i="1">
                            <a:solidFill>
                              <a:srgbClr val="7030A0"/>
                            </a:solidFill>
                            <a:effectLst/>
                            <a:latin typeface="Cambria Math"/>
                          </a:rPr>
                          <m:t>𝒅𝒕</m:t>
                        </m:r>
                      </m:den>
                    </m:f>
                    <m:r>
                      <a:rPr lang="en-US" sz="2400" b="1" i="1">
                        <a:solidFill>
                          <a:srgbClr val="7030A0"/>
                        </a:solidFill>
                        <a:effectLst/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b="1" i="1">
                            <a:solidFill>
                              <a:srgbClr val="7030A0"/>
                            </a:solidFill>
                            <a:effectLst/>
                            <a:latin typeface="Cambria Math"/>
                          </a:rPr>
                          <m:t>𝒓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7030A0"/>
                            </a:solidFill>
                            <a:effectLst/>
                            <a:latin typeface="Cambria Math"/>
                          </a:rPr>
                          <m:t>𝑩</m:t>
                        </m:r>
                      </m:sub>
                    </m:sSub>
                    <m:r>
                      <a:rPr lang="en-US" sz="2400" b="1" i="1">
                        <a:solidFill>
                          <a:srgbClr val="7030A0"/>
                        </a:solidFill>
                        <a:effectLst/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effectLst/>
                                <a:latin typeface="Cambria Math"/>
                                <a:ea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effectLst/>
                                <a:latin typeface="Cambria Math"/>
                              </a:rPr>
                              <m:t>𝟎</m:t>
                            </m:r>
                          </m:sub>
                        </m:sSub>
                        <m:r>
                          <a:rPr lang="en-US" sz="2400" b="1" i="1">
                            <a:solidFill>
                              <a:srgbClr val="7030A0"/>
                            </a:solidFill>
                            <a:effectLst/>
                            <a:latin typeface="Cambria Math"/>
                          </a:rPr>
                          <m:t>(</m:t>
                        </m:r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effectLst/>
                                <a:latin typeface="Cambria Math"/>
                              </a:rPr>
                              <m:t>𝑪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effectLst/>
                                <a:latin typeface="Cambria Math"/>
                              </a:rPr>
                              <m:t>𝑩</m:t>
                            </m:r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effectLst/>
                                <a:latin typeface="Cambria Math"/>
                              </a:rPr>
                              <m:t>𝟎</m:t>
                            </m:r>
                          </m:sub>
                        </m:sSub>
                        <m:r>
                          <a:rPr lang="en-US" sz="2400" b="1" i="1">
                            <a:solidFill>
                              <a:srgbClr val="7030A0"/>
                            </a:solidFill>
                            <a:effectLst/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effectLst/>
                                <a:latin typeface="Cambria Math"/>
                              </a:rPr>
                              <m:t>𝑪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effectLst/>
                                <a:latin typeface="Cambria Math"/>
                              </a:rPr>
                              <m:t>𝑩</m:t>
                            </m:r>
                          </m:sub>
                        </m:sSub>
                        <m:r>
                          <a:rPr lang="en-US" sz="2400" b="1" i="1">
                            <a:solidFill>
                              <a:srgbClr val="7030A0"/>
                            </a:solidFill>
                            <a:effectLst/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en-US" sz="2400" b="1" i="1">
                            <a:solidFill>
                              <a:srgbClr val="7030A0"/>
                            </a:solidFill>
                            <a:effectLst/>
                            <a:latin typeface="Cambria Math"/>
                          </a:rPr>
                          <m:t>𝑽</m:t>
                        </m:r>
                      </m:den>
                    </m:f>
                  </m:oMath>
                </a14:m>
                <a:r>
                  <a:rPr lang="en-US" sz="2400" b="1" dirty="0">
                    <a:solidFill>
                      <a:srgbClr val="7030A0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(4.25)</a:t>
                </a:r>
              </a:p>
              <a:p>
                <a:pPr marL="0" indent="0">
                  <a:buNone/>
                </a:pP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This is a material balance equation  for species B as semi-batch feed  in semi-batch reactor.</a:t>
                </a:r>
                <a:endParaRPr lang="en-US" sz="2400" dirty="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concentration of species B at any time t,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initial concentration of species B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volumetric flow rate, V is volume of a mixture at any time t,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reaction rate of species B, and t is reaction time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>
                  <a:buNone/>
                </a:pPr>
                <a:endParaRPr lang="en-US" sz="2400" dirty="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0DE0929-2C9D-3792-9146-3F156084CEE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08721" y="609599"/>
                <a:ext cx="11897139" cy="6096001"/>
              </a:xfrm>
              <a:blipFill>
                <a:blip r:embed="rId3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713E15-18D3-A020-3227-576848290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23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FD3B4A0-A32C-D788-55A1-CBDD763BE6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52400"/>
            <a:ext cx="8229600" cy="457200"/>
          </a:xfrm>
        </p:spPr>
        <p:txBody>
          <a:bodyPr>
            <a:noAutofit/>
          </a:bodyPr>
          <a:lstStyle/>
          <a:p>
            <a:pPr algn="l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E018D38-FF80-0B3B-8CB4-74CB94DC41C7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7D407A20-DBE8-007D-AD53-50F1A4D46007}"/>
              </a:ext>
            </a:extLst>
          </p:cNvPr>
          <p:cNvCxnSpPr>
            <a:cxnSpLocks/>
          </p:cNvCxnSpPr>
          <p:nvPr/>
        </p:nvCxnSpPr>
        <p:spPr>
          <a:xfrm>
            <a:off x="0" y="624840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88CD6E1-F746-B0FA-348C-43CFFA66D005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23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58998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EEDE0D-C870-B28E-3AC5-3DDB5B76D8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F3C3043-B11E-EC50-51AA-EFBCE55A157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68965" y="609599"/>
                <a:ext cx="11946835" cy="6067721"/>
              </a:xfr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perspectiveFront"/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Material balance on species C: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martials balance for species C as batch is given by: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400" i="1">
                        <a:latin typeface="Cambria Math"/>
                      </a:rPr>
                      <m:t> 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𝑉</m:t>
                    </m:r>
                    <m:r>
                      <a:rPr lang="en-US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𝑑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/>
                      </a:rPr>
                      <m:t> 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(4.26)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                                                                                        (4.27)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differentiating equation (4.27), you get: 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𝑑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𝑑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(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𝑉</m:t>
                        </m:r>
                        <m:r>
                          <a:rPr lang="en-US" sz="2400" i="1"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𝑑𝑉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/>
                      </a:rPr>
                      <m:t>+</m:t>
                    </m:r>
                    <m:r>
                      <a:rPr lang="en-US" sz="2400" i="1">
                        <a:latin typeface="Cambria Math"/>
                      </a:rPr>
                      <m:t>𝑉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𝑑𝐶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(4.28)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substituting  equation (4.28) into equation (4.26), you get: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𝑉</m:t>
                    </m:r>
                    <m:r>
                      <a:rPr lang="en-US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𝑑𝑉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/>
                      </a:rPr>
                      <m:t>+</m:t>
                    </m:r>
                    <m:r>
                      <a:rPr lang="en-US" sz="2400" i="1">
                        <a:latin typeface="Cambria Math"/>
                      </a:rPr>
                      <m:t>𝑉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𝑑𝐶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(4.29)</a:t>
                </a: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F3C3043-B11E-EC50-51AA-EFBCE55A157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68965" y="609599"/>
                <a:ext cx="11946835" cy="6067721"/>
              </a:xfrm>
              <a:blipFill>
                <a:blip r:embed="rId3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8BCC88-7FF8-F53B-64DA-E459C5AB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24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13DD796-DBB4-6B46-D30A-9ECEB32A26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3304" y="152400"/>
            <a:ext cx="9117496" cy="319432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15080DC-87C8-2E2C-2788-DF9D1A1A39A3}"/>
              </a:ext>
            </a:extLst>
          </p:cNvPr>
          <p:cNvCxnSpPr>
            <a:cxnSpLocks/>
          </p:cNvCxnSpPr>
          <p:nvPr/>
        </p:nvCxnSpPr>
        <p:spPr>
          <a:xfrm>
            <a:off x="0" y="609599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396438E0-D68E-70E0-F9AF-9D44C43C81CE}"/>
              </a:ext>
            </a:extLst>
          </p:cNvPr>
          <p:cNvCxnSpPr>
            <a:cxnSpLocks/>
          </p:cNvCxnSpPr>
          <p:nvPr/>
        </p:nvCxnSpPr>
        <p:spPr>
          <a:xfrm>
            <a:off x="0" y="6218583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CA236C8-6112-6D60-4D9E-DC5354E712F3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24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49417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59E932-C028-D9F5-1307-C3646D7911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0C7D8ED-DB6B-2905-9F89-63EF228517F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87626" y="609599"/>
                <a:ext cx="11728174" cy="6067721"/>
              </a:xfr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perspectiveFront"/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7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term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dV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/dt=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which is the volumetric flow rate.</a:t>
                </a:r>
              </a:p>
              <a:p>
                <a:pPr marL="0" indent="0">
                  <a:lnSpc>
                    <a:spcPct val="17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re-arranging equation (4.29) and solve for concentration of species C, you get: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𝒅𝑪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𝑪</m:t>
                            </m:r>
                          </m:sub>
                        </m:sSub>
                      </m:num>
                      <m:den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𝒅𝒕</m:t>
                        </m:r>
                      </m:den>
                    </m:f>
                    <m:r>
                      <a:rPr lang="en-US" sz="2400" b="1" i="1">
                        <a:solidFill>
                          <a:srgbClr val="7030A0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𝒓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𝑪</m:t>
                        </m:r>
                      </m:sub>
                    </m:sSub>
                    <m:r>
                      <a:rPr lang="en-US" sz="2400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  <a:ea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𝟎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𝑪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𝑪</m:t>
                            </m:r>
                          </m:sub>
                        </m:sSub>
                      </m:num>
                      <m:den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𝑽</m:t>
                        </m:r>
                      </m:den>
                    </m:f>
                  </m:oMath>
                </a14:m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(4.30)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This is a material balance equation  for species C as batch fin semi-batch reactor.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concentration of species C at any time t,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volumetric flow rate, V is volume of a mixture at any time t,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reaction rate of species C, and t is reaction time.</a:t>
                </a:r>
              </a:p>
              <a:p>
                <a:pPr marL="0" indent="0">
                  <a:buNone/>
                </a:pPr>
                <a:endParaRPr lang="en-US" sz="2400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0C7D8ED-DB6B-2905-9F89-63EF228517F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87626" y="609599"/>
                <a:ext cx="11728174" cy="6067721"/>
              </a:xfrm>
              <a:blipFill>
                <a:blip r:embed="rId3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5799AF-C90D-EE1E-09DC-5D628F2D4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25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3A714A8-0C73-1D7A-0D8F-A612DC4C9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3304" y="152400"/>
            <a:ext cx="9117496" cy="319432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7B7A3BA-DFAF-EE1C-7E00-66DB21097FF9}"/>
              </a:ext>
            </a:extLst>
          </p:cNvPr>
          <p:cNvCxnSpPr>
            <a:cxnSpLocks/>
          </p:cNvCxnSpPr>
          <p:nvPr/>
        </p:nvCxnSpPr>
        <p:spPr>
          <a:xfrm>
            <a:off x="0" y="609599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17EC419C-559D-B0E5-BEDB-A220AB74D97B}"/>
              </a:ext>
            </a:extLst>
          </p:cNvPr>
          <p:cNvCxnSpPr>
            <a:cxnSpLocks/>
          </p:cNvCxnSpPr>
          <p:nvPr/>
        </p:nvCxnSpPr>
        <p:spPr>
          <a:xfrm>
            <a:off x="0" y="6218583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E13B449-8A6E-0058-725B-6C0346A6AEB5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25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19369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595E3A-0990-1DA6-BFBA-F70C671EA1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5419F8-6D80-0BE1-ED69-FA65B5148F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391" y="609599"/>
            <a:ext cx="11728174" cy="6067721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Observations on equations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(4.19, 4.25 &amp; 4.30): </a:t>
            </a:r>
          </a:p>
          <a:p>
            <a:pPr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reaction 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order is zero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first order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isothermal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equations can be solved by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analytical techniques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determine the conversion/concentration as function of time.</a:t>
            </a:r>
          </a:p>
          <a:p>
            <a:pPr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However, if the reaction is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 zero order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first order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isothermal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then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 numerical techniques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determine the conversion/concentration as function of time.</a:t>
            </a:r>
          </a:p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DC49C6-516B-2ED3-B44B-F85315A92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26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BADDF2C-D9D6-2DD2-9598-64E61361FB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3304" y="152400"/>
            <a:ext cx="9117496" cy="319432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E1FAC89-659C-69E9-4827-64C7AD8F176E}"/>
              </a:ext>
            </a:extLst>
          </p:cNvPr>
          <p:cNvCxnSpPr>
            <a:cxnSpLocks/>
          </p:cNvCxnSpPr>
          <p:nvPr/>
        </p:nvCxnSpPr>
        <p:spPr>
          <a:xfrm>
            <a:off x="0" y="609599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E8E1968A-3951-E945-7ED1-0E1C9082FAB9}"/>
              </a:ext>
            </a:extLst>
          </p:cNvPr>
          <p:cNvCxnSpPr>
            <a:cxnSpLocks/>
          </p:cNvCxnSpPr>
          <p:nvPr/>
        </p:nvCxnSpPr>
        <p:spPr>
          <a:xfrm>
            <a:off x="0" y="6218583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CAE6802-2392-F3C2-3B97-B7AF38DC82F9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26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69568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77AC26-5BCF-F4B4-5912-7C3BE8EB9D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4B854B-CD43-B215-2125-F449645B80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52400"/>
            <a:ext cx="8229600" cy="417127"/>
          </a:xfrm>
        </p:spPr>
        <p:txBody>
          <a:bodyPr>
            <a:normAutofit fontScale="90000"/>
          </a:bodyPr>
          <a:lstStyle/>
          <a:p>
            <a:pPr algn="l"/>
            <a:br>
              <a:rPr lang="en-US" sz="3100" b="1" dirty="0">
                <a:ea typeface="Tahoma" pitchFamily="34" charset="0"/>
                <a:cs typeface="Tahoma" pitchFamily="34" charset="0"/>
              </a:rPr>
            </a:br>
            <a:r>
              <a:rPr lang="en-US" sz="36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Cont’d</a:t>
            </a:r>
            <a:b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F4B4F35-FE8A-0DB1-F7BB-B7E57A56709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48478" y="604646"/>
                <a:ext cx="11777870" cy="5716586"/>
              </a:xfr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perspectiveFront"/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Case 2: </a:t>
                </a:r>
                <a:r>
                  <a:rPr lang="en-US" sz="24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species A is semi-batch, and </a:t>
                </a:r>
                <a:r>
                  <a:rPr lang="en-US" sz="24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species B and C are batch (Figure 4.3).</a:t>
                </a:r>
              </a:p>
              <a:p>
                <a:pPr marL="0" indent="0">
                  <a:buNone/>
                </a:pP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𝑛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−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𝑂𝑢𝑡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±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𝑔𝑒𝑛𝑒𝑟𝑎𝑡𝑖𝑜𝑛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𝑐𝑜𝑛𝑠𝑢𝑚𝑝𝑡𝑖𝑜𝑛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𝐴𝑐𝑐𝑢𝑚𝑢𝑙𝑎𝑡𝑖𝑜𝑛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</a:t>
                </a:r>
              </a:p>
              <a:p>
                <a:pPr marL="0" indent="0"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Material balance on species A:     </a:t>
                </a:r>
              </a:p>
              <a:p>
                <a:pPr marL="0" indent="0">
                  <a:buNone/>
                </a:pP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Species A is semi-batch, and the material balance equation is given by: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n-US" sz="2400" i="1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−0 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400" i="1">
                        <a:latin typeface="Cambria Math"/>
                      </a:rPr>
                      <m:t>     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𝑉</m:t>
                    </m:r>
                    <m:r>
                      <a:rPr lang="en-US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𝑑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/>
                      </a:rPr>
                      <m:t> 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(4.31)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F4B4F35-FE8A-0DB1-F7BB-B7E57A56709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48478" y="604646"/>
                <a:ext cx="11777870" cy="5716586"/>
              </a:xfrm>
              <a:blipFill>
                <a:blip r:embed="rId2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BB0328-B8FE-A797-A0FB-B682C4FC5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FDA976-B38A-4EC8-851D-4FD5675DB126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54E18B1-DC75-7F47-69A3-83E8C0A5B785}"/>
              </a:ext>
            </a:extLst>
          </p:cNvPr>
          <p:cNvCxnSpPr>
            <a:cxnSpLocks/>
          </p:cNvCxnSpPr>
          <p:nvPr/>
        </p:nvCxnSpPr>
        <p:spPr>
          <a:xfrm>
            <a:off x="0" y="68580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E3950AA-1A5B-FB39-CDCC-F15BA33DB3A7}"/>
              </a:ext>
            </a:extLst>
          </p:cNvPr>
          <p:cNvCxnSpPr>
            <a:cxnSpLocks/>
          </p:cNvCxnSpPr>
          <p:nvPr/>
        </p:nvCxnSpPr>
        <p:spPr>
          <a:xfrm>
            <a:off x="43069" y="6391471"/>
            <a:ext cx="12105861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F88ED683-FF0D-F763-D527-06A3B529E1A7}"/>
              </a:ext>
            </a:extLst>
          </p:cNvPr>
          <p:cNvSpPr txBox="1"/>
          <p:nvPr/>
        </p:nvSpPr>
        <p:spPr>
          <a:xfrm>
            <a:off x="1048019" y="5929806"/>
            <a:ext cx="39049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Figure 4.3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Semi-batch reactor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DA82D0ED-74A1-4A09-D784-376DCE67FF45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A7072EE5-E1EB-8F06-674D-CD3022D50F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739" y="3259141"/>
            <a:ext cx="2713383" cy="2581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7913DB13-F050-61D3-661A-546609AC1826}"/>
                  </a:ext>
                </a:extLst>
              </p14:cNvPr>
              <p14:cNvContentPartPr/>
              <p14:nvPr/>
            </p14:nvContentPartPr>
            <p14:xfrm>
              <a:off x="2398584" y="5617517"/>
              <a:ext cx="265103" cy="212834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7913DB13-F050-61D3-661A-546609AC1826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380599" y="5599511"/>
                <a:ext cx="300714" cy="248486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3468602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35AA60-EB1C-8156-935C-19A98799CC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052E515-5BD9-AD94-127A-CDF5E179A8C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08721" y="609600"/>
                <a:ext cx="11897139" cy="5165036"/>
              </a:xfr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perspectiveFront"/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𝑁</m:t>
                        </m:r>
                      </m:e>
                      <m:sub>
                        <m:r>
                          <a:rPr lang="en-US" sz="2400" b="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sub>
                    </m:sSub>
                    <m:r>
                      <a:rPr lang="en-US" sz="2400" b="0" i="1" smtClean="0">
                        <a:effectLst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b="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400" b="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sub>
                    </m:sSub>
                    <m:r>
                      <a:rPr lang="en-US" sz="2400" b="0" i="1" smtClean="0">
                        <a:effectLst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𝑉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(4.32)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For constant density, 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40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</a:t>
                </a:r>
                <a:r>
                  <a:rPr lang="en-US" sz="2400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                                                                                            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(4.33)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differentiate equation (4.32) with respect to time, you get:</a:t>
                </a:r>
                <a:endParaRPr lang="en-US" sz="2400" dirty="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>
                                <a:effectLst/>
                                <a:latin typeface="Cambria Math"/>
                              </a:rPr>
                              <m:t>𝑑</m:t>
                            </m:r>
                            <m:r>
                              <a:rPr lang="en-US" sz="2400" b="0" i="1" smtClean="0">
                                <a:effectLst/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400" b="0" i="1" smtClean="0">
                                <a:effectLst/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r>
                          <a:rPr lang="en-US" sz="2400" b="0" i="1">
                            <a:effectLst/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b="0" i="1">
                        <a:effectLst/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>
                                <a:effectLst/>
                                <a:latin typeface="Cambria Math"/>
                              </a:rPr>
                              <m:t>𝑑</m:t>
                            </m:r>
                            <m:r>
                              <a:rPr lang="en-US" sz="2400" b="0" i="1">
                                <a:effectLst/>
                                <a:latin typeface="Cambria Math"/>
                              </a:rPr>
                              <m:t>(</m:t>
                            </m:r>
                            <m:r>
                              <a:rPr lang="en-US" sz="2400" b="0" i="1">
                                <a:effectLst/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b="0" i="1" smtClean="0">
                                <a:effectLst/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  <m:r>
                          <a:rPr lang="en-US" sz="2400" b="0" i="1">
                            <a:effectLst/>
                            <a:latin typeface="Cambria Math"/>
                          </a:rPr>
                          <m:t>𝑉</m:t>
                        </m:r>
                        <m:r>
                          <a:rPr lang="en-US" sz="2400" b="0" i="1">
                            <a:effectLst/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en-US" sz="2400" b="0" i="1">
                            <a:effectLst/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b="0" i="1">
                        <a:effectLst/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>
                            <a:effectLst/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400" b="0" i="1" smtClean="0">
                            <a:effectLst/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>
                            <a:effectLst/>
                            <a:latin typeface="Cambria Math"/>
                          </a:rPr>
                          <m:t>𝑑𝑉</m:t>
                        </m:r>
                      </m:num>
                      <m:den>
                        <m:r>
                          <a:rPr lang="en-US" sz="2400" b="0" i="1">
                            <a:effectLst/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b="0" i="1">
                        <a:effectLst/>
                        <a:latin typeface="Cambria Math"/>
                      </a:rPr>
                      <m:t>+</m:t>
                    </m:r>
                    <m:r>
                      <a:rPr lang="en-US" sz="2400" b="0" i="1">
                        <a:effectLst/>
                        <a:latin typeface="Cambria Math"/>
                      </a:rPr>
                      <m:t>𝑉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>
                                <a:effectLst/>
                                <a:latin typeface="Cambria Math"/>
                              </a:rPr>
                              <m:t>𝑑𝐶</m:t>
                            </m:r>
                          </m:e>
                          <m:sub>
                            <m:r>
                              <a:rPr lang="en-US" sz="2400" b="0" i="1" smtClean="0">
                                <a:effectLst/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r>
                          <a:rPr lang="en-US" sz="2400" b="0" i="1">
                            <a:effectLst/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(4.34)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N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moles of species A,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molar flow rate of species A in the feed, V is volume of a mixture at any time t, 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concentration of species A,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reaction rate of species A, and t is reaction time.</a:t>
                </a:r>
                <a:endParaRPr lang="en-US" sz="2400" dirty="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052E515-5BD9-AD94-127A-CDF5E179A8C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08721" y="609600"/>
                <a:ext cx="11897139" cy="5165036"/>
              </a:xfrm>
              <a:blipFill>
                <a:blip r:embed="rId3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B46754-F722-B1F7-4881-269B18581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FDA976-B38A-4EC8-851D-4FD5675DB126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59B4B93-A88D-D8AF-5494-5679CA1C92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52400"/>
            <a:ext cx="8229600" cy="457200"/>
          </a:xfrm>
        </p:spPr>
        <p:txBody>
          <a:bodyPr>
            <a:noAutofit/>
          </a:bodyPr>
          <a:lstStyle/>
          <a:p>
            <a:pPr algn="l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594370B-154E-1E97-EC85-473F15A65E44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F5674885-7BC9-B791-0068-784EF328D27C}"/>
              </a:ext>
            </a:extLst>
          </p:cNvPr>
          <p:cNvCxnSpPr>
            <a:cxnSpLocks/>
          </p:cNvCxnSpPr>
          <p:nvPr/>
        </p:nvCxnSpPr>
        <p:spPr>
          <a:xfrm>
            <a:off x="0" y="624840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6CBBF2B-91D5-B666-D048-8D97F63C697D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4789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224BE7-E12E-A38D-7226-CBCC3B560F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8572194-841F-3704-4399-3653D8652EE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08721" y="609599"/>
                <a:ext cx="11897139" cy="6096001"/>
              </a:xfr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perspectiveFront"/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Substituting  equation (4.34) into equation(4.31),  you get:</a:t>
                </a:r>
                <a:endParaRPr lang="en-US" sz="2400" dirty="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4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>
                            <a:effectLst/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2400" b="0" i="1" smtClean="0">
                            <a:effectLst/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n-US" sz="2400" b="0" i="1">
                            <a:effectLst/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400" b="0" i="1">
                        <a:effectLst/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>
                            <a:effectLst/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US" sz="2400" b="0" i="1" smtClean="0">
                            <a:effectLst/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en-US" sz="2400" b="0" i="1">
                        <a:effectLst/>
                        <a:latin typeface="Cambria Math"/>
                      </a:rPr>
                      <m:t>𝑉</m:t>
                    </m:r>
                    <m:r>
                      <a:rPr lang="en-US" sz="2400" b="0" i="1">
                        <a:effectLst/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>
                            <a:effectLst/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400" b="0" i="1" smtClean="0">
                            <a:effectLst/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>
                            <a:effectLst/>
                            <a:latin typeface="Cambria Math"/>
                          </a:rPr>
                          <m:t>𝑑𝑉</m:t>
                        </m:r>
                      </m:num>
                      <m:den>
                        <m:r>
                          <a:rPr lang="en-US" sz="2400" b="0" i="1">
                            <a:effectLst/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b="0" i="1">
                        <a:effectLst/>
                        <a:latin typeface="Cambria Math"/>
                      </a:rPr>
                      <m:t>+</m:t>
                    </m:r>
                    <m:r>
                      <a:rPr lang="en-US" sz="2400" b="0" i="1">
                        <a:effectLst/>
                        <a:latin typeface="Cambria Math"/>
                      </a:rPr>
                      <m:t>𝑉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>
                                <a:effectLst/>
                                <a:latin typeface="Cambria Math"/>
                              </a:rPr>
                              <m:t>𝑑𝐶</m:t>
                            </m:r>
                          </m:e>
                          <m:sub>
                            <m:r>
                              <a:rPr lang="en-US" sz="2400" b="0" i="1" smtClean="0">
                                <a:effectLst/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r>
                          <a:rPr lang="en-US" sz="2400" b="0" i="1">
                            <a:effectLst/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400" i="1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4.35</a:t>
                </a:r>
                <a:r>
                  <a:rPr lang="en-US" sz="24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term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dV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/dt=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 which is volumetric flow rate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(4.36)</a:t>
                </a:r>
                <a:endParaRPr lang="en-US" sz="2400" baseline="-25000" dirty="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substituting equation( 4.36) into equation (4.35), and  solve for the concentration of species A, you get:</a:t>
                </a:r>
                <a:endParaRPr lang="en-US" sz="2400" dirty="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400" b="1" dirty="0">
                    <a:solidFill>
                      <a:srgbClr val="7030A0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effectLst/>
                                <a:latin typeface="Cambria Math"/>
                              </a:rPr>
                              <m:t>𝒅𝑪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7030A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  <m:t>𝑨</m:t>
                            </m:r>
                          </m:sub>
                        </m:sSub>
                      </m:num>
                      <m:den>
                        <m:r>
                          <a:rPr lang="en-US" sz="2400" b="1" i="1">
                            <a:solidFill>
                              <a:srgbClr val="7030A0"/>
                            </a:solidFill>
                            <a:effectLst/>
                            <a:latin typeface="Cambria Math"/>
                          </a:rPr>
                          <m:t>𝒅𝒕</m:t>
                        </m:r>
                      </m:den>
                    </m:f>
                    <m:r>
                      <a:rPr lang="en-US" sz="2400" b="1" i="1">
                        <a:solidFill>
                          <a:srgbClr val="7030A0"/>
                        </a:solidFill>
                        <a:effectLst/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b="1" i="1">
                            <a:solidFill>
                              <a:srgbClr val="7030A0"/>
                            </a:solidFill>
                            <a:effectLst/>
                            <a:latin typeface="Cambria Math"/>
                          </a:rPr>
                          <m:t>𝒓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</a:rPr>
                          <m:t>𝑨</m:t>
                        </m:r>
                      </m:sub>
                    </m:sSub>
                    <m:r>
                      <a:rPr lang="en-US" sz="2400" b="1" i="1">
                        <a:solidFill>
                          <a:srgbClr val="7030A0"/>
                        </a:solidFill>
                        <a:effectLst/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effectLst/>
                                <a:latin typeface="Cambria Math"/>
                                <a:ea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effectLst/>
                                <a:latin typeface="Cambria Math"/>
                              </a:rPr>
                              <m:t>𝟎</m:t>
                            </m:r>
                          </m:sub>
                        </m:sSub>
                        <m:r>
                          <a:rPr lang="en-US" sz="2400" b="1" i="1">
                            <a:solidFill>
                              <a:srgbClr val="7030A0"/>
                            </a:solidFill>
                            <a:effectLst/>
                            <a:latin typeface="Cambria Math"/>
                          </a:rPr>
                          <m:t>(</m:t>
                        </m:r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effectLst/>
                                <a:latin typeface="Cambria Math"/>
                              </a:rPr>
                              <m:t>𝑪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7030A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  <m:t>𝑨</m:t>
                            </m:r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effectLst/>
                                <a:latin typeface="Cambria Math"/>
                              </a:rPr>
                              <m:t>𝟎</m:t>
                            </m:r>
                          </m:sub>
                        </m:sSub>
                        <m:r>
                          <a:rPr lang="en-US" sz="2400" b="1" i="1">
                            <a:solidFill>
                              <a:srgbClr val="7030A0"/>
                            </a:solidFill>
                            <a:effectLst/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effectLst/>
                                <a:latin typeface="Cambria Math"/>
                              </a:rPr>
                              <m:t>𝑪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7030A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  <m:t>𝑨</m:t>
                            </m:r>
                          </m:sub>
                        </m:sSub>
                        <m:r>
                          <a:rPr lang="en-US" sz="2400" b="1" i="1">
                            <a:solidFill>
                              <a:srgbClr val="7030A0"/>
                            </a:solidFill>
                            <a:effectLst/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en-US" sz="2400" b="1" i="1">
                            <a:solidFill>
                              <a:srgbClr val="7030A0"/>
                            </a:solidFill>
                            <a:effectLst/>
                            <a:latin typeface="Cambria Math"/>
                          </a:rPr>
                          <m:t>𝑽</m:t>
                        </m:r>
                      </m:den>
                    </m:f>
                  </m:oMath>
                </a14:m>
                <a:r>
                  <a:rPr lang="en-US" sz="2400" b="1" dirty="0">
                    <a:solidFill>
                      <a:srgbClr val="7030A0"/>
                    </a:solidFill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(4.37)</a:t>
                </a:r>
              </a:p>
              <a:p>
                <a:pPr marL="0" indent="0">
                  <a:buNone/>
                </a:pP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This is a material balance equation for species A as semi-batch feed  in semi-batch reactor.</a:t>
                </a:r>
                <a:endParaRPr lang="en-US" sz="2400" dirty="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concentration of species A at any time t,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initial concentration of species A,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volumetric flow rate, V is volume of a mixture at any time t,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reaction rate of species A, and t is reaction time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>
                  <a:buNone/>
                </a:pPr>
                <a:endParaRPr lang="en-US" sz="2400" dirty="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8572194-841F-3704-4399-3653D8652EE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08721" y="609599"/>
                <a:ext cx="11897139" cy="6096001"/>
              </a:xfrm>
              <a:blipFill>
                <a:blip r:embed="rId3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ACC96B-FCA5-D62E-6E91-F36EBC21F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FDA976-B38A-4EC8-851D-4FD5675DB126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51CF7D9-1AD4-A388-F156-9676D0386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52400"/>
            <a:ext cx="8229600" cy="457200"/>
          </a:xfrm>
        </p:spPr>
        <p:txBody>
          <a:bodyPr>
            <a:noAutofit/>
          </a:bodyPr>
          <a:lstStyle/>
          <a:p>
            <a:pPr algn="l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A3EE364-8D15-B476-5AA2-DABF59B5EAF9}"/>
              </a:ext>
            </a:extLst>
          </p:cNvPr>
          <p:cNvCxnSpPr>
            <a:cxnSpLocks/>
          </p:cNvCxnSpPr>
          <p:nvPr/>
        </p:nvCxnSpPr>
        <p:spPr>
          <a:xfrm>
            <a:off x="0" y="60960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073FB883-7149-C23B-79EE-3820908D92E1}"/>
              </a:ext>
            </a:extLst>
          </p:cNvPr>
          <p:cNvCxnSpPr>
            <a:cxnSpLocks/>
          </p:cNvCxnSpPr>
          <p:nvPr/>
        </p:nvCxnSpPr>
        <p:spPr>
          <a:xfrm>
            <a:off x="0" y="624840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626BC17-B2FF-1274-E7FF-CF75528D9110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095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9610BE-9574-9931-53CD-386F26EEA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E41854-6030-D51E-1DE3-8C29B96D14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52400"/>
            <a:ext cx="8229600" cy="349248"/>
          </a:xfrm>
        </p:spPr>
        <p:txBody>
          <a:bodyPr>
            <a:normAutofit fontScale="90000"/>
          </a:bodyPr>
          <a:lstStyle/>
          <a:p>
            <a:pPr algn="l"/>
            <a:br>
              <a:rPr lang="en-US" sz="3100" b="1" dirty="0">
                <a:ea typeface="Tahoma" pitchFamily="34" charset="0"/>
                <a:cs typeface="Tahoma" pitchFamily="34" charset="0"/>
              </a:rPr>
            </a:br>
            <a:r>
              <a:rPr lang="en-US" sz="36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Cont’d</a:t>
            </a:r>
            <a:b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DB2930B-0C85-D071-CA29-EE87A99F750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67749" y="639764"/>
                <a:ext cx="11214652" cy="5395912"/>
              </a:xfr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perspectiveFront"/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Material balance on species B:    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species B  of batch reaction, the material balance equation is given by: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-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𝑉</m:t>
                    </m:r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𝑑</m:t>
                            </m:r>
                            <m:r>
                              <a:rPr lang="en-US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4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(4.38)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V is volume of a mixture, N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moles of species B at any time t,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reaction rate of species B,  and t is reaction time.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Number of moles of species, </a:t>
                </a:r>
                <a:r>
                  <a:rPr lang="en-US" sz="2400" dirty="0" err="1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(concentration of species, </a:t>
                </a:r>
                <a:r>
                  <a:rPr lang="en-US" sz="2400" dirty="0" err="1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* (volume of mixtures)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𝑑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𝑑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(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𝑉𝐶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𝑉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𝑑𝐶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𝑑𝑉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(4.39)</a:t>
                </a:r>
              </a:p>
              <a:p>
                <a:pPr marL="0" indent="0">
                  <a:buNone/>
                </a:pPr>
                <a:endParaRPr lang="en-US" sz="2400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DB2930B-0C85-D071-CA29-EE87A99F750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67749" y="639764"/>
                <a:ext cx="11214652" cy="5395912"/>
              </a:xfrm>
              <a:blipFill>
                <a:blip r:embed="rId2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7D0452-B20F-5255-F3EC-F927609D0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FDA976-B38A-4EC8-851D-4FD5675DB126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38B6E5B-BD9A-0A7D-BE03-55347B5F53B4}"/>
              </a:ext>
            </a:extLst>
          </p:cNvPr>
          <p:cNvCxnSpPr>
            <a:cxnSpLocks/>
          </p:cNvCxnSpPr>
          <p:nvPr/>
        </p:nvCxnSpPr>
        <p:spPr>
          <a:xfrm>
            <a:off x="0" y="6356351"/>
            <a:ext cx="12105861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4690E283-46C6-C1F0-82F7-920B376EA2FF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6FD20D6-3ABB-5B57-B952-1F55283DC07D}"/>
              </a:ext>
            </a:extLst>
          </p:cNvPr>
          <p:cNvCxnSpPr>
            <a:cxnSpLocks/>
          </p:cNvCxnSpPr>
          <p:nvPr/>
        </p:nvCxnSpPr>
        <p:spPr>
          <a:xfrm>
            <a:off x="0" y="521526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67563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A9FE42-0F88-8394-090E-ACC84DB8EE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13F19B-D17F-FCD5-A784-E6F10A7F75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52400"/>
            <a:ext cx="8229600" cy="168275"/>
          </a:xfrm>
        </p:spPr>
        <p:txBody>
          <a:bodyPr>
            <a:normAutofit fontScale="90000"/>
          </a:bodyPr>
          <a:lstStyle/>
          <a:p>
            <a:pPr algn="l"/>
            <a:br>
              <a:rPr lang="en-US" sz="3100" b="1" dirty="0">
                <a:ea typeface="Tahoma" pitchFamily="34" charset="0"/>
                <a:cs typeface="Tahoma" pitchFamily="34" charset="0"/>
              </a:rPr>
            </a:br>
            <a:r>
              <a:rPr lang="en-US" sz="36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Cont’d</a:t>
            </a:r>
            <a:b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9810255-E1A4-4DEE-0174-770CB8F4301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08114" y="546706"/>
                <a:ext cx="11598964" cy="5774525"/>
              </a:xfr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perspectiveFront"/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term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dV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 dt=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which volumetric flow rate.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substituting equation (4.39) into equation (4.38) and solve for concentration of reactant B, you get: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𝑑𝐶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solidFill>
                          <a:srgbClr val="7030A0"/>
                        </a:solidFill>
                        <a:latin typeface="Cambria Math"/>
                      </a:rPr>
                      <m:t>=</m:t>
                    </m:r>
                    <m:r>
                      <a:rPr lang="en-US" sz="2400" i="1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US" sz="24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en-US" sz="2400" i="1">
                        <a:solidFill>
                          <a:srgbClr val="7030A0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f>
                          <m:fPr>
                            <m:ctrlPr>
                              <a:rPr lang="en-US" sz="2400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solidFill>
                                      <a:srgbClr val="7030A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solidFill>
                                      <a:srgbClr val="7030A0"/>
                                    </a:solidFill>
                                    <a:latin typeface="Cambria Math"/>
                                    <a:ea typeface="Cambria Math"/>
                                  </a:rPr>
                                  <m:t>𝜐</m:t>
                                </m:r>
                              </m:e>
                              <m:sub>
                                <m:r>
                                  <a:rPr lang="en-US" sz="2400" i="1">
                                    <a:solidFill>
                                      <a:srgbClr val="7030A0"/>
                                    </a:solidFill>
                                    <a:latin typeface="Cambria Math"/>
                                  </a:rPr>
                                  <m:t>0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400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𝑉</m:t>
                            </m:r>
                          </m:den>
                        </m:f>
                        <m:r>
                          <a:rPr lang="en-US" sz="2400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(4.40)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This is a material balance equation  for species B as batch  in semi-batch reactor.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concentration of species B,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reaction rate of species B, V is volume of a mixture at any time t,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volumetric flow rate, and t is reaction time. </a:t>
                </a:r>
              </a:p>
              <a:p>
                <a:pPr marL="0" indent="0"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en-US" sz="2400" dirty="0">
                    <a:solidFill>
                      <a:schemeClr val="accent2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9810255-E1A4-4DEE-0174-770CB8F4301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08114" y="546706"/>
                <a:ext cx="11598964" cy="5774525"/>
              </a:xfrm>
              <a:blipFill>
                <a:blip r:embed="rId2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961F2B-9C81-FCC3-2144-F9C6D5298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FDA976-B38A-4EC8-851D-4FD5675DB126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99C1181-C34C-A82C-163C-792F33DFA5E8}"/>
              </a:ext>
            </a:extLst>
          </p:cNvPr>
          <p:cNvCxnSpPr>
            <a:cxnSpLocks/>
          </p:cNvCxnSpPr>
          <p:nvPr/>
        </p:nvCxnSpPr>
        <p:spPr>
          <a:xfrm>
            <a:off x="0" y="511587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1272EDD-8971-8870-4BB4-8379305C7504}"/>
              </a:ext>
            </a:extLst>
          </p:cNvPr>
          <p:cNvCxnSpPr>
            <a:cxnSpLocks/>
          </p:cNvCxnSpPr>
          <p:nvPr/>
        </p:nvCxnSpPr>
        <p:spPr>
          <a:xfrm>
            <a:off x="0" y="6356351"/>
            <a:ext cx="12105861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10017A5-C15F-00F4-74B0-468857A64A1D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25420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FD6870-84D2-15CD-37F3-EE83AEE3CC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5507289-336A-7C44-AAD9-4573A95D7F9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68965" y="609599"/>
                <a:ext cx="11946835" cy="6067721"/>
              </a:xfr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perspectiveFront"/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Material balance on species C: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martials balance for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species C as batch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 given by: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400" i="1">
                        <a:latin typeface="Cambria Math"/>
                      </a:rPr>
                      <m:t> 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𝑉</m:t>
                    </m:r>
                    <m:r>
                      <a:rPr lang="en-US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𝑑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/>
                      </a:rPr>
                      <m:t> 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(4.41)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                                                                                        (4.42)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differentiating equation (4.42), you get: 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𝑑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𝑑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(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𝑉</m:t>
                        </m:r>
                        <m:r>
                          <a:rPr lang="en-US" sz="2400" i="1"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𝑑𝑉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/>
                      </a:rPr>
                      <m:t>+</m:t>
                    </m:r>
                    <m:r>
                      <a:rPr lang="en-US" sz="2400" i="1">
                        <a:latin typeface="Cambria Math"/>
                      </a:rPr>
                      <m:t>𝑉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𝑑𝐶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(4.43)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substituting  equation ( 4.43) into equation (4.41), you get: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𝑉</m:t>
                    </m:r>
                    <m:r>
                      <a:rPr lang="en-US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𝑑𝑉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/>
                      </a:rPr>
                      <m:t>+</m:t>
                    </m:r>
                    <m:r>
                      <a:rPr lang="en-US" sz="2400" i="1">
                        <a:latin typeface="Cambria Math"/>
                      </a:rPr>
                      <m:t>𝑉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𝑑𝐶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(4.44)</a:t>
                </a: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5507289-336A-7C44-AAD9-4573A95D7F9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68965" y="609599"/>
                <a:ext cx="11946835" cy="6067721"/>
              </a:xfrm>
              <a:blipFill>
                <a:blip r:embed="rId3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D46D73-CDE7-8442-9CED-332C6AD19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FDA976-B38A-4EC8-851D-4FD5675DB126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6DBE7A3-D243-C523-E2B4-8CD1C798F7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3304" y="152400"/>
            <a:ext cx="9117496" cy="319432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72F1D24-5411-F368-A493-176F76AA87AC}"/>
              </a:ext>
            </a:extLst>
          </p:cNvPr>
          <p:cNvCxnSpPr>
            <a:cxnSpLocks/>
          </p:cNvCxnSpPr>
          <p:nvPr/>
        </p:nvCxnSpPr>
        <p:spPr>
          <a:xfrm>
            <a:off x="0" y="609599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BB3F9DE7-DEEC-7441-36EA-0E118CDBA5AF}"/>
              </a:ext>
            </a:extLst>
          </p:cNvPr>
          <p:cNvCxnSpPr>
            <a:cxnSpLocks/>
          </p:cNvCxnSpPr>
          <p:nvPr/>
        </p:nvCxnSpPr>
        <p:spPr>
          <a:xfrm>
            <a:off x="0" y="6218583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43E12D0-D3E1-D684-6FC9-8F4F0F025A08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66224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EB9EC1-433D-8995-2B24-BBBEC726D1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B4AEE25-F3B7-0510-665D-FA513D1A23E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87626" y="609599"/>
                <a:ext cx="11728174" cy="6067721"/>
              </a:xfr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perspectiveFront"/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7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term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dV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/dt=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which is the volumetric flow rate.</a:t>
                </a:r>
              </a:p>
              <a:p>
                <a:pPr marL="0" indent="0">
                  <a:lnSpc>
                    <a:spcPct val="17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re-arranging equation ( 4.44) and solve for concentration of species C, you get: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𝒅𝑪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𝑪</m:t>
                            </m:r>
                          </m:sub>
                        </m:sSub>
                      </m:num>
                      <m:den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𝒅𝒕</m:t>
                        </m:r>
                      </m:den>
                    </m:f>
                    <m:r>
                      <a:rPr lang="en-US" sz="2400" b="1" i="1">
                        <a:solidFill>
                          <a:srgbClr val="7030A0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𝒓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𝑪</m:t>
                        </m:r>
                      </m:sub>
                    </m:sSub>
                    <m:r>
                      <a:rPr lang="en-US" sz="2400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  <a:ea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𝟎</m:t>
                            </m:r>
                          </m:sub>
                        </m:sSub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𝑪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𝑪</m:t>
                            </m:r>
                          </m:sub>
                        </m:sSub>
                      </m:num>
                      <m:den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𝑽</m:t>
                        </m:r>
                      </m:den>
                    </m:f>
                  </m:oMath>
                </a14:m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(4.45)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This is a material balance equation for species  C as batch in semi-batch reactor.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concentration of species C at any time t,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volumetric flow rate, V is volume of a mixture at any time t,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reaction rate of species C, and t is reaction time.</a:t>
                </a:r>
              </a:p>
              <a:p>
                <a:pPr marL="0" indent="0">
                  <a:buNone/>
                </a:pPr>
                <a:endParaRPr lang="en-US" sz="2400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B4AEE25-F3B7-0510-665D-FA513D1A23E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87626" y="609599"/>
                <a:ext cx="11728174" cy="6067721"/>
              </a:xfrm>
              <a:blipFill>
                <a:blip r:embed="rId3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92B8909-05F6-3DC9-EF17-ADE2A07961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FDA976-B38A-4EC8-851D-4FD5675DB126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D0332C9-46ED-39CF-6D9D-07D3EB2229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3304" y="152400"/>
            <a:ext cx="9117496" cy="319432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61666AB-8930-6661-A299-8B88BDA696EC}"/>
              </a:ext>
            </a:extLst>
          </p:cNvPr>
          <p:cNvCxnSpPr>
            <a:cxnSpLocks/>
          </p:cNvCxnSpPr>
          <p:nvPr/>
        </p:nvCxnSpPr>
        <p:spPr>
          <a:xfrm>
            <a:off x="0" y="609599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1A4C9C3F-92D6-144F-CA4D-05FBBE1E59B6}"/>
              </a:ext>
            </a:extLst>
          </p:cNvPr>
          <p:cNvCxnSpPr>
            <a:cxnSpLocks/>
          </p:cNvCxnSpPr>
          <p:nvPr/>
        </p:nvCxnSpPr>
        <p:spPr>
          <a:xfrm>
            <a:off x="0" y="6218583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EDB4FEE-B7BA-5A75-8E69-F7E288EE0A83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711081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E8CE7-1BD4-3B71-1CA0-FB527E2299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FE8EA2-0480-26C8-C3E4-54BA790D7E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7626" y="609599"/>
            <a:ext cx="11728174" cy="6067721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Observations on equations 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(4.37, 4.40 &amp; 4.45): </a:t>
            </a:r>
          </a:p>
          <a:p>
            <a:pPr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reaction 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order is zero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first order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isothermal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the equations can be solved by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analytical techniques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determine the conversion/concentration as function of time.</a:t>
            </a:r>
          </a:p>
          <a:p>
            <a:pPr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However, if the reaction is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 zero order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first order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isothermal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then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numerical techniques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determine the conversion/concentration as function of time.</a:t>
            </a:r>
          </a:p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B9AADF-BD5C-9FDC-DA53-381BFD293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FDA976-B38A-4EC8-851D-4FD5675DB126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8F3161B-628B-D043-885C-AFAF246A8B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3304" y="152400"/>
            <a:ext cx="9117496" cy="319432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DD17278-EEAF-B31E-407C-F485AB2D95CD}"/>
              </a:ext>
            </a:extLst>
          </p:cNvPr>
          <p:cNvCxnSpPr>
            <a:cxnSpLocks/>
          </p:cNvCxnSpPr>
          <p:nvPr/>
        </p:nvCxnSpPr>
        <p:spPr>
          <a:xfrm>
            <a:off x="0" y="609599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241F0B6F-A6EC-ED65-863D-0A13C97D6138}"/>
              </a:ext>
            </a:extLst>
          </p:cNvPr>
          <p:cNvCxnSpPr>
            <a:cxnSpLocks/>
          </p:cNvCxnSpPr>
          <p:nvPr/>
        </p:nvCxnSpPr>
        <p:spPr>
          <a:xfrm>
            <a:off x="0" y="6218583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683AD3E-906B-AC73-5403-3350FD714036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190514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2C596-063C-32E9-2C78-E2422EF6AC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F39A34-63C0-B468-35D9-42CEC6D34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52400"/>
            <a:ext cx="8229600" cy="304799"/>
          </a:xfrm>
        </p:spPr>
        <p:txBody>
          <a:bodyPr>
            <a:normAutofit fontScale="90000"/>
          </a:bodyPr>
          <a:lstStyle/>
          <a:p>
            <a:pPr algn="l"/>
            <a:br>
              <a:rPr lang="en-US" sz="3100" b="1" dirty="0">
                <a:ea typeface="Tahoma" pitchFamily="34" charset="0"/>
                <a:cs typeface="Tahoma" pitchFamily="34" charset="0"/>
              </a:rPr>
            </a:br>
            <a:r>
              <a:rPr lang="en-US" sz="36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Cont’d</a:t>
            </a:r>
            <a:r>
              <a:rPr lang="en-US" sz="31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  </a:t>
            </a:r>
            <a:r>
              <a:rPr lang="en-US" dirty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                              </a:t>
            </a:r>
            <a:b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99ED044-1FFC-A28C-48DD-3956983E8D4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09599" y="440296"/>
                <a:ext cx="11406809" cy="5951175"/>
              </a:xfr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perspectiveFront"/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400" b="1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Case 3: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species A, B &amp; D are  batch and Species C is semi-batch (Figure 4.4).</a:t>
                </a:r>
              </a:p>
              <a:p>
                <a:pPr marL="0" indent="0"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Material balance for species A:</a:t>
                </a:r>
              </a:p>
              <a:p>
                <a:pPr marL="0" indent="0">
                  <a:buNone/>
                </a:pPr>
                <a:r>
                  <a:rPr lang="en-US" sz="24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Species A is batch; hence, the material balance equation is given by: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𝑉</m:t>
                    </m:r>
                    <m:r>
                      <a:rPr lang="en-US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𝑑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(4.46)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                                                                                                  (4.47)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differentiating equation (4.47) with respect to time, you get: 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𝑑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𝑑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(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𝑉𝐶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𝑉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𝑑𝐶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𝑑𝑉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(4.48)</a:t>
                </a:r>
              </a:p>
              <a:p>
                <a:pPr marL="0" indent="0">
                  <a:buNone/>
                </a:pPr>
                <a:endParaRPr lang="en-US" sz="2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99ED044-1FFC-A28C-48DD-3956983E8D4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09599" y="440296"/>
                <a:ext cx="11406809" cy="5951175"/>
              </a:xfrm>
              <a:blipFill>
                <a:blip r:embed="rId2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284F81-8745-E388-558F-9843964DE1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35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CF5DF11-8701-B163-5303-78DDF8607A70}"/>
              </a:ext>
            </a:extLst>
          </p:cNvPr>
          <p:cNvCxnSpPr>
            <a:cxnSpLocks/>
          </p:cNvCxnSpPr>
          <p:nvPr/>
        </p:nvCxnSpPr>
        <p:spPr>
          <a:xfrm flipV="1">
            <a:off x="0" y="440296"/>
            <a:ext cx="12192000" cy="6957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018E5A0-4418-D485-B415-F37D7CF26375}"/>
              </a:ext>
            </a:extLst>
          </p:cNvPr>
          <p:cNvCxnSpPr>
            <a:cxnSpLocks/>
          </p:cNvCxnSpPr>
          <p:nvPr/>
        </p:nvCxnSpPr>
        <p:spPr>
          <a:xfrm>
            <a:off x="0" y="640080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5" name="Picture 2">
            <a:extLst>
              <a:ext uri="{FF2B5EF4-FFF2-40B4-BE49-F238E27FC236}">
                <a16:creationId xmlns:a16="http://schemas.microsoft.com/office/drawing/2014/main" id="{4B2BA2B7-DD28-6D1B-D982-0BA1CFCB2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35" y="4161507"/>
            <a:ext cx="2073965" cy="21866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D219CEF-35BF-8BF1-BF5F-33FCC438BFC0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35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1720B26-DF56-AF51-5D6E-2B459C7DEFE9}"/>
              </a:ext>
            </a:extLst>
          </p:cNvPr>
          <p:cNvSpPr txBox="1"/>
          <p:nvPr/>
        </p:nvSpPr>
        <p:spPr>
          <a:xfrm>
            <a:off x="3065662" y="5804843"/>
            <a:ext cx="4269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4.4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Semi-batch reactor</a:t>
            </a:r>
          </a:p>
        </p:txBody>
      </p:sp>
    </p:spTree>
    <p:extLst>
      <p:ext uri="{BB962C8B-B14F-4D97-AF65-F5344CB8AC3E}">
        <p14:creationId xmlns:p14="http://schemas.microsoft.com/office/powerpoint/2010/main" val="240627323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7EE4A2-F475-DB7A-2BB0-1E61D99297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F93CC-4416-6D64-257D-77E93410EC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52400"/>
            <a:ext cx="8229600" cy="304799"/>
          </a:xfrm>
        </p:spPr>
        <p:txBody>
          <a:bodyPr>
            <a:normAutofit fontScale="90000"/>
          </a:bodyPr>
          <a:lstStyle/>
          <a:p>
            <a:pPr algn="l"/>
            <a:br>
              <a:rPr lang="en-US" sz="3100" b="1" dirty="0">
                <a:ea typeface="Tahoma" pitchFamily="34" charset="0"/>
                <a:cs typeface="Tahoma" pitchFamily="34" charset="0"/>
              </a:rPr>
            </a:br>
            <a:r>
              <a:rPr lang="en-US" sz="36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Cont’d</a:t>
            </a:r>
            <a:r>
              <a:rPr lang="en-US" sz="31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  </a:t>
            </a:r>
            <a:r>
              <a:rPr lang="en-US" dirty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                              </a:t>
            </a:r>
            <a:b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4A2F91F-E5B9-8EE9-5750-432A1D91C7E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702367" y="561228"/>
                <a:ext cx="11489633" cy="5742452"/>
              </a:xfr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perspectiveFront"/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substituting equation (4.48) into equation (4.46), you get: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i="1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𝑉</m:t>
                    </m:r>
                    <m:r>
                      <a:rPr lang="en-US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𝑉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𝑑𝐶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 i="1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  <m:r>
                          <a:rPr lang="en-US" sz="2400" i="1">
                            <a:latin typeface="Cambria Math"/>
                          </a:rPr>
                          <m:t>𝑑𝑉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(4.49)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 this case the volume of the mixture decreases since species  C is discharged as product. 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over all material balance of all species is given by: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strike="sngStrike">
                        <a:solidFill>
                          <a:srgbClr val="002060"/>
                        </a:solidFill>
                        <a:latin typeface="Cambria Math"/>
                      </a:rPr>
                      <m:t>I</m:t>
                    </m:r>
                    <m:r>
                      <a:rPr lang="en-US" sz="2400" i="1" strike="sngStrike">
                        <a:solidFill>
                          <a:srgbClr val="002060"/>
                        </a:solidFill>
                        <a:latin typeface="Cambria Math"/>
                      </a:rPr>
                      <m:t>𝑛</m:t>
                    </m:r>
                    <m:r>
                      <a:rPr lang="en-US" sz="2400" i="1" strike="sngStrike">
                        <a:solidFill>
                          <a:srgbClr val="002060"/>
                        </a:solidFill>
                        <a:latin typeface="Cambria Math"/>
                      </a:rPr>
                      <m:t>  −   </m:t>
                    </m:r>
                    <m:r>
                      <a:rPr lang="en-US" sz="2400" i="1">
                        <a:solidFill>
                          <a:srgbClr val="002060"/>
                        </a:solidFill>
                        <a:latin typeface="Cambria Math"/>
                      </a:rPr>
                      <m:t>𝑂𝑢𝑡</m:t>
                    </m:r>
                    <m:r>
                      <a:rPr lang="en-US" sz="2400" i="1">
                        <a:solidFill>
                          <a:srgbClr val="002060"/>
                        </a:solidFill>
                        <a:latin typeface="Cambria Math"/>
                      </a:rPr>
                      <m:t> ± </m:t>
                    </m:r>
                    <m:r>
                      <a:rPr lang="en-US" sz="2400" i="1" strike="sngStrike">
                        <a:solidFill>
                          <a:srgbClr val="002060"/>
                        </a:solidFill>
                        <a:latin typeface="Cambria Math"/>
                      </a:rPr>
                      <m:t>𝐺𝑒𝑛𝑒𝑟𝑎𝑡𝑖𝑜</m:t>
                    </m:r>
                    <m:r>
                      <a:rPr lang="en-US" sz="2400" i="1" strike="sngStrike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2400" i="1" strike="sngStrike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sz="2400" i="1" strike="sngStrike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𝑐𝑜𝑛𝑠𝑢𝑚𝑝𝑡𝑖𝑜𝑛</m:t>
                    </m:r>
                    <m:r>
                      <a:rPr lang="en-US" sz="2400" i="1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i="1">
                        <a:solidFill>
                          <a:srgbClr val="002060"/>
                        </a:solidFill>
                        <a:latin typeface="Cambria Math"/>
                      </a:rPr>
                      <m:t>𝐴𝑐𝑐𝑢𝑚𝑢𝑙𝑎𝑡𝑖𝑜𝑛</m:t>
                    </m:r>
                  </m:oMath>
                </a14:m>
                <a:r>
                  <a:rPr lang="en-US" sz="24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0−</m:t>
                        </m:r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𝜌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Cambria Math"/>
                          </a:rPr>
                          <m:t>𝑓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𝜐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Cambria Math"/>
                          </a:rPr>
                          <m:t>𝑓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 +  0  = 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𝑑</m:t>
                        </m:r>
                        <m:r>
                          <a:rPr lang="en-US" sz="2400" i="1">
                            <a:latin typeface="Cambria Math"/>
                          </a:rPr>
                          <m:t>(</m:t>
                        </m:r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𝜌</m:t>
                        </m:r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𝑉</m:t>
                        </m:r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)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(4.50)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constant density </a:t>
                </a:r>
                <a14:m>
                  <m:oMath xmlns:m="http://schemas.openxmlformats.org/officeDocument/2006/math">
                    <m:r>
                      <a:rPr lang="en-US" sz="2400">
                        <a:latin typeface="Cambria Math"/>
                      </a:rPr>
                      <m:t>,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𝜌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Cambria Math"/>
                          </a:rPr>
                          <m:t>𝑓</m:t>
                        </m:r>
                      </m:sub>
                    </m:sSub>
                    <m:r>
                      <a:rPr lang="en-US" sz="2400" i="1">
                        <a:latin typeface="Cambria Math"/>
                        <a:ea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𝜌</m:t>
                        </m:r>
                      </m:e>
                      <m:sub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0</m:t>
                        </m:r>
                      </m:sub>
                    </m:sSub>
                  </m:oMath>
                </a14:m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𝜐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Cambria Math"/>
                          </a:rPr>
                          <m:t>𝑓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 =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/>
                          </a:rPr>
                          <m:t>𝑑</m:t>
                        </m:r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𝑉</m:t>
                        </m:r>
                      </m:num>
                      <m:den>
                        <m:r>
                          <a:rPr lang="en-US" sz="24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400">
                        <a:latin typeface="Cambria Math"/>
                      </a:rPr>
                      <m:t> 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(4.51)</a:t>
                </a: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constant volumetric flow rate, volume of reacting mixture decreases  with time.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4A2F91F-E5B9-8EE9-5750-432A1D91C7E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02367" y="561228"/>
                <a:ext cx="11489633" cy="5742452"/>
              </a:xfrm>
              <a:blipFill>
                <a:blip r:embed="rId2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394086-2183-3923-FB19-3B42DF9BA7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36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98BD481-EAE8-93F7-2D56-1239D18E5D28}"/>
              </a:ext>
            </a:extLst>
          </p:cNvPr>
          <p:cNvCxnSpPr>
            <a:cxnSpLocks/>
          </p:cNvCxnSpPr>
          <p:nvPr/>
        </p:nvCxnSpPr>
        <p:spPr>
          <a:xfrm flipV="1">
            <a:off x="0" y="440296"/>
            <a:ext cx="12192000" cy="6957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B0CDE31-ABF8-C3C8-6346-939126158BE2}"/>
              </a:ext>
            </a:extLst>
          </p:cNvPr>
          <p:cNvCxnSpPr>
            <a:cxnSpLocks/>
          </p:cNvCxnSpPr>
          <p:nvPr/>
        </p:nvCxnSpPr>
        <p:spPr>
          <a:xfrm>
            <a:off x="0" y="640080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E2D4D23-AD16-74C9-70CD-351EEE64AA3E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36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887840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F73C54-0916-55E8-3171-18C24E208C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06E3C-5F56-D28B-36C0-264C3D5BD5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443" y="152399"/>
            <a:ext cx="9793357" cy="662609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B3857EC-ABA7-C5F3-7966-56DE73AE663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98175" y="725558"/>
                <a:ext cx="11787808" cy="5903842"/>
              </a:xfr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perspectiveFront"/>
                <a:lightRig rig="balanced" dir="t">
                  <a:rot lat="0" lon="0" rev="8700000"/>
                </a:lightRig>
              </a:scene3d>
              <a:sp3d>
                <a:bevelT w="190500" h="38100" prst="relaxedInset"/>
              </a:sp3d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1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400" i="1">
                        <a:latin typeface="Cambria Math"/>
                      </a:rPr>
                      <m:t>𝑉</m:t>
                    </m:r>
                    <m:r>
                      <a:rPr lang="en-US" sz="24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</a:rPr>
                          <m:t>𝑉</m:t>
                        </m:r>
                      </m:e>
                      <m:sub>
                        <m:r>
                          <a:rPr lang="en-US" sz="2400" i="1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𝜐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Cambria Math"/>
                          </a:rPr>
                          <m:t>𝑓</m:t>
                        </m:r>
                      </m:sub>
                    </m:sSub>
                    <m:r>
                      <a:rPr lang="en-US" sz="2400" i="1">
                        <a:latin typeface="Cambria Math"/>
                      </a:rPr>
                      <m:t>𝑡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(4.52)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This  describes that the volume of a mixture decreases with reaction time.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V is volume of a mixture at any time t, V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initial volume of a mixture,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volumetric flow rate of outgoing stream, t is reaction time.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substituting  equation (4.51) into  equation (4.49) and solve for concentration of the species A, you get: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𝒅𝑪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𝑨</m:t>
                            </m:r>
                          </m:sub>
                        </m:sSub>
                      </m:num>
                      <m:den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𝒅𝒕</m:t>
                        </m:r>
                      </m:den>
                    </m:f>
                    <m:r>
                      <a:rPr lang="en-US" sz="2400" b="1" i="1">
                        <a:solidFill>
                          <a:srgbClr val="7030A0"/>
                        </a:solidFill>
                        <a:latin typeface="Cambria Math"/>
                      </a:rPr>
                      <m:t>=</m:t>
                    </m:r>
                    <m:r>
                      <a:rPr lang="en-US" sz="2400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𝒓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𝑨</m:t>
                        </m:r>
                      </m:sub>
                    </m:sSub>
                    <m:r>
                      <a:rPr lang="en-US" sz="2400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f>
                          <m:f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/>
                                    <a:ea typeface="Cambria Math"/>
                                  </a:rPr>
                                  <m:t>𝝊</m:t>
                                </m:r>
                              </m:e>
                              <m:sub>
                                <m: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  <m:t>𝒇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𝑽</m:t>
                            </m:r>
                          </m:den>
                        </m:f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𝑪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𝑨</m:t>
                        </m:r>
                      </m:sub>
                    </m:sSub>
                  </m:oMath>
                </a14:m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(4.53)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This is a material balance equation  for species A as batch  in semi-batch reactor.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C</a:t>
                </a:r>
                <a:r>
                  <a:rPr 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concentration of species A,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reaction rate of species A, V is volume of a mixture at any time t,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4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volumetric flow rate in the outgoing stream, and t is reaction time. 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B3857EC-ABA7-C5F3-7966-56DE73AE663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98175" y="725558"/>
                <a:ext cx="11787808" cy="5903842"/>
              </a:xfrm>
              <a:blipFill>
                <a:blip r:embed="rId2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F3C1CD-F9E6-E979-B3C8-D076ACFE3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37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E6CF1AA-F672-9605-762B-3D622B38DF61}"/>
              </a:ext>
            </a:extLst>
          </p:cNvPr>
          <p:cNvCxnSpPr>
            <a:cxnSpLocks/>
          </p:cNvCxnSpPr>
          <p:nvPr/>
        </p:nvCxnSpPr>
        <p:spPr>
          <a:xfrm>
            <a:off x="0" y="655983"/>
            <a:ext cx="12301330" cy="6957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03A723F-0A4E-2D3D-8019-BF85DFBC9560}"/>
              </a:ext>
            </a:extLst>
          </p:cNvPr>
          <p:cNvCxnSpPr>
            <a:cxnSpLocks/>
          </p:cNvCxnSpPr>
          <p:nvPr/>
        </p:nvCxnSpPr>
        <p:spPr>
          <a:xfrm>
            <a:off x="54665" y="6326532"/>
            <a:ext cx="12137335" cy="64939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613ECD4-C714-5461-D41D-D1A65E6E4482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37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249058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9E86C9-0506-DA70-95E4-FF8F66D909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8CAA830-7A4C-6D71-4292-06B6C581FB4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98783" y="536713"/>
                <a:ext cx="11767930" cy="6168887"/>
              </a:xfr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perspectiveFront"/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20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Material balance on species B: </a:t>
                </a: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Species B is batch;  the  material balance equation is given by: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00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en-US" sz="2000" i="1">
                        <a:latin typeface="Cambria Math"/>
                      </a:rPr>
                      <m:t>𝑉</m:t>
                    </m:r>
                    <m:r>
                      <a:rPr lang="en-US" sz="20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𝑑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r>
                          <a:rPr lang="en-US" sz="20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000" i="1">
                        <a:latin typeface="Cambria Math"/>
                      </a:rPr>
                      <m:t> </m:t>
                    </m:r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(4.54)</a:t>
                </a: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C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                                                                                                  (4.55)</a:t>
                </a: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differentiating equation (4.55) with respect to time, you get:</a:t>
                </a: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𝑑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r>
                          <a:rPr lang="en-US" sz="20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0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𝑑</m:t>
                            </m:r>
                            <m:r>
                              <a:rPr lang="en-US" sz="2000" i="1">
                                <a:latin typeface="Cambria Math"/>
                              </a:rPr>
                              <m:t>(</m:t>
                            </m:r>
                            <m:r>
                              <a:rPr lang="en-US" sz="20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𝑉</m:t>
                        </m:r>
                        <m:r>
                          <a:rPr lang="en-US" sz="2000" i="1"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en-US" sz="20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0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latin typeface="Cambria Math"/>
                          </a:rPr>
                          <m:t>𝑑𝑉</m:t>
                        </m:r>
                      </m:num>
                      <m:den>
                        <m:r>
                          <a:rPr lang="en-US" sz="20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000" i="1">
                        <a:latin typeface="Cambria Math"/>
                      </a:rPr>
                      <m:t>+</m:t>
                    </m:r>
                    <m:r>
                      <a:rPr lang="en-US" sz="2000" i="1">
                        <a:latin typeface="Cambria Math"/>
                      </a:rPr>
                      <m:t>𝑉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𝑑𝐶</m:t>
                            </m:r>
                          </m:e>
                          <m:sub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r>
                          <a:rPr lang="en-US" sz="2000" i="1"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(4.56)</a:t>
                </a: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term 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dV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/dt=-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0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which is outgoing volumetric flow rate.</a:t>
                </a: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substituting equation (4.56) into equation (4.54) and solve for concentration of species B, you get: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00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𝑑𝐶</m:t>
                            </m:r>
                          </m:e>
                          <m:sub>
                            <m:r>
                              <a:rPr lang="en-US" sz="2000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r>
                          <a:rPr lang="en-US" sz="2000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000" i="1">
                        <a:solidFill>
                          <a:srgbClr val="7030A0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0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000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US" sz="20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en-US" sz="2000" i="1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20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solidFill>
                                  <a:srgbClr val="7030A0"/>
                                </a:solidFill>
                                <a:latin typeface="Cambria Math"/>
                                <a:ea typeface="Cambria Math"/>
                              </a:rPr>
                              <m:t>𝜐</m:t>
                            </m:r>
                          </m:e>
                          <m:sub>
                            <m:r>
                              <a:rPr lang="en-US" sz="2000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𝑓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000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r>
                          <a:rPr lang="en-US" sz="2000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𝑉</m:t>
                        </m:r>
                      </m:den>
                    </m:f>
                  </m:oMath>
                </a14:m>
                <a:r>
                  <a:rPr lang="en-US" sz="20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(4.57)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0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This is a material balance equation for species B as batch  in semi-batch reactor.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C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concentration of species B, 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0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reaction rate of species B, V is volume of a mixture at any time t, 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0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volumetric flow rate in the outgoing stream, and t is reaction time. </a:t>
                </a:r>
              </a:p>
              <a:p>
                <a:pPr marL="0" indent="0"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8CAA830-7A4C-6D71-4292-06B6C581FB4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98783" y="536713"/>
                <a:ext cx="11767930" cy="6168887"/>
              </a:xfrm>
              <a:blipFill>
                <a:blip r:embed="rId3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1481B1-DAD5-2899-D826-857608557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29E84C1-ABDE-365A-AB2F-7DCC484CE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1904" y="152400"/>
            <a:ext cx="8888896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8D9C305-6405-49BF-F53C-4A31B1F8C5CC}"/>
              </a:ext>
            </a:extLst>
          </p:cNvPr>
          <p:cNvCxnSpPr>
            <a:cxnSpLocks/>
          </p:cNvCxnSpPr>
          <p:nvPr/>
        </p:nvCxnSpPr>
        <p:spPr>
          <a:xfrm flipV="1">
            <a:off x="0" y="536713"/>
            <a:ext cx="12192000" cy="72887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05799207-AFA6-7696-2FFA-55CA01A58954}"/>
              </a:ext>
            </a:extLst>
          </p:cNvPr>
          <p:cNvCxnSpPr>
            <a:cxnSpLocks/>
          </p:cNvCxnSpPr>
          <p:nvPr/>
        </p:nvCxnSpPr>
        <p:spPr>
          <a:xfrm flipV="1">
            <a:off x="0" y="6356351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F8CDF05-2F0D-EB2B-A5CB-482FBC16FD56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38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889615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D0D341-A1EB-4309-4890-F7B6ADDC9C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DA38FBE-5654-2957-C840-2B18EE59187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8600" y="609599"/>
                <a:ext cx="11738113" cy="6096001"/>
              </a:xfr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perspectiveFront"/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20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Material balance on species C: </a:t>
                </a: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Species C is semi-batch;  the  material balance equation is given by:</a:t>
                </a:r>
                <a:endParaRPr lang="en-US" sz="2000" b="1" dirty="0">
                  <a:solidFill>
                    <a:schemeClr val="accent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000" dirty="0"/>
                  <a:t>0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/>
                      </a:rPr>
                      <m:t>−</m:t>
                    </m:r>
                    <m:r>
                      <a:rPr lang="en-US" sz="200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en-US" sz="2000" i="1" baseline="-25000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+     </m:t>
                    </m:r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US" sz="2000" i="1">
                        <a:latin typeface="Cambria Math"/>
                      </a:rPr>
                      <m:t>𝑉</m:t>
                    </m:r>
                    <m:r>
                      <a:rPr lang="en-US" sz="20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𝑑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num>
                      <m:den>
                        <m:r>
                          <a:rPr lang="en-US" sz="20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000" i="1">
                        <a:latin typeface="Cambria Math"/>
                      </a:rPr>
                      <m:t> </m:t>
                    </m:r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               (4.58)</a:t>
                </a: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C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                                                                                                                                    (4.59)</a:t>
                </a: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differentiating equation (4.59) with respect to time, you get:</a:t>
                </a: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𝑑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num>
                      <m:den>
                        <m:r>
                          <a:rPr lang="en-US" sz="20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0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𝑑</m:t>
                            </m:r>
                            <m:r>
                              <a:rPr lang="en-US" sz="2000" i="1">
                                <a:latin typeface="Cambria Math"/>
                              </a:rPr>
                              <m:t>(</m:t>
                            </m:r>
                            <m:r>
                              <a:rPr lang="en-US" sz="20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𝑉</m:t>
                        </m:r>
                        <m:r>
                          <a:rPr lang="en-US" sz="2000" i="1"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en-US" sz="20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0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latin typeface="Cambria Math"/>
                          </a:rPr>
                          <m:t>𝑑𝑉</m:t>
                        </m:r>
                      </m:num>
                      <m:den>
                        <m:r>
                          <a:rPr lang="en-US" sz="20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000" i="1">
                        <a:latin typeface="Cambria Math"/>
                      </a:rPr>
                      <m:t>+</m:t>
                    </m:r>
                    <m:r>
                      <a:rPr lang="en-US" sz="2000" i="1">
                        <a:latin typeface="Cambria Math"/>
                      </a:rPr>
                      <m:t>𝑉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𝑑𝐶</m:t>
                            </m:r>
                          </m:e>
                          <m:sub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num>
                      <m:den>
                        <m:r>
                          <a:rPr lang="en-US" sz="2000" i="1"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 (4.60)</a:t>
                </a: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term 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dV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/dt=-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0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which is outgoing volumetric flow rate.</a:t>
                </a: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substituting equation (4.60) into equation (4.58) and solve for concentration of species C, you get: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0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𝒅𝑪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𝑪</m:t>
                            </m:r>
                          </m:sub>
                        </m:sSub>
                      </m:num>
                      <m:den>
                        <m:r>
                          <a:rPr lang="en-US" sz="20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𝒅𝒕</m:t>
                        </m:r>
                      </m:den>
                    </m:f>
                    <m:r>
                      <a:rPr lang="en-US" sz="2000" b="1" i="1">
                        <a:solidFill>
                          <a:srgbClr val="7030A0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0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𝒓</m:t>
                        </m:r>
                      </m:e>
                      <m:sub>
                        <m:r>
                          <a:rPr lang="en-US" sz="20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𝑪</m:t>
                        </m:r>
                      </m:sub>
                    </m:sSub>
                    <m:r>
                      <a:rPr lang="en-US" sz="2000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20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7030A0"/>
                                </a:solidFill>
                                <a:latin typeface="Cambria Math"/>
                                <a:ea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𝒇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𝑪</m:t>
                            </m:r>
                          </m:e>
                          <m:sub>
                            <m:r>
                              <a:rPr lang="en-US" sz="20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𝑪</m:t>
                            </m:r>
                          </m:sub>
                        </m:sSub>
                        <m:r>
                          <a:rPr lang="en-US" sz="20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0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𝑭𝑪</m:t>
                        </m:r>
                      </m:num>
                      <m:den>
                        <m:r>
                          <a:rPr lang="en-US" sz="20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𝑽</m:t>
                        </m:r>
                      </m:den>
                    </m:f>
                    <m:r>
                      <a:rPr lang="en-US" sz="2000" b="1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0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𝒓</m:t>
                        </m:r>
                      </m:e>
                      <m:sub>
                        <m:r>
                          <a:rPr lang="en-US" sz="20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𝑪</m:t>
                        </m:r>
                      </m:sub>
                    </m:sSub>
                  </m:oMath>
                </a14:m>
                <a:r>
                  <a:rPr lang="en-US" sz="20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;  F</a:t>
                </a:r>
                <a:r>
                  <a:rPr lang="en-US" sz="2000" b="1" baseline="-250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0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C</a:t>
                </a:r>
                <a:r>
                  <a:rPr lang="en-US" sz="2000" b="1" baseline="-250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0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*</a:t>
                </a:r>
                <a:r>
                  <a:rPr lang="en-US" sz="2000" b="1" dirty="0" err="1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000" b="1" baseline="-25000" dirty="0" err="1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sz="20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(4.61)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0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This is a material balance equation for species C as semi-batch discharge   in semi-batch reactor.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C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concentration of species C, 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0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reaction rate of species C, V is volume of a mixture at any time t, 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0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volumetric flow rate in the outgoing stream, and t is reaction time. </a:t>
                </a:r>
              </a:p>
              <a:p>
                <a:pPr marL="0" indent="0"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DA38FBE-5654-2957-C840-2B18EE59187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609599"/>
                <a:ext cx="11738113" cy="6096001"/>
              </a:xfrm>
              <a:blipFill>
                <a:blip r:embed="rId3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79B2B7-A046-0F4C-3D1F-DE5F53038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39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1D3E83A-9108-70A0-4E8C-C0B6CE9C7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52400"/>
            <a:ext cx="8229600" cy="45720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7A4C43F-3F2C-605F-6212-F5833C25E064}"/>
              </a:ext>
            </a:extLst>
          </p:cNvPr>
          <p:cNvCxnSpPr>
            <a:cxnSpLocks/>
          </p:cNvCxnSpPr>
          <p:nvPr/>
        </p:nvCxnSpPr>
        <p:spPr>
          <a:xfrm>
            <a:off x="0" y="609599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B1D508B9-7B77-6840-1C7F-560991FBB760}"/>
              </a:ext>
            </a:extLst>
          </p:cNvPr>
          <p:cNvCxnSpPr>
            <a:cxnSpLocks/>
          </p:cNvCxnSpPr>
          <p:nvPr/>
        </p:nvCxnSpPr>
        <p:spPr>
          <a:xfrm>
            <a:off x="-159026" y="6375595"/>
            <a:ext cx="12281452" cy="96079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3FF0065-94CD-C041-745E-026640793243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39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190076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7AB747-1EC4-5DCF-5FC7-540D68C448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CB79DE3-38BC-76E1-EE7B-9741AEBA96E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48478" y="685799"/>
                <a:ext cx="11728174" cy="5305427"/>
              </a:xfr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perspectiveFront"/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20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Material balance on species D: </a:t>
                </a: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Species D is batch;  the  material balance equation is given by:</a:t>
                </a:r>
                <a:endParaRPr lang="en-US" sz="2000" b="1" dirty="0">
                  <a:solidFill>
                    <a:schemeClr val="accent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000" dirty="0"/>
                  <a:t>0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/>
                      </a:rPr>
                      <m:t>−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0</m:t>
                    </m:r>
                    <m:r>
                      <a:rPr lang="en-US" sz="2000" i="1">
                        <a:latin typeface="Cambria Math"/>
                      </a:rPr>
                      <m:t>    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000" i="1">
                        <a:latin typeface="Cambria Math"/>
                      </a:rPr>
                      <m:t> </m:t>
                    </m:r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𝐷</m:t>
                        </m:r>
                      </m:sub>
                    </m:sSub>
                    <m:r>
                      <a:rPr lang="en-US" sz="2000" i="1">
                        <a:latin typeface="Cambria Math"/>
                      </a:rPr>
                      <m:t>𝑉</m:t>
                    </m:r>
                    <m:r>
                      <a:rPr lang="en-US" sz="20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𝑑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𝐷</m:t>
                            </m:r>
                          </m:sub>
                        </m:sSub>
                      </m:num>
                      <m:den>
                        <m:r>
                          <a:rPr lang="en-US" sz="20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000" i="1">
                        <a:latin typeface="Cambria Math"/>
                      </a:rPr>
                      <m:t> </m:t>
                    </m:r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(4.62)</a:t>
                </a: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C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                                                                                                      (4.63)</a:t>
                </a: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differentiating equation (4.63) with respect to time, you get:</a:t>
                </a: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𝑑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𝐷</m:t>
                            </m:r>
                          </m:sub>
                        </m:sSub>
                      </m:num>
                      <m:den>
                        <m:r>
                          <a:rPr lang="en-US" sz="20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0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𝑑</m:t>
                            </m:r>
                            <m:r>
                              <a:rPr lang="en-US" sz="2000" i="1">
                                <a:latin typeface="Cambria Math"/>
                              </a:rPr>
                              <m:t>(</m:t>
                            </m:r>
                            <m:r>
                              <a:rPr lang="en-US" sz="2000" i="1"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𝐷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𝑉</m:t>
                        </m:r>
                        <m:r>
                          <a:rPr lang="en-US" sz="2000" i="1"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en-US" sz="20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0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𝐷</m:t>
                        </m:r>
                      </m:sub>
                    </m:sSub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latin typeface="Cambria Math"/>
                          </a:rPr>
                          <m:t>𝑑𝑉</m:t>
                        </m:r>
                      </m:num>
                      <m:den>
                        <m:r>
                          <a:rPr lang="en-US" sz="20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000" i="1">
                        <a:latin typeface="Cambria Math"/>
                      </a:rPr>
                      <m:t>+</m:t>
                    </m:r>
                    <m:r>
                      <a:rPr lang="en-US" sz="2000" i="1">
                        <a:latin typeface="Cambria Math"/>
                      </a:rPr>
                      <m:t>𝑉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𝑑𝐶</m:t>
                            </m:r>
                          </m:e>
                          <m:sub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𝐷</m:t>
                            </m:r>
                          </m:sub>
                        </m:sSub>
                      </m:num>
                      <m:den>
                        <m:r>
                          <a:rPr lang="en-US" sz="2000" i="1">
                            <a:latin typeface="Cambria Math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(4.64)</a:t>
                </a: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term 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dV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/dt=-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0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which is outgoing volumetric flow rate.</a:t>
                </a: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By substituting equation (4.64) into equation (4.62) and solve for concentration of species D, you get: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𝑑𝐶</m:t>
                            </m:r>
                          </m:e>
                          <m:sub>
                            <m:r>
                              <a:rPr lang="en-US" sz="20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𝐷</m:t>
                            </m:r>
                          </m:sub>
                        </m:sSub>
                      </m:num>
                      <m:den>
                        <m:r>
                          <a:rPr lang="en-US" sz="2000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000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US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𝐷</m:t>
                        </m:r>
                      </m:sub>
                    </m:sSub>
                    <m:r>
                      <a:rPr lang="en-US" sz="20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</a:rPr>
                              <m:t>𝜐</m:t>
                            </m:r>
                          </m:e>
                          <m:sub>
                            <m:r>
                              <a:rPr lang="en-US" sz="20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  <m:t>𝑓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0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𝐷</m:t>
                            </m:r>
                          </m:sub>
                        </m:sSub>
                      </m:num>
                      <m:den>
                        <m:r>
                          <a:rPr lang="en-US" sz="2000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𝑉</m:t>
                        </m:r>
                      </m:den>
                    </m:f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     (4.65)</a:t>
                </a:r>
              </a:p>
              <a:p>
                <a:pPr marL="0" indent="0">
                  <a:buNone/>
                </a:pPr>
                <a:r>
                  <a:rPr lang="en-US" sz="20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This is a material balance equation  for species D as batch  in semi-batch reactor.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C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concentration of species D, 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0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reaction rate of species D, V is volume of a mixture at any time t, 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0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volumetric flow rate in the outgoing stream, and t is reaction time. </a:t>
                </a:r>
              </a:p>
              <a:p>
                <a:pPr marL="0" indent="0">
                  <a:lnSpc>
                    <a:spcPct val="170000"/>
                  </a:lnSpc>
                  <a:buNone/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CB79DE3-38BC-76E1-EE7B-9741AEBA96E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48478" y="685799"/>
                <a:ext cx="11728174" cy="5305427"/>
              </a:xfrm>
              <a:blipFill>
                <a:blip r:embed="rId3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F36EE8-ED29-167B-77BE-496F99C2ED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1A8B8D6-92DB-45E7-A3C4-7F74800256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4277" y="152400"/>
            <a:ext cx="10525539" cy="457200"/>
          </a:xfrm>
        </p:spPr>
        <p:txBody>
          <a:bodyPr>
            <a:noAutofit/>
          </a:bodyPr>
          <a:lstStyle/>
          <a:p>
            <a:pPr algn="l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62BCECD-6B86-1B9D-297E-1D625835E266}"/>
              </a:ext>
            </a:extLst>
          </p:cNvPr>
          <p:cNvCxnSpPr>
            <a:cxnSpLocks/>
          </p:cNvCxnSpPr>
          <p:nvPr/>
        </p:nvCxnSpPr>
        <p:spPr>
          <a:xfrm>
            <a:off x="0" y="68580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3378436F-ED95-4774-1359-187479CD96B0}"/>
              </a:ext>
            </a:extLst>
          </p:cNvPr>
          <p:cNvCxnSpPr>
            <a:cxnSpLocks/>
          </p:cNvCxnSpPr>
          <p:nvPr/>
        </p:nvCxnSpPr>
        <p:spPr>
          <a:xfrm>
            <a:off x="0" y="6391471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194A395-0DBF-514A-9458-B59D94612A85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40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41416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AF73A7-696A-AC2E-0DFB-1E91A00606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8435" y="-39238"/>
            <a:ext cx="9365974" cy="609945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Activity 4.1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C5596C-54D7-9771-34F3-0269303A3D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451" y="570707"/>
            <a:ext cx="11897139" cy="5555457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 the following elementary chemical reaction of reactants A and B is conducted in isothermal semi-batch reactor to form product C. The species A is semi-batch  and species  B and C are  batch.  The initial concentrations of reactant A and reactant B are  2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/m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4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/m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respectively.  The reactor volume is 0.2 m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The volumetric flow rate  and molar flow rate of the continuous feed are 0.02 m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/min and 0.003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/min, respectively. The reaction rate constant is 0.004 m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/kmol.min.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the given data,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determine (a) concentrations of species and (b) the conversions as a function of time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reaction time is reached to 48 min.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A+B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-----------&gt; C</a:t>
            </a:r>
          </a:p>
          <a:p>
            <a:pPr marL="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Given: A+B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-----------&gt; C,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Elementary chemical reaction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=-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kC</a:t>
            </a:r>
            <a:r>
              <a:rPr lang="en-US" sz="24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en-US" sz="24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A0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=2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/m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B0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4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/m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V= 0.2 m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=0.02 m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/min</a:t>
            </a: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A0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0.003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/min, k= 0.004 m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min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F80989-32EC-D4C3-308F-287B09DAA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FDA976-B38A-4EC8-851D-4FD5675DB12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8AFE817-E5ED-A566-8100-9D0FF65B1DC1}"/>
              </a:ext>
            </a:extLst>
          </p:cNvPr>
          <p:cNvCxnSpPr>
            <a:cxnSpLocks/>
          </p:cNvCxnSpPr>
          <p:nvPr/>
        </p:nvCxnSpPr>
        <p:spPr>
          <a:xfrm>
            <a:off x="0" y="506285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5AE9881-B4A8-8F2C-238D-39B4C53A4265}"/>
              </a:ext>
            </a:extLst>
          </p:cNvPr>
          <p:cNvCxnSpPr>
            <a:cxnSpLocks/>
          </p:cNvCxnSpPr>
          <p:nvPr/>
        </p:nvCxnSpPr>
        <p:spPr>
          <a:xfrm>
            <a:off x="0" y="6391471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F409A29-BD7B-0305-A984-64E7F3EE55DE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41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37551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7A552-CBBF-1759-02B5-B612A20CC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08" y="136524"/>
            <a:ext cx="10542103" cy="31909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B42B0B2-DFFF-C730-56B2-1D3F71D0F49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18662" y="541406"/>
                <a:ext cx="11973338" cy="5584759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Solution:</a:t>
                </a: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Reactant A is semi-batch, and reactant B and product C  are batch </a:t>
                </a:r>
                <a:r>
                  <a:rPr lang="en-US" sz="20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(Case 2).</a:t>
                </a: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material balance equation for the three species </a:t>
                </a: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A, B &amp; C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respectively, are given by: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𝑑𝐶</m:t>
                            </m:r>
                          </m:e>
                          <m:sub>
                            <m:r>
                              <a:rPr lang="en-US" sz="20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r>
                          <a:rPr lang="en-US" sz="2000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000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000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en-US" sz="2000" i="1">
                        <a:solidFill>
                          <a:srgbClr val="C00000"/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</a:rPr>
                              <m:t>𝜐</m:t>
                            </m:r>
                          </m:e>
                          <m:sub>
                            <m:r>
                              <a:rPr lang="en-US" sz="2000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2000" i="1">
                            <a:solidFill>
                              <a:srgbClr val="C00000"/>
                            </a:solidFill>
                            <a:latin typeface="Cambria Math"/>
                          </a:rPr>
                          <m:t>(</m:t>
                        </m:r>
                        <m:sSub>
                          <m:sSubPr>
                            <m:ctrlPr>
                              <a:rPr lang="en-US" sz="20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0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n-US" sz="2000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en-US" sz="2000" i="1">
                            <a:solidFill>
                              <a:srgbClr val="C00000"/>
                            </a:solidFill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0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𝐶</m:t>
                            </m:r>
                          </m:e>
                          <m:sub>
                            <m:r>
                              <a:rPr lang="en-US" sz="20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  <m:r>
                          <a:rPr lang="en-US" sz="2000" i="1">
                            <a:solidFill>
                              <a:srgbClr val="C00000"/>
                            </a:solidFill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en-US" sz="2000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𝑉</m:t>
                        </m:r>
                      </m:den>
                    </m:f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; </a:t>
                </a:r>
                <a:r>
                  <a:rPr lang="en-US" sz="20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sz="2000" b="1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Ao</a:t>
                </a: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0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000" b="1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Ao</a:t>
                </a: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*v</a:t>
                </a:r>
                <a:r>
                  <a:rPr lang="en-US" sz="2000" b="1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</a:t>
                </a: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(4.37)</a:t>
                </a:r>
              </a:p>
              <a:p>
                <a:pPr marL="0" indent="0">
                  <a:buNone/>
                </a:pPr>
                <a:r>
                  <a:rPr lang="en-US" sz="20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This is a material balance equation  for species A as semi-batch feed  in semi-batch reactor.</a:t>
                </a: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𝑑𝐶</m:t>
                            </m:r>
                          </m:e>
                          <m:sub>
                            <m:r>
                              <a:rPr lang="en-US" sz="20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r>
                          <a:rPr lang="en-US" sz="2000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000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r>
                      <a:rPr lang="en-US" sz="20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en-US" sz="2000" i="1">
                        <a:solidFill>
                          <a:srgbClr val="C00000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f>
                          <m:fPr>
                            <m:ctrlPr>
                              <a:rPr lang="en-US" sz="20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000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solidFill>
                                      <a:srgbClr val="C0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𝜐</m:t>
                                </m:r>
                              </m:e>
                              <m:sub>
                                <m:r>
                                  <a:rPr lang="en-US" sz="2000" i="1">
                                    <a:solidFill>
                                      <a:srgbClr val="C00000"/>
                                    </a:solidFill>
                                    <a:latin typeface="Cambria Math"/>
                                  </a:rPr>
                                  <m:t>0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000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𝑉</m:t>
                            </m:r>
                          </m:den>
                        </m:f>
                        <m:r>
                          <a:rPr lang="en-US" sz="2000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(4.40)</a:t>
                </a:r>
              </a:p>
              <a:p>
                <a:pPr marL="0" indent="0">
                  <a:buNone/>
                </a:pPr>
                <a:r>
                  <a:rPr lang="en-US" sz="20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This is a material balance equation  for species B as batch  in semi-batch reactor.</a:t>
                </a: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0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𝑑𝐶</m:t>
                            </m:r>
                          </m:e>
                          <m:sub>
                            <m:r>
                              <a:rPr lang="en-US" sz="20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</m:t>
                            </m:r>
                          </m:sub>
                        </m:sSub>
                      </m:num>
                      <m:den>
                        <m:r>
                          <a:rPr lang="en-US" sz="2000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000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US" sz="20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f>
                          <m:fPr>
                            <m:ctrlPr>
                              <a:rPr lang="en-US" sz="20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000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solidFill>
                                      <a:srgbClr val="C0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𝜐</m:t>
                                </m:r>
                              </m:e>
                              <m:sub>
                                <m:r>
                                  <a:rPr lang="en-US" sz="2000" i="1">
                                    <a:solidFill>
                                      <a:srgbClr val="C00000"/>
                                    </a:solidFill>
                                    <a:latin typeface="Cambria Math"/>
                                  </a:rPr>
                                  <m:t>0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000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𝑉</m:t>
                            </m:r>
                          </m:den>
                        </m:f>
                        <m:r>
                          <a:rPr lang="en-US" sz="2000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        (4.45)</a:t>
                </a:r>
              </a:p>
              <a:p>
                <a:pPr marL="0" indent="0">
                  <a:buNone/>
                </a:pPr>
                <a:r>
                  <a:rPr lang="en-US" sz="20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This is a material balance equation for species  C as batch in semi-batch reactor.</a:t>
                </a: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reaction is second order reaction, which shows that  we can’t solve the above three equations using analytical technique.</a:t>
                </a:r>
              </a:p>
              <a:p>
                <a:pPr marL="0" indent="0"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Hence, numerical method is required. 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i.e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use polymath program to simulate the results.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AB42B0B2-DFFF-C730-56B2-1D3F71D0F49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18662" y="541406"/>
                <a:ext cx="11973338" cy="5584759"/>
              </a:xfrm>
              <a:blipFill>
                <a:blip r:embed="rId2"/>
                <a:stretch>
                  <a:fillRect l="-1069" t="-12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F095A1-60E8-0335-E342-4B1515B4C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FDA976-B38A-4EC8-851D-4FD5675DB12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ABBD688-51CD-9929-47D8-1C7BFBA37078}"/>
              </a:ext>
            </a:extLst>
          </p:cNvPr>
          <p:cNvCxnSpPr>
            <a:cxnSpLocks/>
          </p:cNvCxnSpPr>
          <p:nvPr/>
        </p:nvCxnSpPr>
        <p:spPr>
          <a:xfrm>
            <a:off x="0" y="506285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15870EC-536D-22F7-BEC8-1D827ED6EEEB}"/>
              </a:ext>
            </a:extLst>
          </p:cNvPr>
          <p:cNvCxnSpPr>
            <a:cxnSpLocks/>
          </p:cNvCxnSpPr>
          <p:nvPr/>
        </p:nvCxnSpPr>
        <p:spPr>
          <a:xfrm>
            <a:off x="0" y="6391471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0F17B76-A09E-BCD6-E410-5FBAE37E6B2C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42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147200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1B81D9-E117-32E1-2B5F-C946A92EC5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EED522-C4D5-5A7A-399A-5997785D9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08" y="136524"/>
            <a:ext cx="10542103" cy="31909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E69881-F2AB-4C28-0D84-A56E2AAE34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8662" y="541406"/>
            <a:ext cx="11973338" cy="558475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(a). Polymath program to plot concentrations of species A, B&amp; C as a function of reaction time. 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d(C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/ d(t) = (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-C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="1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)/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V+k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*C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*C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# A+B-------------&gt; C    Elementary chemical  reaction.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(0) = 2 #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/m</a:t>
            </a:r>
            <a:r>
              <a:rPr lang="en-US" sz="2400" b="1" baseline="30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d(C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/ d(t) = -(C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="1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)/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V+k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*C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*C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#Rate of B,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/m</a:t>
            </a:r>
            <a:r>
              <a:rPr lang="en-US" sz="2400" b="1" baseline="30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.min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(0) = 4 #kmol/m</a:t>
            </a:r>
            <a:r>
              <a:rPr lang="en-US" sz="2400" b="1" baseline="30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d(C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/ d(t) = -(C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="1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/V)+k*C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*C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#Rate of C formation, Kmol/m</a:t>
            </a:r>
            <a:r>
              <a:rPr lang="en-US" sz="2400" b="1" baseline="30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.min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(0) =0  # 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/m</a:t>
            </a:r>
            <a:r>
              <a:rPr lang="en-US" sz="2400" b="1" baseline="30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  <a:p>
            <a:pPr marL="0" indent="0">
              <a:buNone/>
            </a:pP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=0.003 #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/min</a:t>
            </a:r>
          </a:p>
          <a:p>
            <a:pPr marL="0" indent="0">
              <a:buNone/>
            </a:pP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="1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=0.02 #m</a:t>
            </a:r>
            <a:r>
              <a:rPr lang="en-US" sz="2400" b="1" baseline="30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/min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V=0.2 #m</a:t>
            </a:r>
            <a:r>
              <a:rPr lang="en-US" sz="2400" b="1" baseline="30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k=0.004 #m</a:t>
            </a:r>
            <a:r>
              <a:rPr lang="en-US" sz="2400" b="1" baseline="30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min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t(0)=0 # min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t(f) =48 # min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892C40-CEFD-6D65-7EBC-0345CAAE3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FDA976-B38A-4EC8-851D-4FD5675DB12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9DC2640-EC99-FFD4-2558-4D9303E7619F}"/>
              </a:ext>
            </a:extLst>
          </p:cNvPr>
          <p:cNvCxnSpPr>
            <a:cxnSpLocks/>
          </p:cNvCxnSpPr>
          <p:nvPr/>
        </p:nvCxnSpPr>
        <p:spPr>
          <a:xfrm>
            <a:off x="0" y="506285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AC74A28-BBC7-35E7-E2FB-0A149AB4BA66}"/>
              </a:ext>
            </a:extLst>
          </p:cNvPr>
          <p:cNvCxnSpPr>
            <a:cxnSpLocks/>
          </p:cNvCxnSpPr>
          <p:nvPr/>
        </p:nvCxnSpPr>
        <p:spPr>
          <a:xfrm>
            <a:off x="0" y="6391471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AF0D235-7E06-39BB-7ED4-128A18358DDA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43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82965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35100F-0732-CA45-B2F6-F4325016DB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BA6D2F-DCA4-F6A7-0C93-F40819180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08" y="136524"/>
            <a:ext cx="10542103" cy="31909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EF2AB8-F1B7-AD48-DFE3-A3DD8F214F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8662" y="541406"/>
            <a:ext cx="11973338" cy="55847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Simulation results:</a:t>
            </a:r>
          </a:p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concentrations of species A and B are deceased, and concentration of species C ( product) is increased with reaction time up to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24 min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then after, the concentrations of all species A, B &amp; C are remains stagnant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(Figure 4.5).</a:t>
            </a:r>
          </a:p>
          <a:p>
            <a:pPr marL="0" indent="0"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0202E6-D9FF-7DD1-BB83-4EB8F194F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FDA976-B38A-4EC8-851D-4FD5675DB12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190F8BA-5430-F811-637F-BDC0F9AF8B07}"/>
              </a:ext>
            </a:extLst>
          </p:cNvPr>
          <p:cNvCxnSpPr>
            <a:cxnSpLocks/>
          </p:cNvCxnSpPr>
          <p:nvPr/>
        </p:nvCxnSpPr>
        <p:spPr>
          <a:xfrm>
            <a:off x="0" y="506285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54E504D-1EE6-0DEB-A2DE-FE18E73A2972}"/>
              </a:ext>
            </a:extLst>
          </p:cNvPr>
          <p:cNvCxnSpPr>
            <a:cxnSpLocks/>
          </p:cNvCxnSpPr>
          <p:nvPr/>
        </p:nvCxnSpPr>
        <p:spPr>
          <a:xfrm>
            <a:off x="0" y="6391471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DE7148B-69BC-5B8E-9389-F249032DF6D7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44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Content Placeholder 5">
            <a:extLst>
              <a:ext uri="{FF2B5EF4-FFF2-40B4-BE49-F238E27FC236}">
                <a16:creationId xmlns:a16="http://schemas.microsoft.com/office/drawing/2014/main" id="{044D4D1B-1990-0C2A-B1B9-39A0C12B1B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338" y="1728030"/>
            <a:ext cx="8076924" cy="466344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1A29BCA-8789-C834-7517-E807DA6DA6FC}"/>
              </a:ext>
            </a:extLst>
          </p:cNvPr>
          <p:cNvSpPr txBox="1"/>
          <p:nvPr/>
        </p:nvSpPr>
        <p:spPr>
          <a:xfrm>
            <a:off x="8518938" y="1876963"/>
            <a:ext cx="2970697" cy="1131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Figure 4.5</a:t>
            </a:r>
            <a:r>
              <a:rPr lang="en-US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Concentrations (species A, B &amp; C) as a function of reaction time </a:t>
            </a:r>
            <a:endParaRPr lang="en-US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234561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C458E1-7B55-DBD5-7866-C3662CC834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12A745-7328-2491-7C65-F5DD3EBB4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08" y="136524"/>
            <a:ext cx="10542103" cy="31909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86ED8D-4ED3-59AD-A703-56CB053ECC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8662" y="541406"/>
            <a:ext cx="11973338" cy="576427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(b). Polymath program to plot conversion of species A&amp; B as a function of reaction time. 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A+B-------------&gt; C :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Elementary chemical reaction;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="1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="1" baseline="-25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* (1-X</a:t>
            </a:r>
            <a:r>
              <a:rPr lang="en-US" sz="2400" b="1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 C</a:t>
            </a:r>
            <a:r>
              <a:rPr lang="en-US" sz="2400" b="1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="1" baseline="-25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(1-X</a:t>
            </a:r>
            <a:r>
              <a:rPr lang="en-US" sz="2400" b="1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d(X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/ d(t) =(C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A0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*(1-XA)*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="1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-F</a:t>
            </a:r>
            <a:r>
              <a:rPr lang="en-US" sz="2400" b="1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)/(V*C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A0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)-k*2*(1-X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)*C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B0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*(1-X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#  Conversion of species A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(0) = 0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(0) = 2 #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/m</a:t>
            </a:r>
            <a:r>
              <a:rPr lang="en-US" sz="2400" b="1" baseline="30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d(X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/ d(t) = (C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B0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*(1-X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)*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="1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)/(V*C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B0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)-k*C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A0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*(1-X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)*C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B0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*(1-X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# Conversion of species B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(0) = 0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(0) = 4 #kmol/m</a:t>
            </a:r>
            <a:r>
              <a:rPr lang="en-US" sz="2400" b="1" baseline="30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  <a:p>
            <a:pPr marL="0" indent="0">
              <a:buNone/>
            </a:pP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=0.003 #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/min</a:t>
            </a:r>
          </a:p>
          <a:p>
            <a:pPr marL="0" indent="0">
              <a:buNone/>
            </a:pP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="1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=0.02 #m</a:t>
            </a:r>
            <a:r>
              <a:rPr lang="en-US" sz="2400" b="1" baseline="30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/min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V=0.2 #m</a:t>
            </a:r>
            <a:r>
              <a:rPr lang="en-US" sz="2400" b="1" baseline="30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k=0.004 #m</a:t>
            </a:r>
            <a:r>
              <a:rPr lang="en-US" sz="2400" b="1" baseline="30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min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t(0)=0 # min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t(f) =48 # min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B829C1-B1A4-31B1-3541-173697034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FDA976-B38A-4EC8-851D-4FD5675DB12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7191A4A-B4B9-9B07-3E54-29E46CDF4FAB}"/>
              </a:ext>
            </a:extLst>
          </p:cNvPr>
          <p:cNvCxnSpPr>
            <a:cxnSpLocks/>
          </p:cNvCxnSpPr>
          <p:nvPr/>
        </p:nvCxnSpPr>
        <p:spPr>
          <a:xfrm>
            <a:off x="0" y="506285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70A1DBA-1328-2F83-1F62-B6B832B11C44}"/>
              </a:ext>
            </a:extLst>
          </p:cNvPr>
          <p:cNvCxnSpPr>
            <a:cxnSpLocks/>
          </p:cNvCxnSpPr>
          <p:nvPr/>
        </p:nvCxnSpPr>
        <p:spPr>
          <a:xfrm>
            <a:off x="0" y="6391471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4F0D96E-412C-0542-A66A-E3502ED5B2C3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514084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B0F8EA-F7D5-E659-4572-5AA02AC51F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783A19-5A3B-B052-BE59-6C1A75A473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08" y="136524"/>
            <a:ext cx="10542103" cy="319090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126B98-88C4-3763-46AE-8C4DE53AF0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8662" y="541406"/>
            <a:ext cx="11973338" cy="55847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Simulation results:</a:t>
            </a: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conversions  of species A and B are exponentially increased  with reaction time up to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24 min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then after,  conversions are increased slowly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(Figure 4.6).</a:t>
            </a:r>
          </a:p>
          <a:p>
            <a:pPr marL="0" indent="0"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A12281F-5A71-E613-1D8B-4E693C5E3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FDA976-B38A-4EC8-851D-4FD5675DB12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1AF066B-F76E-0F3A-2BBF-8C63E5674968}"/>
              </a:ext>
            </a:extLst>
          </p:cNvPr>
          <p:cNvCxnSpPr>
            <a:cxnSpLocks/>
          </p:cNvCxnSpPr>
          <p:nvPr/>
        </p:nvCxnSpPr>
        <p:spPr>
          <a:xfrm>
            <a:off x="0" y="506285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15BE971-3689-B6A2-6410-913394EE38D4}"/>
              </a:ext>
            </a:extLst>
          </p:cNvPr>
          <p:cNvCxnSpPr>
            <a:cxnSpLocks/>
          </p:cNvCxnSpPr>
          <p:nvPr/>
        </p:nvCxnSpPr>
        <p:spPr>
          <a:xfrm>
            <a:off x="0" y="6391471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29E474F-95FE-6315-A311-1CAA89C05558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9B44EC-D1D5-489E-90E0-E768BB02DA9D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6DC1B99-9774-9DDA-BBC1-B3816BED14C6}"/>
              </a:ext>
            </a:extLst>
          </p:cNvPr>
          <p:cNvSpPr txBox="1"/>
          <p:nvPr/>
        </p:nvSpPr>
        <p:spPr>
          <a:xfrm>
            <a:off x="8407959" y="1749287"/>
            <a:ext cx="3565379" cy="1339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Figure 4.6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Conversions of species A &amp; B  as a function of reaction time </a:t>
            </a:r>
            <a:endParaRPr lang="en-US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5D5D83C-9083-AA99-E929-A35B557B0E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185" y="1848678"/>
            <a:ext cx="7916112" cy="4410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73759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435CB1-44B0-0935-EEAE-FAAFC89AD3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499F027-027C-0FC7-6484-7D24307FD8E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68357" y="632792"/>
                <a:ext cx="11807685" cy="5501308"/>
              </a:xfrm>
            </p:spPr>
            <p:txBody>
              <a:bodyPr>
                <a:normAutofit fontScale="55000" lnSpcReduction="20000"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Energy balance for  semi-batch reactor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isothermal single reaction,  the energy balance equation for species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given by: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</a:t>
                </a:r>
                <a14:m>
                  <m:oMath xmlns:m="http://schemas.openxmlformats.org/officeDocument/2006/math">
                    <m:r>
                      <a:rPr lang="en-US" sz="360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̇"/>
                            <m:ctrlPr>
                              <a:rPr lang="en-US" sz="36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 sz="3600">
                                <a:latin typeface="Cambria Math" panose="02040503050406030204" pitchFamily="18" charset="0"/>
                              </a:rPr>
                              <m:t>Q</m:t>
                            </m:r>
                          </m:e>
                        </m:acc>
                        <m:r>
                          <a:rPr lang="en-US" sz="360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3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̇"/>
                                <m:ctrlPr>
                                  <a:rPr lang="en-US" sz="36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n-US" sz="3600">
                                    <a:latin typeface="Cambria Math" panose="02040503050406030204" pitchFamily="18" charset="0"/>
                                  </a:rPr>
                                  <m:t>W</m:t>
                                </m:r>
                              </m:e>
                            </m:acc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3600">
                                <a:latin typeface="Cambria Math" panose="02040503050406030204" pitchFamily="18" charset="0"/>
                              </a:rPr>
                              <m:t>S</m:t>
                            </m:r>
                          </m:sub>
                        </m:sSub>
                        <m:r>
                          <a:rPr lang="en-US" sz="3600">
                            <a:latin typeface="Cambria Math" panose="02040503050406030204" pitchFamily="18" charset="0"/>
                          </a:rPr>
                          <m:t> + </m:t>
                        </m:r>
                        <m:d>
                          <m:dPr>
                            <m:ctrlPr>
                              <a:rPr lang="en-US" sz="36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3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3600">
                                    <a:latin typeface="Cambria Math" panose="02040503050406030204" pitchFamily="18" charset="0"/>
                                  </a:rPr>
                                  <m:t>r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3600">
                                    <a:latin typeface="Cambria Math" panose="02040503050406030204" pitchFamily="18" charset="0"/>
                                  </a:rPr>
                                  <m:t>A</m:t>
                                </m:r>
                              </m:sub>
                            </m:sSub>
                            <m:r>
                              <m:rPr>
                                <m:sty m:val="p"/>
                              </m:rPr>
                              <a:rPr lang="en-US" sz="3600">
                                <a:latin typeface="Cambria Math" panose="02040503050406030204" pitchFamily="18" charset="0"/>
                              </a:rPr>
                              <m:t>V</m:t>
                            </m:r>
                          </m:e>
                        </m:d>
                        <m:d>
                          <m:dPr>
                            <m:ctrlPr>
                              <a:rPr lang="en-US" sz="36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600">
                                <a:latin typeface="Cambria Math" panose="02040503050406030204" pitchFamily="18" charset="0"/>
                              </a:rPr>
                              <m:t>∆</m:t>
                            </m:r>
                            <m:sSub>
                              <m:sSubPr>
                                <m:ctrlPr>
                                  <a:rPr lang="en-US" sz="3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3600">
                                    <a:latin typeface="Cambria Math" panose="02040503050406030204" pitchFamily="18" charset="0"/>
                                  </a:rPr>
                                  <m:t>H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3600">
                                    <a:latin typeface="Cambria Math" panose="02040503050406030204" pitchFamily="18" charset="0"/>
                                  </a:rPr>
                                  <m:t>Rx</m:t>
                                </m:r>
                              </m:sub>
                            </m:sSub>
                          </m:e>
                        </m:d>
                        <m:r>
                          <a:rPr lang="en-US" sz="3600">
                            <a:latin typeface="Cambria Math" panose="02040503050406030204" pitchFamily="18" charset="0"/>
                          </a:rPr>
                          <m:t> − </m:t>
                        </m:r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36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sz="3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3600"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3600">
                                    <a:latin typeface="Cambria Math" panose="02040503050406030204" pitchFamily="18" charset="0"/>
                                  </a:rPr>
                                  <m:t>i</m:t>
                                </m:r>
                                <m:r>
                                  <a:rPr lang="en-US" sz="360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3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3600">
                                    <a:latin typeface="Cambria Math" panose="02040503050406030204" pitchFamily="18" charset="0"/>
                                  </a:rPr>
                                  <m:t>C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3600">
                                    <a:latin typeface="Cambria Math" panose="02040503050406030204" pitchFamily="18" charset="0"/>
                                  </a:rPr>
                                  <m:t>Pi</m:t>
                                </m:r>
                              </m:sub>
                            </m:sSub>
                            <m:r>
                              <a:rPr lang="en-US" sz="360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m:rPr>
                                <m:sty m:val="p"/>
                              </m:rPr>
                              <a:rPr lang="en-US" sz="3600">
                                <a:latin typeface="Cambria Math" panose="02040503050406030204" pitchFamily="18" charset="0"/>
                              </a:rPr>
                              <m:t>T</m:t>
                            </m:r>
                            <m:r>
                              <a:rPr lang="en-US" sz="360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3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3600"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</m:e>
                              <m:sub>
                                <m:r>
                                  <a:rPr lang="en-US" sz="360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sz="360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</m:nary>
                      </m:num>
                      <m:den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36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sz="3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3600">
                                    <a:latin typeface="Cambria Math" panose="02040503050406030204" pitchFamily="18" charset="0"/>
                                  </a:rPr>
                                  <m:t>N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3600">
                                    <a:latin typeface="Cambria Math" panose="02040503050406030204" pitchFamily="18" charset="0"/>
                                  </a:rPr>
                                  <m:t>i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3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3600">
                                    <a:latin typeface="Cambria Math" panose="02040503050406030204" pitchFamily="18" charset="0"/>
                                  </a:rPr>
                                  <m:t>C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3600">
                                    <a:latin typeface="Cambria Math" panose="02040503050406030204" pitchFamily="18" charset="0"/>
                                  </a:rPr>
                                  <m:t>Pi</m:t>
                                </m:r>
                              </m:sub>
                            </m:sSub>
                          </m:e>
                        </m:nary>
                      </m:den>
                    </m:f>
                  </m:oMath>
                </a14:m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(4.66)  </a:t>
                </a:r>
              </a:p>
              <a:p>
                <a:pPr marL="0" indent="0">
                  <a:lnSpc>
                    <a:spcPct val="170000"/>
                  </a:lnSpc>
                  <a:buNone/>
                </a:pP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 isothermal multiple reactions, the energy balance equation for species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given by:</a:t>
                </a:r>
              </a:p>
              <a:p>
                <a:pPr marL="0" indent="0">
                  <a:lnSpc>
                    <a:spcPct val="170000"/>
                  </a:lnSpc>
                  <a:buNone/>
                </a:pP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</a:t>
                </a:r>
                <a14:m>
                  <m:oMath xmlns:m="http://schemas.openxmlformats.org/officeDocument/2006/math">
                    <m:r>
                      <a:rPr lang="en-US" sz="36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̇"/>
                            <m:ctrlPr>
                              <a:rPr lang="en-US" sz="36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3600" i="1"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</m:acc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 −</m:t>
                        </m:r>
                        <m:sSub>
                          <m:sSubPr>
                            <m:ctrlPr>
                              <a:rPr lang="en-US" sz="3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̇"/>
                                <m:ctrlPr>
                                  <a:rPr lang="en-US" sz="36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3600" i="1">
                                    <a:latin typeface="Cambria Math" panose="02040503050406030204" pitchFamily="18" charset="0"/>
                                  </a:rPr>
                                  <m:t>𝑊</m:t>
                                </m:r>
                              </m:e>
                            </m:acc>
                          </m:e>
                          <m:sub>
                            <m:r>
                              <a:rPr lang="en-US" sz="3600" i="1">
                                <a:latin typeface="Cambria Math" panose="02040503050406030204" pitchFamily="18" charset="0"/>
                              </a:rPr>
                              <m:t>𝑆</m:t>
                            </m:r>
                          </m:sub>
                        </m:s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 + </m:t>
                        </m:r>
                        <m:nary>
                          <m:naryPr>
                            <m:chr m:val="∑"/>
                            <m:ctrlPr>
                              <a:rPr lang="en-US" sz="36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r>
                              <m:rPr>
                                <m:brk m:alnAt="23"/>
                              </m:rPr>
                              <a:rPr lang="en-US" sz="3600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  <m:r>
                              <a:rPr lang="en-US" sz="3600" i="1">
                                <a:latin typeface="Cambria Math" panose="02040503050406030204" pitchFamily="18" charset="0"/>
                              </a:rPr>
                              <m:t>=1</m:t>
                            </m:r>
                          </m:sub>
                          <m:sup>
                            <m:r>
                              <a:rPr lang="en-US" sz="3600" i="1">
                                <a:latin typeface="Cambria Math" panose="02040503050406030204" pitchFamily="18" charset="0"/>
                              </a:rPr>
                              <m:t>𝑞</m:t>
                            </m:r>
                          </m:sup>
                          <m:e>
                            <m:sSub>
                              <m:sSubPr>
                                <m:ctrlPr>
                                  <a:rPr lang="en-US" sz="3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600" i="1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3600" i="1">
                                    <a:latin typeface="Cambria Math" panose="02040503050406030204" pitchFamily="18" charset="0"/>
                                  </a:rPr>
                                  <m:t>𝑖𝑗</m:t>
                                </m:r>
                              </m:sub>
                            </m:sSub>
                          </m:e>
                        </m:nary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𝑉</m:t>
                        </m:r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∆</m:t>
                        </m:r>
                        <m:sSub>
                          <m:sSubPr>
                            <m:ctrlPr>
                              <a:rPr lang="en-US" sz="3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600" i="1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  <m:sub>
                            <m:r>
                              <a:rPr lang="en-US" sz="3600" i="1">
                                <a:latin typeface="Cambria Math" panose="02040503050406030204" pitchFamily="18" charset="0"/>
                              </a:rPr>
                              <m:t>𝑅𝑥</m:t>
                            </m:r>
                            <m:r>
                              <a:rPr lang="en-US" sz="3600" i="1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3600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 − </m:t>
                        </m:r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36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sz="3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600" i="1"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en-US" sz="3600" i="1">
                                    <a:latin typeface="Cambria Math" panose="02040503050406030204" pitchFamily="18" charset="0"/>
                                  </a:rPr>
                                  <m:t>𝑗</m:t>
                                </m:r>
                                <m:r>
                                  <a:rPr lang="en-US" sz="3600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3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600" i="1"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sz="3600" i="1">
                                    <a:latin typeface="Cambria Math" panose="02040503050406030204" pitchFamily="18" charset="0"/>
                                  </a:rPr>
                                  <m:t>𝑃𝑗</m:t>
                                </m:r>
                              </m:sub>
                            </m:sSub>
                            <m:r>
                              <a:rPr lang="en-US" sz="3600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3600" i="1">
                                <a:latin typeface="Cambria Math" panose="02040503050406030204" pitchFamily="18" charset="0"/>
                              </a:rPr>
                              <m:t>𝑇</m:t>
                            </m:r>
                            <m:r>
                              <a:rPr lang="en-US" sz="36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3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600" i="1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3600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sz="3600" i="1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</m:nary>
                      </m:num>
                      <m:den>
                        <m:nary>
                          <m:naryPr>
                            <m:chr m:val="∑"/>
                            <m:ctrlPr>
                              <a:rPr lang="en-US" sz="36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r>
                              <a:rPr lang="en-US" sz="3600" i="1">
                                <a:latin typeface="Cambria Math" panose="02040503050406030204" pitchFamily="18" charset="0"/>
                              </a:rPr>
                              <m:t>𝑗</m:t>
                            </m:r>
                            <m:r>
                              <a:rPr lang="en-US" sz="3600" i="1">
                                <a:latin typeface="Cambria Math" panose="02040503050406030204" pitchFamily="18" charset="0"/>
                              </a:rPr>
                              <m:t>=1</m:t>
                            </m:r>
                          </m:sub>
                          <m:sup>
                            <m:r>
                              <a:rPr lang="en-US" sz="36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p>
                          <m:e>
                            <m:sSub>
                              <m:sSubPr>
                                <m:ctrlPr>
                                  <a:rPr lang="en-US" sz="3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600" i="1">
                                    <a:latin typeface="Cambria Math" panose="02040503050406030204" pitchFamily="18" charset="0"/>
                                  </a:rPr>
                                  <m:t>𝑁</m:t>
                                </m:r>
                              </m:e>
                              <m:sub>
                                <m:r>
                                  <a:rPr lang="en-US" sz="3600" i="1">
                                    <a:latin typeface="Cambria Math" panose="02040503050406030204" pitchFamily="18" charset="0"/>
                                  </a:rPr>
                                  <m:t>𝑗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36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600" i="1"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sz="3600" i="1">
                                    <a:latin typeface="Cambria Math" panose="02040503050406030204" pitchFamily="18" charset="0"/>
                                  </a:rPr>
                                  <m:t>𝑃𝑗</m:t>
                                </m:r>
                              </m:sub>
                            </m:sSub>
                          </m:e>
                        </m:nary>
                      </m:den>
                    </m:f>
                  </m:oMath>
                </a14:m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(4.67)</a:t>
                </a:r>
              </a:p>
              <a:p>
                <a:pPr marL="0" indent="0">
                  <a:lnSpc>
                    <a:spcPct val="170000"/>
                  </a:lnSpc>
                  <a:buNone/>
                </a:pP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where q = no of reaction, m = no of species</a:t>
                </a:r>
              </a:p>
              <a:p>
                <a:pPr marL="0" indent="0" algn="just">
                  <a:lnSpc>
                    <a:spcPct val="170000"/>
                  </a:lnSpc>
                  <a:buNone/>
                </a:pP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Q is rate of heat addition,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</a:t>
                </a:r>
                <a:r>
                  <a:rPr lang="en-US" sz="36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work done,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36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rate of species A (limiting reactant), V is volume of a mixture,  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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36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Rx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heat of reaction, F</a:t>
                </a:r>
                <a:r>
                  <a:rPr lang="en-US" sz="36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io/</a:t>
                </a:r>
                <a:r>
                  <a:rPr lang="en-US" sz="36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oj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molar flow rate of species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/j, C</a:t>
                </a:r>
                <a:r>
                  <a:rPr lang="en-US" sz="36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pi/j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specific heat capacity of species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/j, N</a:t>
                </a:r>
                <a:r>
                  <a:rPr lang="en-US" sz="36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i/j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moles of species </a:t>
                </a:r>
                <a:r>
                  <a:rPr lang="en-US" sz="36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/j, T is final reaction temperature, and T</a:t>
                </a:r>
                <a:r>
                  <a:rPr lang="en-US" sz="36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</a:t>
                </a:r>
                <a:r>
                  <a:rPr 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 initial temperature.                      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499F027-027C-0FC7-6484-7D24307FD8E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68357" y="632792"/>
                <a:ext cx="11807685" cy="5501308"/>
              </a:xfrm>
              <a:blipFill>
                <a:blip r:embed="rId2"/>
                <a:stretch>
                  <a:fillRect l="-516" t="-665" r="-5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1F800F-05AF-207A-C049-B100AEF01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47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C35ABF6B-3BC5-213E-EC52-E7F131A450ED}"/>
              </a:ext>
            </a:extLst>
          </p:cNvPr>
          <p:cNvCxnSpPr>
            <a:cxnSpLocks/>
          </p:cNvCxnSpPr>
          <p:nvPr/>
        </p:nvCxnSpPr>
        <p:spPr>
          <a:xfrm>
            <a:off x="-36444" y="632792"/>
            <a:ext cx="12264887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5803629-3216-1C38-2E57-DDE378DBBA8D}"/>
              </a:ext>
            </a:extLst>
          </p:cNvPr>
          <p:cNvCxnSpPr>
            <a:cxnSpLocks/>
          </p:cNvCxnSpPr>
          <p:nvPr/>
        </p:nvCxnSpPr>
        <p:spPr>
          <a:xfrm>
            <a:off x="0" y="6356351"/>
            <a:ext cx="12192000" cy="3512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3020550-509F-5212-053E-56517E06E2AE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47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872B51F-9D71-9E1C-3A24-B731DD7AD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9887" y="117281"/>
            <a:ext cx="8690113" cy="349248"/>
          </a:xfrm>
        </p:spPr>
        <p:txBody>
          <a:bodyPr>
            <a:normAutofit fontScale="90000"/>
          </a:bodyPr>
          <a:lstStyle/>
          <a:p>
            <a:pPr algn="l"/>
            <a:br>
              <a:rPr lang="en-US" sz="3100" b="1" dirty="0">
                <a:ea typeface="Tahoma" pitchFamily="34" charset="0"/>
                <a:cs typeface="Tahoma" pitchFamily="34" charset="0"/>
              </a:rPr>
            </a:br>
            <a:br>
              <a:rPr lang="en-US" sz="3100" b="1" dirty="0">
                <a:ea typeface="Tahoma" pitchFamily="34" charset="0"/>
                <a:cs typeface="Tahoma" pitchFamily="34" charset="0"/>
              </a:rPr>
            </a:br>
            <a:br>
              <a:rPr lang="en-US" sz="3100" b="1" dirty="0">
                <a:ea typeface="Tahoma" pitchFamily="34" charset="0"/>
                <a:cs typeface="Tahoma" pitchFamily="34" charset="0"/>
              </a:rPr>
            </a:b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4.3.2.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Energy  balance equation </a:t>
            </a:r>
            <a:b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dirty="0"/>
              <a:t>          </a:t>
            </a:r>
          </a:p>
        </p:txBody>
      </p:sp>
    </p:spTree>
    <p:extLst>
      <p:ext uri="{BB962C8B-B14F-4D97-AF65-F5344CB8AC3E}">
        <p14:creationId xmlns:p14="http://schemas.microsoft.com/office/powerpoint/2010/main" val="371846582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26773" y="673471"/>
                <a:ext cx="11400183" cy="5670438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lnSpc>
                    <a:spcPct val="160000"/>
                  </a:lnSpc>
                  <a:buNone/>
                </a:pPr>
                <a:r>
                  <a:rPr lang="en-US" sz="2000" b="1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For non–isothermal single reaction</a:t>
                </a:r>
                <a:r>
                  <a:rPr lang="en-US" sz="2000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, the energy balance equation for species </a:t>
                </a:r>
                <a:r>
                  <a:rPr lang="en-US" sz="2000" dirty="0" err="1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000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 is given by:</a:t>
                </a:r>
              </a:p>
              <a:p>
                <a:pPr marL="0" indent="0">
                  <a:lnSpc>
                    <a:spcPct val="160000"/>
                  </a:lnSpc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000">
                            <a:latin typeface="Cambria Math"/>
                          </a:rPr>
                          <m:t>dT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2000">
                            <a:latin typeface="Cambria Math"/>
                          </a:rPr>
                          <m:t>dt</m:t>
                        </m:r>
                      </m:den>
                    </m:f>
                    <m:r>
                      <a:rPr lang="en-US" sz="200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̇"/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Q</m:t>
                            </m:r>
                          </m:e>
                        </m:acc>
                        <m:r>
                          <a:rPr lang="en-US" sz="2000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̇"/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latin typeface="Cambria Math"/>
                                  </a:rPr>
                                  <m:t>W</m:t>
                                </m:r>
                              </m:e>
                            </m:acc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S</m:t>
                            </m:r>
                          </m:sub>
                        </m:sSub>
                        <m:r>
                          <a:rPr lang="en-US" sz="2000">
                            <a:latin typeface="Cambria Math"/>
                          </a:rPr>
                          <m:t> + </m:t>
                        </m:r>
                        <m:d>
                          <m:d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latin typeface="Cambria Math"/>
                                  </a:rPr>
                                  <m:t>r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latin typeface="Cambria Math"/>
                                  </a:rPr>
                                  <m:t>A</m:t>
                                </m:r>
                              </m:sub>
                            </m:sSub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</a:rPr>
                              <m:t>V</m:t>
                            </m:r>
                          </m:e>
                        </m:d>
                        <m:d>
                          <m:d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>
                                <a:latin typeface="Cambria Math"/>
                              </a:rPr>
                              <m:t>∆</m:t>
                            </m:r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latin typeface="Cambria Math"/>
                                    <a:ea typeface="Cambria Math"/>
                                  </a:rPr>
                                  <m:t>H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latin typeface="Cambria Math"/>
                                    <a:ea typeface="Cambria Math"/>
                                  </a:rPr>
                                  <m:t>Rx</m:t>
                                </m:r>
                              </m:sub>
                            </m:sSub>
                          </m:e>
                        </m:d>
                        <m:r>
                          <a:rPr lang="en-US" sz="2000">
                            <a:latin typeface="Cambria Math"/>
                            <a:ea typeface="Cambria Math"/>
                          </a:rPr>
                          <m:t> − </m:t>
                        </m:r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000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latin typeface="Cambria Math"/>
                                    <a:ea typeface="Cambria Math"/>
                                  </a:rPr>
                                  <m:t>F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latin typeface="Cambria Math"/>
                                    <a:ea typeface="Cambria Math"/>
                                  </a:rPr>
                                  <m:t>i</m:t>
                                </m:r>
                                <m:r>
                                  <a:rPr lang="en-US" sz="2000">
                                    <a:latin typeface="Cambria Math"/>
                                    <a:ea typeface="Cambria Math"/>
                                  </a:rPr>
                                  <m:t>0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latin typeface="Cambria Math"/>
                                    <a:ea typeface="Cambria Math"/>
                                  </a:rPr>
                                  <m:t>C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latin typeface="Cambria Math"/>
                                    <a:ea typeface="Cambria Math"/>
                                  </a:rPr>
                                  <m:t>Pi</m:t>
                                </m:r>
                              </m:sub>
                            </m:sSub>
                            <m:r>
                              <a:rPr lang="en-US" sz="2000">
                                <a:latin typeface="Cambria Math"/>
                                <a:ea typeface="Cambria Math"/>
                              </a:rPr>
                              <m:t>(</m:t>
                            </m:r>
                            <m:r>
                              <m:rPr>
                                <m:sty m:val="p"/>
                              </m:rPr>
                              <a:rPr lang="en-US" sz="2000">
                                <a:latin typeface="Cambria Math"/>
                                <a:ea typeface="Cambria Math"/>
                              </a:rPr>
                              <m:t>T</m:t>
                            </m:r>
                            <m:r>
                              <a:rPr lang="en-US" sz="2000">
                                <a:latin typeface="Cambria Math"/>
                                <a:ea typeface="Cambria Math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latin typeface="Cambria Math"/>
                                    <a:ea typeface="Cambria Math"/>
                                  </a:rPr>
                                  <m:t>T</m:t>
                                </m:r>
                              </m:e>
                              <m:sub>
                                <m:r>
                                  <a:rPr lang="en-US" sz="2000">
                                    <a:latin typeface="Cambria Math"/>
                                    <a:ea typeface="Cambria Math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sz="2000">
                                <a:latin typeface="Cambria Math"/>
                                <a:ea typeface="Cambria Math"/>
                              </a:rPr>
                              <m:t>)</m:t>
                            </m:r>
                          </m:e>
                        </m:nary>
                      </m:num>
                      <m:den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latin typeface="Cambria Math"/>
                                  </a:rPr>
                                  <m:t>N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latin typeface="Cambria Math"/>
                                  </a:rPr>
                                  <m:t>i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latin typeface="Cambria Math"/>
                                  </a:rPr>
                                  <m:t>C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latin typeface="Cambria Math"/>
                                  </a:rPr>
                                  <m:t>Pi</m:t>
                                </m:r>
                              </m:sub>
                            </m:sSub>
                          </m:e>
                        </m:nary>
                      </m:den>
                    </m:f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(4.68)           </a:t>
                </a:r>
              </a:p>
              <a:p>
                <a:pPr marL="0" indent="0">
                  <a:lnSpc>
                    <a:spcPct val="160000"/>
                  </a:lnSpc>
                  <a:buNone/>
                </a:pPr>
                <a:r>
                  <a:rPr lang="en-US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For  non-isothermal multiple reactions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2000" dirty="0">
                    <a:latin typeface="Times New Roman" panose="02020603050405020304" pitchFamily="18" charset="0"/>
                    <a:ea typeface="Cambria Math" pitchFamily="18" charset="0"/>
                    <a:cs typeface="Times New Roman" panose="02020603050405020304" pitchFamily="18" charset="0"/>
                  </a:rPr>
                  <a:t>the energy balance equation for species j is given by:</a:t>
                </a:r>
              </a:p>
              <a:p>
                <a:pPr marL="0" indent="0">
                  <a:lnSpc>
                    <a:spcPct val="160000"/>
                  </a:lnSpc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latin typeface="Cambria Math"/>
                          </a:rPr>
                          <m:t>𝑑𝑇</m:t>
                        </m:r>
                      </m:num>
                      <m:den>
                        <m:r>
                          <a:rPr lang="en-US" sz="2000" i="1">
                            <a:latin typeface="Cambria Math"/>
                          </a:rPr>
                          <m:t>𝑑𝑡</m:t>
                        </m:r>
                      </m:den>
                    </m:f>
                    <m:r>
                      <a:rPr lang="en-US" sz="20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̇"/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𝑄</m:t>
                            </m:r>
                          </m:e>
                        </m:acc>
                        <m:r>
                          <a:rPr lang="en-US" sz="2000" i="1">
                            <a:latin typeface="Cambria Math"/>
                          </a:rPr>
                          <m:t> −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̇"/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𝑊</m:t>
                                </m:r>
                              </m:e>
                            </m:acc>
                          </m:e>
                          <m:sub>
                            <m:r>
                              <a:rPr lang="en-US" sz="2000" i="1">
                                <a:latin typeface="Cambria Math"/>
                              </a:rPr>
                              <m:t>𝑆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</a:rPr>
                          <m:t> + </m:t>
                        </m:r>
                        <m:nary>
                          <m:naryPr>
                            <m:chr m:val="∑"/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r>
                              <m:rPr>
                                <m:brk m:alnAt="23"/>
                              </m:rPr>
                              <a:rPr lang="en-US" sz="2000" i="1">
                                <a:latin typeface="Cambria Math"/>
                              </a:rPr>
                              <m:t>𝑖</m:t>
                            </m:r>
                            <m:r>
                              <a:rPr lang="en-US" sz="2000" i="1">
                                <a:latin typeface="Cambria Math"/>
                              </a:rPr>
                              <m:t>=1</m:t>
                            </m:r>
                          </m:sub>
                          <m:sup>
                            <m:r>
                              <a:rPr lang="en-US" sz="2000" i="1">
                                <a:latin typeface="Cambria Math"/>
                              </a:rPr>
                              <m:t>𝑞</m:t>
                            </m:r>
                          </m:sup>
                          <m:e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</a:rPr>
                                  <m:t>𝑖𝑗</m:t>
                                </m:r>
                              </m:sub>
                            </m:sSub>
                          </m:e>
                        </m:nary>
                        <m:r>
                          <a:rPr lang="en-US" sz="2000" i="1">
                            <a:latin typeface="Cambria Math"/>
                          </a:rPr>
                          <m:t>𝑉</m:t>
                        </m:r>
                        <m:r>
                          <a:rPr lang="en-US" sz="2000" i="1">
                            <a:latin typeface="Cambria Math"/>
                          </a:rPr>
                          <m:t>∆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  <a:ea typeface="Cambria Math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000" i="1">
                                <a:latin typeface="Cambria Math"/>
                                <a:ea typeface="Cambria Math"/>
                              </a:rPr>
                              <m:t>𝑅𝑥</m:t>
                            </m:r>
                            <m:r>
                              <a:rPr lang="en-US" sz="2000" i="1">
                                <a:latin typeface="Cambria Math"/>
                                <a:ea typeface="Cambria Math"/>
                              </a:rPr>
                              <m:t> </m:t>
                            </m:r>
                            <m:r>
                              <a:rPr lang="en-US" sz="2000" i="1">
                                <a:latin typeface="Cambria Math"/>
                                <a:ea typeface="Cambria Math"/>
                              </a:rPr>
                              <m:t>𝑖</m:t>
                            </m:r>
                          </m:sub>
                        </m:sSub>
                        <m:r>
                          <a:rPr lang="en-US" sz="2000" i="1">
                            <a:latin typeface="Cambria Math"/>
                            <a:ea typeface="Cambria Math"/>
                          </a:rPr>
                          <m:t> − </m:t>
                        </m:r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000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  <a:ea typeface="Cambria Math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  <a:ea typeface="Cambria Math"/>
                                  </a:rPr>
                                  <m:t>𝑗</m:t>
                                </m:r>
                                <m:r>
                                  <a:rPr lang="en-US" sz="2000" i="1">
                                    <a:latin typeface="Cambria Math"/>
                                    <a:ea typeface="Cambria Math"/>
                                  </a:rPr>
                                  <m:t>0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  <a:ea typeface="Cambria Math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  <a:ea typeface="Cambria Math"/>
                                  </a:rPr>
                                  <m:t>𝑃𝑗</m:t>
                                </m:r>
                              </m:sub>
                            </m:sSub>
                            <m:r>
                              <a:rPr lang="en-US" sz="2000" i="1">
                                <a:latin typeface="Cambria Math"/>
                                <a:ea typeface="Cambria Math"/>
                              </a:rPr>
                              <m:t>(</m:t>
                            </m:r>
                            <m:r>
                              <a:rPr lang="en-US" sz="2000" i="1">
                                <a:latin typeface="Cambria Math"/>
                                <a:ea typeface="Cambria Math"/>
                              </a:rPr>
                              <m:t>𝑇</m:t>
                            </m:r>
                            <m:r>
                              <a:rPr lang="en-US" sz="2000" i="1">
                                <a:latin typeface="Cambria Math"/>
                                <a:ea typeface="Cambria Math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  <a:ea typeface="Cambria Math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  <a:ea typeface="Cambria Math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sz="2000" i="1">
                                <a:latin typeface="Cambria Math"/>
                                <a:ea typeface="Cambria Math"/>
                              </a:rPr>
                              <m:t>)</m:t>
                            </m:r>
                          </m:e>
                        </m:nary>
                      </m:num>
                      <m:den>
                        <m:nary>
                          <m:naryPr>
                            <m:chr m:val="∑"/>
                            <m:ctrlPr>
                              <a:rPr lang="en-US" sz="2000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naryPr>
                          <m:sub>
                            <m:r>
                              <a:rPr lang="en-US" sz="2000" i="1">
                                <a:latin typeface="Cambria Math"/>
                                <a:ea typeface="Cambria Math"/>
                              </a:rPr>
                              <m:t>𝑗</m:t>
                            </m:r>
                            <m:r>
                              <a:rPr lang="en-US" sz="2000" i="1">
                                <a:latin typeface="Cambria Math"/>
                                <a:ea typeface="Cambria Math"/>
                              </a:rPr>
                              <m:t>=1</m:t>
                            </m:r>
                          </m:sub>
                          <m:sup>
                            <m:r>
                              <a:rPr lang="en-US" sz="2000" i="1">
                                <a:latin typeface="Cambria Math"/>
                                <a:ea typeface="Cambria Math"/>
                              </a:rPr>
                              <m:t>𝑚</m:t>
                            </m:r>
                          </m:sup>
                          <m:e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𝑁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</a:rPr>
                                  <m:t>𝑗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i="1">
                                    <a:latin typeface="Cambria Math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sz="2000" i="1">
                                    <a:latin typeface="Cambria Math"/>
                                  </a:rPr>
                                  <m:t>𝑃𝑗</m:t>
                                </m:r>
                              </m:sub>
                            </m:sSub>
                          </m:e>
                        </m:nary>
                      </m:den>
                    </m:f>
                  </m:oMath>
                </a14:m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(4.69)</a:t>
                </a:r>
              </a:p>
              <a:p>
                <a:pPr marL="0" indent="0">
                  <a:lnSpc>
                    <a:spcPct val="160000"/>
                  </a:lnSpc>
                  <a:buNone/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where q = n</a:t>
                </a:r>
                <a:r>
                  <a:rPr lang="en-US" sz="2000" u="sng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of reaction, m = n</a:t>
                </a:r>
                <a:r>
                  <a:rPr lang="en-US" sz="2000" u="sng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of species</a:t>
                </a:r>
              </a:p>
              <a:p>
                <a:pPr marL="0" indent="0">
                  <a:lnSpc>
                    <a:spcPct val="160000"/>
                  </a:lnSpc>
                  <a:buNone/>
                </a:pPr>
                <a:r>
                  <a:rPr lang="en-US" sz="2000" b="1" i="1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Where: Q is rate of heat addition, 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</a:t>
                </a:r>
                <a:r>
                  <a:rPr lang="en-US" sz="20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work done, 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  <a:r>
                  <a:rPr lang="en-US" sz="20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rate of species A (limiting reactant), V is volume of a mixture,  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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sz="20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Rx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heat of reaction, F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io/</a:t>
                </a:r>
                <a:r>
                  <a:rPr lang="en-US" sz="2000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oj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molar flow rate of species 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/j, C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pi/j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specific heat capacity of species 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/j, N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i/j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moles of species </a:t>
                </a:r>
                <a:r>
                  <a:rPr lang="en-US" sz="2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/j, T is final reaction temperature, T</a:t>
                </a:r>
                <a:r>
                  <a:rPr lang="en-US" sz="20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 initial temperature, t is reaction time.                      </a:t>
                </a:r>
              </a:p>
              <a:p>
                <a:pPr marL="0" indent="0">
                  <a:lnSpc>
                    <a:spcPct val="160000"/>
                  </a:lnSpc>
                  <a:buNone/>
                </a:pPr>
                <a:endParaRPr lang="en-US" sz="200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26773" y="673471"/>
                <a:ext cx="11400183" cy="5670438"/>
              </a:xfrm>
              <a:blipFill>
                <a:blip r:embed="rId2"/>
                <a:stretch>
                  <a:fillRect l="-534" r="-8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A539E0-3561-D233-5CAD-A3AC592C1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FC64EB2-9F90-B439-EF27-0DC5D77FD7FE}"/>
              </a:ext>
            </a:extLst>
          </p:cNvPr>
          <p:cNvSpPr txBox="1">
            <a:spLocks/>
          </p:cNvSpPr>
          <p:nvPr/>
        </p:nvSpPr>
        <p:spPr>
          <a:xfrm>
            <a:off x="1828800" y="127388"/>
            <a:ext cx="8229600" cy="533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br>
              <a:rPr lang="en-US" sz="3100" b="1" dirty="0">
                <a:solidFill>
                  <a:prstClr val="black"/>
                </a:solidFill>
                <a:latin typeface="Calibri"/>
                <a:ea typeface="Tahoma" pitchFamily="34" charset="0"/>
                <a:cs typeface="Tahoma" pitchFamily="34" charset="0"/>
              </a:rPr>
            </a:br>
            <a:r>
              <a:rPr lang="en-US" sz="12800" b="1" dirty="0">
                <a:solidFill>
                  <a:prstClr val="black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Cont’d</a:t>
            </a:r>
            <a:r>
              <a:rPr lang="en-US" sz="9300" b="1" dirty="0">
                <a:solidFill>
                  <a:prstClr val="black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   </a:t>
            </a:r>
            <a:r>
              <a:rPr lang="en-US" sz="9300" dirty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                              </a:t>
            </a:r>
            <a:br>
              <a:rPr lang="en-US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997953C-3B0D-09CA-328F-786E6E74ECAE}"/>
              </a:ext>
            </a:extLst>
          </p:cNvPr>
          <p:cNvCxnSpPr>
            <a:cxnSpLocks/>
          </p:cNvCxnSpPr>
          <p:nvPr/>
        </p:nvCxnSpPr>
        <p:spPr>
          <a:xfrm>
            <a:off x="0" y="626165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C2F01C3C-04CA-A731-DDEC-1441941998D9}"/>
              </a:ext>
            </a:extLst>
          </p:cNvPr>
          <p:cNvCxnSpPr>
            <a:cxnSpLocks/>
          </p:cNvCxnSpPr>
          <p:nvPr/>
        </p:nvCxnSpPr>
        <p:spPr>
          <a:xfrm flipV="1">
            <a:off x="0" y="6369034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24E90F8-6A0A-6780-0024-1BD6FC79ECBE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48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82430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536EBD-EBF4-43EB-1D1F-007044495A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455866-AB77-87D5-CF73-83139514D3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773" y="673471"/>
            <a:ext cx="11400183" cy="56704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 the following elementary chemical reaction of reactants A and B is conducted in non-isothermal semi-batch reactor to form product C. The species A is semi-batch  and species  B is batch.  The initial concentrations of reactant A and reactant B are  2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/m</a:t>
            </a:r>
            <a:r>
              <a:rPr lang="en-US" sz="2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4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/m</a:t>
            </a:r>
            <a:r>
              <a:rPr lang="en-US" sz="2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respectively. The reactor volume is 0.2 m</a:t>
            </a:r>
            <a:r>
              <a:rPr lang="en-US" sz="2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The volumetric flow rate  and molar flow rate of the continuous feed are 0.02 m</a:t>
            </a:r>
            <a:r>
              <a:rPr lang="en-US" sz="2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/min and 0.003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/min, respectively. The reaction rate constant at reference temperature is 0.004 m</a:t>
            </a:r>
            <a:r>
              <a:rPr lang="en-US" sz="2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/kmol.min. </a:t>
            </a:r>
          </a:p>
          <a:p>
            <a:pPr marL="0" indent="0" algn="just">
              <a:buNone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the given data, </a:t>
            </a:r>
            <a:r>
              <a:rPr lang="en-US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determine (a) concentrations of species A &amp; B, (b) the 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reaction temperature,</a:t>
            </a:r>
            <a:r>
              <a:rPr lang="en-US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(c) the conversions of species A &amp; B as a function of time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reaction time is reached to 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48 min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A+B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-----------&gt; C</a:t>
            </a:r>
          </a:p>
          <a:p>
            <a:pPr marL="0" indent="0">
              <a:buNone/>
            </a:pPr>
            <a:endParaRPr lang="en-US" sz="2600" b="1" dirty="0"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US" dirty="0"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E5D887-0BE0-8B20-1071-CFF95CD45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49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8B89A24-15D9-5F26-6918-84CE2235C862}"/>
              </a:ext>
            </a:extLst>
          </p:cNvPr>
          <p:cNvSpPr txBox="1">
            <a:spLocks/>
          </p:cNvSpPr>
          <p:nvPr/>
        </p:nvSpPr>
        <p:spPr>
          <a:xfrm>
            <a:off x="1828800" y="127388"/>
            <a:ext cx="8229600" cy="533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br>
              <a:rPr lang="en-US" sz="3100" b="1" dirty="0">
                <a:solidFill>
                  <a:prstClr val="black"/>
                </a:solidFill>
                <a:latin typeface="Calibri"/>
                <a:ea typeface="Tahoma" pitchFamily="34" charset="0"/>
                <a:cs typeface="Tahoma" pitchFamily="34" charset="0"/>
              </a:rPr>
            </a:br>
            <a:r>
              <a:rPr lang="en-US" sz="12800" b="1" dirty="0">
                <a:solidFill>
                  <a:prstClr val="black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Activity 4.2</a:t>
            </a:r>
            <a:r>
              <a:rPr lang="en-US" sz="9300" b="1" dirty="0">
                <a:solidFill>
                  <a:prstClr val="black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   </a:t>
            </a:r>
            <a:r>
              <a:rPr lang="en-US" sz="9300" dirty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                                       </a:t>
            </a:r>
            <a:br>
              <a:rPr lang="en-US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7C02F7B-F4B7-1388-60E4-8E0A98879B44}"/>
              </a:ext>
            </a:extLst>
          </p:cNvPr>
          <p:cNvCxnSpPr>
            <a:cxnSpLocks/>
          </p:cNvCxnSpPr>
          <p:nvPr/>
        </p:nvCxnSpPr>
        <p:spPr>
          <a:xfrm>
            <a:off x="0" y="626165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FC2A541D-B079-B0E3-AAD1-B4A2089B8A28}"/>
              </a:ext>
            </a:extLst>
          </p:cNvPr>
          <p:cNvCxnSpPr>
            <a:cxnSpLocks/>
          </p:cNvCxnSpPr>
          <p:nvPr/>
        </p:nvCxnSpPr>
        <p:spPr>
          <a:xfrm flipV="1">
            <a:off x="0" y="6369034"/>
            <a:ext cx="12192000" cy="466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7719CD8-0E80-B1D0-A82B-3E19B65C6716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49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940169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DCA50E-B52B-3A36-6ACB-E28C1352C2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2B64D6-4AE0-C844-57E3-97A0FAB66B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773" y="673471"/>
            <a:ext cx="11400183" cy="56704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Additional  design data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(Activity4.2)</a:t>
            </a:r>
          </a:p>
          <a:p>
            <a:pPr marL="0" indent="0" algn="just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A0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=2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/m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B0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4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/m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V= 0.2 m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=0.02 m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/min, F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A0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0.003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/min, k=0.004*exp(-95/R*T) m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min, Q= 10 kJ/min,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24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=6 kJ/min,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MT Extra Tiger" panose="05050102010706020507" pitchFamily="18" charset="2"/>
              </a:rPr>
              <a:t>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15 kJ/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10 kJ/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kmol.K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=12 kJ/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kmol.K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R=8.314,kJ/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kmol.K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=308 K</a:t>
            </a:r>
          </a:p>
          <a:p>
            <a:pPr marL="0" indent="0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Given: A+B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-----------&gt; C,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Elementary chemical reaction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=-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kC</a:t>
            </a:r>
            <a:r>
              <a:rPr lang="en-US" sz="24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en-US" sz="24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Species A is semi-batch and species B is batch.</a:t>
            </a: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reaction time is reached to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48 min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010120-3FF1-4B5E-B86C-93FA088C75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50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19D300C-D18C-6E6E-3D11-0B1C1E209EAD}"/>
              </a:ext>
            </a:extLst>
          </p:cNvPr>
          <p:cNvSpPr txBox="1">
            <a:spLocks/>
          </p:cNvSpPr>
          <p:nvPr/>
        </p:nvSpPr>
        <p:spPr>
          <a:xfrm>
            <a:off x="1828800" y="127388"/>
            <a:ext cx="8229600" cy="533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br>
              <a:rPr lang="en-US" sz="3100" b="1" dirty="0">
                <a:solidFill>
                  <a:prstClr val="black"/>
                </a:solidFill>
                <a:latin typeface="Calibri"/>
                <a:ea typeface="Tahoma" pitchFamily="34" charset="0"/>
                <a:cs typeface="Tahoma" pitchFamily="34" charset="0"/>
              </a:rPr>
            </a:br>
            <a:r>
              <a:rPr lang="en-US" sz="12800" b="1" dirty="0">
                <a:solidFill>
                  <a:prstClr val="black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Cont’d</a:t>
            </a:r>
            <a:br>
              <a:rPr lang="en-US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1361B75-5904-8930-5A87-D0B33CFB39D2}"/>
              </a:ext>
            </a:extLst>
          </p:cNvPr>
          <p:cNvCxnSpPr>
            <a:cxnSpLocks/>
          </p:cNvCxnSpPr>
          <p:nvPr/>
        </p:nvCxnSpPr>
        <p:spPr>
          <a:xfrm>
            <a:off x="0" y="626165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F2EE8A8C-D722-78EE-125A-5E2D0627159F}"/>
              </a:ext>
            </a:extLst>
          </p:cNvPr>
          <p:cNvCxnSpPr>
            <a:cxnSpLocks/>
          </p:cNvCxnSpPr>
          <p:nvPr/>
        </p:nvCxnSpPr>
        <p:spPr>
          <a:xfrm flipV="1">
            <a:off x="0" y="6450180"/>
            <a:ext cx="12192000" cy="466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96782C0-FAE3-603D-A953-AD9FA81FF7A5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50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60FDB637-9ED3-4496-F9E1-6E120E70E7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73" y="4163886"/>
            <a:ext cx="2564075" cy="2227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18C14B0-9CE2-E858-F7A9-F058CF7520D4}"/>
              </a:ext>
            </a:extLst>
          </p:cNvPr>
          <p:cNvSpPr txBox="1"/>
          <p:nvPr/>
        </p:nvSpPr>
        <p:spPr>
          <a:xfrm>
            <a:off x="3090848" y="5821201"/>
            <a:ext cx="41481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Figure 4.3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Semi-batch reactor</a:t>
            </a:r>
          </a:p>
        </p:txBody>
      </p:sp>
    </p:spTree>
    <p:extLst>
      <p:ext uri="{BB962C8B-B14F-4D97-AF65-F5344CB8AC3E}">
        <p14:creationId xmlns:p14="http://schemas.microsoft.com/office/powerpoint/2010/main" val="260336106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CF11BDF-8BDD-3FFE-EEB6-80F505BEEC7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24758" y="624326"/>
                <a:ext cx="11142483" cy="560233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Materials and energy balance equations for activity 4.2</a:t>
                </a: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𝒅𝑪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𝑨</m:t>
                            </m:r>
                          </m:sub>
                        </m:sSub>
                      </m:num>
                      <m:den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𝒅𝒕</m:t>
                        </m:r>
                      </m:den>
                    </m:f>
                    <m:r>
                      <a:rPr lang="en-US" sz="2400" b="1" i="1">
                        <a:solidFill>
                          <a:srgbClr val="7030A0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𝒓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𝑨</m:t>
                        </m:r>
                      </m:sub>
                    </m:sSub>
                    <m:r>
                      <a:rPr lang="en-US" sz="2400" b="1" i="1">
                        <a:solidFill>
                          <a:srgbClr val="7030A0"/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  <a:ea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𝟎</m:t>
                            </m:r>
                          </m:sub>
                        </m:sSub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(</m:t>
                        </m:r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𝑪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𝑨</m:t>
                            </m:r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𝟎</m:t>
                            </m:r>
                          </m:sub>
                        </m:sSub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𝑪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𝑨</m:t>
                            </m:r>
                          </m:sub>
                        </m:sSub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𝑽</m:t>
                        </m:r>
                      </m:den>
                    </m:f>
                  </m:oMath>
                </a14:m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(4.37)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𝒅𝑪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𝑩</m:t>
                            </m:r>
                          </m:sub>
                        </m:sSub>
                      </m:num>
                      <m:den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𝒅𝒕</m:t>
                        </m:r>
                      </m:den>
                    </m:f>
                    <m:r>
                      <a:rPr lang="en-US" sz="2400" b="1" i="1">
                        <a:solidFill>
                          <a:srgbClr val="7030A0"/>
                        </a:solidFill>
                        <a:latin typeface="Cambria Math"/>
                      </a:rPr>
                      <m:t>=</m:t>
                    </m:r>
                    <m:r>
                      <a:rPr lang="en-US" sz="2400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𝒓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𝑩</m:t>
                        </m:r>
                      </m:sub>
                    </m:sSub>
                    <m:r>
                      <a:rPr lang="en-US" sz="2400" b="1" i="1">
                        <a:solidFill>
                          <a:srgbClr val="7030A0"/>
                        </a:solidFill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f>
                          <m:f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/>
                                    <a:ea typeface="Cambria Math"/>
                                  </a:rPr>
                                  <m:t>𝝊</m:t>
                                </m:r>
                              </m:e>
                              <m:sub>
                                <m: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/>
                                  </a:rPr>
                                  <m:t>𝟎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𝑽</m:t>
                            </m:r>
                          </m:den>
                        </m:f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𝑪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𝑩</m:t>
                        </m:r>
                      </m:sub>
                    </m:sSub>
                  </m:oMath>
                </a14:m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                                       (4.40)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𝐝𝐓</m:t>
                        </m:r>
                      </m:num>
                      <m:den>
                        <m:r>
                          <a:rPr lang="en-US" sz="2400" b="1" i="1">
                            <a:solidFill>
                              <a:srgbClr val="7030A0"/>
                            </a:solidFill>
                            <a:latin typeface="Cambria Math"/>
                          </a:rPr>
                          <m:t>𝐝𝐭</m:t>
                        </m:r>
                      </m:den>
                    </m:f>
                    <m:r>
                      <a:rPr lang="en-US" sz="2400" b="1">
                        <a:solidFill>
                          <a:srgbClr val="7030A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̇"/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𝐐</m:t>
                            </m:r>
                          </m:e>
                        </m:acc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̇"/>
                                <m:ctrlP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/>
                                  </a:rPr>
                                  <m:t>𝐖</m:t>
                                </m:r>
                              </m:e>
                            </m:acc>
                          </m:e>
                          <m:sub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𝐒</m:t>
                            </m:r>
                          </m:sub>
                        </m:sSub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/>
                          </a:rPr>
                          <m:t> + </m:t>
                        </m:r>
                        <m:d>
                          <m:d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/>
                                  </a:rPr>
                                  <m:t>𝐫</m:t>
                                </m:r>
                              </m:e>
                              <m:sub>
                                <m: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/>
                                  </a:rPr>
                                  <m:t>𝐀</m:t>
                                </m:r>
                              </m:sub>
                            </m:sSub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𝐕</m:t>
                            </m:r>
                          </m:e>
                        </m:d>
                        <m:d>
                          <m:dPr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b="1">
                                <a:solidFill>
                                  <a:srgbClr val="7030A0"/>
                                </a:solidFill>
                                <a:latin typeface="Cambria Math"/>
                              </a:rPr>
                              <m:t>∆</m:t>
                            </m:r>
                            <m:sSub>
                              <m:sSubPr>
                                <m:ctrlP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/>
                                    <a:ea typeface="Cambria Math"/>
                                  </a:rPr>
                                  <m:t>𝐇</m:t>
                                </m:r>
                              </m:e>
                              <m:sub>
                                <m: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/>
                                    <a:ea typeface="Cambria Math"/>
                                  </a:rPr>
                                  <m:t>𝐑𝐱</m:t>
                                </m:r>
                              </m:sub>
                            </m:sSub>
                          </m:e>
                        </m:d>
                        <m:r>
                          <a:rPr lang="en-US" sz="2400" b="1">
                            <a:solidFill>
                              <a:srgbClr val="7030A0"/>
                            </a:solidFill>
                            <a:latin typeface="Cambria Math"/>
                            <a:ea typeface="Cambria Math"/>
                          </a:rPr>
                          <m:t> − </m:t>
                        </m:r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/>
                                    <a:ea typeface="Cambria Math"/>
                                  </a:rPr>
                                  <m:t>𝐅</m:t>
                                </m:r>
                              </m:e>
                              <m:sub>
                                <m: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/>
                                    <a:ea typeface="Cambria Math"/>
                                  </a:rPr>
                                  <m:t>𝐢𝟎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/>
                                    <a:ea typeface="Cambria Math"/>
                                  </a:rPr>
                                  <m:t>𝐂</m:t>
                                </m:r>
                              </m:e>
                              <m:sub>
                                <m: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/>
                                    <a:ea typeface="Cambria Math"/>
                                  </a:rPr>
                                  <m:t>𝐏𝐢</m:t>
                                </m:r>
                              </m:sub>
                            </m:sSub>
                            <m:r>
                              <a:rPr lang="en-US" sz="2400" b="1">
                                <a:solidFill>
                                  <a:srgbClr val="7030A0"/>
                                </a:solidFill>
                                <a:latin typeface="Cambria Math"/>
                                <a:ea typeface="Cambria Math"/>
                              </a:rPr>
                              <m:t>(</m:t>
                            </m:r>
                            <m: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/>
                                <a:ea typeface="Cambria Math"/>
                              </a:rPr>
                              <m:t>𝐓</m:t>
                            </m:r>
                            <m:r>
                              <a:rPr lang="en-US" sz="2400" b="1">
                                <a:solidFill>
                                  <a:srgbClr val="7030A0"/>
                                </a:solidFill>
                                <a:latin typeface="Cambria Math"/>
                                <a:ea typeface="Cambria Math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/>
                                    <a:ea typeface="Cambria Math"/>
                                  </a:rPr>
                                  <m:t>𝐓</m:t>
                                </m:r>
                              </m:e>
                              <m:sub>
                                <m: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/>
                                    <a:ea typeface="Cambria Math"/>
                                  </a:rPr>
                                  <m:t>𝟎</m:t>
                                </m:r>
                              </m:sub>
                            </m:sSub>
                            <m:r>
                              <a:rPr lang="en-US" sz="2400" b="1">
                                <a:solidFill>
                                  <a:srgbClr val="7030A0"/>
                                </a:solidFill>
                                <a:latin typeface="Cambria Math"/>
                                <a:ea typeface="Cambria Math"/>
                              </a:rPr>
                              <m:t>)</m:t>
                            </m:r>
                          </m:e>
                        </m:nary>
                      </m:num>
                      <m:den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400" b="1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/>
                                  </a:rPr>
                                  <m:t>𝐍</m:t>
                                </m:r>
                              </m:e>
                              <m:sub>
                                <m: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/>
                                  </a:rPr>
                                  <m:t>𝐢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/>
                                  </a:rPr>
                                  <m:t>𝐂</m:t>
                                </m:r>
                              </m:e>
                              <m:sub>
                                <m:r>
                                  <a:rPr lang="en-US" sz="2400" b="1" i="1">
                                    <a:solidFill>
                                      <a:srgbClr val="7030A0"/>
                                    </a:solidFill>
                                    <a:latin typeface="Cambria Math"/>
                                  </a:rPr>
                                  <m:t>𝐏𝐢</m:t>
                                </m:r>
                              </m:sub>
                            </m:sSub>
                          </m:e>
                        </m:nary>
                      </m:den>
                    </m:f>
                  </m:oMath>
                </a14:m>
                <a:r>
                  <a:rPr lang="en-US" sz="2400" b="1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i for species                     (4.68) 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above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three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equations must be solved simultaneously.</a:t>
                </a:r>
              </a:p>
              <a:p>
                <a:pPr marL="0" indent="0" algn="just">
                  <a:buNone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Let's apply polymath program to solve the equations to find concentrations of species,  temperature and  conversion as a function of time. 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CF11BDF-8BDD-3FFE-EEB6-80F505BEEC7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24758" y="624326"/>
                <a:ext cx="11142483" cy="5602333"/>
              </a:xfrm>
              <a:blipFill>
                <a:blip r:embed="rId2"/>
                <a:stretch>
                  <a:fillRect l="-821" t="-1523" r="-8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BDF80A-4ABE-0592-FE65-CB91E4889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90520-E2F9-4393-9F17-6F20885D8616}" type="slidenum">
              <a:rPr lang="en-US" smtClean="0"/>
              <a:t>51</a:t>
            </a:fld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D7020F1-13EE-5C12-D4E7-23263E420D05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51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715648A-B332-6A4C-D8CD-CF4B300414BF}"/>
              </a:ext>
            </a:extLst>
          </p:cNvPr>
          <p:cNvCxnSpPr>
            <a:cxnSpLocks/>
          </p:cNvCxnSpPr>
          <p:nvPr/>
        </p:nvCxnSpPr>
        <p:spPr>
          <a:xfrm>
            <a:off x="0" y="565616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Title 7">
            <a:extLst>
              <a:ext uri="{FF2B5EF4-FFF2-40B4-BE49-F238E27FC236}">
                <a16:creationId xmlns:a16="http://schemas.microsoft.com/office/drawing/2014/main" id="{C403F895-734A-7DD4-8D21-590CFD8E1F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36526"/>
            <a:ext cx="10515600" cy="327036"/>
          </a:xfrm>
        </p:spPr>
        <p:txBody>
          <a:bodyPr>
            <a:no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C91F641-34A1-8D09-3F77-2657DB8E1D19}"/>
              </a:ext>
            </a:extLst>
          </p:cNvPr>
          <p:cNvCxnSpPr>
            <a:cxnSpLocks/>
          </p:cNvCxnSpPr>
          <p:nvPr/>
        </p:nvCxnSpPr>
        <p:spPr>
          <a:xfrm flipV="1">
            <a:off x="0" y="645018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008704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330B7A-4FD8-0185-226D-23E98ADAC0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EB82B-2FD4-6EFA-D3C5-A0B746637E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903" y="624326"/>
            <a:ext cx="11748053" cy="5602333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en-US" sz="5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Polymath program for  concentrations of  species  A &amp; B, and temperature as a function of time.</a:t>
            </a:r>
          </a:p>
          <a:p>
            <a:pPr marL="0" indent="0">
              <a:buNone/>
            </a:pP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d(C</a:t>
            </a:r>
            <a:r>
              <a:rPr lang="en-US" sz="56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/ d(t) = (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56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-C</a:t>
            </a:r>
            <a:r>
              <a:rPr lang="en-US" sz="56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56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)/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V+k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*C</a:t>
            </a:r>
            <a:r>
              <a:rPr lang="en-US" sz="56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*C</a:t>
            </a:r>
            <a:r>
              <a:rPr lang="en-US" sz="56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# Rate of A, 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/m</a:t>
            </a:r>
            <a:r>
              <a:rPr lang="en-US" sz="5600" baseline="30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min</a:t>
            </a:r>
          </a:p>
          <a:p>
            <a:pPr marL="0" indent="0">
              <a:buNone/>
            </a:pP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56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(0) = 2 # 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/m</a:t>
            </a:r>
            <a:r>
              <a:rPr lang="en-US" sz="5600" baseline="30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  <a:p>
            <a:pPr marL="0" indent="0">
              <a:buNone/>
            </a:pP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d(C</a:t>
            </a:r>
            <a:r>
              <a:rPr lang="en-US" sz="56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/ d(t) = -(C</a:t>
            </a:r>
            <a:r>
              <a:rPr lang="en-US" sz="56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)/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V+k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*C</a:t>
            </a:r>
            <a:r>
              <a:rPr lang="en-US" sz="56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*C</a:t>
            </a:r>
            <a:r>
              <a:rPr lang="en-US" sz="56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#Rate of B, 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/m</a:t>
            </a:r>
            <a:r>
              <a:rPr lang="en-US" sz="5600" baseline="30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min</a:t>
            </a:r>
          </a:p>
          <a:p>
            <a:pPr marL="0" indent="0">
              <a:buNone/>
            </a:pP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CB(0) = 4 # 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/m</a:t>
            </a:r>
            <a:r>
              <a:rPr lang="en-US" sz="5600" baseline="30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  <a:p>
            <a:pPr marL="0" indent="0">
              <a:buNone/>
            </a:pP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d(T) / d(t) = (Q-W</a:t>
            </a:r>
            <a:r>
              <a:rPr lang="en-US" sz="56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(-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56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*V)*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56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Rx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-(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56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56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*(T-T</a:t>
            </a:r>
            <a:r>
              <a:rPr lang="en-US" sz="56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)))/(N</a:t>
            </a:r>
            <a:r>
              <a:rPr lang="en-US" sz="56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56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+N</a:t>
            </a:r>
            <a:r>
              <a:rPr lang="en-US" sz="56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56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pB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# K/min</a:t>
            </a:r>
          </a:p>
          <a:p>
            <a:pPr marL="0" indent="0">
              <a:buNone/>
            </a:pP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T(0) = 308# K, Q=10 #kJ/min, 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56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=6 # kJ/min, 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56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Rx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15 # kJ/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endParaRPr lang="en-US" sz="56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56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=k*C</a:t>
            </a:r>
            <a:r>
              <a:rPr lang="en-US" sz="56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*C</a:t>
            </a:r>
            <a:r>
              <a:rPr lang="en-US" sz="56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# reaction rate # 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m</a:t>
            </a:r>
            <a:r>
              <a:rPr lang="en-US" sz="5600" baseline="30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.min</a:t>
            </a:r>
          </a:p>
          <a:p>
            <a:pPr marL="0" indent="0">
              <a:buNone/>
            </a:pP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56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10 # kJ/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kmol.K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56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pB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=12 # kJ/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kmol.K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N</a:t>
            </a:r>
            <a:r>
              <a:rPr lang="en-US" sz="56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=V*C</a:t>
            </a:r>
            <a:r>
              <a:rPr lang="en-US" sz="56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# 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N</a:t>
            </a:r>
            <a:r>
              <a:rPr lang="en-US" sz="56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=V*C</a:t>
            </a:r>
            <a:r>
              <a:rPr lang="en-US" sz="56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# 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endParaRPr lang="en-US" sz="56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56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=0.003 # 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/min, 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=0.02# m</a:t>
            </a:r>
            <a:r>
              <a:rPr lang="en-US" sz="5600" baseline="30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/min, V=0.2 # m</a:t>
            </a:r>
            <a:r>
              <a:rPr lang="en-US" sz="5600" baseline="30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k=0.004*exp(-95/R*T) #  m</a:t>
            </a:r>
            <a:r>
              <a:rPr lang="en-US" sz="5600" baseline="30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kmol.min</a:t>
            </a:r>
            <a:endParaRPr lang="en-US" sz="56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R=8.314 # kJ/ </a:t>
            </a:r>
            <a:r>
              <a:rPr lang="en-US" sz="56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kmol.K</a:t>
            </a:r>
            <a:endParaRPr lang="en-US" sz="56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t(0)=0 # min</a:t>
            </a:r>
          </a:p>
          <a:p>
            <a:pPr marL="0" indent="0">
              <a:buNone/>
            </a:pPr>
            <a:r>
              <a:rPr lang="en-US" sz="5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t(f) =48# min</a:t>
            </a: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1C1450-CAFD-B3CC-3E80-EA7893B21B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90520-E2F9-4393-9F17-6F20885D8616}" type="slidenum">
              <a:rPr lang="en-US" smtClean="0"/>
              <a:t>52</a:t>
            </a:fld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E68F8ED-291B-012C-8A3F-B493A6CAD7CE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52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50A03E1-525D-6CF9-3BF0-1EB6B4B12644}"/>
              </a:ext>
            </a:extLst>
          </p:cNvPr>
          <p:cNvCxnSpPr>
            <a:cxnSpLocks/>
          </p:cNvCxnSpPr>
          <p:nvPr/>
        </p:nvCxnSpPr>
        <p:spPr>
          <a:xfrm>
            <a:off x="0" y="565616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Title 7">
            <a:extLst>
              <a:ext uri="{FF2B5EF4-FFF2-40B4-BE49-F238E27FC236}">
                <a16:creationId xmlns:a16="http://schemas.microsoft.com/office/drawing/2014/main" id="{867D7851-7845-88CB-2D7C-2E821B8C97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36526"/>
            <a:ext cx="10515600" cy="327036"/>
          </a:xfrm>
        </p:spPr>
        <p:txBody>
          <a:bodyPr>
            <a:no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422DCE3-EC4D-86C3-3565-FBA8A20CE114}"/>
              </a:ext>
            </a:extLst>
          </p:cNvPr>
          <p:cNvCxnSpPr>
            <a:cxnSpLocks/>
          </p:cNvCxnSpPr>
          <p:nvPr/>
        </p:nvCxnSpPr>
        <p:spPr>
          <a:xfrm flipV="1">
            <a:off x="0" y="6450180"/>
            <a:ext cx="12192000" cy="466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906707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E670FA-D567-06D4-9EC7-E3B78C35D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71A2FA-AE8A-E38E-5CDC-5F8E83A20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903" y="624326"/>
            <a:ext cx="11794435" cy="560233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Simulation results: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Concentrations of species A &amp; B are decreased with reaction time  exponentially (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4..7).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28 min,  concentration of species A is stagnant.</a:t>
            </a:r>
          </a:p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7EE188-4F65-388E-50BC-806EE6D62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90520-E2F9-4393-9F17-6F20885D8616}" type="slidenum">
              <a:rPr lang="en-US" smtClean="0"/>
              <a:t>53</a:t>
            </a:fld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5C8D699-9AEB-05D8-AD9B-735D825D7FE6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53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59A5638-239B-5214-9BDB-9DC37EA5D078}"/>
              </a:ext>
            </a:extLst>
          </p:cNvPr>
          <p:cNvCxnSpPr>
            <a:cxnSpLocks/>
          </p:cNvCxnSpPr>
          <p:nvPr/>
        </p:nvCxnSpPr>
        <p:spPr>
          <a:xfrm>
            <a:off x="0" y="565616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Title 7">
            <a:extLst>
              <a:ext uri="{FF2B5EF4-FFF2-40B4-BE49-F238E27FC236}">
                <a16:creationId xmlns:a16="http://schemas.microsoft.com/office/drawing/2014/main" id="{855B7114-5244-C570-2731-D345625C6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36526"/>
            <a:ext cx="10515600" cy="327036"/>
          </a:xfrm>
        </p:spPr>
        <p:txBody>
          <a:bodyPr>
            <a:no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0739DE0-1876-C471-0741-04395A6BC5B3}"/>
              </a:ext>
            </a:extLst>
          </p:cNvPr>
          <p:cNvCxnSpPr>
            <a:cxnSpLocks/>
          </p:cNvCxnSpPr>
          <p:nvPr/>
        </p:nvCxnSpPr>
        <p:spPr>
          <a:xfrm flipV="1">
            <a:off x="0" y="645018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D1B45128-4755-956B-9418-0C87480FC9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9" y="2015439"/>
            <a:ext cx="7955280" cy="435855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A5239E4-8A3B-321E-C0C7-BB286986812A}"/>
              </a:ext>
            </a:extLst>
          </p:cNvPr>
          <p:cNvSpPr txBox="1"/>
          <p:nvPr/>
        </p:nvSpPr>
        <p:spPr>
          <a:xfrm>
            <a:off x="8407959" y="1749287"/>
            <a:ext cx="3565379" cy="1339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Figure 4.7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Concentrations  of species A &amp; B  as a function of reaction time </a:t>
            </a:r>
            <a:endParaRPr lang="en-US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15070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03BCB0-751C-0E50-519C-53126E13F8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DF3DDF-A110-4C3E-1247-354E1BA48A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903" y="624326"/>
            <a:ext cx="11794435" cy="560233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Simulation results: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reaction temperature is increased  with reaction time (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4.8)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E3ED17-83F5-777B-421F-EA6DAB14A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90520-E2F9-4393-9F17-6F20885D8616}" type="slidenum">
              <a:rPr lang="en-US" smtClean="0"/>
              <a:t>54</a:t>
            </a:fld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A18465F5-EB92-F593-E407-16BBE42A77A6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54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EFA4B80-65A3-99E2-A8FB-6DBBAA7F2B46}"/>
              </a:ext>
            </a:extLst>
          </p:cNvPr>
          <p:cNvCxnSpPr>
            <a:cxnSpLocks/>
          </p:cNvCxnSpPr>
          <p:nvPr/>
        </p:nvCxnSpPr>
        <p:spPr>
          <a:xfrm>
            <a:off x="0" y="565616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Title 7">
            <a:extLst>
              <a:ext uri="{FF2B5EF4-FFF2-40B4-BE49-F238E27FC236}">
                <a16:creationId xmlns:a16="http://schemas.microsoft.com/office/drawing/2014/main" id="{C6E12144-E917-88FA-BBDB-50680331B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36526"/>
            <a:ext cx="10515600" cy="327036"/>
          </a:xfrm>
        </p:spPr>
        <p:txBody>
          <a:bodyPr>
            <a:no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EF1A814-4AB9-AA4A-82C8-F25B738D8A4B}"/>
              </a:ext>
            </a:extLst>
          </p:cNvPr>
          <p:cNvCxnSpPr>
            <a:cxnSpLocks/>
          </p:cNvCxnSpPr>
          <p:nvPr/>
        </p:nvCxnSpPr>
        <p:spPr>
          <a:xfrm flipV="1">
            <a:off x="0" y="6450180"/>
            <a:ext cx="12192000" cy="466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ADA2C1DD-3989-F278-27BD-3D544AB3ECD2}"/>
              </a:ext>
            </a:extLst>
          </p:cNvPr>
          <p:cNvSpPr txBox="1"/>
          <p:nvPr/>
        </p:nvSpPr>
        <p:spPr>
          <a:xfrm>
            <a:off x="8567533" y="1749287"/>
            <a:ext cx="3445563" cy="1339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Figure 4.8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Reaction temperature as a function of reaction time </a:t>
            </a:r>
            <a:endParaRPr lang="en-US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B3E19FF-911A-3B37-C463-9879926D5D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73" y="1749287"/>
            <a:ext cx="8229601" cy="4484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58073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53EA20-9AC2-1D4C-CEED-FDFC1C1810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8A40DF-4F95-92AB-4660-FA7A2E99C7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903" y="624326"/>
            <a:ext cx="11794435" cy="5665090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Polymath program of conversions of species A&amp; B as a function of time.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d(X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/ d(t) =(C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A0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*(1-X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)*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-F</a:t>
            </a:r>
            <a:r>
              <a:rPr lang="en-US" sz="24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)/(V*C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A0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)-k*2*(1-X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)*C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B0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*(1-X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#Conversion of  A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(0) = 0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B0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=4 #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/m</a:t>
            </a:r>
            <a:r>
              <a:rPr lang="en-US" sz="2400" baseline="30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A0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=2 #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/m</a:t>
            </a:r>
            <a:r>
              <a:rPr lang="en-US" sz="2400" baseline="30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d(X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/ d(t) = (C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B0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*(1-X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)*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)/(V*C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B0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)-k*C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A0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*(1-X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)*C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B0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*(1-X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# Conversion of  B 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(0) = 0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d(T) / d(t) = (Q-W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(-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*V)*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Rx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-(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*(T-T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)))/(N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+N</a:t>
            </a:r>
            <a:r>
              <a:rPr lang="en-US" sz="24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pB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#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T(0) = 308# K, Q= 10# kJ/min,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24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=6 # kJ/min, 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Rx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15# kJ/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endParaRPr lang="en-US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=-k*C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A0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*(1-X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)*C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B0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*(1-X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#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/m</a:t>
            </a:r>
            <a:r>
              <a:rPr lang="en-US" sz="2400" baseline="30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min</a:t>
            </a:r>
          </a:p>
          <a:p>
            <a:pPr marL="0" indent="0" algn="just">
              <a:buNone/>
            </a:pP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10# kJ/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kmol.K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pB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=12 # kJ/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kmol.K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N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=V*C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A0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*(1-X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#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N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=V*C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B0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*(1-X</a:t>
            </a:r>
            <a:r>
              <a:rPr lang="en-US" sz="24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)#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endParaRPr lang="en-US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aseline="-25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=0.003 #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/min,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=0.02# m</a:t>
            </a:r>
            <a:r>
              <a:rPr lang="en-US" sz="2400" baseline="30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/min, V=0.2 # m</a:t>
            </a:r>
            <a:r>
              <a:rPr lang="en-US" sz="2400" baseline="30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k=0.004*exp(-95/R*T) #  m</a:t>
            </a:r>
            <a:r>
              <a:rPr lang="en-US" sz="2400" baseline="30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kmol.min</a:t>
            </a:r>
            <a:endParaRPr lang="en-US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R=8.314 # kJ/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kmol.K</a:t>
            </a:r>
            <a:endParaRPr lang="en-US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t(0)=0 # min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t(f) =48# min</a:t>
            </a:r>
          </a:p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87336B-E8BA-F570-7F9E-2FA4A0FBF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90520-E2F9-4393-9F17-6F20885D8616}" type="slidenum">
              <a:rPr lang="en-US" smtClean="0"/>
              <a:t>55</a:t>
            </a:fld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961C783-FB07-78CB-A1AA-77BE4294B44A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55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1499740-5619-A654-E88B-738B5E847C8C}"/>
              </a:ext>
            </a:extLst>
          </p:cNvPr>
          <p:cNvCxnSpPr>
            <a:cxnSpLocks/>
          </p:cNvCxnSpPr>
          <p:nvPr/>
        </p:nvCxnSpPr>
        <p:spPr>
          <a:xfrm>
            <a:off x="0" y="565616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Title 7">
            <a:extLst>
              <a:ext uri="{FF2B5EF4-FFF2-40B4-BE49-F238E27FC236}">
                <a16:creationId xmlns:a16="http://schemas.microsoft.com/office/drawing/2014/main" id="{9562C018-1D88-103E-91C9-D9357CED9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36526"/>
            <a:ext cx="10515600" cy="327036"/>
          </a:xfrm>
        </p:spPr>
        <p:txBody>
          <a:bodyPr>
            <a:no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40AE7D0-36C5-AE47-BB07-912CED9ECDFB}"/>
              </a:ext>
            </a:extLst>
          </p:cNvPr>
          <p:cNvCxnSpPr>
            <a:cxnSpLocks/>
          </p:cNvCxnSpPr>
          <p:nvPr/>
        </p:nvCxnSpPr>
        <p:spPr>
          <a:xfrm flipV="1">
            <a:off x="0" y="645018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867680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68C169-6FF1-3CAA-BEAE-59C38028BE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1B1B2A-DB22-8D81-6CF4-798DE5D6DD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903" y="624326"/>
            <a:ext cx="11794435" cy="560233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Simulation results: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Conversions of species A and B are increased  with reaction time  exponentially (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4.9).</a:t>
            </a:r>
          </a:p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A8E31C-00F8-2CFD-50C4-453FE4DEA4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90520-E2F9-4393-9F17-6F20885D8616}" type="slidenum">
              <a:rPr lang="en-US" smtClean="0"/>
              <a:t>56</a:t>
            </a:fld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F0BC3E0-5768-51C2-D3F4-9A58556556FE}"/>
              </a:ext>
            </a:extLst>
          </p:cNvPr>
          <p:cNvSpPr txBox="1">
            <a:spLocks/>
          </p:cNvSpPr>
          <p:nvPr/>
        </p:nvSpPr>
        <p:spPr>
          <a:xfrm>
            <a:off x="2819400" y="639147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56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84F7CE8-97A5-9545-9686-4E4D5C62A7A9}"/>
              </a:ext>
            </a:extLst>
          </p:cNvPr>
          <p:cNvCxnSpPr>
            <a:cxnSpLocks/>
          </p:cNvCxnSpPr>
          <p:nvPr/>
        </p:nvCxnSpPr>
        <p:spPr>
          <a:xfrm>
            <a:off x="0" y="565616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Title 7">
            <a:extLst>
              <a:ext uri="{FF2B5EF4-FFF2-40B4-BE49-F238E27FC236}">
                <a16:creationId xmlns:a16="http://schemas.microsoft.com/office/drawing/2014/main" id="{3B07C479-6A6C-2901-8880-10C690ECD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36526"/>
            <a:ext cx="10515600" cy="327036"/>
          </a:xfrm>
        </p:spPr>
        <p:txBody>
          <a:bodyPr>
            <a:no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2B7FB47-9F6A-A097-5C7B-A538D18A6310}"/>
              </a:ext>
            </a:extLst>
          </p:cNvPr>
          <p:cNvCxnSpPr>
            <a:cxnSpLocks/>
          </p:cNvCxnSpPr>
          <p:nvPr/>
        </p:nvCxnSpPr>
        <p:spPr>
          <a:xfrm flipV="1">
            <a:off x="0" y="645018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9E6C7A50-1100-11EB-F0BA-50A0926E93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03" y="1659835"/>
            <a:ext cx="8229600" cy="463254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93B7CC3-6A74-D5F9-3C39-EDC66804D0E6}"/>
              </a:ext>
            </a:extLst>
          </p:cNvPr>
          <p:cNvSpPr txBox="1"/>
          <p:nvPr/>
        </p:nvSpPr>
        <p:spPr>
          <a:xfrm>
            <a:off x="8567533" y="1749287"/>
            <a:ext cx="3445563" cy="9149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Figure 4.9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Conversion as a function of reaction time </a:t>
            </a:r>
            <a:endParaRPr lang="en-US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321891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3961" y="570276"/>
            <a:ext cx="11523407" cy="5095021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Semi-batch reactor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type of chemical reactor that combines features of both batch and continuous reactors.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Semi-batch reactor is operated at  unsteady  state.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reactants can be added at different stages of the reaction, which allows for better control over reaction rates and conversion.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Semi-batch reactor is 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preferred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for the following </a:t>
            </a:r>
            <a:r>
              <a:rPr lang="en-US" sz="2400" b="1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reasons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: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to control highly exothermic reaction,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to  react a gas with a liquid,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to remove one of the products to increase equilibrium of the reaction, and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to minimize unwanted side products. i.e. 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enhance selectivity</a:t>
            </a:r>
            <a:r>
              <a:rPr lang="en-US" sz="2400" dirty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.</a:t>
            </a:r>
          </a:p>
          <a:p>
            <a:pPr marL="57150" indent="0" algn="just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non-isothermal semi-batch reactor, both materials and energy balance equations should be solved simultaneously using numerical techniques.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591EA9-B3B3-F840-329B-ED15D3929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A976-B38A-4EC8-851D-4FD5675DB126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57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6BD19C0-0203-E313-F2A4-3D0DC92D88B4}"/>
              </a:ext>
            </a:extLst>
          </p:cNvPr>
          <p:cNvCxnSpPr>
            <a:cxnSpLocks/>
          </p:cNvCxnSpPr>
          <p:nvPr/>
        </p:nvCxnSpPr>
        <p:spPr>
          <a:xfrm flipV="1">
            <a:off x="0" y="523030"/>
            <a:ext cx="12192000" cy="47246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374ED0D-4D93-FF09-C742-3BBC21E6E65D}"/>
              </a:ext>
            </a:extLst>
          </p:cNvPr>
          <p:cNvCxnSpPr>
            <a:cxnSpLocks/>
          </p:cNvCxnSpPr>
          <p:nvPr/>
        </p:nvCxnSpPr>
        <p:spPr>
          <a:xfrm flipV="1">
            <a:off x="0" y="6287724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C2A8325C-0EFC-752C-E86B-4D936952F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6513" y="94642"/>
            <a:ext cx="7616687" cy="341671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4.4. Summary 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0B2277F-1A4A-EF8C-0BB5-35C4C1EDF9EB}"/>
              </a:ext>
            </a:extLst>
          </p:cNvPr>
          <p:cNvSpPr txBox="1">
            <a:spLocks/>
          </p:cNvSpPr>
          <p:nvPr/>
        </p:nvSpPr>
        <p:spPr>
          <a:xfrm>
            <a:off x="3200400" y="637291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57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077795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CEA49C-386E-F71F-ED1C-965F5DDCA2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F7D4A-C980-6916-A499-D3AA3ED5D6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52400"/>
            <a:ext cx="8229600" cy="609599"/>
          </a:xfrm>
        </p:spPr>
        <p:txBody>
          <a:bodyPr>
            <a:no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76877-BF5E-9E3E-41DD-4C9DF7E0EA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687" y="761998"/>
            <a:ext cx="11658600" cy="3627789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Chemical Reaction Engineering,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Levenspiel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 John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Wiely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&amp; Sons, 3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edition, 2011.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Elements of Chemical Engineering, Fogler, HS Prentice- Hall Inc Prentice- Hall Inc, 5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edition, 2015.</a:t>
            </a:r>
          </a:p>
          <a:p>
            <a:pPr marL="914400" lvl="2" indent="0" algn="ctr">
              <a:buNone/>
            </a:pP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7FC465-448C-42A1-4A63-A52EDD772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9B44EC-D1D5-489E-90E0-E768BB02DA9D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58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CAF3C81-D0FC-4333-E240-F20AF8F45C66}"/>
              </a:ext>
            </a:extLst>
          </p:cNvPr>
          <p:cNvCxnSpPr>
            <a:cxnSpLocks/>
          </p:cNvCxnSpPr>
          <p:nvPr/>
        </p:nvCxnSpPr>
        <p:spPr>
          <a:xfrm flipV="1">
            <a:off x="0" y="685800"/>
            <a:ext cx="12192000" cy="7619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A004906-8174-0779-64DD-55C696101DC2}"/>
              </a:ext>
            </a:extLst>
          </p:cNvPr>
          <p:cNvCxnSpPr>
            <a:cxnSpLocks/>
          </p:cNvCxnSpPr>
          <p:nvPr/>
        </p:nvCxnSpPr>
        <p:spPr>
          <a:xfrm flipV="1">
            <a:off x="0" y="6281530"/>
            <a:ext cx="12192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7BB671B-DE93-79F6-383C-44C6F83B0B5A}"/>
              </a:ext>
            </a:extLst>
          </p:cNvPr>
          <p:cNvSpPr txBox="1">
            <a:spLocks/>
          </p:cNvSpPr>
          <p:nvPr/>
        </p:nvSpPr>
        <p:spPr>
          <a:xfrm>
            <a:off x="2362200" y="63941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19B44EC-D1D5-489E-90E0-E768BB02DA9D}" type="slidenum">
              <a:rPr lang="en-US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58</a:t>
            </a:fld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AF10A07-8E49-784C-CF99-D0BE12E0A4C8}"/>
              </a:ext>
            </a:extLst>
          </p:cNvPr>
          <p:cNvSpPr txBox="1">
            <a:spLocks/>
          </p:cNvSpPr>
          <p:nvPr/>
        </p:nvSpPr>
        <p:spPr>
          <a:xfrm>
            <a:off x="1676400" y="4038601"/>
            <a:ext cx="8229600" cy="106679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US" sz="7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189296744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1146</TotalTime>
  <Words>6262</Words>
  <Application>Microsoft Office PowerPoint</Application>
  <PresentationFormat>Widescreen</PresentationFormat>
  <Paragraphs>606</Paragraphs>
  <Slides>58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58</vt:i4>
      </vt:variant>
    </vt:vector>
  </HeadingPairs>
  <TitlesOfParts>
    <vt:vector size="69" baseType="lpstr">
      <vt:lpstr>Arial</vt:lpstr>
      <vt:lpstr>Calibri</vt:lpstr>
      <vt:lpstr>Calibri Light</vt:lpstr>
      <vt:lpstr>Cambria Math</vt:lpstr>
      <vt:lpstr>Tahoma</vt:lpstr>
      <vt:lpstr>Times New Roman</vt:lpstr>
      <vt:lpstr>Wingdings</vt:lpstr>
      <vt:lpstr>1_Office Theme</vt:lpstr>
      <vt:lpstr>2_Office Theme</vt:lpstr>
      <vt:lpstr>Office Theme</vt:lpstr>
      <vt:lpstr>3_Office Theme</vt:lpstr>
      <vt:lpstr>PowerPoint Presentation</vt:lpstr>
      <vt:lpstr>PowerPoint Presentation</vt:lpstr>
      <vt:lpstr>PowerPoint Presentation</vt:lpstr>
      <vt:lpstr> 4.1. Introduction to semi-batch reactor</vt:lpstr>
      <vt:lpstr> Cont’d</vt:lpstr>
      <vt:lpstr> Cont’d</vt:lpstr>
      <vt:lpstr> Cont’d</vt:lpstr>
      <vt:lpstr>  4.2. The reasons of semi-batch reactor preference  </vt:lpstr>
      <vt:lpstr>  Cont’d </vt:lpstr>
      <vt:lpstr>Cont’d</vt:lpstr>
      <vt:lpstr> Cont’d</vt:lpstr>
      <vt:lpstr> Cont’d</vt:lpstr>
      <vt:lpstr> Cont’d</vt:lpstr>
      <vt:lpstr> 4.3.  Semi-batch reactor design equations </vt:lpstr>
      <vt:lpstr> Cont’d</vt:lpstr>
      <vt:lpstr> Cont’d</vt:lpstr>
      <vt:lpstr>   4.3.1. Materials balance equation   </vt:lpstr>
      <vt:lpstr> Cont’d </vt:lpstr>
      <vt:lpstr> Cont’d </vt:lpstr>
      <vt:lpstr>Cont’d</vt:lpstr>
      <vt:lpstr>Cont’d</vt:lpstr>
      <vt:lpstr>Cont’d</vt:lpstr>
      <vt:lpstr>Cont’d</vt:lpstr>
      <vt:lpstr>Cont’d</vt:lpstr>
      <vt:lpstr>Cont’d</vt:lpstr>
      <vt:lpstr>Cont’d</vt:lpstr>
      <vt:lpstr> Cont’d </vt:lpstr>
      <vt:lpstr>Cont’d</vt:lpstr>
      <vt:lpstr>Cont’d</vt:lpstr>
      <vt:lpstr> Cont’d </vt:lpstr>
      <vt:lpstr> Cont’d </vt:lpstr>
      <vt:lpstr>Cont’d</vt:lpstr>
      <vt:lpstr>Cont’d</vt:lpstr>
      <vt:lpstr>Cont’d</vt:lpstr>
      <vt:lpstr> Cont’d                                                                  </vt:lpstr>
      <vt:lpstr> Cont’d                                                                  </vt:lpstr>
      <vt:lpstr>Cont’d</vt:lpstr>
      <vt:lpstr>Cont’d</vt:lpstr>
      <vt:lpstr>Cont’d</vt:lpstr>
      <vt:lpstr>Cont’d</vt:lpstr>
      <vt:lpstr>Activity 4.1</vt:lpstr>
      <vt:lpstr>Cont’d</vt:lpstr>
      <vt:lpstr>Cont’d</vt:lpstr>
      <vt:lpstr>Cont’d</vt:lpstr>
      <vt:lpstr>Cont’d</vt:lpstr>
      <vt:lpstr>Cont’d</vt:lpstr>
      <vt:lpstr>   4.3.2. Energy  balance equation             </vt:lpstr>
      <vt:lpstr>PowerPoint Presentation</vt:lpstr>
      <vt:lpstr>PowerPoint Presentation</vt:lpstr>
      <vt:lpstr>PowerPoint Presentation</vt:lpstr>
      <vt:lpstr>Cont’d</vt:lpstr>
      <vt:lpstr>Cont’d</vt:lpstr>
      <vt:lpstr>Cont’d</vt:lpstr>
      <vt:lpstr>Cont’d</vt:lpstr>
      <vt:lpstr>Cont’d</vt:lpstr>
      <vt:lpstr>Cont’d</vt:lpstr>
      <vt:lpstr>4.4. Summary 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lenovo</dc:creator>
  <cp:lastModifiedBy>lenovo</cp:lastModifiedBy>
  <cp:revision>284</cp:revision>
  <dcterms:created xsi:type="dcterms:W3CDTF">2025-09-21T15:12:32Z</dcterms:created>
  <dcterms:modified xsi:type="dcterms:W3CDTF">2025-10-06T06:30:42Z</dcterms:modified>
</cp:coreProperties>
</file>