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54"/>
  </p:notesMasterIdLst>
  <p:sldIdLst>
    <p:sldId id="256" r:id="rId4"/>
    <p:sldId id="371" r:id="rId5"/>
    <p:sldId id="372" r:id="rId6"/>
    <p:sldId id="340" r:id="rId7"/>
    <p:sldId id="375" r:id="rId8"/>
    <p:sldId id="374" r:id="rId9"/>
    <p:sldId id="341" r:id="rId10"/>
    <p:sldId id="379" r:id="rId11"/>
    <p:sldId id="380" r:id="rId12"/>
    <p:sldId id="381" r:id="rId13"/>
    <p:sldId id="383" r:id="rId14"/>
    <p:sldId id="342" r:id="rId15"/>
    <p:sldId id="385" r:id="rId16"/>
    <p:sldId id="386" r:id="rId17"/>
    <p:sldId id="387" r:id="rId18"/>
    <p:sldId id="384" r:id="rId19"/>
    <p:sldId id="388" r:id="rId20"/>
    <p:sldId id="390" r:id="rId21"/>
    <p:sldId id="382" r:id="rId22"/>
    <p:sldId id="389" r:id="rId23"/>
    <p:sldId id="391" r:id="rId24"/>
    <p:sldId id="343" r:id="rId25"/>
    <p:sldId id="395" r:id="rId26"/>
    <p:sldId id="344" r:id="rId27"/>
    <p:sldId id="393" r:id="rId28"/>
    <p:sldId id="392" r:id="rId29"/>
    <p:sldId id="394" r:id="rId30"/>
    <p:sldId id="396" r:id="rId31"/>
    <p:sldId id="345" r:id="rId32"/>
    <p:sldId id="346" r:id="rId33"/>
    <p:sldId id="397" r:id="rId34"/>
    <p:sldId id="347" r:id="rId35"/>
    <p:sldId id="398" r:id="rId36"/>
    <p:sldId id="348" r:id="rId37"/>
    <p:sldId id="399" r:id="rId38"/>
    <p:sldId id="350" r:id="rId39"/>
    <p:sldId id="351" r:id="rId40"/>
    <p:sldId id="400" r:id="rId41"/>
    <p:sldId id="352" r:id="rId42"/>
    <p:sldId id="354" r:id="rId43"/>
    <p:sldId id="356" r:id="rId44"/>
    <p:sldId id="401" r:id="rId45"/>
    <p:sldId id="280" r:id="rId46"/>
    <p:sldId id="403" r:id="rId47"/>
    <p:sldId id="404" r:id="rId48"/>
    <p:sldId id="406" r:id="rId49"/>
    <p:sldId id="405" r:id="rId50"/>
    <p:sldId id="407" r:id="rId51"/>
    <p:sldId id="402" r:id="rId52"/>
    <p:sldId id="378" r:id="rId5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91" autoAdjust="0"/>
    <p:restoredTop sz="94660"/>
  </p:normalViewPr>
  <p:slideViewPr>
    <p:cSldViewPr>
      <p:cViewPr varScale="1">
        <p:scale>
          <a:sx n="77" d="100"/>
          <a:sy n="77" d="100"/>
        </p:scale>
        <p:origin x="160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ableStyles" Target="tableStyles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heme" Target="theme/theme1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DD2294-B999-48CD-8A33-F70A6E108477}" type="datetimeFigureOut">
              <a:rPr lang="en-US" smtClean="0"/>
              <a:t>10/5/2025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5133B7-97B0-4D27-8C4B-61B459A691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771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A56E1A-04BD-4519-A736-BC2FB720ECD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1148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7D7532-4523-28E3-78A4-A83CF21973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2DF238-F63A-DC8E-752B-510B5EF641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80D01A-E8DE-E7AA-F9CC-C6D0F91754B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0657BC-5722-CC21-2286-E76E35562C3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A56E1A-04BD-4519-A736-BC2FB720ECD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83582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17EE05-1141-A363-8DD6-6FC2C852CA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D7041E-9A2E-6CF7-82D2-188B300CFA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68ED1D-3154-9B5F-AD74-B111D148AB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BAB2C5-B8BA-5001-AAD5-997E87FA945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A56E1A-04BD-4519-A736-BC2FB720ECD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65246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4DBE9-4BE5-4FE5-955B-8EBE1E968B6F}" type="datetime1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126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6CBA8-9D90-4996-973E-008546B1C2EC}" type="datetime1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715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699F2-4D1C-4395-887E-A26D312C0509}" type="datetime1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277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F4BD7-D12C-4637-A5B1-1749B816C376}" type="datetime1">
              <a:rPr lang="en-US" smtClean="0"/>
              <a:t>10/5/2025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660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22CC-10DC-4CA0-A2FE-99C060E39727}" type="datetime1">
              <a:rPr lang="en-US" smtClean="0"/>
              <a:t>10/5/2025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953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C29F-C9D5-41E3-B4E1-E12EB64216B8}" type="datetime1">
              <a:rPr lang="en-US" smtClean="0"/>
              <a:t>10/5/2025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146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BB9F0-7BFF-42EE-B7D5-746C3FB819BB}" type="datetime1">
              <a:rPr lang="en-US" smtClean="0"/>
              <a:t>10/5/2025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285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3B28-A098-4799-8BAD-AA9750CD083E}" type="datetime1">
              <a:rPr lang="en-US" smtClean="0"/>
              <a:t>10/5/2025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646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F4DDC-30ED-4AE6-84FC-4B96DAE0E2FF}" type="datetime1">
              <a:rPr lang="en-US" smtClean="0"/>
              <a:t>10/5/2025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519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46635-8E95-423B-9C0C-102FA32F1EFE}" type="datetime1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383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7FB8B-A52C-4170-A59D-4738C808BE82}" type="datetime1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5504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82047-EC74-469E-BB97-4330236283FD}" type="datetime1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8926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C393A-9242-4952-991C-94DBC9931145}" type="datetime1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4115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9B6A4-0C75-4B13-8C73-4C46AE68B54C}" type="datetime1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6392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E56CE-E6E5-4005-98ED-70A5341E6F27}" type="datetime1">
              <a:rPr lang="en-US" smtClean="0"/>
              <a:t>10/5/2025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8596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DD437-FE85-4C10-A595-303D9EED0BED}" type="datetime1">
              <a:rPr lang="en-US" smtClean="0"/>
              <a:t>10/5/2025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7735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E9500-13B1-4D14-8996-BC40820FE49E}" type="datetime1">
              <a:rPr lang="en-US" smtClean="0"/>
              <a:t>10/5/2025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895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7FB43-DD4B-48F4-AC2A-78FF1D83B2BF}" type="datetime1">
              <a:rPr lang="en-US" smtClean="0"/>
              <a:t>10/5/2025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8115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30B69-6C39-4A74-AD0A-18AE0F909E4E}" type="datetime1">
              <a:rPr lang="en-US" smtClean="0"/>
              <a:t>10/5/2025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3884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76915-51C9-4C1C-A787-C3444531D61F}" type="datetime1">
              <a:rPr lang="en-US" smtClean="0"/>
              <a:t>10/5/2025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6646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D399F-39DC-448F-BF94-22E10260CD12}" type="datetime1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6151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66BC5-A17B-4B75-B913-F864DB8AC320}" type="datetime1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4053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7D411-B2BE-4224-A9FA-A403142C7FD8}" type="datetime1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7601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0853-D8F3-450C-890C-AE75FF931CFE}" type="datetime1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41032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6ECD4-4891-48D0-949B-F68AEA5D1886}" type="datetime1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28971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BF598-2524-48EB-BB5E-671C2806E1D4}" type="datetime1">
              <a:rPr lang="en-US" smtClean="0"/>
              <a:t>10/5/2025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9390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8E3C9-529D-4A01-BAC8-B727876B71DD}" type="datetime1">
              <a:rPr lang="en-US" smtClean="0"/>
              <a:t>10/5/2025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13595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9A3D9-7E29-43AC-8023-D80A23DC3E7E}" type="datetime1">
              <a:rPr lang="en-US" smtClean="0"/>
              <a:t>10/5/2025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1358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41FE4-F8B2-48DC-B7D4-69C966175052}" type="datetime1">
              <a:rPr lang="en-US" smtClean="0"/>
              <a:t>10/5/2025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7041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ACC55-319C-42B2-82A3-A1681959204B}" type="datetime1">
              <a:rPr lang="en-US" smtClean="0"/>
              <a:t>10/5/2025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22572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CFFF0-294E-47A3-9A2A-35E8188DAC94}" type="datetime1">
              <a:rPr lang="en-US" smtClean="0"/>
              <a:t>10/5/2025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11214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923D2-C7FA-43C0-B972-C6EEBB96613C}" type="datetime1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86649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EDAA-AFA4-4522-AA55-53A7000B1C76}" type="datetime1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408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F3AF44-F07B-42B4-B2F3-E9968597B309}" type="datetime1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653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1F727-6E4D-475D-A5F0-F6168A470896}" type="datetime1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554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B8C45-C5BB-4693-819E-DD67E875CC66}" type="datetime1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058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838200"/>
            <a:ext cx="8610600" cy="3903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Chemical Reaction Engineering II- Reactor Design (ChEg 4101)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Prerequisite: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Chemical Reaction Engineering I-Reaction Kinetics (ChEg3104)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Lecture 5: Design of Isothermal Ideal Plug Flow Reactor 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Week 5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Lecturer: Adamu Esubalew (PhD, ChEg) 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Addis Ababa,  Ethiopia 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3FF2B-177C-4FEF-95FA-38B29EE36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5400" y="6391470"/>
            <a:ext cx="21336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20DE7A6-5C5A-4034-8F1B-6155DB5659CB}"/>
              </a:ext>
            </a:extLst>
          </p:cNvPr>
          <p:cNvCxnSpPr>
            <a:cxnSpLocks/>
          </p:cNvCxnSpPr>
          <p:nvPr/>
        </p:nvCxnSpPr>
        <p:spPr>
          <a:xfrm>
            <a:off x="0" y="46653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D3CF04B-712D-4599-9DA8-952DF023918D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994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197"/>
    </mc:Choice>
    <mc:Fallback xmlns="">
      <p:transition spd="slow" advTm="6119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C6B3ED-BB09-3FAF-D517-C6879C882B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EBDAE5D-0E8A-14ED-F6EB-3CF40118B851}"/>
              </a:ext>
            </a:extLst>
          </p:cNvPr>
          <p:cNvSpPr/>
          <p:nvPr/>
        </p:nvSpPr>
        <p:spPr>
          <a:xfrm>
            <a:off x="228600" y="838200"/>
            <a:ext cx="8610600" cy="5535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At the end of the lecture, you will be able to:</a:t>
            </a: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describe the characteristics of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plug flow reactor,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identify space time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volume required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 isothermal ideal plug flow reactor, and</a:t>
            </a: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design  isothermal ideal plug flow reactor using materials and energy balance equations.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8D088E-2994-4724-FDC5-3EBE965A5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600200" y="6307887"/>
            <a:ext cx="21336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77A13B4-4228-BD01-355B-5CF22B26BF3B}"/>
              </a:ext>
            </a:extLst>
          </p:cNvPr>
          <p:cNvCxnSpPr>
            <a:cxnSpLocks/>
          </p:cNvCxnSpPr>
          <p:nvPr/>
        </p:nvCxnSpPr>
        <p:spPr>
          <a:xfrm>
            <a:off x="0" y="8382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E0D1F73-468A-0C98-D343-F56E94F52AD4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B837E0A8-1833-6F2D-D45F-C3DB9442E3DA}"/>
              </a:ext>
            </a:extLst>
          </p:cNvPr>
          <p:cNvSpPr txBox="1"/>
          <p:nvPr/>
        </p:nvSpPr>
        <p:spPr>
          <a:xfrm>
            <a:off x="762000" y="184988"/>
            <a:ext cx="67055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learning outcomes</a:t>
            </a:r>
          </a:p>
        </p:txBody>
      </p:sp>
    </p:spTree>
    <p:extLst>
      <p:ext uri="{BB962C8B-B14F-4D97-AF65-F5344CB8AC3E}">
        <p14:creationId xmlns:p14="http://schemas.microsoft.com/office/powerpoint/2010/main" val="96147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40"/>
    </mc:Choice>
    <mc:Fallback xmlns="">
      <p:transition spd="slow" advTm="3184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1BF661-300A-1593-6614-24D94BE2A6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C76C2B5-3236-CB98-24CA-907AAD7A65B2}"/>
              </a:ext>
            </a:extLst>
          </p:cNvPr>
          <p:cNvSpPr/>
          <p:nvPr/>
        </p:nvSpPr>
        <p:spPr>
          <a:xfrm>
            <a:off x="442291" y="381000"/>
            <a:ext cx="8610600" cy="82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Presentation outlines </a:t>
            </a: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BBB1F2-29A9-8FC3-07BA-BF1894194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676400" y="6372915"/>
            <a:ext cx="21336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2552405-2DB8-9044-759D-90AB1A17E3B7}"/>
              </a:ext>
            </a:extLst>
          </p:cNvPr>
          <p:cNvCxnSpPr>
            <a:cxnSpLocks/>
          </p:cNvCxnSpPr>
          <p:nvPr/>
        </p:nvCxnSpPr>
        <p:spPr>
          <a:xfrm>
            <a:off x="0" y="1204752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53DD824-EB9E-B6DB-278F-D2AA3AD23466}"/>
              </a:ext>
            </a:extLst>
          </p:cNvPr>
          <p:cNvCxnSpPr>
            <a:cxnSpLocks/>
          </p:cNvCxnSpPr>
          <p:nvPr/>
        </p:nvCxnSpPr>
        <p:spPr>
          <a:xfrm>
            <a:off x="0" y="6372915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FE4D9607-B42B-5249-B853-213A39CD3040}"/>
              </a:ext>
            </a:extLst>
          </p:cNvPr>
          <p:cNvSpPr/>
          <p:nvPr/>
        </p:nvSpPr>
        <p:spPr>
          <a:xfrm>
            <a:off x="442291" y="1535135"/>
            <a:ext cx="8473110" cy="2947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Introduction to plug flow reactor</a:t>
            </a:r>
          </a:p>
          <a:p>
            <a:pPr marL="457200" marR="0" lvl="0" indent="-4572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Space time of plug flow reactor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Design of isothermal ideal plug flow reactor using materials and energy balance equations  </a:t>
            </a:r>
          </a:p>
          <a:p>
            <a:pPr marL="457200" marR="0" lvl="0" indent="-4572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Summary 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88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289"/>
    </mc:Choice>
    <mc:Fallback xmlns="">
      <p:transition spd="slow" advTm="60289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DE8DC-951B-F137-CB72-A71C52BB3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81001"/>
            <a:ext cx="8229600" cy="380999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5.1. Introduction to Plug Flow Reactor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E75533-7EC8-1AE0-91CB-9647386B3D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838201"/>
            <a:ext cx="8839200" cy="551815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Plug flow reactor (PFR):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hollow pipe or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cylindrical tube reactor in which the feed enters at one end of tube and the product stream leaves at the other end. </a:t>
            </a: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A plug flow reactor is depicted in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Figure 5.1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(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Levenspiel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, 2011, pg.90).</a:t>
            </a:r>
            <a:endParaRPr lang="en-US" sz="2400" dirty="0">
              <a:solidFill>
                <a:srgbClr val="7030A0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It is also called tubular flow reactor (TFR).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68AF8F-382F-2132-1DF3-F083010C1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4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9352177-E5EB-E610-A539-079F6E63D09E}"/>
              </a:ext>
            </a:extLst>
          </p:cNvPr>
          <p:cNvCxnSpPr>
            <a:cxnSpLocks/>
          </p:cNvCxnSpPr>
          <p:nvPr/>
        </p:nvCxnSpPr>
        <p:spPr>
          <a:xfrm>
            <a:off x="0" y="8382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EC70147-9DD3-E77A-5BAA-91DD7134A19D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8EAF1732-E81F-AECC-B595-D714173C20C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0841"/>
          <a:stretch>
            <a:fillRect/>
          </a:stretch>
        </p:blipFill>
        <p:spPr>
          <a:xfrm>
            <a:off x="609600" y="3324294"/>
            <a:ext cx="5148154" cy="2362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8009177-FFEF-A2A9-B12A-3A8C4E9E1649}"/>
              </a:ext>
            </a:extLst>
          </p:cNvPr>
          <p:cNvSpPr txBox="1"/>
          <p:nvPr/>
        </p:nvSpPr>
        <p:spPr>
          <a:xfrm>
            <a:off x="914400" y="5760393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Figure 5.1. 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Plug flow reactor </a:t>
            </a:r>
            <a:endParaRPr lang="en-US" sz="2400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E1DF7B4D-FF02-D2B8-893B-8FD0533D8101}"/>
              </a:ext>
            </a:extLst>
          </p:cNvPr>
          <p:cNvSpPr txBox="1">
            <a:spLocks/>
          </p:cNvSpPr>
          <p:nvPr/>
        </p:nvSpPr>
        <p:spPr>
          <a:xfrm>
            <a:off x="1600200" y="63404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702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ACB17BBB-6664-C791-B87F-B9194C02BD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3725E5-5DB8-EFDC-4307-3B4EE67E8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81001"/>
            <a:ext cx="8229600" cy="380999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Cont’d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9B5811-79C6-738C-3D05-BE582FAC74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762001"/>
            <a:ext cx="8915400" cy="5594350"/>
          </a:xfrm>
        </p:spPr>
        <p:txBody>
          <a:bodyPr>
            <a:normAutofit fontScale="925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Ideal plug flow reactor </a:t>
            </a:r>
            <a:r>
              <a:rPr lang="en-US" sz="26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works in the </a:t>
            </a:r>
            <a:r>
              <a:rPr lang="en-US" sz="2600" b="1" dirty="0">
                <a:solidFill>
                  <a:schemeClr val="accent2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steady state </a:t>
            </a:r>
            <a:r>
              <a:rPr lang="en-US" sz="26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conditions:</a:t>
            </a:r>
          </a:p>
          <a:p>
            <a:pPr lvl="1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6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Each element of the feeds  spends  equal  time in the reactor,</a:t>
            </a:r>
          </a:p>
          <a:p>
            <a:pPr lvl="1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6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The total mass flow rate through any cross section of the reactor is the same, and   </a:t>
            </a:r>
          </a:p>
          <a:p>
            <a:pPr lvl="1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6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Conditions at any point in the reactor are independent of time.</a:t>
            </a:r>
            <a:r>
              <a:rPr lang="en-US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6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Therefore, PFR is a reactor  where the reactants move through 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the reactors as a plug with no mixing in the axial direction, and products withdraw  with continuous manner.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575E73-B400-A679-030A-D16BB34A3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5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AF7BDFB-F9DB-8C28-53B7-ABCAE107B99A}"/>
              </a:ext>
            </a:extLst>
          </p:cNvPr>
          <p:cNvCxnSpPr>
            <a:cxnSpLocks/>
          </p:cNvCxnSpPr>
          <p:nvPr/>
        </p:nvCxnSpPr>
        <p:spPr>
          <a:xfrm>
            <a:off x="0" y="8382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75D3401-C3B8-0E88-F284-0A326B3AA807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90EAFC2-CC11-4848-28B6-0B6AD033A110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7013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733E1A24-0227-021D-6171-9BC4CAED8F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015602-56B8-EA72-77B0-BACBF596D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9777"/>
            <a:ext cx="8229600" cy="380999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Cont’d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1AE23C-9E64-7646-287E-301AB0105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530776"/>
            <a:ext cx="8686800" cy="58255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For plug flow reactor which is shown in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Figure 5.2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(Fogler, 2015, pg.15)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, the fluid flow is assumed  to be a piston flow:</a:t>
            </a:r>
          </a:p>
          <a:p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Fluid is flowing at </a:t>
            </a:r>
            <a:r>
              <a:rPr 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constant speed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(speed at the center and near to wall of the reactor  is equal);</a:t>
            </a:r>
          </a:p>
          <a:p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There is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uniform mixing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in radial direction. i.e. no dead zone formation near to the wall of the reactor; and </a:t>
            </a:r>
          </a:p>
          <a:p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There is no mixing in the axial direction.</a:t>
            </a:r>
            <a:endParaRPr lang="en-US" sz="2400" b="1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098080-7DFC-02A2-EFA4-984A1A265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6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6364D44-5D40-33C1-74A6-80AD3B2A6121}"/>
              </a:ext>
            </a:extLst>
          </p:cNvPr>
          <p:cNvCxnSpPr>
            <a:cxnSpLocks/>
          </p:cNvCxnSpPr>
          <p:nvPr/>
        </p:nvCxnSpPr>
        <p:spPr>
          <a:xfrm flipV="1">
            <a:off x="0" y="514210"/>
            <a:ext cx="9296400" cy="16566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F7104C9-9657-3E5F-1F90-90C03F4CC71B}"/>
              </a:ext>
            </a:extLst>
          </p:cNvPr>
          <p:cNvCxnSpPr>
            <a:cxnSpLocks/>
          </p:cNvCxnSpPr>
          <p:nvPr/>
        </p:nvCxnSpPr>
        <p:spPr>
          <a:xfrm flipV="1">
            <a:off x="0" y="62484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0FF71282-FF94-7261-EA45-4DF4D7B7851A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6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6F51B0-176C-A9EF-C1CB-BDABCD8DB8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73" y="3555231"/>
            <a:ext cx="5935612" cy="181386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8079BD2-ACAF-44DA-2736-BC67C53920ED}"/>
              </a:ext>
            </a:extLst>
          </p:cNvPr>
          <p:cNvSpPr txBox="1"/>
          <p:nvPr/>
        </p:nvSpPr>
        <p:spPr>
          <a:xfrm>
            <a:off x="838200" y="5690358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Figure 5.2. 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Plug flow reactor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178611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BAFA48-7244-6124-AA4D-4107433E8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6689"/>
            <a:ext cx="8229600" cy="457199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83A132-7229-0B77-5443-3663ACB2B0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623888"/>
            <a:ext cx="8686800" cy="5502275"/>
          </a:xfrm>
        </p:spPr>
        <p:txBody>
          <a:bodyPr/>
          <a:lstStyle/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For PFR, the concentration/ conversion  of the reaction mixture depends on the distance from the inlet point of reactor to the outlet of reactor. i.e. concentration/conversion  of a mixture is a function  the length of a PFR as shown in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Figure 5.3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Levenspiel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2011, pg.101)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720002-6003-D9D9-C458-704E842A0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7</a:t>
            </a:fld>
            <a:endParaRPr lang="en-US"/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735F236E-8B14-5B42-1F49-4D343995A051}"/>
              </a:ext>
            </a:extLst>
          </p:cNvPr>
          <p:cNvSpPr txBox="1">
            <a:spLocks/>
          </p:cNvSpPr>
          <p:nvPr/>
        </p:nvSpPr>
        <p:spPr>
          <a:xfrm>
            <a:off x="1600200" y="63404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7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1D7097A-18E7-B29F-9570-F4622B0E19B2}"/>
              </a:ext>
            </a:extLst>
          </p:cNvPr>
          <p:cNvCxnSpPr>
            <a:cxnSpLocks/>
          </p:cNvCxnSpPr>
          <p:nvPr/>
        </p:nvCxnSpPr>
        <p:spPr>
          <a:xfrm>
            <a:off x="0" y="623888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7172F737-0700-740C-F36E-D0AF177E8280}"/>
              </a:ext>
            </a:extLst>
          </p:cNvPr>
          <p:cNvCxnSpPr>
            <a:cxnSpLocks/>
          </p:cNvCxnSpPr>
          <p:nvPr/>
        </p:nvCxnSpPr>
        <p:spPr>
          <a:xfrm>
            <a:off x="0" y="64008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5" name="Picture 34">
            <a:extLst>
              <a:ext uri="{FF2B5EF4-FFF2-40B4-BE49-F238E27FC236}">
                <a16:creationId xmlns:a16="http://schemas.microsoft.com/office/drawing/2014/main" id="{C4A7D9D2-4C2F-B1C2-847F-4B051FC37F0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9985"/>
          <a:stretch>
            <a:fillRect/>
          </a:stretch>
        </p:blipFill>
        <p:spPr>
          <a:xfrm>
            <a:off x="457200" y="2375859"/>
            <a:ext cx="4002651" cy="2926080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97DE423F-6981-3332-7F78-FC34BC34D2F7}"/>
              </a:ext>
            </a:extLst>
          </p:cNvPr>
          <p:cNvSpPr txBox="1"/>
          <p:nvPr/>
        </p:nvSpPr>
        <p:spPr>
          <a:xfrm>
            <a:off x="457200" y="5339616"/>
            <a:ext cx="5029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Figure 5.3.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Concentration/conversion as a function of PFR length reactor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104217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6F7B31-95BE-850A-77A6-EE60122D0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EA462-43CC-FFDC-2865-47C080C3B8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6689"/>
            <a:ext cx="8229600" cy="457199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CD7D02-B777-51FA-1F50-0727D4BD4E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623888"/>
            <a:ext cx="8610600" cy="5502275"/>
          </a:xfrm>
        </p:spPr>
        <p:txBody>
          <a:bodyPr>
            <a:norm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The plug flow reactor can be built in the widest diversity of forms,  form short pipe to a mile long pipe.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Long pipe reactor is used  for  low temperature and relatively slow reactions through which the reactants flow </a:t>
            </a:r>
            <a:r>
              <a:rPr lang="en-US" sz="240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comparatively with slow velocity.</a:t>
            </a:r>
            <a:endParaRPr lang="en-US" sz="2400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Short pipe reactors are used  for  high temperature furnace.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isothermal PFR, there is no temperature variation at any point in the reactor.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Designing of an isothermal ideal plug flow reactor means to find the size (volume) of a reactor and  the space/ residence time for a certain specified conversion.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0E388E-6E67-9455-E931-E166E2160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8</a:t>
            </a:fld>
            <a:endParaRPr lang="en-US"/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A7D7DDAC-7C58-D9B1-E493-0538790B7D43}"/>
              </a:ext>
            </a:extLst>
          </p:cNvPr>
          <p:cNvSpPr txBox="1">
            <a:spLocks/>
          </p:cNvSpPr>
          <p:nvPr/>
        </p:nvSpPr>
        <p:spPr>
          <a:xfrm>
            <a:off x="1600200" y="63404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8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921B637B-29BD-54DD-BCF6-CC2797B4FCFF}"/>
              </a:ext>
            </a:extLst>
          </p:cNvPr>
          <p:cNvCxnSpPr>
            <a:cxnSpLocks/>
          </p:cNvCxnSpPr>
          <p:nvPr/>
        </p:nvCxnSpPr>
        <p:spPr>
          <a:xfrm>
            <a:off x="0" y="623888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38C1352E-965B-FDE0-0657-48A0D7A83AB5}"/>
              </a:ext>
            </a:extLst>
          </p:cNvPr>
          <p:cNvCxnSpPr>
            <a:cxnSpLocks/>
          </p:cNvCxnSpPr>
          <p:nvPr/>
        </p:nvCxnSpPr>
        <p:spPr>
          <a:xfrm>
            <a:off x="0" y="64008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28217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8BD7FF-11B6-4DF1-82C0-AB1103AD4E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7A2AF1-4E21-27BD-EB22-63C030B27D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730249"/>
            <a:ext cx="8229600" cy="562610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Space time is the time required to process one reactor volume of feed measured at specified conditions.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Just as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reaction time (t)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natural performance measure for a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batch reactor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space-time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PFR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proper performance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Apace time is represented by tau (</a:t>
            </a:r>
            <a:r>
              <a:rPr lang="el-GR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τ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0E4719-54F0-E127-E6E6-4E13934B0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9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6AE20EA-7809-D804-5196-F5E4DCE6B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457199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5.2 Space time of  PFR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9D576906-DA9D-305E-E0A6-48B3E03B912D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9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97EF755-97A2-524D-1A3A-A021E75B47EC}"/>
              </a:ext>
            </a:extLst>
          </p:cNvPr>
          <p:cNvCxnSpPr>
            <a:cxnSpLocks/>
          </p:cNvCxnSpPr>
          <p:nvPr/>
        </p:nvCxnSpPr>
        <p:spPr>
          <a:xfrm>
            <a:off x="0" y="730249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D1B8302-5A50-7896-24C1-1F93FD477D74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0517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600E20-917F-AB15-2E75-F6019C2558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D68665-5310-561A-4BBB-CCDFE918FA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501649"/>
            <a:ext cx="8763000" cy="5854701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ideal PFR,  all fluids enter in the reactor will stay in the reactor and  leave it at the same space time.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required period of  fluid elements stay inside  PFR from inlet to outlet streams.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space time is the time necessary to process one reactor volume of fluid based on entrance conditions.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154014-83C6-27FE-EB7C-DA7D9ECBF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10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A479579-7803-00C7-860A-D24585C3A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457199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2B69C4C-D6C9-816A-A86E-1A0CC97E318C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10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3F1D9A5-1DBC-DA75-E739-363E68DE750A}"/>
              </a:ext>
            </a:extLst>
          </p:cNvPr>
          <p:cNvCxnSpPr>
            <a:cxnSpLocks/>
          </p:cNvCxnSpPr>
          <p:nvPr/>
        </p:nvCxnSpPr>
        <p:spPr>
          <a:xfrm>
            <a:off x="0" y="516281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38F9871-8DA9-0A11-E670-EB70B018C94A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21175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F4B2A6-82DF-2604-4138-08FDC02813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7B94230-E2E3-D145-B680-16DD9282B6F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600" y="501650"/>
                <a:ext cx="8077200" cy="5213350"/>
              </a:xfrm>
            </p:spPr>
            <p:txBody>
              <a:bodyPr>
                <a:normAutofit fontScale="92500"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 an ideal plug-flow reactor, all the species of materials leaving the reactor have been inside it for exactly the same amount of time.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It is determined from  reactor volume and volumetric flow rate.</a:t>
                </a: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 space time is the ratio of a  reactor volume  to constant  volumetric flow rate 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𝜏</m:t>
                    </m:r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sym typeface="Symbol" panose="05050102010706020507" pitchFamily="18" charset="2"/>
                              </a:rPr>
                              <m:t>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𝑜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(5.1)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l-GR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τ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 space time, V is volume of a  reactor, and 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</a:t>
                </a:r>
                <a:r>
                  <a:rPr lang="en-US" sz="24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volumetric flow rate 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7B94230-E2E3-D145-B680-16DD9282B6F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0" y="501650"/>
                <a:ext cx="8077200" cy="5213350"/>
              </a:xfrm>
              <a:blipFill>
                <a:blip r:embed="rId2"/>
                <a:stretch>
                  <a:fillRect l="-981" r="-9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4DD4CA-136E-0F0B-A532-2694B03B2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11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358516C-7E30-4BB7-BBE9-8099B47EA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457199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5FB0A6A7-077D-4A6E-3D20-A44ACC4A6056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11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4D1FA1F-FC4B-8272-5918-EC50C7C497F5}"/>
              </a:ext>
            </a:extLst>
          </p:cNvPr>
          <p:cNvCxnSpPr>
            <a:cxnSpLocks/>
          </p:cNvCxnSpPr>
          <p:nvPr/>
        </p:nvCxnSpPr>
        <p:spPr>
          <a:xfrm>
            <a:off x="0" y="516281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94E206C-4A1A-1174-9973-7C348F77D29A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83166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0D5889-06CC-BB54-A62A-28BADDF24B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914400"/>
            <a:ext cx="8763000" cy="544195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plug flow reactor, the composition of the fluid varies from point to point along a flow path.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Consequently, the material balance for a reaction component must be made for a differential element of volume,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the reactor as a whole the differential section of reactor of volume, differential element of volume  must be integrated.</a:t>
            </a: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process design of an ideal PFR is conducted using materials and energy balance equations.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A356C79-D1E2-313D-F552-C066370CE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12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48D4C51-D93A-C681-AE3F-24DA39E03E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457199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5.3  Design of Isothermal  Ideal PFR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7F8AF9D8-017B-CB16-216D-7409219E6AFD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12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150C90D-E870-0F21-B430-6720A576CB71}"/>
              </a:ext>
            </a:extLst>
          </p:cNvPr>
          <p:cNvCxnSpPr>
            <a:cxnSpLocks/>
          </p:cNvCxnSpPr>
          <p:nvPr/>
        </p:nvCxnSpPr>
        <p:spPr>
          <a:xfrm>
            <a:off x="0" y="8382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74F2AF7-BA3F-AC02-A083-E31BDF1E26E3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29045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83F77D-2692-46DA-B7B3-8DA22A2070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D8A9EC9-E707-6149-94F7-AA55CA4302F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670772"/>
                <a:ext cx="8763000" cy="5685577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Plug flow reactor is an open system.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</a:rPr>
                      <m:t>𝑛</m:t>
                    </m:r>
                    <m:r>
                      <a:rPr lang="en-US" sz="2400" i="1">
                        <a:latin typeface="Cambria Math"/>
                      </a:rPr>
                      <m:t>−</m:t>
                    </m:r>
                    <m:r>
                      <a:rPr lang="en-US" sz="2400" i="1">
                        <a:latin typeface="Cambria Math"/>
                      </a:rPr>
                      <m:t>𝑂𝑢𝑡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±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𝑔𝑒𝑛𝑒𝑟𝑎𝑡𝑖𝑜𝑛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𝑐𝑜𝑛𝑠𝑢𝑚𝑝𝑡𝑖𝑜𝑛</m:t>
                    </m:r>
                    <m:r>
                      <a:rPr lang="en-US" sz="2400" i="1">
                        <a:latin typeface="Cambria Math"/>
                      </a:rPr>
                      <m:t>=</m:t>
                    </m:r>
                    <m:r>
                      <a:rPr lang="en-US" sz="2400" i="1">
                        <a:latin typeface="Cambria Math"/>
                      </a:rPr>
                      <m:t>𝐴𝑐𝑐𝑢𝑚𝑢𝑙𝑎𝑡𝑖𝑜𝑛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general material balance on species i is given by:    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en-US" sz="240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</m:t>
                    </m:r>
                    <m:r>
                      <m:rPr>
                        <m:sty m:val="p"/>
                      </m:rPr>
                      <a:rPr lang="en-US" sz="2400" b="0" i="0" baseline="-25000" smtClean="0"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2400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en-US" sz="240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</m:t>
                    </m:r>
                    <m:r>
                      <m:rPr>
                        <m:sty m:val="p"/>
                      </m:rPr>
                      <a:rPr lang="en-US" sz="2400" b="0" i="0" baseline="-25000" smtClean="0"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2400" b="0" i="0" baseline="-25000" smtClean="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400" b="0" i="0" baseline="-25000" smtClean="0">
                        <a:latin typeface="Cambria Math" panose="02040503050406030204" pitchFamily="18" charset="0"/>
                      </a:rPr>
                      <m:t>dV</m:t>
                    </m:r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</a:rPr>
                      <m:t>d</m:t>
                    </m:r>
                    <m:r>
                      <m:rPr>
                        <m:sty m:val="p"/>
                      </m:rPr>
                      <a:rPr lang="en-US" sz="2400">
                        <a:latin typeface="Cambria Math"/>
                      </a:rPr>
                      <m:t>V</m:t>
                    </m:r>
                    <m:r>
                      <a:rPr lang="en-US" sz="240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/>
                              </a:rPr>
                              <m:t>d</m:t>
                            </m:r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b="0" i="0" smtClean="0">
                                <a:latin typeface="Cambria Math" panose="02040503050406030204" pitchFamily="18" charset="0"/>
                              </a:rPr>
                              <m:t>i</m:t>
                            </m:r>
                          </m:sub>
                        </m:sSub>
                      </m:num>
                      <m:den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dt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(5.2)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Since  PFR is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steady state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 the rate of accumulation is zero.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material balance equation of  species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for PFR is given by: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</m:t>
                    </m:r>
                    <m:r>
                      <m:rPr>
                        <m:sty m:val="p"/>
                      </m:rPr>
                      <a:rPr lang="en-US" sz="2400" baseline="-25000"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2400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</m:t>
                    </m:r>
                    <m:r>
                      <m:rPr>
                        <m:sty m:val="p"/>
                      </m:rPr>
                      <a:rPr lang="en-US" sz="2400" baseline="-25000"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2400" baseline="-2500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400" baseline="-25000">
                        <a:latin typeface="Cambria Math" panose="02040503050406030204" pitchFamily="18" charset="0"/>
                      </a:rPr>
                      <m:t>dV</m:t>
                    </m:r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</a:rPr>
                      <m:t>d</m:t>
                    </m:r>
                    <m:r>
                      <m:rPr>
                        <m:sty m:val="p"/>
                      </m:rPr>
                      <a:rPr lang="en-US" sz="2400">
                        <a:latin typeface="Cambria Math"/>
                      </a:rPr>
                      <m:t>V</m:t>
                    </m:r>
                    <m:r>
                      <a:rPr lang="en-US" sz="2400">
                        <a:latin typeface="Cambria Math"/>
                      </a:rPr>
                      <m:t>=0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(5.3)</a:t>
                </a: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D8A9EC9-E707-6149-94F7-AA55CA4302F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670772"/>
                <a:ext cx="8763000" cy="5685577"/>
              </a:xfrm>
              <a:blipFill>
                <a:blip r:embed="rId2"/>
                <a:stretch>
                  <a:fillRect l="-11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4916E2-9FD4-DA27-D1D1-376D28FF4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13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991DDC8-694B-17B6-CEA5-65637A4DFB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5110"/>
            <a:ext cx="8229600" cy="457199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5.3.1.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Materials balance equation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94752884-B245-4F15-1D2B-668695C6F6D1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13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D63D9AD-173E-73D2-5C6A-17277E8C7FA2}"/>
              </a:ext>
            </a:extLst>
          </p:cNvPr>
          <p:cNvCxnSpPr>
            <a:cxnSpLocks/>
          </p:cNvCxnSpPr>
          <p:nvPr/>
        </p:nvCxnSpPr>
        <p:spPr>
          <a:xfrm>
            <a:off x="0" y="622309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A50F313-FE7C-6CAD-31BD-3E75D5472E4C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83173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10BC77-9D02-8CE2-C420-053FEA922B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365A1D5-8D5F-4E02-DD8F-BB8A7B124DA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609600"/>
                <a:ext cx="8763000" cy="5746750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material balance equation of  species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for PFR is given by: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</m:t>
                    </m:r>
                    <m:r>
                      <m:rPr>
                        <m:sty m:val="p"/>
                      </m:rPr>
                      <a:rPr lang="en-US" sz="2400" baseline="-25000"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2400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</m:t>
                    </m:r>
                    <m:r>
                      <m:rPr>
                        <m:sty m:val="p"/>
                      </m:rPr>
                      <a:rPr lang="en-US" sz="2400" baseline="-25000"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2400" baseline="-2500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400" baseline="-25000">
                        <a:latin typeface="Cambria Math" panose="02040503050406030204" pitchFamily="18" charset="0"/>
                      </a:rPr>
                      <m:t>dV</m:t>
                    </m:r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=−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</a:rPr>
                      <m:t>d</m:t>
                    </m:r>
                    <m:r>
                      <m:rPr>
                        <m:sty m:val="p"/>
                      </m:rPr>
                      <a:rPr lang="en-US" sz="2400">
                        <a:latin typeface="Cambria Math"/>
                      </a:rPr>
                      <m:t>V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(5.4)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re-arranging  equation (5.4), you get: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</a:rPr>
                              <m:t>i</m:t>
                            </m:r>
                          </m:sub>
                        </m:sSub>
                        <m:r>
                          <a:rPr lang="en-US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</m:t>
                        </m:r>
                        <m:r>
                          <m:rPr>
                            <m:sty m:val="p"/>
                          </m:rPr>
                          <a:rPr lang="en-US" sz="2400" baseline="-25000">
                            <a:latin typeface="Cambria Math" panose="02040503050406030204" pitchFamily="18" charset="0"/>
                          </a:rPr>
                          <m:t>V</m:t>
                        </m:r>
                        <m:r>
                          <a:rPr lang="en-US" sz="2400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</a:rPr>
                              <m:t>i</m:t>
                            </m:r>
                          </m:sub>
                        </m:sSub>
                        <m:r>
                          <a:rPr lang="en-US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</m:t>
                        </m:r>
                        <m:r>
                          <m:rPr>
                            <m:sty m:val="p"/>
                          </m:rPr>
                          <a:rPr lang="en-US" sz="2400" baseline="-25000">
                            <a:latin typeface="Cambria Math" panose="02040503050406030204" pitchFamily="18" charset="0"/>
                          </a:rPr>
                          <m:t>V</m:t>
                        </m:r>
                        <m:r>
                          <a:rPr lang="en-US" sz="240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sz="2400" baseline="-25000">
                            <a:latin typeface="Cambria Math" panose="02040503050406030204" pitchFamily="18" charset="0"/>
                          </a:rPr>
                          <m:t>dV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𝑑𝑉</m:t>
                        </m:r>
                      </m:den>
                    </m:f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2400" dirty="0"/>
                  <a:t> -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(5.5)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Let’s take the limit of the differential volume to  write the material balance equation of species in differential form.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2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4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2400" i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𝑑𝑉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→0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sz="24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(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latin typeface="Cambria Math"/>
                                  </a:rPr>
                                  <m:t>F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latin typeface="Cambria Math" panose="02040503050406030204" pitchFamily="18" charset="0"/>
                                  </a:rPr>
                                  <m:t>i</m:t>
                                </m:r>
                              </m:sub>
                            </m:sSub>
                            <m:r>
                              <a:rPr lang="en-US" sz="2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</m:t>
                            </m:r>
                            <m:r>
                              <m:rPr>
                                <m:sty m:val="p"/>
                              </m:rPr>
                              <a:rPr lang="en-US" sz="2400" baseline="-25000">
                                <a:latin typeface="Cambria Math" panose="02040503050406030204" pitchFamily="18" charset="0"/>
                              </a:rPr>
                              <m:t>V</m:t>
                            </m:r>
                            <m:r>
                              <a:rPr lang="en-US" sz="2400">
                                <a:latin typeface="Cambria Math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latin typeface="Cambria Math"/>
                                  </a:rPr>
                                  <m:t>F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latin typeface="Cambria Math" panose="02040503050406030204" pitchFamily="18" charset="0"/>
                                  </a:rPr>
                                  <m:t>i</m:t>
                                </m:r>
                              </m:sub>
                            </m:sSub>
                            <m:r>
                              <a:rPr lang="en-US" sz="2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</m:t>
                            </m:r>
                            <m:r>
                              <m:rPr>
                                <m:sty m:val="p"/>
                              </m:rPr>
                              <a:rPr lang="en-US" sz="2400" baseline="-25000">
                                <a:latin typeface="Cambria Math" panose="02040503050406030204" pitchFamily="18" charset="0"/>
                              </a:rPr>
                              <m:t>V</m:t>
                            </m:r>
                            <m:r>
                              <a:rPr lang="en-US" sz="240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m:rPr>
                                <m:sty m:val="p"/>
                              </m:rPr>
                              <a:rPr lang="en-US" sz="2400" baseline="-25000">
                                <a:latin typeface="Cambria Math" panose="02040503050406030204" pitchFamily="18" charset="0"/>
                              </a:rPr>
                              <m:t>dV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num>
                          <m:den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𝑑𝑉</m:t>
                            </m:r>
                          </m:den>
                        </m:f>
                      </m:e>
                    </m:func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0" i="1" dirty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dirty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𝑑𝐹</m:t>
                            </m:r>
                          </m:e>
                          <m:sub>
                            <m:r>
                              <a:rPr lang="en-US" sz="2400" b="0" i="1" dirty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</m:num>
                      <m:den>
                        <m:r>
                          <a:rPr lang="en-US" sz="24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𝑑𝑉</m:t>
                        </m:r>
                      </m:den>
                    </m:f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(5.6)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F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molar flow rate of species at any elemental volume,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dV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V is volume of a PFR, and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the reaction rate of a species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365A1D5-8D5F-4E02-DD8F-BB8A7B124DA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609600"/>
                <a:ext cx="8763000" cy="5746750"/>
              </a:xfrm>
              <a:blipFill>
                <a:blip r:embed="rId2"/>
                <a:stretch>
                  <a:fillRect l="-1113" t="-848" r="-10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970289-2D17-4FC6-DCC6-1025F3099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14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83F6855-4C58-26D5-C256-81C4E18A9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8388"/>
            <a:ext cx="8229600" cy="32468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Cont’d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45517435-F346-D927-32A0-F8C2266A14F8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14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46C9054-55B4-241F-796E-1B7ABCFF22CF}"/>
              </a:ext>
            </a:extLst>
          </p:cNvPr>
          <p:cNvCxnSpPr>
            <a:cxnSpLocks/>
          </p:cNvCxnSpPr>
          <p:nvPr/>
        </p:nvCxnSpPr>
        <p:spPr>
          <a:xfrm>
            <a:off x="38100" y="6096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2228197-DA98-CFC7-2560-EF2D204C1938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1776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824494-CDF6-C84E-A405-1C260A047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D667C6B-0B25-C5C0-CDB2-083144BB5B7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685800"/>
                <a:ext cx="8763000" cy="5670550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To find the volume the PFR, let’s  re-arrange and integrate equation (5.6) 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nary>
                      <m:naryPr>
                        <m:ctrlPr>
                          <a:rPr lang="en-US" sz="2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𝑉</m:t>
                        </m:r>
                      </m:sup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𝑑𝑉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=</m:t>
                        </m:r>
                        <m:nary>
                          <m:nary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naryPr>
                          <m:sub>
                            <m:sSub>
                              <m:sSubPr>
                                <m:ctrlPr>
                                  <a:rPr lang="en-US" sz="240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𝑖𝑜</m:t>
                                </m:r>
                              </m:sub>
                            </m:sSub>
                          </m:sub>
                          <m:sup>
                            <m:sSub>
                              <m:sSubPr>
                                <m:ctrlPr>
                                  <a:rPr lang="en-US" sz="240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𝑖</m:t>
                                </m:r>
                              </m:sub>
                            </m:sSub>
                          </m:sup>
                          <m:e>
                            <m:f>
                              <m:fPr>
                                <m:ctrlPr>
                                  <a:rPr lang="en-US" sz="240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𝑑𝐹</m:t>
                                    </m:r>
                                  </m:e>
                                  <m:sub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(</m:t>
                                </m:r>
                                <m:sSub>
                                  <m:sSubPr>
                                    <m:ctrlPr>
                                      <a:rPr lang="en-US" sz="24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𝑟</m:t>
                                    </m:r>
                                  </m:e>
                                  <m:sub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)</m:t>
                                </m:r>
                              </m:den>
                            </m:f>
                          </m:e>
                        </m:nary>
                      </m:e>
                    </m:nary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(5.7) 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After integration of  equation (5.7) , the volume of a PFR is given by: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V=</a:t>
                </a:r>
                <a14:m>
                  <m:oMath xmlns:m="http://schemas.openxmlformats.org/officeDocument/2006/math">
                    <m:nary>
                      <m:nary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𝑖𝑜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𝑑𝐹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𝑖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(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𝑖</m:t>
                                </m:r>
                              </m:sub>
                            </m:sSub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)</m:t>
                            </m:r>
                          </m:den>
                        </m:f>
                      </m:e>
                    </m:nary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(5.8) 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F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 initial molar flow rate of species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F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molar flow rate of species at any elemental volume,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dV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V is volume of a PFR, and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the reaction rate of a species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D667C6B-0B25-C5C0-CDB2-083144BB5B7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685800"/>
                <a:ext cx="8763000" cy="5670550"/>
              </a:xfrm>
              <a:blipFill>
                <a:blip r:embed="rId2"/>
                <a:stretch>
                  <a:fillRect l="-1113" t="-860" r="-10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59BC07-B02A-7E51-71F5-2C5FA5DBC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15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48BBFD6-6D40-5BF9-B8EB-5B0397074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8388"/>
            <a:ext cx="8229600" cy="32468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Cont’d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AB35F854-1723-B93D-8296-AF4310C71FF8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15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6CF4569-BA8A-D1EA-D5E4-3C21C4CD5378}"/>
              </a:ext>
            </a:extLst>
          </p:cNvPr>
          <p:cNvCxnSpPr>
            <a:cxnSpLocks/>
          </p:cNvCxnSpPr>
          <p:nvPr/>
        </p:nvCxnSpPr>
        <p:spPr>
          <a:xfrm>
            <a:off x="38100" y="6096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7C578C0-16E9-0565-906D-80A41504C494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07967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AA029D-F755-B5B9-0D4E-14A0026998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28333D-9FCA-7C67-A1BC-3354A2F619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563364"/>
            <a:ext cx="8610600" cy="56683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spc="-1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 the following simple reaction which is take placed in the   PFR as shown in </a:t>
            </a:r>
            <a:r>
              <a:rPr lang="en-US" sz="2400" b="1" spc="-1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equation (5.9). </a:t>
            </a:r>
          </a:p>
          <a:p>
            <a:pPr marL="0" indent="0">
              <a:buNone/>
            </a:pPr>
            <a:r>
              <a:rPr lang="en-US" sz="2400" spc="-1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A------------------&gt; P                                                     (5.9)</a:t>
            </a:r>
          </a:p>
          <a:p>
            <a:pPr marL="0" indent="0">
              <a:buNone/>
            </a:pPr>
            <a:r>
              <a:rPr lang="en-US" sz="2400" spc="-1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Where: A is reactant and P is product. </a:t>
            </a:r>
          </a:p>
          <a:p>
            <a:pPr marL="0" indent="0" algn="just">
              <a:buNone/>
            </a:pPr>
            <a:r>
              <a:rPr lang="en-US" sz="2400" spc="-1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 chemical  reaction   species A which flows  across  in  a  differential  </a:t>
            </a:r>
            <a:r>
              <a:rPr lang="en-US" sz="2400" b="1" spc="-1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elemental volume (</a:t>
            </a:r>
            <a:r>
              <a:rPr lang="en-US" sz="2400" b="1" spc="-1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</a:t>
            </a:r>
            <a:r>
              <a:rPr lang="en-US" sz="2400" b="1" spc="-1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 </a:t>
            </a:r>
            <a:r>
              <a:rPr lang="en-US" sz="2400" spc="-1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depicted  in </a:t>
            </a:r>
            <a:r>
              <a:rPr lang="en-US" sz="2400" b="1" spc="-1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5.4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Levenspiel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2011, pg.101)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endParaRPr lang="en-US" sz="2400" spc="-1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D02740-96A7-BB27-495D-2FE0995DE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16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65BBCAF-E426-9608-2116-2B5A3B10F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139" y="102152"/>
            <a:ext cx="8229600" cy="288087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Cont’d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3EDE16C3-518B-DACB-FE6C-2D3E6A462467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16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9AD7865-9D38-D671-9727-2CB3F23B2AA3}"/>
              </a:ext>
            </a:extLst>
          </p:cNvPr>
          <p:cNvCxnSpPr>
            <a:cxnSpLocks/>
          </p:cNvCxnSpPr>
          <p:nvPr/>
        </p:nvCxnSpPr>
        <p:spPr>
          <a:xfrm>
            <a:off x="0" y="514901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7C20862-CC08-2355-1548-42DD3476EBB3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B23B86D7-C50B-AF70-DCC5-3487B83EBE9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79" t="10001" b="9999"/>
          <a:stretch>
            <a:fillRect/>
          </a:stretch>
        </p:blipFill>
        <p:spPr>
          <a:xfrm>
            <a:off x="304799" y="3432311"/>
            <a:ext cx="5597228" cy="178264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85211AB-CB33-B9D9-528E-16EAE468E970}"/>
              </a:ext>
            </a:extLst>
          </p:cNvPr>
          <p:cNvSpPr txBox="1"/>
          <p:nvPr/>
        </p:nvSpPr>
        <p:spPr>
          <a:xfrm>
            <a:off x="457200" y="5339616"/>
            <a:ext cx="5029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Figure 5.4.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Chemical reaction in differential volume of PFR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833816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6878E9-EFBA-5006-DCEA-653D443866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746EF9F-133F-3D70-BCD2-B047D54AA15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550112"/>
                <a:ext cx="8763000" cy="5806238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Material balance can be applied to a differential section of the reactor volume </a:t>
                </a:r>
                <a:r>
                  <a:rPr lang="en-US" sz="24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dV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(Figure 5.4).</a:t>
                </a: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material balance equation of  species A for PFR is given by: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 panose="02040503050406030204" pitchFamily="18" charset="0"/>
                          </a:rPr>
                          <m:t>A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</m:t>
                    </m:r>
                    <m:r>
                      <m:rPr>
                        <m:sty m:val="p"/>
                      </m:rPr>
                      <a:rPr lang="en-US" sz="2400" baseline="-25000"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2400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 panose="02040503050406030204" pitchFamily="18" charset="0"/>
                          </a:rPr>
                          <m:t>A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</m:t>
                    </m:r>
                    <m:r>
                      <m:rPr>
                        <m:sty m:val="p"/>
                      </m:rPr>
                      <a:rPr lang="en-US" sz="2400" baseline="-25000"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2400" baseline="-2500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400" baseline="-25000">
                        <a:latin typeface="Cambria Math" panose="02040503050406030204" pitchFamily="18" charset="0"/>
                      </a:rPr>
                      <m:t>dV</m:t>
                    </m:r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 panose="02040503050406030204" pitchFamily="18" charset="0"/>
                          </a:rPr>
                          <m:t>A</m:t>
                        </m:r>
                      </m:sub>
                    </m:sSub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</a:rPr>
                      <m:t>d</m:t>
                    </m:r>
                    <m:r>
                      <m:rPr>
                        <m:sty m:val="p"/>
                      </m:rPr>
                      <a:rPr lang="en-US" sz="2400">
                        <a:latin typeface="Cambria Math"/>
                      </a:rPr>
                      <m:t>V</m:t>
                    </m:r>
                    <m:r>
                      <a:rPr lang="en-US" sz="2400">
                        <a:latin typeface="Cambria Math"/>
                      </a:rPr>
                      <m:t>=0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(5.10)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re-arranging  equation (5.10), you get: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b="0" i="0" smtClean="0">
                                <a:latin typeface="Cambria Math" panose="02040503050406030204" pitchFamily="18" charset="0"/>
                              </a:rPr>
                              <m:t>A</m:t>
                            </m:r>
                          </m:sub>
                        </m:sSub>
                        <m:r>
                          <a:rPr lang="en-US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</m:t>
                        </m:r>
                        <m:r>
                          <m:rPr>
                            <m:sty m:val="p"/>
                          </m:rPr>
                          <a:rPr lang="en-US" sz="2400" baseline="-25000">
                            <a:latin typeface="Cambria Math" panose="02040503050406030204" pitchFamily="18" charset="0"/>
                          </a:rPr>
                          <m:t>V</m:t>
                        </m:r>
                        <m:r>
                          <a:rPr lang="en-US" sz="2400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b="0" i="0" smtClean="0">
                                <a:latin typeface="Cambria Math" panose="02040503050406030204" pitchFamily="18" charset="0"/>
                              </a:rPr>
                              <m:t>A</m:t>
                            </m:r>
                          </m:sub>
                        </m:sSub>
                        <m:r>
                          <a:rPr lang="en-US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</m:t>
                        </m:r>
                        <m:r>
                          <m:rPr>
                            <m:sty m:val="p"/>
                          </m:rPr>
                          <a:rPr lang="en-US" sz="2400" baseline="-25000">
                            <a:latin typeface="Cambria Math" panose="02040503050406030204" pitchFamily="18" charset="0"/>
                          </a:rPr>
                          <m:t>V</m:t>
                        </m:r>
                        <m:r>
                          <a:rPr lang="en-US" sz="240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sz="2400" baseline="-25000">
                            <a:latin typeface="Cambria Math" panose="02040503050406030204" pitchFamily="18" charset="0"/>
                          </a:rPr>
                          <m:t>dV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𝑑𝑉</m:t>
                        </m:r>
                      </m:den>
                    </m:f>
                  </m:oMath>
                </a14:m>
                <a:r>
                  <a:rPr lang="en-US" sz="2400" dirty="0"/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0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 panose="02040503050406030204" pitchFamily="18" charset="0"/>
                          </a:rPr>
                          <m:t>A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(5.11)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Let’s take the limit of the differential volume to  write the material balance equation of species in differential form.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𝑑𝑉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→0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(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latin typeface="Cambria Math"/>
                                  </a:rPr>
                                  <m:t>F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latin typeface="Cambria Math" panose="02040503050406030204" pitchFamily="18" charset="0"/>
                                  </a:rPr>
                                  <m:t>A</m:t>
                                </m:r>
                              </m:sub>
                            </m:sSub>
                            <m:r>
                              <a:rPr lang="en-US" sz="2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</m:t>
                            </m:r>
                            <m:r>
                              <m:rPr>
                                <m:sty m:val="p"/>
                              </m:rPr>
                              <a:rPr lang="en-US" sz="2400" baseline="-25000">
                                <a:latin typeface="Cambria Math" panose="02040503050406030204" pitchFamily="18" charset="0"/>
                              </a:rPr>
                              <m:t>V</m:t>
                            </m:r>
                            <m:r>
                              <a:rPr lang="en-US" sz="2400">
                                <a:latin typeface="Cambria Math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latin typeface="Cambria Math"/>
                                  </a:rPr>
                                  <m:t>F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latin typeface="Cambria Math" panose="02040503050406030204" pitchFamily="18" charset="0"/>
                                  </a:rPr>
                                  <m:t>A</m:t>
                                </m:r>
                              </m:sub>
                            </m:sSub>
                            <m:r>
                              <a:rPr lang="en-US" sz="2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</m:t>
                            </m:r>
                            <m:r>
                              <m:rPr>
                                <m:sty m:val="p"/>
                              </m:rPr>
                              <a:rPr lang="en-US" sz="2400" baseline="-25000">
                                <a:latin typeface="Cambria Math" panose="02040503050406030204" pitchFamily="18" charset="0"/>
                              </a:rPr>
                              <m:t>V</m:t>
                            </m:r>
                            <m:r>
                              <a:rPr lang="en-US" sz="240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m:rPr>
                                <m:sty m:val="p"/>
                              </m:rPr>
                              <a:rPr lang="en-US" sz="2400" baseline="-25000">
                                <a:latin typeface="Cambria Math" panose="02040503050406030204" pitchFamily="18" charset="0"/>
                              </a:rPr>
                              <m:t>dV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num>
                          <m:den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𝑑𝑉</m:t>
                            </m:r>
                          </m:den>
                        </m:f>
                      </m:e>
                    </m:func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𝑑𝐹</m:t>
                            </m:r>
                          </m:e>
                          <m:sub>
                            <m:r>
                              <a:rPr lang="en-US" sz="24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𝑑𝑉</m:t>
                        </m:r>
                      </m:den>
                    </m:f>
                    <m:r>
                      <a:rPr lang="en-US" sz="24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</a:rPr>
                          <m:t>A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(5.12)</a:t>
                </a: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746EF9F-133F-3D70-BCD2-B047D54AA15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50112"/>
                <a:ext cx="8763000" cy="5806238"/>
              </a:xfrm>
              <a:blipFill>
                <a:blip r:embed="rId2"/>
                <a:stretch>
                  <a:fillRect l="-1113" t="-839" r="-4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8FEB58-A58C-1A61-CD7F-F13DFB1A5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17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C29B234-BC3B-10A4-8765-4BE0B34BE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6525"/>
            <a:ext cx="8229600" cy="365124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Cont’d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ED8CA509-BD08-D67B-E22F-24FF4D61CA42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17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8374B87-475B-7B15-DC5B-C1F985424169}"/>
              </a:ext>
            </a:extLst>
          </p:cNvPr>
          <p:cNvCxnSpPr>
            <a:cxnSpLocks/>
          </p:cNvCxnSpPr>
          <p:nvPr/>
        </p:nvCxnSpPr>
        <p:spPr>
          <a:xfrm>
            <a:off x="0" y="514901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A5F3107-19D8-7099-10F7-A2AEE10E7A22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89274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5D884A-FC61-B40F-DACA-AE288108FA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C127BB3-EE5C-06EF-2EC7-DACA1FC38C6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544719"/>
                <a:ext cx="8763000" cy="5811631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find the volume the PFR for species A, let’s  re-arrange and integrate equation (5.12) 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nary>
                      <m:nary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  <m:sup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𝑉</m:t>
                        </m:r>
                      </m:sup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𝑑𝑉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=</m:t>
                        </m:r>
                        <m:nary>
                          <m:nary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naryPr>
                          <m: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𝐴</m:t>
                                </m:r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𝑜</m:t>
                                </m:r>
                              </m:sub>
                            </m:sSub>
                          </m:sub>
                          <m:sup>
                            <m:sSub>
                              <m:sSubPr>
                                <m:ctrlPr>
                                  <a:rPr lang="en-US" sz="240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𝐴</m:t>
                                </m:r>
                              </m:sub>
                            </m:sSub>
                          </m:sup>
                          <m:e>
                            <m:f>
                              <m:f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sz="2400" i="1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𝑑𝐹</m:t>
                                    </m:r>
                                  </m:e>
                                  <m:sub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𝐴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(</m:t>
                                </m:r>
                                <m:sSub>
                                  <m:sSubPr>
                                    <m:ctrlPr>
                                      <a:rPr lang="en-US" sz="2400" i="1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𝑟</m:t>
                                    </m:r>
                                  </m:e>
                                  <m:sub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𝐴</m:t>
                                    </m:r>
                                  </m:sub>
                                </m:sSub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)</m:t>
                                </m:r>
                              </m:den>
                            </m:f>
                          </m:e>
                        </m:nary>
                      </m:e>
                    </m:nary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(5.13) 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After integration of  equation (5.13) , the volume of a PFR is given by: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V=</a:t>
                </a:r>
                <a14:m>
                  <m:oMath xmlns:m="http://schemas.openxmlformats.org/officeDocument/2006/math">
                    <m:nary>
                      <m:nary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𝑜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𝑑𝐹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𝐴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(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𝐴</m:t>
                                </m:r>
                              </m:sub>
                            </m:sSub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)</m:t>
                            </m:r>
                          </m:den>
                        </m:f>
                      </m:e>
                    </m:nary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(5.14) 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 initial molar flow rate of species A, F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molar flow rate of species at any elemental volume,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dV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V is volume of a PFR, and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the reaction rate of a species A.</a:t>
                </a: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C127BB3-EE5C-06EF-2EC7-DACA1FC38C6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44719"/>
                <a:ext cx="8763000" cy="5811631"/>
              </a:xfrm>
              <a:blipFill>
                <a:blip r:embed="rId2"/>
                <a:stretch>
                  <a:fillRect l="-1113" t="-839" r="-10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DCEFC1-EDEA-EDBE-6839-ED2F8660A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18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45C326D-1FFA-93E3-A391-37B21BD00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6526"/>
            <a:ext cx="8229600" cy="365124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Cont’d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C027D8D-8606-2431-5328-94B92C6A17BF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18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A1C7894-3DA3-816C-99CB-5C14C74CC94E}"/>
              </a:ext>
            </a:extLst>
          </p:cNvPr>
          <p:cNvCxnSpPr>
            <a:cxnSpLocks/>
          </p:cNvCxnSpPr>
          <p:nvPr/>
        </p:nvCxnSpPr>
        <p:spPr>
          <a:xfrm>
            <a:off x="0" y="544719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B3BD196-BEC4-FB91-17EE-0F57B8063AC7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28897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9C93AE-C95A-322C-EADF-8FA7C046A3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2B53C2C-AE47-9EF4-E85F-055BC99A190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619541"/>
                <a:ext cx="8763000" cy="5736809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𝐴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𝐴𝑜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(1−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𝐴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(5.15)</a:t>
                </a:r>
              </a:p>
              <a:p>
                <a:pPr marL="0" indent="0">
                  <a:buNone/>
                </a:pP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By differentiating equation (5.15), you get: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𝑑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𝐴𝑜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𝑑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(5.16)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By substituting equation (5.16) into equation (5.14), you get: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400" b="1" i="0" smtClean="0">
                        <a:solidFill>
                          <a:srgbClr val="0070C0"/>
                        </a:solidFill>
                        <a:latin typeface="Cambria Math"/>
                        <a:ea typeface="Tahoma" pitchFamily="34" charset="0"/>
                        <a:cs typeface="Tahoma" pitchFamily="34" charset="0"/>
                      </a:rPr>
                      <m:t>𝐕</m:t>
                    </m:r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/>
                        <a:ea typeface="Tahoma" pitchFamily="34" charset="0"/>
                        <a:cs typeface="Tahoma" pitchFamily="34" charset="0"/>
                      </a:rPr>
                      <m:t>=</m:t>
                    </m:r>
                    <m:sSub>
                      <m:sSubPr>
                        <m:ctrlP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𝑭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𝑨</m:t>
                        </m:r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𝟎</m:t>
                        </m:r>
                      </m:sub>
                    </m:sSub>
                    <m:nary>
                      <m:naryPr>
                        <m:limLoc m:val="undOvr"/>
                        <m:ctrlP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naryPr>
                      <m:sub>
                        <m:r>
                          <m:rPr>
                            <m:brk m:alnAt="24"/>
                          </m:rP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𝟎</m:t>
                        </m:r>
                      </m:sub>
                      <m:sup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𝑨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b="1" i="1" smtClean="0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 smtClean="0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𝒅𝑿</m:t>
                                </m:r>
                              </m:e>
                              <m:sub>
                                <m:r>
                                  <a:rPr lang="en-US" sz="2400" b="1" i="1" smtClean="0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𝑨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b="1" i="1" smtClean="0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 smtClean="0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  <m:t>(</m:t>
                                </m:r>
                                <m:r>
                                  <a:rPr lang="en-US" sz="2400" b="1" i="1" smtClean="0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−</m:t>
                                </m:r>
                                <m:r>
                                  <a:rPr lang="en-US" sz="2400" b="1" i="1" smtClean="0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US" sz="2400" b="1" i="1" smtClean="0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𝑨</m:t>
                                </m:r>
                              </m:sub>
                            </m:sSub>
                            <m: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)</m:t>
                            </m:r>
                          </m:den>
                        </m:f>
                      </m:e>
                    </m:nary>
                  </m:oMath>
                </a14:m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(5.17)</a:t>
                </a:r>
              </a:p>
              <a:p>
                <a:pPr marL="0" indent="0"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This is the basic design equation of plug flow reactor  using conversion of species A.</a:t>
                </a:r>
              </a:p>
              <a:p>
                <a:pPr marL="0" indent="0">
                  <a:buNone/>
                </a:pPr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Where: V is volume of reactor, </a:t>
                </a:r>
                <a:r>
                  <a:rPr lang="en-US" sz="2400" dirty="0" err="1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</a:t>
                </a:r>
                <a:r>
                  <a:rPr lang="en-US" sz="2400" baseline="-25000" dirty="0" err="1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flow rate of  reactant A at the inlet, X</a:t>
                </a:r>
                <a:r>
                  <a:rPr lang="en-US" sz="2400" baseline="-25000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conversion of A, and (-</a:t>
                </a:r>
                <a:r>
                  <a:rPr lang="en-US" sz="2400" dirty="0" err="1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) is reaction rate of reactant A.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2B53C2C-AE47-9EF4-E85F-055BC99A190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619541"/>
                <a:ext cx="8763000" cy="5736809"/>
              </a:xfrm>
              <a:blipFill>
                <a:blip r:embed="rId2"/>
                <a:stretch>
                  <a:fillRect l="-1113" t="-8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A74B90-2F4D-C037-B2B5-E88124E6C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19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2976B2D-E5D4-0BE2-228A-D79EDD8C4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2342"/>
            <a:ext cx="8229600" cy="457199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5973A1A8-A9B2-129C-D748-921548A6DF6C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19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5B0D2AE-C94D-0FB8-FE55-F6E2A47A59A7}"/>
              </a:ext>
            </a:extLst>
          </p:cNvPr>
          <p:cNvCxnSpPr>
            <a:cxnSpLocks/>
          </p:cNvCxnSpPr>
          <p:nvPr/>
        </p:nvCxnSpPr>
        <p:spPr>
          <a:xfrm>
            <a:off x="0" y="619541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EA3061E-3794-26AA-D203-39C2DFBD48CD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50136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E414F4-5C66-E923-329D-EC670EA1FE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EE6C4D8-4263-69EC-5FD3-A1921A0E0F0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589724"/>
                <a:ext cx="8763000" cy="5766626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The molar flow rate is equal to the product of concentration and volumetric flow rate.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𝐴𝑜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𝐴𝑜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</m:t>
                    </m:r>
                  </m:oMath>
                </a14:m>
                <a:r>
                  <a:rPr lang="en-US" sz="24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        (5.18)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</m:t>
                    </m:r>
                    <m:r>
                      <a:rPr lang="en-US" sz="2400" i="1" baseline="-25000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𝑜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            (5.19)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The basic design equation in terms of space time and conversion  for constant volumetric flow rate is given by: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0070C0"/>
                        </a:solidFill>
                        <a:latin typeface="Cambria Math"/>
                        <a:ea typeface="Cambria Math"/>
                        <a:cs typeface="Tahoma" pitchFamily="34" charset="0"/>
                      </a:rPr>
                      <m:t>𝝉</m:t>
                    </m:r>
                    <m:r>
                      <a:rPr lang="en-US" sz="2400" b="1" i="1">
                        <a:solidFill>
                          <a:srgbClr val="0070C0"/>
                        </a:solidFill>
                        <a:latin typeface="Cambria Math"/>
                        <a:ea typeface="Cambria Math"/>
                        <a:cs typeface="Tahoma" pitchFamily="34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/>
                            <a:cs typeface="Tahoma" pitchFamily="34" charset="0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  <a:cs typeface="Tahoma" pitchFamily="34" charset="0"/>
                          </a:rPr>
                          <m:t>𝑽</m:t>
                        </m:r>
                      </m:num>
                      <m:den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  <a:cs typeface="Tahoma" pitchFamily="34" charset="0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  <a:cs typeface="Tahoma" pitchFamily="34" charset="0"/>
                              </a:rPr>
                              <m:t>𝟎</m:t>
                            </m:r>
                          </m:sub>
                        </m:sSub>
                      </m:den>
                    </m:f>
                    <m:r>
                      <a:rPr lang="en-US" sz="2400" b="1" i="1">
                        <a:solidFill>
                          <a:srgbClr val="0070C0"/>
                        </a:solidFill>
                        <a:latin typeface="Cambria Math"/>
                        <a:ea typeface="Cambria Math"/>
                        <a:cs typeface="Tahoma" pitchFamily="34" charset="0"/>
                      </a:rPr>
                      <m:t>=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/>
                            <a:cs typeface="Tahoma" pitchFamily="34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  <a:cs typeface="Tahoma" pitchFamily="34" charset="0"/>
                          </a:rPr>
                          <m:t>𝑪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  <a:cs typeface="Tahoma" pitchFamily="34" charset="0"/>
                          </a:rPr>
                          <m:t>𝑨</m:t>
                        </m:r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  <a:cs typeface="Tahoma" pitchFamily="34" charset="0"/>
                          </a:rPr>
                          <m:t>𝟎</m:t>
                        </m:r>
                      </m:sub>
                    </m:sSub>
                    <m:nary>
                      <m:naryPr>
                        <m:limLoc m:val="undOvr"/>
                        <m:ctrlP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/>
                            <a:cs typeface="Tahoma" pitchFamily="34" charset="0"/>
                          </a:rPr>
                        </m:ctrlPr>
                      </m:naryPr>
                      <m:sub>
                        <m:r>
                          <m:rPr>
                            <m:brk m:alnAt="24"/>
                          </m:rP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  <a:cs typeface="Tahoma" pitchFamily="34" charset="0"/>
                          </a:rPr>
                          <m:t>𝟎</m:t>
                        </m:r>
                      </m:sub>
                      <m:sup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  <a:cs typeface="Tahoma" pitchFamily="34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  <a:cs typeface="Tahoma" pitchFamily="34" charset="0"/>
                              </a:rPr>
                              <m:t>𝑨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/>
                                <a:cs typeface="Tahoma" pitchFamily="34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  <a:cs typeface="Tahoma" pitchFamily="34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Cambria Math"/>
                                    <a:cs typeface="Tahoma" pitchFamily="34" charset="0"/>
                                  </a:rPr>
                                  <m:t>𝒅𝑿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Cambria Math"/>
                                    <a:cs typeface="Tahoma" pitchFamily="34" charset="0"/>
                                  </a:rPr>
                                  <m:t>𝑨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  <a:cs typeface="Tahoma" pitchFamily="34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 smtClean="0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  <a:cs typeface="Tahoma" pitchFamily="34" charset="0"/>
                                  </a:rPr>
                                  <m:t>(</m:t>
                                </m:r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Cambria Math"/>
                                    <a:cs typeface="Tahoma" pitchFamily="34" charset="0"/>
                                  </a:rPr>
                                  <m:t>−</m:t>
                                </m:r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Cambria Math"/>
                                    <a:cs typeface="Tahoma" pitchFamily="34" charset="0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Cambria Math"/>
                                    <a:cs typeface="Tahoma" pitchFamily="34" charset="0"/>
                                  </a:rPr>
                                  <m:t>𝑨</m:t>
                                </m:r>
                              </m:sub>
                            </m:sSub>
                            <m: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/>
                                <a:cs typeface="Tahoma" pitchFamily="34" charset="0"/>
                              </a:rPr>
                              <m:t>)</m:t>
                            </m:r>
                          </m:den>
                        </m:f>
                      </m:e>
                    </m:nary>
                  </m:oMath>
                </a14:m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(5.20)</a:t>
                </a: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EE6C4D8-4263-69EC-5FD3-A1921A0E0F0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89724"/>
                <a:ext cx="8763000" cy="5766626"/>
              </a:xfrm>
              <a:blipFill>
                <a:blip r:embed="rId2"/>
                <a:stretch>
                  <a:fillRect l="-11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2D30B6-9CED-6EB1-5F6A-6380C3BC4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20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3E7A4E5-290B-F8A2-7B16-8B94E5A6D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2525"/>
            <a:ext cx="8229600" cy="457199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52E41530-078A-E0E3-689B-567373570DAA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20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B0C2E76-D03D-DBCC-3759-94C6CC424C3C}"/>
              </a:ext>
            </a:extLst>
          </p:cNvPr>
          <p:cNvCxnSpPr>
            <a:cxnSpLocks/>
          </p:cNvCxnSpPr>
          <p:nvPr/>
        </p:nvCxnSpPr>
        <p:spPr>
          <a:xfrm>
            <a:off x="0" y="589724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CDDF05D-BC1E-0415-4EAB-3362622321F4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10271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0877A8-5EC4-FFC4-EF08-4EBF688247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1355DC0-D5FF-2909-77C0-D2940CEBA1D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589724"/>
                <a:ext cx="8763000" cy="5766626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Similar, in concentration form, the basic design equation in terms of space time and concentration  for constant volume is given by:</a:t>
                </a:r>
                <a:b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</a:br>
                <a14:m>
                  <m:oMath xmlns:m="http://schemas.openxmlformats.org/officeDocument/2006/math">
                    <m:r>
                      <a:rPr lang="en-US" sz="2400" i="1">
                        <a:solidFill>
                          <a:srgbClr val="C00000"/>
                        </a:solidFill>
                        <a:latin typeface="Cambria Math"/>
                        <a:ea typeface="Cambria Math"/>
                        <a:cs typeface="Tahoma" pitchFamily="34" charset="0"/>
                      </a:rPr>
                      <m:t>𝜏</m:t>
                    </m:r>
                    <m:r>
                      <a:rPr lang="en-US" sz="2400" i="1">
                        <a:solidFill>
                          <a:srgbClr val="C00000"/>
                        </a:solidFill>
                        <a:latin typeface="Cambria Math"/>
                        <a:ea typeface="Cambria Math"/>
                        <a:cs typeface="Tahoma" pitchFamily="34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/>
                            <a:cs typeface="Tahoma" pitchFamily="34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  <a:cs typeface="Tahoma" pitchFamily="34" charset="0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en-US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  <a:cs typeface="Tahoma" pitchFamily="34" charset="0"/>
                              </a:rPr>
                              <m:t>𝜐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  <a:cs typeface="Tahoma" pitchFamily="34" charset="0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solidFill>
                          <a:srgbClr val="C00000"/>
                        </a:solidFill>
                        <a:latin typeface="Cambria Math"/>
                        <a:ea typeface="Cambria Math"/>
                        <a:cs typeface="Tahoma" pitchFamily="34" charset="0"/>
                      </a:rPr>
                      <m:t>=</m:t>
                    </m:r>
                    <m:nary>
                      <m:naryPr>
                        <m:limLoc m:val="undOvr"/>
                        <m:ctrlP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/>
                            <a:cs typeface="Tahoma" pitchFamily="34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  <a:cs typeface="Tahoma" pitchFamily="34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  <a:cs typeface="Tahoma" pitchFamily="34" charset="0"/>
                              </a:rPr>
                              <m:t>𝐴</m:t>
                            </m:r>
                            <m:r>
                              <a:rPr lang="en-US" sz="2400" i="1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  <a:cs typeface="Tahoma" pitchFamily="34" charset="0"/>
                              </a:rPr>
                              <m:t>0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  <a:cs typeface="Tahoma" pitchFamily="34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  <a:cs typeface="Tahoma" pitchFamily="34" charset="0"/>
                              </a:rPr>
                              <m:t>𝐴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/>
                                <a:cs typeface="Tahoma" pitchFamily="34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  <a:cs typeface="Tahoma" pitchFamily="34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solidFill>
                                      <a:srgbClr val="C00000"/>
                                    </a:solidFill>
                                    <a:latin typeface="Cambria Math"/>
                                    <a:ea typeface="Cambria Math"/>
                                    <a:cs typeface="Tahoma" pitchFamily="34" charset="0"/>
                                  </a:rPr>
                                  <m:t>𝑑𝐶</m:t>
                                </m:r>
                              </m:e>
                              <m:sub>
                                <m:r>
                                  <a:rPr lang="en-US" sz="2400" i="1">
                                    <a:solidFill>
                                      <a:srgbClr val="C00000"/>
                                    </a:solidFill>
                                    <a:latin typeface="Cambria Math"/>
                                    <a:ea typeface="Cambria Math"/>
                                    <a:cs typeface="Tahoma" pitchFamily="34" charset="0"/>
                                  </a:rPr>
                                  <m:t>𝐴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  <a:cs typeface="Tahoma" pitchFamily="34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  <a:cs typeface="Tahoma" pitchFamily="34" charset="0"/>
                                  </a:rPr>
                                  <m:t>(</m:t>
                                </m:r>
                                <m:r>
                                  <a:rPr lang="en-US" sz="2400" i="1">
                                    <a:solidFill>
                                      <a:srgbClr val="C00000"/>
                                    </a:solidFill>
                                    <a:latin typeface="Cambria Math"/>
                                    <a:ea typeface="Cambria Math"/>
                                    <a:cs typeface="Tahoma" pitchFamily="34" charset="0"/>
                                  </a:rPr>
                                  <m:t>−</m:t>
                                </m:r>
                                <m:r>
                                  <a:rPr lang="en-US" sz="2400" i="1">
                                    <a:solidFill>
                                      <a:srgbClr val="C00000"/>
                                    </a:solidFill>
                                    <a:latin typeface="Cambria Math"/>
                                    <a:ea typeface="Cambria Math"/>
                                    <a:cs typeface="Tahoma" pitchFamily="34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400" i="1">
                                    <a:solidFill>
                                      <a:srgbClr val="C00000"/>
                                    </a:solidFill>
                                    <a:latin typeface="Cambria Math"/>
                                    <a:ea typeface="Cambria Math"/>
                                    <a:cs typeface="Tahoma" pitchFamily="34" charset="0"/>
                                  </a:rPr>
                                  <m:t>𝐴</m:t>
                                </m:r>
                              </m:sub>
                            </m:sSub>
                            <m:r>
                              <a:rPr lang="en-US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/>
                                <a:cs typeface="Tahoma" pitchFamily="34" charset="0"/>
                              </a:rPr>
                              <m:t>)</m:t>
                            </m:r>
                          </m:den>
                        </m:f>
                      </m:e>
                    </m:nary>
                  </m:oMath>
                </a14:m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(5.21)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𝐴𝑜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(1−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   (5.22)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Where: 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 is space time  of fluids in PFR, </a:t>
                </a:r>
                <a:r>
                  <a:rPr lang="en-US" sz="24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sz="24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is initial concentration of species A, C</a:t>
                </a:r>
                <a:r>
                  <a:rPr lang="en-US" sz="24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concentration of species A at any length of PFR, </a:t>
                </a:r>
                <a:r>
                  <a:rPr lang="en-US" sz="24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reaction rate of species A.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1355DC0-D5FF-2909-77C0-D2940CEBA1D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89724"/>
                <a:ext cx="8763000" cy="5766626"/>
              </a:xfrm>
              <a:blipFill>
                <a:blip r:embed="rId2"/>
                <a:stretch>
                  <a:fillRect l="-11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F620DA6-D999-A3AD-5345-D16675B76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21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3C9A904-E177-E3D3-9ABD-92DA67BEA0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2525"/>
            <a:ext cx="8229600" cy="457199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98320C3-275D-80AD-9828-62650F5867AA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21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192CA1F-5694-375D-1959-9DD884E39F2E}"/>
              </a:ext>
            </a:extLst>
          </p:cNvPr>
          <p:cNvCxnSpPr>
            <a:cxnSpLocks/>
          </p:cNvCxnSpPr>
          <p:nvPr/>
        </p:nvCxnSpPr>
        <p:spPr>
          <a:xfrm>
            <a:off x="0" y="589724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2BCD84C-5319-D2D4-77EE-2745BABD21D4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80841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FC68FB2-7C82-9C1E-B1CB-A771A866B55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04800" y="730249"/>
                <a:ext cx="8534400" cy="5626101"/>
              </a:xfrm>
            </p:spPr>
            <p:txBody>
              <a:bodyPr>
                <a:normAutofit fontScale="85000" lnSpcReduction="10000"/>
              </a:bodyPr>
              <a:lstStyle/>
              <a:p>
                <a:pPr marL="0" indent="0" algn="just">
                  <a:buNone/>
                </a:pPr>
                <a:r>
                  <a:rPr lang="en-US" sz="31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For variable volume,  the volume variation should be considered in the basic design equation.</a:t>
                </a:r>
              </a:p>
              <a:p>
                <a:pPr marL="0" indent="0" algn="just">
                  <a:buNone/>
                </a:pPr>
                <a:r>
                  <a:rPr lang="en-US" sz="31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This kind of reactor can be used for isothermal constant pressure operations, of reactions having a single stoichiometry. </a:t>
                </a:r>
              </a:p>
              <a:p>
                <a:pPr marL="0" indent="0" algn="just">
                  <a:buNone/>
                </a:pPr>
                <a:r>
                  <a:rPr lang="en-US" sz="31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For such systems the volume is linearly related to the conversion.</a:t>
                </a:r>
              </a:p>
              <a:p>
                <a:pPr marL="0" indent="0">
                  <a:lnSpc>
                    <a:spcPct val="16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𝑉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=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𝑉</m:t>
                        </m:r>
                        <m:r>
                          <m:rPr>
                            <m:nor/>
                          </m:rPr>
                          <a:rPr lang="en-US" sz="2800" dirty="0"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(1+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</m:ctrlPr>
                      </m:sSubPr>
                      <m:e>
                        <m:r>
                          <a:rPr lang="en-US" sz="2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𝜀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𝐴</m:t>
                        </m:r>
                      </m:sub>
                    </m:sSub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𝑋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𝐴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)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(4.23)</a:t>
                </a:r>
              </a:p>
              <a:p>
                <a:pPr marL="0" indent="0">
                  <a:lnSpc>
                    <a:spcPct val="16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𝜀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𝐴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𝑋𝐴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=1</m:t>
                            </m:r>
                          </m:sub>
                        </m:sSub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𝑋𝐴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=0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𝑋𝐴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=0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31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(5.24)</a:t>
                </a:r>
              </a:p>
              <a:p>
                <a:pPr marL="0" indent="0" algn="just">
                  <a:buNone/>
                </a:pPr>
                <a:r>
                  <a:rPr lang="en-US" sz="3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 </a:t>
                </a:r>
                <a:r>
                  <a:rPr lang="en-US" sz="3100" b="1" i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</a:t>
                </a:r>
                <a:r>
                  <a:rPr lang="en-US" sz="3100" b="1" i="1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31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 the fractional change in volume of the system between no conversion and complete conversion of reactant A.</a:t>
                </a:r>
                <a:endParaRPr lang="en-US" sz="4400" dirty="0"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br>
                  <a:rPr lang="en-US" dirty="0">
                    <a:highlight>
                      <a:srgbClr val="FFFF00"/>
                    </a:highlight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</a:b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FC68FB2-7C82-9C1E-B1CB-A771A866B55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04800" y="730249"/>
                <a:ext cx="8534400" cy="5626101"/>
              </a:xfrm>
              <a:blipFill>
                <a:blip r:embed="rId2"/>
                <a:stretch>
                  <a:fillRect l="-1286" t="-1625" r="-1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75D267-0D0A-A118-0373-D4583F258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22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0DEC33E-0DCE-0AB9-F22A-E8C954A57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44450"/>
            <a:ext cx="8229600" cy="457199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C03208DA-A720-E94E-B726-D73862D263CB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22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61882B8-FA9F-09FF-DC27-F9FF7722A0C6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4735AE5-E282-D57D-AE7E-37238BEBF8EB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60598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FFD047-C522-0C09-D2EF-42564F3E39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960CC07-7058-D6C3-0ED1-7F84801E5A2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04800" y="730249"/>
                <a:ext cx="8534400" cy="5626101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 algn="just">
                  <a:buNone/>
                </a:pPr>
                <a:r>
                  <a:rPr lang="en-US" sz="28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For variable volume, the concentration of reactant A at any point in the PFR is given by: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𝐴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𝐴𝑜</m:t>
                            </m:r>
                          </m:sub>
                        </m:sSub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(1−</m:t>
                        </m:r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1+</m:t>
                        </m:r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𝜀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(5.25)</a:t>
                </a:r>
              </a:p>
              <a:p>
                <a:pPr marL="0" indent="0" algn="just">
                  <a:buNone/>
                </a:pP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example, A homogeneous gas reaction  is given by:</a:t>
                </a:r>
              </a:p>
              <a:p>
                <a:pPr marL="0" indent="0" algn="just">
                  <a:buNone/>
                </a:pP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A----------------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&gt; 3R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:r>
                  <a:rPr lang="en-US" sz="28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For this stoichiometry of reactant gas A and with 50% inserts, two volumes of feed gas would give four volumes of completely converted product gas and inserts. </a:t>
                </a:r>
              </a:p>
              <a:p>
                <a:pPr marL="0" indent="0" algn="just">
                  <a:buNone/>
                </a:pPr>
                <a:r>
                  <a:rPr lang="en-US" sz="28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Hence,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the fractional change in volume of the system between no conversion and complete conversion of reactant A is equal to one. i.e.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</a:t>
                </a:r>
                <a:r>
                  <a:rPr lang="en-US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=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(4-2)/2=1.</a:t>
                </a:r>
              </a:p>
              <a:p>
                <a:pPr marL="0" indent="0" algn="just">
                  <a:buNone/>
                </a:pPr>
                <a:br>
                  <a:rPr lang="en-US" dirty="0">
                    <a:highlight>
                      <a:srgbClr val="FFFF00"/>
                    </a:highlight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</a:b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960CC07-7058-D6C3-0ED1-7F84801E5A2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04800" y="730249"/>
                <a:ext cx="8534400" cy="5626101"/>
              </a:xfrm>
              <a:blipFill>
                <a:blip r:embed="rId2"/>
                <a:stretch>
                  <a:fillRect l="-1286" t="-1625" r="-1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496C6A-A2EC-4CD9-EE44-6E4A1412C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23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8354408-8F68-6BDA-9373-26B8068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297" y="31312"/>
            <a:ext cx="8229600" cy="457199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57505A9E-74D9-1A22-51E6-B070A2DF9D2C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23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E98F7C0-5D53-E62D-F985-9AD85BE71DF1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C68587C-466B-9B78-7D86-9F9E718E15B9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85536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F038B8-D184-E3A5-51FF-CAABBE84F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594754"/>
            <a:ext cx="8686800" cy="5531410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en-US" sz="31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The volume of a PFR is determined from reaction rate and conversion/ concentration data using numerical or graphical method.</a:t>
            </a:r>
          </a:p>
          <a:p>
            <a:pPr marL="0" indent="0" algn="just">
              <a:buNone/>
            </a:pPr>
            <a:r>
              <a:rPr lang="en-US" sz="31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The (a) 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1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with (1/-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31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plot, and (b) C</a:t>
            </a:r>
            <a:r>
              <a:rPr lang="en-US" sz="31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with (1/-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31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plot  graphical representations are </a:t>
            </a:r>
            <a:r>
              <a:rPr lang="en-US" sz="31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as shown in </a:t>
            </a:r>
            <a:r>
              <a:rPr lang="en-US" sz="31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Figure 5.5 </a:t>
            </a:r>
            <a:r>
              <a:rPr lang="en-US" sz="31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(</a:t>
            </a:r>
            <a:r>
              <a:rPr lang="en-US" sz="31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Levenspiel</a:t>
            </a:r>
            <a:r>
              <a:rPr lang="en-US" sz="31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, 2011, pg. 103).</a:t>
            </a:r>
          </a:p>
          <a:p>
            <a:pPr marL="0" indent="0">
              <a:buNone/>
            </a:pPr>
            <a:endParaRPr lang="en-US" dirty="0"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endParaRPr lang="en-US" sz="3200" dirty="0"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endParaRPr lang="en-US" sz="2800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800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800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dirty="0"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(a)                                                (b)</a:t>
            </a:r>
          </a:p>
          <a:p>
            <a:pPr marL="0" indent="0">
              <a:buNone/>
            </a:pP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5.5. 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Graphical representation of PFR</a:t>
            </a:r>
            <a:endParaRPr lang="en-US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79595F-D7D2-535F-9B5A-EB5FD317D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24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E73175E-B0CA-FB53-0675-E0913F749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0485"/>
            <a:ext cx="8229600" cy="455806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9C906A1F-483C-D15F-BAD8-4F9E3EAECD7D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24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3DE0053-2B78-2143-6830-F7A460291793}"/>
              </a:ext>
            </a:extLst>
          </p:cNvPr>
          <p:cNvCxnSpPr>
            <a:cxnSpLocks/>
          </p:cNvCxnSpPr>
          <p:nvPr/>
        </p:nvCxnSpPr>
        <p:spPr>
          <a:xfrm>
            <a:off x="0" y="546291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D7920BE-96BA-160C-EBD1-7869E9BE515A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74257A2A-1ABE-8B25-A921-D3E2AD1752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139" y="2224932"/>
            <a:ext cx="2844717" cy="245940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2461E3B-24D0-DE72-B2BE-B83C1B7F9E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2169367"/>
            <a:ext cx="2844717" cy="256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9458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DA1C8B-0E5B-919A-1249-8FEF431DFF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35AB5-86CE-81F6-6EDB-D394564C32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186577"/>
            <a:ext cx="8229600" cy="457199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Activity 5.1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D8404-AB87-731C-4E8F-F9A91269AD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731838"/>
            <a:ext cx="8686800" cy="539432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 the following elementary reaction which is carried out in isothermal ideal PFR.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A+ B----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---&gt;C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molar flow rate of reactants A and B mixture is 0.4 mol/min. The mixtures volumetric rate is 0.1 L/ min. The reactant A and reactant B are equimolar. The reaction rate constant is 0.04 L/mol.min.  Determine the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volume of a PFR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space time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conversion of reactant A is reached to 95%.  If the radius of a circular PFR is 5 cm, calculate the length of the reactor.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436AC9-3BC1-D4BB-B34B-3F7293D04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25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CF28D10-0936-D954-A76B-5C6866763591}"/>
              </a:ext>
            </a:extLst>
          </p:cNvPr>
          <p:cNvCxnSpPr>
            <a:cxnSpLocks/>
          </p:cNvCxnSpPr>
          <p:nvPr/>
        </p:nvCxnSpPr>
        <p:spPr>
          <a:xfrm>
            <a:off x="0" y="751355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6DA667A-456B-F15E-9142-22540DCD7079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791D38C-B5C6-7485-A66F-08B75EE2A9CB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25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176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620"/>
    </mc:Choice>
    <mc:Fallback xmlns="">
      <p:transition spd="slow" advTm="3662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48CC23-767F-6424-B0FC-76127F88A4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4453"/>
            <a:ext cx="8229600" cy="457199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08364F-0806-F067-94F1-463EBC291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731838"/>
            <a:ext cx="8686800" cy="539432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Elementary reaction in PFR, A+ B----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---&gt;C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r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=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kC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=kC</a:t>
            </a:r>
            <a:r>
              <a:rPr lang="en-US" sz="2400" b="1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</a:t>
            </a:r>
            <a:r>
              <a:rPr lang="en-US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= kC</a:t>
            </a:r>
            <a:r>
              <a:rPr lang="en-US" sz="2400" b="1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Ao</a:t>
            </a:r>
            <a:r>
              <a:rPr lang="en-US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(1-X</a:t>
            </a:r>
            <a:r>
              <a:rPr lang="en-US" sz="2400" b="1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 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since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F</a:t>
            </a:r>
            <a:r>
              <a:rPr lang="en-US" sz="2400" baseline="-25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Ao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= F</a:t>
            </a:r>
            <a:r>
              <a:rPr lang="en-US" sz="2400" baseline="-25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B0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then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=C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B0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 &amp; C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=C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for constant volumetric flow rate.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0.4 mol/min,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aseline="-25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aseline="-25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0.2 mol/min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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=0.1L/min, X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=95%= 0.95 &amp;  k= 0.04 L/mol.min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aseline="-25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aseline="-25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</a:t>
            </a:r>
            <a:r>
              <a:rPr lang="en-US" sz="2400" baseline="-25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0.2mol/min/ 0.1 L/min= 2 mol/L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FE26F0-2903-BC74-E6B9-075D5384C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26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DDEA6A8-63C3-8ECD-DD47-49CB4E398B4E}"/>
              </a:ext>
            </a:extLst>
          </p:cNvPr>
          <p:cNvCxnSpPr>
            <a:cxnSpLocks/>
          </p:cNvCxnSpPr>
          <p:nvPr/>
        </p:nvCxnSpPr>
        <p:spPr>
          <a:xfrm>
            <a:off x="0" y="546291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A8A1722-EFDF-F919-13B8-C55E63179529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551FBD0-501D-0D42-AA0C-19205FB5C8C1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26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8589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620"/>
    </mc:Choice>
    <mc:Fallback xmlns="">
      <p:transition spd="slow" advTm="3662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F11D1F-86D0-CB1B-87AF-AC33D8EED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0BEB7C-E8F3-B45B-F72C-19642F4CC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4453"/>
            <a:ext cx="8229600" cy="457199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D6747E1-75A7-2D66-A2D1-009D0949E5E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546290"/>
                <a:ext cx="8763000" cy="5579873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Solution: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en-US" sz="2400" b="1">
                        <a:solidFill>
                          <a:srgbClr val="0070C0"/>
                        </a:solidFill>
                        <a:latin typeface="Cambria Math"/>
                        <a:ea typeface="Tahoma" pitchFamily="34" charset="0"/>
                        <a:cs typeface="Tahoma" pitchFamily="34" charset="0"/>
                      </a:rPr>
                      <m:t>𝐕</m:t>
                    </m:r>
                    <m:r>
                      <a:rPr lang="en-US" sz="2400" b="1" i="1">
                        <a:solidFill>
                          <a:srgbClr val="0070C0"/>
                        </a:solidFill>
                        <a:latin typeface="Cambria Math"/>
                        <a:ea typeface="Tahoma" pitchFamily="34" charset="0"/>
                        <a:cs typeface="Tahoma" pitchFamily="34" charset="0"/>
                      </a:rPr>
                      <m:t>=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𝑭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𝑨</m:t>
                        </m:r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𝟎</m:t>
                        </m:r>
                      </m:sub>
                    </m:sSub>
                    <m:nary>
                      <m:naryPr>
                        <m:limLoc m:val="undOvr"/>
                        <m:ctrlP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naryPr>
                      <m:sub>
                        <m:r>
                          <m:rPr>
                            <m:brk m:alnAt="24"/>
                          </m:rP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𝟎</m:t>
                        </m:r>
                      </m:sub>
                      <m:sup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𝑨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𝒅𝑿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𝑨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 smtClean="0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  <m:t>(</m:t>
                                </m:r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−</m:t>
                                </m:r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𝑨</m:t>
                                </m:r>
                              </m:sub>
                            </m:sSub>
                            <m: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)</m:t>
                            </m:r>
                          </m:den>
                        </m:f>
                      </m:e>
                    </m:nary>
                  </m:oMath>
                </a14:m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(5.17)</a:t>
                </a:r>
              </a:p>
              <a:p>
                <a:pPr marL="0" indent="0" algn="just"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-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r</a:t>
                </a:r>
                <a:r>
                  <a:rPr lang="en-US" sz="2400" b="1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A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= kC</a:t>
                </a:r>
                <a:r>
                  <a:rPr lang="en-US" sz="2400" b="1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Ao</a:t>
                </a:r>
                <a:r>
                  <a:rPr lang="en-US" sz="2400" b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2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(1-X</a:t>
                </a:r>
                <a:r>
                  <a:rPr lang="en-US" sz="2400" b="1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A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)</a:t>
                </a:r>
                <a:r>
                  <a:rPr lang="en-US" sz="2400" b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2</a:t>
                </a:r>
                <a:endParaRPr lang="en-US" sz="2400" b="1" dirty="0">
                  <a:solidFill>
                    <a:srgbClr val="0070C0"/>
                  </a:solidFill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the rate equation in equation (5.17) and integrating it , you get the volume of  a PFR.</a:t>
                </a: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b="1">
                          <a:solidFill>
                            <a:srgbClr val="0070C0"/>
                          </a:solidFill>
                          <a:latin typeface="Cambria Math"/>
                          <a:ea typeface="Tahoma" pitchFamily="34" charset="0"/>
                          <a:cs typeface="Tahoma" pitchFamily="34" charset="0"/>
                        </a:rPr>
                        <m:t>𝐕</m:t>
                      </m:r>
                      <m:r>
                        <a:rPr lang="en-US" sz="2400" b="1" i="1">
                          <a:solidFill>
                            <a:srgbClr val="0070C0"/>
                          </a:solidFill>
                          <a:latin typeface="Cambria Math"/>
                          <a:ea typeface="Tahoma" pitchFamily="34" charset="0"/>
                          <a:cs typeface="Tahoma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en-U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  <m:t>𝑨𝒐</m:t>
                              </m:r>
                            </m:sub>
                          </m:sSub>
                        </m:num>
                        <m:den>
                          <m:r>
                            <a:rPr lang="en-US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  <m:t>𝒌</m:t>
                          </m:r>
                          <m:sSub>
                            <m:sSubPr>
                              <m:ctrlPr>
                                <a:rPr lang="en-U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sSup>
                                <m:sSupPr>
                                  <m:ctrlPr>
                                    <a:rPr lang="en-U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Tahoma" pitchFamily="34" charset="0"/>
                                      <a:cs typeface="Tahoma" pitchFamily="34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Tahoma" pitchFamily="34" charset="0"/>
                                      <a:cs typeface="Tahoma" pitchFamily="34" charset="0"/>
                                    </a:rPr>
                                    <m:t>𝑪</m:t>
                                  </m:r>
                                </m:e>
                                <m:sup>
                                  <m:r>
                                    <a:rPr lang="en-U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Tahoma" pitchFamily="34" charset="0"/>
                                      <a:cs typeface="Tahoma" pitchFamily="34" charset="0"/>
                                    </a:rPr>
                                    <m:t>𝟐</m:t>
                                  </m:r>
                                </m:sup>
                              </m:sSup>
                            </m:e>
                            <m:sub>
                              <m:r>
                                <a:rPr lang="en-U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  <m:t>𝑨𝒐</m:t>
                              </m:r>
                            </m:sub>
                          </m:sSub>
                        </m:den>
                      </m:f>
                      <m:nary>
                        <m:naryPr>
                          <m:limLoc m:val="undOvr"/>
                          <m:ctrlP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𝟎</m:t>
                          </m:r>
                        </m:sub>
                        <m:sup>
                          <m:sSub>
                            <m:sSubPr>
                              <m:ctrlP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𝑨</m:t>
                              </m:r>
                            </m:sub>
                          </m:sSub>
                        </m:sup>
                        <m:e>
                          <m:f>
                            <m:fPr>
                              <m:ctrlP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b="1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Tahoma" pitchFamily="34" charset="0"/>
                                      <a:cs typeface="Tahoma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 i="1">
                                      <a:solidFill>
                                        <a:srgbClr val="0070C0"/>
                                      </a:solidFill>
                                      <a:latin typeface="Cambria Math"/>
                                      <a:ea typeface="Tahoma" pitchFamily="34" charset="0"/>
                                      <a:cs typeface="Tahoma" pitchFamily="34" charset="0"/>
                                    </a:rPr>
                                    <m:t>𝒅𝑿</m:t>
                                  </m:r>
                                </m:e>
                                <m:sub>
                                  <m:r>
                                    <a:rPr lang="en-US" sz="2400" b="1" i="1">
                                      <a:solidFill>
                                        <a:srgbClr val="0070C0"/>
                                      </a:solidFill>
                                      <a:latin typeface="Cambria Math"/>
                                      <a:ea typeface="Tahoma" pitchFamily="34" charset="0"/>
                                      <a:cs typeface="Tahoma" pitchFamily="34" charset="0"/>
                                    </a:rPr>
                                    <m:t>𝑨</m:t>
                                  </m:r>
                                </m:sub>
                              </m:sSub>
                            </m:num>
                            <m:den>
                              <m:sSup>
                                <m:sSupPr>
                                  <m:ctrlPr>
                                    <a:rPr lang="en-U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Tahoma" pitchFamily="34" charset="0"/>
                                      <a:cs typeface="Tahoma" pitchFamily="34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Tahoma" pitchFamily="34" charset="0"/>
                                      <a:cs typeface="Tahoma" pitchFamily="34" charset="0"/>
                                    </a:rPr>
                                    <m:t>(</m:t>
                                  </m:r>
                                  <m:r>
                                    <a:rPr lang="en-US" sz="2400" b="1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Tahoma" pitchFamily="34" charset="0"/>
                                      <a:cs typeface="Tahoma" pitchFamily="34" charset="0"/>
                                    </a:rPr>
                                    <m:t>𝟏</m:t>
                                  </m:r>
                                  <m:r>
                                    <a:rPr lang="en-US" sz="2400" b="1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Tahoma" pitchFamily="34" charset="0"/>
                                      <a:cs typeface="Tahoma" pitchFamily="34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sz="2400" b="1" i="1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  <a:ea typeface="Tahoma" pitchFamily="34" charset="0"/>
                                          <a:cs typeface="Tahoma" pitchFamily="34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1" i="1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  <a:ea typeface="Tahoma" pitchFamily="34" charset="0"/>
                                          <a:cs typeface="Tahoma" pitchFamily="34" charset="0"/>
                                        </a:rPr>
                                        <m:t>𝑿</m:t>
                                      </m:r>
                                    </m:e>
                                    <m:sub>
                                      <m:r>
                                        <a:rPr lang="en-US" sz="2400" b="1" i="1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  <a:ea typeface="Tahoma" pitchFamily="34" charset="0"/>
                                          <a:cs typeface="Tahoma" pitchFamily="34" charset="0"/>
                                        </a:rPr>
                                        <m:t>𝑨</m:t>
                                      </m:r>
                                    </m:sub>
                                  </m:sSub>
                                  <m:r>
                                    <a:rPr lang="en-U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Tahoma" pitchFamily="34" charset="0"/>
                                      <a:cs typeface="Tahoma" pitchFamily="34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Tahoma" pitchFamily="34" charset="0"/>
                                      <a:cs typeface="Tahoma" pitchFamily="34" charset="0"/>
                                    </a:rPr>
                                    <m:t>𝟐</m:t>
                                  </m:r>
                                </m:sup>
                              </m:sSup>
                            </m:den>
                          </m:f>
                        </m:e>
                      </m:nary>
                    </m:oMath>
                  </m:oMathPara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en-US" sz="2400" b="1">
                        <a:solidFill>
                          <a:srgbClr val="0070C0"/>
                        </a:solidFill>
                        <a:latin typeface="Cambria Math"/>
                        <a:ea typeface="Tahoma" pitchFamily="34" charset="0"/>
                        <a:cs typeface="Tahoma" pitchFamily="34" charset="0"/>
                      </a:rPr>
                      <m:t>𝐕</m:t>
                    </m:r>
                    <m:r>
                      <a:rPr lang="en-US" sz="2400" b="1" i="1">
                        <a:solidFill>
                          <a:srgbClr val="0070C0"/>
                        </a:solidFill>
                        <a:latin typeface="Cambria Math"/>
                        <a:ea typeface="Tahoma" pitchFamily="34" charset="0"/>
                        <a:cs typeface="Tahoma" pitchFamily="34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𝑨𝒐</m:t>
                            </m:r>
                          </m:sub>
                        </m:sSub>
                      </m:num>
                      <m:den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  <m:t>𝒌</m:t>
                        </m:r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sSup>
                              <m:sSupPr>
                                <m:ctrlP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  <m:t>𝑪</m:t>
                                </m:r>
                              </m:e>
                              <m:sup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  <m:t>𝟐</m:t>
                                </m:r>
                              </m:sup>
                            </m:sSup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𝑨𝒐</m:t>
                            </m:r>
                          </m:sub>
                        </m:sSub>
                      </m:den>
                    </m:f>
                    <m:nary>
                      <m:naryPr>
                        <m:limLoc m:val="undOvr"/>
                        <m:ctrlP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naryPr>
                      <m:sub>
                        <m:r>
                          <m:rPr>
                            <m:brk m:alnAt="24"/>
                          </m:rP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𝟎</m:t>
                        </m:r>
                      </m:sub>
                      <m:sup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𝑨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𝒅𝑿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𝑨</m:t>
                                </m:r>
                              </m:sub>
                            </m:sSub>
                          </m:num>
                          <m:den>
                            <m:sSup>
                              <m:sSupPr>
                                <m:ctrlP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  <m:t>(</m:t>
                                </m:r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  <m:t>𝟏</m:t>
                                </m:r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sz="2400" b="1" i="1">
                                        <a:solidFill>
                                          <a:srgbClr val="0070C0"/>
                                        </a:solidFill>
                                        <a:latin typeface="Cambria Math" panose="02040503050406030204" pitchFamily="18" charset="0"/>
                                        <a:ea typeface="Tahoma" pitchFamily="34" charset="0"/>
                                        <a:cs typeface="Tahoma" pitchFamily="34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b="1" i="1">
                                        <a:solidFill>
                                          <a:srgbClr val="0070C0"/>
                                        </a:solidFill>
                                        <a:latin typeface="Cambria Math" panose="02040503050406030204" pitchFamily="18" charset="0"/>
                                        <a:ea typeface="Tahoma" pitchFamily="34" charset="0"/>
                                        <a:cs typeface="Tahoma" pitchFamily="34" charset="0"/>
                                      </a:rPr>
                                      <m:t>𝑿</m:t>
                                    </m:r>
                                  </m:e>
                                  <m:sub>
                                    <m:r>
                                      <a:rPr lang="en-US" sz="2400" b="1" i="1">
                                        <a:solidFill>
                                          <a:srgbClr val="0070C0"/>
                                        </a:solidFill>
                                        <a:latin typeface="Cambria Math" panose="02040503050406030204" pitchFamily="18" charset="0"/>
                                        <a:ea typeface="Tahoma" pitchFamily="34" charset="0"/>
                                        <a:cs typeface="Tahoma" pitchFamily="34" charset="0"/>
                                      </a:rPr>
                                      <m:t>𝑨</m:t>
                                    </m:r>
                                  </m:sub>
                                </m:sSub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  <m:t>𝟐</m:t>
                                </m:r>
                              </m:sup>
                            </m:sSup>
                          </m:den>
                        </m:f>
                      </m:e>
                    </m:nary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=</m:t>
                    </m:r>
                  </m:oMath>
                </a14:m>
                <a:r>
                  <a:rPr lang="en-US" sz="2400" b="1" dirty="0">
                    <a:solidFill>
                      <a:srgbClr val="0070C0"/>
                    </a:solidFill>
                    <a:ea typeface="Tahoma" pitchFamily="34" charset="0"/>
                    <a:cs typeface="Tahoma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𝑨𝒐</m:t>
                            </m:r>
                          </m:sub>
                        </m:sSub>
                      </m:num>
                      <m:den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  <m:t>𝒌</m:t>
                        </m:r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sSup>
                              <m:sSupPr>
                                <m:ctrlP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  <m:t>𝑪</m:t>
                                </m:r>
                              </m:e>
                              <m:sup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  <m:t>𝟐</m:t>
                                </m:r>
                              </m:sup>
                            </m:sSup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𝑨𝒐</m:t>
                            </m:r>
                          </m:sub>
                        </m:sSub>
                      </m:den>
                    </m:f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(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  <m:t>𝟏</m:t>
                        </m:r>
                      </m:num>
                      <m:den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  <m:t>𝟏</m:t>
                        </m:r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𝑨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</a:t>
                </a:r>
                <a14:m>
                  <m:oMath xmlns:m="http://schemas.openxmlformats.org/officeDocument/2006/math">
                    <m:r>
                      <a:rPr lang="en-US" sz="24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f>
                      <m:fPr>
                        <m:type m:val="noBar"/>
                        <m:ctrlPr>
                          <a:rPr lang="en-US" sz="24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 dirty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dirty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400" b="0" i="1" dirty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  <m:r>
                          <a:rPr lang="en-US" sz="24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=0.95</m:t>
                        </m:r>
                      </m:num>
                      <m:den>
                        <m:sSub>
                          <m:sSubPr>
                            <m:ctrlPr>
                              <a:rPr lang="en-US" sz="2400" i="1" dirty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dirty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400" b="0" i="1" dirty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  <m:r>
                          <a:rPr lang="en-US" sz="24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=0</m:t>
                        </m:r>
                      </m:den>
                    </m:f>
                  </m:oMath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V= (0.2 /( 0.04 *2*2)) *(1/(1-0.95)-1/(1-0))=23. 75 L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 24 L</a:t>
                </a:r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D6747E1-75A7-2D66-A2D1-009D0949E5E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46290"/>
                <a:ext cx="8763000" cy="5579873"/>
              </a:xfrm>
              <a:blipFill>
                <a:blip r:embed="rId2"/>
                <a:stretch>
                  <a:fillRect l="-1113" t="-874" r="-10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CDEDE1-FEFF-CFD7-F77D-F01DF9EC1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27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CA96CDB-6FC9-004A-2D31-49FEE4E4B9E2}"/>
              </a:ext>
            </a:extLst>
          </p:cNvPr>
          <p:cNvCxnSpPr>
            <a:cxnSpLocks/>
          </p:cNvCxnSpPr>
          <p:nvPr/>
        </p:nvCxnSpPr>
        <p:spPr>
          <a:xfrm>
            <a:off x="0" y="546291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E484F5F-CB28-B82A-069F-C912A8DED1A6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A8C5ECB-C90F-BD9B-89AE-4162ABB9D796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27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156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620"/>
    </mc:Choice>
    <mc:Fallback xmlns="">
      <p:transition spd="slow" advTm="3662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C51AEB-92DA-BB5D-3E97-9C1772CD7D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01C6-915F-31F5-D995-540D3FF27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4453"/>
            <a:ext cx="8229600" cy="457199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6619793-7116-B347-BCA6-62FC70AB50D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546290"/>
                <a:ext cx="8763000" cy="5579873"/>
              </a:xfrm>
            </p:spPr>
            <p:txBody>
              <a:bodyPr>
                <a:normAutofit fontScale="85000" lnSpcReduction="10000"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en-US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he space time  is the ratio of volume of reactor over volumetric flow rate.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𝜏</m:t>
                    </m:r>
                    <m:r>
                      <a:rPr lang="en-US" sz="2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en-US" sz="26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6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sym typeface="Symbol" panose="05050102010706020507" pitchFamily="18" charset="2"/>
                              </a:rPr>
                              <m:t></m:t>
                            </m:r>
                          </m:e>
                          <m:sub>
                            <m:r>
                              <a:rPr lang="en-US" sz="26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𝑜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(5.1)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𝜏</m:t>
                    </m:r>
                    <m:r>
                      <a:rPr lang="en-US" sz="2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en-US" sz="26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6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sym typeface="Symbol" panose="05050102010706020507" pitchFamily="18" charset="2"/>
                              </a:rPr>
                              <m:t></m:t>
                            </m:r>
                          </m:e>
                          <m:sub>
                            <m:r>
                              <a:rPr lang="en-US" sz="26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𝑜</m:t>
                            </m:r>
                          </m:sub>
                        </m:sSub>
                      </m:den>
                    </m:f>
                    <m:r>
                      <a:rPr lang="en-US" sz="2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24</m:t>
                        </m:r>
                        <m:r>
                          <a:rPr lang="en-US" sz="2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num>
                      <m:den>
                        <m:r>
                          <a:rPr lang="en-US" sz="2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0.1</m:t>
                        </m:r>
                        <m:r>
                          <a:rPr lang="en-US" sz="2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  <m:r>
                          <a:rPr lang="en-US" sz="2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/</m:t>
                        </m:r>
                        <m:r>
                          <a:rPr lang="en-US" sz="2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𝑚𝑖𝑛</m:t>
                        </m:r>
                      </m:den>
                    </m:f>
                  </m:oMath>
                </a14:m>
                <a:r>
                  <a:rPr lang="en-US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6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240 min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V= 24 L= 0.024m</a:t>
                </a:r>
                <a:r>
                  <a:rPr lang="en-US" sz="2600" baseline="30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R= 5cm= 0.05m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600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L</a:t>
                </a:r>
                <a14:m>
                  <m:oMath xmlns:m="http://schemas.openxmlformats.org/officeDocument/2006/math">
                    <m:r>
                      <a:rPr lang="en-US" sz="2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US" sz="2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den>
                    </m:f>
                  </m:oMath>
                </a14:m>
                <a:r>
                  <a:rPr lang="en-US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sz="2600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US" sz="2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  <m:sSup>
                          <m:sSupPr>
                            <m:ctrlPr>
                              <a:rPr lang="en-US" sz="26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6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𝑅</m:t>
                            </m:r>
                          </m:e>
                          <m:sup>
                            <m:r>
                              <a:rPr lang="en-US" sz="26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sz="2600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0.024</m:t>
                        </m:r>
                        <m:sSup>
                          <m:sSupPr>
                            <m:ctrlPr>
                              <a:rPr lang="en-US" sz="26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6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US" sz="26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num>
                      <m:den>
                        <m:r>
                          <a:rPr lang="en-US" sz="2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  <m:r>
                          <a:rPr lang="en-US" sz="2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∗0.05</m:t>
                        </m:r>
                        <m:r>
                          <a:rPr lang="en-US" sz="2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  <m:r>
                          <a:rPr lang="en-US" sz="2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∗0.05</m:t>
                        </m:r>
                        <m:r>
                          <a:rPr lang="en-US" sz="2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den>
                    </m:f>
                  </m:oMath>
                </a14:m>
                <a:r>
                  <a:rPr lang="en-US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sz="26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3.1 m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6619793-7116-B347-BCA6-62FC70AB50D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46290"/>
                <a:ext cx="8763000" cy="5579873"/>
              </a:xfrm>
              <a:blipFill>
                <a:blip r:embed="rId2"/>
                <a:stretch>
                  <a:fillRect l="-9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F82FF2-DEE7-8BAB-E58C-F366E7FCD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28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D0D761C-6D30-FCF3-1BE1-FBF77DA2BEF8}"/>
              </a:ext>
            </a:extLst>
          </p:cNvPr>
          <p:cNvCxnSpPr>
            <a:cxnSpLocks/>
          </p:cNvCxnSpPr>
          <p:nvPr/>
        </p:nvCxnSpPr>
        <p:spPr>
          <a:xfrm>
            <a:off x="0" y="546291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61A28DB-5C9E-19FF-9F57-D403AC8AFD04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2837E8C-FAF5-1AF6-D98F-B17B010CD801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28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452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620"/>
    </mc:Choice>
    <mc:Fallback xmlns="">
      <p:transition spd="slow" advTm="3662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1DD348-9B16-9C96-3092-DFAC74E2A2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622308"/>
            <a:ext cx="8763000" cy="5503855"/>
          </a:xfrm>
        </p:spPr>
        <p:txBody>
          <a:bodyPr>
            <a:noAutofit/>
          </a:bodyPr>
          <a:lstStyle/>
          <a:p>
            <a:pPr algn="just"/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PFR is operated at steady state condition.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Energy balance is performed by applying  of the first law of thermodynamics for open system - 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flow reactors (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PFR).</a:t>
            </a:r>
          </a:p>
          <a:p>
            <a:pPr algn="just"/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 law of thermodynamics  states  that  the total energy of the system is constant.</a:t>
            </a:r>
            <a:endParaRPr lang="en-US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open system,  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here is flow of mass and energy  across system boundary.</a:t>
            </a:r>
            <a:endParaRPr 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flow of energy with flow of mass.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develop energy balance equation, it is assumed that  heat (Q ) is added to the reactor  and work (W) is done by the system.</a:t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6B2E86-BA54-89BE-3867-D2F0F647B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29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F01CE9-5D45-35AA-E34D-A39FEB9B8C0C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29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FC6AC78-6A00-90F6-E131-1A5ABE977034}"/>
              </a:ext>
            </a:extLst>
          </p:cNvPr>
          <p:cNvCxnSpPr>
            <a:cxnSpLocks/>
          </p:cNvCxnSpPr>
          <p:nvPr/>
        </p:nvCxnSpPr>
        <p:spPr>
          <a:xfrm>
            <a:off x="0" y="622309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ADAC10B-E6A7-9EB7-3BBA-735F412CF127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406A75C3-4E8C-1614-E204-85B685818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5110"/>
            <a:ext cx="8229600" cy="457199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5.3.2.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Energy  balance equation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1279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0A3456F-10A8-09B8-8E34-A03D3F3C31F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722585"/>
                <a:ext cx="8382000" cy="4687613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9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overall energy balance equation  for an open  system is given by:</a:t>
                </a:r>
              </a:p>
              <a:p>
                <a:pPr marL="0" indent="0" algn="just">
                  <a:lnSpc>
                    <a:spcPct val="17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9600" b="1" i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{</m:t>
                    </m:r>
                    <m:r>
                      <a:rPr lang="en-US" sz="9600" b="1" i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𝐑𝐚𝐭𝐞</m:t>
                    </m:r>
                    <m:r>
                      <a:rPr lang="en-US" sz="9600" b="1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9600" b="1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𝐨𝐟𝐚𝐜𝐜𝐮𝐥𝐮𝐥𝐚𝐭𝐢𝐨𝐧</m:t>
                    </m:r>
                    <m:r>
                      <a:rPr lang="en-US" sz="9600" b="1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9600" b="1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𝐨𝐟</m:t>
                    </m:r>
                    <m:r>
                      <a:rPr lang="en-US" sz="9600" b="1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9600" b="1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𝐞𝐧𝐞𝐫𝐠𝐲</m:t>
                    </m:r>
                    <m:r>
                      <a:rPr lang="en-US" sz="9600" b="1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}=</m:t>
                    </m:r>
                  </m:oMath>
                </a14:m>
                <a:r>
                  <a:rPr lang="en-US" sz="9600" b="1" dirty="0">
                    <a:solidFill>
                      <a:srgbClr val="FF0000"/>
                    </a:solidFill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{ Rate of flow of heat to the system}-{ </a:t>
                </a:r>
                <a:r>
                  <a:rPr lang="en-US" sz="9600" b="1" dirty="0">
                    <a:solidFill>
                      <a:srgbClr val="7030A0"/>
                    </a:solidFill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Rate of work done by the system} + </a:t>
                </a:r>
                <a:r>
                  <a:rPr lang="en-US" sz="9600" b="1" dirty="0">
                    <a:solidFill>
                      <a:srgbClr val="FF0000"/>
                    </a:solidFill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{Rate of  energy entering   to the system by  mass flow  in}– </a:t>
                </a:r>
                <a:r>
                  <a:rPr lang="en-US" sz="9600" b="1" dirty="0">
                    <a:solidFill>
                      <a:srgbClr val="7030A0"/>
                    </a:solidFill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{Rate of  energy leaving  from the system by mass flow out}</a:t>
                </a:r>
                <a:endParaRPr lang="en-US" sz="9600" b="0" dirty="0">
                  <a:solidFill>
                    <a:schemeClr val="tx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70000"/>
                  </a:lnSpc>
                  <a:buNone/>
                </a:pPr>
                <a:r>
                  <a:rPr lang="en-US" sz="96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960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960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𝑑𝐸</m:t>
                            </m:r>
                          </m:e>
                          <m:sub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𝑠𝑦𝑠</m:t>
                            </m:r>
                          </m:sub>
                        </m:sSub>
                      </m:num>
                      <m:den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9600" b="0" i="1" smtClean="0">
                        <a:solidFill>
                          <a:schemeClr val="tx2"/>
                        </a:solidFill>
                        <a:latin typeface="Cambria Math"/>
                      </a:rPr>
                      <m:t>= </m:t>
                    </m:r>
                    <m:acc>
                      <m:accPr>
                        <m:chr m:val="̇"/>
                        <m:ctrlP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𝑄</m:t>
                        </m:r>
                      </m:e>
                    </m:acc>
                    <m:r>
                      <a:rPr lang="en-US" sz="9600" b="0" i="1" smtClean="0">
                        <a:solidFill>
                          <a:schemeClr val="tx2"/>
                        </a:solidFill>
                        <a:latin typeface="Cambria Math"/>
                      </a:rPr>
                      <m:t>−</m:t>
                    </m:r>
                    <m:acc>
                      <m:accPr>
                        <m:chr m:val="̇"/>
                        <m:ctrlPr>
                          <a:rPr lang="en-US" sz="960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𝑊</m:t>
                        </m:r>
                      </m:e>
                    </m:acc>
                    <m:r>
                      <a:rPr lang="en-US" sz="9600" b="0" i="1" smtClean="0">
                        <a:solidFill>
                          <a:schemeClr val="tx2"/>
                        </a:solidFill>
                        <a:latin typeface="Cambria Math"/>
                      </a:rPr>
                      <m:t>+</m:t>
                    </m:r>
                    <m:nary>
                      <m:naryPr>
                        <m:chr m:val="∑"/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𝐸</m:t>
                            </m:r>
                          </m:e>
                          <m:sub>
                            <m: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  <m:sSub>
                      <m:sSubPr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│</m:t>
                        </m:r>
                      </m:e>
                      <m:sub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𝑖𝑛</m:t>
                        </m:r>
                      </m:sub>
                    </m:sSub>
                    <m:r>
                      <a:rPr lang="en-US" sz="9600" b="0" i="1" smtClean="0">
                        <a:solidFill>
                          <a:schemeClr val="tx2"/>
                        </a:solidFill>
                        <a:latin typeface="Cambria Math"/>
                      </a:rPr>
                      <m:t>−</m:t>
                    </m:r>
                    <m:nary>
                      <m:naryPr>
                        <m:chr m:val="∑"/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𝐸</m:t>
                            </m:r>
                          </m:e>
                          <m:sub>
                            <m: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  <m:sSub>
                      <m:sSubPr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│</m:t>
                        </m:r>
                      </m:e>
                      <m:sub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𝑜𝑢𝑡</m:t>
                        </m:r>
                      </m:sub>
                    </m:sSub>
                  </m:oMath>
                </a14:m>
                <a:r>
                  <a:rPr lang="en-US" sz="96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(5.26)  </a:t>
                </a:r>
              </a:p>
              <a:p>
                <a:pPr marL="0" indent="0" algn="ctr">
                  <a:buNone/>
                </a:pPr>
                <a:r>
                  <a:rPr lang="en-US" sz="96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0A3456F-10A8-09B8-8E34-A03D3F3C31F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722585"/>
                <a:ext cx="8382000" cy="4687613"/>
              </a:xfrm>
              <a:blipFill>
                <a:blip r:embed="rId2"/>
                <a:stretch>
                  <a:fillRect l="-1091" t="-1042" r="-10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D376D8-324C-43B6-67F5-CE9C69E88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30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366E17B-3633-D902-D106-E4D6DDB736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6525"/>
            <a:ext cx="8229600" cy="365124"/>
          </a:xfrm>
        </p:spPr>
        <p:txBody>
          <a:bodyPr>
            <a:noAutofit/>
          </a:bodyPr>
          <a:lstStyle/>
          <a:p>
            <a:pPr algn="l"/>
            <a:b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b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A5D8642-3CD4-74D6-C9F1-00EDE4FC1608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30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884CDD9-ABB3-37D7-42DF-6DA74FAF77DF}"/>
              </a:ext>
            </a:extLst>
          </p:cNvPr>
          <p:cNvCxnSpPr>
            <a:cxnSpLocks/>
          </p:cNvCxnSpPr>
          <p:nvPr/>
        </p:nvCxnSpPr>
        <p:spPr>
          <a:xfrm>
            <a:off x="0" y="612117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14F84B7-E71B-D32E-1F4C-31631CE2A4BA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61983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C2BE24-2B05-CA26-28B2-61FCB08B40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6D5F9EA-8C0A-35FF-ED54-B6A50BF1CCE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630512"/>
                <a:ext cx="8763000" cy="5495652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Since PFR </a:t>
                </a:r>
                <a:r>
                  <a:rPr lang="en-US"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 operated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at steady state condition, rate of accumulation is zero</a:t>
                </a:r>
                <a14:m>
                  <m:oMath xmlns:m="http://schemas.openxmlformats.org/officeDocument/2006/math">
                    <m:r>
                      <a:rPr lang="en-US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70000"/>
                  </a:lnSpc>
                  <a:buNone/>
                </a:pPr>
                <a:r>
                  <a:rPr lang="en-US" sz="24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PFR, the energy balance equation is given by: </a:t>
                </a:r>
              </a:p>
              <a:p>
                <a:pPr marL="0" indent="0" algn="just">
                  <a:lnSpc>
                    <a:spcPct val="17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tx2"/>
                        </a:solidFill>
                        <a:latin typeface="Cambria Math"/>
                      </a:rPr>
                      <m:t> </m:t>
                    </m:r>
                    <m:acc>
                      <m:accPr>
                        <m:chr m:val="̇"/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𝑄</m:t>
                        </m:r>
                      </m:e>
                    </m:acc>
                    <m:r>
                      <a:rPr lang="en-US" sz="2400" i="1">
                        <a:solidFill>
                          <a:schemeClr val="tx2"/>
                        </a:solidFill>
                        <a:latin typeface="Cambria Math"/>
                      </a:rPr>
                      <m:t>  −   </m:t>
                    </m:r>
                    <m:acc>
                      <m:accPr>
                        <m:chr m:val="̇"/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𝑊</m:t>
                        </m:r>
                      </m:e>
                    </m:acc>
                    <m:r>
                      <a:rPr lang="en-US" sz="2400" i="1">
                        <a:solidFill>
                          <a:schemeClr val="tx2"/>
                        </a:solidFill>
                        <a:latin typeface="Cambria Math"/>
                      </a:rPr>
                      <m:t>  +</m:t>
                    </m:r>
                    <m:nary>
                      <m:naryPr>
                        <m:chr m:val="∑"/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  <m:sSub>
                      <m:sSubPr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│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𝑖𝑛</m:t>
                        </m:r>
                      </m:sub>
                    </m:sSub>
                    <m:r>
                      <a:rPr lang="en-US" sz="2400" i="1">
                        <a:solidFill>
                          <a:schemeClr val="tx2"/>
                        </a:solidFill>
                        <a:latin typeface="Cambria Math"/>
                      </a:rPr>
                      <m:t>−</m:t>
                    </m:r>
                    <m:nary>
                      <m:naryPr>
                        <m:chr m:val="∑"/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  <m:sSub>
                      <m:sSubPr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│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𝑜𝑢𝑡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=0   (5.27)</a:t>
                </a:r>
              </a:p>
              <a:p>
                <a:pPr marL="0" indent="0" algn="just">
                  <a:lnSpc>
                    <a:spcPct val="170000"/>
                  </a:lnSpc>
                  <a:buNone/>
                </a:pPr>
                <a:r>
                  <a:rPr lang="en-US" sz="24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Q is rate of addition of heat, W is work done by the system, F</a:t>
                </a:r>
                <a:r>
                  <a:rPr lang="en-US" sz="2400" baseline="-250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 molar flow rate of species </a:t>
                </a:r>
                <a:r>
                  <a:rPr lang="en-US" sz="2400" dirty="0" err="1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and E</a:t>
                </a:r>
                <a:r>
                  <a:rPr lang="en-US" sz="2400" baseline="-250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total specific energy of the system. </a:t>
                </a:r>
              </a:p>
              <a:p>
                <a:pPr marL="0" indent="0">
                  <a:lnSpc>
                    <a:spcPct val="170000"/>
                  </a:lnSpc>
                  <a:buNone/>
                </a:pPr>
                <a:endParaRPr lang="en-US" sz="9600" dirty="0">
                  <a:solidFill>
                    <a:schemeClr val="tx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6D5F9EA-8C0A-35FF-ED54-B6A50BF1CCE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630512"/>
                <a:ext cx="8763000" cy="5495652"/>
              </a:xfrm>
              <a:blipFill>
                <a:blip r:embed="rId2"/>
                <a:stretch>
                  <a:fillRect l="-1113" t="-887" r="-10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4D8883-60FA-C798-9656-F8F0B9B417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31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8DAC071-AFA2-5DC2-EF47-34477CE39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6525"/>
            <a:ext cx="8229600" cy="457199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3B021E7E-345C-C558-3DB5-925BC4FFE0C7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31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7135B4F-EAED-F1C8-92F3-49250DA1339A}"/>
              </a:ext>
            </a:extLst>
          </p:cNvPr>
          <p:cNvCxnSpPr>
            <a:cxnSpLocks/>
          </p:cNvCxnSpPr>
          <p:nvPr/>
        </p:nvCxnSpPr>
        <p:spPr>
          <a:xfrm>
            <a:off x="0" y="612117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A2B5BDF-EA4D-1E3C-37F0-840ADBF81C02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8527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7894FA0-4F53-636E-E857-08CBD157F5B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730250"/>
                <a:ext cx="8686800" cy="5626100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total  specific energy (E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)is the sum of specific </a:t>
                </a:r>
                <a:r>
                  <a:rPr lang="en-US" sz="2400" dirty="0">
                    <a:solidFill>
                      <a:schemeClr val="accent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internal energy </a:t>
                </a:r>
                <a14:m>
                  <m:oMath xmlns:m="http://schemas.openxmlformats.org/officeDocument/2006/math">
                    <m:r>
                      <a:rPr lang="en-US" sz="2400" b="0" i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2400" i="1" smtClean="0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/>
                          </a:rPr>
                          <m:t>𝑈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400" b="0" i="1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en-US" sz="2400" dirty="0">
                    <a:solidFill>
                      <a:schemeClr val="accent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kinetic energy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 smtClean="0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/>
                          </a:rPr>
                          <m:t>(</m:t>
                        </m:r>
                        <m:sSub>
                          <m:sSubPr>
                            <m:ctrlPr>
                              <a:rPr lang="en-US" sz="2400" i="1" smtClean="0">
                                <a:solidFill>
                                  <a:schemeClr val="accent2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solidFill>
                                  <a:schemeClr val="accent2">
                                    <a:lumMod val="75000"/>
                                  </a:schemeClr>
                                </a:solidFill>
                                <a:latin typeface="Cambria Math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400" b="0" i="1" smtClean="0">
                                <a:solidFill>
                                  <a:schemeClr val="accent2">
                                    <a:lumMod val="75000"/>
                                  </a:schemeClr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  <m:sup>
                        <m:r>
                          <a:rPr lang="en-US" sz="2400" b="0" i="1" smtClean="0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sz="2400" b="0" i="1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Cambria Math"/>
                      </a:rPr>
                      <m:t>/2)</m:t>
                    </m:r>
                  </m:oMath>
                </a14:m>
                <a:r>
                  <a:rPr lang="en-US" sz="2400" dirty="0">
                    <a:solidFill>
                      <a:schemeClr val="accent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potential energy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sz="2400" b="0" i="1" smtClean="0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/>
                          </a:rPr>
                          <m:t>𝑔𝑧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400" b="0" i="1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en-US" sz="2400" dirty="0">
                    <a:solidFill>
                      <a:schemeClr val="accent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,and other energies, such as electric or magnetic energy or light.</a:t>
                </a:r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𝐸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400" b="0" i="1" smtClean="0">
                        <a:solidFill>
                          <a:schemeClr val="tx2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𝑈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400" b="0" i="1" smtClean="0">
                        <a:solidFill>
                          <a:schemeClr val="tx2"/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24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400" b="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sz="2400" b="0" i="1" smtClean="0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smtClean="0">
                                    <a:solidFill>
                                      <a:schemeClr val="tx2"/>
                                    </a:solidFill>
                                    <a:latin typeface="Cambria Math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solidFill>
                                      <a:schemeClr val="tx2"/>
                                    </a:solidFill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e>
                          <m:sup>
                            <m:r>
                              <a:rPr lang="en-US" sz="24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sz="24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2400" b="0" i="1" smtClean="0">
                        <a:solidFill>
                          <a:schemeClr val="tx2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𝑔𝑧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400" b="0" i="1" smtClean="0">
                        <a:solidFill>
                          <a:schemeClr val="tx2"/>
                        </a:solidFill>
                        <a:latin typeface="Cambria Math"/>
                      </a:rPr>
                      <m:t>+</m:t>
                    </m:r>
                    <m:r>
                      <a:rPr lang="en-US" sz="2400" b="0" i="1" smtClean="0">
                        <a:solidFill>
                          <a:schemeClr val="tx2"/>
                        </a:solidFill>
                        <a:latin typeface="Cambria Math"/>
                      </a:rPr>
                      <m:t>𝑜𝑡h𝑒𝑟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(5.28)          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Kinetic, potential, and other energy terms are negligible in comparison with the enthalpy, heat transfer and work terms in almost all chemical reactor situations.</a:t>
                </a:r>
              </a:p>
              <a:p>
                <a:pPr marL="0" indent="0" algn="just">
                  <a:buNone/>
                </a:pPr>
                <a:b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7894FA0-4F53-636E-E857-08CBD157F5B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730250"/>
                <a:ext cx="8686800" cy="5626100"/>
              </a:xfrm>
              <a:blipFill>
                <a:blip r:embed="rId2"/>
                <a:stretch>
                  <a:fillRect l="-1123" r="-10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0E035D-1E74-5B2C-91D7-4737A811B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32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BC3427B-7A48-3379-13E9-1265E21CB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4988"/>
            <a:ext cx="8229600" cy="457199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EB1CBE6E-5008-AC79-3E5C-F756BFD52C7E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32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336496B-B539-599F-74FF-96605A84B3D0}"/>
              </a:ext>
            </a:extLst>
          </p:cNvPr>
          <p:cNvCxnSpPr>
            <a:cxnSpLocks/>
          </p:cNvCxnSpPr>
          <p:nvPr/>
        </p:nvCxnSpPr>
        <p:spPr>
          <a:xfrm>
            <a:off x="0" y="642187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E162279-C838-0464-9BFC-BC25B4159184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973866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3F2ED9-7EC3-13D2-5145-E2B652E07E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B181E43-E540-2DAE-67D4-A6488F224F2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520451"/>
                <a:ext cx="8686800" cy="5835899"/>
              </a:xfrm>
            </p:spPr>
            <p:txBody>
              <a:bodyPr>
                <a:normAutofit fontScale="47500" lnSpcReduction="20000"/>
              </a:bodyPr>
              <a:lstStyle/>
              <a:p>
                <a:pPr marL="0" indent="0" algn="just">
                  <a:buNone/>
                </a:pPr>
                <a:r>
                  <a:rPr lang="en-US" sz="5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Hence, the total  specific energy (E</a:t>
                </a:r>
                <a:r>
                  <a:rPr lang="en-US" sz="51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5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)is  equal to specific </a:t>
                </a:r>
                <a:r>
                  <a:rPr lang="en-US" sz="5100" dirty="0">
                    <a:solidFill>
                      <a:schemeClr val="accent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internal energy (U</a:t>
                </a:r>
                <a:r>
                  <a:rPr lang="en-US" sz="5100" baseline="-25000" dirty="0">
                    <a:solidFill>
                      <a:schemeClr val="accent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5100" dirty="0">
                    <a:solidFill>
                      <a:schemeClr val="accent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).</a:t>
                </a:r>
              </a:p>
              <a:p>
                <a:pPr marL="0" indent="0" algn="just">
                  <a:buNone/>
                </a:pPr>
                <a:r>
                  <a:rPr lang="en-US" sz="5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510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51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𝐸</m:t>
                        </m:r>
                      </m:e>
                      <m:sub>
                        <m:r>
                          <a:rPr lang="en-US" sz="51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5100" b="0" i="1" smtClean="0">
                        <a:solidFill>
                          <a:schemeClr val="tx2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51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51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𝑈</m:t>
                        </m:r>
                      </m:e>
                      <m:sub>
                        <m:r>
                          <a:rPr lang="en-US" sz="51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5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(5.29)</a:t>
                </a:r>
              </a:p>
              <a:p>
                <a:pPr marL="0" indent="0" algn="just">
                  <a:buNone/>
                </a:pPr>
                <a:r>
                  <a:rPr lang="en-US" sz="5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equation (5.29) into equation (5.27), you get: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51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5100">
                            <a:solidFill>
                              <a:schemeClr val="tx2"/>
                            </a:solidFill>
                            <a:latin typeface="Cambria Math"/>
                          </a:rPr>
                          <m:t>Q</m:t>
                        </m:r>
                      </m:e>
                    </m:acc>
                    <m:r>
                      <a:rPr lang="en-US" sz="5100">
                        <a:solidFill>
                          <a:schemeClr val="tx2"/>
                        </a:solidFill>
                        <a:latin typeface="Cambria Math"/>
                      </a:rPr>
                      <m:t>  −   </m:t>
                    </m:r>
                    <m:acc>
                      <m:accPr>
                        <m:chr m:val="̇"/>
                        <m:ctrlPr>
                          <a:rPr lang="en-US" sz="51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5100">
                            <a:solidFill>
                              <a:schemeClr val="tx2"/>
                            </a:solidFill>
                            <a:latin typeface="Cambria Math"/>
                          </a:rPr>
                          <m:t>W</m:t>
                        </m:r>
                      </m:e>
                    </m:acc>
                    <m:r>
                      <a:rPr lang="en-US" sz="5100">
                        <a:solidFill>
                          <a:schemeClr val="tx2"/>
                        </a:solidFill>
                        <a:latin typeface="Cambria Math"/>
                      </a:rPr>
                      <m:t>  +</m:t>
                    </m:r>
                    <m:nary>
                      <m:naryPr>
                        <m:chr m:val="∑"/>
                        <m:ctrlPr>
                          <a:rPr lang="en-US" sz="51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sty m:val="p"/>
                            <m:brk m:alnAt="23"/>
                          </m:rPr>
                          <a:rPr lang="en-US" sz="5100">
                            <a:solidFill>
                              <a:schemeClr val="tx2"/>
                            </a:solidFill>
                            <a:latin typeface="Cambria Math"/>
                          </a:rPr>
                          <m:t>i</m:t>
                        </m:r>
                        <m:r>
                          <a:rPr lang="en-US" sz="5100">
                            <a:solidFill>
                              <a:schemeClr val="tx2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sz="5100">
                            <a:solidFill>
                              <a:schemeClr val="tx2"/>
                            </a:solidFill>
                            <a:latin typeface="Cambria Math"/>
                          </a:rPr>
                          <m:t>n</m:t>
                        </m:r>
                      </m:sup>
                      <m:e>
                        <m:sSub>
                          <m:sSubPr>
                            <m:ctrlPr>
                              <a:rPr lang="en-US" sz="51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510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510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  <m:sSub>
                          <m:sSubPr>
                            <m:ctrlPr>
                              <a:rPr lang="en-US" sz="51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510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U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510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</m:e>
                    </m:nary>
                    <m:sSub>
                      <m:sSubPr>
                        <m:ctrlPr>
                          <a:rPr lang="en-US" sz="51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5100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│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5100">
                            <a:solidFill>
                              <a:schemeClr val="tx2"/>
                            </a:solidFill>
                            <a:latin typeface="Cambria Math"/>
                          </a:rPr>
                          <m:t>in</m:t>
                        </m:r>
                      </m:sub>
                    </m:sSub>
                    <m:r>
                      <a:rPr lang="en-US" sz="5100">
                        <a:solidFill>
                          <a:schemeClr val="tx2"/>
                        </a:solidFill>
                        <a:latin typeface="Cambria Math"/>
                      </a:rPr>
                      <m:t>−</m:t>
                    </m:r>
                    <m:nary>
                      <m:naryPr>
                        <m:chr m:val="∑"/>
                        <m:ctrlPr>
                          <a:rPr lang="en-US" sz="51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sty m:val="p"/>
                            <m:brk m:alnAt="23"/>
                          </m:rPr>
                          <a:rPr lang="en-US" sz="5100">
                            <a:solidFill>
                              <a:schemeClr val="tx2"/>
                            </a:solidFill>
                            <a:latin typeface="Cambria Math"/>
                          </a:rPr>
                          <m:t>i</m:t>
                        </m:r>
                        <m:r>
                          <a:rPr lang="en-US" sz="5100">
                            <a:solidFill>
                              <a:schemeClr val="tx2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sz="5100">
                            <a:solidFill>
                              <a:schemeClr val="tx2"/>
                            </a:solidFill>
                            <a:latin typeface="Cambria Math"/>
                          </a:rPr>
                          <m:t>n</m:t>
                        </m:r>
                      </m:sup>
                      <m:e>
                        <m:sSub>
                          <m:sSubPr>
                            <m:ctrlPr>
                              <a:rPr lang="en-US" sz="51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510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510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  <m:sSub>
                          <m:sSubPr>
                            <m:ctrlPr>
                              <a:rPr lang="en-US" sz="51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510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U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510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</m:e>
                    </m:nary>
                    <m:sSub>
                      <m:sSubPr>
                        <m:ctrlPr>
                          <a:rPr lang="en-US" sz="51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5100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│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5100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out</m:t>
                        </m:r>
                      </m:sub>
                    </m:sSub>
                  </m:oMath>
                </a14:m>
                <a:r>
                  <a:rPr lang="en-US" sz="5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=0                (5.30)</a:t>
                </a:r>
              </a:p>
              <a:p>
                <a:pPr marL="0" indent="0" algn="just">
                  <a:buNone/>
                </a:pPr>
                <a:r>
                  <a:rPr lang="en-US" sz="5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Specific enthalpy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51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5100" b="0" i="1" smtClean="0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5100" b="0" i="1" smtClean="0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5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the sum of the specific internal energy and  the flow work (</a:t>
                </a:r>
                <a14:m>
                  <m:oMath xmlns:m="http://schemas.openxmlformats.org/officeDocument/2006/math">
                    <m:r>
                      <a:rPr lang="en-US" sz="5100" b="0" i="1" smtClean="0">
                        <a:latin typeface="Cambria Math"/>
                      </a:rPr>
                      <m:t>𝑃</m:t>
                    </m:r>
                    <m:sSub>
                      <m:sSubPr>
                        <m:ctrlPr>
                          <a:rPr lang="en-US" sz="51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̃"/>
                            <m:ctrlPr>
                              <a:rPr lang="en-US" sz="5100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5100" b="0" i="1" smtClean="0">
                                <a:latin typeface="Cambria Math"/>
                              </a:rPr>
                              <m:t>𝑉</m:t>
                            </m:r>
                          </m:e>
                        </m:acc>
                      </m:e>
                      <m:sub>
                        <m:r>
                          <a:rPr lang="en-US" sz="5100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5100" b="0" i="1" smtClean="0">
                        <a:latin typeface="Cambria Math"/>
                      </a:rPr>
                      <m:t>)</m:t>
                    </m:r>
                    <m:r>
                      <a:rPr lang="en-US" sz="5100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en-US" sz="5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510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51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51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5100" b="0" i="1" smtClean="0">
                        <a:solidFill>
                          <a:schemeClr val="tx2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51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51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𝑈</m:t>
                        </m:r>
                      </m:e>
                      <m:sub>
                        <m:r>
                          <a:rPr lang="en-US" sz="51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5100" b="0" i="1" smtClean="0">
                        <a:solidFill>
                          <a:schemeClr val="tx2"/>
                        </a:solidFill>
                        <a:latin typeface="Cambria Math"/>
                      </a:rPr>
                      <m:t>+</m:t>
                    </m:r>
                    <m:r>
                      <a:rPr lang="en-US" sz="5100" b="0" i="1" smtClean="0">
                        <a:solidFill>
                          <a:schemeClr val="tx2"/>
                        </a:solidFill>
                        <a:latin typeface="Cambria Math"/>
                      </a:rPr>
                      <m:t>𝑃</m:t>
                    </m:r>
                    <m:sSub>
                      <m:sSubPr>
                        <m:ctrlPr>
                          <a:rPr lang="en-US" sz="51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̃"/>
                            <m:ctrlPr>
                              <a:rPr lang="en-US" sz="5100" b="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51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𝑉</m:t>
                            </m:r>
                          </m:e>
                        </m:acc>
                      </m:e>
                      <m:sub>
                        <m:r>
                          <a:rPr lang="en-US" sz="51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5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(5.31)</a:t>
                </a:r>
              </a:p>
              <a:p>
                <a:pPr marL="0" indent="0" algn="just">
                  <a:buNone/>
                </a:pPr>
                <a:r>
                  <a:rPr lang="en-US" sz="5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re-arranging equation (5.30), the specific internal energy is given by:</a:t>
                </a:r>
              </a:p>
              <a:p>
                <a:pPr marL="0" indent="0" algn="just">
                  <a:buNone/>
                </a:pPr>
                <a:r>
                  <a:rPr lang="en-US" sz="51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51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51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𝑈</m:t>
                        </m:r>
                      </m:e>
                      <m:sub>
                        <m:r>
                          <a:rPr lang="en-US" sz="51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5100" i="1">
                        <a:solidFill>
                          <a:schemeClr val="tx2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510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51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51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5100" b="0" i="1" smtClean="0">
                        <a:solidFill>
                          <a:schemeClr val="tx2"/>
                        </a:solidFill>
                        <a:latin typeface="Cambria Math"/>
                      </a:rPr>
                      <m:t>−</m:t>
                    </m:r>
                    <m:r>
                      <a:rPr lang="en-US" sz="5100" i="1">
                        <a:solidFill>
                          <a:schemeClr val="tx2"/>
                        </a:solidFill>
                        <a:latin typeface="Cambria Math"/>
                      </a:rPr>
                      <m:t>𝑃</m:t>
                    </m:r>
                    <m:sSub>
                      <m:sSubPr>
                        <m:ctrlPr>
                          <a:rPr lang="en-US" sz="51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̃"/>
                            <m:ctrlPr>
                              <a:rPr lang="en-US" sz="51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51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𝑉</m:t>
                            </m:r>
                          </m:e>
                        </m:acc>
                      </m:e>
                      <m:sub>
                        <m:r>
                          <a:rPr lang="en-US" sz="51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5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(5.32)</a:t>
                </a:r>
              </a:p>
              <a:p>
                <a:pPr marL="0" indent="0"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B181E43-E540-2DAE-67D4-A6488F224F2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20451"/>
                <a:ext cx="8686800" cy="5835899"/>
              </a:xfrm>
              <a:blipFill>
                <a:blip r:embed="rId2"/>
                <a:stretch>
                  <a:fillRect l="-1123" t="-2088" r="-10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C5E779-8568-30DE-FE8F-653CC485E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33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6D51865-551C-0535-E8F5-183E76D82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6926"/>
            <a:ext cx="8229600" cy="457199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E8A511E9-4F06-F694-D990-B3F1DBDB4951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33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C017025-A6A1-7D77-2B95-5B6BB336EC91}"/>
              </a:ext>
            </a:extLst>
          </p:cNvPr>
          <p:cNvCxnSpPr>
            <a:cxnSpLocks/>
          </p:cNvCxnSpPr>
          <p:nvPr/>
        </p:nvCxnSpPr>
        <p:spPr>
          <a:xfrm>
            <a:off x="0" y="520451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7CCB6AF-7F3A-C7B5-F4DC-B852659EB40A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86790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F56B2-ACFB-E230-A146-CAF34A599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3334"/>
            <a:ext cx="8229600" cy="33496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EDF6EE1-D4B5-FA00-CC2C-BAA664FAA0C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52400" y="501649"/>
                <a:ext cx="8839200" cy="5854701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Further,  let’s  substitute  equation  (5.32) into equation (5.30)  to  replace internal energy by enthalpy and  work flow as follows: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2"/>
                            </a:solidFill>
                            <a:latin typeface="Cambria Math"/>
                          </a:rPr>
                          <m:t>Q</m:t>
                        </m:r>
                      </m:e>
                    </m:acc>
                    <m:r>
                      <a:rPr lang="en-US" sz="2400" i="0">
                        <a:solidFill>
                          <a:schemeClr val="tx2"/>
                        </a:solidFill>
                        <a:latin typeface="Cambria Math"/>
                      </a:rPr>
                      <m:t>−</m:t>
                    </m:r>
                    <m:acc>
                      <m:accPr>
                        <m:chr m:val="̇"/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2"/>
                            </a:solidFill>
                            <a:latin typeface="Cambria Math"/>
                          </a:rPr>
                          <m:t>W</m:t>
                        </m:r>
                      </m:e>
                    </m:acc>
                    <m:r>
                      <a:rPr lang="en-US" sz="2400" i="0">
                        <a:solidFill>
                          <a:schemeClr val="tx2"/>
                        </a:solidFill>
                        <a:latin typeface="Cambria Math"/>
                      </a:rPr>
                      <m:t>+</m:t>
                    </m:r>
                    <m:nary>
                      <m:naryPr>
                        <m:chr m:val="∑"/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sty m:val="p"/>
                            <m:brk m:alnAt="23"/>
                          </m:rPr>
                          <a:rPr lang="en-US" sz="2400" i="0">
                            <a:solidFill>
                              <a:schemeClr val="tx2"/>
                            </a:solidFill>
                            <a:latin typeface="Cambria Math"/>
                          </a:rPr>
                          <m:t>i</m:t>
                        </m:r>
                        <m:r>
                          <a:rPr lang="en-US" sz="2400" i="0">
                            <a:solidFill>
                              <a:schemeClr val="tx2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2"/>
                            </a:solidFill>
                            <a:latin typeface="Cambria Math"/>
                          </a:rPr>
                          <m:t>n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0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(</m:t>
                            </m:r>
                            <m:r>
                              <m:rPr>
                                <m:sty m:val="p"/>
                              </m:rPr>
                              <a:rPr lang="en-US" sz="2400" b="0" i="0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  <m:r>
                          <a:rPr lang="en-US" sz="2400" b="0" i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P</m:t>
                        </m:r>
                        <m:sSub>
                          <m:sSubPr>
                            <m:ctrlPr>
                              <a:rPr lang="en-US" sz="2400" b="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̃"/>
                                <m:ctrlPr>
                                  <a:rPr lang="en-US" sz="2400" b="0" i="1" smtClean="0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n-US" sz="2400" b="0" i="0" smtClean="0">
                                    <a:solidFill>
                                      <a:schemeClr val="tx2"/>
                                    </a:solidFill>
                                    <a:latin typeface="Cambria Math"/>
                                  </a:rPr>
                                  <m:t>V</m:t>
                                </m:r>
                              </m:e>
                            </m:acc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b="0" i="0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  <m:r>
                          <a:rPr lang="en-US" sz="2400" b="0" i="0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)</m:t>
                        </m:r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>
                                <a:solidFill>
                                  <a:schemeClr val="tx2"/>
                                </a:solidFill>
                                <a:latin typeface="Cambria Math"/>
                                <a:ea typeface="Cambria Math"/>
                              </a:rPr>
                              <m:t>│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in</m:t>
                            </m:r>
                          </m:sub>
                        </m:sSub>
                      </m:e>
                    </m:nary>
                    <m:r>
                      <a:rPr lang="en-US" sz="2400" i="0">
                        <a:solidFill>
                          <a:schemeClr val="tx2"/>
                        </a:solidFill>
                        <a:latin typeface="Cambria Math"/>
                      </a:rPr>
                      <m:t>−</m:t>
                    </m:r>
                    <m:nary>
                      <m:naryPr>
                        <m:chr m:val="∑"/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sty m:val="p"/>
                            <m:brk m:alnAt="23"/>
                          </m:rPr>
                          <a:rPr lang="en-US" sz="2400" i="0">
                            <a:solidFill>
                              <a:schemeClr val="tx2"/>
                            </a:solidFill>
                            <a:latin typeface="Cambria Math"/>
                          </a:rPr>
                          <m:t>i</m:t>
                        </m:r>
                        <m:r>
                          <a:rPr lang="en-US" sz="2400" i="0">
                            <a:solidFill>
                              <a:schemeClr val="tx2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2"/>
                            </a:solidFill>
                            <a:latin typeface="Cambria Math"/>
                          </a:rPr>
                          <m:t>n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0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(</m:t>
                            </m:r>
                            <m:r>
                              <m:rPr>
                                <m:sty m:val="p"/>
                              </m:rPr>
                              <a:rPr lang="en-US" sz="2400" b="0" i="0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  <m:r>
                          <a:rPr lang="en-US" sz="2400" b="0" i="0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P</m:t>
                        </m:r>
                        <m:sSub>
                          <m:sSubPr>
                            <m:ctrlPr>
                              <a:rPr lang="en-US" sz="2400" b="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̃"/>
                                <m:ctrlPr>
                                  <a:rPr lang="en-US" sz="2400" b="0" i="1" smtClean="0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n-US" sz="2400" b="0" i="0" smtClean="0">
                                    <a:solidFill>
                                      <a:schemeClr val="tx2"/>
                                    </a:solidFill>
                                    <a:latin typeface="Cambria Math"/>
                                  </a:rPr>
                                  <m:t>V</m:t>
                                </m:r>
                              </m:e>
                            </m:acc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b="0" i="0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  <m:r>
                          <a:rPr lang="en-US" sz="2400" b="0" i="0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)</m:t>
                        </m:r>
                      </m:e>
                    </m:nary>
                    <m:sSub>
                      <m:sSubPr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0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│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out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=0          (5.33)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work term (W) is the sum of shaft work (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and flow work (F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PṼ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).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400" i="0">
                            <a:latin typeface="Cambria Math"/>
                          </a:rPr>
                          <m:t>W</m:t>
                        </m:r>
                      </m:e>
                    </m:acc>
                    <m:r>
                      <a:rPr lang="en-US" sz="2400" i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latin typeface="Cambria Math"/>
                              </a:rPr>
                              <m:t>W</m:t>
                            </m:r>
                          </m:e>
                        </m:acc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latin typeface="Cambria Math"/>
                          </a:rPr>
                          <m:t>S</m:t>
                        </m:r>
                      </m:sub>
                    </m:sSub>
                    <m:r>
                      <a:rPr lang="en-US" sz="2400" i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/>
                          </a:rPr>
                          <m:t>i</m:t>
                        </m:r>
                      </m:sub>
                    </m:sSub>
                    <m:r>
                      <m:rPr>
                        <m:sty m:val="p"/>
                      </m:rPr>
                      <a:rPr lang="en-US" sz="2400" i="0">
                        <a:latin typeface="Cambria Math"/>
                      </a:rPr>
                      <m:t>P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̃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latin typeface="Cambria Math"/>
                              </a:rPr>
                              <m:t>V</m:t>
                            </m:r>
                          </m:e>
                        </m:acc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latin typeface="Cambria Math"/>
                          </a:rPr>
                          <m:t>i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(5.34)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Flow work  for  mass into and out of the system is given by: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Flow</m:t>
                    </m:r>
                    <m:r>
                      <m:rPr>
                        <m:nor/>
                      </m:rP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work</m:t>
                    </m:r>
                    <m:r>
                      <a:rPr lang="en-US" sz="2400" b="0" i="0" smtClean="0">
                        <a:latin typeface="Cambria Math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sty m:val="p"/>
                            <m:brk m:alnAt="23"/>
                          </m:rPr>
                          <a:rPr lang="en-US" sz="2400" i="0">
                            <a:latin typeface="Cambria Math"/>
                          </a:rPr>
                          <m:t>i</m:t>
                        </m:r>
                        <m:r>
                          <a:rPr lang="en-US" sz="2400" i="0"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sz="2400" i="0">
                            <a:latin typeface="Cambria Math"/>
                          </a:rPr>
                          <m:t>n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latin typeface="Cambria Math"/>
                              </a:rPr>
                              <m:t>i</m:t>
                            </m:r>
                          </m:sub>
                        </m:sSub>
                      </m:e>
                    </m:nary>
                    <m:r>
                      <m:rPr>
                        <m:sty m:val="p"/>
                      </m:rPr>
                      <a:rPr lang="en-US" sz="2400" i="0">
                        <a:latin typeface="Cambria Math"/>
                      </a:rPr>
                      <m:t>P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̃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latin typeface="Cambria Math"/>
                              </a:rPr>
                              <m:t>V</m:t>
                            </m:r>
                          </m:e>
                        </m:acc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latin typeface="Cambria Math"/>
                          </a:rPr>
                          <m:t>i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0">
                            <a:latin typeface="Cambria Math"/>
                            <a:ea typeface="Cambria Math"/>
                          </a:rPr>
                          <m:t>│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/>
                            <a:ea typeface="Cambria Math"/>
                          </a:rPr>
                          <m:t>out</m:t>
                        </m:r>
                      </m:sub>
                    </m:sSub>
                    <m:r>
                      <a:rPr lang="en-US" sz="2400" b="0" i="0" smtClean="0">
                        <a:latin typeface="Cambria Math"/>
                        <a:ea typeface="Cambria Math"/>
                      </a:rPr>
                      <m:t>−</m:t>
                    </m:r>
                    <m:nary>
                      <m:naryPr>
                        <m:chr m:val="∑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sty m:val="p"/>
                            <m:brk m:alnAt="23"/>
                          </m:rPr>
                          <a:rPr lang="en-US" sz="2400" i="0">
                            <a:latin typeface="Cambria Math"/>
                          </a:rPr>
                          <m:t>i</m:t>
                        </m:r>
                        <m:r>
                          <a:rPr lang="en-US" sz="2400" i="0"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sz="2400" i="0">
                            <a:latin typeface="Cambria Math"/>
                          </a:rPr>
                          <m:t>n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latin typeface="Cambria Math"/>
                              </a:rPr>
                              <m:t>i</m:t>
                            </m:r>
                          </m:sub>
                        </m:sSub>
                      </m:e>
                    </m:nary>
                    <m:r>
                      <m:rPr>
                        <m:sty m:val="p"/>
                      </m:rPr>
                      <a:rPr lang="en-US" sz="2400" i="0">
                        <a:latin typeface="Cambria Math"/>
                      </a:rPr>
                      <m:t>P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̃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latin typeface="Cambria Math"/>
                              </a:rPr>
                              <m:t>V</m:t>
                            </m:r>
                          </m:e>
                        </m:acc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latin typeface="Cambria Math"/>
                          </a:rPr>
                          <m:t>i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0">
                            <a:latin typeface="Cambria Math"/>
                            <a:ea typeface="Cambria Math"/>
                          </a:rPr>
                          <m:t>│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/>
                            <a:ea typeface="Cambria Math"/>
                          </a:rPr>
                          <m:t>in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(5.35)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EDF6EE1-D4B5-FA00-CC2C-BAA664FAA0C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52400" y="501649"/>
                <a:ext cx="8839200" cy="5854701"/>
              </a:xfrm>
              <a:blipFill>
                <a:blip r:embed="rId2"/>
                <a:stretch>
                  <a:fillRect l="-1034" r="-103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0998B8-10DA-EE63-AA71-A7C39CCA8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34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3A8475-9895-618E-74C9-4181B6DE2E18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34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E34C524-BD93-0881-51DD-676351E3C604}"/>
              </a:ext>
            </a:extLst>
          </p:cNvPr>
          <p:cNvCxnSpPr>
            <a:cxnSpLocks/>
          </p:cNvCxnSpPr>
          <p:nvPr/>
        </p:nvCxnSpPr>
        <p:spPr>
          <a:xfrm>
            <a:off x="0" y="501649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606C2D6-534B-63E5-8285-3B8F9FDC7563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2004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38FE6F-B03F-3D60-404D-77C3A0D801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DFF8AA-B7E9-3EFD-72B4-EECBB69F8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4740"/>
            <a:ext cx="8229600" cy="33496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D4B0EA0-BC6F-4FC2-F6D4-32DF4941682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04800" y="609600"/>
                <a:ext cx="8686800" cy="4952999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60000"/>
                  </a:lnSpc>
                  <a:buNone/>
                </a:pP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sty m:val="p"/>
                            <m:brk m:alnAt="23"/>
                          </m:rPr>
                          <a:rPr lang="en-US" sz="2400">
                            <a:solidFill>
                              <a:schemeClr val="tx1"/>
                            </a:solidFill>
                            <a:latin typeface="Cambria Math"/>
                          </a:rPr>
                          <m:t>i</m:t>
                        </m:r>
                        <m:r>
                          <a:rPr lang="en-US" sz="2400">
                            <a:solidFill>
                              <a:schemeClr val="tx1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tx1"/>
                            </a:solidFill>
                            <a:latin typeface="Cambria Math"/>
                          </a:rPr>
                          <m:t>n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</m:e>
                    </m:nary>
                    <m:r>
                      <m:rPr>
                        <m:sty m:val="p"/>
                      </m:rPr>
                      <a:rPr lang="en-US" sz="2400">
                        <a:solidFill>
                          <a:schemeClr val="tx1"/>
                        </a:solidFill>
                        <a:latin typeface="Cambria Math"/>
                      </a:rPr>
                      <m:t>P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̃"/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V</m:t>
                            </m:r>
                          </m:e>
                        </m:acc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tx1"/>
                            </a:solidFill>
                            <a:latin typeface="Cambria Math"/>
                          </a:rPr>
                          <m:t>i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│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in</m:t>
                        </m:r>
                      </m:sub>
                    </m:sSub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/>
                      </a:rPr>
                      <m:t>=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𝑃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𝑖𝑛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(5.36)</a:t>
                </a:r>
              </a:p>
              <a:p>
                <a:pPr marL="0" indent="0">
                  <a:lnSpc>
                    <a:spcPct val="160000"/>
                  </a:lnSpc>
                  <a:buNone/>
                </a:pP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sty m:val="p"/>
                            <m:brk m:alnAt="23"/>
                          </m:rPr>
                          <a:rPr lang="en-US" sz="2400">
                            <a:solidFill>
                              <a:schemeClr val="tx1"/>
                            </a:solidFill>
                            <a:latin typeface="Cambria Math"/>
                          </a:rPr>
                          <m:t>i</m:t>
                        </m:r>
                        <m:r>
                          <a:rPr lang="en-US" sz="2400">
                            <a:solidFill>
                              <a:schemeClr val="tx1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tx1"/>
                            </a:solidFill>
                            <a:latin typeface="Cambria Math"/>
                          </a:rPr>
                          <m:t>n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</m:e>
                    </m:nary>
                    <m:r>
                      <m:rPr>
                        <m:sty m:val="p"/>
                      </m:rPr>
                      <a:rPr lang="en-US" sz="2400">
                        <a:solidFill>
                          <a:schemeClr val="tx1"/>
                        </a:solidFill>
                        <a:latin typeface="Cambria Math"/>
                      </a:rPr>
                      <m:t>P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̃"/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V</m:t>
                            </m:r>
                          </m:e>
                        </m:acc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tx1"/>
                            </a:solidFill>
                            <a:latin typeface="Cambria Math"/>
                          </a:rPr>
                          <m:t>i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│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tx1"/>
                            </a:solidFill>
                            <a:latin typeface="Cambria Math"/>
                          </a:rPr>
                          <m:t>out</m:t>
                        </m:r>
                      </m:sub>
                    </m:sSub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𝑃</m:t>
                    </m:r>
                    <m:sSub>
                      <m:sSubPr>
                        <m:ctrlP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𝑜𝑢𝑡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(5.37)</a:t>
                </a:r>
              </a:p>
              <a:p>
                <a:pPr marL="0" indent="0">
                  <a:lnSpc>
                    <a:spcPct val="160000"/>
                  </a:lnSpc>
                  <a:buNone/>
                </a:pP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constant volume, </a:t>
                </a:r>
                <a:r>
                  <a:rPr lang="en-US" sz="24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PV</a:t>
                </a:r>
                <a:r>
                  <a:rPr lang="en-US" sz="2400" baseline="-25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4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PV</a:t>
                </a:r>
                <a:r>
                  <a:rPr lang="en-US" sz="2400" baseline="-25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out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PV                                 </a:t>
                </a:r>
              </a:p>
              <a:p>
                <a:pPr marL="0" indent="0">
                  <a:lnSpc>
                    <a:spcPct val="160000"/>
                  </a:lnSpc>
                  <a:buNone/>
                </a:pP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tx1"/>
                            </a:solidFill>
                            <a:latin typeface="Cambria Math"/>
                          </a:rPr>
                          <m:t>W</m:t>
                        </m:r>
                      </m:e>
                    </m:acc>
                    <m:r>
                      <a:rPr lang="en-US" sz="240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W</m:t>
                            </m:r>
                          </m:e>
                        </m:acc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tx1"/>
                            </a:solidFill>
                            <a:latin typeface="Cambria Math"/>
                          </a:rPr>
                          <m:t>S</m:t>
                        </m:r>
                      </m:sub>
                    </m:sSub>
                    <m:r>
                      <a:rPr lang="en-US" sz="2400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𝑃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𝑜𝑢𝑡</m:t>
                        </m:r>
                      </m:sub>
                    </m:sSub>
                    <m:r>
                      <a:rPr lang="en-US" sz="2400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𝑃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𝑖𝑛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sz="24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</a:t>
                </a:r>
                <a:r>
                  <a:rPr lang="en-US" sz="2400" baseline="-25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(5.38)</a:t>
                </a:r>
              </a:p>
              <a:p>
                <a:pPr marL="0" indent="0">
                  <a:lnSpc>
                    <a:spcPct val="160000"/>
                  </a:lnSpc>
                  <a:buNone/>
                </a:pP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 substituting  equations ( 5.38) into equation ( 5.33) , you get:</a:t>
                </a:r>
              </a:p>
              <a:p>
                <a:pPr marL="0" indent="0">
                  <a:lnSpc>
                    <a:spcPct val="160000"/>
                  </a:lnSpc>
                  <a:buNone/>
                </a:pP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Q</m:t>
                        </m:r>
                      </m:e>
                    </m:acc>
                    <m:r>
                      <a:rPr lang="en-US" sz="2400" i="0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W</m:t>
                            </m:r>
                          </m:e>
                        </m:acc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S</m:t>
                        </m:r>
                      </m:sub>
                    </m:sSub>
                    <m:r>
                      <a:rPr lang="en-US" sz="2400" i="0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nary>
                      <m:naryPr>
                        <m:chr m:val="∑"/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sty m:val="p"/>
                            <m:brk m:alnAt="23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i</m:t>
                        </m:r>
                        <m: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n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</m:e>
                    </m:nary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│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in</m:t>
                        </m:r>
                      </m:sub>
                    </m:sSub>
                    <m:r>
                      <a:rPr lang="en-US" sz="2400" i="0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  <m:nary>
                      <m:naryPr>
                        <m:chr m:val="∑"/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sty m:val="p"/>
                            <m:brk m:alnAt="23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i</m:t>
                        </m:r>
                        <m: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n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</m:e>
                    </m:nary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│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out</m:t>
                        </m:r>
                      </m:sub>
                    </m:sSub>
                  </m:oMath>
                </a14:m>
                <a:r>
                  <a:rPr lang="en-US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=0                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(5.39)</a:t>
                </a:r>
                <a:endPara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D4B0EA0-BC6F-4FC2-F6D4-32DF4941682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04800" y="609600"/>
                <a:ext cx="8686800" cy="4952999"/>
              </a:xfrm>
              <a:blipFill>
                <a:blip r:embed="rId2"/>
                <a:stretch>
                  <a:fillRect l="-10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8D6998-7A6D-611B-E75A-8FD9FA7D5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AC50FE-9631-25CB-162F-F7F71AF8ADEE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35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9604DB0-6DA8-217D-92CB-7ED706B82792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C473016-3DF7-D8F2-4C24-12889E59E284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98243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067B79A-6621-39C8-F49D-6A226779D55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52400" y="652670"/>
                <a:ext cx="8839200" cy="4452730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chemical reaction,  </a:t>
                </a:r>
                <a14:m>
                  <m:oMath xmlns:m="http://schemas.openxmlformats.org/officeDocument/2006/math">
                    <m:r>
                      <a:rPr lang="en-US" sz="2400" b="1" i="0" smtClean="0">
                        <a:solidFill>
                          <a:srgbClr val="7030A0"/>
                        </a:solidFill>
                        <a:latin typeface="Cambria Math"/>
                      </a:rPr>
                      <m:t>𝐀</m:t>
                    </m:r>
                    <m:r>
                      <a:rPr lang="en-US" sz="2400" b="1" i="0" smtClean="0">
                        <a:solidFill>
                          <a:srgbClr val="7030A0"/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0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𝐛</m:t>
                        </m:r>
                      </m:num>
                      <m:den>
                        <m:r>
                          <a:rPr lang="en-US" sz="2400" b="1" i="0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𝐚</m:t>
                        </m:r>
                      </m:den>
                    </m:f>
                    <m:r>
                      <a:rPr lang="en-US" sz="2400" b="1" i="0" smtClean="0">
                        <a:solidFill>
                          <a:srgbClr val="7030A0"/>
                        </a:solidFill>
                        <a:latin typeface="Cambria Math"/>
                      </a:rPr>
                      <m:t>𝐁</m:t>
                    </m:r>
                    <m:r>
                      <a:rPr lang="en-US" sz="2400" b="1" i="0" smtClean="0">
                        <a:solidFill>
                          <a:srgbClr val="7030A0"/>
                        </a:solidFill>
                        <a:latin typeface="Cambria Math"/>
                      </a:rPr>
                      <m:t>   −→ 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0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𝐜</m:t>
                        </m:r>
                      </m:num>
                      <m:den>
                        <m:r>
                          <a:rPr lang="en-US" sz="2400" b="1" i="0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𝐚</m:t>
                        </m:r>
                      </m:den>
                    </m:f>
                    <m:r>
                      <a:rPr lang="en-US" sz="2400" b="1" i="0" smtClean="0">
                        <a:solidFill>
                          <a:srgbClr val="7030A0"/>
                        </a:solidFill>
                        <a:latin typeface="Cambria Math"/>
                      </a:rPr>
                      <m:t>𝐂</m:t>
                    </m:r>
                    <m:r>
                      <a:rPr lang="en-US" sz="2400" b="1" i="0" smtClean="0">
                        <a:solidFill>
                          <a:srgbClr val="7030A0"/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0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𝐝</m:t>
                        </m:r>
                      </m:num>
                      <m:den>
                        <m:r>
                          <a:rPr lang="en-US" sz="2400" b="1" i="0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𝐚</m:t>
                        </m:r>
                      </m:den>
                    </m:f>
                    <m:r>
                      <a:rPr lang="en-US" sz="2400" b="1" i="0" smtClean="0">
                        <a:solidFill>
                          <a:srgbClr val="7030A0"/>
                        </a:solidFill>
                        <a:latin typeface="Cambria Math"/>
                      </a:rPr>
                      <m:t>𝐃</m:t>
                    </m:r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(5.40)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sty m:val="p"/>
                            <m:brk m:alnAt="23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i</m:t>
                        </m:r>
                        <m: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n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E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</m:e>
                    </m:nary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│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in</m:t>
                        </m:r>
                      </m:sub>
                    </m:sSub>
                    <m:r>
                      <a:rPr lang="en-US" sz="2400" b="0" i="0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sty m:val="p"/>
                            <m:brk m:alnAt="23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i</m:t>
                        </m:r>
                        <m: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n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i</m:t>
                            </m:r>
                            <m: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i</m:t>
                            </m:r>
                            <m: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e>
                    </m:nary>
                  </m:oMath>
                </a14:m>
                <a:r>
                  <a:rPr lang="en-US" sz="2400" b="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(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5.41</a:t>
                </a:r>
                <a:r>
                  <a:rPr lang="en-US" sz="2400" b="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sty m:val="p"/>
                            <m:brk m:alnAt="23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i</m:t>
                        </m:r>
                        <m: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n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i</m:t>
                            </m:r>
                            <m: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i</m:t>
                            </m:r>
                            <m: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e>
                    </m:nary>
                    <m:r>
                      <a:rPr lang="en-US" sz="2400" b="0" i="0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A</m:t>
                        </m:r>
                        <m: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H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A</m:t>
                        </m:r>
                        <m: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b="0" i="0" smtClean="0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B</m:t>
                        </m:r>
                        <m: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H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B</m:t>
                        </m:r>
                        <m: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b="0" i="0" smtClean="0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C</m:t>
                        </m:r>
                        <m: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H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C</m:t>
                        </m:r>
                        <m: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b="0" i="0" smtClean="0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D</m:t>
                        </m:r>
                        <m: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H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D</m:t>
                        </m:r>
                        <m: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(5.42)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sty m:val="p"/>
                            <m:brk m:alnAt="23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i</m:t>
                        </m:r>
                        <m: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n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E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</m:e>
                    </m:nary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│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out</m:t>
                        </m:r>
                      </m:sub>
                    </m:sSub>
                    <m:r>
                      <a:rPr lang="en-US" sz="2400" i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sty m:val="p"/>
                            <m:brk m:alnAt="23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i</m:t>
                        </m:r>
                        <m: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n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</m:e>
                    </m:nary>
                  </m:oMath>
                </a14:m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(5.43)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sty m:val="p"/>
                            <m:brk m:alnAt="23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i</m:t>
                        </m:r>
                        <m: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n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</m:e>
                    </m:nary>
                    <m:r>
                      <a:rPr lang="en-US" sz="2400" i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A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H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A</m:t>
                        </m:r>
                      </m:sub>
                    </m:sSub>
                    <m:r>
                      <a:rPr lang="en-US" sz="2400" i="0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B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H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B</m:t>
                        </m:r>
                      </m:sub>
                    </m:sSub>
                    <m:r>
                      <a:rPr lang="en-US" sz="2400" i="0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C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H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C</m:t>
                        </m:r>
                      </m:sub>
                    </m:sSub>
                    <m:r>
                      <a:rPr lang="en-US" sz="2400" i="0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D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b="0" i="0">
                            <a:solidFill>
                              <a:schemeClr val="tx1"/>
                            </a:solidFill>
                            <a:latin typeface="Cambria Math"/>
                          </a:rPr>
                          <m:t>H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>
                            <a:solidFill>
                              <a:schemeClr val="tx1"/>
                            </a:solidFill>
                            <a:latin typeface="Cambria Math"/>
                          </a:rPr>
                          <m:t>D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(5.44)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A &amp; B are reactants and C &amp; D are products, small letters a, b, c and d are stoichiometry coefficients for A, B, C &amp; D, respectively.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067B79A-6621-39C8-F49D-6A226779D55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52400" y="652670"/>
                <a:ext cx="8839200" cy="4452730"/>
              </a:xfrm>
              <a:blipFill>
                <a:blip r:embed="rId2"/>
                <a:stretch>
                  <a:fillRect l="-4483" r="-1034" b="-17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5C3993-16CB-B731-C27D-11F3D7094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36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4DDAAFA-831F-8D73-02E9-25FAD4DCB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33496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BEB494F-2E0C-8DEA-BE6C-5E88A8C982F0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36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7F541EE-BBB5-5DD7-D808-48B4BD5D13FC}"/>
              </a:ext>
            </a:extLst>
          </p:cNvPr>
          <p:cNvCxnSpPr>
            <a:cxnSpLocks/>
          </p:cNvCxnSpPr>
          <p:nvPr/>
        </p:nvCxnSpPr>
        <p:spPr>
          <a:xfrm>
            <a:off x="0" y="652671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4C5FC40-98AB-095A-614B-A766ABF47901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519384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C7C990C-CC2F-320B-24FC-FCA6D939A95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658064"/>
                <a:ext cx="8763000" cy="5333162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molar flow rate of species </a:t>
                </a:r>
                <a:r>
                  <a:rPr lang="en-US" sz="9600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, it can be written as: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9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b="0" i="1" smtClean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9600" b="0" i="1" smtClean="0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9600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9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b="0" i="1" smtClean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9600" b="0" i="1" smtClean="0">
                            <a:latin typeface="Cambria Math"/>
                          </a:rPr>
                          <m:t>𝐴</m:t>
                        </m:r>
                        <m:r>
                          <a:rPr lang="en-US" sz="9600" b="0" i="1" smtClean="0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9600" b="0" i="1" smtClean="0">
                        <a:latin typeface="Cambria Math"/>
                      </a:rPr>
                      <m:t>(1−</m:t>
                    </m:r>
                    <m:sSub>
                      <m:sSubPr>
                        <m:ctrlPr>
                          <a:rPr lang="en-US" sz="9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b="0" i="1" smtClean="0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9600" b="0" i="1" smtClean="0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9600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(5.45)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96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b="0" i="1" dirty="0" smtClean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9600" b="0" i="1" dirty="0" smtClean="0">
                            <a:latin typeface="Cambria Math"/>
                          </a:rPr>
                          <m:t>𝐵</m:t>
                        </m:r>
                      </m:sub>
                    </m:sSub>
                    <m:r>
                      <a:rPr lang="en-US" sz="9600" b="0" i="1" dirty="0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9600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b="0" i="1" dirty="0" smtClean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9600" b="0" i="1" dirty="0" smtClean="0">
                            <a:latin typeface="Cambria Math"/>
                          </a:rPr>
                          <m:t>𝐴</m:t>
                        </m:r>
                        <m:r>
                          <a:rPr lang="en-US" sz="9600" b="0" i="1" dirty="0" smtClean="0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9600" b="0" i="1" dirty="0" smtClean="0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9600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9600" b="0" i="1" dirty="0" smtClean="0">
                            <a:latin typeface="Cambria Math"/>
                            <a:ea typeface="Cambria Math"/>
                          </a:rPr>
                          <m:t>Φ</m:t>
                        </m:r>
                      </m:e>
                      <m:sub>
                        <m:r>
                          <a:rPr lang="en-US" sz="9600" b="0" i="1" dirty="0" smtClean="0">
                            <a:latin typeface="Cambria Math"/>
                          </a:rPr>
                          <m:t>𝐵</m:t>
                        </m:r>
                      </m:sub>
                    </m:sSub>
                    <m:r>
                      <a:rPr lang="en-US" sz="9600" b="0" i="1" dirty="0" smtClean="0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en-US" sz="96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9600" b="0" i="1" dirty="0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en-US" sz="9600" b="0" i="1" dirty="0" smtClean="0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9600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b="0" i="1" dirty="0" smtClean="0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9600" b="0" i="1" dirty="0" smtClean="0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9600" b="0" i="1" dirty="0" smtClean="0">
                        <a:latin typeface="Cambria Math"/>
                      </a:rPr>
                      <m:t>)</m:t>
                    </m:r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(5.46)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96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 dirty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9600" b="0" i="1" dirty="0" smtClean="0">
                            <a:latin typeface="Cambria Math"/>
                          </a:rPr>
                          <m:t>𝐶</m:t>
                        </m:r>
                      </m:sub>
                    </m:sSub>
                    <m:r>
                      <a:rPr lang="en-US" sz="9600" i="1" dirty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96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 dirty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9600" i="1" dirty="0">
                            <a:latin typeface="Cambria Math"/>
                          </a:rPr>
                          <m:t>𝐴</m:t>
                        </m:r>
                        <m:r>
                          <a:rPr lang="en-US" sz="9600" i="1" dirty="0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9600" i="1" dirty="0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96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9600" i="1" dirty="0">
                            <a:latin typeface="Cambria Math"/>
                            <a:ea typeface="Cambria Math"/>
                          </a:rPr>
                          <m:t>Φ</m:t>
                        </m:r>
                      </m:e>
                      <m:sub>
                        <m:r>
                          <a:rPr lang="en-US" sz="9600" b="0" i="1" dirty="0" smtClean="0">
                            <a:latin typeface="Cambria Math"/>
                            <a:ea typeface="Cambria Math"/>
                          </a:rPr>
                          <m:t>𝐶</m:t>
                        </m:r>
                      </m:sub>
                    </m:sSub>
                    <m:r>
                      <a:rPr lang="en-US" sz="9600" b="0" i="1" dirty="0" smtClean="0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96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9600" b="0" i="1" dirty="0" smtClean="0"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en-US" sz="9600" i="1" dirty="0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96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 dirty="0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9600" i="1" dirty="0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9600" i="1" dirty="0">
                        <a:latin typeface="Cambria Math"/>
                      </a:rPr>
                      <m:t>)</m:t>
                    </m:r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(5.47)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96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 dirty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9600" b="0" i="1" dirty="0" smtClean="0">
                            <a:latin typeface="Cambria Math"/>
                          </a:rPr>
                          <m:t>𝐷</m:t>
                        </m:r>
                      </m:sub>
                    </m:sSub>
                    <m:r>
                      <a:rPr lang="en-US" sz="9600" i="1" dirty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96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 dirty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9600" i="1" dirty="0">
                            <a:latin typeface="Cambria Math"/>
                          </a:rPr>
                          <m:t>𝐴</m:t>
                        </m:r>
                        <m:r>
                          <a:rPr lang="en-US" sz="9600" i="1" dirty="0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9600" i="1" dirty="0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96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9600" i="1" dirty="0">
                            <a:latin typeface="Cambria Math"/>
                            <a:ea typeface="Cambria Math"/>
                          </a:rPr>
                          <m:t>Φ</m:t>
                        </m:r>
                      </m:e>
                      <m:sub>
                        <m:r>
                          <a:rPr lang="en-US" sz="9600" b="0" i="1" dirty="0" smtClean="0">
                            <a:latin typeface="Cambria Math"/>
                            <a:ea typeface="Cambria Math"/>
                          </a:rPr>
                          <m:t>𝐷</m:t>
                        </m:r>
                      </m:sub>
                    </m:sSub>
                    <m:r>
                      <a:rPr lang="en-US" sz="9600" b="0" i="1" dirty="0" smtClean="0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96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9600" b="0" i="1" dirty="0" smtClean="0">
                            <a:latin typeface="Cambria Math"/>
                          </a:rPr>
                          <m:t>𝑑</m:t>
                        </m:r>
                      </m:num>
                      <m:den>
                        <m:r>
                          <a:rPr lang="en-US" sz="9600" i="1" dirty="0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96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 dirty="0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9600" i="1" dirty="0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9600" i="1" dirty="0">
                        <a:latin typeface="Cambria Math"/>
                      </a:rPr>
                      <m:t>)</m:t>
                    </m:r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(5.48)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96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 dirty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9600" b="0" i="1" dirty="0" smtClean="0">
                            <a:latin typeface="Cambria Math"/>
                          </a:rPr>
                          <m:t>𝐼</m:t>
                        </m:r>
                      </m:sub>
                    </m:sSub>
                    <m:r>
                      <a:rPr lang="en-US" sz="9600" i="1" dirty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96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 dirty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9600" i="1" dirty="0">
                            <a:latin typeface="Cambria Math"/>
                          </a:rPr>
                          <m:t>𝐴</m:t>
                        </m:r>
                        <m:r>
                          <a:rPr lang="en-US" sz="9600" i="1" dirty="0">
                            <a:latin typeface="Cambria Math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n-US" sz="96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9600" i="1" dirty="0">
                            <a:latin typeface="Cambria Math"/>
                            <a:ea typeface="Cambria Math"/>
                          </a:rPr>
                          <m:t>Φ</m:t>
                        </m:r>
                      </m:e>
                      <m:sub>
                        <m:r>
                          <a:rPr lang="en-US" sz="9600" b="0" i="1" dirty="0" smtClean="0">
                            <a:latin typeface="Cambria Math"/>
                            <a:ea typeface="Cambria Math"/>
                          </a:rPr>
                          <m:t>𝐼</m:t>
                        </m:r>
                      </m:sub>
                    </m:sSub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(5.49)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9600" b="0" dirty="0"/>
                  <a:t>Where: </a:t>
                </a:r>
                <a14:m>
                  <m:oMath xmlns:m="http://schemas.openxmlformats.org/officeDocument/2006/math">
                    <m:r>
                      <a:rPr lang="en-US" sz="9600" b="0" i="0" smtClean="0"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en-US" sz="9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9600" i="1" smtClean="0">
                            <a:latin typeface="Cambria Math"/>
                            <a:ea typeface="Cambria Math"/>
                          </a:rPr>
                          <m:t>Φ</m:t>
                        </m:r>
                      </m:e>
                      <m:sub>
                        <m:r>
                          <a:rPr lang="en-US" sz="9600" b="0" i="1" smtClean="0">
                            <a:latin typeface="Cambria Math"/>
                          </a:rPr>
                          <m:t>𝐵</m:t>
                        </m:r>
                      </m:sub>
                    </m:sSub>
                    <m:r>
                      <a:rPr lang="en-US" sz="96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9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9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9600" b="0" i="1" smtClean="0">
                                <a:latin typeface="Cambria Math"/>
                              </a:rPr>
                              <m:t>𝐵</m:t>
                            </m:r>
                            <m:r>
                              <a:rPr lang="en-US" sz="9600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9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9600" b="0" i="1" smtClean="0">
                                <a:latin typeface="Cambria Math"/>
                              </a:rPr>
                              <m:t>𝐴</m:t>
                            </m:r>
                            <m:r>
                              <a:rPr lang="en-US" sz="9600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sz="9600" b="0" i="1" smtClean="0">
                        <a:latin typeface="Cambria Math"/>
                      </a:rPr>
                      <m:t>,  </m:t>
                    </m:r>
                    <m:sSub>
                      <m:sSubPr>
                        <m:ctrlPr>
                          <a:rPr lang="en-US" sz="9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9600" i="1">
                            <a:latin typeface="Cambria Math"/>
                            <a:ea typeface="Cambria Math"/>
                          </a:rPr>
                          <m:t>Φ</m:t>
                        </m:r>
                      </m:e>
                      <m:sub>
                        <m:r>
                          <a:rPr lang="en-US" sz="9600" b="0" i="1" smtClean="0">
                            <a:latin typeface="Cambria Math"/>
                          </a:rPr>
                          <m:t>𝐶</m:t>
                        </m:r>
                      </m:sub>
                    </m:sSub>
                    <m:r>
                      <a:rPr lang="en-US" sz="96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9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9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9600" b="0" i="1" smtClean="0">
                                <a:latin typeface="Cambria Math"/>
                              </a:rPr>
                              <m:t>𝐶</m:t>
                            </m:r>
                            <m:r>
                              <a:rPr lang="en-US" sz="9600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9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9600" b="0" i="1" smtClean="0">
                                <a:latin typeface="Cambria Math"/>
                              </a:rPr>
                              <m:t>𝐴</m:t>
                            </m:r>
                            <m:r>
                              <a:rPr lang="en-US" sz="9600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sz="9600" b="0" i="1" smtClean="0">
                        <a:latin typeface="Cambria Math"/>
                      </a:rPr>
                      <m:t>, </m:t>
                    </m:r>
                    <m:sSub>
                      <m:sSubPr>
                        <m:ctrlPr>
                          <a:rPr lang="en-US" sz="9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9600" i="1">
                            <a:latin typeface="Cambria Math"/>
                            <a:ea typeface="Cambria Math"/>
                          </a:rPr>
                          <m:t>Φ</m:t>
                        </m:r>
                      </m:e>
                      <m:sub>
                        <m:r>
                          <a:rPr lang="en-US" sz="9600" b="0" i="1" smtClean="0">
                            <a:latin typeface="Cambria Math"/>
                          </a:rPr>
                          <m:t>𝐷</m:t>
                        </m:r>
                      </m:sub>
                    </m:sSub>
                    <m:r>
                      <a:rPr lang="en-US" sz="96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9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9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9600" b="0" i="1" smtClean="0">
                                <a:latin typeface="Cambria Math"/>
                              </a:rPr>
                              <m:t>𝐷</m:t>
                            </m:r>
                            <m:r>
                              <a:rPr lang="en-US" sz="9600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9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9600" b="0" i="1" smtClean="0">
                                <a:latin typeface="Cambria Math"/>
                              </a:rPr>
                              <m:t>𝐴</m:t>
                            </m:r>
                            <m:r>
                              <a:rPr lang="en-US" sz="9600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sz="9600" b="0" i="1" smtClean="0">
                        <a:latin typeface="Cambria Math"/>
                      </a:rPr>
                      <m:t>, </m:t>
                    </m:r>
                    <m:sSub>
                      <m:sSubPr>
                        <m:ctrlPr>
                          <a:rPr lang="en-US" sz="9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9600" i="1">
                            <a:latin typeface="Cambria Math"/>
                            <a:ea typeface="Cambria Math"/>
                          </a:rPr>
                          <m:t>Φ</m:t>
                        </m:r>
                      </m:e>
                      <m:sub>
                        <m:r>
                          <a:rPr lang="en-US" sz="9600" b="0" i="1" smtClean="0">
                            <a:latin typeface="Cambria Math"/>
                          </a:rPr>
                          <m:t>𝐼</m:t>
                        </m:r>
                      </m:sub>
                    </m:sSub>
                    <m:r>
                      <a:rPr lang="en-US" sz="96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9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9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9600" b="0" i="1" smtClean="0">
                                <a:latin typeface="Cambria Math"/>
                              </a:rPr>
                              <m:t>𝐼</m:t>
                            </m:r>
                            <m:r>
                              <a:rPr lang="en-US" sz="9600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9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9600" b="0" i="1" smtClean="0">
                                <a:latin typeface="Cambria Math"/>
                              </a:rPr>
                              <m:t>𝐴</m:t>
                            </m:r>
                            <m:r>
                              <a:rPr lang="en-US" sz="9600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endParaRPr lang="en-US" sz="6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 is inert, and  </a:t>
                </a:r>
                <a:r>
                  <a:rPr lang="el-GR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Φ</a:t>
                </a:r>
                <a:r>
                  <a:rPr lang="en-US" sz="96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molar flow rate ratio of species </a:t>
                </a:r>
                <a:r>
                  <a:rPr lang="en-US" sz="9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to species A (Species A is considered as a limiting reactant).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US" sz="6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6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70000"/>
                  </a:lnSpc>
                  <a:buNone/>
                </a:pPr>
                <a:r>
                  <a:rPr lang="en-US" sz="6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C7C990C-CC2F-320B-24FC-FCA6D939A95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658064"/>
                <a:ext cx="8763000" cy="5333162"/>
              </a:xfrm>
              <a:blipFill>
                <a:blip r:embed="rId2"/>
                <a:stretch>
                  <a:fillRect l="-1113" t="-91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14F88C-45EF-494C-A541-878A9717D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37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E9998F0-7C13-AD26-23EE-56DBF8E5A3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33496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E925EDD4-CD6F-587D-0D32-18821028FB24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37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A3B56CF-CFAB-7BBD-573C-8FD29B5D82E2}"/>
              </a:ext>
            </a:extLst>
          </p:cNvPr>
          <p:cNvCxnSpPr>
            <a:cxnSpLocks/>
          </p:cNvCxnSpPr>
          <p:nvPr/>
        </p:nvCxnSpPr>
        <p:spPr>
          <a:xfrm>
            <a:off x="0" y="6858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71AF9E8-2519-B390-FE3F-9989F99AB4B4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970717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40ECE6-C7CF-CCE1-AD83-746EDA4366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4E223CE-FD6C-FBDF-D71F-0EE10A951D2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685800"/>
                <a:ext cx="8610600" cy="5670550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>
                  <a:lnSpc>
                    <a:spcPct val="170000"/>
                  </a:lnSpc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molar flow rate of species, </a:t>
                </a:r>
                <a:r>
                  <a:rPr lang="en-US" sz="9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the inlet and outlet flow enthalpy are given by:</a:t>
                </a:r>
                <a:endParaRPr lang="en-US" sz="6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70000"/>
                  </a:lnSpc>
                  <a:buNone/>
                </a:pPr>
                <a:r>
                  <a:rPr lang="en-US" sz="6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  <m: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sSub>
                          <m:sSubPr>
                            <m:ctrlP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  <m: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e>
                    </m:nary>
                    <m:r>
                      <a:rPr lang="en-US" sz="9600" b="0" i="1" smtClean="0">
                        <a:solidFill>
                          <a:schemeClr val="tx2"/>
                        </a:solidFill>
                        <a:latin typeface="Cambria Math"/>
                      </a:rPr>
                      <m:t>−</m:t>
                    </m:r>
                    <m:nary>
                      <m:naryPr>
                        <m:chr m:val="∑"/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96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  <m:r>
                      <a:rPr lang="en-US" sz="9600" b="0" i="1" smtClean="0">
                        <a:solidFill>
                          <a:schemeClr val="tx2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𝐴</m:t>
                        </m:r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𝐴</m:t>
                        </m:r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9600" i="1">
                        <a:solidFill>
                          <a:schemeClr val="tx2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𝐵</m:t>
                        </m:r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𝐵</m:t>
                        </m:r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9600" i="1">
                        <a:solidFill>
                          <a:schemeClr val="tx2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𝐶</m:t>
                        </m:r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𝐶</m:t>
                        </m:r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9600" i="1">
                        <a:solidFill>
                          <a:schemeClr val="tx2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𝐷</m:t>
                        </m:r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𝐷</m:t>
                        </m:r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9600" b="0" i="1" smtClean="0">
                        <a:solidFill>
                          <a:schemeClr val="tx2"/>
                        </a:solidFill>
                        <a:latin typeface="Cambria Math"/>
                      </a:rPr>
                      <m:t>+   </m:t>
                    </m:r>
                    <m:sSub>
                      <m:sSubPr>
                        <m:ctrlPr>
                          <a:rPr lang="en-US" sz="960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𝐼</m:t>
                        </m:r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n-US" sz="960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𝐼</m:t>
                        </m:r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9600" b="0" i="0" smtClean="0">
                        <a:solidFill>
                          <a:schemeClr val="tx2"/>
                        </a:solidFill>
                        <a:latin typeface="Cambria Math"/>
                      </a:rPr>
                      <m:t>−</m:t>
                    </m:r>
                    <m:r>
                      <a:rPr lang="en-US" sz="9600" i="1" smtClean="0">
                        <a:solidFill>
                          <a:schemeClr val="tx2"/>
                        </a:solidFill>
                        <a:latin typeface="Cambria Math"/>
                      </a:rPr>
                      <m:t> </m:t>
                    </m:r>
                    <m:r>
                      <a:rPr lang="en-US" sz="9600" b="0" i="0" smtClean="0">
                        <a:solidFill>
                          <a:schemeClr val="tx2"/>
                        </a:solidFill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𝐴</m:t>
                        </m:r>
                      </m:sub>
                    </m:sSub>
                    <m:sSub>
                      <m:sSubPr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9600" i="1">
                        <a:solidFill>
                          <a:schemeClr val="tx2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𝐵</m:t>
                        </m:r>
                      </m:sub>
                    </m:sSub>
                    <m:sSub>
                      <m:sSubPr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𝐵</m:t>
                        </m:r>
                      </m:sub>
                    </m:sSub>
                    <m:r>
                      <a:rPr lang="en-US" sz="9600" i="1">
                        <a:solidFill>
                          <a:schemeClr val="tx2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𝐶</m:t>
                        </m:r>
                      </m:sub>
                    </m:sSub>
                    <m:sSub>
                      <m:sSubPr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𝐶</m:t>
                        </m:r>
                      </m:sub>
                    </m:sSub>
                    <m:r>
                      <a:rPr lang="en-US" sz="9600" i="1">
                        <a:solidFill>
                          <a:schemeClr val="tx2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𝐷</m:t>
                        </m:r>
                      </m:sub>
                    </m:sSub>
                    <m:sSub>
                      <m:sSubPr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𝐷</m:t>
                        </m:r>
                      </m:sub>
                    </m:sSub>
                    <m:r>
                      <a:rPr lang="en-US" sz="9600" b="0" i="1" smtClean="0">
                        <a:solidFill>
                          <a:schemeClr val="tx2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𝐼</m:t>
                        </m:r>
                      </m:sub>
                    </m:sSub>
                    <m:sSub>
                      <m:sSubPr>
                        <m:ctrlPr>
                          <a:rPr lang="en-US" sz="96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96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𝐼</m:t>
                        </m:r>
                      </m:sub>
                    </m:sSub>
                    <m:r>
                      <a:rPr lang="en-US" sz="9600" b="0" i="1" smtClean="0">
                        <a:solidFill>
                          <a:schemeClr val="tx2"/>
                        </a:solidFill>
                        <a:latin typeface="Cambria Math"/>
                      </a:rPr>
                      <m:t>)</m:t>
                    </m:r>
                  </m:oMath>
                </a14:m>
                <a:endParaRPr lang="en-US" sz="9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7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9600" b="0" i="1" smtClean="0">
                        <a:solidFill>
                          <a:schemeClr val="tx2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𝐴</m:t>
                        </m:r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9600" b="0" i="1" smtClean="0">
                        <a:solidFill>
                          <a:schemeClr val="tx2"/>
                        </a:solidFill>
                        <a:latin typeface="Cambria Math"/>
                      </a:rPr>
                      <m:t>[</m:t>
                    </m:r>
                    <m:d>
                      <m:dPr>
                        <m:ctrlP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𝐴</m:t>
                            </m:r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e>
                    </m:d>
                    <m:r>
                      <a:rPr lang="en-US" sz="9600" b="0" i="1" smtClean="0">
                        <a:solidFill>
                          <a:schemeClr val="tx2"/>
                        </a:solidFill>
                        <a:latin typeface="Cambria Math"/>
                      </a:rPr>
                      <m:t>+</m:t>
                    </m:r>
                    <m:d>
                      <m:dPr>
                        <m:ctrlP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𝐵</m:t>
                            </m:r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𝐵</m:t>
                            </m:r>
                          </m:sub>
                        </m:sSub>
                      </m:e>
                    </m:d>
                    <m:sSub>
                      <m:sSubPr>
                        <m:ctrlP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9600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Φ</m:t>
                        </m:r>
                      </m:e>
                      <m:sub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𝐵</m:t>
                        </m:r>
                      </m:sub>
                    </m:sSub>
                    <m:r>
                      <a:rPr lang="en-US" sz="9600" b="0" i="1" smtClean="0">
                        <a:solidFill>
                          <a:schemeClr val="tx2"/>
                        </a:solidFill>
                        <a:latin typeface="Cambria Math"/>
                      </a:rPr>
                      <m:t>+</m:t>
                    </m:r>
                    <m:d>
                      <m:dPr>
                        <m:ctrlP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𝐶</m:t>
                            </m:r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𝐶</m:t>
                            </m:r>
                          </m:sub>
                        </m:sSub>
                      </m:e>
                    </m:d>
                    <m:sSub>
                      <m:sSubPr>
                        <m:ctrlP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9600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Φ</m:t>
                        </m:r>
                      </m:e>
                      <m:sub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𝐶</m:t>
                        </m:r>
                      </m:sub>
                    </m:sSub>
                    <m:r>
                      <a:rPr lang="en-US" sz="9600" b="0" i="1" smtClean="0">
                        <a:solidFill>
                          <a:schemeClr val="tx2"/>
                        </a:solidFill>
                        <a:latin typeface="Cambria Math"/>
                      </a:rPr>
                      <m:t>+</m:t>
                    </m:r>
                    <m:d>
                      <m:dPr>
                        <m:ctrlP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𝐷</m:t>
                            </m:r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𝐷</m:t>
                            </m:r>
                          </m:sub>
                        </m:sSub>
                      </m:e>
                    </m:d>
                    <m:sSub>
                      <m:sSubPr>
                        <m:ctrlP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9600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Φ</m:t>
                        </m:r>
                      </m:e>
                      <m:sub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𝐷</m:t>
                        </m:r>
                      </m:sub>
                    </m:sSub>
                    <m:r>
                      <a:rPr lang="en-US" sz="9600" b="0" i="1" smtClean="0">
                        <a:solidFill>
                          <a:schemeClr val="tx2"/>
                        </a:solidFill>
                        <a:latin typeface="Cambria Math"/>
                      </a:rPr>
                      <m:t>+</m:t>
                    </m:r>
                    <m:d>
                      <m:dPr>
                        <m:ctrlP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𝐼</m:t>
                            </m:r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9600" b="0" i="1" smtClean="0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𝐼</m:t>
                            </m:r>
                          </m:sub>
                        </m:sSub>
                      </m:e>
                    </m:d>
                    <m:sSub>
                      <m:sSubPr>
                        <m:ctrlP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9600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Φ</m:t>
                        </m:r>
                      </m:e>
                      <m:sub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𝐼</m:t>
                        </m:r>
                      </m:sub>
                    </m:sSub>
                    <m:r>
                      <a:rPr lang="en-US" sz="9600" b="0" i="1" smtClean="0">
                        <a:solidFill>
                          <a:schemeClr val="tx2"/>
                        </a:solidFill>
                        <a:latin typeface="Cambria Math"/>
                      </a:rPr>
                      <m:t>]−(</m:t>
                    </m:r>
                    <m:f>
                      <m:fPr>
                        <m:ctrlP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𝑑</m:t>
                        </m:r>
                      </m:num>
                      <m:den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𝐷</m:t>
                        </m:r>
                      </m:sub>
                    </m:sSub>
                    <m:r>
                      <a:rPr lang="en-US" sz="9600" b="0" i="1" smtClean="0">
                        <a:solidFill>
                          <a:schemeClr val="tx2"/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𝐶</m:t>
                        </m:r>
                      </m:sub>
                    </m:sSub>
                    <m:r>
                      <a:rPr lang="en-US" sz="9600" b="0" i="1" smtClean="0">
                        <a:solidFill>
                          <a:schemeClr val="tx2"/>
                        </a:solidFill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𝐵</m:t>
                        </m:r>
                      </m:sub>
                    </m:sSub>
                    <m:r>
                      <a:rPr lang="en-US" sz="9600" b="0" i="1" smtClean="0">
                        <a:solidFill>
                          <a:schemeClr val="tx2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9600" b="0" i="1" smtClean="0">
                        <a:solidFill>
                          <a:schemeClr val="tx2"/>
                        </a:solidFill>
                        <a:latin typeface="Cambria Math"/>
                      </a:rPr>
                      <m:t>)</m:t>
                    </m:r>
                    <m:sSub>
                      <m:sSubPr>
                        <m:ctrlP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𝐴</m:t>
                        </m:r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96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(5.50)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4E223CE-FD6C-FBDF-D71F-0EE10A951D2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685800"/>
                <a:ext cx="8610600" cy="5670550"/>
              </a:xfrm>
              <a:blipFill>
                <a:blip r:embed="rId2"/>
                <a:stretch>
                  <a:fillRect l="-43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7EB8F5-3427-CF27-A0D2-855C65F2E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38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FB08AC4-BAFA-D36E-A46F-380BD4150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33496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9B819D5F-5DA6-3734-F443-B78DD20D29B5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38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123A65F-04D7-003A-BF82-41997C345553}"/>
              </a:ext>
            </a:extLst>
          </p:cNvPr>
          <p:cNvCxnSpPr>
            <a:cxnSpLocks/>
          </p:cNvCxnSpPr>
          <p:nvPr/>
        </p:nvCxnSpPr>
        <p:spPr>
          <a:xfrm>
            <a:off x="0" y="6858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D21C63F-591C-B86B-37F2-983514CED165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525704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34816C2-EA11-8B37-32D5-C8399F16704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52400" y="609600"/>
                <a:ext cx="8839200" cy="5029200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buNone/>
                </a:pPr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smtClean="0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/>
                          </a:rPr>
                          <m:t>𝑅𝑥</m:t>
                        </m:r>
                      </m:sub>
                    </m:sSub>
                    <m:r>
                      <a:rPr lang="en-US" sz="2400" b="0" i="1" smtClean="0">
                        <a:latin typeface="Cambria Math"/>
                      </a:rPr>
                      <m:t>(</m:t>
                    </m:r>
                    <m:r>
                      <a:rPr lang="en-US" sz="2400" b="0" i="1" smtClean="0">
                        <a:latin typeface="Cambria Math"/>
                      </a:rPr>
                      <m:t>𝑇</m:t>
                    </m:r>
                    <m:r>
                      <a:rPr lang="en-US" sz="2400" b="0" i="1" smtClean="0">
                        <a:latin typeface="Cambria Math"/>
                      </a:rPr>
                      <m:t>)=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/>
                          </a:rPr>
                          <m:t>𝑑</m:t>
                        </m:r>
                      </m:num>
                      <m:den>
                        <m:r>
                          <a:rPr lang="en-US" sz="2400" b="0" i="1" smtClean="0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𝐷</m:t>
                        </m:r>
                      </m:sub>
                    </m:sSub>
                    <m:r>
                      <a:rPr lang="en-US" sz="2400" b="0" i="1" smtClean="0">
                        <a:latin typeface="Cambria Math"/>
                      </a:rPr>
                      <m:t>(</m:t>
                    </m:r>
                    <m:r>
                      <a:rPr lang="en-US" sz="2400" b="0" i="1" smtClean="0">
                        <a:latin typeface="Cambria Math"/>
                      </a:rPr>
                      <m:t>𝑇</m:t>
                    </m:r>
                    <m:r>
                      <a:rPr lang="en-US" sz="2400" b="0" i="1" smtClean="0">
                        <a:latin typeface="Cambria Math"/>
                      </a:rPr>
                      <m:t>)+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en-US" sz="2400" b="0" i="1" smtClean="0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𝐶</m:t>
                        </m:r>
                      </m:sub>
                    </m:sSub>
                    <m:r>
                      <a:rPr lang="en-US" sz="2400" b="0" i="1" smtClean="0">
                        <a:latin typeface="Cambria Math"/>
                      </a:rPr>
                      <m:t>(</m:t>
                    </m:r>
                    <m:r>
                      <a:rPr lang="en-US" sz="2400" b="0" i="1" smtClean="0">
                        <a:latin typeface="Cambria Math"/>
                      </a:rPr>
                      <m:t>𝑇</m:t>
                    </m:r>
                    <m:r>
                      <a:rPr lang="en-US" sz="2400" b="0" i="1" smtClean="0">
                        <a:latin typeface="Cambria Math"/>
                      </a:rPr>
                      <m:t>)−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en-US" sz="2400" b="0" i="1" smtClean="0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𝐵</m:t>
                        </m:r>
                      </m:sub>
                    </m:sSub>
                    <m:r>
                      <a:rPr lang="en-US" sz="2400" b="0" i="1" smtClean="0">
                        <a:latin typeface="Cambria Math"/>
                      </a:rPr>
                      <m:t>(</m:t>
                    </m:r>
                    <m:r>
                      <a:rPr lang="en-US" sz="2400" b="0" i="1" smtClean="0">
                        <a:latin typeface="Cambria Math"/>
                      </a:rPr>
                      <m:t>𝑇</m:t>
                    </m:r>
                    <m:r>
                      <a:rPr lang="en-US" sz="2400" b="0" i="1" smtClean="0">
                        <a:latin typeface="Cambria Math"/>
                      </a:rPr>
                      <m:t>)−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b="0" i="1" smtClean="0">
                        <a:latin typeface="Cambria Math"/>
                      </a:rPr>
                      <m:t>(</m:t>
                    </m:r>
                    <m:r>
                      <a:rPr lang="en-US" sz="2400" b="0" i="1" smtClean="0">
                        <a:latin typeface="Cambria Math"/>
                      </a:rPr>
                      <m:t>𝑇</m:t>
                    </m:r>
                    <m:r>
                      <a:rPr lang="en-US" sz="2400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(5.51)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term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smtClean="0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/>
                          </a:rPr>
                          <m:t>𝑅𝑥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in equation (5.51) is the heat of reaction at a specific temperature T. 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𝑸</m:t>
                        </m:r>
                      </m:e>
                    </m:acc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𝑾</m:t>
                            </m:r>
                          </m:e>
                        </m:acc>
                      </m:e>
                      <m:sub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𝑺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𝑭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nary>
                      <m:naryPr>
                        <m:chr m:val="∑"/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𝒊</m:t>
                        </m:r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=</m:t>
                        </m:r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𝟏</m:t>
                        </m:r>
                      </m:sub>
                      <m:sup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𝒏</m:t>
                        </m:r>
                      </m:sup>
                      <m:e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l-GR" sz="2400" b="1" i="1" smtClean="0">
                                <a:solidFill>
                                  <a:srgbClr val="7030A0"/>
                                </a:solidFill>
                                <a:latin typeface="Cambria Math"/>
                                <a:ea typeface="Cambria Math"/>
                              </a:rPr>
                              <m:t>𝜱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𝒊</m:t>
                            </m:r>
                          </m:sub>
                        </m:sSub>
                      </m:e>
                    </m:nary>
                    <m:d>
                      <m:d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𝑯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𝒊</m:t>
                            </m:r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𝑯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𝒊</m:t>
                            </m:r>
                          </m:sub>
                        </m:sSub>
                      </m:e>
                    </m:d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𝑯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𝑹</m:t>
                        </m:r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𝒙</m:t>
                        </m:r>
                      </m:sub>
                    </m:sSub>
                    <m:sSub>
                      <m:sSub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𝑭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sSub>
                      <m:sSub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𝑿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𝑨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/>
                      </a:rPr>
                      <m:t>=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(5.52)   </a:t>
                </a:r>
                <a:endParaRPr lang="en-US" sz="2400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:r>
                  <a:rPr lang="en-US" sz="2400" dirty="0">
                    <a:solidFill>
                      <a:srgbClr val="C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 is the energy balance equation for PFR.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  <m:sup>
                        <m:r>
                          <a:rPr lang="en-US" sz="2400" i="1">
                            <a:latin typeface="Cambria Math"/>
                          </a:rPr>
                          <m:t>𝑜</m:t>
                        </m:r>
                      </m:sup>
                    </m:sSup>
                    <m:r>
                      <a:rPr lang="en-US" sz="24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)+</m:t>
                    </m:r>
                    <m:nary>
                      <m:naryPr>
                        <m:limLoc m:val="undOvr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sub>
                      <m:sup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𝑑𝑇</m:t>
                        </m:r>
                      </m:e>
                    </m:nary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(5.53)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</m:t>
                        </m:r>
                        <m:r>
                          <a:rPr lang="en-US" sz="2400" i="1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  <m:sup>
                        <m:r>
                          <a:rPr lang="en-US" sz="2400" i="1">
                            <a:latin typeface="Cambria Math"/>
                          </a:rPr>
                          <m:t>𝑜</m:t>
                        </m:r>
                      </m:sup>
                    </m:sSup>
                    <m:r>
                      <a:rPr lang="en-US" sz="24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)+</m:t>
                    </m:r>
                    <m:nary>
                      <m:naryPr>
                        <m:limLoc m:val="undOvr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sup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𝑑𝑇</m:t>
                        </m:r>
                      </m:e>
                    </m:nary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(5.54)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&amp;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  <m:r>
                          <a:rPr lang="en-US" sz="2400" b="0" i="1" baseline="30000" smtClean="0">
                            <a:latin typeface="Cambria Math" panose="02040503050406030204" pitchFamily="18" charset="0"/>
                          </a:rPr>
                          <m:t>𝑜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are enthalpies of species at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 </m:t>
                    </m:r>
                    <m:r>
                      <a:rPr lang="en-US" sz="2400" i="1">
                        <a:latin typeface="Cambria Math"/>
                      </a:rPr>
                      <m:t>𝑎𝑛𝑑</m:t>
                    </m:r>
                    <m:r>
                      <a:rPr lang="en-US" sz="2400" i="1"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𝑖𝑜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,respectively,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reference temperature (298K), and T is  final temperature.  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b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endParaRPr lang="en-US" sz="2400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34816C2-EA11-8B37-32D5-C8399F16704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52400" y="609600"/>
                <a:ext cx="8839200" cy="5029200"/>
              </a:xfrm>
              <a:blipFill>
                <a:blip r:embed="rId2"/>
                <a:stretch>
                  <a:fillRect l="-1034" r="-103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8E600A-C321-1BB1-D3DC-493AFD510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39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DE48E9D-1B7A-CA6C-D8C6-3FD2D2FF04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3081"/>
            <a:ext cx="8229600" cy="334962"/>
          </a:xfrm>
        </p:spPr>
        <p:txBody>
          <a:bodyPr>
            <a:noAutofit/>
          </a:bodyPr>
          <a:lstStyle/>
          <a:p>
            <a:pPr algn="l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E56328F5-18FB-7FEE-AAF0-7F672840B349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39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FDFB34E-0E9C-E22F-63E8-5A166B65A4E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4FD858A-AD47-A083-AAD7-F7B3C2D42B32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624539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A916D40-1478-B4D3-9D0F-FCA942F1A64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609600"/>
                <a:ext cx="8610600" cy="5516564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constant specific heat capacities, the inlet and outlet enthalpies can be written as:  </a:t>
                </a:r>
              </a:p>
              <a:p>
                <a:pPr marL="0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200" i="1">
                            <a:latin typeface="Cambria Math"/>
                          </a:rPr>
                          <m:t>𝑖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en-US" sz="2200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2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200" i="1">
                        <a:latin typeface="Cambria Math"/>
                      </a:rPr>
                      <m:t>=</m:t>
                    </m:r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−</m:t>
                    </m:r>
                    <m:nary>
                      <m:naryPr>
                        <m:limLoc m:val="undOvr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𝑖</m:t>
                            </m:r>
                            <m:r>
                              <a:rPr lang="en-US" sz="22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sub>
                      <m:sup>
                        <m:r>
                          <a:rPr lang="en-US" sz="2200" i="1">
                            <a:latin typeface="Cambria Math"/>
                          </a:rPr>
                          <m:t>𝑇</m:t>
                        </m:r>
                      </m:sup>
                      <m:e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  <m:r>
                          <a:rPr lang="en-US" sz="2200" i="1">
                            <a:latin typeface="Cambria Math"/>
                          </a:rPr>
                          <m:t>𝑑𝑇</m:t>
                        </m:r>
                        <m:r>
                          <a:rPr lang="en-US" sz="2200" i="1">
                            <a:latin typeface="Cambria Math"/>
                          </a:rPr>
                          <m:t>=−</m:t>
                        </m:r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  <m:r>
                          <a:rPr lang="en-US" sz="2200" i="1">
                            <a:latin typeface="Cambria Math"/>
                          </a:rPr>
                          <m:t>(</m:t>
                        </m:r>
                        <m:r>
                          <a:rPr lang="en-US" sz="2200" i="1">
                            <a:latin typeface="Cambria Math"/>
                          </a:rPr>
                          <m:t>𝑇</m:t>
                        </m:r>
                        <m:r>
                          <a:rPr lang="en-US" sz="22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𝑖</m:t>
                            </m:r>
                            <m:r>
                              <a:rPr lang="en-US" sz="22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200" i="1">
                            <a:latin typeface="Cambria Math"/>
                          </a:rPr>
                          <m:t>)</m:t>
                        </m:r>
                      </m:e>
                    </m:nary>
                  </m:oMath>
                </a14:m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(5.55)</a:t>
                </a:r>
              </a:p>
              <a:p>
                <a:pPr marL="0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equation (5.56) into equation (5.52), you get:</a:t>
                </a:r>
              </a:p>
              <a:p>
                <a:pPr marL="0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22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𝑸</m:t>
                        </m:r>
                      </m:e>
                    </m:acc>
                    <m:r>
                      <a:rPr lang="en-US" sz="2200" b="1" i="1">
                        <a:solidFill>
                          <a:srgbClr val="7030A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2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2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𝑾</m:t>
                            </m:r>
                          </m:e>
                        </m:acc>
                      </m:e>
                      <m:sub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𝑺</m:t>
                        </m:r>
                      </m:sub>
                    </m:sSub>
                    <m:r>
                      <a:rPr lang="en-US" sz="2200" b="1" i="1" smtClean="0">
                        <a:solidFill>
                          <a:srgbClr val="7030A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𝑭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nary>
                      <m:naryPr>
                        <m:chr m:val="∑"/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𝒊</m:t>
                        </m:r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=</m:t>
                        </m:r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𝟏</m:t>
                        </m:r>
                      </m:sub>
                      <m:sup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𝒏</m:t>
                        </m:r>
                      </m:sup>
                      <m:e>
                        <m:sSub>
                          <m:sSubPr>
                            <m:ctrlPr>
                              <a:rPr lang="en-US" sz="22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l-GR" sz="2200" b="1" i="1">
                                <a:solidFill>
                                  <a:srgbClr val="7030A0"/>
                                </a:solidFill>
                                <a:latin typeface="Cambria Math"/>
                                <a:ea typeface="Cambria Math"/>
                              </a:rPr>
                              <m:t>𝜱</m:t>
                            </m:r>
                          </m:e>
                          <m:sub>
                            <m:r>
                              <a:rPr lang="en-US" sz="22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𝒊</m:t>
                            </m:r>
                          </m:sub>
                        </m:sSub>
                      </m:e>
                    </m:nary>
                    <m:sSub>
                      <m:sSubPr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𝑪</m:t>
                        </m:r>
                      </m:e>
                      <m:sub>
                        <m:sSub>
                          <m:sSubPr>
                            <m:ctrlPr>
                              <a:rPr lang="en-US" sz="22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𝑷</m:t>
                            </m:r>
                          </m:e>
                          <m:sub>
                            <m:r>
                              <a:rPr lang="en-US" sz="22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𝒊</m:t>
                            </m:r>
                          </m:sub>
                        </m:sSub>
                      </m:sub>
                    </m:sSub>
                    <m:r>
                      <a:rPr lang="en-US" sz="2200" b="1" i="1">
                        <a:solidFill>
                          <a:srgbClr val="7030A0"/>
                        </a:solidFill>
                        <a:latin typeface="Cambria Math"/>
                      </a:rPr>
                      <m:t>(</m:t>
                    </m:r>
                    <m:r>
                      <a:rPr lang="en-US" sz="2200" b="1" i="1">
                        <a:solidFill>
                          <a:srgbClr val="7030A0"/>
                        </a:solidFill>
                        <a:latin typeface="Cambria Math"/>
                      </a:rPr>
                      <m:t>𝑻</m:t>
                    </m:r>
                    <m:r>
                      <a:rPr lang="en-US" sz="2200" b="1" i="1">
                        <a:solidFill>
                          <a:srgbClr val="7030A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𝑻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𝒊</m:t>
                        </m:r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r>
                      <a:rPr lang="en-US" sz="2200" b="1" i="1">
                        <a:solidFill>
                          <a:srgbClr val="7030A0"/>
                        </a:solidFill>
                        <a:latin typeface="Cambria Math"/>
                      </a:rPr>
                      <m:t>)−</m:t>
                    </m:r>
                    <m:sSub>
                      <m:sSubPr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𝑯</m:t>
                        </m:r>
                      </m:e>
                      <m:sub>
                        <m:r>
                          <a:rPr lang="en-US" sz="22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  <m:t>𝑹</m:t>
                        </m:r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𝒙</m:t>
                        </m:r>
                      </m:sub>
                    </m:sSub>
                    <m:sSub>
                      <m:sSubPr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𝑭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sSub>
                      <m:sSubPr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𝑿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𝑨</m:t>
                        </m:r>
                      </m:sub>
                    </m:sSub>
                    <m:r>
                      <a:rPr lang="en-US" sz="2200" b="1" i="1">
                        <a:solidFill>
                          <a:srgbClr val="7030A0"/>
                        </a:solidFill>
                        <a:latin typeface="Cambria Math"/>
                      </a:rPr>
                      <m:t>=</m:t>
                    </m:r>
                    <m:r>
                      <a:rPr lang="en-US" sz="2200" b="1" i="1">
                        <a:solidFill>
                          <a:srgbClr val="7030A0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en-US" sz="22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(5.56)</a:t>
                </a:r>
              </a:p>
              <a:p>
                <a:pPr marL="0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PFR there is no mixer. i.e. </a:t>
                </a:r>
                <a:r>
                  <a:rPr lang="en-US" sz="2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</a:t>
                </a:r>
                <a:r>
                  <a:rPr lang="en-US" sz="22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0</a:t>
                </a:r>
              </a:p>
              <a:p>
                <a:pPr marL="0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isothermal  PFR, T=T</a:t>
                </a:r>
                <a:r>
                  <a:rPr lang="en-US" sz="22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io 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i.e. T-T</a:t>
                </a:r>
                <a:r>
                  <a:rPr lang="en-US" sz="22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io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=0.</a:t>
                </a:r>
              </a:p>
              <a:p>
                <a:pPr marL="0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isothermal PFR, the energy balance equation is given by: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𝑸</m:t>
                        </m:r>
                      </m:e>
                    </m:acc>
                    <m:r>
                      <a:rPr lang="en-US" sz="2200" b="1" i="1">
                        <a:solidFill>
                          <a:srgbClr val="7030A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𝑯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  <m:t>𝑹</m:t>
                        </m:r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𝒙</m:t>
                        </m:r>
                      </m:sub>
                    </m:sSub>
                    <m:sSub>
                      <m:sSubPr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𝑭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sSub>
                      <m:sSubPr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𝑿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𝑨</m:t>
                        </m:r>
                      </m:sub>
                    </m:sSub>
                    <m:r>
                      <a:rPr lang="en-US" sz="2200" b="1" i="1">
                        <a:solidFill>
                          <a:srgbClr val="7030A0"/>
                        </a:solidFill>
                        <a:latin typeface="Cambria Math"/>
                      </a:rPr>
                      <m:t>=</m:t>
                    </m:r>
                    <m:r>
                      <a:rPr lang="en-US" sz="2200" b="1" i="1">
                        <a:solidFill>
                          <a:srgbClr val="7030A0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en-US" sz="22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(5.57)</a:t>
                </a:r>
              </a:p>
              <a:p>
                <a:pPr marL="0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Q is rate of  heat addition, 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</a:t>
                </a:r>
                <a:r>
                  <a:rPr lang="en-US" sz="2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2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Rx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heat of reaction, </a:t>
                </a:r>
                <a:r>
                  <a:rPr lang="en-US" sz="2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2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 molar flow rate of A in the feed, and X</a:t>
                </a:r>
                <a:r>
                  <a:rPr lang="en-US" sz="22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conversion of A.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A916D40-1478-B4D3-9D0F-FCA942F1A64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609600"/>
                <a:ext cx="8610600" cy="5516564"/>
              </a:xfrm>
              <a:blipFill>
                <a:blip r:embed="rId2"/>
                <a:stretch>
                  <a:fillRect l="-921" t="-773" r="-8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3E9E84-4ECE-91C5-F36D-30FB8584E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40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848AF49-3323-1653-D7E6-BA1E8C684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6687"/>
            <a:ext cx="8229600" cy="33496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6A48D4F-226D-4794-ABCD-1A74BAD8FABD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40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A86D1D-BCA5-1F9E-58DA-5111774B60EA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A8FB5AF-6DD8-1D75-168A-94C6C8E100A4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180043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BCE14D3-FD51-BF69-B49D-C104698B1CD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52400" y="685800"/>
                <a:ext cx="8839200" cy="5440363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heat of reaction at temperature, T  is given by: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/>
                          </a:rPr>
                          <m:t>𝑅</m:t>
                        </m:r>
                        <m:r>
                          <a:rPr lang="en-US" sz="2400" i="1">
                            <a:latin typeface="Cambria Math"/>
                          </a:rPr>
                          <m:t>𝑥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)=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𝑑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𝐷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)+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)−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𝐵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)−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)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(5.58)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enthalpy of each of reacting species at any temperature T for constant specific heat capacity  is given by:</a:t>
                </a:r>
                <a:b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𝑯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𝒊</m:t>
                        </m:r>
                      </m:sub>
                    </m:sSub>
                    <m:d>
                      <m:d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𝑻</m:t>
                        </m:r>
                      </m:e>
                    </m:d>
                    <m:r>
                      <a:rPr lang="en-US" sz="2400" b="1" i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𝑯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𝒊</m:t>
                            </m:r>
                          </m:sub>
                        </m:sSub>
                      </m:e>
                      <m:sup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𝒐</m:t>
                        </m:r>
                      </m:sup>
                    </m:sSup>
                    <m:d>
                      <m:d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𝑻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𝑹</m:t>
                            </m:r>
                          </m:sub>
                        </m:sSub>
                      </m:e>
                    </m:d>
                    <m:r>
                      <a:rPr lang="en-US" sz="2400" b="1" i="1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nary>
                      <m:naryPr>
                        <m:limLoc m:val="undOvr"/>
                        <m:ctrlPr>
                          <a:rPr lang="en-US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𝑻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𝑹</m:t>
                            </m:r>
                          </m:sub>
                        </m:sSub>
                      </m:sub>
                      <m:sup>
                        <m:r>
                          <a:rPr lang="en-US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𝑻</m:t>
                        </m:r>
                      </m:sup>
                      <m:e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𝑪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</a:rPr>
                                  <m:t>𝑷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</a:rPr>
                                  <m:t>𝒊</m:t>
                                </m:r>
                              </m:sub>
                            </m:sSub>
                          </m:sub>
                        </m:sSub>
                        <m:r>
                          <a:rPr lang="en-US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𝒅𝑻</m:t>
                        </m:r>
                      </m:e>
                    </m:nary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𝑯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𝒊</m:t>
                            </m:r>
                          </m:sub>
                        </m:sSub>
                      </m:e>
                      <m:sup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𝒐</m:t>
                        </m:r>
                      </m:sup>
                    </m:sSup>
                    <m:r>
                      <a:rPr lang="en-US" sz="2400" b="1" i="1">
                        <a:solidFill>
                          <a:srgbClr val="FF0000"/>
                        </a:solidFill>
                        <a:latin typeface="Cambria Math"/>
                      </a:rPr>
                      <m:t> </m:t>
                    </m:r>
                    <m:d>
                      <m:dPr>
                        <m:ctrlPr>
                          <a:rPr lang="en-US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𝑻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𝑹</m:t>
                            </m:r>
                          </m:sub>
                        </m:sSub>
                      </m:e>
                    </m:d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𝑪</m:t>
                        </m:r>
                      </m:e>
                      <m:sub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𝑷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𝒊</m:t>
                            </m:r>
                          </m:sub>
                        </m:sSub>
                      </m:sub>
                    </m:sSub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/>
                      </a:rPr>
                      <m:t>(</m:t>
                    </m:r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/>
                      </a:rPr>
                      <m:t>𝑻</m:t>
                    </m:r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𝑻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𝑹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(5.59)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𝐷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</m:d>
                    <m:r>
                      <a:rPr lang="en-US" sz="2400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𝐷</m:t>
                            </m:r>
                          </m:sub>
                        </m:sSub>
                      </m:e>
                      <m:sup>
                        <m:r>
                          <a:rPr lang="en-US" sz="2400" i="1">
                            <a:latin typeface="Cambria Math"/>
                          </a:rPr>
                          <m:t>𝑜</m:t>
                        </m:r>
                      </m:sup>
                    </m:sSup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  <m:r>
                      <a:rPr lang="en-US" sz="24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𝐷</m:t>
                            </m:r>
                          </m:sub>
                        </m:sSub>
                      </m:sub>
                    </m:sSub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  <m:r>
                          <a:rPr lang="en-US" sz="24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(5.60)</a:t>
                </a:r>
                <a:endParaRPr lang="en-US" sz="2400" dirty="0">
                  <a:latin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</m:d>
                    <m:r>
                      <a:rPr lang="en-US" sz="2400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/>
                                  </a:rPr>
                                  <m:t>𝐶</m:t>
                                </m:r>
                              </m:sub>
                            </m:sSub>
                          </m:e>
                          <m:sup>
                            <m:r>
                              <a:rPr lang="en-US" sz="2400" i="1">
                                <a:latin typeface="Cambria Math"/>
                              </a:rPr>
                              <m:t>𝑜</m:t>
                            </m:r>
                          </m:sup>
                        </m:sSup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𝑅</m:t>
                                </m:r>
                              </m:sub>
                            </m:sSub>
                          </m:e>
                        </m:d>
                        <m:r>
                          <a:rPr lang="en-US" sz="2400" b="0" i="1" smtClean="0">
                            <a:latin typeface="Cambria Math"/>
                          </a:rPr>
                          <m:t>+</m:t>
                        </m:r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/>
                              </a:rPr>
                              <m:t>𝐶</m:t>
                            </m:r>
                          </m:sub>
                        </m:sSub>
                      </m:sub>
                    </m:sSub>
                    <m:d>
                      <m:dPr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  <m:r>
                          <a:rPr lang="en-US" sz="24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400" dirty="0">
                    <a:latin typeface="Times New Roman" panose="02020603050405020304" pitchFamily="18" charset="0"/>
                  </a:rPr>
                  <a:t>                                          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(5.61</a:t>
                </a:r>
                <a:r>
                  <a:rPr 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2400" dirty="0">
                  <a:latin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𝐵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</m:d>
                    <m:r>
                      <a:rPr lang="en-US" sz="2400" b="0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/>
                              </a:rPr>
                              <m:t>𝐵</m:t>
                            </m:r>
                          </m:sub>
                        </m:sSub>
                      </m:e>
                      <m:sup>
                        <m:r>
                          <a:rPr lang="en-US" sz="2400" i="1">
                            <a:latin typeface="Cambria Math"/>
                          </a:rPr>
                          <m:t>𝑜</m:t>
                        </m:r>
                      </m:sup>
                    </m:sSup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  <m:r>
                      <a:rPr lang="en-US" sz="2400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/>
                              </a:rPr>
                              <m:t>𝐵</m:t>
                            </m:r>
                          </m:sub>
                        </m:sSub>
                      </m:sub>
                    </m:sSub>
                    <m:d>
                      <m:dPr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  <m:r>
                          <a:rPr lang="en-US" sz="24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400" dirty="0">
                    <a:latin typeface="Times New Roman" panose="02020603050405020304" pitchFamily="18" charset="0"/>
                  </a:rPr>
                  <a:t>                                          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(5.62)</a:t>
                </a:r>
                <a:endParaRPr lang="en-US" sz="2400" dirty="0">
                  <a:latin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𝐴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</m:d>
                    <m:r>
                      <a:rPr lang="en-US" sz="2400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e>
                      <m:sup>
                        <m:r>
                          <a:rPr lang="en-US" sz="2400" i="1">
                            <a:latin typeface="Cambria Math"/>
                          </a:rPr>
                          <m:t>𝑜</m:t>
                        </m:r>
                      </m:sup>
                    </m:sSup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  <m:r>
                      <a:rPr lang="en-US" sz="24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)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(5.63)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BCE14D3-FD51-BF69-B49D-C104698B1CD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52400" y="685800"/>
                <a:ext cx="8839200" cy="5440363"/>
              </a:xfrm>
              <a:blipFill>
                <a:blip r:embed="rId2"/>
                <a:stretch>
                  <a:fillRect l="-1034" t="-8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40D4EB-EDAA-513E-0CBD-7873616C0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41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9A13D6E-486F-8784-9D5E-6BD93024E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6687"/>
            <a:ext cx="8229600" cy="33496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93579D60-50A9-A6B8-A68A-02DB5948F8B6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41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B212000-A6FA-437E-AC0F-DE2ACF4C5F3B}"/>
              </a:ext>
            </a:extLst>
          </p:cNvPr>
          <p:cNvCxnSpPr>
            <a:cxnSpLocks/>
          </p:cNvCxnSpPr>
          <p:nvPr/>
        </p:nvCxnSpPr>
        <p:spPr>
          <a:xfrm>
            <a:off x="0" y="610979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CDD71A8-6AF1-5A0B-3BC2-3233E35FBD59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002623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8CE231-CA93-097A-B0D6-D72C38ACAF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F838EE0-B382-57B2-20E5-223A5E97E9A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52400" y="685800"/>
                <a:ext cx="8686800" cy="5440363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8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 substituting  equations (5.60-5.63) into equation (5.58),  the  heat of reaction can be written as: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8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600" i="1" smtClean="0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sz="8600" b="0" i="1" smtClean="0">
                            <a:latin typeface="Cambria Math"/>
                            <a:ea typeface="Cambria Math"/>
                          </a:rPr>
                          <m:t>𝐻</m:t>
                        </m:r>
                      </m:e>
                      <m:sub>
                        <m:r>
                          <a:rPr lang="en-US" sz="8600" b="0" i="1" smtClean="0">
                            <a:latin typeface="Cambria Math" panose="02040503050406030204" pitchFamily="18" charset="0"/>
                            <a:ea typeface="Cambria Math"/>
                          </a:rPr>
                          <m:t>𝑅</m:t>
                        </m:r>
                        <m:r>
                          <a:rPr lang="en-US" sz="8600" b="0" i="1" smtClean="0">
                            <a:latin typeface="Cambria Math"/>
                          </a:rPr>
                          <m:t>𝑥</m:t>
                        </m:r>
                      </m:sub>
                    </m:sSub>
                    <m:d>
                      <m:dPr>
                        <m:ctrlPr>
                          <a:rPr lang="en-US" sz="8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8600" b="0" i="1" smtClean="0">
                            <a:latin typeface="Cambria Math"/>
                          </a:rPr>
                          <m:t>𝑇</m:t>
                        </m:r>
                      </m:e>
                    </m:d>
                    <m:r>
                      <a:rPr lang="en-US" sz="8600" b="0" i="1" smtClean="0">
                        <a:latin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sz="8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86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8600" b="0" i="1" smtClean="0">
                                <a:latin typeface="Cambria Math"/>
                              </a:rPr>
                              <m:t>𝑑</m:t>
                            </m:r>
                          </m:num>
                          <m:den>
                            <m:r>
                              <a:rPr lang="en-US" sz="8600" b="0" i="1" smtClean="0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p>
                          <m:sSupPr>
                            <m:ctrlPr>
                              <a:rPr lang="en-US" sz="86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sz="86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b="0" i="1" smtClean="0">
                                    <a:latin typeface="Cambria Math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en-US" sz="8600" b="0" i="1" smtClean="0">
                                    <a:latin typeface="Cambria Math"/>
                                  </a:rPr>
                                  <m:t>𝐷</m:t>
                                </m:r>
                              </m:sub>
                            </m:sSub>
                          </m:e>
                          <m:sup>
                            <m:r>
                              <a:rPr lang="en-US" sz="8600" b="0" i="1" smtClean="0">
                                <a:latin typeface="Cambria Math"/>
                              </a:rPr>
                              <m:t>𝑜</m:t>
                            </m:r>
                          </m:sup>
                        </m:sSup>
                        <m:d>
                          <m:dPr>
                            <m:ctrlPr>
                              <a:rPr lang="en-US" sz="86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86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b="0" i="1" smtClean="0">
                                    <a:latin typeface="Cambria Math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8600" b="0" i="1" smtClean="0">
                                    <a:latin typeface="Cambria Math"/>
                                  </a:rPr>
                                  <m:t>𝑅</m:t>
                                </m:r>
                              </m:sub>
                            </m:sSub>
                          </m:e>
                        </m:d>
                        <m:r>
                          <a:rPr lang="en-US" sz="8600" b="0" i="1" smtClean="0">
                            <a:latin typeface="Cambria Math"/>
                          </a:rPr>
                          <m:t>+</m:t>
                        </m:r>
                        <m:f>
                          <m:fPr>
                            <m:ctrlPr>
                              <a:rPr lang="en-US" sz="86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8600" b="0" i="1" smtClean="0">
                                <a:latin typeface="Cambria Math"/>
                              </a:rPr>
                              <m:t>𝑐</m:t>
                            </m:r>
                          </m:num>
                          <m:den>
                            <m:r>
                              <a:rPr lang="en-US" sz="8600" b="0" i="1" smtClean="0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p>
                          <m:sSupPr>
                            <m:ctrlPr>
                              <a:rPr lang="en-US" sz="86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sz="86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b="0" i="1" smtClean="0">
                                    <a:latin typeface="Cambria Math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en-US" sz="8600" b="0" i="1" smtClean="0">
                                    <a:latin typeface="Cambria Math"/>
                                  </a:rPr>
                                  <m:t>𝐶</m:t>
                                </m:r>
                              </m:sub>
                            </m:sSub>
                          </m:e>
                          <m:sup>
                            <m:r>
                              <a:rPr lang="en-US" sz="8600" b="0" i="1" smtClean="0">
                                <a:latin typeface="Cambria Math"/>
                              </a:rPr>
                              <m:t>𝑜</m:t>
                            </m:r>
                          </m:sup>
                        </m:sSup>
                        <m:d>
                          <m:dPr>
                            <m:ctrlPr>
                              <a:rPr lang="en-US" sz="86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86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b="0" i="1" smtClean="0">
                                    <a:latin typeface="Cambria Math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8600" b="0" i="1" smtClean="0">
                                    <a:latin typeface="Cambria Math"/>
                                  </a:rPr>
                                  <m:t>𝑅</m:t>
                                </m:r>
                              </m:sub>
                            </m:sSub>
                          </m:e>
                        </m:d>
                        <m:r>
                          <a:rPr lang="en-US" sz="8600" b="0" i="1" smtClean="0">
                            <a:latin typeface="Cambria Math"/>
                          </a:rPr>
                          <m:t>−</m:t>
                        </m:r>
                        <m:f>
                          <m:f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8600" b="0" i="1" smtClean="0">
                                <a:latin typeface="Cambria Math"/>
                              </a:rPr>
                              <m:t>𝑏</m:t>
                            </m:r>
                          </m:num>
                          <m:den>
                            <m:r>
                              <a:rPr lang="en-US" sz="8600" i="1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p>
                          <m:sSup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sz="8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en-US" sz="8600" b="0" i="1" smtClean="0">
                                    <a:latin typeface="Cambria Math"/>
                                  </a:rPr>
                                  <m:t>𝑏</m:t>
                                </m:r>
                              </m:sub>
                            </m:sSub>
                          </m:e>
                          <m:sup>
                            <m:r>
                              <a:rPr lang="en-US" sz="8600" i="1">
                                <a:latin typeface="Cambria Math"/>
                              </a:rPr>
                              <m:t>𝑜</m:t>
                            </m:r>
                          </m:sup>
                        </m:sSup>
                        <m:d>
                          <m:d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8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i="1">
                                    <a:latin typeface="Cambria Math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8600" i="1">
                                    <a:latin typeface="Cambria Math"/>
                                  </a:rPr>
                                  <m:t>𝑅</m:t>
                                </m:r>
                              </m:sub>
                            </m:sSub>
                          </m:e>
                        </m:d>
                        <m:r>
                          <a:rPr lang="en-US" sz="8600" b="0" i="1" smtClean="0"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sz="8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en-US" sz="8600" b="0" i="1" smtClean="0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e>
                          <m:sup>
                            <m:r>
                              <a:rPr lang="en-US" sz="8600" i="1">
                                <a:latin typeface="Cambria Math"/>
                              </a:rPr>
                              <m:t>𝑜</m:t>
                            </m:r>
                          </m:sup>
                        </m:sSup>
                        <m:d>
                          <m:d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8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i="1">
                                    <a:latin typeface="Cambria Math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8600" i="1">
                                    <a:latin typeface="Cambria Math"/>
                                  </a:rPr>
                                  <m:t>𝑅</m:t>
                                </m:r>
                              </m:sub>
                            </m:sSub>
                          </m:e>
                        </m:d>
                      </m:e>
                    </m:d>
                    <m:r>
                      <a:rPr lang="en-US" sz="8600" b="0" i="1" smtClean="0">
                        <a:latin typeface="Cambria Math"/>
                      </a:rPr>
                      <m:t>+  </m:t>
                    </m:r>
                    <m:d>
                      <m:dPr>
                        <m:begChr m:val="["/>
                        <m:endChr m:val="]"/>
                        <m:ctrlPr>
                          <a:rPr lang="en-US" sz="8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86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8600" b="0" i="1" smtClean="0">
                                <a:latin typeface="Cambria Math"/>
                              </a:rPr>
                              <m:t>𝑑</m:t>
                            </m:r>
                          </m:num>
                          <m:den>
                            <m:r>
                              <a:rPr lang="en-US" sz="8600" b="0" i="1" smtClean="0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b>
                          <m:sSubPr>
                            <m:ctrlPr>
                              <a:rPr lang="en-US" sz="8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b="0" i="1" smtClean="0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86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b="0" i="1" smtClean="0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8600" b="0" i="1" smtClean="0">
                                    <a:latin typeface="Cambria Math"/>
                                  </a:rPr>
                                  <m:t>𝐷</m:t>
                                </m:r>
                              </m:sub>
                            </m:sSub>
                          </m:sub>
                        </m:sSub>
                        <m:r>
                          <a:rPr lang="en-US" sz="8600" b="0" i="1" smtClean="0">
                            <a:latin typeface="Cambria Math"/>
                          </a:rPr>
                          <m:t>+</m:t>
                        </m:r>
                        <m:f>
                          <m:fPr>
                            <m:ctrlPr>
                              <a:rPr lang="en-US" sz="86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8600" b="0" i="1" smtClean="0">
                                <a:latin typeface="Cambria Math"/>
                              </a:rPr>
                              <m:t>𝑐</m:t>
                            </m:r>
                          </m:num>
                          <m:den>
                            <m:r>
                              <a:rPr lang="en-US" sz="8600" b="0" i="1" smtClean="0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b>
                          <m:sSubPr>
                            <m:ctrlPr>
                              <a:rPr lang="en-US" sz="8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b="0" i="1" smtClean="0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86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b="0" i="1" smtClean="0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8600" b="0" i="1" smtClean="0">
                                    <a:latin typeface="Cambria Math"/>
                                  </a:rPr>
                                  <m:t>𝐶</m:t>
                                </m:r>
                              </m:sub>
                            </m:sSub>
                          </m:sub>
                        </m:sSub>
                        <m:r>
                          <a:rPr lang="en-US" sz="8600" b="0" i="1" smtClean="0">
                            <a:latin typeface="Cambria Math"/>
                          </a:rPr>
                          <m:t>−</m:t>
                        </m:r>
                        <m:f>
                          <m:fPr>
                            <m:ctrlPr>
                              <a:rPr lang="en-US" sz="86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8600" b="0" i="1" smtClean="0">
                                <a:latin typeface="Cambria Math"/>
                              </a:rPr>
                              <m:t>𝑏</m:t>
                            </m:r>
                          </m:num>
                          <m:den>
                            <m:r>
                              <a:rPr lang="en-US" sz="8600" b="0" i="1" smtClean="0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b>
                          <m:sSubPr>
                            <m:ctrlPr>
                              <a:rPr lang="en-US" sz="8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b="0" i="1" smtClean="0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86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b="0" i="1" smtClean="0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8600" b="0" i="1" smtClean="0">
                                    <a:latin typeface="Cambria Math"/>
                                  </a:rPr>
                                  <m:t>𝐵</m:t>
                                </m:r>
                              </m:sub>
                            </m:sSub>
                          </m:sub>
                        </m:sSub>
                        <m:r>
                          <a:rPr lang="en-US" sz="8600" b="0" i="1" smtClean="0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8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b="0" i="1" smtClean="0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86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b="0" i="1" smtClean="0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8600" b="0" i="1" smtClean="0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sub>
                        </m:sSub>
                      </m:e>
                    </m:d>
                    <m:r>
                      <a:rPr lang="en-US" sz="8600" b="0" i="1" smtClean="0">
                        <a:latin typeface="Cambria Math"/>
                      </a:rPr>
                      <m:t>(</m:t>
                    </m:r>
                    <m:r>
                      <a:rPr lang="en-US" sz="8600" b="0" i="1" smtClean="0">
                        <a:latin typeface="Cambria Math"/>
                      </a:rPr>
                      <m:t>𝑇</m:t>
                    </m:r>
                    <m:r>
                      <a:rPr lang="en-US" sz="8600" b="0" i="1" smtClean="0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8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600" b="0" i="1" smtClean="0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8600" b="0" i="1" smtClean="0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8600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en-US" sz="8600" b="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(5.64)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i="1">
                                <a:latin typeface="Cambria Math"/>
                                <a:ea typeface="Cambria Math"/>
                              </a:rPr>
                              <m:t>∆</m:t>
                            </m:r>
                            <m:r>
                              <a:rPr lang="en-US" sz="8600" i="1">
                                <a:latin typeface="Cambria Math"/>
                                <a:ea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8600" i="1">
                                <a:latin typeface="Cambria Math" panose="02040503050406030204" pitchFamily="18" charset="0"/>
                                <a:ea typeface="Cambria Math"/>
                              </a:rPr>
                              <m:t>𝑅</m:t>
                            </m:r>
                            <m:r>
                              <a:rPr lang="en-US" sz="8600" i="1">
                                <a:latin typeface="Cambria Math"/>
                              </a:rPr>
                              <m:t>𝑥</m:t>
                            </m:r>
                          </m:sub>
                        </m:sSub>
                      </m:e>
                      <m:sup>
                        <m:r>
                          <a:rPr lang="en-US" sz="8600" i="1">
                            <a:latin typeface="Cambria Math"/>
                          </a:rPr>
                          <m:t>0</m:t>
                        </m:r>
                      </m:sup>
                    </m:sSup>
                    <m:r>
                      <a:rPr lang="en-US" sz="86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6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8600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8600" i="1" smtClean="0">
                        <a:latin typeface="Cambria Math"/>
                      </a:rPr>
                      <m:t>)</m:t>
                    </m:r>
                    <m:r>
                      <a:rPr lang="en-US" sz="860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8600" i="1">
                            <a:latin typeface="Cambria Math"/>
                          </a:rPr>
                          <m:t>𝑑</m:t>
                        </m:r>
                      </m:num>
                      <m:den>
                        <m:r>
                          <a:rPr lang="en-US" sz="8600" i="1">
                            <a:latin typeface="Cambria Math"/>
                          </a:rPr>
                          <m:t>𝑎</m:t>
                        </m:r>
                      </m:den>
                    </m:f>
                    <m:sSup>
                      <m:sSup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8600" i="1">
                                <a:latin typeface="Cambria Math"/>
                              </a:rPr>
                              <m:t>𝐷</m:t>
                            </m:r>
                          </m:sub>
                        </m:sSub>
                      </m:e>
                      <m:sup>
                        <m:r>
                          <a:rPr lang="en-US" sz="8600" i="1">
                            <a:latin typeface="Cambria Math"/>
                          </a:rPr>
                          <m:t>0</m:t>
                        </m:r>
                      </m:sup>
                    </m:sSup>
                    <m:d>
                      <m:d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86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  <m:r>
                      <a:rPr lang="en-US" sz="8600" i="1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8600" i="1"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en-US" sz="8600" i="1">
                            <a:latin typeface="Cambria Math"/>
                          </a:rPr>
                          <m:t>𝑎</m:t>
                        </m:r>
                      </m:den>
                    </m:f>
                    <m:sSup>
                      <m:sSup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8600" i="1">
                                <a:latin typeface="Cambria Math"/>
                              </a:rPr>
                              <m:t>𝐶</m:t>
                            </m:r>
                          </m:sub>
                        </m:sSub>
                      </m:e>
                      <m:sup>
                        <m:r>
                          <a:rPr lang="en-US" sz="8600" i="1">
                            <a:latin typeface="Cambria Math"/>
                          </a:rPr>
                          <m:t>0</m:t>
                        </m:r>
                      </m:sup>
                    </m:sSup>
                    <m:d>
                      <m:d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86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  <m:r>
                      <a:rPr lang="en-US" sz="8600" i="1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8600" i="1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en-US" sz="8600" i="1">
                            <a:latin typeface="Cambria Math"/>
                          </a:rPr>
                          <m:t>𝑎</m:t>
                        </m:r>
                      </m:den>
                    </m:f>
                    <m:sSup>
                      <m:sSup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8600" i="1">
                                <a:latin typeface="Cambria Math"/>
                              </a:rPr>
                              <m:t>𝑏</m:t>
                            </m:r>
                          </m:sub>
                        </m:sSub>
                      </m:e>
                      <m:sup>
                        <m:r>
                          <a:rPr lang="en-US" sz="8600" i="1">
                            <a:latin typeface="Cambria Math"/>
                          </a:rPr>
                          <m:t>0</m:t>
                        </m:r>
                      </m:sup>
                    </m:sSup>
                    <m:d>
                      <m:d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86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  <m:r>
                      <a:rPr lang="en-US" sz="8600" i="1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86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e>
                      <m:sup>
                        <m:r>
                          <a:rPr lang="en-US" sz="8600" i="1">
                            <a:latin typeface="Cambria Math"/>
                          </a:rPr>
                          <m:t>0</m:t>
                        </m:r>
                      </m:sup>
                    </m:sSup>
                    <m:d>
                      <m:d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86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8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(5.65)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i="1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sz="8800" i="1">
                            <a:latin typeface="Cambria Math"/>
                            <a:ea typeface="Cambria Math"/>
                          </a:rPr>
                          <m:t>𝐶</m:t>
                        </m:r>
                      </m:e>
                      <m:sub>
                        <m:r>
                          <a:rPr lang="en-US" sz="8800" i="1">
                            <a:latin typeface="Cambria Math"/>
                          </a:rPr>
                          <m:t>𝑃</m:t>
                        </m:r>
                      </m:sub>
                    </m:sSub>
                    <m:r>
                      <a:rPr lang="en-US" sz="88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8800" i="1">
                            <a:latin typeface="Cambria Math"/>
                          </a:rPr>
                          <m:t>𝑑</m:t>
                        </m:r>
                      </m:num>
                      <m:den>
                        <m:r>
                          <a:rPr lang="en-US" sz="8800" i="1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8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8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8800" i="1">
                                <a:latin typeface="Cambria Math"/>
                              </a:rPr>
                              <m:t>𝐷</m:t>
                            </m:r>
                          </m:sub>
                        </m:sSub>
                      </m:sub>
                    </m:sSub>
                    <m:r>
                      <a:rPr lang="en-US" sz="8800" i="1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8800" i="1"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en-US" sz="8800" i="1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8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8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8800" i="1">
                                <a:latin typeface="Cambria Math"/>
                              </a:rPr>
                              <m:t>𝐶</m:t>
                            </m:r>
                          </m:sub>
                        </m:sSub>
                      </m:sub>
                    </m:sSub>
                    <m:r>
                      <a:rPr lang="en-US" sz="8800" i="1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8800" i="1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en-US" sz="8800" i="1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8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8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8800" i="1">
                                <a:latin typeface="Cambria Math"/>
                              </a:rPr>
                              <m:t>𝐵</m:t>
                            </m:r>
                          </m:sub>
                        </m:sSub>
                      </m:sub>
                    </m:sSub>
                    <m:r>
                      <a:rPr lang="en-US" sz="8800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8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8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88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sz="8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(5.66)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88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b="1" i="1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sz="8800" b="1" i="1">
                            <a:latin typeface="Cambria Math"/>
                            <a:ea typeface="Cambria Math"/>
                          </a:rPr>
                          <m:t>𝑯</m:t>
                        </m:r>
                      </m:e>
                      <m:sub>
                        <m:r>
                          <a:rPr lang="en-US" sz="8800" b="1" i="1">
                            <a:latin typeface="Cambria Math" panose="02040503050406030204" pitchFamily="18" charset="0"/>
                            <a:ea typeface="Cambria Math"/>
                          </a:rPr>
                          <m:t>𝑹</m:t>
                        </m:r>
                        <m:r>
                          <a:rPr lang="en-US" sz="8800" b="1" i="1">
                            <a:latin typeface="Cambria Math"/>
                          </a:rPr>
                          <m:t>𝒙</m:t>
                        </m:r>
                      </m:sub>
                    </m:sSub>
                    <m:r>
                      <a:rPr lang="en-US" sz="8800" b="1" i="1">
                        <a:latin typeface="Cambria Math"/>
                      </a:rPr>
                      <m:t>(</m:t>
                    </m:r>
                    <m:r>
                      <a:rPr lang="en-US" sz="8800" b="1" i="1">
                        <a:latin typeface="Cambria Math"/>
                      </a:rPr>
                      <m:t>𝑻</m:t>
                    </m:r>
                    <m:r>
                      <a:rPr lang="en-US" sz="8800" b="1" i="1">
                        <a:latin typeface="Cambria Math"/>
                      </a:rPr>
                      <m:t>)=</m:t>
                    </m:r>
                    <m:sSup>
                      <m:sSupPr>
                        <m:ctrlPr>
                          <a:rPr lang="en-US" sz="88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88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800" b="1" i="1">
                                <a:latin typeface="Cambria Math"/>
                                <a:ea typeface="Cambria Math"/>
                              </a:rPr>
                              <m:t>∆</m:t>
                            </m:r>
                            <m:r>
                              <a:rPr lang="en-US" sz="8800" b="1" i="1">
                                <a:latin typeface="Cambria Math"/>
                                <a:ea typeface="Cambria Math"/>
                              </a:rPr>
                              <m:t>𝑯</m:t>
                            </m:r>
                          </m:e>
                          <m:sub>
                            <m:r>
                              <a:rPr lang="en-US" sz="8800" b="1" i="1">
                                <a:latin typeface="Cambria Math" panose="02040503050406030204" pitchFamily="18" charset="0"/>
                                <a:ea typeface="Cambria Math"/>
                              </a:rPr>
                              <m:t>𝑹</m:t>
                            </m:r>
                            <m:r>
                              <a:rPr lang="en-US" sz="8800" b="1" i="1">
                                <a:latin typeface="Cambria Math"/>
                              </a:rPr>
                              <m:t>𝒙</m:t>
                            </m:r>
                          </m:sub>
                        </m:sSub>
                      </m:e>
                      <m:sup>
                        <m:r>
                          <a:rPr lang="en-US" sz="8800" b="1" i="1">
                            <a:latin typeface="Cambria Math"/>
                          </a:rPr>
                          <m:t>𝟎</m:t>
                        </m:r>
                      </m:sup>
                    </m:sSup>
                    <m:r>
                      <a:rPr lang="en-US" sz="8800" b="1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88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b="1" i="1">
                            <a:latin typeface="Cambria Math"/>
                          </a:rPr>
                          <m:t>𝑻</m:t>
                        </m:r>
                      </m:e>
                      <m:sub>
                        <m:r>
                          <a:rPr lang="en-US" sz="8800" b="1" i="1">
                            <a:latin typeface="Cambria Math"/>
                          </a:rPr>
                          <m:t>𝑹</m:t>
                        </m:r>
                      </m:sub>
                    </m:sSub>
                    <m:r>
                      <a:rPr lang="en-US" sz="8800" b="1" i="1">
                        <a:latin typeface="Cambria Math"/>
                      </a:rPr>
                      <m:t>)+</m:t>
                    </m:r>
                    <m:sSub>
                      <m:sSubPr>
                        <m:ctrlPr>
                          <a:rPr lang="en-US" sz="88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b="1" i="1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sz="8800" b="1" i="1">
                            <a:latin typeface="Cambria Math"/>
                            <a:ea typeface="Cambria Math"/>
                          </a:rPr>
                          <m:t>𝑪</m:t>
                        </m:r>
                      </m:e>
                      <m:sub>
                        <m:r>
                          <a:rPr lang="en-US" sz="8800" b="1" i="1">
                            <a:latin typeface="Cambria Math"/>
                          </a:rPr>
                          <m:t>𝑷</m:t>
                        </m:r>
                      </m:sub>
                    </m:sSub>
                    <m:r>
                      <a:rPr lang="en-US" sz="8800" b="1" i="1">
                        <a:latin typeface="Cambria Math"/>
                      </a:rPr>
                      <m:t>(</m:t>
                    </m:r>
                    <m:r>
                      <a:rPr lang="en-US" sz="8800" b="1" i="1">
                        <a:latin typeface="Cambria Math"/>
                      </a:rPr>
                      <m:t>𝑻</m:t>
                    </m:r>
                    <m:r>
                      <a:rPr lang="en-US" sz="8800" b="1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88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b="1" i="1">
                            <a:latin typeface="Cambria Math"/>
                          </a:rPr>
                          <m:t>𝑻</m:t>
                        </m:r>
                      </m:e>
                      <m:sub>
                        <m:r>
                          <a:rPr lang="en-US" sz="8800" b="1" i="1">
                            <a:latin typeface="Cambria Math"/>
                          </a:rPr>
                          <m:t>𝑹</m:t>
                        </m:r>
                      </m:sub>
                    </m:sSub>
                    <m:r>
                      <a:rPr lang="en-US" sz="8800" b="1" i="1">
                        <a:latin typeface="Cambria Math"/>
                      </a:rPr>
                      <m:t>)</m:t>
                    </m:r>
                  </m:oMath>
                </a14:m>
                <a:r>
                  <a:rPr lang="en-US" sz="8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(5.67)</a:t>
                </a:r>
                <a:endParaRPr lang="en-US" sz="8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8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8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800" i="1">
                                <a:latin typeface="Cambria Math"/>
                                <a:ea typeface="Cambria Math"/>
                              </a:rPr>
                              <m:t>∆</m:t>
                            </m:r>
                            <m:r>
                              <a:rPr lang="en-US" sz="8800" i="1">
                                <a:latin typeface="Cambria Math"/>
                                <a:ea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8800" i="1">
                                <a:latin typeface="Cambria Math" panose="02040503050406030204" pitchFamily="18" charset="0"/>
                                <a:ea typeface="Cambria Math"/>
                              </a:rPr>
                              <m:t>𝑅</m:t>
                            </m:r>
                            <m:r>
                              <a:rPr lang="en-US" sz="8800" i="1">
                                <a:latin typeface="Cambria Math"/>
                              </a:rPr>
                              <m:t>𝑥</m:t>
                            </m:r>
                          </m:sub>
                        </m:sSub>
                      </m:e>
                      <m:sup>
                        <m:r>
                          <a:rPr lang="en-US" sz="8800" i="1">
                            <a:latin typeface="Cambria Math"/>
                          </a:rPr>
                          <m:t>0</m:t>
                        </m:r>
                      </m:sup>
                    </m:sSup>
                    <m:r>
                      <a:rPr lang="en-US" sz="88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8800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8800" i="1">
                        <a:latin typeface="Cambria Math"/>
                      </a:rPr>
                      <m:t>)</m:t>
                    </m:r>
                  </m:oMath>
                </a14:m>
                <a:r>
                  <a:rPr lang="en-US" sz="8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heat of reaction at the reference temperature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8800" i="1">
                            <a:latin typeface="Cambria Math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US" sz="8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and 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i="1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sz="8800" i="1">
                            <a:latin typeface="Cambria Math"/>
                            <a:ea typeface="Cambria Math"/>
                          </a:rPr>
                          <m:t>𝐶</m:t>
                        </m:r>
                      </m:e>
                      <m:sub>
                        <m:r>
                          <a:rPr lang="en-US" sz="8800" i="1">
                            <a:latin typeface="Cambria Math"/>
                          </a:rPr>
                          <m:t>𝑃</m:t>
                        </m:r>
                      </m:sub>
                    </m:sSub>
                  </m:oMath>
                </a14:m>
                <a:r>
                  <a:rPr lang="en-US" sz="8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 overall change in specific  heat capacity per mole of A reacted.</a:t>
                </a:r>
                <a:endParaRPr lang="en-US" sz="8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70000"/>
                  </a:lnSpc>
                  <a:buNone/>
                </a:pPr>
                <a:endParaRPr lang="en-US" sz="7400" b="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F838EE0-B382-57B2-20E5-223A5E97E9A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52400" y="685800"/>
                <a:ext cx="8686800" cy="5440363"/>
              </a:xfrm>
              <a:blipFill>
                <a:blip r:embed="rId2"/>
                <a:stretch>
                  <a:fillRect l="-912" t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720FD2-D11A-A8A7-02FB-62F3A0C17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42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158EC4E-E4A6-7F30-631D-5F665B4CC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6687"/>
            <a:ext cx="8229600" cy="33496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EE38F63-BC0C-7571-EE09-72E3334E8009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42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003CCF3-A9E0-3852-DF41-FAD20E41A118}"/>
              </a:ext>
            </a:extLst>
          </p:cNvPr>
          <p:cNvCxnSpPr>
            <a:cxnSpLocks/>
          </p:cNvCxnSpPr>
          <p:nvPr/>
        </p:nvCxnSpPr>
        <p:spPr>
          <a:xfrm>
            <a:off x="0" y="610979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4AF4DBB-FCC2-DEAA-66D2-B9BE3CE02F22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241379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52401" y="828342"/>
                <a:ext cx="8755626" cy="5039058"/>
              </a:xfrm>
            </p:spPr>
            <p:txBody>
              <a:bodyPr>
                <a:normAutofit lnSpcReduction="10000"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 irreversible gas-phase reaction is carried out in a plug flow reactor. Pure A enters into a reactor at a temperature of 25</a:t>
                </a:r>
                <a:r>
                  <a:rPr lang="en-US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C. The molar flow rate and volumetric flow rate of reactant A are 1mol/min and 0.1L/min, respectively. The heat supply of a reactor at rate of 45 kJ/min, and a reactor is operated in an isothermal condition with. reactor temperature of 400K. The variation of density of the mixtures in a reactor is negligible. The reaction rate is first order reaction with respect to A. The chemical reaction is given below.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𝐴</m:t>
                    </m:r>
                    <m:groupChr>
                      <m:groupChrPr>
                        <m:chr m:val="→"/>
                        <m:vertJc m:val="bot"/>
                        <m:ctrlPr>
                          <a:rPr lang="en-US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𝑘</m:t>
                        </m:r>
                      </m:e>
                    </m:groupChr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B+C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1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52401" y="828342"/>
                <a:ext cx="8755626" cy="5039058"/>
              </a:xfrm>
              <a:blipFill>
                <a:blip r:embed="rId2"/>
                <a:stretch>
                  <a:fillRect l="-1045" r="-10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591EA9-B3B3-F840-329B-ED15D3929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43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6BD19C0-0203-E313-F2A4-3D0DC92D88B4}"/>
              </a:ext>
            </a:extLst>
          </p:cNvPr>
          <p:cNvCxnSpPr>
            <a:cxnSpLocks/>
          </p:cNvCxnSpPr>
          <p:nvPr/>
        </p:nvCxnSpPr>
        <p:spPr>
          <a:xfrm flipV="1">
            <a:off x="14748" y="762978"/>
            <a:ext cx="9144000" cy="3543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374ED0D-4D93-FF09-C742-3BBC21E6E65D}"/>
              </a:ext>
            </a:extLst>
          </p:cNvPr>
          <p:cNvCxnSpPr>
            <a:cxnSpLocks/>
          </p:cNvCxnSpPr>
          <p:nvPr/>
        </p:nvCxnSpPr>
        <p:spPr>
          <a:xfrm flipV="1">
            <a:off x="152400" y="6183995"/>
            <a:ext cx="9144000" cy="3543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C2A8325C-0EFC-752C-E86B-4D936952F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5142" y="168173"/>
            <a:ext cx="5712515" cy="50187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Activity 5.2.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0B2277F-1A4A-EF8C-0BB5-35C4C1EDF9EB}"/>
              </a:ext>
            </a:extLst>
          </p:cNvPr>
          <p:cNvSpPr txBox="1">
            <a:spLocks/>
          </p:cNvSpPr>
          <p:nvPr/>
        </p:nvSpPr>
        <p:spPr>
          <a:xfrm>
            <a:off x="1981200" y="6265070"/>
            <a:ext cx="16002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>
              <a:defRPr/>
            </a:pPr>
            <a:fld id="{919B44EC-D1D5-489E-90E0-E768BB02DA9D}" type="slidenum">
              <a:rPr lang="en-US" sz="9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 defTabSz="685800">
                <a:defRPr/>
              </a:pPr>
              <a:t>43</a:t>
            </a:fld>
            <a:endParaRPr lang="en-US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77795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7C531A-00EA-508B-3A99-91355E039B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8A166-6475-461E-5B3F-FBC3FF66D2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471" y="782702"/>
            <a:ext cx="8642555" cy="508469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Additional information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(Activity 5.2)</a:t>
            </a:r>
            <a:endParaRPr lang="en-US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(298K) = 20 kJ/mol;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(298K) = 35 kJ/mol;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(298K) = 15 kJ/mol;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0.15 kJ/mol K;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pB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0.25 kJ/mol K;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pC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0.10 kJ/mol K; and k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0.05 /min.</a:t>
            </a: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the given data, determine:  (a) conversion of reactant A, (b) the volume of a reactor and (c) space time required.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First order reaction, isothermal PFR, and constant volume.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=1mol/min,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0.1 L/min, T= 400K, Q= 45 kJ/min; T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=298 K</a:t>
            </a:r>
          </a:p>
          <a:p>
            <a:pPr marL="0" indent="0" algn="just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 algn="just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E08D0A-C390-DC03-AB82-822C02157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44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3C8A8DD-7550-42C4-1722-91BC6C7759D5}"/>
              </a:ext>
            </a:extLst>
          </p:cNvPr>
          <p:cNvCxnSpPr>
            <a:cxnSpLocks/>
          </p:cNvCxnSpPr>
          <p:nvPr/>
        </p:nvCxnSpPr>
        <p:spPr>
          <a:xfrm flipV="1">
            <a:off x="14748" y="762978"/>
            <a:ext cx="9144000" cy="3543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8F2FBAB-ECFE-60C7-8070-5C753AE13673}"/>
              </a:ext>
            </a:extLst>
          </p:cNvPr>
          <p:cNvCxnSpPr>
            <a:cxnSpLocks/>
          </p:cNvCxnSpPr>
          <p:nvPr/>
        </p:nvCxnSpPr>
        <p:spPr>
          <a:xfrm flipV="1">
            <a:off x="14748" y="6219430"/>
            <a:ext cx="9144000" cy="3543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2C6F5D79-E0A6-1DA5-100C-2DE0696B0D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5142" y="160012"/>
            <a:ext cx="5712515" cy="50187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26D5520-29EC-1B70-B173-738CED7E8261}"/>
              </a:ext>
            </a:extLst>
          </p:cNvPr>
          <p:cNvSpPr txBox="1">
            <a:spLocks/>
          </p:cNvSpPr>
          <p:nvPr/>
        </p:nvSpPr>
        <p:spPr>
          <a:xfrm>
            <a:off x="1981200" y="6265070"/>
            <a:ext cx="16002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>
              <a:defRPr/>
            </a:pPr>
            <a:fld id="{919B44EC-D1D5-489E-90E0-E768BB02DA9D}" type="slidenum">
              <a:rPr lang="en-US" sz="9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 defTabSz="685800">
                <a:defRPr/>
              </a:pPr>
              <a:t>44</a:t>
            </a:fld>
            <a:endParaRPr lang="en-US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533339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C95706-8F59-135B-9DBF-13D0090DD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5D57C47-7D05-C476-226F-4197EC2A232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65471" y="828342"/>
                <a:ext cx="8642555" cy="5039058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Solution:</a:t>
                </a:r>
              </a:p>
              <a:p>
                <a:pPr marL="0" indent="0" algn="just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Materials balance equation for PFR: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en-US" b="1">
                        <a:solidFill>
                          <a:srgbClr val="0070C0"/>
                        </a:solidFill>
                        <a:latin typeface="Cambria Math"/>
                        <a:ea typeface="Tahoma" pitchFamily="34" charset="0"/>
                        <a:cs typeface="Tahoma" pitchFamily="34" charset="0"/>
                      </a:rPr>
                      <m:t>𝐕</m:t>
                    </m:r>
                    <m:r>
                      <a:rPr lang="en-US" b="1" i="1">
                        <a:solidFill>
                          <a:srgbClr val="0070C0"/>
                        </a:solidFill>
                        <a:latin typeface="Cambria Math"/>
                        <a:ea typeface="Tahoma" pitchFamily="34" charset="0"/>
                        <a:cs typeface="Tahoma" pitchFamily="34" charset="0"/>
                      </a:rPr>
                      <m:t>=</m:t>
                    </m:r>
                    <m:sSub>
                      <m:sSubPr>
                        <m:ctrlP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𝑭</m:t>
                        </m:r>
                      </m:e>
                      <m:sub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𝑨</m:t>
                        </m:r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𝟎</m:t>
                        </m:r>
                      </m:sub>
                    </m:sSub>
                    <m:nary>
                      <m:naryPr>
                        <m:limLoc m:val="undOvr"/>
                        <m:ctrlP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naryPr>
                      <m:sub>
                        <m:r>
                          <m:rPr>
                            <m:brk m:alnAt="24"/>
                          </m:rP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𝟎</m:t>
                        </m:r>
                      </m:sub>
                      <m:sup>
                        <m:sSub>
                          <m:sSubPr>
                            <m:ctrlP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𝑨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</m:ctrlPr>
                              </m:sSubPr>
                              <m:e>
                                <m:r>
                                  <a:rPr lang="en-US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𝒅𝑿</m:t>
                                </m:r>
                              </m:e>
                              <m:sub>
                                <m:r>
                                  <a:rPr lang="en-US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𝑨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</m:ctrlPr>
                              </m:sSubPr>
                              <m:e>
                                <m:r>
                                  <a:rPr lang="en-US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  <m:t>(</m:t>
                                </m:r>
                                <m:r>
                                  <a:rPr lang="en-US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−</m:t>
                                </m:r>
                                <m:r>
                                  <a:rPr lang="en-US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US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𝑨</m:t>
                                </m:r>
                              </m:sub>
                            </m:sSub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)</m:t>
                            </m:r>
                          </m:den>
                        </m:f>
                      </m:e>
                    </m:nary>
                  </m:oMath>
                </a14:m>
                <a:r>
                  <a:rPr lang="en-US" b="1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   (5.17)</a:t>
                </a:r>
              </a:p>
              <a:p>
                <a:pPr marL="0" indent="0" algn="just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Energy balance equation for isothermal FPR: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𝑸</m:t>
                        </m:r>
                      </m:e>
                    </m:acc>
                    <m:r>
                      <a:rPr lang="en-US" b="1" i="1">
                        <a:solidFill>
                          <a:srgbClr val="7030A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b="1" i="1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𝑯</m:t>
                        </m:r>
                      </m:e>
                      <m:sub>
                        <m:r>
                          <a:rPr lang="en-US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  <m:t>𝑹</m:t>
                        </m:r>
                        <m:r>
                          <a:rPr lang="en-US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𝒙</m:t>
                        </m:r>
                      </m:sub>
                    </m:sSub>
                    <m:sSub>
                      <m:sSubPr>
                        <m:ctrlPr>
                          <a:rPr lang="en-US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𝑭</m:t>
                        </m:r>
                      </m:e>
                      <m:sub>
                        <m:r>
                          <a:rPr lang="en-US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en-US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sSub>
                      <m:sSubPr>
                        <m:ctrlPr>
                          <a:rPr lang="en-US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𝑿</m:t>
                        </m:r>
                      </m:e>
                      <m:sub>
                        <m:r>
                          <a:rPr lang="en-US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𝑨</m:t>
                        </m:r>
                      </m:sub>
                    </m:sSub>
                    <m:r>
                      <a:rPr lang="en-US" b="1" i="1">
                        <a:solidFill>
                          <a:srgbClr val="7030A0"/>
                        </a:solidFill>
                        <a:latin typeface="Cambria Math"/>
                      </a:rPr>
                      <m:t>=</m:t>
                    </m:r>
                    <m:r>
                      <a:rPr lang="en-US" b="1" i="1">
                        <a:solidFill>
                          <a:srgbClr val="7030A0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en-US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(5.57)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Heat of reaction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𝑯</m:t>
                        </m:r>
                      </m:e>
                      <m:sub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  <m:t>𝑹</m:t>
                        </m:r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𝒙</m:t>
                        </m:r>
                      </m:sub>
                    </m:sSub>
                    <m:r>
                      <a:rPr lang="en-US" b="1" i="1">
                        <a:solidFill>
                          <a:srgbClr val="0070C0"/>
                        </a:solidFill>
                        <a:latin typeface="Cambria Math"/>
                      </a:rPr>
                      <m:t>(</m:t>
                    </m:r>
                    <m:r>
                      <a:rPr lang="en-US" b="1" i="1">
                        <a:solidFill>
                          <a:srgbClr val="0070C0"/>
                        </a:solidFill>
                        <a:latin typeface="Cambria Math"/>
                      </a:rPr>
                      <m:t>𝑻</m:t>
                    </m:r>
                    <m:r>
                      <a:rPr lang="en-US" b="1" i="1">
                        <a:solidFill>
                          <a:srgbClr val="0070C0"/>
                        </a:solidFill>
                        <a:latin typeface="Cambria Math"/>
                      </a:rPr>
                      <m:t>)=</m:t>
                    </m:r>
                    <m:sSup>
                      <m:sSupPr>
                        <m:ctrlP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</a:rPr>
                              <m:t>∆</m:t>
                            </m:r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</a:rPr>
                              <m:t>𝑯</m:t>
                            </m:r>
                          </m:e>
                          <m:sub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𝑹</m:t>
                            </m:r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𝒙</m:t>
                            </m:r>
                          </m:sub>
                        </m:sSub>
                      </m:e>
                      <m:sup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𝟎</m:t>
                        </m:r>
                      </m:sup>
                    </m:sSup>
                    <m:r>
                      <a:rPr lang="en-US" b="1" i="1">
                        <a:solidFill>
                          <a:srgbClr val="0070C0"/>
                        </a:solidFill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𝑻</m:t>
                        </m:r>
                      </m:e>
                      <m:sub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𝑹</m:t>
                        </m:r>
                      </m:sub>
                    </m:sSub>
                    <m:r>
                      <a:rPr lang="en-US" b="1" i="1">
                        <a:solidFill>
                          <a:srgbClr val="0070C0"/>
                        </a:solidFill>
                        <a:latin typeface="Cambria Math"/>
                      </a:rPr>
                      <m:t>)+</m:t>
                    </m:r>
                    <m:sSub>
                      <m:sSubPr>
                        <m:ctrlP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𝑪</m:t>
                        </m:r>
                      </m:e>
                      <m:sub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𝑷</m:t>
                        </m:r>
                      </m:sub>
                    </m:sSub>
                    <m:r>
                      <a:rPr lang="en-US" b="1" i="1">
                        <a:solidFill>
                          <a:srgbClr val="0070C0"/>
                        </a:solidFill>
                        <a:latin typeface="Cambria Math"/>
                      </a:rPr>
                      <m:t>(</m:t>
                    </m:r>
                    <m:r>
                      <a:rPr lang="en-US" b="1" i="1">
                        <a:solidFill>
                          <a:srgbClr val="0070C0"/>
                        </a:solidFill>
                        <a:latin typeface="Cambria Math"/>
                      </a:rPr>
                      <m:t>𝑻</m:t>
                    </m:r>
                    <m:r>
                      <a:rPr lang="en-US" b="1" i="1">
                        <a:solidFill>
                          <a:srgbClr val="0070C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𝑻</m:t>
                        </m:r>
                      </m:e>
                      <m:sub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𝑹</m:t>
                        </m:r>
                      </m:sub>
                    </m:sSub>
                    <m:r>
                      <a:rPr lang="en-US" b="1" i="1">
                        <a:solidFill>
                          <a:srgbClr val="0070C0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en-US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(5.67)</a:t>
                </a:r>
              </a:p>
              <a:p>
                <a:pPr marL="0" indent="0">
                  <a:buNone/>
                </a:pPr>
                <a:endPara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b="1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b="1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1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5D57C47-7D05-C476-226F-4197EC2A232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65471" y="828342"/>
                <a:ext cx="8642555" cy="5039058"/>
              </a:xfrm>
              <a:blipFill>
                <a:blip r:embed="rId2"/>
                <a:stretch>
                  <a:fillRect l="-1835" t="-169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B1D92D-0D32-CE7B-EA02-11A8FB28B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45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12F26BD-9AB6-8403-5A3B-14C5DA0DE30A}"/>
              </a:ext>
            </a:extLst>
          </p:cNvPr>
          <p:cNvCxnSpPr>
            <a:cxnSpLocks/>
          </p:cNvCxnSpPr>
          <p:nvPr/>
        </p:nvCxnSpPr>
        <p:spPr>
          <a:xfrm flipV="1">
            <a:off x="14748" y="762978"/>
            <a:ext cx="9144000" cy="3543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F9ED10D-8BB4-69AC-E8A6-131DBB7F938D}"/>
              </a:ext>
            </a:extLst>
          </p:cNvPr>
          <p:cNvCxnSpPr>
            <a:cxnSpLocks/>
          </p:cNvCxnSpPr>
          <p:nvPr/>
        </p:nvCxnSpPr>
        <p:spPr>
          <a:xfrm flipV="1">
            <a:off x="152400" y="6183995"/>
            <a:ext cx="9144000" cy="3543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603BD6B2-EA04-03F0-10E2-77FDB9C7E4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15466"/>
            <a:ext cx="5712515" cy="50187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66C70E9-7FB6-B634-71C1-B7E18987CBDB}"/>
              </a:ext>
            </a:extLst>
          </p:cNvPr>
          <p:cNvSpPr txBox="1">
            <a:spLocks/>
          </p:cNvSpPr>
          <p:nvPr/>
        </p:nvSpPr>
        <p:spPr>
          <a:xfrm>
            <a:off x="1981200" y="6265070"/>
            <a:ext cx="16002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>
              <a:defRPr/>
            </a:pPr>
            <a:fld id="{919B44EC-D1D5-489E-90E0-E768BB02DA9D}" type="slidenum">
              <a:rPr lang="en-US" sz="9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 defTabSz="685800">
                <a:defRPr/>
              </a:pPr>
              <a:t>45</a:t>
            </a:fld>
            <a:endParaRPr lang="en-US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159155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1819C7-40BE-3E51-AA07-15F2DD99E0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DF20470-57D0-A197-AF15-5E660709795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65471" y="828342"/>
                <a:ext cx="8642555" cy="5039058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Solution: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i="1">
                            <a:latin typeface="Cambria Math"/>
                            <a:ea typeface="Cambria Math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𝑃</m:t>
                        </m:r>
                      </m:sub>
                    </m:sSub>
                    <m:r>
                      <a:rPr lang="en-US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en-US" i="1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𝐶</m:t>
                            </m:r>
                          </m:sub>
                        </m:sSub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en-US" i="1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𝐵</m:t>
                            </m:r>
                          </m:sub>
                        </m:sSub>
                      </m:sub>
                    </m:sSub>
                    <m:r>
                      <a:rPr lang="en-US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a =b = c=1 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i="1">
                            <a:latin typeface="Cambria Math"/>
                            <a:ea typeface="Cambria Math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𝑃</m:t>
                        </m:r>
                      </m:sub>
                    </m:sSub>
                    <m:r>
                      <a:rPr lang="en-US" i="1">
                        <a:latin typeface="Cambria Math"/>
                      </a:rPr>
                      <m:t>=</m:t>
                    </m:r>
                  </m:oMath>
                </a14:m>
                <a:r>
                  <a:rPr lang="en-US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0.10 + 0.25 – 0.15 = 0.20 kJ/mol.K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∆</m:t>
                            </m:r>
                            <m:r>
                              <a:rPr lang="en-US" b="0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𝑅</m:t>
                            </m:r>
                            <m:r>
                              <a:rPr lang="en-US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𝑥</m:t>
                            </m:r>
                          </m:sub>
                        </m:sSub>
                      </m:e>
                      <m:sup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US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(T</a:t>
                </a:r>
                <a:r>
                  <a:rPr lang="en-US" baseline="-25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𝑎</m:t>
                        </m:r>
                      </m:den>
                    </m:f>
                    <m:sSup>
                      <m:sSup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𝐶</m:t>
                            </m:r>
                          </m:sub>
                        </m:sSub>
                      </m:e>
                      <m:sup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p>
                    </m:sSup>
                    <m:r>
                      <m:rPr>
                        <m:nor/>
                      </m:rPr>
                      <a:rPr lang="en-US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m:rPr>
                        <m:nor/>
                      </m:rPr>
                      <a:rPr lang="en-US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T</m:t>
                    </m:r>
                    <m:r>
                      <m:rPr>
                        <m:nor/>
                      </m:rPr>
                      <a:rPr lang="en-US" baseline="-250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R</m:t>
                    </m:r>
                    <m:r>
                      <m:rPr>
                        <m:nor/>
                      </m:rPr>
                      <a:rPr lang="en-US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  <m:r>
                      <a:rPr lang="en-US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𝑎</m:t>
                        </m:r>
                      </m:den>
                    </m:f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𝐵</m:t>
                            </m:r>
                          </m:sub>
                        </m:sSub>
                      </m:e>
                      <m:sup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US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(T</a:t>
                </a:r>
                <a:r>
                  <a:rPr lang="en-US" baseline="-25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)-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𝐴</m:t>
                            </m:r>
                          </m:sub>
                        </m:sSub>
                      </m:e>
                      <m:sup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US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(T</a:t>
                </a:r>
                <a:r>
                  <a:rPr lang="en-US" baseline="-25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</a:rPr>
                              <m:t>∆</m:t>
                            </m:r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</a:rPr>
                              <m:t>𝑯</m:t>
                            </m:r>
                          </m:e>
                          <m:sub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𝑹</m:t>
                            </m:r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𝒙</m:t>
                            </m:r>
                          </m:sub>
                        </m:sSub>
                      </m:e>
                      <m:sup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𝟎</m:t>
                        </m:r>
                      </m:sup>
                    </m:sSup>
                  </m:oMath>
                </a14:m>
                <a:r>
                  <a:rPr lang="en-US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(T</a:t>
                </a:r>
                <a:r>
                  <a:rPr lang="en-US" b="1" baseline="-250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15 + 35 – 20 =  30 kJ/mol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𝐻</m:t>
                        </m:r>
                      </m:e>
                      <m:sub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  <m:t>𝑅</m:t>
                        </m:r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𝑥</m:t>
                        </m:r>
                      </m:sub>
                    </m:sSub>
                    <m:r>
                      <a:rPr lang="en-US" b="0" i="1">
                        <a:solidFill>
                          <a:schemeClr val="tx1"/>
                        </a:solidFill>
                        <a:latin typeface="Cambria Math"/>
                      </a:rPr>
                      <m:t>(</m:t>
                    </m:r>
                    <m:r>
                      <a:rPr lang="en-US" b="0" i="1">
                        <a:solidFill>
                          <a:schemeClr val="tx1"/>
                        </a:solidFill>
                        <a:latin typeface="Cambria Math"/>
                      </a:rPr>
                      <m:t>𝑇</m:t>
                    </m:r>
                    <m:r>
                      <a:rPr lang="en-US" b="0" i="1">
                        <a:solidFill>
                          <a:schemeClr val="tx1"/>
                        </a:solidFill>
                        <a:latin typeface="Cambria Math"/>
                      </a:rPr>
                      <m:t>)=</m:t>
                    </m:r>
                    <m:sSup>
                      <m:sSup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∆</m:t>
                            </m:r>
                            <m:r>
                              <a:rPr lang="en-US" b="0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𝑅</m:t>
                            </m:r>
                            <m:r>
                              <a:rPr lang="en-US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𝑥</m:t>
                            </m:r>
                          </m:sub>
                        </m:sSub>
                      </m:e>
                      <m:sup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p>
                    </m:sSup>
                    <m:r>
                      <a:rPr lang="en-US" b="0" i="1">
                        <a:solidFill>
                          <a:schemeClr val="tx1"/>
                        </a:solidFill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b="0" i="1">
                        <a:solidFill>
                          <a:schemeClr val="tx1"/>
                        </a:solidFill>
                        <a:latin typeface="Cambria Math"/>
                      </a:rPr>
                      <m:t>)+</m:t>
                    </m:r>
                    <m:sSub>
                      <m:sSub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𝐶</m:t>
                        </m:r>
                      </m:e>
                      <m:sub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𝑃</m:t>
                        </m:r>
                      </m:sub>
                    </m:sSub>
                    <m:r>
                      <a:rPr lang="en-US" b="0" i="1">
                        <a:solidFill>
                          <a:schemeClr val="tx1"/>
                        </a:solidFill>
                        <a:latin typeface="Cambria Math"/>
                      </a:rPr>
                      <m:t>(</m:t>
                    </m:r>
                    <m:r>
                      <a:rPr lang="en-US" b="0" i="1">
                        <a:solidFill>
                          <a:schemeClr val="tx1"/>
                        </a:solidFill>
                        <a:latin typeface="Cambria Math"/>
                      </a:rPr>
                      <m:t>𝑇</m:t>
                    </m:r>
                    <m:r>
                      <a:rPr lang="en-US" b="0" i="1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b="0" i="1">
                        <a:solidFill>
                          <a:schemeClr val="tx1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en-US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(5.67)</a:t>
                </a:r>
                <a:endParaRPr lang="en-US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𝐻</m:t>
                        </m:r>
                      </m:e>
                      <m:sub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  <m:t>𝑅</m:t>
                        </m:r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𝑥</m:t>
                        </m:r>
                      </m:sub>
                    </m:sSub>
                    <m:r>
                      <a:rPr lang="en-US" b="0" i="1">
                        <a:solidFill>
                          <a:schemeClr val="tx1"/>
                        </a:solidFill>
                        <a:latin typeface="Cambria Math"/>
                      </a:rPr>
                      <m:t>(</m:t>
                    </m:r>
                    <m:r>
                      <a:rPr lang="en-US" b="0" i="1">
                        <a:solidFill>
                          <a:schemeClr val="tx1"/>
                        </a:solidFill>
                        <a:latin typeface="Cambria Math"/>
                      </a:rPr>
                      <m:t>𝑇</m:t>
                    </m:r>
                    <m:r>
                      <a:rPr lang="en-US" b="0" i="1">
                        <a:solidFill>
                          <a:schemeClr val="tx1"/>
                        </a:solidFill>
                        <a:latin typeface="Cambria Math"/>
                      </a:rPr>
                      <m:t>)=</m:t>
                    </m:r>
                  </m:oMath>
                </a14:m>
                <a:r>
                  <a:rPr lang="en-US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30kJ/mol + 0.20 kJ/mol.K *(400K-298K)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𝑯</m:t>
                        </m:r>
                      </m:e>
                      <m:sub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  <m:t>𝑹</m:t>
                        </m:r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𝒙</m:t>
                        </m:r>
                      </m:sub>
                    </m:sSub>
                    <m:r>
                      <a:rPr lang="en-US" b="1" i="1">
                        <a:solidFill>
                          <a:srgbClr val="0070C0"/>
                        </a:solidFill>
                        <a:latin typeface="Cambria Math"/>
                      </a:rPr>
                      <m:t>(</m:t>
                    </m:r>
                    <m:r>
                      <a:rPr lang="en-US" b="1" i="1">
                        <a:solidFill>
                          <a:srgbClr val="0070C0"/>
                        </a:solidFill>
                        <a:latin typeface="Cambria Math"/>
                      </a:rPr>
                      <m:t>𝑻</m:t>
                    </m:r>
                    <m:r>
                      <a:rPr lang="en-US" b="1" i="1">
                        <a:solidFill>
                          <a:srgbClr val="0070C0"/>
                        </a:solidFill>
                        <a:latin typeface="Cambria Math"/>
                      </a:rPr>
                      <m:t>)=</m:t>
                    </m:r>
                  </m:oMath>
                </a14:m>
                <a:r>
                  <a:rPr lang="en-US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50.4 kJ/mol</a:t>
                </a:r>
              </a:p>
              <a:p>
                <a:pPr marL="0" indent="0" algn="just">
                  <a:buNone/>
                </a:pPr>
                <a:endParaRPr lang="en-US" b="1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:endParaRPr lang="en-US" b="1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b="1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1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DF20470-57D0-A197-AF15-5E660709795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65471" y="828342"/>
                <a:ext cx="8642555" cy="5039058"/>
              </a:xfrm>
              <a:blipFill>
                <a:blip r:embed="rId2"/>
                <a:stretch>
                  <a:fillRect l="-1835" t="-169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193C32-9624-21E4-3930-FE0D8AFF2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46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3995BF7-DC7A-422F-1122-86279736E1CA}"/>
              </a:ext>
            </a:extLst>
          </p:cNvPr>
          <p:cNvCxnSpPr>
            <a:cxnSpLocks/>
          </p:cNvCxnSpPr>
          <p:nvPr/>
        </p:nvCxnSpPr>
        <p:spPr>
          <a:xfrm flipV="1">
            <a:off x="14748" y="762978"/>
            <a:ext cx="9144000" cy="3543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0753135-91A4-7B87-5F78-45AD0CB3DB52}"/>
              </a:ext>
            </a:extLst>
          </p:cNvPr>
          <p:cNvCxnSpPr>
            <a:cxnSpLocks/>
          </p:cNvCxnSpPr>
          <p:nvPr/>
        </p:nvCxnSpPr>
        <p:spPr>
          <a:xfrm flipV="1">
            <a:off x="152400" y="6183995"/>
            <a:ext cx="9144000" cy="3543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5A86EED-62AA-E958-EF9C-CDB5E706F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0624" y="150509"/>
            <a:ext cx="5712515" cy="50187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F906673-580C-2A23-584C-A96C2F7C6D60}"/>
              </a:ext>
            </a:extLst>
          </p:cNvPr>
          <p:cNvSpPr txBox="1">
            <a:spLocks/>
          </p:cNvSpPr>
          <p:nvPr/>
        </p:nvSpPr>
        <p:spPr>
          <a:xfrm>
            <a:off x="1981200" y="6265070"/>
            <a:ext cx="16002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>
              <a:defRPr/>
            </a:pPr>
            <a:fld id="{919B44EC-D1D5-489E-90E0-E768BB02DA9D}" type="slidenum">
              <a:rPr lang="en-US" sz="9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 defTabSz="685800">
                <a:defRPr/>
              </a:pPr>
              <a:t>46</a:t>
            </a:fld>
            <a:endParaRPr lang="en-US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425386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B2DF84-08CD-BF6C-A49A-2E8DBBB7DB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DB01E57-32AD-A591-EC90-6F0463437C8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65471" y="828341"/>
                <a:ext cx="8642555" cy="5310013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(a) The conversion of reactant A for isothermal PFR is given by: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𝑿</m:t>
                        </m:r>
                      </m:e>
                      <m:sub>
                        <m:r>
                          <a:rPr lang="en-US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𝑨</m:t>
                        </m:r>
                      </m:sub>
                    </m:sSub>
                    <m:r>
                      <a:rPr lang="en-US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𝑸</m:t>
                        </m:r>
                      </m:num>
                      <m:den>
                        <m:r>
                          <a:rPr lang="en-US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</m:t>
                        </m:r>
                        <m:sSub>
                          <m:sSubPr>
                            <m:ctrlPr>
                              <a:rPr lang="en-US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  <m:t>𝑯</m:t>
                            </m:r>
                          </m:e>
                          <m:sub>
                            <m:r>
                              <a:rPr lang="en-US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  <m:t>𝑹𝒙</m:t>
                            </m:r>
                          </m:sub>
                        </m:sSub>
                        <m:sSub>
                          <m:sSubPr>
                            <m:ctrlPr>
                              <a:rPr lang="en-US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  <m:t>𝑭</m:t>
                            </m:r>
                          </m:e>
                          <m:sub>
                            <m:r>
                              <a:rPr lang="en-US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  <m:t>𝑨𝒐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𝑿</m:t>
                        </m:r>
                      </m:e>
                      <m:sub>
                        <m:r>
                          <a:rPr lang="en-US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𝑨</m:t>
                        </m:r>
                      </m:sub>
                    </m:sSub>
                    <m:r>
                      <a:rPr lang="en-US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𝑸</m:t>
                        </m:r>
                      </m:num>
                      <m:den>
                        <m:r>
                          <a:rPr lang="en-US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</m:t>
                        </m:r>
                        <m:sSub>
                          <m:sSubPr>
                            <m:ctrlPr>
                              <a:rPr lang="en-US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</m:ctrlPr>
                          </m:sSubPr>
                          <m:e>
                            <m:r>
                              <a:rPr lang="en-US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  <m:t>𝑯</m:t>
                            </m:r>
                          </m:e>
                          <m:sub>
                            <m:r>
                              <a:rPr lang="en-US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  <m:t>𝑹𝒙</m:t>
                            </m:r>
                          </m:sub>
                        </m:sSub>
                        <m:sSub>
                          <m:sSubPr>
                            <m:ctrlPr>
                              <a:rPr lang="en-US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</m:ctrlPr>
                          </m:sSubPr>
                          <m:e>
                            <m:r>
                              <a:rPr lang="en-US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  <m:t>𝑭</m:t>
                            </m:r>
                          </m:e>
                          <m:sub>
                            <m:r>
                              <a:rPr lang="en-US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  <m:t>𝑨𝒐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45kJ/min/ (50.4 kJ/mol *1 mol/min)= 0.89</a:t>
                </a: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(b) The volume of an isothermal PFR is given by: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b="1">
                        <a:solidFill>
                          <a:srgbClr val="0070C0"/>
                        </a:solidFill>
                        <a:latin typeface="Cambria Math"/>
                        <a:ea typeface="Tahoma" pitchFamily="34" charset="0"/>
                        <a:cs typeface="Tahoma" pitchFamily="34" charset="0"/>
                      </a:rPr>
                      <m:t>𝐕</m:t>
                    </m:r>
                    <m:r>
                      <a:rPr lang="en-US" b="1" i="1">
                        <a:solidFill>
                          <a:srgbClr val="0070C0"/>
                        </a:solidFill>
                        <a:latin typeface="Cambria Math"/>
                        <a:ea typeface="Tahoma" pitchFamily="34" charset="0"/>
                        <a:cs typeface="Tahoma" pitchFamily="34" charset="0"/>
                      </a:rPr>
                      <m:t>=</m:t>
                    </m:r>
                    <m:sSub>
                      <m:sSubPr>
                        <m:ctrlP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𝑭</m:t>
                        </m:r>
                      </m:e>
                      <m:sub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𝑨</m:t>
                        </m:r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𝟎</m:t>
                        </m:r>
                      </m:sub>
                    </m:sSub>
                    <m:nary>
                      <m:naryPr>
                        <m:limLoc m:val="undOvr"/>
                        <m:ctrlP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naryPr>
                      <m:sub>
                        <m:r>
                          <m:rPr>
                            <m:brk m:alnAt="24"/>
                          </m:rP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𝟎</m:t>
                        </m:r>
                      </m:sub>
                      <m:sup>
                        <m:sSub>
                          <m:sSubPr>
                            <m:ctrlP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𝑨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</m:ctrlPr>
                              </m:sSubPr>
                              <m:e>
                                <m:r>
                                  <a:rPr lang="en-US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𝒅𝑿</m:t>
                                </m:r>
                              </m:e>
                              <m:sub>
                                <m:r>
                                  <a:rPr lang="en-US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𝑨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</m:ctrlPr>
                              </m:sSubPr>
                              <m:e>
                                <m:r>
                                  <a:rPr lang="en-US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  <m:t>(</m:t>
                                </m:r>
                                <m:r>
                                  <a:rPr lang="en-US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−</m:t>
                                </m:r>
                                <m:r>
                                  <a:rPr lang="en-US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US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𝑨</m:t>
                                </m:r>
                              </m:sub>
                            </m:sSub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)</m:t>
                            </m:r>
                          </m:den>
                        </m:f>
                      </m:e>
                    </m:nary>
                  </m:oMath>
                </a14:m>
                <a:r>
                  <a:rPr lang="en-US" dirty="0"/>
                  <a:t>;  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-</a:t>
                </a:r>
                <a:r>
                  <a:rPr lang="en-US" b="1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r</a:t>
                </a:r>
                <a:r>
                  <a:rPr lang="en-US" b="1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A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= </a:t>
                </a:r>
                <a:r>
                  <a:rPr lang="en-US" b="1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kC</a:t>
                </a:r>
                <a:r>
                  <a:rPr lang="en-US" b="1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A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= </a:t>
                </a:r>
                <a:r>
                  <a:rPr lang="en-US" b="1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kC</a:t>
                </a:r>
                <a:r>
                  <a:rPr lang="en-US" b="1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Ao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(1-X</a:t>
                </a:r>
                <a:r>
                  <a:rPr lang="en-US" b="1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A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); C</a:t>
                </a:r>
                <a:r>
                  <a:rPr lang="en-US" b="1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A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=</a:t>
                </a:r>
                <a:r>
                  <a:rPr lang="en-US" b="1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C</a:t>
                </a:r>
                <a:r>
                  <a:rPr lang="en-US" b="1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Ao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(1-X</a:t>
                </a:r>
                <a:r>
                  <a:rPr lang="en-US" b="1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A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b="1">
                        <a:solidFill>
                          <a:srgbClr val="0070C0"/>
                        </a:solidFill>
                        <a:latin typeface="Cambria Math"/>
                        <a:ea typeface="Tahoma" pitchFamily="34" charset="0"/>
                        <a:cs typeface="Tahoma" pitchFamily="34" charset="0"/>
                      </a:rPr>
                      <m:t>𝐕</m:t>
                    </m:r>
                    <m:r>
                      <a:rPr lang="en-US" b="1" i="1">
                        <a:solidFill>
                          <a:srgbClr val="0070C0"/>
                        </a:solidFill>
                        <a:latin typeface="Cambria Math"/>
                        <a:ea typeface="Tahoma" pitchFamily="34" charset="0"/>
                        <a:cs typeface="Tahoma" pitchFamily="34" charset="0"/>
                      </a:rPr>
                      <m:t>=</m:t>
                    </m:r>
                    <m:f>
                      <m:fPr>
                        <m:ctrlP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𝑨𝒐</m:t>
                            </m:r>
                          </m:sub>
                        </m:sSub>
                      </m:num>
                      <m:den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  <m:t>𝒌</m:t>
                        </m:r>
                        <m:sSub>
                          <m:sSubPr>
                            <m:ctrlPr>
                              <a:rPr lang="en-US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𝑪</m:t>
                            </m:r>
                          </m:e>
                          <m:sub>
                            <m:r>
                              <a:rPr lang="en-US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𝑨𝒐</m:t>
                            </m:r>
                          </m:sub>
                        </m:sSub>
                      </m:den>
                    </m:f>
                    <m:nary>
                      <m:naryPr>
                        <m:limLoc m:val="undOvr"/>
                        <m:ctrlP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naryPr>
                      <m:sub>
                        <m:r>
                          <m:rPr>
                            <m:brk m:alnAt="24"/>
                          </m:rP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𝟎</m:t>
                        </m:r>
                      </m:sub>
                      <m:sup>
                        <m:sSub>
                          <m:sSubPr>
                            <m:ctrlP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𝑨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</m:ctrlPr>
                              </m:sSubPr>
                              <m:e>
                                <m:r>
                                  <a:rPr lang="en-US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𝒅𝑿</m:t>
                                </m:r>
                              </m:e>
                              <m:sub>
                                <m:r>
                                  <a:rPr lang="en-US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𝑨</m:t>
                                </m:r>
                              </m:sub>
                            </m:sSub>
                          </m:num>
                          <m:den>
                            <m:r>
                              <a:rPr lang="en-US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(</m:t>
                            </m:r>
                            <m:r>
                              <a:rPr lang="en-US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𝟏</m:t>
                            </m:r>
                            <m:r>
                              <a:rPr lang="en-US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b="1" i="1" smtClean="0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</m:ctrlPr>
                              </m:sSubPr>
                              <m:e>
                                <m:r>
                                  <a:rPr lang="en-US" b="1" i="1" smtClean="0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  <m:t>𝑿</m:t>
                                </m:r>
                              </m:e>
                              <m:sub>
                                <m:r>
                                  <a:rPr lang="en-US" b="1" i="1" smtClean="0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  <m:t>𝑨</m:t>
                                </m:r>
                              </m:sub>
                            </m:sSub>
                            <m:r>
                              <a:rPr lang="en-US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)</m:t>
                            </m:r>
                          </m:den>
                        </m:f>
                      </m:e>
                    </m:nary>
                    <m:r>
                      <a:rPr lang="en-US" b="1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=</m:t>
                    </m:r>
                  </m:oMath>
                </a14:m>
                <a:r>
                  <a:rPr lang="en-US" b="1" dirty="0">
                    <a:solidFill>
                      <a:srgbClr val="0070C0"/>
                    </a:solidFill>
                    <a:ea typeface="Tahoma" pitchFamily="34" charset="0"/>
                    <a:cs typeface="Tahoma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𝑨𝒐</m:t>
                            </m:r>
                          </m:sub>
                        </m:sSub>
                      </m:num>
                      <m:den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  <m:t>𝒌</m:t>
                        </m:r>
                        <m:sSub>
                          <m:sSubPr>
                            <m:ctrlPr>
                              <a:rPr lang="en-US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𝑪</m:t>
                            </m:r>
                          </m:e>
                          <m:sub>
                            <m:r>
                              <a:rPr lang="en-US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𝑨𝒐</m:t>
                            </m:r>
                          </m:sub>
                        </m:sSub>
                      </m:den>
                    </m:f>
                    <m:r>
                      <a:rPr lang="en-US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∗−</m:t>
                    </m:r>
                    <m:r>
                      <a:rPr lang="en-US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𝒍𝒏</m:t>
                    </m:r>
                    <m:r>
                      <a:rPr lang="en-US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(</m:t>
                    </m:r>
                    <m:r>
                      <a:rPr lang="en-US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𝟏</m:t>
                    </m:r>
                    <m:r>
                      <a:rPr lang="en-US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−</m:t>
                    </m:r>
                    <m:sSub>
                      <m:sSubPr>
                        <m:ctrlPr>
                          <a:rPr lang="en-US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  <m:t>𝑿</m:t>
                        </m:r>
                      </m:e>
                      <m:sub>
                        <m:r>
                          <a:rPr lang="en-US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  <m:t>𝑨</m:t>
                        </m:r>
                      </m:sub>
                    </m:sSub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</a:t>
                </a:r>
                <a14:m>
                  <m:oMath xmlns:m="http://schemas.openxmlformats.org/officeDocument/2006/math">
                    <m:r>
                      <a:rPr lang="en-US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f>
                      <m:fPr>
                        <m:type m:val="noBar"/>
                        <m:ctrlPr>
                          <a:rPr lang="en-US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  <m:r>
                          <a:rPr lang="en-US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=0.</m:t>
                        </m:r>
                        <m:r>
                          <a:rPr lang="en-US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89</m:t>
                        </m:r>
                      </m:num>
                      <m:den>
                        <m:sSub>
                          <m:sSubPr>
                            <m:ctrlPr>
                              <a:rPr lang="en-US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  <m:r>
                          <a:rPr lang="en-US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=0</m:t>
                        </m:r>
                      </m:den>
                    </m:f>
                  </m:oMath>
                </a14:m>
                <a:endPara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1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DB01E57-32AD-A591-EC90-6F0463437C8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65471" y="828341"/>
                <a:ext cx="8642555" cy="5310013"/>
              </a:xfrm>
              <a:blipFill>
                <a:blip r:embed="rId2"/>
                <a:stretch>
                  <a:fillRect l="-1129" t="-9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90A54E-B6A7-AE5B-D82B-E76BBB2D42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47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BE5F30C-20F1-E007-D775-F757846CE8F4}"/>
              </a:ext>
            </a:extLst>
          </p:cNvPr>
          <p:cNvCxnSpPr>
            <a:cxnSpLocks/>
          </p:cNvCxnSpPr>
          <p:nvPr/>
        </p:nvCxnSpPr>
        <p:spPr>
          <a:xfrm flipV="1">
            <a:off x="14748" y="762978"/>
            <a:ext cx="9144000" cy="3543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DE96C6B-7B51-0C9B-D262-E87BEF8904E7}"/>
              </a:ext>
            </a:extLst>
          </p:cNvPr>
          <p:cNvCxnSpPr>
            <a:cxnSpLocks/>
          </p:cNvCxnSpPr>
          <p:nvPr/>
        </p:nvCxnSpPr>
        <p:spPr>
          <a:xfrm flipV="1">
            <a:off x="152400" y="6183995"/>
            <a:ext cx="9144000" cy="3543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62E500C3-CF74-5F42-5F18-DDAA62C9C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5142" y="124184"/>
            <a:ext cx="5712515" cy="50187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B1A0AC1-0AE7-4CF3-94D3-6BDD4A16B44A}"/>
              </a:ext>
            </a:extLst>
          </p:cNvPr>
          <p:cNvSpPr txBox="1">
            <a:spLocks/>
          </p:cNvSpPr>
          <p:nvPr/>
        </p:nvSpPr>
        <p:spPr>
          <a:xfrm>
            <a:off x="1981200" y="6265070"/>
            <a:ext cx="16002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>
              <a:defRPr/>
            </a:pPr>
            <a:fld id="{919B44EC-D1D5-489E-90E0-E768BB02DA9D}" type="slidenum">
              <a:rPr lang="en-US" sz="9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 defTabSz="685800">
                <a:defRPr/>
              </a:pPr>
              <a:t>47</a:t>
            </a:fld>
            <a:endParaRPr lang="en-US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178284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02D2AC-D781-93C0-4F4D-569371C752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C98FF21-2913-DF46-263C-DB1F7859319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65471" y="828341"/>
                <a:ext cx="8642555" cy="531001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1mol/min/(0.1L/min)=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10mol/L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V= 1/(10*0. 05) * -ln (1-0.89) = 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4.42 L 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 </a:t>
                </a:r>
                <a:r>
                  <a:rPr lang="en-US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4.5L</a:t>
                </a:r>
                <a:endParaRPr lang="en-US" b="1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(c) The space time for a PFR is given by: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𝝉</m:t>
                    </m:r>
                    <m:r>
                      <a:rPr lang="en-US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𝑽</m:t>
                        </m:r>
                      </m:num>
                      <m:den>
                        <m:sSub>
                          <m:sSubPr>
                            <m:ctrlP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sym typeface="Symbol" panose="05050102010706020507" pitchFamily="18" charset="2"/>
                              </a:rPr>
                              <m:t></m:t>
                            </m:r>
                          </m:e>
                          <m:sub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𝒐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(5.1)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 = 4.5 L/(0.1L/min) = 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45min</a:t>
                </a:r>
                <a:endPara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1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C98FF21-2913-DF46-263C-DB1F7859319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65471" y="828341"/>
                <a:ext cx="8642555" cy="5310013"/>
              </a:xfrm>
              <a:blipFill>
                <a:blip r:embed="rId2"/>
                <a:stretch>
                  <a:fillRect l="-1129" t="-9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EDEAFE-B5B9-25C8-C22F-D5DBBE96B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48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9E7470-0565-DAA1-E775-0EEC7C4DB37E}"/>
              </a:ext>
            </a:extLst>
          </p:cNvPr>
          <p:cNvCxnSpPr>
            <a:cxnSpLocks/>
          </p:cNvCxnSpPr>
          <p:nvPr/>
        </p:nvCxnSpPr>
        <p:spPr>
          <a:xfrm flipV="1">
            <a:off x="14748" y="762978"/>
            <a:ext cx="9144000" cy="3543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B724045-E694-D5C2-F4F7-C7B30C155BF0}"/>
              </a:ext>
            </a:extLst>
          </p:cNvPr>
          <p:cNvCxnSpPr>
            <a:cxnSpLocks/>
          </p:cNvCxnSpPr>
          <p:nvPr/>
        </p:nvCxnSpPr>
        <p:spPr>
          <a:xfrm flipV="1">
            <a:off x="152400" y="6183995"/>
            <a:ext cx="9144000" cy="3543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B2AE1A8E-471D-128B-260F-65397BC1E8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5142" y="75051"/>
            <a:ext cx="5712515" cy="50187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2DCABC0-C92A-FA11-FE4A-414CA001EB9C}"/>
              </a:ext>
            </a:extLst>
          </p:cNvPr>
          <p:cNvSpPr txBox="1">
            <a:spLocks/>
          </p:cNvSpPr>
          <p:nvPr/>
        </p:nvSpPr>
        <p:spPr>
          <a:xfrm>
            <a:off x="1981200" y="6265070"/>
            <a:ext cx="16002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>
              <a:defRPr/>
            </a:pPr>
            <a:fld id="{919B44EC-D1D5-489E-90E0-E768BB02DA9D}" type="slidenum">
              <a:rPr lang="en-US" sz="9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 defTabSz="685800">
                <a:defRPr/>
              </a:pPr>
              <a:t>48</a:t>
            </a:fld>
            <a:endParaRPr lang="en-US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21431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8380BF-9DB5-A3B1-D89C-246BC5E799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613F99-43BE-C47D-94C0-45453D1C80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471" y="583662"/>
            <a:ext cx="8642555" cy="5324503"/>
          </a:xfrm>
        </p:spPr>
        <p:txBody>
          <a:bodyPr>
            <a:normAutofit fontScale="47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US" sz="46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The volume of a PFR is determined from  reaction rate and conversion/ concentration using numerical or graphical method.</a:t>
            </a:r>
            <a:endParaRPr lang="en-US" sz="4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46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Space time  is determined from  reactor volume and volumetric flow rate, which is  </a:t>
            </a:r>
            <a:r>
              <a:rPr lang="en-US" sz="4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4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 </a:t>
            </a:r>
            <a:r>
              <a:rPr lang="en-US" sz="4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 </a:t>
            </a:r>
            <a:r>
              <a:rPr lang="en-US" sz="4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PFR </a:t>
            </a:r>
            <a:r>
              <a:rPr lang="en-US" sz="4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proper performance </a:t>
            </a:r>
            <a:r>
              <a:rPr lang="en-US" sz="4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46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For isothermal PFR, the </a:t>
            </a:r>
            <a:r>
              <a:rPr lang="en-US" sz="46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concentration/conversion  </a:t>
            </a:r>
            <a:r>
              <a:rPr lang="en-US" sz="46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of the reaction mixture depends on the </a:t>
            </a:r>
            <a:r>
              <a:rPr lang="en-US" sz="46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distance</a:t>
            </a:r>
            <a:r>
              <a:rPr lang="en-US" sz="46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from the inlet point of reactor to the outlet of reactor. i.e. concentration/conversion  of a mixture is a function  the length of a PFR.</a:t>
            </a:r>
          </a:p>
          <a:p>
            <a:pPr algn="just">
              <a:lnSpc>
                <a:spcPct val="150000"/>
              </a:lnSpc>
            </a:pPr>
            <a:r>
              <a:rPr lang="en-US" sz="46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For isothermal PFR,</a:t>
            </a:r>
            <a:r>
              <a:rPr lang="en-US" sz="46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conversion </a:t>
            </a:r>
            <a:r>
              <a:rPr lang="en-US" sz="46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of species is a function of  rate of heat </a:t>
            </a:r>
            <a:r>
              <a:rPr lang="en-US" sz="46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addition</a:t>
            </a:r>
            <a:r>
              <a:rPr lang="en-US" sz="46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/ rate of heat </a:t>
            </a:r>
            <a:r>
              <a:rPr lang="en-US" sz="46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removal</a:t>
            </a:r>
            <a:r>
              <a:rPr lang="en-US" sz="46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for </a:t>
            </a:r>
            <a:r>
              <a:rPr lang="en-US" sz="46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endothermic/exothermic </a:t>
            </a:r>
            <a:r>
              <a:rPr lang="en-US" sz="46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chemical reactions, respectively.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60E410-6143-ED59-DD7B-1168A73E3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49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470C107-1893-DFF4-8C41-BE1DBE01BB67}"/>
              </a:ext>
            </a:extLst>
          </p:cNvPr>
          <p:cNvCxnSpPr>
            <a:cxnSpLocks/>
          </p:cNvCxnSpPr>
          <p:nvPr/>
        </p:nvCxnSpPr>
        <p:spPr>
          <a:xfrm flipV="1">
            <a:off x="14748" y="548227"/>
            <a:ext cx="9144000" cy="3543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8AED39E-DF64-A68D-FF18-4EC5C81764A1}"/>
              </a:ext>
            </a:extLst>
          </p:cNvPr>
          <p:cNvCxnSpPr>
            <a:cxnSpLocks/>
          </p:cNvCxnSpPr>
          <p:nvPr/>
        </p:nvCxnSpPr>
        <p:spPr>
          <a:xfrm flipV="1">
            <a:off x="152400" y="6183995"/>
            <a:ext cx="9144000" cy="3543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3DBDA3D4-8EAF-2044-9040-000958417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11607"/>
            <a:ext cx="5712515" cy="50187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5.4. Summary 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59A9BF4-64E2-F3A2-12A1-633DAF2A507A}"/>
              </a:ext>
            </a:extLst>
          </p:cNvPr>
          <p:cNvSpPr txBox="1">
            <a:spLocks/>
          </p:cNvSpPr>
          <p:nvPr/>
        </p:nvSpPr>
        <p:spPr>
          <a:xfrm>
            <a:off x="1981200" y="6265070"/>
            <a:ext cx="16002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>
              <a:defRPr/>
            </a:pPr>
            <a:fld id="{919B44EC-D1D5-489E-90E0-E768BB02DA9D}" type="slidenum">
              <a:rPr lang="en-US" sz="9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 defTabSz="685800">
                <a:defRPr/>
              </a:pPr>
              <a:t>49</a:t>
            </a:fld>
            <a:endParaRPr lang="en-US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5611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EA49C-386E-F71F-ED1C-965F5DDCA2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F7D4A-C980-6916-A499-D3AA3ED5D6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5900" y="326508"/>
            <a:ext cx="6172200" cy="457199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76877-BF5E-9E3E-41DD-4C9DF7E0EA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3265" y="812076"/>
            <a:ext cx="8743950" cy="333751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Chemical Reaction Engineering,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Levenspiel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 John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Wiely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&amp; Sons, 3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edition, 2011.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Elements of Chemical Engineering, Fogler, HS Prentice- Hall Inc Prentice- Hall Inc, 5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edition, 2015.</a:t>
            </a:r>
          </a:p>
          <a:p>
            <a:pPr marL="685800" lvl="2" indent="0" algn="ctr">
              <a:buNone/>
            </a:pPr>
            <a:endParaRPr lang="en-US" sz="2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7FC465-448C-42A1-4A63-A52EDD772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919B44EC-D1D5-489E-90E0-E768BB02DA9D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>
                <a:defRPr/>
              </a:pPr>
              <a:t>50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CAF3C81-D0FC-4333-E240-F20AF8F45C66}"/>
              </a:ext>
            </a:extLst>
          </p:cNvPr>
          <p:cNvCxnSpPr>
            <a:cxnSpLocks/>
          </p:cNvCxnSpPr>
          <p:nvPr/>
        </p:nvCxnSpPr>
        <p:spPr>
          <a:xfrm flipV="1">
            <a:off x="-29817" y="735254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A004906-8174-0779-64DD-55C696101DC2}"/>
              </a:ext>
            </a:extLst>
          </p:cNvPr>
          <p:cNvCxnSpPr>
            <a:cxnSpLocks/>
          </p:cNvCxnSpPr>
          <p:nvPr/>
        </p:nvCxnSpPr>
        <p:spPr>
          <a:xfrm flipV="1">
            <a:off x="0" y="6259446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AF10A07-8E49-784C-CF99-D0BE12E0A4C8}"/>
              </a:ext>
            </a:extLst>
          </p:cNvPr>
          <p:cNvSpPr txBox="1">
            <a:spLocks/>
          </p:cNvSpPr>
          <p:nvPr/>
        </p:nvSpPr>
        <p:spPr>
          <a:xfrm>
            <a:off x="1257300" y="3886201"/>
            <a:ext cx="6172200" cy="800099"/>
          </a:xfrm>
          <a:prstGeom prst="rect">
            <a:avLst/>
          </a:prstGeom>
        </p:spPr>
        <p:txBody>
          <a:bodyPr vert="horz" lIns="68580" tIns="34290" rIns="68580" bIns="3429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685800">
              <a:buNone/>
              <a:defRPr/>
            </a:pPr>
            <a:r>
              <a:rPr lang="en-US" sz="5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you!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2C0326C-233C-F745-8023-B6ED6D3D4313}"/>
              </a:ext>
            </a:extLst>
          </p:cNvPr>
          <p:cNvSpPr txBox="1">
            <a:spLocks/>
          </p:cNvSpPr>
          <p:nvPr/>
        </p:nvSpPr>
        <p:spPr>
          <a:xfrm>
            <a:off x="1600200" y="630788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50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296744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9764</TotalTime>
  <Words>4571</Words>
  <Application>Microsoft Office PowerPoint</Application>
  <PresentationFormat>On-screen Show (4:3)</PresentationFormat>
  <Paragraphs>468</Paragraphs>
  <Slides>50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50</vt:i4>
      </vt:variant>
    </vt:vector>
  </HeadingPairs>
  <TitlesOfParts>
    <vt:vector size="59" baseType="lpstr">
      <vt:lpstr>Arial</vt:lpstr>
      <vt:lpstr>Calibri</vt:lpstr>
      <vt:lpstr>Cambria Math</vt:lpstr>
      <vt:lpstr>Tahoma</vt:lpstr>
      <vt:lpstr>Times New Roman</vt:lpstr>
      <vt:lpstr>Wingdings</vt:lpstr>
      <vt:lpstr>1_Office Theme</vt:lpstr>
      <vt:lpstr>2_Office Theme</vt:lpstr>
      <vt:lpstr>3_Office Theme</vt:lpstr>
      <vt:lpstr>PowerPoint Presentation</vt:lpstr>
      <vt:lpstr>PowerPoint Presentation</vt:lpstr>
      <vt:lpstr>PowerPoint Presentation</vt:lpstr>
      <vt:lpstr>5.1. Introduction to Plug Flow Reactor</vt:lpstr>
      <vt:lpstr>Cont’d</vt:lpstr>
      <vt:lpstr>Cont’d</vt:lpstr>
      <vt:lpstr>Cont’d</vt:lpstr>
      <vt:lpstr>Cont’d</vt:lpstr>
      <vt:lpstr>5.2 Space time of  PFR</vt:lpstr>
      <vt:lpstr>Cont’d</vt:lpstr>
      <vt:lpstr>Cont’d</vt:lpstr>
      <vt:lpstr>5.3  Design of Isothermal  Ideal PFR</vt:lpstr>
      <vt:lpstr>5.3.1. Materials balance equation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Activity 5.1</vt:lpstr>
      <vt:lpstr>Cont’d</vt:lpstr>
      <vt:lpstr>Cont’d</vt:lpstr>
      <vt:lpstr>Cont’d</vt:lpstr>
      <vt:lpstr>5.3.2. Energy  balance equation</vt:lpstr>
      <vt:lpstr> Cont’d 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Activity 5.2.</vt:lpstr>
      <vt:lpstr>Cont’d</vt:lpstr>
      <vt:lpstr>Cont’d</vt:lpstr>
      <vt:lpstr>Cont’d</vt:lpstr>
      <vt:lpstr>Cont’d</vt:lpstr>
      <vt:lpstr>Cont’d</vt:lpstr>
      <vt:lpstr>5.4. Summary 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lenovo</cp:lastModifiedBy>
  <cp:revision>489</cp:revision>
  <cp:lastPrinted>2023-11-16T17:14:22Z</cp:lastPrinted>
  <dcterms:created xsi:type="dcterms:W3CDTF">2020-03-18T08:14:23Z</dcterms:created>
  <dcterms:modified xsi:type="dcterms:W3CDTF">2025-10-05T14:11:16Z</dcterms:modified>
</cp:coreProperties>
</file>